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995" r:id="rId3"/>
    <p:sldMasterId id="2147484220" r:id="rId4"/>
    <p:sldMasterId id="2147484234" r:id="rId5"/>
    <p:sldMasterId id="2147484361" r:id="rId6"/>
    <p:sldMasterId id="2147484390" r:id="rId7"/>
  </p:sldMasterIdLst>
  <p:notesMasterIdLst>
    <p:notesMasterId r:id="rId253"/>
  </p:notesMasterIdLst>
  <p:handoutMasterIdLst>
    <p:handoutMasterId r:id="rId254"/>
  </p:handoutMasterIdLst>
  <p:sldIdLst>
    <p:sldId id="1507" r:id="rId8"/>
    <p:sldId id="1548" r:id="rId9"/>
    <p:sldId id="1549" r:id="rId10"/>
    <p:sldId id="1525" r:id="rId11"/>
    <p:sldId id="1526" r:id="rId12"/>
    <p:sldId id="1527" r:id="rId13"/>
    <p:sldId id="1528" r:id="rId14"/>
    <p:sldId id="1529" r:id="rId15"/>
    <p:sldId id="1530" r:id="rId16"/>
    <p:sldId id="1531" r:id="rId17"/>
    <p:sldId id="1532" r:id="rId18"/>
    <p:sldId id="1533" r:id="rId19"/>
    <p:sldId id="1534" r:id="rId20"/>
    <p:sldId id="1535" r:id="rId21"/>
    <p:sldId id="1536" r:id="rId22"/>
    <p:sldId id="1537" r:id="rId23"/>
    <p:sldId id="1538" r:id="rId24"/>
    <p:sldId id="1539" r:id="rId25"/>
    <p:sldId id="1540" r:id="rId26"/>
    <p:sldId id="1541" r:id="rId27"/>
    <p:sldId id="1542" r:id="rId28"/>
    <p:sldId id="1543" r:id="rId29"/>
    <p:sldId id="1544" r:id="rId30"/>
    <p:sldId id="1545" r:id="rId31"/>
    <p:sldId id="1546" r:id="rId32"/>
    <p:sldId id="1258" r:id="rId33"/>
    <p:sldId id="1493" r:id="rId34"/>
    <p:sldId id="1076" r:id="rId35"/>
    <p:sldId id="1077" r:id="rId36"/>
    <p:sldId id="1078" r:id="rId37"/>
    <p:sldId id="1079" r:id="rId38"/>
    <p:sldId id="1259" r:id="rId39"/>
    <p:sldId id="1193" r:id="rId40"/>
    <p:sldId id="1194" r:id="rId41"/>
    <p:sldId id="1195" r:id="rId42"/>
    <p:sldId id="1196" r:id="rId43"/>
    <p:sldId id="1096" r:id="rId44"/>
    <p:sldId id="1097" r:id="rId45"/>
    <p:sldId id="1098" r:id="rId46"/>
    <p:sldId id="1099" r:id="rId47"/>
    <p:sldId id="1136" r:id="rId48"/>
    <p:sldId id="1137" r:id="rId49"/>
    <p:sldId id="1138" r:id="rId50"/>
    <p:sldId id="1139" r:id="rId51"/>
    <p:sldId id="1140" r:id="rId52"/>
    <p:sldId id="1141" r:id="rId53"/>
    <p:sldId id="1142" r:id="rId54"/>
    <p:sldId id="1143" r:id="rId55"/>
    <p:sldId id="1144" r:id="rId56"/>
    <p:sldId id="1145" r:id="rId57"/>
    <p:sldId id="1547" r:id="rId58"/>
    <p:sldId id="1303" r:id="rId59"/>
    <p:sldId id="1260" r:id="rId60"/>
    <p:sldId id="1333" r:id="rId61"/>
    <p:sldId id="1069" r:id="rId62"/>
    <p:sldId id="1070" r:id="rId63"/>
    <p:sldId id="1071" r:id="rId64"/>
    <p:sldId id="939" r:id="rId65"/>
    <p:sldId id="940" r:id="rId66"/>
    <p:sldId id="941" r:id="rId67"/>
    <p:sldId id="942" r:id="rId68"/>
    <p:sldId id="943" r:id="rId69"/>
    <p:sldId id="944" r:id="rId70"/>
    <p:sldId id="945" r:id="rId71"/>
    <p:sldId id="946" r:id="rId72"/>
    <p:sldId id="947" r:id="rId73"/>
    <p:sldId id="948" r:id="rId74"/>
    <p:sldId id="1291" r:id="rId75"/>
    <p:sldId id="1306" r:id="rId76"/>
    <p:sldId id="1305" r:id="rId77"/>
    <p:sldId id="953" r:id="rId78"/>
    <p:sldId id="954" r:id="rId79"/>
    <p:sldId id="955" r:id="rId80"/>
    <p:sldId id="956" r:id="rId81"/>
    <p:sldId id="957" r:id="rId82"/>
    <p:sldId id="958" r:id="rId83"/>
    <p:sldId id="959" r:id="rId84"/>
    <p:sldId id="960" r:id="rId85"/>
    <p:sldId id="961" r:id="rId86"/>
    <p:sldId id="962" r:id="rId87"/>
    <p:sldId id="963" r:id="rId88"/>
    <p:sldId id="964" r:id="rId89"/>
    <p:sldId id="965" r:id="rId90"/>
    <p:sldId id="966" r:id="rId91"/>
    <p:sldId id="967" r:id="rId92"/>
    <p:sldId id="968" r:id="rId93"/>
    <p:sldId id="969" r:id="rId94"/>
    <p:sldId id="970" r:id="rId95"/>
    <p:sldId id="1290" r:id="rId96"/>
    <p:sldId id="699" r:id="rId97"/>
    <p:sldId id="805" r:id="rId98"/>
    <p:sldId id="806" r:id="rId99"/>
    <p:sldId id="834" r:id="rId100"/>
    <p:sldId id="848" r:id="rId101"/>
    <p:sldId id="847" r:id="rId102"/>
    <p:sldId id="809" r:id="rId103"/>
    <p:sldId id="1500" r:id="rId104"/>
    <p:sldId id="833" r:id="rId105"/>
    <p:sldId id="832" r:id="rId106"/>
    <p:sldId id="618" r:id="rId107"/>
    <p:sldId id="616" r:id="rId108"/>
    <p:sldId id="623" r:id="rId109"/>
    <p:sldId id="821" r:id="rId110"/>
    <p:sldId id="800" r:id="rId111"/>
    <p:sldId id="858" r:id="rId112"/>
    <p:sldId id="801" r:id="rId113"/>
    <p:sldId id="458" r:id="rId114"/>
    <p:sldId id="849" r:id="rId115"/>
    <p:sldId id="850" r:id="rId116"/>
    <p:sldId id="813" r:id="rId117"/>
    <p:sldId id="814" r:id="rId118"/>
    <p:sldId id="815" r:id="rId119"/>
    <p:sldId id="816" r:id="rId120"/>
    <p:sldId id="817" r:id="rId121"/>
    <p:sldId id="820" r:id="rId122"/>
    <p:sldId id="818" r:id="rId123"/>
    <p:sldId id="819" r:id="rId124"/>
    <p:sldId id="354" r:id="rId125"/>
    <p:sldId id="608" r:id="rId126"/>
    <p:sldId id="652" r:id="rId127"/>
    <p:sldId id="500" r:id="rId128"/>
    <p:sldId id="653" r:id="rId129"/>
    <p:sldId id="654" r:id="rId130"/>
    <p:sldId id="655" r:id="rId131"/>
    <p:sldId id="656" r:id="rId132"/>
    <p:sldId id="733" r:id="rId133"/>
    <p:sldId id="734" r:id="rId134"/>
    <p:sldId id="764" r:id="rId135"/>
    <p:sldId id="735" r:id="rId136"/>
    <p:sldId id="760" r:id="rId137"/>
    <p:sldId id="761" r:id="rId138"/>
    <p:sldId id="762" r:id="rId139"/>
    <p:sldId id="763" r:id="rId140"/>
    <p:sldId id="657" r:id="rId141"/>
    <p:sldId id="505" r:id="rId142"/>
    <p:sldId id="507" r:id="rId143"/>
    <p:sldId id="508" r:id="rId144"/>
    <p:sldId id="509" r:id="rId145"/>
    <p:sldId id="510" r:id="rId146"/>
    <p:sldId id="511" r:id="rId147"/>
    <p:sldId id="512" r:id="rId148"/>
    <p:sldId id="513" r:id="rId149"/>
    <p:sldId id="515" r:id="rId150"/>
    <p:sldId id="516" r:id="rId151"/>
    <p:sldId id="514" r:id="rId152"/>
    <p:sldId id="517" r:id="rId153"/>
    <p:sldId id="529" r:id="rId154"/>
    <p:sldId id="528" r:id="rId155"/>
    <p:sldId id="527" r:id="rId156"/>
    <p:sldId id="526" r:id="rId157"/>
    <p:sldId id="525" r:id="rId158"/>
    <p:sldId id="524" r:id="rId159"/>
    <p:sldId id="523" r:id="rId160"/>
    <p:sldId id="522" r:id="rId161"/>
    <p:sldId id="521" r:id="rId162"/>
    <p:sldId id="520" r:id="rId163"/>
    <p:sldId id="519" r:id="rId164"/>
    <p:sldId id="518" r:id="rId165"/>
    <p:sldId id="503" r:id="rId166"/>
    <p:sldId id="825" r:id="rId167"/>
    <p:sldId id="1390" r:id="rId168"/>
    <p:sldId id="1391" r:id="rId169"/>
    <p:sldId id="1392" r:id="rId170"/>
    <p:sldId id="1393" r:id="rId171"/>
    <p:sldId id="1394" r:id="rId172"/>
    <p:sldId id="1395" r:id="rId173"/>
    <p:sldId id="1396" r:id="rId174"/>
    <p:sldId id="1397" r:id="rId175"/>
    <p:sldId id="1398" r:id="rId176"/>
    <p:sldId id="1399" r:id="rId177"/>
    <p:sldId id="1400" r:id="rId178"/>
    <p:sldId id="1401" r:id="rId179"/>
    <p:sldId id="1402" r:id="rId180"/>
    <p:sldId id="1403" r:id="rId181"/>
    <p:sldId id="1404" r:id="rId182"/>
    <p:sldId id="1405" r:id="rId183"/>
    <p:sldId id="1406" r:id="rId184"/>
    <p:sldId id="1407" r:id="rId185"/>
    <p:sldId id="1408" r:id="rId186"/>
    <p:sldId id="1409" r:id="rId187"/>
    <p:sldId id="1410" r:id="rId188"/>
    <p:sldId id="1411" r:id="rId189"/>
    <p:sldId id="1412" r:id="rId190"/>
    <p:sldId id="1413" r:id="rId191"/>
    <p:sldId id="1414" r:id="rId192"/>
    <p:sldId id="1415" r:id="rId193"/>
    <p:sldId id="1416" r:id="rId194"/>
    <p:sldId id="1417" r:id="rId195"/>
    <p:sldId id="1418" r:id="rId196"/>
    <p:sldId id="1419" r:id="rId197"/>
    <p:sldId id="1420" r:id="rId198"/>
    <p:sldId id="1421" r:id="rId199"/>
    <p:sldId id="1422" r:id="rId200"/>
    <p:sldId id="1423" r:id="rId201"/>
    <p:sldId id="1424" r:id="rId202"/>
    <p:sldId id="1425" r:id="rId203"/>
    <p:sldId id="1426" r:id="rId204"/>
    <p:sldId id="1427" r:id="rId205"/>
    <p:sldId id="1428" r:id="rId206"/>
    <p:sldId id="1429" r:id="rId207"/>
    <p:sldId id="1430" r:id="rId208"/>
    <p:sldId id="1431" r:id="rId209"/>
    <p:sldId id="1432" r:id="rId210"/>
    <p:sldId id="1433" r:id="rId211"/>
    <p:sldId id="1434" r:id="rId212"/>
    <p:sldId id="1435" r:id="rId213"/>
    <p:sldId id="1436" r:id="rId214"/>
    <p:sldId id="1437" r:id="rId215"/>
    <p:sldId id="1438" r:id="rId216"/>
    <p:sldId id="1439" r:id="rId217"/>
    <p:sldId id="1440" r:id="rId218"/>
    <p:sldId id="1441" r:id="rId219"/>
    <p:sldId id="1442" r:id="rId220"/>
    <p:sldId id="1443" r:id="rId221"/>
    <p:sldId id="1444" r:id="rId222"/>
    <p:sldId id="1445" r:id="rId223"/>
    <p:sldId id="1446" r:id="rId224"/>
    <p:sldId id="1447" r:id="rId225"/>
    <p:sldId id="1448" r:id="rId226"/>
    <p:sldId id="1449" r:id="rId227"/>
    <p:sldId id="1450" r:id="rId228"/>
    <p:sldId id="1451" r:id="rId229"/>
    <p:sldId id="1452" r:id="rId230"/>
    <p:sldId id="1453" r:id="rId231"/>
    <p:sldId id="1454" r:id="rId232"/>
    <p:sldId id="1455" r:id="rId233"/>
    <p:sldId id="1456" r:id="rId234"/>
    <p:sldId id="1457" r:id="rId235"/>
    <p:sldId id="1458" r:id="rId236"/>
    <p:sldId id="1459" r:id="rId237"/>
    <p:sldId id="1460" r:id="rId238"/>
    <p:sldId id="1461" r:id="rId239"/>
    <p:sldId id="1462" r:id="rId240"/>
    <p:sldId id="1463" r:id="rId241"/>
    <p:sldId id="1464" r:id="rId242"/>
    <p:sldId id="1465" r:id="rId243"/>
    <p:sldId id="1466" r:id="rId244"/>
    <p:sldId id="1467" r:id="rId245"/>
    <p:sldId id="1468" r:id="rId246"/>
    <p:sldId id="1469" r:id="rId247"/>
    <p:sldId id="1470" r:id="rId248"/>
    <p:sldId id="1471" r:id="rId249"/>
    <p:sldId id="1472" r:id="rId250"/>
    <p:sldId id="1473" r:id="rId251"/>
    <p:sldId id="1474" r:id="rId252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6337" autoAdjust="0"/>
  </p:normalViewPr>
  <p:slideViewPr>
    <p:cSldViewPr snapToGrid="0">
      <p:cViewPr varScale="1">
        <p:scale>
          <a:sx n="64" d="100"/>
          <a:sy n="64" d="100"/>
        </p:scale>
        <p:origin x="12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205" Type="http://schemas.openxmlformats.org/officeDocument/2006/relationships/slide" Target="slides/slide198.xml"/><Relationship Id="rId226" Type="http://schemas.openxmlformats.org/officeDocument/2006/relationships/slide" Target="slides/slide219.xml"/><Relationship Id="rId247" Type="http://schemas.openxmlformats.org/officeDocument/2006/relationships/slide" Target="slides/slide240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53" Type="http://schemas.openxmlformats.org/officeDocument/2006/relationships/slide" Target="slides/slide46.xml"/><Relationship Id="rId74" Type="http://schemas.openxmlformats.org/officeDocument/2006/relationships/slide" Target="slides/slide67.xml"/><Relationship Id="rId128" Type="http://schemas.openxmlformats.org/officeDocument/2006/relationships/slide" Target="slides/slide121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81" Type="http://schemas.openxmlformats.org/officeDocument/2006/relationships/slide" Target="slides/slide174.xml"/><Relationship Id="rId216" Type="http://schemas.openxmlformats.org/officeDocument/2006/relationships/slide" Target="slides/slide209.xml"/><Relationship Id="rId237" Type="http://schemas.openxmlformats.org/officeDocument/2006/relationships/slide" Target="slides/slide230.xml"/><Relationship Id="rId258" Type="http://schemas.openxmlformats.org/officeDocument/2006/relationships/tableStyles" Target="tableStyles.xml"/><Relationship Id="rId22" Type="http://schemas.openxmlformats.org/officeDocument/2006/relationships/slide" Target="slides/slide15.xml"/><Relationship Id="rId43" Type="http://schemas.openxmlformats.org/officeDocument/2006/relationships/slide" Target="slides/slide36.xml"/><Relationship Id="rId64" Type="http://schemas.openxmlformats.org/officeDocument/2006/relationships/slide" Target="slides/slide57.xml"/><Relationship Id="rId118" Type="http://schemas.openxmlformats.org/officeDocument/2006/relationships/slide" Target="slides/slide111.xml"/><Relationship Id="rId139" Type="http://schemas.openxmlformats.org/officeDocument/2006/relationships/slide" Target="slides/slide132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71" Type="http://schemas.openxmlformats.org/officeDocument/2006/relationships/slide" Target="slides/slide164.xml"/><Relationship Id="rId192" Type="http://schemas.openxmlformats.org/officeDocument/2006/relationships/slide" Target="slides/slide185.xml"/><Relationship Id="rId206" Type="http://schemas.openxmlformats.org/officeDocument/2006/relationships/slide" Target="slides/slide199.xml"/><Relationship Id="rId227" Type="http://schemas.openxmlformats.org/officeDocument/2006/relationships/slide" Target="slides/slide220.xml"/><Relationship Id="rId248" Type="http://schemas.openxmlformats.org/officeDocument/2006/relationships/slide" Target="slides/slide241.xml"/><Relationship Id="rId12" Type="http://schemas.openxmlformats.org/officeDocument/2006/relationships/slide" Target="slides/slide5.xml"/><Relationship Id="rId33" Type="http://schemas.openxmlformats.org/officeDocument/2006/relationships/slide" Target="slides/slide26.xml"/><Relationship Id="rId108" Type="http://schemas.openxmlformats.org/officeDocument/2006/relationships/slide" Target="slides/slide101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82" Type="http://schemas.openxmlformats.org/officeDocument/2006/relationships/slide" Target="slides/slide175.xml"/><Relationship Id="rId187" Type="http://schemas.openxmlformats.org/officeDocument/2006/relationships/slide" Target="slides/slide180.xml"/><Relationship Id="rId217" Type="http://schemas.openxmlformats.org/officeDocument/2006/relationships/slide" Target="slides/slide2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5.xml"/><Relationship Id="rId233" Type="http://schemas.openxmlformats.org/officeDocument/2006/relationships/slide" Target="slides/slide226.xml"/><Relationship Id="rId238" Type="http://schemas.openxmlformats.org/officeDocument/2006/relationships/slide" Target="slides/slide231.xml"/><Relationship Id="rId254" Type="http://schemas.openxmlformats.org/officeDocument/2006/relationships/handoutMaster" Target="handoutMasters/handoutMaster1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slide" Target="slides/slide191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202" Type="http://schemas.openxmlformats.org/officeDocument/2006/relationships/slide" Target="slides/slide195.xml"/><Relationship Id="rId207" Type="http://schemas.openxmlformats.org/officeDocument/2006/relationships/slide" Target="slides/slide200.xml"/><Relationship Id="rId223" Type="http://schemas.openxmlformats.org/officeDocument/2006/relationships/slide" Target="slides/slide216.xml"/><Relationship Id="rId228" Type="http://schemas.openxmlformats.org/officeDocument/2006/relationships/slide" Target="slides/slide221.xml"/><Relationship Id="rId244" Type="http://schemas.openxmlformats.org/officeDocument/2006/relationships/slide" Target="slides/slide237.xml"/><Relationship Id="rId249" Type="http://schemas.openxmlformats.org/officeDocument/2006/relationships/slide" Target="slides/slide24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13" Type="http://schemas.openxmlformats.org/officeDocument/2006/relationships/slide" Target="slides/slide206.xml"/><Relationship Id="rId218" Type="http://schemas.openxmlformats.org/officeDocument/2006/relationships/slide" Target="slides/slide211.xml"/><Relationship Id="rId234" Type="http://schemas.openxmlformats.org/officeDocument/2006/relationships/slide" Target="slides/slide227.xml"/><Relationship Id="rId239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50" Type="http://schemas.openxmlformats.org/officeDocument/2006/relationships/slide" Target="slides/slide243.xml"/><Relationship Id="rId255" Type="http://schemas.openxmlformats.org/officeDocument/2006/relationships/presProps" Target="presProps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slide" Target="slides/slide192.xml"/><Relationship Id="rId203" Type="http://schemas.openxmlformats.org/officeDocument/2006/relationships/slide" Target="slides/slide196.xml"/><Relationship Id="rId208" Type="http://schemas.openxmlformats.org/officeDocument/2006/relationships/slide" Target="slides/slide201.xml"/><Relationship Id="rId229" Type="http://schemas.openxmlformats.org/officeDocument/2006/relationships/slide" Target="slides/slide222.xml"/><Relationship Id="rId19" Type="http://schemas.openxmlformats.org/officeDocument/2006/relationships/slide" Target="slides/slide12.xml"/><Relationship Id="rId224" Type="http://schemas.openxmlformats.org/officeDocument/2006/relationships/slide" Target="slides/slide217.xml"/><Relationship Id="rId240" Type="http://schemas.openxmlformats.org/officeDocument/2006/relationships/slide" Target="slides/slide233.xml"/><Relationship Id="rId245" Type="http://schemas.openxmlformats.org/officeDocument/2006/relationships/slide" Target="slides/slide238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219" Type="http://schemas.openxmlformats.org/officeDocument/2006/relationships/slide" Target="slides/slide212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7.xml"/><Relationship Id="rId230" Type="http://schemas.openxmlformats.org/officeDocument/2006/relationships/slide" Target="slides/slide223.xml"/><Relationship Id="rId235" Type="http://schemas.openxmlformats.org/officeDocument/2006/relationships/slide" Target="slides/slide228.xml"/><Relationship Id="rId251" Type="http://schemas.openxmlformats.org/officeDocument/2006/relationships/slide" Target="slides/slide244.xml"/><Relationship Id="rId256" Type="http://schemas.openxmlformats.org/officeDocument/2006/relationships/viewProps" Target="viewProps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slide" Target="slides/slide188.xml"/><Relationship Id="rId209" Type="http://schemas.openxmlformats.org/officeDocument/2006/relationships/slide" Target="slides/slide202.xml"/><Relationship Id="rId190" Type="http://schemas.openxmlformats.org/officeDocument/2006/relationships/slide" Target="slides/slide183.xml"/><Relationship Id="rId204" Type="http://schemas.openxmlformats.org/officeDocument/2006/relationships/slide" Target="slides/slide197.xml"/><Relationship Id="rId220" Type="http://schemas.openxmlformats.org/officeDocument/2006/relationships/slide" Target="slides/slide213.xml"/><Relationship Id="rId225" Type="http://schemas.openxmlformats.org/officeDocument/2006/relationships/slide" Target="slides/slide218.xml"/><Relationship Id="rId241" Type="http://schemas.openxmlformats.org/officeDocument/2006/relationships/slide" Target="slides/slide234.xml"/><Relationship Id="rId246" Type="http://schemas.openxmlformats.org/officeDocument/2006/relationships/slide" Target="slides/slide239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10" Type="http://schemas.openxmlformats.org/officeDocument/2006/relationships/slide" Target="slides/slide203.xml"/><Relationship Id="rId215" Type="http://schemas.openxmlformats.org/officeDocument/2006/relationships/slide" Target="slides/slide208.xml"/><Relationship Id="rId236" Type="http://schemas.openxmlformats.org/officeDocument/2006/relationships/slide" Target="slides/slide229.xml"/><Relationship Id="rId257" Type="http://schemas.openxmlformats.org/officeDocument/2006/relationships/theme" Target="theme/theme1.xml"/><Relationship Id="rId26" Type="http://schemas.openxmlformats.org/officeDocument/2006/relationships/slide" Target="slides/slide19.xml"/><Relationship Id="rId231" Type="http://schemas.openxmlformats.org/officeDocument/2006/relationships/slide" Target="slides/slide224.xml"/><Relationship Id="rId252" Type="http://schemas.openxmlformats.org/officeDocument/2006/relationships/slide" Target="slides/slide245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96" Type="http://schemas.openxmlformats.org/officeDocument/2006/relationships/slide" Target="slides/slide189.xml"/><Relationship Id="rId200" Type="http://schemas.openxmlformats.org/officeDocument/2006/relationships/slide" Target="slides/slide193.xml"/><Relationship Id="rId16" Type="http://schemas.openxmlformats.org/officeDocument/2006/relationships/slide" Target="slides/slide9.xml"/><Relationship Id="rId221" Type="http://schemas.openxmlformats.org/officeDocument/2006/relationships/slide" Target="slides/slide214.xml"/><Relationship Id="rId242" Type="http://schemas.openxmlformats.org/officeDocument/2006/relationships/slide" Target="slides/slide235.xml"/><Relationship Id="rId37" Type="http://schemas.openxmlformats.org/officeDocument/2006/relationships/slide" Target="slides/slide30.xml"/><Relationship Id="rId58" Type="http://schemas.openxmlformats.org/officeDocument/2006/relationships/slide" Target="slides/slide51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44" Type="http://schemas.openxmlformats.org/officeDocument/2006/relationships/slide" Target="slides/slide137.xml"/><Relationship Id="rId90" Type="http://schemas.openxmlformats.org/officeDocument/2006/relationships/slide" Target="slides/slide83.xml"/><Relationship Id="rId165" Type="http://schemas.openxmlformats.org/officeDocument/2006/relationships/slide" Target="slides/slide158.xml"/><Relationship Id="rId186" Type="http://schemas.openxmlformats.org/officeDocument/2006/relationships/slide" Target="slides/slide179.xml"/><Relationship Id="rId211" Type="http://schemas.openxmlformats.org/officeDocument/2006/relationships/slide" Target="slides/slide204.xml"/><Relationship Id="rId232" Type="http://schemas.openxmlformats.org/officeDocument/2006/relationships/slide" Target="slides/slide225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20.xml"/><Relationship Id="rId48" Type="http://schemas.openxmlformats.org/officeDocument/2006/relationships/slide" Target="slides/slide41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34" Type="http://schemas.openxmlformats.org/officeDocument/2006/relationships/slide" Target="slides/slide127.xml"/><Relationship Id="rId80" Type="http://schemas.openxmlformats.org/officeDocument/2006/relationships/slide" Target="slides/slide73.xml"/><Relationship Id="rId155" Type="http://schemas.openxmlformats.org/officeDocument/2006/relationships/slide" Target="slides/slide148.xml"/><Relationship Id="rId176" Type="http://schemas.openxmlformats.org/officeDocument/2006/relationships/slide" Target="slides/slide169.xml"/><Relationship Id="rId197" Type="http://schemas.openxmlformats.org/officeDocument/2006/relationships/slide" Target="slides/slide190.xml"/><Relationship Id="rId201" Type="http://schemas.openxmlformats.org/officeDocument/2006/relationships/slide" Target="slides/slide194.xml"/><Relationship Id="rId222" Type="http://schemas.openxmlformats.org/officeDocument/2006/relationships/slide" Target="slides/slide215.xml"/><Relationship Id="rId243" Type="http://schemas.openxmlformats.org/officeDocument/2006/relationships/slide" Target="slides/slide236.xml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24" Type="http://schemas.openxmlformats.org/officeDocument/2006/relationships/slide" Target="slides/slide1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5.wmf"/><Relationship Id="rId1" Type="http://schemas.openxmlformats.org/officeDocument/2006/relationships/image" Target="../media/image5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7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38.wmf"/><Relationship Id="rId4" Type="http://schemas.openxmlformats.org/officeDocument/2006/relationships/image" Target="../media/image145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3.wmf"/><Relationship Id="rId7" Type="http://schemas.openxmlformats.org/officeDocument/2006/relationships/image" Target="../media/image144.wmf"/><Relationship Id="rId2" Type="http://schemas.openxmlformats.org/officeDocument/2006/relationships/image" Target="../media/image142.wmf"/><Relationship Id="rId1" Type="http://schemas.openxmlformats.org/officeDocument/2006/relationships/image" Target="../media/image146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38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38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38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38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55.wmf"/><Relationship Id="rId1" Type="http://schemas.openxmlformats.org/officeDocument/2006/relationships/image" Target="../media/image162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55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55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55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44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1"/>
            <a:ext cx="4029282" cy="344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DCB5B-4AF1-416A-805C-E3D9EA1FD841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36422"/>
            <a:ext cx="4029282" cy="344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536422"/>
            <a:ext cx="4029282" cy="344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362F-A635-4B41-BA8D-C45A160D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3BBC6E-772A-4D0B-8982-594A24D82FB3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2"/>
            <a:ext cx="7437120" cy="3096816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7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7"/>
            <a:ext cx="4028440" cy="34409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2A8FE-004C-4B1E-86B4-E6C6360D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A8FE-004C-4B1E-86B4-E6C6360DD6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49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66916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B891DF-81ED-4732-8851-51E2BD9352C6}" type="slidenum">
              <a:rPr lang="en-US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67940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415781-F404-4C36-96D4-80CC0C2D6140}" type="slidenum">
              <a:rPr lang="en-US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89B87E-8086-4877-BFB1-EC45F2EBD11B}" type="slidenum">
              <a:rPr lang="en-US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72036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D75238-96DA-4ED7-95DA-96BAFCC114D8}" type="slidenum">
              <a:rPr lang="en-US" sz="1200">
                <a:solidFill>
                  <a:srgbClr val="000000"/>
                </a:solidFill>
              </a:rPr>
              <a:pPr algn="r" eaLnBrk="1" hangingPunct="1"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B1318E-3696-45E6-85CE-9A850623596E}" type="slidenum">
              <a:rPr lang="en-US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6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Arial" panose="020B0604020202020204" pitchFamily="34" charset="0"/>
            </a:endParaRPr>
          </a:p>
        </p:txBody>
      </p:sp>
      <p:sp>
        <p:nvSpPr>
          <p:cNvPr id="173060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B1318E-3696-45E6-85CE-9A850623596E}" type="slidenum">
              <a:rPr lang="en-US" sz="1200">
                <a:solidFill>
                  <a:srgbClr val="000000"/>
                </a:solidFill>
              </a:rPr>
              <a:pPr algn="r" eaLnBrk="1" hangingPunct="1"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3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210948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5A81D6-455D-45DB-A1CE-C9EA06E9BA0C}" type="slidenum">
              <a:rPr lang="en-US" sz="1200">
                <a:solidFill>
                  <a:srgbClr val="000000"/>
                </a:solidFill>
              </a:rPr>
              <a:pPr algn="r" eaLnBrk="1" hangingPunct="1"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8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93819-56A6-40C3-BFD1-DC7EFF98B51A}" type="slidenum">
              <a:rPr lang="en-US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177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1242-F8E2-48FD-B773-8CE66D336C51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5834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2EE72-D39F-4F78-A04B-8C948EA911CD}" type="slidenum">
              <a:rPr lang="en-US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185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A8FE-004C-4B1E-86B4-E6C6360DD6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6CB014-E909-4E58-9601-9FA6772E1BD9}" type="slidenum">
              <a:rPr 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59</a:t>
            </a:fld>
            <a:endParaRPr 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161" y="3271683"/>
            <a:ext cx="7613579" cy="310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3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BF82A4-4089-42F2-A021-991CC87DF59A}" type="slidenum">
              <a:rPr 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63</a:t>
            </a:fld>
            <a:endParaRPr 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161" y="3271683"/>
            <a:ext cx="7613579" cy="310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7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89B5EF-DBF2-428E-9D76-2949BAD57CC7}" type="slidenum">
              <a:rPr 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64</a:t>
            </a:fld>
            <a:endParaRPr 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161" y="3271683"/>
            <a:ext cx="7613579" cy="310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6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FCE39F-8E11-429A-AA00-867A4C9B5765}" type="slidenum">
              <a:rPr 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69</a:t>
            </a:fld>
            <a:endParaRPr 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08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FE4B16-D9FE-4648-9ECE-A5DC5DEA0257}" type="slidenum">
              <a:rPr 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70</a:t>
            </a:fld>
            <a:endParaRPr 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5C5B4B-29EB-45FB-AFDE-606DC3FCE8AB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116</a:t>
            </a:fld>
            <a:endParaRPr 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68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5C5B4B-29EB-45FB-AFDE-606DC3FCE8AB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117</a:t>
            </a:fld>
            <a:endParaRPr 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79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0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1588AD-207B-44DC-8666-4CCC927822E0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305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8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BBC1C-2DBB-4052-82EE-39DEBAEF7CA8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8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0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FF509-C1B1-454B-8F17-FACD0345031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56676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E182C0-7126-4432-8E24-90D1CB5201C6}" type="slidenum">
              <a:rPr lang="en-US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2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2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40C77-AE03-4DEE-9D01-BB8A1DB1A176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3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4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E54158-74C7-4D81-96C5-50645436B389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4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6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FD464-CA92-4284-B139-BFEB6E91C5A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8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60C3B-CA92-42FC-B789-37C0A8FA22AC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7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0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19FDA-5B53-49B8-A818-E49C0B32A803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3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4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C9B1E-779C-422F-B86F-5D347EDBF43E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2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6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CA1E9-F5C5-45C1-B7B0-CCCFA8FD017B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5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8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9B17B-234E-44EA-80DC-081F40CAEF15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5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0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8B655-94F0-400E-8C84-1270B70C9FC2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2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8BC1F-6ED5-4FEF-A8A3-13E5C12267E5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51556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3F84AA-4BD1-4BFB-8FEA-7FCB20703812}" type="slidenum">
              <a:rPr 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353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5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8991A-8AD1-46CB-B721-C056F04FDF08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7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7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60B65-D48C-4AB7-B590-CACA02EE6E50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7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06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305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6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032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3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53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049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9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52580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6CEC338-ACEC-4AB6-AAC4-5000DC7736EA}" type="slidenum">
              <a:rPr 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515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247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37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265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132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3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50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30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89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4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53604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99CA09B-74AA-403A-9E2F-29DBE666CBB8}" type="slidenum">
              <a:rPr lang="en-US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88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25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54628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DD6CE7-034E-478B-BA9A-6D0B9B4331CB}" type="slidenum">
              <a:rPr lang="en-US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943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049A-71AD-47DB-AB9A-A6283008AAD1}" type="slidenum">
              <a:rPr lang="en-US" smtClean="0">
                <a:solidFill>
                  <a:prstClr val="black"/>
                </a:solidFill>
              </a:rPr>
              <a:pPr/>
              <a:t>195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5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8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06E974-9895-4CE2-AC4C-287AEA932D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988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0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6EB38C-9B38-46D7-96FE-5929E2764EF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79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2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AC43E4-F361-4F2E-ABF9-0E5A50EAE8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7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charset="0"/>
            </a:endParaRPr>
          </a:p>
        </p:txBody>
      </p:sp>
      <p:sp>
        <p:nvSpPr>
          <p:cNvPr id="155652" name="Slide Number Placeholder 3"/>
          <p:cNvSpPr txBox="1">
            <a:spLocks noChangeArrowheads="1"/>
          </p:cNvSpPr>
          <p:nvPr/>
        </p:nvSpPr>
        <p:spPr bwMode="auto">
          <a:xfrm>
            <a:off x="5266279" y="6535493"/>
            <a:ext cx="4028020" cy="34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9" rIns="91357" bIns="456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32A7C8-632A-43FC-A695-23BD839D7752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237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AC5FD7-B87D-49C6-B84F-111891EF93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432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6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AEABD1-CB4A-4660-A239-3613C0EFB1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60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6A9B5E-9CBC-4C87-8656-1E24695119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65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0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11135B-782F-474B-91B3-EB3EDCE7825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86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2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18F586-6564-4FD9-9F91-03DDADCFB2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14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C0D174-6DFF-4C15-82D5-A974632B754F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245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9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anose="020B0604020202020204" pitchFamily="34" charset="0"/>
            </a:endParaRPr>
          </a:p>
        </p:txBody>
      </p:sp>
      <p:sp>
        <p:nvSpPr>
          <p:cNvPr id="165892" name="Slide Number Placeholder 3"/>
          <p:cNvSpPr txBox="1">
            <a:spLocks noChangeArrowheads="1"/>
          </p:cNvSpPr>
          <p:nvPr/>
        </p:nvSpPr>
        <p:spPr bwMode="auto">
          <a:xfrm>
            <a:off x="5390621" y="6542189"/>
            <a:ext cx="4123126" cy="3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6" tIns="46168" rIns="92336" bIns="4616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A0D3E4-EAA9-4456-8029-CDE150F93E35}" type="slidenum">
              <a:rPr lang="en-US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671D-C5EE-4ACF-AD2E-3C7C4AA80B34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9F7-E6B0-4574-A783-20A154BDF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CCFC-4862-461D-895B-F9DCA386ABE9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7F16-0084-4733-B257-CB548324B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E67E-4893-4E4B-864A-B425E4842CA6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FF6-F803-4448-8EE8-7EE5974E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6EA9-D220-4317-98F1-78D4C8821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B881-FB5D-4635-AAF3-883F16233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D241-1725-4F17-B823-717C1B5E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E4E6-CEDF-4425-8FC6-EF411A20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2B9F-3C8B-4130-8168-4BAB0740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15C7-2C92-42FD-A3E1-55ADDA6AD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F032-4A06-446D-8497-390BF5917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B3E8-9F84-4585-A8DC-C1247EB2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0FD-1BA0-4003-BD84-B71B4641DEB7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F7EF-5217-4A73-8574-EA24866E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07C8-2AF1-4F99-9619-E0AC6B888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88E3-133D-4EFC-838E-281947C3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6F65-680A-4555-8A68-101B8955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7519-3D66-4311-8478-938DAE5EA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B952-4D9B-4B7B-9EBE-18D0042E7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8C9F-E73D-433E-A12D-46D1CB8A8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02BF-E64C-4872-A3DD-6E2856AA7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4A7C-3DD0-4C84-8FBE-CAE1BD054125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57DA-FE86-4D29-B82E-764206B36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B29B-9B07-4E3E-9951-E36E542273A7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7B1A-FE06-47D5-913F-A4D20A645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F6F2-D78A-4224-8FC6-E410E1472F24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3875-1AA9-44F2-82D9-E22FA608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D264-1F63-4529-B29B-DF3C850107C4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A8F4-4CF6-4CDD-8CBE-6A62D8D4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990E-849F-42F5-AAE2-23E282FD79C1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AF16-D26D-4843-A826-CC0765C9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479F-FA41-4C27-9436-39EB2A908351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A6BA-A309-417D-95F8-11210BB17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066-BCD1-427D-BC1F-4A75480610F9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275-0CC2-42E9-BBA5-476629081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94B9-2A16-4932-93F0-A229BE0E02DB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1DCB-B1DD-471F-861B-0D5D4A46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4EA9-9170-4D41-9195-147804A4950C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8987-9C18-4ECC-A2C4-D2A75DFF3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A7C3-62AC-40E1-8FC7-AF439C0B1866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49C9-085C-4263-BFBA-83104AB1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D2F2-351A-41CB-9B29-85BCE195F585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ECE0-09CE-4CF3-BB2F-78EC78D5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A1E9-AC3C-46B2-B281-1A67931A4BEA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42FE-0BE8-4F06-AF99-833BEA2F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3A2F-42E9-45FF-AF10-CA74A6B46794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63AD-3194-4A0D-B22F-A1937402F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D6E6-D442-4F30-9C56-503BC64F22A3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67E7-C094-4EB5-80E5-E6004F8F0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3F36-D386-4AF1-8207-F23A7A6D6CE9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F223-6B03-4DF4-856B-7C5EB9FD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671D-C5EE-4ACF-AD2E-3C7C4AA80B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9F7-E6B0-4574-A783-20A154BDF1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0FD-1BA0-4003-BD84-B71B4641D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F7EF-5217-4A73-8574-EA24866E5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D264-1F63-4529-B29B-DF3C850107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A8F4-4CF6-4CDD-8CBE-6A62D8D48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3F36-D386-4AF1-8207-F23A7A6D6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F223-6B03-4DF4-856B-7C5EB9FD6B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F3C-2C73-4602-B3D6-DEB3ECAD75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748B-A196-49BB-AB88-C72E41C4A0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DE8-A479-4A95-A59F-532D3D0D9A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C211-BEBD-44E2-BABD-9405337839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C073-08C5-4453-8D0B-851785A1D4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C738-5817-4797-9F07-F044B99E0A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6FA7-2DC8-479E-9C81-C24E8B9EF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2E1-12A9-44B7-94C9-BFA5EFE30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1D3A-4D42-4468-B6AE-54CB7E9B65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D968-C994-4E23-A5AE-D8F46C036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CCFC-4862-461D-895B-F9DCA386A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7F16-0084-4733-B257-CB548324B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F3C-2C73-4602-B3D6-DEB3ECAD755B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748B-A196-49BB-AB88-C72E41C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E67E-4893-4E4B-864A-B425E484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FF6-F803-4448-8EE8-7EE5974E18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B952-4D9B-4B7B-9EBE-18D0042E77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944FA-3291-4781-A86B-378B219FB8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6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3696F-494F-4212-B748-2647F0CE9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42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EBA3B-AE30-4069-889C-450A6156C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09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2CE0C-AE48-4889-85FC-88B1651AAD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1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69285-3068-483C-8764-D13E999A21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4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FE241-F073-44C5-B127-74B5B741D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42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EA7BF-A0BE-41C8-8F48-7831DD0A19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0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C172-441B-4E4A-B4E7-C5FBEE659E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DE8-A479-4A95-A59F-532D3D0D9ABF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C211-BEBD-44E2-BABD-940533783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D59CB-6201-40DD-856B-7A2F62268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47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5BD66-83F3-437C-831D-1ECF6DD9C4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5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A8724-D872-40D6-AD5C-A7E1E27E7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59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E468-1C68-46D6-A864-F4D7FDD93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6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2AC42-87E8-42DB-BBF6-556B7FA9BF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E776-5E73-49B9-8DFE-49D513386A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36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BF7E-AA78-46BA-8EAC-FADA919C5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1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4E7F-E2A7-4052-AD50-671E9FA9BE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03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C4D2-FB35-4DAD-94B9-240B282DF1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75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CCAB-9ABB-4523-ACE7-53A3501DD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1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C073-08C5-4453-8D0B-851785A1D471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C738-5817-4797-9F07-F044B99E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B66D-0AD7-4D34-90A8-26A76681B1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07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F298-348A-4D4C-8EC8-F73B99E28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74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3CB5E-5228-438D-9563-26F0731B20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4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55D5F-4AA6-457D-8547-9DFD272BD2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37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35EF-B6A0-4587-8340-032EAB1AC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6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000BF-414C-453F-A8B8-95878399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5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14F7B-6020-4378-BB18-56CDD4FBCE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66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D27D9B-0CA8-47DE-920E-5A4AAB7C1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1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6B3103-6DB5-4CB9-9387-4369A7B4E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A873E9-3DF4-4C3C-B36A-FA0EBACA02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6FA7-2DC8-479E-9C81-C24E8B9EF63B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2E1-12A9-44B7-94C9-BFA5EFE3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671D-C5EE-4ACF-AD2E-3C7C4AA80B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9F7-E6B0-4574-A783-20A154BDF1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2151"/>
      </p:ext>
    </p:extLst>
  </p:cSld>
  <p:clrMapOvr>
    <a:masterClrMapping/>
  </p:clrMapOvr>
  <p:transition advTm="9563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0FD-1BA0-4003-BD84-B71B4641D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F7EF-5217-4A73-8574-EA24866E5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0440"/>
      </p:ext>
    </p:extLst>
  </p:cSld>
  <p:clrMapOvr>
    <a:masterClrMapping/>
  </p:clrMapOvr>
  <p:transition advTm="9563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D264-1F63-4529-B29B-DF3C850107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A8F4-4CF6-4CDD-8CBE-6A62D8D48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2967"/>
      </p:ext>
    </p:extLst>
  </p:cSld>
  <p:clrMapOvr>
    <a:masterClrMapping/>
  </p:clrMapOvr>
  <p:transition advTm="9563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3F36-D386-4AF1-8207-F23A7A6D6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F223-6B03-4DF4-856B-7C5EB9FD6B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8248"/>
      </p:ext>
    </p:extLst>
  </p:cSld>
  <p:clrMapOvr>
    <a:masterClrMapping/>
  </p:clrMapOvr>
  <p:transition advTm="9563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F3C-2C73-4602-B3D6-DEB3ECAD75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748B-A196-49BB-AB88-C72E41C4A0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56149"/>
      </p:ext>
    </p:extLst>
  </p:cSld>
  <p:clrMapOvr>
    <a:masterClrMapping/>
  </p:clrMapOvr>
  <p:transition advTm="9563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DE8-A479-4A95-A59F-532D3D0D9A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C211-BEBD-44E2-BABD-9405337839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6547"/>
      </p:ext>
    </p:extLst>
  </p:cSld>
  <p:clrMapOvr>
    <a:masterClrMapping/>
  </p:clrMapOvr>
  <p:transition advTm="9563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C073-08C5-4453-8D0B-851785A1D4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C738-5817-4797-9F07-F044B99E0A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0612"/>
      </p:ext>
    </p:extLst>
  </p:cSld>
  <p:clrMapOvr>
    <a:masterClrMapping/>
  </p:clrMapOvr>
  <p:transition advTm="9563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6FA7-2DC8-479E-9C81-C24E8B9EF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2E1-12A9-44B7-94C9-BFA5EFE30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8097"/>
      </p:ext>
    </p:extLst>
  </p:cSld>
  <p:clrMapOvr>
    <a:masterClrMapping/>
  </p:clrMapOvr>
  <p:transition advTm="9563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1D3A-4D42-4468-B6AE-54CB7E9B65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D968-C994-4E23-A5AE-D8F46C036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6602"/>
      </p:ext>
    </p:extLst>
  </p:cSld>
  <p:clrMapOvr>
    <a:masterClrMapping/>
  </p:clrMapOvr>
  <p:transition advTm="9563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CCFC-4862-461D-895B-F9DCA386A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7F16-0084-4733-B257-CB548324B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05821"/>
      </p:ext>
    </p:extLst>
  </p:cSld>
  <p:clrMapOvr>
    <a:masterClrMapping/>
  </p:clrMapOvr>
  <p:transition advTm="956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1D3A-4D42-4468-B6AE-54CB7E9B653B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D968-C994-4E23-A5AE-D8F46C036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E67E-4893-4E4B-864A-B425E484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FF6-F803-4448-8EE8-7EE5974E18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2468"/>
      </p:ext>
    </p:extLst>
  </p:cSld>
  <p:clrMapOvr>
    <a:masterClrMapping/>
  </p:clrMapOvr>
  <p:transition advTm="956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B9AF2-33F2-45AE-B21D-D870BF728D17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4EAE1-5025-4A24-A1CE-AF92FAE94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transition advTm="9563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16E1753-6284-456D-908C-5CF2BF3A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2" r:id="rId2"/>
    <p:sldLayoutId id="2147484131" r:id="rId3"/>
    <p:sldLayoutId id="2147484130" r:id="rId4"/>
    <p:sldLayoutId id="2147484129" r:id="rId5"/>
    <p:sldLayoutId id="2147484128" r:id="rId6"/>
    <p:sldLayoutId id="2147484127" r:id="rId7"/>
    <p:sldLayoutId id="2147484126" r:id="rId8"/>
    <p:sldLayoutId id="2147484125" r:id="rId9"/>
    <p:sldLayoutId id="2147484124" r:id="rId10"/>
    <p:sldLayoutId id="2147484123" r:id="rId11"/>
    <p:sldLayoutId id="2147484122" r:id="rId12"/>
    <p:sldLayoutId id="2147484121" r:id="rId13"/>
    <p:sldLayoutId id="2147484120" r:id="rId14"/>
    <p:sldLayoutId id="2147484119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9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CDD16DE-1531-4136-9DAB-BE78BF723E54}" type="datetimeFigureOut">
              <a:rPr lang="en-US"/>
              <a:pPr>
                <a:defRPr/>
              </a:pPr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AD3CC3-3FF3-4B7B-B25D-E2F95E2E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5" r:id="rId2"/>
    <p:sldLayoutId id="2147484144" r:id="rId3"/>
    <p:sldLayoutId id="2147484143" r:id="rId4"/>
    <p:sldLayoutId id="2147484142" r:id="rId5"/>
    <p:sldLayoutId id="2147484141" r:id="rId6"/>
    <p:sldLayoutId id="2147484140" r:id="rId7"/>
    <p:sldLayoutId id="2147484139" r:id="rId8"/>
    <p:sldLayoutId id="2147484138" r:id="rId9"/>
    <p:sldLayoutId id="2147484137" r:id="rId10"/>
    <p:sldLayoutId id="2147484136" r:id="rId11"/>
    <p:sldLayoutId id="2147484135" r:id="rId12"/>
    <p:sldLayoutId id="214748413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B9AF2-33F2-45AE-B21D-D870BF728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4EAE1-5025-4A24-A1CE-AF92FAE94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ransition advTm="9563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152D3D0-D0C1-4C39-8A76-A6565F4884B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AE1A13-56A5-4B2B-91AE-56EE97B33A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B9AF2-33F2-45AE-B21D-D870BF728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4EAE1-5025-4A24-A1CE-AF92FAE94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 advTm="9563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90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45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49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52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54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52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54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52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54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52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54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55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55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5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30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57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5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w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w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62.wmf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w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5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55.wmf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wm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wmf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1.xml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55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7.bin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wmf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wmf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65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58.wmf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47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wmf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w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.wmf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wmf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22.wmf"/><Relationship Id="rId5" Type="http://schemas.openxmlformats.org/officeDocument/2006/relationships/image" Target="../media/image17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3.png"/><Relationship Id="rId10" Type="http://schemas.openxmlformats.org/officeDocument/2006/relationships/image" Target="../media/image51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5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5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7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60.png"/><Relationship Id="rId10" Type="http://schemas.openxmlformats.org/officeDocument/2006/relationships/image" Target="../media/image61.emf"/><Relationship Id="rId4" Type="http://schemas.openxmlformats.org/officeDocument/2006/relationships/image" Target="../media/image59.png"/><Relationship Id="rId9" Type="http://schemas.openxmlformats.org/officeDocument/2006/relationships/image" Target="../media/image5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8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groups.dcs.st-and.ac.uk/~history/PictDisplay/Fibonacci.html" TargetMode="External"/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png"/><Relationship Id="rId5" Type="http://schemas.openxmlformats.org/officeDocument/2006/relationships/image" Target="../media/image92.jpeg"/><Relationship Id="rId4" Type="http://schemas.openxmlformats.org/officeDocument/2006/relationships/image" Target="../media/image25.jpeg"/><Relationship Id="rId9" Type="http://schemas.openxmlformats.org/officeDocument/2006/relationships/image" Target="../media/image94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4.jpeg"/><Relationship Id="rId3" Type="http://schemas.openxmlformats.org/officeDocument/2006/relationships/image" Target="../media/image95.jpeg"/><Relationship Id="rId7" Type="http://schemas.openxmlformats.org/officeDocument/2006/relationships/image" Target="../media/image30.jpeg"/><Relationship Id="rId12" Type="http://schemas.openxmlformats.org/officeDocument/2006/relationships/hyperlink" Target="http://www-groups.dcs.st-and.ac.uk/~history/PictDisplay/Fibonacci.html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jpeg"/><Relationship Id="rId11" Type="http://schemas.openxmlformats.org/officeDocument/2006/relationships/image" Target="../media/image93.jpeg"/><Relationship Id="rId5" Type="http://schemas.openxmlformats.org/officeDocument/2006/relationships/image" Target="../media/image96.jpeg"/><Relationship Id="rId10" Type="http://schemas.openxmlformats.org/officeDocument/2006/relationships/image" Target="../media/image31.png"/><Relationship Id="rId4" Type="http://schemas.openxmlformats.org/officeDocument/2006/relationships/image" Target="../media/image91.jpeg"/><Relationship Id="rId9" Type="http://schemas.openxmlformats.org/officeDocument/2006/relationships/image" Target="../media/image97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93.jpeg"/><Relationship Id="rId3" Type="http://schemas.openxmlformats.org/officeDocument/2006/relationships/image" Target="../media/image95.jpeg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jpeg"/><Relationship Id="rId11" Type="http://schemas.openxmlformats.org/officeDocument/2006/relationships/image" Target="../media/image98.jpeg"/><Relationship Id="rId5" Type="http://schemas.openxmlformats.org/officeDocument/2006/relationships/image" Target="../media/image96.jpeg"/><Relationship Id="rId15" Type="http://schemas.openxmlformats.org/officeDocument/2006/relationships/image" Target="../media/image94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2.jpeg"/><Relationship Id="rId14" Type="http://schemas.openxmlformats.org/officeDocument/2006/relationships/hyperlink" Target="http://www-groups.dcs.st-and.ac.uk/~history/PictDisplay/Fibonacci.html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98.jpeg"/><Relationship Id="rId18" Type="http://schemas.openxmlformats.org/officeDocument/2006/relationships/image" Target="../media/image94.jpeg"/><Relationship Id="rId3" Type="http://schemas.openxmlformats.org/officeDocument/2006/relationships/image" Target="../media/image95.jpeg"/><Relationship Id="rId7" Type="http://schemas.openxmlformats.org/officeDocument/2006/relationships/image" Target="../media/image25.jpeg"/><Relationship Id="rId12" Type="http://schemas.openxmlformats.org/officeDocument/2006/relationships/image" Target="../media/image97.jpeg"/><Relationship Id="rId17" Type="http://schemas.openxmlformats.org/officeDocument/2006/relationships/hyperlink" Target="http://www-groups.dcs.st-and.ac.uk/~history/PictDisplay/Fibonacci.html" TargetMode="External"/><Relationship Id="rId2" Type="http://schemas.openxmlformats.org/officeDocument/2006/relationships/image" Target="../media/image90.jpeg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92.jpeg"/><Relationship Id="rId5" Type="http://schemas.openxmlformats.org/officeDocument/2006/relationships/image" Target="../media/image96.jpeg"/><Relationship Id="rId15" Type="http://schemas.openxmlformats.org/officeDocument/2006/relationships/image" Target="../media/image35.png"/><Relationship Id="rId10" Type="http://schemas.openxmlformats.org/officeDocument/2006/relationships/image" Target="../media/image34.jpeg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100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97.jpeg"/><Relationship Id="rId18" Type="http://schemas.openxmlformats.org/officeDocument/2006/relationships/image" Target="../media/image93.jpeg"/><Relationship Id="rId3" Type="http://schemas.openxmlformats.org/officeDocument/2006/relationships/image" Target="../media/image95.jpeg"/><Relationship Id="rId7" Type="http://schemas.openxmlformats.org/officeDocument/2006/relationships/image" Target="../media/image25.jpeg"/><Relationship Id="rId12" Type="http://schemas.openxmlformats.org/officeDocument/2006/relationships/image" Target="../media/image92.jpeg"/><Relationship Id="rId17" Type="http://schemas.openxmlformats.org/officeDocument/2006/relationships/image" Target="../media/image37.png"/><Relationship Id="rId2" Type="http://schemas.openxmlformats.org/officeDocument/2006/relationships/image" Target="../media/image90.jpeg"/><Relationship Id="rId16" Type="http://schemas.openxmlformats.org/officeDocument/2006/relationships/image" Target="../media/image101.jpeg"/><Relationship Id="rId20" Type="http://schemas.openxmlformats.org/officeDocument/2006/relationships/image" Target="../media/image94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36.jpeg"/><Relationship Id="rId5" Type="http://schemas.openxmlformats.org/officeDocument/2006/relationships/image" Target="../media/image96.jpeg"/><Relationship Id="rId15" Type="http://schemas.openxmlformats.org/officeDocument/2006/relationships/image" Target="../media/image100.jpeg"/><Relationship Id="rId10" Type="http://schemas.openxmlformats.org/officeDocument/2006/relationships/image" Target="../media/image34.jpeg"/><Relationship Id="rId19" Type="http://schemas.openxmlformats.org/officeDocument/2006/relationships/hyperlink" Target="http://www-groups.dcs.st-and.ac.uk/~history/PictDisplay/Fibonacci.html" TargetMode="External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98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92.jpeg"/><Relationship Id="rId18" Type="http://schemas.openxmlformats.org/officeDocument/2006/relationships/image" Target="../media/image102.jpeg"/><Relationship Id="rId3" Type="http://schemas.openxmlformats.org/officeDocument/2006/relationships/image" Target="../media/image95.jpeg"/><Relationship Id="rId21" Type="http://schemas.openxmlformats.org/officeDocument/2006/relationships/hyperlink" Target="http://www-groups.dcs.st-and.ac.uk/~history/PictDisplay/Fibonacci.html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38.jpeg"/><Relationship Id="rId17" Type="http://schemas.openxmlformats.org/officeDocument/2006/relationships/image" Target="../media/image101.jpeg"/><Relationship Id="rId2" Type="http://schemas.openxmlformats.org/officeDocument/2006/relationships/image" Target="../media/image90.jpeg"/><Relationship Id="rId16" Type="http://schemas.openxmlformats.org/officeDocument/2006/relationships/image" Target="../media/image100.jpeg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36.jpeg"/><Relationship Id="rId5" Type="http://schemas.openxmlformats.org/officeDocument/2006/relationships/image" Target="../media/image96.jpeg"/><Relationship Id="rId15" Type="http://schemas.openxmlformats.org/officeDocument/2006/relationships/image" Target="../media/image98.jpeg"/><Relationship Id="rId10" Type="http://schemas.openxmlformats.org/officeDocument/2006/relationships/image" Target="../media/image34.jpeg"/><Relationship Id="rId19" Type="http://schemas.openxmlformats.org/officeDocument/2006/relationships/image" Target="../media/image39.png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97.jpeg"/><Relationship Id="rId22" Type="http://schemas.openxmlformats.org/officeDocument/2006/relationships/image" Target="../media/image94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0.jpeg"/><Relationship Id="rId18" Type="http://schemas.openxmlformats.org/officeDocument/2006/relationships/image" Target="../media/image101.jpeg"/><Relationship Id="rId3" Type="http://schemas.openxmlformats.org/officeDocument/2006/relationships/image" Target="../media/image95.jpeg"/><Relationship Id="rId21" Type="http://schemas.openxmlformats.org/officeDocument/2006/relationships/image" Target="../media/image41.png"/><Relationship Id="rId7" Type="http://schemas.openxmlformats.org/officeDocument/2006/relationships/image" Target="../media/image25.jpeg"/><Relationship Id="rId12" Type="http://schemas.openxmlformats.org/officeDocument/2006/relationships/image" Target="../media/image38.jpeg"/><Relationship Id="rId17" Type="http://schemas.openxmlformats.org/officeDocument/2006/relationships/image" Target="../media/image100.jpeg"/><Relationship Id="rId2" Type="http://schemas.openxmlformats.org/officeDocument/2006/relationships/image" Target="../media/image90.jpeg"/><Relationship Id="rId16" Type="http://schemas.openxmlformats.org/officeDocument/2006/relationships/image" Target="../media/image98.jpeg"/><Relationship Id="rId20" Type="http://schemas.openxmlformats.org/officeDocument/2006/relationships/image" Target="../media/image10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36.jpeg"/><Relationship Id="rId24" Type="http://schemas.openxmlformats.org/officeDocument/2006/relationships/image" Target="../media/image94.jpeg"/><Relationship Id="rId5" Type="http://schemas.openxmlformats.org/officeDocument/2006/relationships/image" Target="../media/image96.jpeg"/><Relationship Id="rId15" Type="http://schemas.openxmlformats.org/officeDocument/2006/relationships/image" Target="../media/image97.jpeg"/><Relationship Id="rId23" Type="http://schemas.openxmlformats.org/officeDocument/2006/relationships/hyperlink" Target="http://www-groups.dcs.st-and.ac.uk/~history/PictDisplay/Fibonacci.html" TargetMode="External"/><Relationship Id="rId10" Type="http://schemas.openxmlformats.org/officeDocument/2006/relationships/image" Target="../media/image34.jpeg"/><Relationship Id="rId19" Type="http://schemas.openxmlformats.org/officeDocument/2006/relationships/image" Target="../media/image102.jpeg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92.jpeg"/><Relationship Id="rId22" Type="http://schemas.openxmlformats.org/officeDocument/2006/relationships/image" Target="../media/image93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0.jpeg"/><Relationship Id="rId18" Type="http://schemas.openxmlformats.org/officeDocument/2006/relationships/image" Target="../media/image100.jpeg"/><Relationship Id="rId26" Type="http://schemas.openxmlformats.org/officeDocument/2006/relationships/image" Target="../media/image94.jpeg"/><Relationship Id="rId3" Type="http://schemas.openxmlformats.org/officeDocument/2006/relationships/image" Target="../media/image95.jpeg"/><Relationship Id="rId21" Type="http://schemas.openxmlformats.org/officeDocument/2006/relationships/image" Target="../media/image103.jpeg"/><Relationship Id="rId7" Type="http://schemas.openxmlformats.org/officeDocument/2006/relationships/image" Target="../media/image25.jpeg"/><Relationship Id="rId12" Type="http://schemas.openxmlformats.org/officeDocument/2006/relationships/image" Target="../media/image38.jpeg"/><Relationship Id="rId17" Type="http://schemas.openxmlformats.org/officeDocument/2006/relationships/image" Target="../media/image98.jpeg"/><Relationship Id="rId25" Type="http://schemas.openxmlformats.org/officeDocument/2006/relationships/hyperlink" Target="http://www-groups.dcs.st-and.ac.uk/~history/PictDisplay/Fibonacci.html" TargetMode="External"/><Relationship Id="rId2" Type="http://schemas.openxmlformats.org/officeDocument/2006/relationships/image" Target="../media/image90.jpeg"/><Relationship Id="rId16" Type="http://schemas.openxmlformats.org/officeDocument/2006/relationships/image" Target="../media/image97.jpeg"/><Relationship Id="rId20" Type="http://schemas.openxmlformats.org/officeDocument/2006/relationships/image" Target="../media/image102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36.jpeg"/><Relationship Id="rId24" Type="http://schemas.openxmlformats.org/officeDocument/2006/relationships/image" Target="../media/image93.jpeg"/><Relationship Id="rId5" Type="http://schemas.openxmlformats.org/officeDocument/2006/relationships/image" Target="../media/image96.jpeg"/><Relationship Id="rId15" Type="http://schemas.openxmlformats.org/officeDocument/2006/relationships/image" Target="../media/image92.jpeg"/><Relationship Id="rId23" Type="http://schemas.openxmlformats.org/officeDocument/2006/relationships/image" Target="../media/image43.png"/><Relationship Id="rId10" Type="http://schemas.openxmlformats.org/officeDocument/2006/relationships/image" Target="../media/image34.jpeg"/><Relationship Id="rId19" Type="http://schemas.openxmlformats.org/officeDocument/2006/relationships/image" Target="../media/image101.jpeg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42.jpeg"/><Relationship Id="rId22" Type="http://schemas.openxmlformats.org/officeDocument/2006/relationships/image" Target="../media/image104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0.jpeg"/><Relationship Id="rId18" Type="http://schemas.openxmlformats.org/officeDocument/2006/relationships/image" Target="../media/image98.jpeg"/><Relationship Id="rId26" Type="http://schemas.openxmlformats.org/officeDocument/2006/relationships/image" Target="../media/image93.jpeg"/><Relationship Id="rId3" Type="http://schemas.openxmlformats.org/officeDocument/2006/relationships/image" Target="../media/image95.jpeg"/><Relationship Id="rId21" Type="http://schemas.openxmlformats.org/officeDocument/2006/relationships/image" Target="../media/image102.jpeg"/><Relationship Id="rId7" Type="http://schemas.openxmlformats.org/officeDocument/2006/relationships/image" Target="../media/image25.jpeg"/><Relationship Id="rId12" Type="http://schemas.openxmlformats.org/officeDocument/2006/relationships/image" Target="../media/image38.jpeg"/><Relationship Id="rId17" Type="http://schemas.openxmlformats.org/officeDocument/2006/relationships/image" Target="../media/image97.jpeg"/><Relationship Id="rId25" Type="http://schemas.openxmlformats.org/officeDocument/2006/relationships/image" Target="../media/image45.png"/><Relationship Id="rId2" Type="http://schemas.openxmlformats.org/officeDocument/2006/relationships/image" Target="../media/image90.jpeg"/><Relationship Id="rId16" Type="http://schemas.openxmlformats.org/officeDocument/2006/relationships/image" Target="../media/image92.jpeg"/><Relationship Id="rId20" Type="http://schemas.openxmlformats.org/officeDocument/2006/relationships/image" Target="../media/image101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9.jpeg"/><Relationship Id="rId11" Type="http://schemas.openxmlformats.org/officeDocument/2006/relationships/image" Target="../media/image36.jpeg"/><Relationship Id="rId24" Type="http://schemas.openxmlformats.org/officeDocument/2006/relationships/image" Target="../media/image105.jpeg"/><Relationship Id="rId5" Type="http://schemas.openxmlformats.org/officeDocument/2006/relationships/image" Target="../media/image96.jpeg"/><Relationship Id="rId15" Type="http://schemas.openxmlformats.org/officeDocument/2006/relationships/image" Target="../media/image44.jpeg"/><Relationship Id="rId23" Type="http://schemas.openxmlformats.org/officeDocument/2006/relationships/image" Target="../media/image104.jpeg"/><Relationship Id="rId28" Type="http://schemas.openxmlformats.org/officeDocument/2006/relationships/image" Target="../media/image94.jpeg"/><Relationship Id="rId10" Type="http://schemas.openxmlformats.org/officeDocument/2006/relationships/image" Target="../media/image34.jpeg"/><Relationship Id="rId19" Type="http://schemas.openxmlformats.org/officeDocument/2006/relationships/image" Target="../media/image100.jpeg"/><Relationship Id="rId4" Type="http://schemas.openxmlformats.org/officeDocument/2006/relationships/image" Target="../media/image91.jpeg"/><Relationship Id="rId9" Type="http://schemas.openxmlformats.org/officeDocument/2006/relationships/image" Target="../media/image32.jpeg"/><Relationship Id="rId14" Type="http://schemas.openxmlformats.org/officeDocument/2006/relationships/image" Target="../media/image42.jpeg"/><Relationship Id="rId22" Type="http://schemas.openxmlformats.org/officeDocument/2006/relationships/image" Target="../media/image103.jpeg"/><Relationship Id="rId27" Type="http://schemas.openxmlformats.org/officeDocument/2006/relationships/hyperlink" Target="http://www-groups.dcs.st-and.ac.uk/~history/PictDisplay/Fibonacci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6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10.jpeg"/><Relationship Id="rId7" Type="http://schemas.openxmlformats.org/officeDocument/2006/relationships/image" Target="../media/image112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8.jpeg"/><Relationship Id="rId5" Type="http://schemas.openxmlformats.org/officeDocument/2006/relationships/image" Target="../media/image111.jpeg"/><Relationship Id="rId10" Type="http://schemas.openxmlformats.org/officeDocument/2006/relationships/image" Target="../media/image31.png"/><Relationship Id="rId4" Type="http://schemas.openxmlformats.org/officeDocument/2006/relationships/image" Target="../media/image107.jpeg"/><Relationship Id="rId9" Type="http://schemas.openxmlformats.org/officeDocument/2006/relationships/image" Target="../media/image113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jpeg"/><Relationship Id="rId3" Type="http://schemas.openxmlformats.org/officeDocument/2006/relationships/image" Target="../media/image110.jpeg"/><Relationship Id="rId7" Type="http://schemas.openxmlformats.org/officeDocument/2006/relationships/image" Target="../media/image115.jpeg"/><Relationship Id="rId12" Type="http://schemas.openxmlformats.org/officeDocument/2006/relationships/image" Target="../media/image109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1.jpeg"/><Relationship Id="rId11" Type="http://schemas.openxmlformats.org/officeDocument/2006/relationships/image" Target="../media/image117.jpeg"/><Relationship Id="rId5" Type="http://schemas.openxmlformats.org/officeDocument/2006/relationships/image" Target="../media/image107.jpeg"/><Relationship Id="rId15" Type="http://schemas.openxmlformats.org/officeDocument/2006/relationships/image" Target="../media/image33.png"/><Relationship Id="rId10" Type="http://schemas.openxmlformats.org/officeDocument/2006/relationships/image" Target="../media/image116.jpeg"/><Relationship Id="rId4" Type="http://schemas.openxmlformats.org/officeDocument/2006/relationships/image" Target="../media/image114.jpeg"/><Relationship Id="rId9" Type="http://schemas.openxmlformats.org/officeDocument/2006/relationships/image" Target="../media/image112.jpeg"/><Relationship Id="rId14" Type="http://schemas.openxmlformats.org/officeDocument/2006/relationships/image" Target="../media/image118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17.jpeg"/><Relationship Id="rId18" Type="http://schemas.openxmlformats.org/officeDocument/2006/relationships/image" Target="../media/image122.jpeg"/><Relationship Id="rId3" Type="http://schemas.openxmlformats.org/officeDocument/2006/relationships/image" Target="../media/image110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17" Type="http://schemas.openxmlformats.org/officeDocument/2006/relationships/image" Target="../media/image118.jpeg"/><Relationship Id="rId2" Type="http://schemas.openxmlformats.org/officeDocument/2006/relationships/image" Target="../media/image106.jpeg"/><Relationship Id="rId16" Type="http://schemas.openxmlformats.org/officeDocument/2006/relationships/image" Target="../media/image113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19.jpeg"/><Relationship Id="rId15" Type="http://schemas.openxmlformats.org/officeDocument/2006/relationships/image" Target="../media/image109.jpeg"/><Relationship Id="rId10" Type="http://schemas.openxmlformats.org/officeDocument/2006/relationships/image" Target="../media/image108.jpeg"/><Relationship Id="rId19" Type="http://schemas.openxmlformats.org/officeDocument/2006/relationships/image" Target="../media/image35.png"/><Relationship Id="rId4" Type="http://schemas.openxmlformats.org/officeDocument/2006/relationships/image" Target="../media/image114.jpeg"/><Relationship Id="rId9" Type="http://schemas.openxmlformats.org/officeDocument/2006/relationships/image" Target="../media/image120.jpeg"/><Relationship Id="rId14" Type="http://schemas.openxmlformats.org/officeDocument/2006/relationships/image" Target="../media/image121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2.jpeg"/><Relationship Id="rId18" Type="http://schemas.openxmlformats.org/officeDocument/2006/relationships/image" Target="../media/image113.jpeg"/><Relationship Id="rId3" Type="http://schemas.openxmlformats.org/officeDocument/2006/relationships/image" Target="../media/image110.jpeg"/><Relationship Id="rId21" Type="http://schemas.openxmlformats.org/officeDocument/2006/relationships/image" Target="../media/image125.jpeg"/><Relationship Id="rId7" Type="http://schemas.openxmlformats.org/officeDocument/2006/relationships/image" Target="../media/image107.jpeg"/><Relationship Id="rId12" Type="http://schemas.openxmlformats.org/officeDocument/2006/relationships/image" Target="../media/image108.jpeg"/><Relationship Id="rId17" Type="http://schemas.openxmlformats.org/officeDocument/2006/relationships/image" Target="../media/image109.jpeg"/><Relationship Id="rId2" Type="http://schemas.openxmlformats.org/officeDocument/2006/relationships/image" Target="../media/image106.jpeg"/><Relationship Id="rId16" Type="http://schemas.openxmlformats.org/officeDocument/2006/relationships/image" Target="../media/image121.jpeg"/><Relationship Id="rId20" Type="http://schemas.openxmlformats.org/officeDocument/2006/relationships/image" Target="../media/image12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3.jpeg"/><Relationship Id="rId11" Type="http://schemas.openxmlformats.org/officeDocument/2006/relationships/image" Target="../media/image124.jpeg"/><Relationship Id="rId5" Type="http://schemas.openxmlformats.org/officeDocument/2006/relationships/image" Target="../media/image119.jpeg"/><Relationship Id="rId15" Type="http://schemas.openxmlformats.org/officeDocument/2006/relationships/image" Target="../media/image117.jpeg"/><Relationship Id="rId10" Type="http://schemas.openxmlformats.org/officeDocument/2006/relationships/image" Target="../media/image120.jpeg"/><Relationship Id="rId19" Type="http://schemas.openxmlformats.org/officeDocument/2006/relationships/image" Target="../media/image118.jpeg"/><Relationship Id="rId4" Type="http://schemas.openxmlformats.org/officeDocument/2006/relationships/image" Target="../media/image114.jpeg"/><Relationship Id="rId9" Type="http://schemas.openxmlformats.org/officeDocument/2006/relationships/image" Target="../media/image115.jpeg"/><Relationship Id="rId14" Type="http://schemas.openxmlformats.org/officeDocument/2006/relationships/image" Target="../media/image116.jpeg"/><Relationship Id="rId22" Type="http://schemas.openxmlformats.org/officeDocument/2006/relationships/image" Target="../media/image3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27.jpeg"/><Relationship Id="rId18" Type="http://schemas.openxmlformats.org/officeDocument/2006/relationships/image" Target="../media/image121.jpeg"/><Relationship Id="rId3" Type="http://schemas.openxmlformats.org/officeDocument/2006/relationships/image" Target="../media/image110.jpeg"/><Relationship Id="rId21" Type="http://schemas.openxmlformats.org/officeDocument/2006/relationships/image" Target="../media/image118.jpeg"/><Relationship Id="rId7" Type="http://schemas.openxmlformats.org/officeDocument/2006/relationships/image" Target="../media/image126.jpeg"/><Relationship Id="rId12" Type="http://schemas.openxmlformats.org/officeDocument/2006/relationships/image" Target="../media/image124.jpeg"/><Relationship Id="rId17" Type="http://schemas.openxmlformats.org/officeDocument/2006/relationships/image" Target="../media/image117.jpeg"/><Relationship Id="rId25" Type="http://schemas.openxmlformats.org/officeDocument/2006/relationships/image" Target="../media/image39.png"/><Relationship Id="rId2" Type="http://schemas.openxmlformats.org/officeDocument/2006/relationships/image" Target="../media/image106.jpeg"/><Relationship Id="rId16" Type="http://schemas.openxmlformats.org/officeDocument/2006/relationships/image" Target="../media/image116.jpeg"/><Relationship Id="rId20" Type="http://schemas.openxmlformats.org/officeDocument/2006/relationships/image" Target="../media/image113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3.jpeg"/><Relationship Id="rId11" Type="http://schemas.openxmlformats.org/officeDocument/2006/relationships/image" Target="../media/image120.jpeg"/><Relationship Id="rId24" Type="http://schemas.openxmlformats.org/officeDocument/2006/relationships/image" Target="../media/image128.jpeg"/><Relationship Id="rId5" Type="http://schemas.openxmlformats.org/officeDocument/2006/relationships/image" Target="../media/image119.jpeg"/><Relationship Id="rId15" Type="http://schemas.openxmlformats.org/officeDocument/2006/relationships/image" Target="../media/image112.jpeg"/><Relationship Id="rId23" Type="http://schemas.openxmlformats.org/officeDocument/2006/relationships/image" Target="../media/image125.jpeg"/><Relationship Id="rId10" Type="http://schemas.openxmlformats.org/officeDocument/2006/relationships/image" Target="../media/image115.jpeg"/><Relationship Id="rId19" Type="http://schemas.openxmlformats.org/officeDocument/2006/relationships/image" Target="../media/image109.jpeg"/><Relationship Id="rId4" Type="http://schemas.openxmlformats.org/officeDocument/2006/relationships/image" Target="../media/image114.jpeg"/><Relationship Id="rId9" Type="http://schemas.openxmlformats.org/officeDocument/2006/relationships/image" Target="../media/image111.jpeg"/><Relationship Id="rId14" Type="http://schemas.openxmlformats.org/officeDocument/2006/relationships/image" Target="../media/image108.jpeg"/><Relationship Id="rId22" Type="http://schemas.openxmlformats.org/officeDocument/2006/relationships/image" Target="../media/image122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24.jpeg"/><Relationship Id="rId18" Type="http://schemas.openxmlformats.org/officeDocument/2006/relationships/image" Target="../media/image116.jpeg"/><Relationship Id="rId26" Type="http://schemas.openxmlformats.org/officeDocument/2006/relationships/image" Target="../media/image128.jpeg"/><Relationship Id="rId3" Type="http://schemas.openxmlformats.org/officeDocument/2006/relationships/image" Target="../media/image110.jpeg"/><Relationship Id="rId21" Type="http://schemas.openxmlformats.org/officeDocument/2006/relationships/image" Target="../media/image109.jpeg"/><Relationship Id="rId7" Type="http://schemas.openxmlformats.org/officeDocument/2006/relationships/image" Target="../media/image126.jpeg"/><Relationship Id="rId12" Type="http://schemas.openxmlformats.org/officeDocument/2006/relationships/image" Target="../media/image120.jpeg"/><Relationship Id="rId17" Type="http://schemas.openxmlformats.org/officeDocument/2006/relationships/image" Target="../media/image112.jpeg"/><Relationship Id="rId25" Type="http://schemas.openxmlformats.org/officeDocument/2006/relationships/image" Target="../media/image125.jpeg"/><Relationship Id="rId2" Type="http://schemas.openxmlformats.org/officeDocument/2006/relationships/image" Target="../media/image106.jpeg"/><Relationship Id="rId16" Type="http://schemas.openxmlformats.org/officeDocument/2006/relationships/image" Target="../media/image108.jpeg"/><Relationship Id="rId20" Type="http://schemas.openxmlformats.org/officeDocument/2006/relationships/image" Target="../media/image121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3.jpeg"/><Relationship Id="rId11" Type="http://schemas.openxmlformats.org/officeDocument/2006/relationships/image" Target="../media/image115.jpeg"/><Relationship Id="rId24" Type="http://schemas.openxmlformats.org/officeDocument/2006/relationships/image" Target="../media/image122.jpeg"/><Relationship Id="rId5" Type="http://schemas.openxmlformats.org/officeDocument/2006/relationships/image" Target="../media/image119.jpeg"/><Relationship Id="rId15" Type="http://schemas.openxmlformats.org/officeDocument/2006/relationships/image" Target="../media/image130.jpeg"/><Relationship Id="rId23" Type="http://schemas.openxmlformats.org/officeDocument/2006/relationships/image" Target="../media/image118.jpeg"/><Relationship Id="rId28" Type="http://schemas.openxmlformats.org/officeDocument/2006/relationships/image" Target="../media/image41.png"/><Relationship Id="rId10" Type="http://schemas.openxmlformats.org/officeDocument/2006/relationships/image" Target="../media/image111.jpeg"/><Relationship Id="rId19" Type="http://schemas.openxmlformats.org/officeDocument/2006/relationships/image" Target="../media/image117.jpeg"/><Relationship Id="rId4" Type="http://schemas.openxmlformats.org/officeDocument/2006/relationships/image" Target="../media/image114.jpeg"/><Relationship Id="rId9" Type="http://schemas.openxmlformats.org/officeDocument/2006/relationships/image" Target="../media/image107.jpeg"/><Relationship Id="rId14" Type="http://schemas.openxmlformats.org/officeDocument/2006/relationships/image" Target="../media/image127.jpeg"/><Relationship Id="rId22" Type="http://schemas.openxmlformats.org/officeDocument/2006/relationships/image" Target="../media/image113.jpeg"/><Relationship Id="rId27" Type="http://schemas.openxmlformats.org/officeDocument/2006/relationships/image" Target="../media/image131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20.jpeg"/><Relationship Id="rId18" Type="http://schemas.openxmlformats.org/officeDocument/2006/relationships/image" Target="../media/image108.jpeg"/><Relationship Id="rId26" Type="http://schemas.openxmlformats.org/officeDocument/2006/relationships/image" Target="../media/image122.jpeg"/><Relationship Id="rId3" Type="http://schemas.openxmlformats.org/officeDocument/2006/relationships/image" Target="../media/image110.jpeg"/><Relationship Id="rId21" Type="http://schemas.openxmlformats.org/officeDocument/2006/relationships/image" Target="../media/image117.jpeg"/><Relationship Id="rId7" Type="http://schemas.openxmlformats.org/officeDocument/2006/relationships/image" Target="../media/image126.jpeg"/><Relationship Id="rId12" Type="http://schemas.openxmlformats.org/officeDocument/2006/relationships/image" Target="../media/image115.jpeg"/><Relationship Id="rId17" Type="http://schemas.openxmlformats.org/officeDocument/2006/relationships/image" Target="../media/image133.jpeg"/><Relationship Id="rId25" Type="http://schemas.openxmlformats.org/officeDocument/2006/relationships/image" Target="../media/image118.jpeg"/><Relationship Id="rId2" Type="http://schemas.openxmlformats.org/officeDocument/2006/relationships/image" Target="../media/image106.jpeg"/><Relationship Id="rId16" Type="http://schemas.openxmlformats.org/officeDocument/2006/relationships/image" Target="../media/image130.jpeg"/><Relationship Id="rId20" Type="http://schemas.openxmlformats.org/officeDocument/2006/relationships/image" Target="../media/image116.jpeg"/><Relationship Id="rId29" Type="http://schemas.openxmlformats.org/officeDocument/2006/relationships/image" Target="../media/image131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3.jpeg"/><Relationship Id="rId11" Type="http://schemas.openxmlformats.org/officeDocument/2006/relationships/image" Target="../media/image111.jpeg"/><Relationship Id="rId24" Type="http://schemas.openxmlformats.org/officeDocument/2006/relationships/image" Target="../media/image113.jpeg"/><Relationship Id="rId5" Type="http://schemas.openxmlformats.org/officeDocument/2006/relationships/image" Target="../media/image119.jpeg"/><Relationship Id="rId15" Type="http://schemas.openxmlformats.org/officeDocument/2006/relationships/image" Target="../media/image127.jpeg"/><Relationship Id="rId23" Type="http://schemas.openxmlformats.org/officeDocument/2006/relationships/image" Target="../media/image109.jpeg"/><Relationship Id="rId28" Type="http://schemas.openxmlformats.org/officeDocument/2006/relationships/image" Target="../media/image128.jpeg"/><Relationship Id="rId10" Type="http://schemas.openxmlformats.org/officeDocument/2006/relationships/image" Target="../media/image107.jpeg"/><Relationship Id="rId19" Type="http://schemas.openxmlformats.org/officeDocument/2006/relationships/image" Target="../media/image112.jpeg"/><Relationship Id="rId31" Type="http://schemas.openxmlformats.org/officeDocument/2006/relationships/image" Target="../media/image43.png"/><Relationship Id="rId4" Type="http://schemas.openxmlformats.org/officeDocument/2006/relationships/image" Target="../media/image114.jpeg"/><Relationship Id="rId9" Type="http://schemas.openxmlformats.org/officeDocument/2006/relationships/image" Target="../media/image132.jpeg"/><Relationship Id="rId14" Type="http://schemas.openxmlformats.org/officeDocument/2006/relationships/image" Target="../media/image124.jpeg"/><Relationship Id="rId22" Type="http://schemas.openxmlformats.org/officeDocument/2006/relationships/image" Target="../media/image121.jpeg"/><Relationship Id="rId27" Type="http://schemas.openxmlformats.org/officeDocument/2006/relationships/image" Target="../media/image125.jpeg"/><Relationship Id="rId30" Type="http://schemas.openxmlformats.org/officeDocument/2006/relationships/image" Target="../media/image134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15.jpeg"/><Relationship Id="rId18" Type="http://schemas.openxmlformats.org/officeDocument/2006/relationships/image" Target="../media/image133.jpeg"/><Relationship Id="rId26" Type="http://schemas.openxmlformats.org/officeDocument/2006/relationships/image" Target="../media/image113.jpeg"/><Relationship Id="rId3" Type="http://schemas.openxmlformats.org/officeDocument/2006/relationships/image" Target="../media/image110.jpeg"/><Relationship Id="rId21" Type="http://schemas.openxmlformats.org/officeDocument/2006/relationships/image" Target="../media/image112.jpeg"/><Relationship Id="rId34" Type="http://schemas.openxmlformats.org/officeDocument/2006/relationships/image" Target="../media/image45.png"/><Relationship Id="rId7" Type="http://schemas.openxmlformats.org/officeDocument/2006/relationships/image" Target="../media/image126.jpeg"/><Relationship Id="rId12" Type="http://schemas.openxmlformats.org/officeDocument/2006/relationships/image" Target="../media/image111.jpeg"/><Relationship Id="rId17" Type="http://schemas.openxmlformats.org/officeDocument/2006/relationships/image" Target="../media/image130.jpeg"/><Relationship Id="rId25" Type="http://schemas.openxmlformats.org/officeDocument/2006/relationships/image" Target="../media/image109.jpeg"/><Relationship Id="rId33" Type="http://schemas.openxmlformats.org/officeDocument/2006/relationships/image" Target="../media/image137.jpeg"/><Relationship Id="rId2" Type="http://schemas.openxmlformats.org/officeDocument/2006/relationships/image" Target="../media/image106.jpeg"/><Relationship Id="rId16" Type="http://schemas.openxmlformats.org/officeDocument/2006/relationships/image" Target="../media/image127.jpeg"/><Relationship Id="rId20" Type="http://schemas.openxmlformats.org/officeDocument/2006/relationships/image" Target="../media/image108.jpeg"/><Relationship Id="rId29" Type="http://schemas.openxmlformats.org/officeDocument/2006/relationships/image" Target="../media/image12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3.jpeg"/><Relationship Id="rId11" Type="http://schemas.openxmlformats.org/officeDocument/2006/relationships/image" Target="../media/image107.jpeg"/><Relationship Id="rId24" Type="http://schemas.openxmlformats.org/officeDocument/2006/relationships/image" Target="../media/image121.jpeg"/><Relationship Id="rId32" Type="http://schemas.openxmlformats.org/officeDocument/2006/relationships/image" Target="../media/image134.jpeg"/><Relationship Id="rId5" Type="http://schemas.openxmlformats.org/officeDocument/2006/relationships/image" Target="../media/image119.jpeg"/><Relationship Id="rId15" Type="http://schemas.openxmlformats.org/officeDocument/2006/relationships/image" Target="../media/image124.jpeg"/><Relationship Id="rId23" Type="http://schemas.openxmlformats.org/officeDocument/2006/relationships/image" Target="../media/image117.jpeg"/><Relationship Id="rId28" Type="http://schemas.openxmlformats.org/officeDocument/2006/relationships/image" Target="../media/image122.jpeg"/><Relationship Id="rId10" Type="http://schemas.openxmlformats.org/officeDocument/2006/relationships/image" Target="../media/image135.jpeg"/><Relationship Id="rId19" Type="http://schemas.openxmlformats.org/officeDocument/2006/relationships/image" Target="../media/image136.jpeg"/><Relationship Id="rId31" Type="http://schemas.openxmlformats.org/officeDocument/2006/relationships/image" Target="../media/image131.jpeg"/><Relationship Id="rId4" Type="http://schemas.openxmlformats.org/officeDocument/2006/relationships/image" Target="../media/image114.jpeg"/><Relationship Id="rId9" Type="http://schemas.openxmlformats.org/officeDocument/2006/relationships/image" Target="../media/image132.jpeg"/><Relationship Id="rId14" Type="http://schemas.openxmlformats.org/officeDocument/2006/relationships/image" Target="../media/image120.jpeg"/><Relationship Id="rId22" Type="http://schemas.openxmlformats.org/officeDocument/2006/relationships/image" Target="../media/image116.jpeg"/><Relationship Id="rId27" Type="http://schemas.openxmlformats.org/officeDocument/2006/relationships/image" Target="../media/image118.jpeg"/><Relationship Id="rId30" Type="http://schemas.openxmlformats.org/officeDocument/2006/relationships/image" Target="../media/image12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38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3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38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84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38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906518" y="2121779"/>
            <a:ext cx="3932598" cy="792940"/>
            <a:chOff x="2331365" y="4134875"/>
            <a:chExt cx="4667685" cy="941158"/>
          </a:xfrm>
        </p:grpSpPr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2331365" y="4134875"/>
              <a:ext cx="1920958" cy="876045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3805197" y="4466388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5048832" y="4185344"/>
              <a:ext cx="1950218" cy="890689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5139235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622524" y="4493015"/>
              <a:ext cx="19174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5505363" y="4345232"/>
              <a:ext cx="1083290" cy="53182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6108476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35714" y="4320544"/>
              <a:ext cx="985442" cy="513911"/>
              <a:chOff x="7240320" y="3298825"/>
              <a:chExt cx="1175018" cy="612775"/>
            </a:xfrm>
          </p:grpSpPr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40" name="Straight Arrow Connector 98"/>
            <p:cNvCxnSpPr>
              <a:cxnSpLocks noChangeShapeType="1"/>
            </p:cNvCxnSpPr>
            <p:nvPr/>
          </p:nvCxnSpPr>
          <p:spPr bwMode="auto">
            <a:xfrm>
              <a:off x="4407212" y="4606924"/>
              <a:ext cx="568455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6" name="Object 153"/>
          <p:cNvGraphicFramePr>
            <a:graphicFrameLocks noChangeAspect="1"/>
          </p:cNvGraphicFramePr>
          <p:nvPr>
            <p:extLst/>
          </p:nvPr>
        </p:nvGraphicFramePr>
        <p:xfrm>
          <a:off x="6388230" y="2075620"/>
          <a:ext cx="2277626" cy="92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77" name="Equation" r:id="rId4" imgW="1180588" imgH="482391" progId="Equation.3">
                  <p:embed/>
                </p:oleObj>
              </mc:Choice>
              <mc:Fallback>
                <p:oleObj name="Equation" r:id="rId4" imgW="1180588" imgH="482391" progId="Equation.3">
                  <p:embed/>
                  <p:pic>
                    <p:nvPicPr>
                      <p:cNvPr id="66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230" y="2075620"/>
                        <a:ext cx="2277626" cy="926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26213" y="2246280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 Matrix: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0" name="Group 1"/>
          <p:cNvGrpSpPr>
            <a:grpSpLocks/>
          </p:cNvGrpSpPr>
          <p:nvPr/>
        </p:nvGrpSpPr>
        <p:grpSpPr bwMode="auto">
          <a:xfrm>
            <a:off x="192682" y="4124650"/>
            <a:ext cx="3332273" cy="2250981"/>
            <a:chOff x="52919" y="466853"/>
            <a:chExt cx="8916719" cy="6036565"/>
          </a:xfrm>
        </p:grpSpPr>
        <p:grpSp>
          <p:nvGrpSpPr>
            <p:cNvPr id="101" name="Group 2"/>
            <p:cNvGrpSpPr>
              <a:grpSpLocks/>
            </p:cNvGrpSpPr>
            <p:nvPr/>
          </p:nvGrpSpPr>
          <p:grpSpPr bwMode="auto">
            <a:xfrm>
              <a:off x="52919" y="2134024"/>
              <a:ext cx="3045632" cy="1376610"/>
              <a:chOff x="75387" y="1450110"/>
              <a:chExt cx="3480611" cy="1573218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224768" y="1850028"/>
                <a:ext cx="1622701" cy="75570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38591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093511" y="2069711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264587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922437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54471" y="1615700"/>
                <a:ext cx="2533641" cy="126244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5387" y="1448743"/>
                <a:ext cx="3479727" cy="157585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" name="Group 26"/>
            <p:cNvGrpSpPr>
              <a:grpSpLocks/>
            </p:cNvGrpSpPr>
            <p:nvPr/>
          </p:nvGrpSpPr>
          <p:grpSpPr bwMode="auto">
            <a:xfrm>
              <a:off x="2924554" y="466853"/>
              <a:ext cx="3045632" cy="1376610"/>
              <a:chOff x="75387" y="1450110"/>
              <a:chExt cx="3480611" cy="157321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14770" y="1827962"/>
                <a:ext cx="1622701" cy="75570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37379" y="2068148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092298" y="2068148"/>
                <a:ext cx="26947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66303" y="2068148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921224" y="2068148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925343" y="1819176"/>
                <a:ext cx="1438169" cy="82893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4175" y="1450110"/>
                <a:ext cx="3482655" cy="15729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flipV="1">
              <a:off x="2861980" y="1774003"/>
              <a:ext cx="494661" cy="49210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64"/>
            <p:cNvSpPr txBox="1">
              <a:spLocks noChangeArrowheads="1"/>
            </p:cNvSpPr>
            <p:nvPr/>
          </p:nvSpPr>
          <p:spPr bwMode="auto">
            <a:xfrm>
              <a:off x="2149378" y="1128312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05" name="Group 20"/>
            <p:cNvGrpSpPr>
              <a:grpSpLocks/>
            </p:cNvGrpSpPr>
            <p:nvPr/>
          </p:nvGrpSpPr>
          <p:grpSpPr bwMode="auto">
            <a:xfrm>
              <a:off x="5924006" y="2214849"/>
              <a:ext cx="3045632" cy="1376610"/>
              <a:chOff x="75387" y="1450110"/>
              <a:chExt cx="3480611" cy="1573218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39475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094396" y="2068144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265470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923320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31145" y="1658071"/>
                <a:ext cx="2428194" cy="116578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271" y="1450106"/>
                <a:ext cx="3479727" cy="15729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7542041" y="2530098"/>
              <a:ext cx="1255876" cy="7279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806881" y="1774003"/>
              <a:ext cx="551048" cy="47672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38"/>
            <p:cNvSpPr txBox="1">
              <a:spLocks noChangeArrowheads="1"/>
            </p:cNvSpPr>
            <p:nvPr/>
          </p:nvSpPr>
          <p:spPr bwMode="auto">
            <a:xfrm>
              <a:off x="6225365" y="1323310"/>
              <a:ext cx="802200" cy="94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09" name="Group 30"/>
            <p:cNvGrpSpPr>
              <a:grpSpLocks/>
            </p:cNvGrpSpPr>
            <p:nvPr/>
          </p:nvGrpSpPr>
          <p:grpSpPr bwMode="auto">
            <a:xfrm>
              <a:off x="1223284" y="4650925"/>
              <a:ext cx="3045632" cy="1376610"/>
              <a:chOff x="75387" y="1450110"/>
              <a:chExt cx="3480611" cy="157321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963959" y="1829529"/>
                <a:ext cx="1622701" cy="75277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39655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094577" y="2069714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65651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23501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76040" y="1606918"/>
                <a:ext cx="2533641" cy="12595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6452" y="1448746"/>
                <a:ext cx="3479727" cy="157585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2052069" y="3824434"/>
              <a:ext cx="404956" cy="645886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47"/>
            <p:cNvSpPr txBox="1">
              <a:spLocks noChangeArrowheads="1"/>
            </p:cNvSpPr>
            <p:nvPr/>
          </p:nvSpPr>
          <p:spPr bwMode="auto">
            <a:xfrm>
              <a:off x="1263604" y="3737518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12" name="Group 48"/>
            <p:cNvGrpSpPr>
              <a:grpSpLocks/>
            </p:cNvGrpSpPr>
            <p:nvPr/>
          </p:nvGrpSpPr>
          <p:grpSpPr bwMode="auto">
            <a:xfrm>
              <a:off x="5133191" y="4738683"/>
              <a:ext cx="3045632" cy="1376610"/>
              <a:chOff x="75387" y="1450110"/>
              <a:chExt cx="3480611" cy="1573218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953671" y="1828828"/>
                <a:ext cx="1619771" cy="755706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38155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093075" y="2069013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264151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922001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859941" y="1606216"/>
                <a:ext cx="2533639" cy="12595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4952" y="1450974"/>
                <a:ext cx="3479727" cy="15729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>
              <a:off x="4363906" y="5400702"/>
              <a:ext cx="68176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57"/>
            <p:cNvSpPr txBox="1">
              <a:spLocks noChangeArrowheads="1"/>
            </p:cNvSpPr>
            <p:nvPr/>
          </p:nvSpPr>
          <p:spPr bwMode="auto">
            <a:xfrm>
              <a:off x="4279999" y="5562191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6696247" y="3850064"/>
              <a:ext cx="435712" cy="62025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59"/>
            <p:cNvSpPr txBox="1">
              <a:spLocks noChangeArrowheads="1"/>
            </p:cNvSpPr>
            <p:nvPr/>
          </p:nvSpPr>
          <p:spPr bwMode="auto">
            <a:xfrm>
              <a:off x="7259644" y="3767879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73" y="348247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Pentagon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6213" y="1513114"/>
            <a:ext cx="670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Fusion rules:  1x1 = 0+1; 1x0 = 0x1 = 1; 0x0 = 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29372" y="1397836"/>
            <a:ext cx="4871955" cy="67778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70543" y="890451"/>
            <a:ext cx="666646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Oval 6"/>
          <p:cNvSpPr>
            <a:spLocks noChangeArrowheads="1"/>
          </p:cNvSpPr>
          <p:nvPr/>
        </p:nvSpPr>
        <p:spPr bwMode="auto">
          <a:xfrm>
            <a:off x="153660" y="904602"/>
            <a:ext cx="201940" cy="2114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71500" y="1003300"/>
            <a:ext cx="495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216709" y="768532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Fibonacci </a:t>
            </a:r>
            <a:r>
              <a:rPr lang="en-US" dirty="0" err="1" smtClean="0">
                <a:solidFill>
                  <a:srgbClr val="000000"/>
                </a:solidFill>
              </a:rPr>
              <a:t>anyon</a:t>
            </a:r>
            <a:r>
              <a:rPr lang="en-US" dirty="0" smtClean="0">
                <a:solidFill>
                  <a:srgbClr val="000000"/>
                </a:solidFill>
              </a:rPr>
              <a:t> with topological “charge” 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5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600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596" name="Group 92"/>
          <p:cNvGrpSpPr>
            <a:grpSpLocks/>
          </p:cNvGrpSpPr>
          <p:nvPr/>
        </p:nvGrpSpPr>
        <p:grpSpPr bwMode="auto">
          <a:xfrm>
            <a:off x="508000" y="1552575"/>
            <a:ext cx="5578475" cy="2979738"/>
            <a:chOff x="1003301" y="1695450"/>
            <a:chExt cx="6830309" cy="3648075"/>
          </a:xfrm>
        </p:grpSpPr>
        <p:cxnSp>
          <p:nvCxnSpPr>
            <p:cNvPr id="269627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28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2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3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6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7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38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40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1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2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3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4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6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8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49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0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1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2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54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5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6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57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59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0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1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2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3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4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5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6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7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8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69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0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1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73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4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5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6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78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79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0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1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2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3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6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7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8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89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0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9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3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4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5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2" name="Straight Connector 161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97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8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699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0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1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2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3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6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970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</p:grpSp>
      <p:sp>
        <p:nvSpPr>
          <p:cNvPr id="269597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31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Vertex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aseline="-25000"/>
              <a:t>v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632460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grpSp>
        <p:nvGrpSpPr>
          <p:cNvPr id="269599" name="Group 93"/>
          <p:cNvGrpSpPr>
            <a:grpSpLocks/>
          </p:cNvGrpSpPr>
          <p:nvPr/>
        </p:nvGrpSpPr>
        <p:grpSpPr bwMode="auto">
          <a:xfrm>
            <a:off x="390525" y="5172075"/>
            <a:ext cx="4246563" cy="1027113"/>
            <a:chOff x="-76200" y="2305050"/>
            <a:chExt cx="4245802" cy="1027021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957078" y="2903484"/>
              <a:ext cx="20157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603" name="Group 42"/>
            <p:cNvGrpSpPr>
              <a:grpSpLocks/>
            </p:cNvGrpSpPr>
            <p:nvPr/>
          </p:nvGrpSpPr>
          <p:grpSpPr bwMode="auto">
            <a:xfrm flipH="1">
              <a:off x="1216090" y="2715456"/>
              <a:ext cx="2073" cy="381387"/>
              <a:chOff x="3743326" y="3933825"/>
              <a:chExt cx="10144" cy="1752600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3600000">
                <a:off x="3284431" y="4400329"/>
                <a:ext cx="94098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8000000" flipH="1">
                <a:off x="3283957" y="5224603"/>
                <a:ext cx="926396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9604" name="TextBox 85"/>
            <p:cNvSpPr txBox="1">
              <a:spLocks noChangeArrowheads="1"/>
            </p:cNvSpPr>
            <p:nvPr/>
          </p:nvSpPr>
          <p:spPr bwMode="auto">
            <a:xfrm>
              <a:off x="781873" y="2733074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69605" name="TextBox 86"/>
            <p:cNvSpPr txBox="1">
              <a:spLocks noChangeArrowheads="1"/>
            </p:cNvSpPr>
            <p:nvPr/>
          </p:nvSpPr>
          <p:spPr bwMode="auto">
            <a:xfrm>
              <a:off x="1177747" y="2425270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269606" name="TextBox 92"/>
            <p:cNvSpPr txBox="1">
              <a:spLocks noChangeArrowheads="1"/>
            </p:cNvSpPr>
            <p:nvPr/>
          </p:nvSpPr>
          <p:spPr bwMode="auto">
            <a:xfrm>
              <a:off x="1165311" y="3024296"/>
              <a:ext cx="264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69607" name="TextBox 140"/>
            <p:cNvSpPr txBox="1">
              <a:spLocks noChangeArrowheads="1"/>
            </p:cNvSpPr>
            <p:nvPr/>
          </p:nvSpPr>
          <p:spPr bwMode="auto">
            <a:xfrm>
              <a:off x="1185001" y="2751729"/>
              <a:ext cx="284034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cs typeface="Arial" pitchFamily="34" charset="0"/>
                </a:rPr>
                <a:t>v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766612" y="2608236"/>
              <a:ext cx="0" cy="5873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609" name="Group 50"/>
            <p:cNvGrpSpPr>
              <a:grpSpLocks/>
            </p:cNvGrpSpPr>
            <p:nvPr/>
          </p:nvGrpSpPr>
          <p:grpSpPr bwMode="auto">
            <a:xfrm>
              <a:off x="1573621" y="2584872"/>
              <a:ext cx="300533" cy="575190"/>
              <a:chOff x="3703129" y="3097653"/>
              <a:chExt cx="503057" cy="962787"/>
            </a:xfrm>
          </p:grpSpPr>
          <p:cxnSp>
            <p:nvCxnSpPr>
              <p:cNvPr id="137" name="Straight Connector 9"/>
              <p:cNvCxnSpPr/>
              <p:nvPr/>
            </p:nvCxnSpPr>
            <p:spPr>
              <a:xfrm>
                <a:off x="3709920" y="3096905"/>
                <a:ext cx="496825" cy="480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>
                <a:off x="3708573" y="3571202"/>
                <a:ext cx="483576" cy="4968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9591" name="Object 279"/>
            <p:cNvGraphicFramePr>
              <a:graphicFrameLocks noChangeAspect="1"/>
            </p:cNvGraphicFramePr>
            <p:nvPr/>
          </p:nvGraphicFramePr>
          <p:xfrm>
            <a:off x="267858" y="2608709"/>
            <a:ext cx="430072" cy="486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256" name="Equation" r:id="rId3" imgW="203112" imgH="228501" progId="Equation.3">
                    <p:embed/>
                  </p:oleObj>
                </mc:Choice>
                <mc:Fallback>
                  <p:oleObj name="Equation" r:id="rId3" imgW="203112" imgH="228501" progId="Equation.3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58" y="2608709"/>
                          <a:ext cx="430072" cy="4860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592" name="Object 280"/>
            <p:cNvGraphicFramePr>
              <a:graphicFrameLocks noChangeAspect="1"/>
            </p:cNvGraphicFramePr>
            <p:nvPr/>
          </p:nvGraphicFramePr>
          <p:xfrm>
            <a:off x="2111471" y="2582799"/>
            <a:ext cx="809366" cy="537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257" name="Equation" r:id="rId5" imgW="380835" imgH="253890" progId="Equation.3">
                    <p:embed/>
                  </p:oleObj>
                </mc:Choice>
                <mc:Fallback>
                  <p:oleObj name="Equation" r:id="rId5" imgW="380835" imgH="253890" progId="Equation.3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471" y="2582799"/>
                          <a:ext cx="809366" cy="537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5" name="Straight Connector 104"/>
            <p:cNvCxnSpPr/>
            <p:nvPr/>
          </p:nvCxnSpPr>
          <p:spPr bwMode="auto">
            <a:xfrm>
              <a:off x="3258540" y="2903484"/>
              <a:ext cx="203164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611" name="Group 42"/>
            <p:cNvGrpSpPr>
              <a:grpSpLocks/>
            </p:cNvGrpSpPr>
            <p:nvPr/>
          </p:nvGrpSpPr>
          <p:grpSpPr bwMode="auto">
            <a:xfrm flipH="1">
              <a:off x="3518793" y="2715456"/>
              <a:ext cx="2073" cy="381387"/>
              <a:chOff x="3743326" y="3933825"/>
              <a:chExt cx="10144" cy="17526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3600000">
                <a:off x="3278610" y="4403977"/>
                <a:ext cx="93368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8000000" flipH="1">
                <a:off x="3282259" y="5224603"/>
                <a:ext cx="926396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9612" name="TextBox 85"/>
            <p:cNvSpPr txBox="1">
              <a:spLocks noChangeArrowheads="1"/>
            </p:cNvSpPr>
            <p:nvPr/>
          </p:nvSpPr>
          <p:spPr bwMode="auto">
            <a:xfrm>
              <a:off x="3084575" y="2725819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69613" name="TextBox 86"/>
            <p:cNvSpPr txBox="1">
              <a:spLocks noChangeArrowheads="1"/>
            </p:cNvSpPr>
            <p:nvPr/>
          </p:nvSpPr>
          <p:spPr bwMode="auto">
            <a:xfrm>
              <a:off x="3487703" y="2425270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269614" name="TextBox 92"/>
            <p:cNvSpPr txBox="1">
              <a:spLocks noChangeArrowheads="1"/>
            </p:cNvSpPr>
            <p:nvPr/>
          </p:nvSpPr>
          <p:spPr bwMode="auto">
            <a:xfrm>
              <a:off x="3482521" y="3024296"/>
              <a:ext cx="264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69615" name="TextBox 140"/>
            <p:cNvSpPr txBox="1">
              <a:spLocks noChangeArrowheads="1"/>
            </p:cNvSpPr>
            <p:nvPr/>
          </p:nvSpPr>
          <p:spPr bwMode="auto">
            <a:xfrm>
              <a:off x="3487703" y="2751729"/>
              <a:ext cx="284034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cs typeface="Arial" pitchFamily="34" charset="0"/>
                </a:rPr>
                <a:t>v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 bwMode="auto">
            <a:xfrm>
              <a:off x="3068074" y="2608236"/>
              <a:ext cx="0" cy="5889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617" name="Group 50"/>
            <p:cNvGrpSpPr>
              <a:grpSpLocks/>
            </p:cNvGrpSpPr>
            <p:nvPr/>
          </p:nvGrpSpPr>
          <p:grpSpPr bwMode="auto">
            <a:xfrm>
              <a:off x="3876324" y="2584872"/>
              <a:ext cx="293278" cy="575190"/>
              <a:chOff x="3702499" y="3097819"/>
              <a:chExt cx="492983" cy="962653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3709904" y="3097071"/>
                <a:ext cx="485578" cy="486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>
                <a:off x="3702934" y="3576889"/>
                <a:ext cx="483509" cy="48557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9618" name="TextBox 410"/>
            <p:cNvSpPr txBox="1">
              <a:spLocks noChangeArrowheads="1"/>
            </p:cNvSpPr>
            <p:nvPr/>
          </p:nvSpPr>
          <p:spPr bwMode="auto">
            <a:xfrm>
              <a:off x="-76200" y="2305050"/>
              <a:ext cx="18471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</p:grpSp>
      <p:cxnSp>
        <p:nvCxnSpPr>
          <p:cNvPr id="116" name="Straight Connector 115"/>
          <p:cNvCxnSpPr/>
          <p:nvPr/>
        </p:nvCxnSpPr>
        <p:spPr>
          <a:xfrm>
            <a:off x="15875" y="4875213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9593" name="Object 281"/>
          <p:cNvGraphicFramePr>
            <a:graphicFrameLocks noChangeAspect="1"/>
          </p:cNvGraphicFramePr>
          <p:nvPr/>
        </p:nvGraphicFramePr>
        <p:xfrm>
          <a:off x="5803900" y="5713413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58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5713413"/>
                        <a:ext cx="256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601" name="TextBox 228"/>
          <p:cNvSpPr txBox="1">
            <a:spLocks noChangeArrowheads="1"/>
          </p:cNvSpPr>
          <p:nvPr/>
        </p:nvSpPr>
        <p:spPr bwMode="auto">
          <a:xfrm>
            <a:off x="6002338" y="6151563"/>
            <a:ext cx="143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All other </a:t>
            </a:r>
          </a:p>
        </p:txBody>
      </p:sp>
      <p:graphicFrame>
        <p:nvGraphicFramePr>
          <p:cNvPr id="269594" name="Object 282"/>
          <p:cNvGraphicFramePr>
            <a:graphicFrameLocks noChangeAspect="1"/>
          </p:cNvGraphicFramePr>
          <p:nvPr/>
        </p:nvGraphicFramePr>
        <p:xfrm>
          <a:off x="7061200" y="6134100"/>
          <a:ext cx="8556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59" name="Equation" r:id="rId9" imgW="406224" imgH="241195" progId="Equation.3">
                  <p:embed/>
                </p:oleObj>
              </mc:Choice>
              <mc:Fallback>
                <p:oleObj name="Equation" r:id="rId9" imgW="406224" imgH="241195" progId="Equation.3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6134100"/>
                        <a:ext cx="8556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595" name="Object 283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60" name="Equation" r:id="rId11" imgW="1231366" imgH="355446" progId="Equation.3">
                  <p:embed/>
                </p:oleObj>
              </mc:Choice>
              <mc:Fallback>
                <p:oleObj name="Equation" r:id="rId11" imgW="1231366" imgH="355446" progId="Equation.3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4752975" y="5097781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“Fibonacci” Levin-</a:t>
            </a:r>
            <a:r>
              <a:rPr lang="en-US" dirty="0" err="1" smtClean="0"/>
              <a:t>Wen</a:t>
            </a:r>
            <a:r>
              <a:rPr lang="en-US" dirty="0" smtClean="0"/>
              <a:t> Model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655" name="Object 391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75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7663" name="Group 92"/>
          <p:cNvGrpSpPr>
            <a:grpSpLocks/>
          </p:cNvGrpSpPr>
          <p:nvPr/>
        </p:nvGrpSpPr>
        <p:grpSpPr bwMode="auto">
          <a:xfrm>
            <a:off x="508000" y="1552575"/>
            <a:ext cx="5578475" cy="2979738"/>
            <a:chOff x="1003301" y="1695450"/>
            <a:chExt cx="6830309" cy="3648075"/>
          </a:xfrm>
        </p:grpSpPr>
        <p:cxnSp>
          <p:nvCxnSpPr>
            <p:cNvPr id="267699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0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0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0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0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0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0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07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08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09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0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12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3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4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5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6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1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18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19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20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1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2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3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4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26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27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8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29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31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32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33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34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35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36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37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38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3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4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4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4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4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4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46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47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48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50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1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2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3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4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5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6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5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58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59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60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61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62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64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65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66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67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" name="Straight Connector 161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69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0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1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72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7773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4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6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7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8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77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</p:grpSp>
      <p:sp>
        <p:nvSpPr>
          <p:cNvPr id="267664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31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Vertex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aseline="-25000"/>
              <a:t>v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632460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grpSp>
        <p:nvGrpSpPr>
          <p:cNvPr id="267666" name="Group 93"/>
          <p:cNvGrpSpPr>
            <a:grpSpLocks/>
          </p:cNvGrpSpPr>
          <p:nvPr/>
        </p:nvGrpSpPr>
        <p:grpSpPr bwMode="auto">
          <a:xfrm>
            <a:off x="390525" y="5172075"/>
            <a:ext cx="4246563" cy="1027113"/>
            <a:chOff x="-76200" y="2305050"/>
            <a:chExt cx="4245802" cy="1027021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957078" y="2903484"/>
              <a:ext cx="20157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675" name="Group 42"/>
            <p:cNvGrpSpPr>
              <a:grpSpLocks/>
            </p:cNvGrpSpPr>
            <p:nvPr/>
          </p:nvGrpSpPr>
          <p:grpSpPr bwMode="auto">
            <a:xfrm flipH="1">
              <a:off x="1216090" y="2715456"/>
              <a:ext cx="2073" cy="381387"/>
              <a:chOff x="3743326" y="3933825"/>
              <a:chExt cx="10144" cy="1752600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3600000">
                <a:off x="3284431" y="4400329"/>
                <a:ext cx="94098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8000000" flipH="1">
                <a:off x="3283957" y="5224603"/>
                <a:ext cx="926396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676" name="TextBox 85"/>
            <p:cNvSpPr txBox="1">
              <a:spLocks noChangeArrowheads="1"/>
            </p:cNvSpPr>
            <p:nvPr/>
          </p:nvSpPr>
          <p:spPr bwMode="auto">
            <a:xfrm>
              <a:off x="781873" y="2733074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67677" name="TextBox 86"/>
            <p:cNvSpPr txBox="1">
              <a:spLocks noChangeArrowheads="1"/>
            </p:cNvSpPr>
            <p:nvPr/>
          </p:nvSpPr>
          <p:spPr bwMode="auto">
            <a:xfrm>
              <a:off x="1177747" y="2425270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267678" name="TextBox 92"/>
            <p:cNvSpPr txBox="1">
              <a:spLocks noChangeArrowheads="1"/>
            </p:cNvSpPr>
            <p:nvPr/>
          </p:nvSpPr>
          <p:spPr bwMode="auto">
            <a:xfrm>
              <a:off x="1165311" y="3024296"/>
              <a:ext cx="264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67679" name="TextBox 140"/>
            <p:cNvSpPr txBox="1">
              <a:spLocks noChangeArrowheads="1"/>
            </p:cNvSpPr>
            <p:nvPr/>
          </p:nvSpPr>
          <p:spPr bwMode="auto">
            <a:xfrm>
              <a:off x="1185001" y="2751729"/>
              <a:ext cx="284034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cs typeface="Arial" pitchFamily="34" charset="0"/>
                </a:rPr>
                <a:t>v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766612" y="2608236"/>
              <a:ext cx="0" cy="5873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681" name="Group 50"/>
            <p:cNvGrpSpPr>
              <a:grpSpLocks/>
            </p:cNvGrpSpPr>
            <p:nvPr/>
          </p:nvGrpSpPr>
          <p:grpSpPr bwMode="auto">
            <a:xfrm>
              <a:off x="1573621" y="2584872"/>
              <a:ext cx="300533" cy="575190"/>
              <a:chOff x="3703129" y="3097653"/>
              <a:chExt cx="503057" cy="962787"/>
            </a:xfrm>
          </p:grpSpPr>
          <p:cxnSp>
            <p:nvCxnSpPr>
              <p:cNvPr id="137" name="Straight Connector 9"/>
              <p:cNvCxnSpPr/>
              <p:nvPr/>
            </p:nvCxnSpPr>
            <p:spPr>
              <a:xfrm>
                <a:off x="3709920" y="3096905"/>
                <a:ext cx="496825" cy="480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>
                <a:off x="3708573" y="3571202"/>
                <a:ext cx="483576" cy="4968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7656" name="Object 392"/>
            <p:cNvGraphicFramePr>
              <a:graphicFrameLocks noChangeAspect="1"/>
            </p:cNvGraphicFramePr>
            <p:nvPr/>
          </p:nvGraphicFramePr>
          <p:xfrm>
            <a:off x="267858" y="2608709"/>
            <a:ext cx="430072" cy="486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1276" name="Equation" r:id="rId5" imgW="203112" imgH="228501" progId="Equation.3">
                    <p:embed/>
                  </p:oleObj>
                </mc:Choice>
                <mc:Fallback>
                  <p:oleObj name="Equation" r:id="rId5" imgW="203112" imgH="228501" progId="Equation.3">
                    <p:embed/>
                    <p:pic>
                      <p:nvPicPr>
                        <p:cNvPr id="0" name="Picture 6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58" y="2608709"/>
                          <a:ext cx="430072" cy="4860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657" name="Object 393"/>
            <p:cNvGraphicFramePr>
              <a:graphicFrameLocks noChangeAspect="1"/>
            </p:cNvGraphicFramePr>
            <p:nvPr/>
          </p:nvGraphicFramePr>
          <p:xfrm>
            <a:off x="2111471" y="2582799"/>
            <a:ext cx="809366" cy="537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1277" name="Equation" r:id="rId7" imgW="380835" imgH="253890" progId="Equation.3">
                    <p:embed/>
                  </p:oleObj>
                </mc:Choice>
                <mc:Fallback>
                  <p:oleObj name="Equation" r:id="rId7" imgW="380835" imgH="253890" progId="Equation.3">
                    <p:embed/>
                    <p:pic>
                      <p:nvPicPr>
                        <p:cNvPr id="0" name="Picture 6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471" y="2582799"/>
                          <a:ext cx="809366" cy="537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5" name="Straight Connector 104"/>
            <p:cNvCxnSpPr/>
            <p:nvPr/>
          </p:nvCxnSpPr>
          <p:spPr bwMode="auto">
            <a:xfrm>
              <a:off x="3258540" y="2903484"/>
              <a:ext cx="203164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683" name="Group 42"/>
            <p:cNvGrpSpPr>
              <a:grpSpLocks/>
            </p:cNvGrpSpPr>
            <p:nvPr/>
          </p:nvGrpSpPr>
          <p:grpSpPr bwMode="auto">
            <a:xfrm flipH="1">
              <a:off x="3518793" y="2715456"/>
              <a:ext cx="2073" cy="381387"/>
              <a:chOff x="3743326" y="3933825"/>
              <a:chExt cx="10144" cy="17526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3600000">
                <a:off x="3278610" y="4403977"/>
                <a:ext cx="93368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8000000" flipH="1">
                <a:off x="3282259" y="5224603"/>
                <a:ext cx="926396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684" name="TextBox 85"/>
            <p:cNvSpPr txBox="1">
              <a:spLocks noChangeArrowheads="1"/>
            </p:cNvSpPr>
            <p:nvPr/>
          </p:nvSpPr>
          <p:spPr bwMode="auto">
            <a:xfrm>
              <a:off x="3084575" y="2725819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67685" name="TextBox 86"/>
            <p:cNvSpPr txBox="1">
              <a:spLocks noChangeArrowheads="1"/>
            </p:cNvSpPr>
            <p:nvPr/>
          </p:nvSpPr>
          <p:spPr bwMode="auto">
            <a:xfrm>
              <a:off x="3487703" y="2425270"/>
              <a:ext cx="23434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267686" name="TextBox 92"/>
            <p:cNvSpPr txBox="1">
              <a:spLocks noChangeArrowheads="1"/>
            </p:cNvSpPr>
            <p:nvPr/>
          </p:nvSpPr>
          <p:spPr bwMode="auto">
            <a:xfrm>
              <a:off x="3482521" y="3024296"/>
              <a:ext cx="264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67687" name="TextBox 140"/>
            <p:cNvSpPr txBox="1">
              <a:spLocks noChangeArrowheads="1"/>
            </p:cNvSpPr>
            <p:nvPr/>
          </p:nvSpPr>
          <p:spPr bwMode="auto">
            <a:xfrm>
              <a:off x="3487703" y="2751729"/>
              <a:ext cx="284034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cs typeface="Arial" pitchFamily="34" charset="0"/>
                </a:rPr>
                <a:t>v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 bwMode="auto">
            <a:xfrm>
              <a:off x="3068074" y="2608236"/>
              <a:ext cx="0" cy="5889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689" name="Group 50"/>
            <p:cNvGrpSpPr>
              <a:grpSpLocks/>
            </p:cNvGrpSpPr>
            <p:nvPr/>
          </p:nvGrpSpPr>
          <p:grpSpPr bwMode="auto">
            <a:xfrm>
              <a:off x="3876324" y="2584872"/>
              <a:ext cx="293278" cy="575190"/>
              <a:chOff x="3702499" y="3097819"/>
              <a:chExt cx="492983" cy="962653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3709904" y="3097071"/>
                <a:ext cx="485578" cy="486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>
                <a:off x="3702934" y="3576889"/>
                <a:ext cx="483509" cy="48557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690" name="TextBox 410"/>
            <p:cNvSpPr txBox="1">
              <a:spLocks noChangeArrowheads="1"/>
            </p:cNvSpPr>
            <p:nvPr/>
          </p:nvSpPr>
          <p:spPr bwMode="auto">
            <a:xfrm>
              <a:off x="-76200" y="2305050"/>
              <a:ext cx="18471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</p:grpSp>
      <p:cxnSp>
        <p:nvCxnSpPr>
          <p:cNvPr id="267667" name="Straight Connector 141"/>
          <p:cNvCxnSpPr>
            <a:cxnSpLocks noChangeShapeType="1"/>
          </p:cNvCxnSpPr>
          <p:nvPr/>
        </p:nvCxnSpPr>
        <p:spPr bwMode="auto">
          <a:xfrm>
            <a:off x="6743700" y="1647825"/>
            <a:ext cx="5429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67668" name="Straight Connector 142"/>
          <p:cNvCxnSpPr>
            <a:cxnSpLocks noChangeShapeType="1"/>
          </p:cNvCxnSpPr>
          <p:nvPr/>
        </p:nvCxnSpPr>
        <p:spPr bwMode="auto">
          <a:xfrm>
            <a:off x="6743700" y="2390775"/>
            <a:ext cx="542925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67658" name="Object 394"/>
          <p:cNvGraphicFramePr>
            <a:graphicFrameLocks noChangeAspect="1"/>
          </p:cNvGraphicFramePr>
          <p:nvPr/>
        </p:nvGraphicFramePr>
        <p:xfrm>
          <a:off x="7581900" y="1339850"/>
          <a:ext cx="8397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78" name="Equation" r:id="rId9" imgW="342751" imgH="253890" progId="Equation.3">
                  <p:embed/>
                </p:oleObj>
              </mc:Choice>
              <mc:Fallback>
                <p:oleObj name="Equation" r:id="rId9" imgW="342751" imgH="253890" progId="Equation.3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1339850"/>
                        <a:ext cx="83978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659" name="Object 395"/>
          <p:cNvGraphicFramePr>
            <a:graphicFrameLocks noChangeAspect="1"/>
          </p:cNvGraphicFramePr>
          <p:nvPr/>
        </p:nvGraphicFramePr>
        <p:xfrm>
          <a:off x="7581900" y="2073275"/>
          <a:ext cx="7778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79" name="Equation" r:id="rId11" imgW="317225" imgH="253780" progId="Equation.3">
                  <p:embed/>
                </p:oleObj>
              </mc:Choice>
              <mc:Fallback>
                <p:oleObj name="Equation" r:id="rId11" imgW="317225" imgH="253780" progId="Equation.3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2073275"/>
                        <a:ext cx="7778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Straight Connector 120"/>
          <p:cNvCxnSpPr/>
          <p:nvPr/>
        </p:nvCxnSpPr>
        <p:spPr>
          <a:xfrm>
            <a:off x="15875" y="4875213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662" name="Object 398"/>
          <p:cNvGraphicFramePr>
            <a:graphicFrameLocks noChangeAspect="1"/>
          </p:cNvGraphicFramePr>
          <p:nvPr/>
        </p:nvGraphicFramePr>
        <p:xfrm>
          <a:off x="7100888" y="2832100"/>
          <a:ext cx="9810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80" name="Equation" r:id="rId13" imgW="469900" imgH="228600" progId="Equation.3">
                  <p:embed/>
                </p:oleObj>
              </mc:Choice>
              <mc:Fallback>
                <p:oleObj name="Equation" r:id="rId13" imgW="469900" imgH="228600" progId="Equation.3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2832100"/>
                        <a:ext cx="9810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671" name="TextBox 3"/>
          <p:cNvSpPr txBox="1">
            <a:spLocks noChangeArrowheads="1"/>
          </p:cNvSpPr>
          <p:nvPr/>
        </p:nvSpPr>
        <p:spPr bwMode="auto">
          <a:xfrm>
            <a:off x="6480175" y="3182938"/>
            <a:ext cx="261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on each </a:t>
            </a:r>
            <a:r>
              <a:rPr lang="en-US" dirty="0" smtClean="0"/>
              <a:t>vertex</a:t>
            </a:r>
          </a:p>
          <a:p>
            <a:r>
              <a:rPr lang="en-US" dirty="0" smtClean="0"/>
              <a:t>     “branching” loop states.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29376" y="2809875"/>
            <a:ext cx="2228850" cy="1698566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27" name="Object 281"/>
          <p:cNvGraphicFramePr>
            <a:graphicFrameLocks noChangeAspect="1"/>
          </p:cNvGraphicFramePr>
          <p:nvPr/>
        </p:nvGraphicFramePr>
        <p:xfrm>
          <a:off x="5803900" y="5713413"/>
          <a:ext cx="256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81" name="Equation" r:id="rId15" imgW="1219200" imgH="228600" progId="Equation.3">
                  <p:embed/>
                </p:oleObj>
              </mc:Choice>
              <mc:Fallback>
                <p:oleObj name="Equation" r:id="rId15" imgW="1219200" imgH="228600" progId="Equation.3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5713413"/>
                        <a:ext cx="256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228"/>
          <p:cNvSpPr txBox="1">
            <a:spLocks noChangeArrowheads="1"/>
          </p:cNvSpPr>
          <p:nvPr/>
        </p:nvSpPr>
        <p:spPr bwMode="auto">
          <a:xfrm>
            <a:off x="6002338" y="6151563"/>
            <a:ext cx="143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All other </a:t>
            </a:r>
          </a:p>
        </p:txBody>
      </p:sp>
      <p:graphicFrame>
        <p:nvGraphicFramePr>
          <p:cNvPr id="129" name="Object 282"/>
          <p:cNvGraphicFramePr>
            <a:graphicFrameLocks noChangeAspect="1"/>
          </p:cNvGraphicFramePr>
          <p:nvPr/>
        </p:nvGraphicFramePr>
        <p:xfrm>
          <a:off x="7061200" y="6134100"/>
          <a:ext cx="8556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82" name="Equation" r:id="rId17" imgW="406224" imgH="241195" progId="Equation.3">
                  <p:embed/>
                </p:oleObj>
              </mc:Choice>
              <mc:Fallback>
                <p:oleObj name="Equation" r:id="rId17" imgW="406224" imgH="241195" progId="Equation.3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6134100"/>
                        <a:ext cx="8556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4752975" y="5097781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“Fibonacci” Levin-</a:t>
            </a:r>
            <a:r>
              <a:rPr lang="en-US" dirty="0" err="1" smtClean="0"/>
              <a:t>Wen</a:t>
            </a:r>
            <a:r>
              <a:rPr lang="en-US" dirty="0" smtClean="0"/>
              <a:t> Model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 bwMode="auto">
          <a:xfrm>
            <a:off x="6534150" y="3800475"/>
            <a:ext cx="419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26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94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Plaquette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/>
              <a:t>p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752475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74729" name="TextBox 224"/>
          <p:cNvSpPr txBox="1">
            <a:spLocks noChangeArrowheads="1"/>
          </p:cNvSpPr>
          <p:nvPr/>
        </p:nvSpPr>
        <p:spPr bwMode="auto">
          <a:xfrm>
            <a:off x="1790700" y="6267450"/>
            <a:ext cx="5406288" cy="46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/>
              <a:t>Very Complicated 12-qubit Interaction!</a:t>
            </a:r>
            <a:endParaRPr lang="en-US" dirty="0"/>
          </a:p>
        </p:txBody>
      </p:sp>
      <p:graphicFrame>
        <p:nvGraphicFramePr>
          <p:cNvPr id="274724" name="Object 292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65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7" name="Straight Connector 146"/>
          <p:cNvCxnSpPr/>
          <p:nvPr/>
        </p:nvCxnSpPr>
        <p:spPr>
          <a:xfrm>
            <a:off x="-3175" y="370363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92"/>
          <p:cNvGrpSpPr>
            <a:grpSpLocks/>
          </p:cNvGrpSpPr>
          <p:nvPr/>
        </p:nvGrpSpPr>
        <p:grpSpPr bwMode="auto">
          <a:xfrm>
            <a:off x="536576" y="1114425"/>
            <a:ext cx="4348059" cy="2322512"/>
            <a:chOff x="1003301" y="1695450"/>
            <a:chExt cx="6830309" cy="3648075"/>
          </a:xfrm>
        </p:grpSpPr>
        <p:cxnSp>
          <p:nvCxnSpPr>
            <p:cNvPr id="149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9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5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6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8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6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7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8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9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3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4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8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0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2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6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4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6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9" name="Straight Connector 238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2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4" name="Straight Connector 243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6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7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8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9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0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2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3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4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</p:grpSp>
      <p:graphicFrame>
        <p:nvGraphicFramePr>
          <p:cNvPr id="258" name="Object 398"/>
          <p:cNvGraphicFramePr>
            <a:graphicFrameLocks noChangeAspect="1"/>
          </p:cNvGraphicFramePr>
          <p:nvPr/>
        </p:nvGraphicFramePr>
        <p:xfrm>
          <a:off x="6704013" y="1590675"/>
          <a:ext cx="954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66" name="Equation" r:id="rId5" imgW="457200" imgH="241300" progId="Equation.3">
                  <p:embed/>
                </p:oleObj>
              </mc:Choice>
              <mc:Fallback>
                <p:oleObj name="Equation" r:id="rId5" imgW="457200" imgH="241300" progId="Equation.3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590675"/>
                        <a:ext cx="9540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" name="TextBox 3"/>
          <p:cNvSpPr txBox="1">
            <a:spLocks noChangeArrowheads="1"/>
          </p:cNvSpPr>
          <p:nvPr/>
        </p:nvSpPr>
        <p:spPr bwMode="auto">
          <a:xfrm>
            <a:off x="5908676" y="1620838"/>
            <a:ext cx="2682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     </a:t>
            </a:r>
          </a:p>
          <a:p>
            <a:pPr algn="ctr"/>
            <a:r>
              <a:rPr lang="en-US" dirty="0" smtClean="0"/>
              <a:t>on each </a:t>
            </a:r>
            <a:r>
              <a:rPr lang="en-US" dirty="0" err="1" smtClean="0"/>
              <a:t>plaquette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    superposition of loop states</a:t>
            </a:r>
          </a:p>
          <a:p>
            <a:pPr algn="ctr"/>
            <a:endParaRPr lang="en-US" dirty="0"/>
          </a:p>
        </p:txBody>
      </p:sp>
      <p:cxnSp>
        <p:nvCxnSpPr>
          <p:cNvPr id="265" name="Straight Connector 264"/>
          <p:cNvCxnSpPr/>
          <p:nvPr/>
        </p:nvCxnSpPr>
        <p:spPr bwMode="auto">
          <a:xfrm>
            <a:off x="6086475" y="2590800"/>
            <a:ext cx="419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6" name="Rectangle 265"/>
          <p:cNvSpPr/>
          <p:nvPr/>
        </p:nvSpPr>
        <p:spPr bwMode="auto">
          <a:xfrm>
            <a:off x="5924551" y="1581150"/>
            <a:ext cx="2619374" cy="1752600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57" name="Object 8"/>
          <p:cNvGraphicFramePr>
            <a:graphicFrameLocks noChangeAspect="1"/>
          </p:cNvGraphicFramePr>
          <p:nvPr/>
        </p:nvGraphicFramePr>
        <p:xfrm>
          <a:off x="2408237" y="5410200"/>
          <a:ext cx="657377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67" name="Equation" r:id="rId7" imgW="3022600" imgH="254000" progId="Equation.3">
                  <p:embed/>
                </p:oleObj>
              </mc:Choice>
              <mc:Fallback>
                <p:oleObj name="Equation" r:id="rId7" imgW="3022600" imgH="254000" progId="Equation.3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5410200"/>
                        <a:ext cx="6573771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" name="Object 3"/>
          <p:cNvGraphicFramePr>
            <a:graphicFrameLocks noChangeAspect="1"/>
          </p:cNvGraphicFramePr>
          <p:nvPr/>
        </p:nvGraphicFramePr>
        <p:xfrm>
          <a:off x="285750" y="4314444"/>
          <a:ext cx="496219" cy="6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68" name="Equation" r:id="rId9" imgW="203024" imgH="253780" progId="Equation.3">
                  <p:embed/>
                </p:oleObj>
              </mc:Choice>
              <mc:Fallback>
                <p:oleObj name="Equation" r:id="rId9" imgW="203024" imgH="253780" progId="Equation.3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14444"/>
                        <a:ext cx="496219" cy="6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7" name="Group 51"/>
          <p:cNvGrpSpPr>
            <a:grpSpLocks noChangeAspect="1"/>
          </p:cNvGrpSpPr>
          <p:nvPr/>
        </p:nvGrpSpPr>
        <p:grpSpPr bwMode="auto">
          <a:xfrm rot="5400000">
            <a:off x="1624174" y="4355816"/>
            <a:ext cx="372647" cy="473387"/>
            <a:chOff x="1138614" y="542925"/>
            <a:chExt cx="1471236" cy="1752600"/>
          </a:xfrm>
        </p:grpSpPr>
        <p:cxnSp>
          <p:nvCxnSpPr>
            <p:cNvPr id="326" name="Straight Connector 325"/>
            <p:cNvCxnSpPr/>
            <p:nvPr/>
          </p:nvCxnSpPr>
          <p:spPr>
            <a:xfrm>
              <a:off x="1397906" y="1497309"/>
              <a:ext cx="94285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 rot="3600000">
                <a:off x="3256882" y="4478863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000000" flipH="1">
                <a:off x="3256882" y="5286365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329" name="Straight Connector 63"/>
              <p:cNvCxnSpPr/>
              <p:nvPr/>
            </p:nvCxnSpPr>
            <p:spPr>
              <a:xfrm rot="3600000">
                <a:off x="3280597" y="4478866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64"/>
              <p:cNvCxnSpPr/>
              <p:nvPr/>
            </p:nvCxnSpPr>
            <p:spPr>
              <a:xfrm rot="18000000" flipH="1">
                <a:off x="3272101" y="5286367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51"/>
          <p:cNvGrpSpPr>
            <a:grpSpLocks noChangeAspect="1"/>
          </p:cNvGrpSpPr>
          <p:nvPr/>
        </p:nvGrpSpPr>
        <p:grpSpPr bwMode="auto">
          <a:xfrm rot="5400000">
            <a:off x="1175981" y="4346650"/>
            <a:ext cx="376270" cy="502390"/>
            <a:chOff x="1152526" y="498331"/>
            <a:chExt cx="1485534" cy="1859972"/>
          </a:xfrm>
        </p:grpSpPr>
        <p:cxnSp>
          <p:nvCxnSpPr>
            <p:cNvPr id="319" name="Straight Connector 53"/>
            <p:cNvCxnSpPr/>
            <p:nvPr/>
          </p:nvCxnSpPr>
          <p:spPr>
            <a:xfrm>
              <a:off x="1346282" y="141486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Group 41"/>
            <p:cNvGrpSpPr>
              <a:grpSpLocks/>
            </p:cNvGrpSpPr>
            <p:nvPr/>
          </p:nvGrpSpPr>
          <p:grpSpPr bwMode="auto">
            <a:xfrm>
              <a:off x="1152526" y="542925"/>
              <a:ext cx="9524" cy="1752600"/>
              <a:chOff x="3743326" y="3933825"/>
              <a:chExt cx="9524" cy="1752600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 rot="3600000">
                <a:off x="3281495" y="4442725"/>
                <a:ext cx="9217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59"/>
              <p:cNvCxnSpPr/>
              <p:nvPr/>
            </p:nvCxnSpPr>
            <p:spPr>
              <a:xfrm rot="18000000" flipH="1">
                <a:off x="3248392" y="5257844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42"/>
            <p:cNvGrpSpPr>
              <a:grpSpLocks/>
            </p:cNvGrpSpPr>
            <p:nvPr/>
          </p:nvGrpSpPr>
          <p:grpSpPr bwMode="auto">
            <a:xfrm flipH="1">
              <a:off x="2594918" y="498331"/>
              <a:ext cx="43142" cy="1859972"/>
              <a:chOff x="3715116" y="3889231"/>
              <a:chExt cx="43142" cy="1859972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3600000">
                <a:off x="3289755" y="4357734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8000000" flipH="1">
                <a:off x="3204713" y="5238801"/>
                <a:ext cx="10208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0" name="Straight Connector 259"/>
          <p:cNvCxnSpPr/>
          <p:nvPr/>
        </p:nvCxnSpPr>
        <p:spPr bwMode="auto">
          <a:xfrm rot="5400000">
            <a:off x="1469909" y="422229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 bwMode="auto">
          <a:xfrm rot="5400000">
            <a:off x="1471966" y="4955946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126"/>
          <p:cNvSpPr txBox="1">
            <a:spLocks noChangeArrowheads="1"/>
          </p:cNvSpPr>
          <p:nvPr/>
        </p:nvSpPr>
        <p:spPr bwMode="auto">
          <a:xfrm>
            <a:off x="915990" y="4723755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264" name="TextBox 128"/>
          <p:cNvSpPr txBox="1">
            <a:spLocks noChangeArrowheads="1"/>
          </p:cNvSpPr>
          <p:nvPr/>
        </p:nvSpPr>
        <p:spPr bwMode="auto">
          <a:xfrm>
            <a:off x="899228" y="408700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267" name="TextBox 131"/>
          <p:cNvSpPr txBox="1">
            <a:spLocks noChangeArrowheads="1"/>
          </p:cNvSpPr>
          <p:nvPr/>
        </p:nvSpPr>
        <p:spPr bwMode="auto">
          <a:xfrm>
            <a:off x="1443631" y="3826198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268" name="TextBox 138"/>
          <p:cNvSpPr txBox="1">
            <a:spLocks noChangeArrowheads="1"/>
          </p:cNvSpPr>
          <p:nvPr/>
        </p:nvSpPr>
        <p:spPr bwMode="auto">
          <a:xfrm>
            <a:off x="1975135" y="469645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269" name="TextBox 142"/>
          <p:cNvSpPr txBox="1">
            <a:spLocks noChangeArrowheads="1"/>
          </p:cNvSpPr>
          <p:nvPr/>
        </p:nvSpPr>
        <p:spPr bwMode="auto">
          <a:xfrm>
            <a:off x="1955387" y="4130276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270" name="TextBox 145"/>
          <p:cNvSpPr txBox="1">
            <a:spLocks noChangeArrowheads="1"/>
          </p:cNvSpPr>
          <p:nvPr/>
        </p:nvSpPr>
        <p:spPr bwMode="auto">
          <a:xfrm>
            <a:off x="1246759" y="4689671"/>
            <a:ext cx="405575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</a:t>
            </a:r>
          </a:p>
        </p:txBody>
      </p:sp>
      <p:sp>
        <p:nvSpPr>
          <p:cNvPr id="271" name="TextBox 146"/>
          <p:cNvSpPr txBox="1">
            <a:spLocks noChangeArrowheads="1"/>
          </p:cNvSpPr>
          <p:nvPr/>
        </p:nvSpPr>
        <p:spPr bwMode="auto">
          <a:xfrm>
            <a:off x="1663554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</a:p>
        </p:txBody>
      </p:sp>
      <p:sp>
        <p:nvSpPr>
          <p:cNvPr id="272" name="TextBox 147"/>
          <p:cNvSpPr txBox="1">
            <a:spLocks noChangeArrowheads="1"/>
          </p:cNvSpPr>
          <p:nvPr/>
        </p:nvSpPr>
        <p:spPr bwMode="auto">
          <a:xfrm>
            <a:off x="1798190" y="4407683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</a:p>
        </p:txBody>
      </p:sp>
      <p:sp>
        <p:nvSpPr>
          <p:cNvPr id="273" name="TextBox 148"/>
          <p:cNvSpPr txBox="1">
            <a:spLocks noChangeArrowheads="1"/>
          </p:cNvSpPr>
          <p:nvPr/>
        </p:nvSpPr>
        <p:spPr bwMode="auto">
          <a:xfrm>
            <a:off x="1662591" y="471546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74" name="TextBox 151"/>
          <p:cNvSpPr txBox="1">
            <a:spLocks noChangeArrowheads="1"/>
          </p:cNvSpPr>
          <p:nvPr/>
        </p:nvSpPr>
        <p:spPr bwMode="auto">
          <a:xfrm>
            <a:off x="1105899" y="439478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275" name="TextBox 152"/>
          <p:cNvSpPr txBox="1">
            <a:spLocks noChangeArrowheads="1"/>
          </p:cNvSpPr>
          <p:nvPr/>
        </p:nvSpPr>
        <p:spPr bwMode="auto">
          <a:xfrm>
            <a:off x="1302508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</a:p>
        </p:txBody>
      </p:sp>
      <p:sp>
        <p:nvSpPr>
          <p:cNvPr id="276" name="TextBox 234"/>
          <p:cNvSpPr txBox="1">
            <a:spLocks noChangeArrowheads="1"/>
          </p:cNvSpPr>
          <p:nvPr/>
        </p:nvSpPr>
        <p:spPr bwMode="auto">
          <a:xfrm>
            <a:off x="1425644" y="498746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277" name="TextBox 140"/>
          <p:cNvSpPr txBox="1">
            <a:spLocks noChangeArrowheads="1"/>
          </p:cNvSpPr>
          <p:nvPr/>
        </p:nvSpPr>
        <p:spPr bwMode="auto">
          <a:xfrm>
            <a:off x="1443631" y="4402922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315" name="Straight Connector 314"/>
          <p:cNvCxnSpPr/>
          <p:nvPr/>
        </p:nvCxnSpPr>
        <p:spPr bwMode="auto">
          <a:xfrm>
            <a:off x="855719" y="4010025"/>
            <a:ext cx="0" cy="1208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Group 50"/>
          <p:cNvGrpSpPr>
            <a:grpSpLocks/>
          </p:cNvGrpSpPr>
          <p:nvPr/>
        </p:nvGrpSpPr>
        <p:grpSpPr bwMode="auto">
          <a:xfrm>
            <a:off x="2149746" y="4019550"/>
            <a:ext cx="471704" cy="1183245"/>
            <a:chOff x="3702418" y="3083858"/>
            <a:chExt cx="493064" cy="977164"/>
          </a:xfrm>
        </p:grpSpPr>
        <p:cxnSp>
          <p:nvCxnSpPr>
            <p:cNvPr id="317" name="Straight Connector 316"/>
            <p:cNvCxnSpPr/>
            <p:nvPr/>
          </p:nvCxnSpPr>
          <p:spPr>
            <a:xfrm>
              <a:off x="3709114" y="308301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>
              <a:off x="3701523" y="3576814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9" name="Object 5"/>
          <p:cNvGraphicFramePr>
            <a:graphicFrameLocks noChangeAspect="1"/>
          </p:cNvGraphicFramePr>
          <p:nvPr/>
        </p:nvGraphicFramePr>
        <p:xfrm>
          <a:off x="2545980" y="4418381"/>
          <a:ext cx="2936878" cy="6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69" name="Equation" r:id="rId11" imgW="1688367" imgH="355446" progId="Equation.3">
                  <p:embed/>
                </p:oleObj>
              </mc:Choice>
              <mc:Fallback>
                <p:oleObj name="Equation" r:id="rId11" imgW="1688367" imgH="355446" progId="Equation.3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980" y="4418381"/>
                        <a:ext cx="2936878" cy="645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0" name="Group 51"/>
          <p:cNvGrpSpPr>
            <a:grpSpLocks noChangeAspect="1"/>
          </p:cNvGrpSpPr>
          <p:nvPr/>
        </p:nvGrpSpPr>
        <p:grpSpPr bwMode="auto">
          <a:xfrm rot="5400000">
            <a:off x="6230275" y="4269966"/>
            <a:ext cx="372647" cy="473387"/>
            <a:chOff x="1138614" y="542925"/>
            <a:chExt cx="1471236" cy="1752600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1405582" y="1455039"/>
              <a:ext cx="934361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313" name="Straight Connector 312"/>
              <p:cNvCxnSpPr/>
              <p:nvPr/>
            </p:nvCxnSpPr>
            <p:spPr>
              <a:xfrm rot="3600000">
                <a:off x="3273047" y="4399102"/>
                <a:ext cx="93700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18000000" flipH="1">
                <a:off x="3226461" y="5206604"/>
                <a:ext cx="101318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 rot="3600000">
                <a:off x="3281419" y="4475284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8000000" flipH="1">
                <a:off x="3272922" y="5282785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Group 51"/>
          <p:cNvGrpSpPr>
            <a:grpSpLocks noChangeAspect="1"/>
          </p:cNvGrpSpPr>
          <p:nvPr/>
        </p:nvGrpSpPr>
        <p:grpSpPr bwMode="auto">
          <a:xfrm rot="5400000">
            <a:off x="5772869" y="4262961"/>
            <a:ext cx="386571" cy="485620"/>
            <a:chOff x="1107621" y="544419"/>
            <a:chExt cx="1526205" cy="1797888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1388591" y="141830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Group 41"/>
            <p:cNvGrpSpPr>
              <a:grpSpLocks/>
            </p:cNvGrpSpPr>
            <p:nvPr/>
          </p:nvGrpSpPr>
          <p:grpSpPr bwMode="auto">
            <a:xfrm>
              <a:off x="1107621" y="555703"/>
              <a:ext cx="17651" cy="1786604"/>
              <a:chOff x="3698421" y="3946603"/>
              <a:chExt cx="17651" cy="1786604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 rot="3600000">
                <a:off x="3237535" y="4407489"/>
                <a:ext cx="92177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000000" flipH="1">
                <a:off x="3247568" y="5264703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42"/>
            <p:cNvGrpSpPr>
              <a:grpSpLocks/>
            </p:cNvGrpSpPr>
            <p:nvPr/>
          </p:nvGrpSpPr>
          <p:grpSpPr bwMode="auto">
            <a:xfrm flipH="1">
              <a:off x="2598192" y="544419"/>
              <a:ext cx="35634" cy="1732587"/>
              <a:chOff x="3719350" y="3935319"/>
              <a:chExt cx="35634" cy="1732587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rot="3600000">
                <a:off x="3264422" y="4477232"/>
                <a:ext cx="93701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000000" flipH="1">
                <a:off x="3243627" y="5204747"/>
                <a:ext cx="94462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2" name="Straight Connector 281"/>
          <p:cNvCxnSpPr/>
          <p:nvPr/>
        </p:nvCxnSpPr>
        <p:spPr bwMode="auto">
          <a:xfrm rot="5400000">
            <a:off x="6074919" y="413623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 bwMode="auto">
          <a:xfrm rot="5400000">
            <a:off x="6066528" y="4869887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126"/>
          <p:cNvSpPr txBox="1">
            <a:spLocks noChangeArrowheads="1"/>
          </p:cNvSpPr>
          <p:nvPr/>
        </p:nvSpPr>
        <p:spPr bwMode="auto">
          <a:xfrm>
            <a:off x="5534436" y="4663702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285" name="TextBox 128"/>
          <p:cNvSpPr txBox="1">
            <a:spLocks noChangeArrowheads="1"/>
          </p:cNvSpPr>
          <p:nvPr/>
        </p:nvSpPr>
        <p:spPr bwMode="auto">
          <a:xfrm>
            <a:off x="5503503" y="400115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286" name="TextBox 131"/>
          <p:cNvSpPr txBox="1">
            <a:spLocks noChangeArrowheads="1"/>
          </p:cNvSpPr>
          <p:nvPr/>
        </p:nvSpPr>
        <p:spPr bwMode="auto">
          <a:xfrm>
            <a:off x="6037386" y="3727449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287" name="TextBox 138"/>
          <p:cNvSpPr txBox="1">
            <a:spLocks noChangeArrowheads="1"/>
          </p:cNvSpPr>
          <p:nvPr/>
        </p:nvSpPr>
        <p:spPr bwMode="auto">
          <a:xfrm>
            <a:off x="6623318" y="459961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288" name="TextBox 142"/>
          <p:cNvSpPr txBox="1">
            <a:spLocks noChangeArrowheads="1"/>
          </p:cNvSpPr>
          <p:nvPr/>
        </p:nvSpPr>
        <p:spPr bwMode="auto">
          <a:xfrm>
            <a:off x="6582529" y="4011451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289" name="TextBox 145"/>
          <p:cNvSpPr txBox="1">
            <a:spLocks noChangeArrowheads="1"/>
          </p:cNvSpPr>
          <p:nvPr/>
        </p:nvSpPr>
        <p:spPr bwMode="auto">
          <a:xfrm>
            <a:off x="5815822" y="4653443"/>
            <a:ext cx="447129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290" name="TextBox 146"/>
          <p:cNvSpPr txBox="1">
            <a:spLocks noChangeArrowheads="1"/>
          </p:cNvSpPr>
          <p:nvPr/>
        </p:nvSpPr>
        <p:spPr bwMode="auto">
          <a:xfrm>
            <a:off x="6269654" y="4026149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291" name="TextBox 147"/>
          <p:cNvSpPr txBox="1">
            <a:spLocks noChangeArrowheads="1"/>
          </p:cNvSpPr>
          <p:nvPr/>
        </p:nvSpPr>
        <p:spPr bwMode="auto">
          <a:xfrm>
            <a:off x="6404291" y="4297031"/>
            <a:ext cx="38064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292" name="TextBox 148"/>
          <p:cNvSpPr txBox="1">
            <a:spLocks noChangeArrowheads="1"/>
          </p:cNvSpPr>
          <p:nvPr/>
        </p:nvSpPr>
        <p:spPr bwMode="auto">
          <a:xfrm>
            <a:off x="6268691" y="4642517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293" name="TextBox 151"/>
          <p:cNvSpPr txBox="1">
            <a:spLocks noChangeArrowheads="1"/>
          </p:cNvSpPr>
          <p:nvPr/>
        </p:nvSpPr>
        <p:spPr bwMode="auto">
          <a:xfrm>
            <a:off x="5656971" y="4321833"/>
            <a:ext cx="39103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294" name="TextBox 152"/>
          <p:cNvSpPr txBox="1">
            <a:spLocks noChangeArrowheads="1"/>
          </p:cNvSpPr>
          <p:nvPr/>
        </p:nvSpPr>
        <p:spPr bwMode="auto">
          <a:xfrm>
            <a:off x="5908609" y="4022336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295" name="TextBox 234"/>
          <p:cNvSpPr txBox="1">
            <a:spLocks noChangeArrowheads="1"/>
          </p:cNvSpPr>
          <p:nvPr/>
        </p:nvSpPr>
        <p:spPr bwMode="auto">
          <a:xfrm>
            <a:off x="6052785" y="491260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296" name="TextBox 140"/>
          <p:cNvSpPr txBox="1">
            <a:spLocks noChangeArrowheads="1"/>
          </p:cNvSpPr>
          <p:nvPr/>
        </p:nvSpPr>
        <p:spPr bwMode="auto">
          <a:xfrm>
            <a:off x="6049731" y="4317071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297" name="Straight Connector 296"/>
          <p:cNvCxnSpPr/>
          <p:nvPr/>
        </p:nvCxnSpPr>
        <p:spPr bwMode="auto">
          <a:xfrm>
            <a:off x="5493651" y="3990975"/>
            <a:ext cx="0" cy="1173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8" name="Group 50"/>
          <p:cNvGrpSpPr>
            <a:grpSpLocks/>
          </p:cNvGrpSpPr>
          <p:nvPr/>
        </p:nvGrpSpPr>
        <p:grpSpPr bwMode="auto">
          <a:xfrm>
            <a:off x="6824445" y="3971924"/>
            <a:ext cx="471704" cy="1130369"/>
            <a:chOff x="3702418" y="3083858"/>
            <a:chExt cx="493064" cy="977164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3709397" y="308425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16200000">
              <a:off x="3701806" y="3575903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3" name="Object 10"/>
          <p:cNvGraphicFramePr>
            <a:graphicFrameLocks noChangeAspect="1"/>
          </p:cNvGraphicFramePr>
          <p:nvPr/>
        </p:nvGraphicFramePr>
        <p:xfrm>
          <a:off x="303213" y="5283200"/>
          <a:ext cx="1699552" cy="82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70" name="Equation" r:id="rId13" imgW="939800" imgH="457200" progId="Equation.3">
                  <p:embed/>
                </p:oleObj>
              </mc:Choice>
              <mc:Fallback>
                <p:oleObj name="Equation" r:id="rId13" imgW="939800" imgH="457200" progId="Equation.3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283200"/>
                        <a:ext cx="1699552" cy="82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26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94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Plaquette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/>
              <a:t>p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752475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graphicFrame>
        <p:nvGraphicFramePr>
          <p:cNvPr id="274724" name="Object 292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4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36576" y="1114425"/>
            <a:ext cx="4348059" cy="2322512"/>
            <a:chOff x="1003301" y="1695450"/>
            <a:chExt cx="6830309" cy="3648075"/>
          </a:xfrm>
        </p:grpSpPr>
        <p:cxnSp>
          <p:nvCxnSpPr>
            <p:cNvPr id="149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5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5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5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762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9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6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6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762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5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6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6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8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6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7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6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762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7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8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89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93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94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5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6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19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8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0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2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6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762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23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4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6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9" name="Straight Connector 238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2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244" name="Straight Connector 243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762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6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7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8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9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0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round/>
              <a:headEnd/>
              <a:tailEnd/>
            </a:ln>
          </p:spPr>
        </p:cxnSp>
        <p:cxnSp>
          <p:nvCxnSpPr>
            <p:cNvPr id="25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2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3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4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</p:cxnSp>
      </p:grpSp>
      <p:graphicFrame>
        <p:nvGraphicFramePr>
          <p:cNvPr id="265" name="Object 398"/>
          <p:cNvGraphicFramePr>
            <a:graphicFrameLocks noChangeAspect="1"/>
          </p:cNvGraphicFramePr>
          <p:nvPr/>
        </p:nvGraphicFramePr>
        <p:xfrm>
          <a:off x="6704013" y="1590675"/>
          <a:ext cx="954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5" name="Equation" r:id="rId5" imgW="457200" imgH="241300" progId="Equation.3">
                  <p:embed/>
                </p:oleObj>
              </mc:Choice>
              <mc:Fallback>
                <p:oleObj name="Equation" r:id="rId5" imgW="457200" imgH="2413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590675"/>
                        <a:ext cx="9540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TextBox 3"/>
          <p:cNvSpPr txBox="1">
            <a:spLocks noChangeArrowheads="1"/>
          </p:cNvSpPr>
          <p:nvPr/>
        </p:nvSpPr>
        <p:spPr bwMode="auto">
          <a:xfrm>
            <a:off x="5908676" y="1620838"/>
            <a:ext cx="2682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     </a:t>
            </a:r>
          </a:p>
          <a:p>
            <a:pPr algn="ctr"/>
            <a:r>
              <a:rPr lang="en-US" dirty="0" smtClean="0"/>
              <a:t>on each </a:t>
            </a:r>
            <a:r>
              <a:rPr lang="en-US" dirty="0" err="1" smtClean="0"/>
              <a:t>plaquette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    superposition of loop states</a:t>
            </a:r>
          </a:p>
          <a:p>
            <a:pPr algn="ctr"/>
            <a:endParaRPr lang="en-US" dirty="0"/>
          </a:p>
        </p:txBody>
      </p:sp>
      <p:cxnSp>
        <p:nvCxnSpPr>
          <p:cNvPr id="267" name="Straight Connector 266"/>
          <p:cNvCxnSpPr/>
          <p:nvPr/>
        </p:nvCxnSpPr>
        <p:spPr bwMode="auto">
          <a:xfrm>
            <a:off x="6086475" y="2590800"/>
            <a:ext cx="419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8" name="Rectangle 267"/>
          <p:cNvSpPr/>
          <p:nvPr/>
        </p:nvSpPr>
        <p:spPr bwMode="auto">
          <a:xfrm>
            <a:off x="5924551" y="1581150"/>
            <a:ext cx="2619374" cy="1752600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7" name="TextBox 224"/>
          <p:cNvSpPr txBox="1">
            <a:spLocks noChangeArrowheads="1"/>
          </p:cNvSpPr>
          <p:nvPr/>
        </p:nvSpPr>
        <p:spPr bwMode="auto">
          <a:xfrm>
            <a:off x="1790700" y="6267450"/>
            <a:ext cx="5406288" cy="46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/>
              <a:t>Very Complicated 12-qubit Interaction!</a:t>
            </a:r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-3175" y="370363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" name="Object 8"/>
          <p:cNvGraphicFramePr>
            <a:graphicFrameLocks noChangeAspect="1"/>
          </p:cNvGraphicFramePr>
          <p:nvPr/>
        </p:nvGraphicFramePr>
        <p:xfrm>
          <a:off x="2408237" y="5410200"/>
          <a:ext cx="657377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6" name="Equation" r:id="rId7" imgW="3022600" imgH="254000" progId="Equation.3">
                  <p:embed/>
                </p:oleObj>
              </mc:Choice>
              <mc:Fallback>
                <p:oleObj name="Equation" r:id="rId7" imgW="3022600" imgH="25400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5410200"/>
                        <a:ext cx="6573771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" name="Object 3"/>
          <p:cNvGraphicFramePr>
            <a:graphicFrameLocks noChangeAspect="1"/>
          </p:cNvGraphicFramePr>
          <p:nvPr/>
        </p:nvGraphicFramePr>
        <p:xfrm>
          <a:off x="285750" y="4314444"/>
          <a:ext cx="496219" cy="6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7" name="Equation" r:id="rId9" imgW="203024" imgH="253780" progId="Equation.3">
                  <p:embed/>
                </p:oleObj>
              </mc:Choice>
              <mc:Fallback>
                <p:oleObj name="Equation" r:id="rId9" imgW="203024" imgH="25378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14444"/>
                        <a:ext cx="496219" cy="6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" name="Group 51"/>
          <p:cNvGrpSpPr>
            <a:grpSpLocks noChangeAspect="1"/>
          </p:cNvGrpSpPr>
          <p:nvPr/>
        </p:nvGrpSpPr>
        <p:grpSpPr bwMode="auto">
          <a:xfrm rot="5400000">
            <a:off x="1624174" y="4355816"/>
            <a:ext cx="372647" cy="473387"/>
            <a:chOff x="1138614" y="542925"/>
            <a:chExt cx="1471236" cy="1752600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1397906" y="1497309"/>
              <a:ext cx="94285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 rot="3600000">
                <a:off x="3256882" y="4478863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000000" flipH="1">
                <a:off x="3256882" y="5286365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262" name="Straight Connector 63"/>
              <p:cNvCxnSpPr/>
              <p:nvPr/>
            </p:nvCxnSpPr>
            <p:spPr>
              <a:xfrm rot="3600000">
                <a:off x="3280597" y="4478866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64"/>
              <p:cNvCxnSpPr/>
              <p:nvPr/>
            </p:nvCxnSpPr>
            <p:spPr>
              <a:xfrm rot="18000000" flipH="1">
                <a:off x="3272101" y="5286367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51"/>
          <p:cNvGrpSpPr>
            <a:grpSpLocks noChangeAspect="1"/>
          </p:cNvGrpSpPr>
          <p:nvPr/>
        </p:nvGrpSpPr>
        <p:grpSpPr bwMode="auto">
          <a:xfrm rot="5400000">
            <a:off x="1175981" y="4346650"/>
            <a:ext cx="376270" cy="502390"/>
            <a:chOff x="1152526" y="498331"/>
            <a:chExt cx="1485534" cy="1859972"/>
          </a:xfrm>
        </p:grpSpPr>
        <p:cxnSp>
          <p:nvCxnSpPr>
            <p:cNvPr id="271" name="Straight Connector 53"/>
            <p:cNvCxnSpPr/>
            <p:nvPr/>
          </p:nvCxnSpPr>
          <p:spPr>
            <a:xfrm>
              <a:off x="1346282" y="141486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Group 41"/>
            <p:cNvGrpSpPr>
              <a:grpSpLocks/>
            </p:cNvGrpSpPr>
            <p:nvPr/>
          </p:nvGrpSpPr>
          <p:grpSpPr bwMode="auto">
            <a:xfrm>
              <a:off x="1152526" y="542925"/>
              <a:ext cx="9524" cy="1752600"/>
              <a:chOff x="3743326" y="3933825"/>
              <a:chExt cx="9524" cy="1752600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 rot="3600000">
                <a:off x="3281495" y="4442725"/>
                <a:ext cx="9217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59"/>
              <p:cNvCxnSpPr/>
              <p:nvPr/>
            </p:nvCxnSpPr>
            <p:spPr>
              <a:xfrm rot="18000000" flipH="1">
                <a:off x="3248392" y="5257844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42"/>
            <p:cNvGrpSpPr>
              <a:grpSpLocks/>
            </p:cNvGrpSpPr>
            <p:nvPr/>
          </p:nvGrpSpPr>
          <p:grpSpPr bwMode="auto">
            <a:xfrm flipH="1">
              <a:off x="2594918" y="498331"/>
              <a:ext cx="43142" cy="1859972"/>
              <a:chOff x="3715116" y="3889231"/>
              <a:chExt cx="43142" cy="1859972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rot="3600000">
                <a:off x="3289755" y="4357734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18000000" flipH="1">
                <a:off x="3204713" y="5238801"/>
                <a:ext cx="10208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8" name="Straight Connector 277"/>
          <p:cNvCxnSpPr/>
          <p:nvPr/>
        </p:nvCxnSpPr>
        <p:spPr bwMode="auto">
          <a:xfrm rot="5400000">
            <a:off x="1469909" y="422229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 bwMode="auto">
          <a:xfrm rot="5400000">
            <a:off x="1471966" y="4955946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126"/>
          <p:cNvSpPr txBox="1">
            <a:spLocks noChangeArrowheads="1"/>
          </p:cNvSpPr>
          <p:nvPr/>
        </p:nvSpPr>
        <p:spPr bwMode="auto">
          <a:xfrm>
            <a:off x="915990" y="4723755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281" name="TextBox 128"/>
          <p:cNvSpPr txBox="1">
            <a:spLocks noChangeArrowheads="1"/>
          </p:cNvSpPr>
          <p:nvPr/>
        </p:nvSpPr>
        <p:spPr bwMode="auto">
          <a:xfrm>
            <a:off x="899228" y="408700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282" name="TextBox 131"/>
          <p:cNvSpPr txBox="1">
            <a:spLocks noChangeArrowheads="1"/>
          </p:cNvSpPr>
          <p:nvPr/>
        </p:nvSpPr>
        <p:spPr bwMode="auto">
          <a:xfrm>
            <a:off x="1443631" y="3826198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283" name="TextBox 138"/>
          <p:cNvSpPr txBox="1">
            <a:spLocks noChangeArrowheads="1"/>
          </p:cNvSpPr>
          <p:nvPr/>
        </p:nvSpPr>
        <p:spPr bwMode="auto">
          <a:xfrm>
            <a:off x="1975135" y="469645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284" name="TextBox 142"/>
          <p:cNvSpPr txBox="1">
            <a:spLocks noChangeArrowheads="1"/>
          </p:cNvSpPr>
          <p:nvPr/>
        </p:nvSpPr>
        <p:spPr bwMode="auto">
          <a:xfrm>
            <a:off x="1955387" y="4130276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285" name="TextBox 145"/>
          <p:cNvSpPr txBox="1">
            <a:spLocks noChangeArrowheads="1"/>
          </p:cNvSpPr>
          <p:nvPr/>
        </p:nvSpPr>
        <p:spPr bwMode="auto">
          <a:xfrm>
            <a:off x="1246759" y="4689671"/>
            <a:ext cx="405575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</a:t>
            </a:r>
          </a:p>
        </p:txBody>
      </p:sp>
      <p:sp>
        <p:nvSpPr>
          <p:cNvPr id="286" name="TextBox 146"/>
          <p:cNvSpPr txBox="1">
            <a:spLocks noChangeArrowheads="1"/>
          </p:cNvSpPr>
          <p:nvPr/>
        </p:nvSpPr>
        <p:spPr bwMode="auto">
          <a:xfrm>
            <a:off x="1663554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</a:p>
        </p:txBody>
      </p:sp>
      <p:sp>
        <p:nvSpPr>
          <p:cNvPr id="287" name="TextBox 147"/>
          <p:cNvSpPr txBox="1">
            <a:spLocks noChangeArrowheads="1"/>
          </p:cNvSpPr>
          <p:nvPr/>
        </p:nvSpPr>
        <p:spPr bwMode="auto">
          <a:xfrm>
            <a:off x="1798190" y="4407683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</a:p>
        </p:txBody>
      </p:sp>
      <p:sp>
        <p:nvSpPr>
          <p:cNvPr id="288" name="TextBox 148"/>
          <p:cNvSpPr txBox="1">
            <a:spLocks noChangeArrowheads="1"/>
          </p:cNvSpPr>
          <p:nvPr/>
        </p:nvSpPr>
        <p:spPr bwMode="auto">
          <a:xfrm>
            <a:off x="1662591" y="471546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89" name="TextBox 151"/>
          <p:cNvSpPr txBox="1">
            <a:spLocks noChangeArrowheads="1"/>
          </p:cNvSpPr>
          <p:nvPr/>
        </p:nvSpPr>
        <p:spPr bwMode="auto">
          <a:xfrm>
            <a:off x="1105899" y="439478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290" name="TextBox 152"/>
          <p:cNvSpPr txBox="1">
            <a:spLocks noChangeArrowheads="1"/>
          </p:cNvSpPr>
          <p:nvPr/>
        </p:nvSpPr>
        <p:spPr bwMode="auto">
          <a:xfrm>
            <a:off x="1302508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</a:p>
        </p:txBody>
      </p:sp>
      <p:sp>
        <p:nvSpPr>
          <p:cNvPr id="291" name="TextBox 234"/>
          <p:cNvSpPr txBox="1">
            <a:spLocks noChangeArrowheads="1"/>
          </p:cNvSpPr>
          <p:nvPr/>
        </p:nvSpPr>
        <p:spPr bwMode="auto">
          <a:xfrm>
            <a:off x="1425644" y="498746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292" name="TextBox 140"/>
          <p:cNvSpPr txBox="1">
            <a:spLocks noChangeArrowheads="1"/>
          </p:cNvSpPr>
          <p:nvPr/>
        </p:nvSpPr>
        <p:spPr bwMode="auto">
          <a:xfrm>
            <a:off x="1443631" y="4402922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293" name="Straight Connector 292"/>
          <p:cNvCxnSpPr/>
          <p:nvPr/>
        </p:nvCxnSpPr>
        <p:spPr bwMode="auto">
          <a:xfrm>
            <a:off x="855719" y="4010025"/>
            <a:ext cx="0" cy="1208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 50"/>
          <p:cNvGrpSpPr>
            <a:grpSpLocks/>
          </p:cNvGrpSpPr>
          <p:nvPr/>
        </p:nvGrpSpPr>
        <p:grpSpPr bwMode="auto">
          <a:xfrm>
            <a:off x="2149746" y="4019550"/>
            <a:ext cx="471704" cy="1183245"/>
            <a:chOff x="3702418" y="3083858"/>
            <a:chExt cx="493064" cy="977164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3709114" y="308301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6200000">
              <a:off x="3701523" y="3576814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7" name="Object 5"/>
          <p:cNvGraphicFramePr>
            <a:graphicFrameLocks noChangeAspect="1"/>
          </p:cNvGraphicFramePr>
          <p:nvPr/>
        </p:nvGraphicFramePr>
        <p:xfrm>
          <a:off x="2545980" y="4418381"/>
          <a:ext cx="2936878" cy="6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8" name="Equation" r:id="rId11" imgW="1688367" imgH="355446" progId="Equation.3">
                  <p:embed/>
                </p:oleObj>
              </mc:Choice>
              <mc:Fallback>
                <p:oleObj name="Equation" r:id="rId11" imgW="1688367" imgH="355446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980" y="4418381"/>
                        <a:ext cx="2936878" cy="645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8" name="Group 51"/>
          <p:cNvGrpSpPr>
            <a:grpSpLocks noChangeAspect="1"/>
          </p:cNvGrpSpPr>
          <p:nvPr/>
        </p:nvGrpSpPr>
        <p:grpSpPr bwMode="auto">
          <a:xfrm rot="5400000">
            <a:off x="6230275" y="4269966"/>
            <a:ext cx="372647" cy="473387"/>
            <a:chOff x="1138614" y="542925"/>
            <a:chExt cx="1471236" cy="1752600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1405582" y="1455039"/>
              <a:ext cx="934361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rot="3600000">
                <a:off x="3273047" y="4399102"/>
                <a:ext cx="93700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000000" flipH="1">
                <a:off x="3226461" y="5206604"/>
                <a:ext cx="101318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3600000">
                <a:off x="3281419" y="4475284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000000" flipH="1">
                <a:off x="3272922" y="5282785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51"/>
          <p:cNvGrpSpPr>
            <a:grpSpLocks noChangeAspect="1"/>
          </p:cNvGrpSpPr>
          <p:nvPr/>
        </p:nvGrpSpPr>
        <p:grpSpPr bwMode="auto">
          <a:xfrm rot="5400000">
            <a:off x="5772869" y="4262961"/>
            <a:ext cx="386571" cy="485620"/>
            <a:chOff x="1107621" y="544419"/>
            <a:chExt cx="1526205" cy="1797888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1388591" y="141830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Group 41"/>
            <p:cNvGrpSpPr>
              <a:grpSpLocks/>
            </p:cNvGrpSpPr>
            <p:nvPr/>
          </p:nvGrpSpPr>
          <p:grpSpPr bwMode="auto">
            <a:xfrm>
              <a:off x="1107621" y="555703"/>
              <a:ext cx="17651" cy="1786604"/>
              <a:chOff x="3698421" y="3946603"/>
              <a:chExt cx="17651" cy="1786604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rot="3600000">
                <a:off x="3237535" y="4407489"/>
                <a:ext cx="92177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8000000" flipH="1">
                <a:off x="3247568" y="5264703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42"/>
            <p:cNvGrpSpPr>
              <a:grpSpLocks/>
            </p:cNvGrpSpPr>
            <p:nvPr/>
          </p:nvGrpSpPr>
          <p:grpSpPr bwMode="auto">
            <a:xfrm flipH="1">
              <a:off x="2598192" y="544419"/>
              <a:ext cx="35634" cy="1732587"/>
              <a:chOff x="3719350" y="3935319"/>
              <a:chExt cx="35634" cy="1732587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rot="3600000">
                <a:off x="3264422" y="4477232"/>
                <a:ext cx="93701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8000000" flipH="1">
                <a:off x="3243627" y="5204747"/>
                <a:ext cx="94462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4" name="Straight Connector 313"/>
          <p:cNvCxnSpPr/>
          <p:nvPr/>
        </p:nvCxnSpPr>
        <p:spPr bwMode="auto">
          <a:xfrm rot="5400000">
            <a:off x="6074919" y="413623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5400000">
            <a:off x="6066528" y="4869887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126"/>
          <p:cNvSpPr txBox="1">
            <a:spLocks noChangeArrowheads="1"/>
          </p:cNvSpPr>
          <p:nvPr/>
        </p:nvSpPr>
        <p:spPr bwMode="auto">
          <a:xfrm>
            <a:off x="5534436" y="4663702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317" name="TextBox 128"/>
          <p:cNvSpPr txBox="1">
            <a:spLocks noChangeArrowheads="1"/>
          </p:cNvSpPr>
          <p:nvPr/>
        </p:nvSpPr>
        <p:spPr bwMode="auto">
          <a:xfrm>
            <a:off x="5503503" y="400115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318" name="TextBox 131"/>
          <p:cNvSpPr txBox="1">
            <a:spLocks noChangeArrowheads="1"/>
          </p:cNvSpPr>
          <p:nvPr/>
        </p:nvSpPr>
        <p:spPr bwMode="auto">
          <a:xfrm>
            <a:off x="6037386" y="3727449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319" name="TextBox 138"/>
          <p:cNvSpPr txBox="1">
            <a:spLocks noChangeArrowheads="1"/>
          </p:cNvSpPr>
          <p:nvPr/>
        </p:nvSpPr>
        <p:spPr bwMode="auto">
          <a:xfrm>
            <a:off x="6623318" y="459961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320" name="TextBox 142"/>
          <p:cNvSpPr txBox="1">
            <a:spLocks noChangeArrowheads="1"/>
          </p:cNvSpPr>
          <p:nvPr/>
        </p:nvSpPr>
        <p:spPr bwMode="auto">
          <a:xfrm>
            <a:off x="6582529" y="4011451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321" name="TextBox 145"/>
          <p:cNvSpPr txBox="1">
            <a:spLocks noChangeArrowheads="1"/>
          </p:cNvSpPr>
          <p:nvPr/>
        </p:nvSpPr>
        <p:spPr bwMode="auto">
          <a:xfrm>
            <a:off x="5815822" y="4653443"/>
            <a:ext cx="447129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2" name="TextBox 146"/>
          <p:cNvSpPr txBox="1">
            <a:spLocks noChangeArrowheads="1"/>
          </p:cNvSpPr>
          <p:nvPr/>
        </p:nvSpPr>
        <p:spPr bwMode="auto">
          <a:xfrm>
            <a:off x="6269654" y="4026149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3" name="TextBox 147"/>
          <p:cNvSpPr txBox="1">
            <a:spLocks noChangeArrowheads="1"/>
          </p:cNvSpPr>
          <p:nvPr/>
        </p:nvSpPr>
        <p:spPr bwMode="auto">
          <a:xfrm>
            <a:off x="6404291" y="4297031"/>
            <a:ext cx="38064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4" name="TextBox 148"/>
          <p:cNvSpPr txBox="1">
            <a:spLocks noChangeArrowheads="1"/>
          </p:cNvSpPr>
          <p:nvPr/>
        </p:nvSpPr>
        <p:spPr bwMode="auto">
          <a:xfrm>
            <a:off x="6268691" y="4642517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5" name="TextBox 151"/>
          <p:cNvSpPr txBox="1">
            <a:spLocks noChangeArrowheads="1"/>
          </p:cNvSpPr>
          <p:nvPr/>
        </p:nvSpPr>
        <p:spPr bwMode="auto">
          <a:xfrm>
            <a:off x="5656971" y="4321833"/>
            <a:ext cx="39103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6" name="TextBox 152"/>
          <p:cNvSpPr txBox="1">
            <a:spLocks noChangeArrowheads="1"/>
          </p:cNvSpPr>
          <p:nvPr/>
        </p:nvSpPr>
        <p:spPr bwMode="auto">
          <a:xfrm>
            <a:off x="5908609" y="4022336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7" name="TextBox 234"/>
          <p:cNvSpPr txBox="1">
            <a:spLocks noChangeArrowheads="1"/>
          </p:cNvSpPr>
          <p:nvPr/>
        </p:nvSpPr>
        <p:spPr bwMode="auto">
          <a:xfrm>
            <a:off x="6052785" y="491260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328" name="TextBox 140"/>
          <p:cNvSpPr txBox="1">
            <a:spLocks noChangeArrowheads="1"/>
          </p:cNvSpPr>
          <p:nvPr/>
        </p:nvSpPr>
        <p:spPr bwMode="auto">
          <a:xfrm>
            <a:off x="6049731" y="4317071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329" name="Straight Connector 328"/>
          <p:cNvCxnSpPr/>
          <p:nvPr/>
        </p:nvCxnSpPr>
        <p:spPr bwMode="auto">
          <a:xfrm>
            <a:off x="5493651" y="3990975"/>
            <a:ext cx="0" cy="1173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0" name="Group 50"/>
          <p:cNvGrpSpPr>
            <a:grpSpLocks/>
          </p:cNvGrpSpPr>
          <p:nvPr/>
        </p:nvGrpSpPr>
        <p:grpSpPr bwMode="auto">
          <a:xfrm>
            <a:off x="6824445" y="3971924"/>
            <a:ext cx="471704" cy="1130369"/>
            <a:chOff x="3702418" y="3083858"/>
            <a:chExt cx="493064" cy="977164"/>
          </a:xfrm>
        </p:grpSpPr>
        <p:cxnSp>
          <p:nvCxnSpPr>
            <p:cNvPr id="331" name="Straight Connector 330"/>
            <p:cNvCxnSpPr/>
            <p:nvPr/>
          </p:nvCxnSpPr>
          <p:spPr>
            <a:xfrm>
              <a:off x="3709397" y="308425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>
              <a:off x="3701806" y="3575903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3" name="Object 10"/>
          <p:cNvGraphicFramePr>
            <a:graphicFrameLocks noChangeAspect="1"/>
          </p:cNvGraphicFramePr>
          <p:nvPr/>
        </p:nvGraphicFramePr>
        <p:xfrm>
          <a:off x="303213" y="5283200"/>
          <a:ext cx="1699552" cy="82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89" name="Equation" r:id="rId13" imgW="939800" imgH="457200" progId="Equation.3">
                  <p:embed/>
                </p:oleObj>
              </mc:Choice>
              <mc:Fallback>
                <p:oleObj name="Equation" r:id="rId13" imgW="939800" imgH="45720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283200"/>
                        <a:ext cx="1699552" cy="82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26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94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Plaquette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/>
              <a:t>p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752475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graphicFrame>
        <p:nvGraphicFramePr>
          <p:cNvPr id="274724" name="Object 292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1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36576" y="1114425"/>
            <a:ext cx="4348059" cy="2322512"/>
            <a:chOff x="1003301" y="1695450"/>
            <a:chExt cx="6830309" cy="3648075"/>
          </a:xfrm>
        </p:grpSpPr>
        <p:cxnSp>
          <p:nvCxnSpPr>
            <p:cNvPr id="149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9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5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6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8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6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7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8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9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3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4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5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6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8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0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2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6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1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4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6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9" name="Straight Connector 238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2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4" name="Straight Connector 243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6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7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8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9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0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2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3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4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graphicFrame>
        <p:nvGraphicFramePr>
          <p:cNvPr id="260" name="Object 398"/>
          <p:cNvGraphicFramePr>
            <a:graphicFrameLocks noChangeAspect="1"/>
          </p:cNvGraphicFramePr>
          <p:nvPr/>
        </p:nvGraphicFramePr>
        <p:xfrm>
          <a:off x="6704013" y="1590675"/>
          <a:ext cx="954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2" name="Equation" r:id="rId5" imgW="457200" imgH="241300" progId="Equation.3">
                  <p:embed/>
                </p:oleObj>
              </mc:Choice>
              <mc:Fallback>
                <p:oleObj name="Equation" r:id="rId5" imgW="457200" imgH="24130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590675"/>
                        <a:ext cx="9540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" name="TextBox 3"/>
          <p:cNvSpPr txBox="1">
            <a:spLocks noChangeArrowheads="1"/>
          </p:cNvSpPr>
          <p:nvPr/>
        </p:nvSpPr>
        <p:spPr bwMode="auto">
          <a:xfrm>
            <a:off x="5908676" y="1620838"/>
            <a:ext cx="2682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     </a:t>
            </a:r>
          </a:p>
          <a:p>
            <a:pPr algn="ctr"/>
            <a:r>
              <a:rPr lang="en-US" dirty="0" smtClean="0"/>
              <a:t>on each </a:t>
            </a:r>
            <a:r>
              <a:rPr lang="en-US" dirty="0" err="1" smtClean="0"/>
              <a:t>plaquette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    superposition of loop states</a:t>
            </a:r>
          </a:p>
          <a:p>
            <a:pPr algn="ctr"/>
            <a:endParaRPr lang="en-US" dirty="0"/>
          </a:p>
        </p:txBody>
      </p:sp>
      <p:cxnSp>
        <p:nvCxnSpPr>
          <p:cNvPr id="262" name="Straight Connector 261"/>
          <p:cNvCxnSpPr/>
          <p:nvPr/>
        </p:nvCxnSpPr>
        <p:spPr bwMode="auto">
          <a:xfrm>
            <a:off x="6086475" y="2590800"/>
            <a:ext cx="419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3" name="Rectangle 262"/>
          <p:cNvSpPr/>
          <p:nvPr/>
        </p:nvSpPr>
        <p:spPr bwMode="auto">
          <a:xfrm>
            <a:off x="5924551" y="1581150"/>
            <a:ext cx="2619374" cy="1752600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7" name="TextBox 224"/>
          <p:cNvSpPr txBox="1">
            <a:spLocks noChangeArrowheads="1"/>
          </p:cNvSpPr>
          <p:nvPr/>
        </p:nvSpPr>
        <p:spPr bwMode="auto">
          <a:xfrm>
            <a:off x="1790700" y="6267450"/>
            <a:ext cx="5406288" cy="46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/>
              <a:t>Very Complicated 12-qubit Interaction!</a:t>
            </a:r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-3175" y="370363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" name="Object 8"/>
          <p:cNvGraphicFramePr>
            <a:graphicFrameLocks noChangeAspect="1"/>
          </p:cNvGraphicFramePr>
          <p:nvPr/>
        </p:nvGraphicFramePr>
        <p:xfrm>
          <a:off x="2408237" y="5410200"/>
          <a:ext cx="657377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3" name="Equation" r:id="rId7" imgW="3022600" imgH="254000" progId="Equation.3">
                  <p:embed/>
                </p:oleObj>
              </mc:Choice>
              <mc:Fallback>
                <p:oleObj name="Equation" r:id="rId7" imgW="3022600" imgH="2540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5410200"/>
                        <a:ext cx="6573771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" name="Object 3"/>
          <p:cNvGraphicFramePr>
            <a:graphicFrameLocks noChangeAspect="1"/>
          </p:cNvGraphicFramePr>
          <p:nvPr/>
        </p:nvGraphicFramePr>
        <p:xfrm>
          <a:off x="285750" y="4314444"/>
          <a:ext cx="496219" cy="6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4" name="Equation" r:id="rId9" imgW="203024" imgH="253780" progId="Equation.3">
                  <p:embed/>
                </p:oleObj>
              </mc:Choice>
              <mc:Fallback>
                <p:oleObj name="Equation" r:id="rId9" imgW="203024" imgH="25378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14444"/>
                        <a:ext cx="496219" cy="6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" name="Group 51"/>
          <p:cNvGrpSpPr>
            <a:grpSpLocks noChangeAspect="1"/>
          </p:cNvGrpSpPr>
          <p:nvPr/>
        </p:nvGrpSpPr>
        <p:grpSpPr bwMode="auto">
          <a:xfrm rot="5400000">
            <a:off x="1624174" y="4355816"/>
            <a:ext cx="372647" cy="473387"/>
            <a:chOff x="1138614" y="542925"/>
            <a:chExt cx="1471236" cy="1752600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1397906" y="1497309"/>
              <a:ext cx="94285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 rot="3600000">
                <a:off x="3256882" y="4478863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000000" flipH="1">
                <a:off x="3256882" y="5286365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266" name="Straight Connector 63"/>
              <p:cNvCxnSpPr/>
              <p:nvPr/>
            </p:nvCxnSpPr>
            <p:spPr>
              <a:xfrm rot="3600000">
                <a:off x="3280597" y="4478866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64"/>
              <p:cNvCxnSpPr/>
              <p:nvPr/>
            </p:nvCxnSpPr>
            <p:spPr>
              <a:xfrm rot="18000000" flipH="1">
                <a:off x="3272101" y="5286367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51"/>
          <p:cNvGrpSpPr>
            <a:grpSpLocks noChangeAspect="1"/>
          </p:cNvGrpSpPr>
          <p:nvPr/>
        </p:nvGrpSpPr>
        <p:grpSpPr bwMode="auto">
          <a:xfrm rot="5400000">
            <a:off x="1175981" y="4346650"/>
            <a:ext cx="376270" cy="502390"/>
            <a:chOff x="1152526" y="498331"/>
            <a:chExt cx="1485534" cy="1859972"/>
          </a:xfrm>
        </p:grpSpPr>
        <p:cxnSp>
          <p:nvCxnSpPr>
            <p:cNvPr id="271" name="Straight Connector 53"/>
            <p:cNvCxnSpPr/>
            <p:nvPr/>
          </p:nvCxnSpPr>
          <p:spPr>
            <a:xfrm>
              <a:off x="1346282" y="141486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Group 41"/>
            <p:cNvGrpSpPr>
              <a:grpSpLocks/>
            </p:cNvGrpSpPr>
            <p:nvPr/>
          </p:nvGrpSpPr>
          <p:grpSpPr bwMode="auto">
            <a:xfrm>
              <a:off x="1152526" y="542925"/>
              <a:ext cx="9524" cy="1752600"/>
              <a:chOff x="3743326" y="3933825"/>
              <a:chExt cx="9524" cy="1752600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 rot="3600000">
                <a:off x="3281495" y="4442725"/>
                <a:ext cx="9217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59"/>
              <p:cNvCxnSpPr/>
              <p:nvPr/>
            </p:nvCxnSpPr>
            <p:spPr>
              <a:xfrm rot="18000000" flipH="1">
                <a:off x="3248392" y="5257844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42"/>
            <p:cNvGrpSpPr>
              <a:grpSpLocks/>
            </p:cNvGrpSpPr>
            <p:nvPr/>
          </p:nvGrpSpPr>
          <p:grpSpPr bwMode="auto">
            <a:xfrm flipH="1">
              <a:off x="2594918" y="498331"/>
              <a:ext cx="43142" cy="1859972"/>
              <a:chOff x="3715116" y="3889231"/>
              <a:chExt cx="43142" cy="1859972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rot="3600000">
                <a:off x="3289755" y="4357734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18000000" flipH="1">
                <a:off x="3204713" y="5238801"/>
                <a:ext cx="10208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8" name="Straight Connector 277"/>
          <p:cNvCxnSpPr/>
          <p:nvPr/>
        </p:nvCxnSpPr>
        <p:spPr bwMode="auto">
          <a:xfrm rot="5400000">
            <a:off x="1469909" y="422229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 bwMode="auto">
          <a:xfrm rot="5400000">
            <a:off x="1471966" y="4955946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126"/>
          <p:cNvSpPr txBox="1">
            <a:spLocks noChangeArrowheads="1"/>
          </p:cNvSpPr>
          <p:nvPr/>
        </p:nvSpPr>
        <p:spPr bwMode="auto">
          <a:xfrm>
            <a:off x="915990" y="4723755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281" name="TextBox 128"/>
          <p:cNvSpPr txBox="1">
            <a:spLocks noChangeArrowheads="1"/>
          </p:cNvSpPr>
          <p:nvPr/>
        </p:nvSpPr>
        <p:spPr bwMode="auto">
          <a:xfrm>
            <a:off x="899228" y="408700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282" name="TextBox 131"/>
          <p:cNvSpPr txBox="1">
            <a:spLocks noChangeArrowheads="1"/>
          </p:cNvSpPr>
          <p:nvPr/>
        </p:nvSpPr>
        <p:spPr bwMode="auto">
          <a:xfrm>
            <a:off x="1443631" y="3826198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283" name="TextBox 138"/>
          <p:cNvSpPr txBox="1">
            <a:spLocks noChangeArrowheads="1"/>
          </p:cNvSpPr>
          <p:nvPr/>
        </p:nvSpPr>
        <p:spPr bwMode="auto">
          <a:xfrm>
            <a:off x="1975135" y="469645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284" name="TextBox 142"/>
          <p:cNvSpPr txBox="1">
            <a:spLocks noChangeArrowheads="1"/>
          </p:cNvSpPr>
          <p:nvPr/>
        </p:nvSpPr>
        <p:spPr bwMode="auto">
          <a:xfrm>
            <a:off x="1955387" y="4130276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285" name="TextBox 145"/>
          <p:cNvSpPr txBox="1">
            <a:spLocks noChangeArrowheads="1"/>
          </p:cNvSpPr>
          <p:nvPr/>
        </p:nvSpPr>
        <p:spPr bwMode="auto">
          <a:xfrm>
            <a:off x="1246759" y="4689671"/>
            <a:ext cx="405575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</a:t>
            </a:r>
          </a:p>
        </p:txBody>
      </p:sp>
      <p:sp>
        <p:nvSpPr>
          <p:cNvPr id="286" name="TextBox 146"/>
          <p:cNvSpPr txBox="1">
            <a:spLocks noChangeArrowheads="1"/>
          </p:cNvSpPr>
          <p:nvPr/>
        </p:nvSpPr>
        <p:spPr bwMode="auto">
          <a:xfrm>
            <a:off x="1663554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</a:p>
        </p:txBody>
      </p:sp>
      <p:sp>
        <p:nvSpPr>
          <p:cNvPr id="287" name="TextBox 147"/>
          <p:cNvSpPr txBox="1">
            <a:spLocks noChangeArrowheads="1"/>
          </p:cNvSpPr>
          <p:nvPr/>
        </p:nvSpPr>
        <p:spPr bwMode="auto">
          <a:xfrm>
            <a:off x="1798190" y="4407683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</a:p>
        </p:txBody>
      </p:sp>
      <p:sp>
        <p:nvSpPr>
          <p:cNvPr id="288" name="TextBox 148"/>
          <p:cNvSpPr txBox="1">
            <a:spLocks noChangeArrowheads="1"/>
          </p:cNvSpPr>
          <p:nvPr/>
        </p:nvSpPr>
        <p:spPr bwMode="auto">
          <a:xfrm>
            <a:off x="1662591" y="471546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89" name="TextBox 151"/>
          <p:cNvSpPr txBox="1">
            <a:spLocks noChangeArrowheads="1"/>
          </p:cNvSpPr>
          <p:nvPr/>
        </p:nvSpPr>
        <p:spPr bwMode="auto">
          <a:xfrm>
            <a:off x="1105899" y="439478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290" name="TextBox 152"/>
          <p:cNvSpPr txBox="1">
            <a:spLocks noChangeArrowheads="1"/>
          </p:cNvSpPr>
          <p:nvPr/>
        </p:nvSpPr>
        <p:spPr bwMode="auto">
          <a:xfrm>
            <a:off x="1302508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</a:p>
        </p:txBody>
      </p:sp>
      <p:sp>
        <p:nvSpPr>
          <p:cNvPr id="291" name="TextBox 234"/>
          <p:cNvSpPr txBox="1">
            <a:spLocks noChangeArrowheads="1"/>
          </p:cNvSpPr>
          <p:nvPr/>
        </p:nvSpPr>
        <p:spPr bwMode="auto">
          <a:xfrm>
            <a:off x="1425644" y="498746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292" name="TextBox 140"/>
          <p:cNvSpPr txBox="1">
            <a:spLocks noChangeArrowheads="1"/>
          </p:cNvSpPr>
          <p:nvPr/>
        </p:nvSpPr>
        <p:spPr bwMode="auto">
          <a:xfrm>
            <a:off x="1443631" y="4402922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293" name="Straight Connector 292"/>
          <p:cNvCxnSpPr/>
          <p:nvPr/>
        </p:nvCxnSpPr>
        <p:spPr bwMode="auto">
          <a:xfrm>
            <a:off x="855719" y="4010025"/>
            <a:ext cx="0" cy="1208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 50"/>
          <p:cNvGrpSpPr>
            <a:grpSpLocks/>
          </p:cNvGrpSpPr>
          <p:nvPr/>
        </p:nvGrpSpPr>
        <p:grpSpPr bwMode="auto">
          <a:xfrm>
            <a:off x="2149746" y="4019550"/>
            <a:ext cx="471704" cy="1183245"/>
            <a:chOff x="3702418" y="3083858"/>
            <a:chExt cx="493064" cy="977164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3709114" y="308301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6200000">
              <a:off x="3701523" y="3576814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7" name="Object 5"/>
          <p:cNvGraphicFramePr>
            <a:graphicFrameLocks noChangeAspect="1"/>
          </p:cNvGraphicFramePr>
          <p:nvPr/>
        </p:nvGraphicFramePr>
        <p:xfrm>
          <a:off x="2545980" y="4418381"/>
          <a:ext cx="2936878" cy="6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5" name="Equation" r:id="rId11" imgW="1688367" imgH="355446" progId="Equation.3">
                  <p:embed/>
                </p:oleObj>
              </mc:Choice>
              <mc:Fallback>
                <p:oleObj name="Equation" r:id="rId11" imgW="1688367" imgH="355446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980" y="4418381"/>
                        <a:ext cx="2936878" cy="645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8" name="Group 51"/>
          <p:cNvGrpSpPr>
            <a:grpSpLocks noChangeAspect="1"/>
          </p:cNvGrpSpPr>
          <p:nvPr/>
        </p:nvGrpSpPr>
        <p:grpSpPr bwMode="auto">
          <a:xfrm rot="5400000">
            <a:off x="6230275" y="4269966"/>
            <a:ext cx="372647" cy="473387"/>
            <a:chOff x="1138614" y="542925"/>
            <a:chExt cx="1471236" cy="1752600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1405582" y="1455039"/>
              <a:ext cx="934361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rot="3600000">
                <a:off x="3273047" y="4399102"/>
                <a:ext cx="93700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000000" flipH="1">
                <a:off x="3226461" y="5206604"/>
                <a:ext cx="101318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3600000">
                <a:off x="3281419" y="4475284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000000" flipH="1">
                <a:off x="3272922" y="5282785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51"/>
          <p:cNvGrpSpPr>
            <a:grpSpLocks noChangeAspect="1"/>
          </p:cNvGrpSpPr>
          <p:nvPr/>
        </p:nvGrpSpPr>
        <p:grpSpPr bwMode="auto">
          <a:xfrm rot="5400000">
            <a:off x="5772869" y="4262961"/>
            <a:ext cx="386571" cy="485620"/>
            <a:chOff x="1107621" y="544419"/>
            <a:chExt cx="1526205" cy="1797888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1388591" y="141830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Group 41"/>
            <p:cNvGrpSpPr>
              <a:grpSpLocks/>
            </p:cNvGrpSpPr>
            <p:nvPr/>
          </p:nvGrpSpPr>
          <p:grpSpPr bwMode="auto">
            <a:xfrm>
              <a:off x="1107621" y="555703"/>
              <a:ext cx="17651" cy="1786604"/>
              <a:chOff x="3698421" y="3946603"/>
              <a:chExt cx="17651" cy="1786604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rot="3600000">
                <a:off x="3237535" y="4407489"/>
                <a:ext cx="92177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8000000" flipH="1">
                <a:off x="3247568" y="5264703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42"/>
            <p:cNvGrpSpPr>
              <a:grpSpLocks/>
            </p:cNvGrpSpPr>
            <p:nvPr/>
          </p:nvGrpSpPr>
          <p:grpSpPr bwMode="auto">
            <a:xfrm flipH="1">
              <a:off x="2598192" y="544419"/>
              <a:ext cx="35634" cy="1732587"/>
              <a:chOff x="3719350" y="3935319"/>
              <a:chExt cx="35634" cy="1732587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rot="3600000">
                <a:off x="3264422" y="4477232"/>
                <a:ext cx="93701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8000000" flipH="1">
                <a:off x="3243627" y="5204747"/>
                <a:ext cx="94462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4" name="Straight Connector 313"/>
          <p:cNvCxnSpPr/>
          <p:nvPr/>
        </p:nvCxnSpPr>
        <p:spPr bwMode="auto">
          <a:xfrm rot="5400000">
            <a:off x="6074919" y="413623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5400000">
            <a:off x="6066528" y="4869887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126"/>
          <p:cNvSpPr txBox="1">
            <a:spLocks noChangeArrowheads="1"/>
          </p:cNvSpPr>
          <p:nvPr/>
        </p:nvSpPr>
        <p:spPr bwMode="auto">
          <a:xfrm>
            <a:off x="5534436" y="4663702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317" name="TextBox 128"/>
          <p:cNvSpPr txBox="1">
            <a:spLocks noChangeArrowheads="1"/>
          </p:cNvSpPr>
          <p:nvPr/>
        </p:nvSpPr>
        <p:spPr bwMode="auto">
          <a:xfrm>
            <a:off x="5503503" y="400115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318" name="TextBox 131"/>
          <p:cNvSpPr txBox="1">
            <a:spLocks noChangeArrowheads="1"/>
          </p:cNvSpPr>
          <p:nvPr/>
        </p:nvSpPr>
        <p:spPr bwMode="auto">
          <a:xfrm>
            <a:off x="6037386" y="3727449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319" name="TextBox 138"/>
          <p:cNvSpPr txBox="1">
            <a:spLocks noChangeArrowheads="1"/>
          </p:cNvSpPr>
          <p:nvPr/>
        </p:nvSpPr>
        <p:spPr bwMode="auto">
          <a:xfrm>
            <a:off x="6623318" y="459961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320" name="TextBox 142"/>
          <p:cNvSpPr txBox="1">
            <a:spLocks noChangeArrowheads="1"/>
          </p:cNvSpPr>
          <p:nvPr/>
        </p:nvSpPr>
        <p:spPr bwMode="auto">
          <a:xfrm>
            <a:off x="6582529" y="4011451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321" name="TextBox 145"/>
          <p:cNvSpPr txBox="1">
            <a:spLocks noChangeArrowheads="1"/>
          </p:cNvSpPr>
          <p:nvPr/>
        </p:nvSpPr>
        <p:spPr bwMode="auto">
          <a:xfrm>
            <a:off x="5815822" y="4653443"/>
            <a:ext cx="447129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2" name="TextBox 146"/>
          <p:cNvSpPr txBox="1">
            <a:spLocks noChangeArrowheads="1"/>
          </p:cNvSpPr>
          <p:nvPr/>
        </p:nvSpPr>
        <p:spPr bwMode="auto">
          <a:xfrm>
            <a:off x="6269654" y="4026149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3" name="TextBox 147"/>
          <p:cNvSpPr txBox="1">
            <a:spLocks noChangeArrowheads="1"/>
          </p:cNvSpPr>
          <p:nvPr/>
        </p:nvSpPr>
        <p:spPr bwMode="auto">
          <a:xfrm>
            <a:off x="6404291" y="4297031"/>
            <a:ext cx="38064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4" name="TextBox 148"/>
          <p:cNvSpPr txBox="1">
            <a:spLocks noChangeArrowheads="1"/>
          </p:cNvSpPr>
          <p:nvPr/>
        </p:nvSpPr>
        <p:spPr bwMode="auto">
          <a:xfrm>
            <a:off x="6268691" y="4642517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5" name="TextBox 151"/>
          <p:cNvSpPr txBox="1">
            <a:spLocks noChangeArrowheads="1"/>
          </p:cNvSpPr>
          <p:nvPr/>
        </p:nvSpPr>
        <p:spPr bwMode="auto">
          <a:xfrm>
            <a:off x="5656971" y="4321833"/>
            <a:ext cx="39103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6" name="TextBox 152"/>
          <p:cNvSpPr txBox="1">
            <a:spLocks noChangeArrowheads="1"/>
          </p:cNvSpPr>
          <p:nvPr/>
        </p:nvSpPr>
        <p:spPr bwMode="auto">
          <a:xfrm>
            <a:off x="5908609" y="4022336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7" name="TextBox 234"/>
          <p:cNvSpPr txBox="1">
            <a:spLocks noChangeArrowheads="1"/>
          </p:cNvSpPr>
          <p:nvPr/>
        </p:nvSpPr>
        <p:spPr bwMode="auto">
          <a:xfrm>
            <a:off x="6052785" y="491260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328" name="TextBox 140"/>
          <p:cNvSpPr txBox="1">
            <a:spLocks noChangeArrowheads="1"/>
          </p:cNvSpPr>
          <p:nvPr/>
        </p:nvSpPr>
        <p:spPr bwMode="auto">
          <a:xfrm>
            <a:off x="6049731" y="4317071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329" name="Straight Connector 328"/>
          <p:cNvCxnSpPr/>
          <p:nvPr/>
        </p:nvCxnSpPr>
        <p:spPr bwMode="auto">
          <a:xfrm>
            <a:off x="5493651" y="3990975"/>
            <a:ext cx="0" cy="1173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0" name="Group 50"/>
          <p:cNvGrpSpPr>
            <a:grpSpLocks/>
          </p:cNvGrpSpPr>
          <p:nvPr/>
        </p:nvGrpSpPr>
        <p:grpSpPr bwMode="auto">
          <a:xfrm>
            <a:off x="6824445" y="3971924"/>
            <a:ext cx="471704" cy="1130369"/>
            <a:chOff x="3702418" y="3083858"/>
            <a:chExt cx="493064" cy="977164"/>
          </a:xfrm>
        </p:grpSpPr>
        <p:cxnSp>
          <p:nvCxnSpPr>
            <p:cNvPr id="331" name="Straight Connector 330"/>
            <p:cNvCxnSpPr/>
            <p:nvPr/>
          </p:nvCxnSpPr>
          <p:spPr>
            <a:xfrm>
              <a:off x="3709397" y="308425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>
              <a:off x="3701806" y="3575903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3" name="Object 10"/>
          <p:cNvGraphicFramePr>
            <a:graphicFrameLocks noChangeAspect="1"/>
          </p:cNvGraphicFramePr>
          <p:nvPr/>
        </p:nvGraphicFramePr>
        <p:xfrm>
          <a:off x="303213" y="5283200"/>
          <a:ext cx="1699552" cy="82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76" name="Equation" r:id="rId13" imgW="939800" imgH="457200" progId="Equation.3">
                  <p:embed/>
                </p:oleObj>
              </mc:Choice>
              <mc:Fallback>
                <p:oleObj name="Equation" r:id="rId13" imgW="939800" imgH="45720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283200"/>
                        <a:ext cx="1699552" cy="82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26" name="TextBox 87"/>
          <p:cNvSpPr txBox="1">
            <a:spLocks noChangeArrowheads="1"/>
          </p:cNvSpPr>
          <p:nvPr/>
        </p:nvSpPr>
        <p:spPr bwMode="auto">
          <a:xfrm>
            <a:off x="142875" y="219075"/>
            <a:ext cx="494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Plaquette Operator: 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/>
              <a:t>p</a:t>
            </a:r>
            <a:endParaRPr lang="en-US" sz="3600"/>
          </a:p>
        </p:txBody>
      </p:sp>
      <p:sp>
        <p:nvSpPr>
          <p:cNvPr id="89" name="Freeform 88"/>
          <p:cNvSpPr/>
          <p:nvPr/>
        </p:nvSpPr>
        <p:spPr bwMode="auto">
          <a:xfrm>
            <a:off x="7524750" y="0"/>
            <a:ext cx="1409700" cy="1219200"/>
          </a:xfrm>
          <a:custGeom>
            <a:avLst/>
            <a:gdLst>
              <a:gd name="connsiteX0" fmla="*/ 212725 w 1173163"/>
              <a:gd name="connsiteY0" fmla="*/ 65087 h 1187450"/>
              <a:gd name="connsiteX1" fmla="*/ 41275 w 1173163"/>
              <a:gd name="connsiteY1" fmla="*/ 541337 h 1187450"/>
              <a:gd name="connsiteX2" fmla="*/ 460375 w 1173163"/>
              <a:gd name="connsiteY2" fmla="*/ 1141412 h 1187450"/>
              <a:gd name="connsiteX3" fmla="*/ 1003300 w 1173163"/>
              <a:gd name="connsiteY3" fmla="*/ 817562 h 1187450"/>
              <a:gd name="connsiteX4" fmla="*/ 1041400 w 1173163"/>
              <a:gd name="connsiteY4" fmla="*/ 150812 h 1187450"/>
              <a:gd name="connsiteX5" fmla="*/ 212725 w 1173163"/>
              <a:gd name="connsiteY5" fmla="*/ 6508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163" h="1187450">
                <a:moveTo>
                  <a:pt x="212725" y="65087"/>
                </a:moveTo>
                <a:cubicBezTo>
                  <a:pt x="46038" y="130174"/>
                  <a:pt x="0" y="361950"/>
                  <a:pt x="41275" y="541337"/>
                </a:cubicBezTo>
                <a:cubicBezTo>
                  <a:pt x="82550" y="720725"/>
                  <a:pt x="300038" y="1095375"/>
                  <a:pt x="460375" y="1141412"/>
                </a:cubicBezTo>
                <a:cubicBezTo>
                  <a:pt x="620713" y="1187450"/>
                  <a:pt x="906463" y="982662"/>
                  <a:pt x="1003300" y="817562"/>
                </a:cubicBezTo>
                <a:cubicBezTo>
                  <a:pt x="1100138" y="652462"/>
                  <a:pt x="1173163" y="280987"/>
                  <a:pt x="1041400" y="150812"/>
                </a:cubicBezTo>
                <a:cubicBezTo>
                  <a:pt x="909638" y="20637"/>
                  <a:pt x="379412" y="0"/>
                  <a:pt x="212725" y="6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dirty="0"/>
          </a:p>
        </p:txBody>
      </p:sp>
      <p:graphicFrame>
        <p:nvGraphicFramePr>
          <p:cNvPr id="274724" name="Object 292"/>
          <p:cNvGraphicFramePr>
            <a:graphicFrameLocks noChangeAspect="1"/>
          </p:cNvGraphicFramePr>
          <p:nvPr/>
        </p:nvGraphicFramePr>
        <p:xfrm>
          <a:off x="5670550" y="211138"/>
          <a:ext cx="3187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4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11138"/>
                        <a:ext cx="31877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36576" y="1114425"/>
            <a:ext cx="4348059" cy="2322512"/>
            <a:chOff x="1003301" y="1695450"/>
            <a:chExt cx="6830309" cy="3648075"/>
          </a:xfrm>
        </p:grpSpPr>
        <p:cxnSp>
          <p:nvCxnSpPr>
            <p:cNvPr id="149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3687630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59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1741945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5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6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8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6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6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7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7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8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89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1748748" y="4302745"/>
              <a:ext cx="495610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3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4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5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6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7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198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0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2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6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6581862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1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4636176" y="2715823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2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4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6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39" name="Straight Connector 238"/>
            <p:cNvCxnSpPr/>
            <p:nvPr/>
          </p:nvCxnSpPr>
          <p:spPr bwMode="auto">
            <a:xfrm rot="5400000">
              <a:off x="6581862" y="4319266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2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4" name="Straight Connector 243"/>
            <p:cNvCxnSpPr/>
            <p:nvPr/>
          </p:nvCxnSpPr>
          <p:spPr bwMode="auto">
            <a:xfrm rot="5400000">
              <a:off x="4636176" y="4319266"/>
              <a:ext cx="493666" cy="0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6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7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8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49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0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2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3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4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5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graphicFrame>
        <p:nvGraphicFramePr>
          <p:cNvPr id="260" name="Object 398"/>
          <p:cNvGraphicFramePr>
            <a:graphicFrameLocks noChangeAspect="1"/>
          </p:cNvGraphicFramePr>
          <p:nvPr/>
        </p:nvGraphicFramePr>
        <p:xfrm>
          <a:off x="6704013" y="1590675"/>
          <a:ext cx="954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5" name="Equation" r:id="rId5" imgW="457200" imgH="241300" progId="Equation.3">
                  <p:embed/>
                </p:oleObj>
              </mc:Choice>
              <mc:Fallback>
                <p:oleObj name="Equation" r:id="rId5" imgW="457200" imgH="2413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590675"/>
                        <a:ext cx="9540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" name="TextBox 3"/>
          <p:cNvSpPr txBox="1">
            <a:spLocks noChangeArrowheads="1"/>
          </p:cNvSpPr>
          <p:nvPr/>
        </p:nvSpPr>
        <p:spPr bwMode="auto">
          <a:xfrm>
            <a:off x="5908676" y="1620838"/>
            <a:ext cx="2682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     </a:t>
            </a:r>
          </a:p>
          <a:p>
            <a:pPr algn="ctr"/>
            <a:r>
              <a:rPr lang="en-US" dirty="0" smtClean="0"/>
              <a:t>on each </a:t>
            </a:r>
            <a:r>
              <a:rPr lang="en-US" dirty="0" err="1" smtClean="0"/>
              <a:t>plaquette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    superposition of loop states</a:t>
            </a:r>
          </a:p>
          <a:p>
            <a:pPr algn="ctr"/>
            <a:endParaRPr lang="en-US" dirty="0"/>
          </a:p>
        </p:txBody>
      </p:sp>
      <p:cxnSp>
        <p:nvCxnSpPr>
          <p:cNvPr id="262" name="Straight Connector 261"/>
          <p:cNvCxnSpPr/>
          <p:nvPr/>
        </p:nvCxnSpPr>
        <p:spPr bwMode="auto">
          <a:xfrm>
            <a:off x="6086475" y="2590800"/>
            <a:ext cx="419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3" name="Rectangle 262"/>
          <p:cNvSpPr/>
          <p:nvPr/>
        </p:nvSpPr>
        <p:spPr bwMode="auto">
          <a:xfrm>
            <a:off x="5924551" y="1581150"/>
            <a:ext cx="2619374" cy="1752600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7" name="TextBox 224"/>
          <p:cNvSpPr txBox="1">
            <a:spLocks noChangeArrowheads="1"/>
          </p:cNvSpPr>
          <p:nvPr/>
        </p:nvSpPr>
        <p:spPr bwMode="auto">
          <a:xfrm>
            <a:off x="1790700" y="6267450"/>
            <a:ext cx="5406288" cy="46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/>
              <a:t>Very Complicated 12-qubit Interaction!</a:t>
            </a:r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-3175" y="370363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" name="Object 8"/>
          <p:cNvGraphicFramePr>
            <a:graphicFrameLocks noChangeAspect="1"/>
          </p:cNvGraphicFramePr>
          <p:nvPr/>
        </p:nvGraphicFramePr>
        <p:xfrm>
          <a:off x="2408237" y="5410200"/>
          <a:ext cx="657377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6" name="Equation" r:id="rId7" imgW="3022600" imgH="254000" progId="Equation.3">
                  <p:embed/>
                </p:oleObj>
              </mc:Choice>
              <mc:Fallback>
                <p:oleObj name="Equation" r:id="rId7" imgW="3022600" imgH="254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5410200"/>
                        <a:ext cx="6573771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" name="Object 3"/>
          <p:cNvGraphicFramePr>
            <a:graphicFrameLocks noChangeAspect="1"/>
          </p:cNvGraphicFramePr>
          <p:nvPr/>
        </p:nvGraphicFramePr>
        <p:xfrm>
          <a:off x="285750" y="4314444"/>
          <a:ext cx="496219" cy="6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7" name="Equation" r:id="rId9" imgW="203024" imgH="253780" progId="Equation.3">
                  <p:embed/>
                </p:oleObj>
              </mc:Choice>
              <mc:Fallback>
                <p:oleObj name="Equation" r:id="rId9" imgW="203024" imgH="2537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14444"/>
                        <a:ext cx="496219" cy="6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" name="Group 51"/>
          <p:cNvGrpSpPr>
            <a:grpSpLocks noChangeAspect="1"/>
          </p:cNvGrpSpPr>
          <p:nvPr/>
        </p:nvGrpSpPr>
        <p:grpSpPr bwMode="auto">
          <a:xfrm rot="5400000">
            <a:off x="1624174" y="4355816"/>
            <a:ext cx="372647" cy="473387"/>
            <a:chOff x="1138614" y="542925"/>
            <a:chExt cx="1471236" cy="1752600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1397906" y="1497309"/>
              <a:ext cx="94285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 rot="3600000">
                <a:off x="3256882" y="4478863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000000" flipH="1">
                <a:off x="3256882" y="5286365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266" name="Straight Connector 63"/>
              <p:cNvCxnSpPr/>
              <p:nvPr/>
            </p:nvCxnSpPr>
            <p:spPr>
              <a:xfrm rot="3600000">
                <a:off x="3280597" y="4478866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64"/>
              <p:cNvCxnSpPr/>
              <p:nvPr/>
            </p:nvCxnSpPr>
            <p:spPr>
              <a:xfrm rot="18000000" flipH="1">
                <a:off x="3272101" y="5286367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51"/>
          <p:cNvGrpSpPr>
            <a:grpSpLocks noChangeAspect="1"/>
          </p:cNvGrpSpPr>
          <p:nvPr/>
        </p:nvGrpSpPr>
        <p:grpSpPr bwMode="auto">
          <a:xfrm rot="5400000">
            <a:off x="1175981" y="4346650"/>
            <a:ext cx="376270" cy="502390"/>
            <a:chOff x="1152526" y="498331"/>
            <a:chExt cx="1485534" cy="1859972"/>
          </a:xfrm>
        </p:grpSpPr>
        <p:cxnSp>
          <p:nvCxnSpPr>
            <p:cNvPr id="271" name="Straight Connector 53"/>
            <p:cNvCxnSpPr/>
            <p:nvPr/>
          </p:nvCxnSpPr>
          <p:spPr>
            <a:xfrm>
              <a:off x="1346282" y="141486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Group 41"/>
            <p:cNvGrpSpPr>
              <a:grpSpLocks/>
            </p:cNvGrpSpPr>
            <p:nvPr/>
          </p:nvGrpSpPr>
          <p:grpSpPr bwMode="auto">
            <a:xfrm>
              <a:off x="1152526" y="542925"/>
              <a:ext cx="9524" cy="1752600"/>
              <a:chOff x="3743326" y="3933825"/>
              <a:chExt cx="9524" cy="1752600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 rot="3600000">
                <a:off x="3281495" y="4442725"/>
                <a:ext cx="9217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59"/>
              <p:cNvCxnSpPr/>
              <p:nvPr/>
            </p:nvCxnSpPr>
            <p:spPr>
              <a:xfrm rot="18000000" flipH="1">
                <a:off x="3248392" y="5257844"/>
                <a:ext cx="93700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42"/>
            <p:cNvGrpSpPr>
              <a:grpSpLocks/>
            </p:cNvGrpSpPr>
            <p:nvPr/>
          </p:nvGrpSpPr>
          <p:grpSpPr bwMode="auto">
            <a:xfrm flipH="1">
              <a:off x="2594918" y="498331"/>
              <a:ext cx="43142" cy="1859972"/>
              <a:chOff x="3715116" y="3889231"/>
              <a:chExt cx="43142" cy="1859972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rot="3600000">
                <a:off x="3289755" y="4357734"/>
                <a:ext cx="9370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18000000" flipH="1">
                <a:off x="3204713" y="5238801"/>
                <a:ext cx="102080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8" name="Straight Connector 277"/>
          <p:cNvCxnSpPr/>
          <p:nvPr/>
        </p:nvCxnSpPr>
        <p:spPr bwMode="auto">
          <a:xfrm rot="5400000">
            <a:off x="1469909" y="422229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 bwMode="auto">
          <a:xfrm rot="5400000">
            <a:off x="1471966" y="4955946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126"/>
          <p:cNvSpPr txBox="1">
            <a:spLocks noChangeArrowheads="1"/>
          </p:cNvSpPr>
          <p:nvPr/>
        </p:nvSpPr>
        <p:spPr bwMode="auto">
          <a:xfrm>
            <a:off x="915990" y="4723755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281" name="TextBox 128"/>
          <p:cNvSpPr txBox="1">
            <a:spLocks noChangeArrowheads="1"/>
          </p:cNvSpPr>
          <p:nvPr/>
        </p:nvSpPr>
        <p:spPr bwMode="auto">
          <a:xfrm>
            <a:off x="899228" y="408700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282" name="TextBox 131"/>
          <p:cNvSpPr txBox="1">
            <a:spLocks noChangeArrowheads="1"/>
          </p:cNvSpPr>
          <p:nvPr/>
        </p:nvSpPr>
        <p:spPr bwMode="auto">
          <a:xfrm>
            <a:off x="1443631" y="3826198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283" name="TextBox 138"/>
          <p:cNvSpPr txBox="1">
            <a:spLocks noChangeArrowheads="1"/>
          </p:cNvSpPr>
          <p:nvPr/>
        </p:nvSpPr>
        <p:spPr bwMode="auto">
          <a:xfrm>
            <a:off x="1975135" y="469645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284" name="TextBox 142"/>
          <p:cNvSpPr txBox="1">
            <a:spLocks noChangeArrowheads="1"/>
          </p:cNvSpPr>
          <p:nvPr/>
        </p:nvSpPr>
        <p:spPr bwMode="auto">
          <a:xfrm>
            <a:off x="1955387" y="4130276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285" name="TextBox 145"/>
          <p:cNvSpPr txBox="1">
            <a:spLocks noChangeArrowheads="1"/>
          </p:cNvSpPr>
          <p:nvPr/>
        </p:nvSpPr>
        <p:spPr bwMode="auto">
          <a:xfrm>
            <a:off x="1246759" y="4689671"/>
            <a:ext cx="405575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</a:t>
            </a:r>
          </a:p>
        </p:txBody>
      </p:sp>
      <p:sp>
        <p:nvSpPr>
          <p:cNvPr id="286" name="TextBox 146"/>
          <p:cNvSpPr txBox="1">
            <a:spLocks noChangeArrowheads="1"/>
          </p:cNvSpPr>
          <p:nvPr/>
        </p:nvSpPr>
        <p:spPr bwMode="auto">
          <a:xfrm>
            <a:off x="1663554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</a:p>
        </p:txBody>
      </p:sp>
      <p:sp>
        <p:nvSpPr>
          <p:cNvPr id="287" name="TextBox 147"/>
          <p:cNvSpPr txBox="1">
            <a:spLocks noChangeArrowheads="1"/>
          </p:cNvSpPr>
          <p:nvPr/>
        </p:nvSpPr>
        <p:spPr bwMode="auto">
          <a:xfrm>
            <a:off x="1798190" y="4407683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</a:p>
        </p:txBody>
      </p:sp>
      <p:sp>
        <p:nvSpPr>
          <p:cNvPr id="288" name="TextBox 148"/>
          <p:cNvSpPr txBox="1">
            <a:spLocks noChangeArrowheads="1"/>
          </p:cNvSpPr>
          <p:nvPr/>
        </p:nvSpPr>
        <p:spPr bwMode="auto">
          <a:xfrm>
            <a:off x="1662591" y="471546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89" name="TextBox 151"/>
          <p:cNvSpPr txBox="1">
            <a:spLocks noChangeArrowheads="1"/>
          </p:cNvSpPr>
          <p:nvPr/>
        </p:nvSpPr>
        <p:spPr bwMode="auto">
          <a:xfrm>
            <a:off x="1105899" y="439478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290" name="TextBox 152"/>
          <p:cNvSpPr txBox="1">
            <a:spLocks noChangeArrowheads="1"/>
          </p:cNvSpPr>
          <p:nvPr/>
        </p:nvSpPr>
        <p:spPr bwMode="auto">
          <a:xfrm>
            <a:off x="1302508" y="4099899"/>
            <a:ext cx="282990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</a:p>
        </p:txBody>
      </p:sp>
      <p:sp>
        <p:nvSpPr>
          <p:cNvPr id="291" name="TextBox 234"/>
          <p:cNvSpPr txBox="1">
            <a:spLocks noChangeArrowheads="1"/>
          </p:cNvSpPr>
          <p:nvPr/>
        </p:nvSpPr>
        <p:spPr bwMode="auto">
          <a:xfrm>
            <a:off x="1425644" y="498746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292" name="TextBox 140"/>
          <p:cNvSpPr txBox="1">
            <a:spLocks noChangeArrowheads="1"/>
          </p:cNvSpPr>
          <p:nvPr/>
        </p:nvSpPr>
        <p:spPr bwMode="auto">
          <a:xfrm>
            <a:off x="1443631" y="4402922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293" name="Straight Connector 292"/>
          <p:cNvCxnSpPr/>
          <p:nvPr/>
        </p:nvCxnSpPr>
        <p:spPr bwMode="auto">
          <a:xfrm>
            <a:off x="855719" y="4010025"/>
            <a:ext cx="0" cy="1208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 50"/>
          <p:cNvGrpSpPr>
            <a:grpSpLocks/>
          </p:cNvGrpSpPr>
          <p:nvPr/>
        </p:nvGrpSpPr>
        <p:grpSpPr bwMode="auto">
          <a:xfrm>
            <a:off x="2149746" y="4019550"/>
            <a:ext cx="471704" cy="1183245"/>
            <a:chOff x="3702418" y="3083858"/>
            <a:chExt cx="493064" cy="977164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3709114" y="308301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6200000">
              <a:off x="3701523" y="3576814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7" name="Object 5"/>
          <p:cNvGraphicFramePr>
            <a:graphicFrameLocks noChangeAspect="1"/>
          </p:cNvGraphicFramePr>
          <p:nvPr/>
        </p:nvGraphicFramePr>
        <p:xfrm>
          <a:off x="2545980" y="4418381"/>
          <a:ext cx="2936878" cy="6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8" name="Equation" r:id="rId11" imgW="1688367" imgH="355446" progId="Equation.3">
                  <p:embed/>
                </p:oleObj>
              </mc:Choice>
              <mc:Fallback>
                <p:oleObj name="Equation" r:id="rId11" imgW="1688367" imgH="355446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980" y="4418381"/>
                        <a:ext cx="2936878" cy="645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8" name="Group 51"/>
          <p:cNvGrpSpPr>
            <a:grpSpLocks noChangeAspect="1"/>
          </p:cNvGrpSpPr>
          <p:nvPr/>
        </p:nvGrpSpPr>
        <p:grpSpPr bwMode="auto">
          <a:xfrm rot="5400000">
            <a:off x="6230275" y="4269966"/>
            <a:ext cx="372647" cy="473387"/>
            <a:chOff x="1138614" y="542925"/>
            <a:chExt cx="1471236" cy="1752600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1405582" y="1455039"/>
              <a:ext cx="934361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41"/>
            <p:cNvGrpSpPr>
              <a:grpSpLocks/>
            </p:cNvGrpSpPr>
            <p:nvPr/>
          </p:nvGrpSpPr>
          <p:grpSpPr bwMode="auto">
            <a:xfrm>
              <a:off x="1138614" y="544419"/>
              <a:ext cx="12245" cy="1743110"/>
              <a:chOff x="3729414" y="3935319"/>
              <a:chExt cx="12245" cy="1743110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rot="3600000">
                <a:off x="3273047" y="4399102"/>
                <a:ext cx="93700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000000" flipH="1">
                <a:off x="3226461" y="5206604"/>
                <a:ext cx="101318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42"/>
            <p:cNvGrpSpPr>
              <a:grpSpLocks/>
            </p:cNvGrpSpPr>
            <p:nvPr/>
          </p:nvGrpSpPr>
          <p:grpSpPr bwMode="auto">
            <a:xfrm flipH="1">
              <a:off x="2600326" y="542925"/>
              <a:ext cx="9524" cy="1752600"/>
              <a:chOff x="3743326" y="3933825"/>
              <a:chExt cx="9524" cy="1752600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3600000">
                <a:off x="3281419" y="4475284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000000" flipH="1">
                <a:off x="3272922" y="5282785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51"/>
          <p:cNvGrpSpPr>
            <a:grpSpLocks noChangeAspect="1"/>
          </p:cNvGrpSpPr>
          <p:nvPr/>
        </p:nvGrpSpPr>
        <p:grpSpPr bwMode="auto">
          <a:xfrm rot="5400000">
            <a:off x="5772869" y="4262961"/>
            <a:ext cx="386571" cy="485620"/>
            <a:chOff x="1107621" y="544419"/>
            <a:chExt cx="1526205" cy="1797888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1388591" y="1418305"/>
              <a:ext cx="95134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Group 41"/>
            <p:cNvGrpSpPr>
              <a:grpSpLocks/>
            </p:cNvGrpSpPr>
            <p:nvPr/>
          </p:nvGrpSpPr>
          <p:grpSpPr bwMode="auto">
            <a:xfrm>
              <a:off x="1107621" y="555703"/>
              <a:ext cx="17651" cy="1786604"/>
              <a:chOff x="3698421" y="3946603"/>
              <a:chExt cx="17651" cy="1786604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rot="3600000">
                <a:off x="3237535" y="4407489"/>
                <a:ext cx="92177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8000000" flipH="1">
                <a:off x="3247568" y="5264703"/>
                <a:ext cx="93700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42"/>
            <p:cNvGrpSpPr>
              <a:grpSpLocks/>
            </p:cNvGrpSpPr>
            <p:nvPr/>
          </p:nvGrpSpPr>
          <p:grpSpPr bwMode="auto">
            <a:xfrm flipH="1">
              <a:off x="2598192" y="544419"/>
              <a:ext cx="35634" cy="1732587"/>
              <a:chOff x="3719350" y="3935319"/>
              <a:chExt cx="35634" cy="1732587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rot="3600000">
                <a:off x="3264422" y="4477232"/>
                <a:ext cx="93701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8000000" flipH="1">
                <a:off x="3243627" y="5204747"/>
                <a:ext cx="94462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4" name="Straight Connector 313"/>
          <p:cNvCxnSpPr/>
          <p:nvPr/>
        </p:nvCxnSpPr>
        <p:spPr bwMode="auto">
          <a:xfrm rot="5400000">
            <a:off x="6074919" y="4136232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5400000">
            <a:off x="6066528" y="4869887"/>
            <a:ext cx="236664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126"/>
          <p:cNvSpPr txBox="1">
            <a:spLocks noChangeArrowheads="1"/>
          </p:cNvSpPr>
          <p:nvPr/>
        </p:nvSpPr>
        <p:spPr bwMode="auto">
          <a:xfrm>
            <a:off x="5534436" y="4663702"/>
            <a:ext cx="295456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</a:t>
            </a:r>
          </a:p>
        </p:txBody>
      </p:sp>
      <p:sp>
        <p:nvSpPr>
          <p:cNvPr id="317" name="TextBox 128"/>
          <p:cNvSpPr txBox="1">
            <a:spLocks noChangeArrowheads="1"/>
          </p:cNvSpPr>
          <p:nvPr/>
        </p:nvSpPr>
        <p:spPr bwMode="auto">
          <a:xfrm>
            <a:off x="5503503" y="4001150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318" name="TextBox 131"/>
          <p:cNvSpPr txBox="1">
            <a:spLocks noChangeArrowheads="1"/>
          </p:cNvSpPr>
          <p:nvPr/>
        </p:nvSpPr>
        <p:spPr bwMode="auto">
          <a:xfrm>
            <a:off x="6037386" y="3727449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319" name="TextBox 138"/>
          <p:cNvSpPr txBox="1">
            <a:spLocks noChangeArrowheads="1"/>
          </p:cNvSpPr>
          <p:nvPr/>
        </p:nvSpPr>
        <p:spPr bwMode="auto">
          <a:xfrm>
            <a:off x="6623318" y="4599614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320" name="TextBox 142"/>
          <p:cNvSpPr txBox="1">
            <a:spLocks noChangeArrowheads="1"/>
          </p:cNvSpPr>
          <p:nvPr/>
        </p:nvSpPr>
        <p:spPr bwMode="auto">
          <a:xfrm>
            <a:off x="6582529" y="4011451"/>
            <a:ext cx="33908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321" name="TextBox 145"/>
          <p:cNvSpPr txBox="1">
            <a:spLocks noChangeArrowheads="1"/>
          </p:cNvSpPr>
          <p:nvPr/>
        </p:nvSpPr>
        <p:spPr bwMode="auto">
          <a:xfrm>
            <a:off x="5815822" y="4653443"/>
            <a:ext cx="447129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2" name="TextBox 146"/>
          <p:cNvSpPr txBox="1">
            <a:spLocks noChangeArrowheads="1"/>
          </p:cNvSpPr>
          <p:nvPr/>
        </p:nvSpPr>
        <p:spPr bwMode="auto">
          <a:xfrm>
            <a:off x="6269654" y="4026149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3" name="TextBox 147"/>
          <p:cNvSpPr txBox="1">
            <a:spLocks noChangeArrowheads="1"/>
          </p:cNvSpPr>
          <p:nvPr/>
        </p:nvSpPr>
        <p:spPr bwMode="auto">
          <a:xfrm>
            <a:off x="6404291" y="4297031"/>
            <a:ext cx="38064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4" name="TextBox 148"/>
          <p:cNvSpPr txBox="1">
            <a:spLocks noChangeArrowheads="1"/>
          </p:cNvSpPr>
          <p:nvPr/>
        </p:nvSpPr>
        <p:spPr bwMode="auto">
          <a:xfrm>
            <a:off x="6268691" y="4642517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’</a:t>
            </a:r>
            <a:endParaRPr lang="en-US" sz="1200" dirty="0"/>
          </a:p>
        </p:txBody>
      </p:sp>
      <p:sp>
        <p:nvSpPr>
          <p:cNvPr id="325" name="TextBox 151"/>
          <p:cNvSpPr txBox="1">
            <a:spLocks noChangeArrowheads="1"/>
          </p:cNvSpPr>
          <p:nvPr/>
        </p:nvSpPr>
        <p:spPr bwMode="auto">
          <a:xfrm>
            <a:off x="5656971" y="4321833"/>
            <a:ext cx="391032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6" name="TextBox 152"/>
          <p:cNvSpPr txBox="1">
            <a:spLocks noChangeArrowheads="1"/>
          </p:cNvSpPr>
          <p:nvPr/>
        </p:nvSpPr>
        <p:spPr bwMode="auto">
          <a:xfrm>
            <a:off x="5908609" y="4022336"/>
            <a:ext cx="324544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</a:t>
            </a:r>
            <a:r>
              <a:rPr lang="en-US" sz="1200">
                <a:latin typeface="Tahoma" pitchFamily="34" charset="0"/>
                <a:cs typeface="Tahoma" pitchFamily="34" charset="0"/>
              </a:rPr>
              <a:t>’</a:t>
            </a:r>
            <a:endParaRPr lang="en-US" sz="1200"/>
          </a:p>
        </p:txBody>
      </p:sp>
      <p:sp>
        <p:nvSpPr>
          <p:cNvPr id="327" name="TextBox 234"/>
          <p:cNvSpPr txBox="1">
            <a:spLocks noChangeArrowheads="1"/>
          </p:cNvSpPr>
          <p:nvPr/>
        </p:nvSpPr>
        <p:spPr bwMode="auto">
          <a:xfrm>
            <a:off x="6052785" y="4912606"/>
            <a:ext cx="349477" cy="3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328" name="TextBox 140"/>
          <p:cNvSpPr txBox="1">
            <a:spLocks noChangeArrowheads="1"/>
          </p:cNvSpPr>
          <p:nvPr/>
        </p:nvSpPr>
        <p:spPr bwMode="auto">
          <a:xfrm>
            <a:off x="6049731" y="4317071"/>
            <a:ext cx="322146" cy="3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</a:p>
        </p:txBody>
      </p:sp>
      <p:cxnSp>
        <p:nvCxnSpPr>
          <p:cNvPr id="329" name="Straight Connector 328"/>
          <p:cNvCxnSpPr/>
          <p:nvPr/>
        </p:nvCxnSpPr>
        <p:spPr bwMode="auto">
          <a:xfrm>
            <a:off x="5493651" y="3990975"/>
            <a:ext cx="0" cy="1173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0" name="Group 50"/>
          <p:cNvGrpSpPr>
            <a:grpSpLocks/>
          </p:cNvGrpSpPr>
          <p:nvPr/>
        </p:nvGrpSpPr>
        <p:grpSpPr bwMode="auto">
          <a:xfrm>
            <a:off x="6824445" y="3971924"/>
            <a:ext cx="471704" cy="1130369"/>
            <a:chOff x="3702418" y="3083858"/>
            <a:chExt cx="493064" cy="977164"/>
          </a:xfrm>
        </p:grpSpPr>
        <p:cxnSp>
          <p:nvCxnSpPr>
            <p:cNvPr id="331" name="Straight Connector 330"/>
            <p:cNvCxnSpPr/>
            <p:nvPr/>
          </p:nvCxnSpPr>
          <p:spPr>
            <a:xfrm>
              <a:off x="3709397" y="3084254"/>
              <a:ext cx="486085" cy="484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>
              <a:off x="3701806" y="3575903"/>
              <a:ext cx="486209" cy="48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3" name="Object 10"/>
          <p:cNvGraphicFramePr>
            <a:graphicFrameLocks noChangeAspect="1"/>
          </p:cNvGraphicFramePr>
          <p:nvPr/>
        </p:nvGraphicFramePr>
        <p:xfrm>
          <a:off x="303213" y="5283200"/>
          <a:ext cx="1699552" cy="82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49" name="Equation" r:id="rId13" imgW="939800" imgH="457200" progId="Equation.3">
                  <p:embed/>
                </p:oleObj>
              </mc:Choice>
              <mc:Fallback>
                <p:oleObj name="Equation" r:id="rId13" imgW="939800" imgH="457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283200"/>
                        <a:ext cx="1699552" cy="82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 bwMode="auto">
          <a:xfrm>
            <a:off x="7052026" y="5332315"/>
            <a:ext cx="657128" cy="658438"/>
          </a:xfrm>
          <a:custGeom>
            <a:avLst/>
            <a:gdLst>
              <a:gd name="connsiteX0" fmla="*/ 244124 w 657128"/>
              <a:gd name="connsiteY0" fmla="*/ 11210 h 658438"/>
              <a:gd name="connsiteX1" fmla="*/ 644174 w 657128"/>
              <a:gd name="connsiteY1" fmla="*/ 135035 h 658438"/>
              <a:gd name="connsiteX2" fmla="*/ 510824 w 657128"/>
              <a:gd name="connsiteY2" fmla="*/ 620810 h 658438"/>
              <a:gd name="connsiteX3" fmla="*/ 34574 w 657128"/>
              <a:gd name="connsiteY3" fmla="*/ 563660 h 658438"/>
              <a:gd name="connsiteX4" fmla="*/ 63149 w 657128"/>
              <a:gd name="connsiteY4" fmla="*/ 68360 h 658438"/>
              <a:gd name="connsiteX5" fmla="*/ 244124 w 657128"/>
              <a:gd name="connsiteY5" fmla="*/ 11210 h 65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128" h="658438">
                <a:moveTo>
                  <a:pt x="244124" y="11210"/>
                </a:moveTo>
                <a:cubicBezTo>
                  <a:pt x="340961" y="22322"/>
                  <a:pt x="599724" y="33435"/>
                  <a:pt x="644174" y="135035"/>
                </a:cubicBezTo>
                <a:cubicBezTo>
                  <a:pt x="688624" y="236635"/>
                  <a:pt x="612424" y="549373"/>
                  <a:pt x="510824" y="620810"/>
                </a:cubicBezTo>
                <a:cubicBezTo>
                  <a:pt x="409224" y="692248"/>
                  <a:pt x="109186" y="655735"/>
                  <a:pt x="34574" y="563660"/>
                </a:cubicBezTo>
                <a:cubicBezTo>
                  <a:pt x="-40038" y="471585"/>
                  <a:pt x="23461" y="160435"/>
                  <a:pt x="63149" y="68360"/>
                </a:cubicBezTo>
                <a:cubicBezTo>
                  <a:pt x="102836" y="-23715"/>
                  <a:pt x="147287" y="98"/>
                  <a:pt x="244124" y="11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527445"/>
      </p:ext>
    </p:extLst>
  </p:cSld>
  <p:clrMapOvr>
    <a:masterClrMapping/>
  </p:clrMapOvr>
  <p:transition advClick="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1" name="TextBox 2"/>
          <p:cNvSpPr txBox="1">
            <a:spLocks noChangeArrowheads="1"/>
          </p:cNvSpPr>
          <p:nvPr/>
        </p:nvSpPr>
        <p:spPr bwMode="auto">
          <a:xfrm>
            <a:off x="1962150" y="133350"/>
            <a:ext cx="5391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“Surface Code” Approach</a:t>
            </a:r>
            <a:endParaRPr lang="en-US" sz="36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4232532" y="1827214"/>
            <a:ext cx="4479668" cy="2392362"/>
            <a:chOff x="3536950" y="1798638"/>
            <a:chExt cx="5175250" cy="2763837"/>
          </a:xfrm>
        </p:grpSpPr>
        <p:grpSp>
          <p:nvGrpSpPr>
            <p:cNvPr id="2" name="Group 92"/>
            <p:cNvGrpSpPr>
              <a:grpSpLocks/>
            </p:cNvGrpSpPr>
            <p:nvPr/>
          </p:nvGrpSpPr>
          <p:grpSpPr bwMode="auto">
            <a:xfrm>
              <a:off x="3536950" y="1798638"/>
              <a:ext cx="5175250" cy="2763837"/>
              <a:chOff x="1003301" y="1695450"/>
              <a:chExt cx="6830309" cy="3648075"/>
            </a:xfrm>
          </p:grpSpPr>
          <p:cxnSp>
            <p:nvCxnSpPr>
              <p:cNvPr id="4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3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4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7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8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9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2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3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7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8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1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2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3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58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59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0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1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2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5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6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85" name="TextBox 4"/>
            <p:cNvSpPr txBox="1">
              <a:spLocks noChangeArrowheads="1"/>
            </p:cNvSpPr>
            <p:nvPr/>
          </p:nvSpPr>
          <p:spPr bwMode="auto">
            <a:xfrm>
              <a:off x="4476968" y="2469106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86" name="TextBox 96"/>
            <p:cNvSpPr txBox="1">
              <a:spLocks noChangeArrowheads="1"/>
            </p:cNvSpPr>
            <p:nvPr/>
          </p:nvSpPr>
          <p:spPr bwMode="auto">
            <a:xfrm>
              <a:off x="7029667" y="2872113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19073" y="1551532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quantum computer to repeatedly measure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0" y="5791200"/>
            <a:ext cx="89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hard is it to measure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with a quantum computer?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38124" y="3228975"/>
            <a:ext cx="374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=1 on each vertex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=1 on each </a:t>
            </a:r>
            <a:r>
              <a:rPr lang="en-US" dirty="0" err="1" smtClean="0"/>
              <a:t>plaquette</a:t>
            </a:r>
            <a:r>
              <a:rPr lang="en-US" dirty="0" smtClean="0"/>
              <a:t>, good.  If not, treat as an “error.”</a:t>
            </a:r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0" y="1217613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575" y="545623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09700" y="695325"/>
            <a:ext cx="656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Konig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Kuperberg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Reichardt</a:t>
            </a:r>
            <a:r>
              <a:rPr lang="en-US" dirty="0" smtClean="0">
                <a:solidFill>
                  <a:schemeClr val="accent6"/>
                </a:solidFill>
              </a:rPr>
              <a:t>, Ann. Phys. 2010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Quantum Circuit for Measuring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i="1" baseline="-25000" dirty="0" err="1" smtClean="0"/>
              <a:t>v</a:t>
            </a:r>
            <a:endParaRPr lang="en-US" sz="3600" i="1" dirty="0" smtClean="0"/>
          </a:p>
        </p:txBody>
      </p:sp>
      <p:grpSp>
        <p:nvGrpSpPr>
          <p:cNvPr id="69810" name="Group 57"/>
          <p:cNvGrpSpPr>
            <a:grpSpLocks/>
          </p:cNvGrpSpPr>
          <p:nvPr/>
        </p:nvGrpSpPr>
        <p:grpSpPr bwMode="auto">
          <a:xfrm>
            <a:off x="327025" y="1800225"/>
            <a:ext cx="8348663" cy="2881313"/>
            <a:chOff x="136525" y="1917700"/>
            <a:chExt cx="8348663" cy="2881313"/>
          </a:xfrm>
        </p:grpSpPr>
        <p:cxnSp>
          <p:nvCxnSpPr>
            <p:cNvPr id="59" name="Straight Connector 58"/>
            <p:cNvCxnSpPr/>
            <p:nvPr/>
          </p:nvCxnSpPr>
          <p:spPr bwMode="auto">
            <a:xfrm rot="5400000">
              <a:off x="6072981" y="3671094"/>
              <a:ext cx="6175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3200400" y="4027488"/>
              <a:ext cx="4205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2882106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3748881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16200000" flipH="1" flipV="1">
              <a:off x="4845844" y="3309144"/>
              <a:ext cx="133826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463" y="3030538"/>
              <a:ext cx="5842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819" name="Group 42"/>
            <p:cNvGrpSpPr>
              <a:grpSpLocks/>
            </p:cNvGrpSpPr>
            <p:nvPr/>
          </p:nvGrpSpPr>
          <p:grpSpPr bwMode="auto">
            <a:xfrm flipH="1">
              <a:off x="1273175" y="2486025"/>
              <a:ext cx="6350" cy="1100138"/>
              <a:chOff x="3743326" y="3933825"/>
              <a:chExt cx="10144" cy="17526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3600000">
                <a:off x="3286869" y="4400426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8000000" flipH="1">
                <a:off x="3276725" y="5219824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20" name="TextBox 85"/>
            <p:cNvSpPr txBox="1">
              <a:spLocks noChangeArrowheads="1"/>
            </p:cNvSpPr>
            <p:nvPr/>
          </p:nvSpPr>
          <p:spPr bwMode="auto">
            <a:xfrm>
              <a:off x="136525" y="2794000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9821" name="TextBox 86"/>
            <p:cNvSpPr txBox="1">
              <a:spLocks noChangeArrowheads="1"/>
            </p:cNvSpPr>
            <p:nvPr/>
          </p:nvSpPr>
          <p:spPr bwMode="auto">
            <a:xfrm>
              <a:off x="1371600" y="2068513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69822" name="TextBox 92"/>
            <p:cNvSpPr txBox="1">
              <a:spLocks noChangeArrowheads="1"/>
            </p:cNvSpPr>
            <p:nvPr/>
          </p:nvSpPr>
          <p:spPr bwMode="auto">
            <a:xfrm>
              <a:off x="1306513" y="3508375"/>
              <a:ext cx="328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69823" name="TextBox 140"/>
            <p:cNvSpPr txBox="1">
              <a:spLocks noChangeArrowheads="1"/>
            </p:cNvSpPr>
            <p:nvPr/>
          </p:nvSpPr>
          <p:spPr bwMode="auto">
            <a:xfrm>
              <a:off x="1235075" y="2741613"/>
              <a:ext cx="38417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v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3200400" y="2076450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3200400" y="2727325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200400" y="3376613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 bwMode="auto">
            <a:xfrm>
              <a:off x="3722688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72268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22688" y="3290888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589463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45623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23013" y="3305175"/>
              <a:ext cx="1460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aphicFrame>
          <p:nvGraphicFramePr>
            <p:cNvPr id="69806" name="Object 174"/>
            <p:cNvGraphicFramePr>
              <a:graphicFrameLocks noChangeAspect="1"/>
            </p:cNvGraphicFramePr>
            <p:nvPr/>
          </p:nvGraphicFramePr>
          <p:xfrm>
            <a:off x="2543175" y="3786188"/>
            <a:ext cx="427038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74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175" y="3786188"/>
                          <a:ext cx="427038" cy="49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3" name="Group 6"/>
            <p:cNvGrpSpPr>
              <a:grpSpLocks/>
            </p:cNvGrpSpPr>
            <p:nvPr/>
          </p:nvGrpSpPr>
          <p:grpSpPr bwMode="auto">
            <a:xfrm>
              <a:off x="7107238" y="3825875"/>
              <a:ext cx="638175" cy="579438"/>
              <a:chOff x="7107039" y="3826497"/>
              <a:chExt cx="638117" cy="578529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7107039" y="3826497"/>
                <a:ext cx="638117" cy="4200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12" name="Arc 111"/>
              <p:cNvSpPr/>
              <p:nvPr/>
            </p:nvSpPr>
            <p:spPr bwMode="auto">
              <a:xfrm>
                <a:off x="7146722" y="3900993"/>
                <a:ext cx="530177" cy="504033"/>
              </a:xfrm>
              <a:prstGeom prst="arc">
                <a:avLst>
                  <a:gd name="adj1" fmla="val 10656843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 bwMode="auto">
              <a:xfrm rot="16200000" flipV="1">
                <a:off x="7161967" y="3914292"/>
                <a:ext cx="223486" cy="234929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34" name="TextBox 93"/>
            <p:cNvSpPr txBox="1">
              <a:spLocks noChangeArrowheads="1"/>
            </p:cNvSpPr>
            <p:nvPr/>
          </p:nvSpPr>
          <p:spPr bwMode="auto">
            <a:xfrm>
              <a:off x="2794000" y="19177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69835" name="TextBox 94"/>
            <p:cNvSpPr txBox="1">
              <a:spLocks noChangeArrowheads="1"/>
            </p:cNvSpPr>
            <p:nvPr/>
          </p:nvSpPr>
          <p:spPr bwMode="auto">
            <a:xfrm>
              <a:off x="2794000" y="254635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69836" name="TextBox 96"/>
            <p:cNvSpPr txBox="1">
              <a:spLocks noChangeArrowheads="1"/>
            </p:cNvSpPr>
            <p:nvPr/>
          </p:nvSpPr>
          <p:spPr bwMode="auto">
            <a:xfrm>
              <a:off x="2794000" y="3175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graphicFrame>
          <p:nvGraphicFramePr>
            <p:cNvPr id="69807" name="Object 175"/>
            <p:cNvGraphicFramePr>
              <a:graphicFrameLocks noChangeAspect="1"/>
            </p:cNvGraphicFramePr>
            <p:nvPr/>
          </p:nvGraphicFramePr>
          <p:xfrm>
            <a:off x="7648575" y="4279900"/>
            <a:ext cx="836613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75" name="Equation" r:id="rId5" imgW="368300" imgH="228600" progId="Equation.3">
                    <p:embed/>
                  </p:oleObj>
                </mc:Choice>
                <mc:Fallback>
                  <p:oleObj name="Equation" r:id="rId5" imgW="368300" imgH="228600" progId="Equation.3">
                    <p:embed/>
                    <p:pic>
                      <p:nvPicPr>
                        <p:cNvPr id="0" name="Picture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575" y="4279900"/>
                          <a:ext cx="836613" cy="519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7" name="Group 125"/>
            <p:cNvGrpSpPr>
              <a:grpSpLocks/>
            </p:cNvGrpSpPr>
            <p:nvPr/>
          </p:nvGrpSpPr>
          <p:grpSpPr bwMode="auto">
            <a:xfrm>
              <a:off x="3552825" y="3708400"/>
              <a:ext cx="492125" cy="646113"/>
              <a:chOff x="2846152" y="3238420"/>
              <a:chExt cx="492443" cy="646331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8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8" name="Group 125"/>
            <p:cNvGrpSpPr>
              <a:grpSpLocks/>
            </p:cNvGrpSpPr>
            <p:nvPr/>
          </p:nvGrpSpPr>
          <p:grpSpPr bwMode="auto">
            <a:xfrm>
              <a:off x="4414838" y="3708400"/>
              <a:ext cx="492125" cy="646113"/>
              <a:chOff x="2846152" y="3238420"/>
              <a:chExt cx="492443" cy="646331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6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9" name="Group 125"/>
            <p:cNvGrpSpPr>
              <a:grpSpLocks/>
            </p:cNvGrpSpPr>
            <p:nvPr/>
          </p:nvGrpSpPr>
          <p:grpSpPr bwMode="auto">
            <a:xfrm>
              <a:off x="5276850" y="3708400"/>
              <a:ext cx="492125" cy="646113"/>
              <a:chOff x="2846152" y="3238420"/>
              <a:chExt cx="492443" cy="646331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4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40" name="Group 125"/>
            <p:cNvGrpSpPr>
              <a:grpSpLocks/>
            </p:cNvGrpSpPr>
            <p:nvPr/>
          </p:nvGrpSpPr>
          <p:grpSpPr bwMode="auto">
            <a:xfrm>
              <a:off x="6138863" y="3708400"/>
              <a:ext cx="492125" cy="646113"/>
              <a:chOff x="2846152" y="3238420"/>
              <a:chExt cx="492443" cy="646331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2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  <p:cxnSp>
        <p:nvCxnSpPr>
          <p:cNvPr id="51" name="Straight Connector 50"/>
          <p:cNvCxnSpPr/>
          <p:nvPr/>
        </p:nvCxnSpPr>
        <p:spPr>
          <a:xfrm>
            <a:off x="0" y="116998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76092" y="6457890"/>
            <a:ext cx="406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NEB, D.P. </a:t>
            </a:r>
            <a:r>
              <a:rPr lang="en-US" sz="2000" dirty="0" err="1" smtClean="0">
                <a:solidFill>
                  <a:schemeClr val="accent6"/>
                </a:solidFill>
              </a:rPr>
              <a:t>DiVincenzo</a:t>
            </a:r>
            <a:r>
              <a:rPr lang="en-US" sz="2000" dirty="0" smtClean="0">
                <a:solidFill>
                  <a:schemeClr val="accent6"/>
                </a:solidFill>
              </a:rPr>
              <a:t>, PRB 2012 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Click="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Quantum Circuit for Measuring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i="1" baseline="-25000" dirty="0" err="1" smtClean="0"/>
              <a:t>v</a:t>
            </a:r>
            <a:endParaRPr lang="en-US" sz="3600" i="1" dirty="0" smtClean="0"/>
          </a:p>
        </p:txBody>
      </p:sp>
      <p:grpSp>
        <p:nvGrpSpPr>
          <p:cNvPr id="69810" name="Group 57"/>
          <p:cNvGrpSpPr>
            <a:grpSpLocks/>
          </p:cNvGrpSpPr>
          <p:nvPr/>
        </p:nvGrpSpPr>
        <p:grpSpPr bwMode="auto">
          <a:xfrm>
            <a:off x="327025" y="1800225"/>
            <a:ext cx="8348663" cy="2881313"/>
            <a:chOff x="136525" y="1917700"/>
            <a:chExt cx="8348663" cy="2881313"/>
          </a:xfrm>
        </p:grpSpPr>
        <p:cxnSp>
          <p:nvCxnSpPr>
            <p:cNvPr id="59" name="Straight Connector 58"/>
            <p:cNvCxnSpPr/>
            <p:nvPr/>
          </p:nvCxnSpPr>
          <p:spPr bwMode="auto">
            <a:xfrm rot="5400000">
              <a:off x="6072981" y="3671094"/>
              <a:ext cx="6175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3200400" y="4027488"/>
              <a:ext cx="4205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2882106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3748881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16200000" flipH="1" flipV="1">
              <a:off x="4845844" y="3309144"/>
              <a:ext cx="133826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463" y="3030538"/>
              <a:ext cx="5842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819" name="Group 42"/>
            <p:cNvGrpSpPr>
              <a:grpSpLocks/>
            </p:cNvGrpSpPr>
            <p:nvPr/>
          </p:nvGrpSpPr>
          <p:grpSpPr bwMode="auto">
            <a:xfrm flipH="1">
              <a:off x="1273175" y="2486025"/>
              <a:ext cx="6350" cy="1100138"/>
              <a:chOff x="3743326" y="3933825"/>
              <a:chExt cx="10144" cy="17526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3600000">
                <a:off x="3286869" y="4400426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8000000" flipH="1">
                <a:off x="3276725" y="5219824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20" name="TextBox 85"/>
            <p:cNvSpPr txBox="1">
              <a:spLocks noChangeArrowheads="1"/>
            </p:cNvSpPr>
            <p:nvPr/>
          </p:nvSpPr>
          <p:spPr bwMode="auto">
            <a:xfrm>
              <a:off x="136525" y="2794000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9821" name="TextBox 86"/>
            <p:cNvSpPr txBox="1">
              <a:spLocks noChangeArrowheads="1"/>
            </p:cNvSpPr>
            <p:nvPr/>
          </p:nvSpPr>
          <p:spPr bwMode="auto">
            <a:xfrm>
              <a:off x="1371600" y="2068513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69822" name="TextBox 92"/>
            <p:cNvSpPr txBox="1">
              <a:spLocks noChangeArrowheads="1"/>
            </p:cNvSpPr>
            <p:nvPr/>
          </p:nvSpPr>
          <p:spPr bwMode="auto">
            <a:xfrm>
              <a:off x="1306513" y="3508375"/>
              <a:ext cx="328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69823" name="TextBox 140"/>
            <p:cNvSpPr txBox="1">
              <a:spLocks noChangeArrowheads="1"/>
            </p:cNvSpPr>
            <p:nvPr/>
          </p:nvSpPr>
          <p:spPr bwMode="auto">
            <a:xfrm>
              <a:off x="1235075" y="2741613"/>
              <a:ext cx="38417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v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3200400" y="2076450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3200400" y="2727325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200400" y="3376613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 bwMode="auto">
            <a:xfrm>
              <a:off x="3722688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72268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22688" y="3290888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589463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45623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23013" y="3305175"/>
              <a:ext cx="1460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aphicFrame>
          <p:nvGraphicFramePr>
            <p:cNvPr id="69806" name="Object 174"/>
            <p:cNvGraphicFramePr>
              <a:graphicFrameLocks noChangeAspect="1"/>
            </p:cNvGraphicFramePr>
            <p:nvPr/>
          </p:nvGraphicFramePr>
          <p:xfrm>
            <a:off x="2543175" y="3786188"/>
            <a:ext cx="427038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0686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175" y="3786188"/>
                          <a:ext cx="427038" cy="49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3" name="Group 6"/>
            <p:cNvGrpSpPr>
              <a:grpSpLocks/>
            </p:cNvGrpSpPr>
            <p:nvPr/>
          </p:nvGrpSpPr>
          <p:grpSpPr bwMode="auto">
            <a:xfrm>
              <a:off x="7107238" y="3825875"/>
              <a:ext cx="638175" cy="579438"/>
              <a:chOff x="7107039" y="3826497"/>
              <a:chExt cx="638117" cy="578529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7107039" y="3826497"/>
                <a:ext cx="638117" cy="4200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12" name="Arc 111"/>
              <p:cNvSpPr/>
              <p:nvPr/>
            </p:nvSpPr>
            <p:spPr bwMode="auto">
              <a:xfrm>
                <a:off x="7146722" y="3900993"/>
                <a:ext cx="530177" cy="504033"/>
              </a:xfrm>
              <a:prstGeom prst="arc">
                <a:avLst>
                  <a:gd name="adj1" fmla="val 10656843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 bwMode="auto">
              <a:xfrm rot="16200000" flipV="1">
                <a:off x="7161967" y="3914292"/>
                <a:ext cx="223486" cy="234929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34" name="TextBox 93"/>
            <p:cNvSpPr txBox="1">
              <a:spLocks noChangeArrowheads="1"/>
            </p:cNvSpPr>
            <p:nvPr/>
          </p:nvSpPr>
          <p:spPr bwMode="auto">
            <a:xfrm>
              <a:off x="2794000" y="19177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69835" name="TextBox 94"/>
            <p:cNvSpPr txBox="1">
              <a:spLocks noChangeArrowheads="1"/>
            </p:cNvSpPr>
            <p:nvPr/>
          </p:nvSpPr>
          <p:spPr bwMode="auto">
            <a:xfrm>
              <a:off x="2794000" y="254635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69836" name="TextBox 96"/>
            <p:cNvSpPr txBox="1">
              <a:spLocks noChangeArrowheads="1"/>
            </p:cNvSpPr>
            <p:nvPr/>
          </p:nvSpPr>
          <p:spPr bwMode="auto">
            <a:xfrm>
              <a:off x="2794000" y="3175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graphicFrame>
          <p:nvGraphicFramePr>
            <p:cNvPr id="69807" name="Object 175"/>
            <p:cNvGraphicFramePr>
              <a:graphicFrameLocks noChangeAspect="1"/>
            </p:cNvGraphicFramePr>
            <p:nvPr/>
          </p:nvGraphicFramePr>
          <p:xfrm>
            <a:off x="7648575" y="4279900"/>
            <a:ext cx="836613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0687" name="Equation" r:id="rId5" imgW="368300" imgH="228600" progId="Equation.3">
                    <p:embed/>
                  </p:oleObj>
                </mc:Choice>
                <mc:Fallback>
                  <p:oleObj name="Equation" r:id="rId5" imgW="368300" imgH="22860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575" y="4279900"/>
                          <a:ext cx="836613" cy="519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7" name="Group 125"/>
            <p:cNvGrpSpPr>
              <a:grpSpLocks/>
            </p:cNvGrpSpPr>
            <p:nvPr/>
          </p:nvGrpSpPr>
          <p:grpSpPr bwMode="auto">
            <a:xfrm>
              <a:off x="3552825" y="3708400"/>
              <a:ext cx="492125" cy="646113"/>
              <a:chOff x="2846152" y="3238420"/>
              <a:chExt cx="492443" cy="646331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8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8" name="Group 125"/>
            <p:cNvGrpSpPr>
              <a:grpSpLocks/>
            </p:cNvGrpSpPr>
            <p:nvPr/>
          </p:nvGrpSpPr>
          <p:grpSpPr bwMode="auto">
            <a:xfrm>
              <a:off x="4414838" y="3708400"/>
              <a:ext cx="492125" cy="646113"/>
              <a:chOff x="2846152" y="3238420"/>
              <a:chExt cx="492443" cy="646331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6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9" name="Group 125"/>
            <p:cNvGrpSpPr>
              <a:grpSpLocks/>
            </p:cNvGrpSpPr>
            <p:nvPr/>
          </p:nvGrpSpPr>
          <p:grpSpPr bwMode="auto">
            <a:xfrm>
              <a:off x="5276850" y="3708400"/>
              <a:ext cx="492125" cy="646113"/>
              <a:chOff x="2846152" y="3238420"/>
              <a:chExt cx="492443" cy="646331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4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40" name="Group 125"/>
            <p:cNvGrpSpPr>
              <a:grpSpLocks/>
            </p:cNvGrpSpPr>
            <p:nvPr/>
          </p:nvGrpSpPr>
          <p:grpSpPr bwMode="auto">
            <a:xfrm>
              <a:off x="6138863" y="3708400"/>
              <a:ext cx="492125" cy="646113"/>
              <a:chOff x="2846152" y="3238420"/>
              <a:chExt cx="492443" cy="646331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2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  <p:cxnSp>
        <p:nvCxnSpPr>
          <p:cNvPr id="51" name="Straight Connector 50"/>
          <p:cNvCxnSpPr/>
          <p:nvPr/>
        </p:nvCxnSpPr>
        <p:spPr>
          <a:xfrm>
            <a:off x="0" y="116998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0050" y="436245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Syndrome </a:t>
            </a:r>
            <a:r>
              <a:rPr lang="en-US" dirty="0" err="1" smtClean="0"/>
              <a:t>qubit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1847850" y="3854450"/>
            <a:ext cx="819150" cy="523220"/>
          </a:xfrm>
          <a:custGeom>
            <a:avLst/>
            <a:gdLst>
              <a:gd name="connsiteX0" fmla="*/ 0 w 762000"/>
              <a:gd name="connsiteY0" fmla="*/ 384175 h 384175"/>
              <a:gd name="connsiteX1" fmla="*/ 400050 w 762000"/>
              <a:gd name="connsiteY1" fmla="*/ 60325 h 384175"/>
              <a:gd name="connsiteX2" fmla="*/ 762000 w 762000"/>
              <a:gd name="connsiteY2" fmla="*/ 2222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84175">
                <a:moveTo>
                  <a:pt x="0" y="384175"/>
                </a:moveTo>
                <a:cubicBezTo>
                  <a:pt x="136525" y="252412"/>
                  <a:pt x="273050" y="120650"/>
                  <a:pt x="400050" y="60325"/>
                </a:cubicBezTo>
                <a:cubicBezTo>
                  <a:pt x="527050" y="0"/>
                  <a:pt x="644525" y="11112"/>
                  <a:pt x="762000" y="2222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6092" y="6457890"/>
            <a:ext cx="406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NEB, D.P. </a:t>
            </a:r>
            <a:r>
              <a:rPr lang="en-US" sz="2000" dirty="0" err="1" smtClean="0">
                <a:solidFill>
                  <a:schemeClr val="accent6"/>
                </a:solidFill>
              </a:rPr>
              <a:t>DiVincenzo</a:t>
            </a:r>
            <a:r>
              <a:rPr lang="en-US" sz="2000" dirty="0" smtClean="0">
                <a:solidFill>
                  <a:schemeClr val="accent6"/>
                </a:solidFill>
              </a:rPr>
              <a:t>, PRB 2012 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73313"/>
      </p:ext>
    </p:extLst>
  </p:cSld>
  <p:clrMapOvr>
    <a:masterClrMapping/>
  </p:clrMapOvr>
  <p:transition advClick="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Quantum Circuit for Measuring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i="1" baseline="-25000" dirty="0" err="1" smtClean="0"/>
              <a:t>v</a:t>
            </a:r>
            <a:endParaRPr lang="en-US" sz="3600" i="1" dirty="0" smtClean="0"/>
          </a:p>
        </p:txBody>
      </p:sp>
      <p:sp>
        <p:nvSpPr>
          <p:cNvPr id="69809" name="TextBox 108"/>
          <p:cNvSpPr txBox="1">
            <a:spLocks noChangeArrowheads="1"/>
          </p:cNvSpPr>
          <p:nvPr/>
        </p:nvSpPr>
        <p:spPr bwMode="auto">
          <a:xfrm>
            <a:off x="1235075" y="5516563"/>
            <a:ext cx="7105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That was easy!  What about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baseline="-25000" dirty="0"/>
              <a:t>p</a:t>
            </a:r>
            <a:r>
              <a:rPr lang="en-US" sz="3600" dirty="0"/>
              <a:t>?</a:t>
            </a:r>
          </a:p>
        </p:txBody>
      </p:sp>
      <p:grpSp>
        <p:nvGrpSpPr>
          <p:cNvPr id="69810" name="Group 57"/>
          <p:cNvGrpSpPr>
            <a:grpSpLocks/>
          </p:cNvGrpSpPr>
          <p:nvPr/>
        </p:nvGrpSpPr>
        <p:grpSpPr bwMode="auto">
          <a:xfrm>
            <a:off x="327025" y="1800225"/>
            <a:ext cx="8348663" cy="2881313"/>
            <a:chOff x="136525" y="1917700"/>
            <a:chExt cx="8348663" cy="2881313"/>
          </a:xfrm>
        </p:grpSpPr>
        <p:cxnSp>
          <p:nvCxnSpPr>
            <p:cNvPr id="59" name="Straight Connector 58"/>
            <p:cNvCxnSpPr/>
            <p:nvPr/>
          </p:nvCxnSpPr>
          <p:spPr bwMode="auto">
            <a:xfrm rot="5400000">
              <a:off x="6072981" y="3671094"/>
              <a:ext cx="6175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3200400" y="4027488"/>
              <a:ext cx="4205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2882106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3748881" y="3064669"/>
              <a:ext cx="18272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16200000" flipH="1" flipV="1">
              <a:off x="4845844" y="3309144"/>
              <a:ext cx="133826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463" y="3030538"/>
              <a:ext cx="5842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819" name="Group 42"/>
            <p:cNvGrpSpPr>
              <a:grpSpLocks/>
            </p:cNvGrpSpPr>
            <p:nvPr/>
          </p:nvGrpSpPr>
          <p:grpSpPr bwMode="auto">
            <a:xfrm flipH="1">
              <a:off x="1273175" y="2486025"/>
              <a:ext cx="6350" cy="1100138"/>
              <a:chOff x="3743326" y="3933825"/>
              <a:chExt cx="10144" cy="17526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3600000">
                <a:off x="3286869" y="4400426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8000000" flipH="1">
                <a:off x="3276725" y="5219824"/>
                <a:ext cx="93320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20" name="TextBox 85"/>
            <p:cNvSpPr txBox="1">
              <a:spLocks noChangeArrowheads="1"/>
            </p:cNvSpPr>
            <p:nvPr/>
          </p:nvSpPr>
          <p:spPr bwMode="auto">
            <a:xfrm>
              <a:off x="136525" y="2794000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9821" name="TextBox 86"/>
            <p:cNvSpPr txBox="1">
              <a:spLocks noChangeArrowheads="1"/>
            </p:cNvSpPr>
            <p:nvPr/>
          </p:nvSpPr>
          <p:spPr bwMode="auto">
            <a:xfrm>
              <a:off x="1371600" y="2068513"/>
              <a:ext cx="327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69822" name="TextBox 92"/>
            <p:cNvSpPr txBox="1">
              <a:spLocks noChangeArrowheads="1"/>
            </p:cNvSpPr>
            <p:nvPr/>
          </p:nvSpPr>
          <p:spPr bwMode="auto">
            <a:xfrm>
              <a:off x="1306513" y="3508375"/>
              <a:ext cx="328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69823" name="TextBox 140"/>
            <p:cNvSpPr txBox="1">
              <a:spLocks noChangeArrowheads="1"/>
            </p:cNvSpPr>
            <p:nvPr/>
          </p:nvSpPr>
          <p:spPr bwMode="auto">
            <a:xfrm>
              <a:off x="1235075" y="2741613"/>
              <a:ext cx="38417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v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3200400" y="2076450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3200400" y="2727325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200400" y="3376613"/>
              <a:ext cx="3694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 bwMode="auto">
            <a:xfrm>
              <a:off x="3722688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72268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22688" y="3290888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589463" y="19939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456238" y="2641600"/>
              <a:ext cx="147637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23013" y="3305175"/>
              <a:ext cx="1460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aphicFrame>
          <p:nvGraphicFramePr>
            <p:cNvPr id="69806" name="Object 174"/>
            <p:cNvGraphicFramePr>
              <a:graphicFrameLocks noChangeAspect="1"/>
            </p:cNvGraphicFramePr>
            <p:nvPr/>
          </p:nvGraphicFramePr>
          <p:xfrm>
            <a:off x="2543175" y="3786188"/>
            <a:ext cx="427038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1710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175" y="3786188"/>
                          <a:ext cx="427038" cy="49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3" name="Group 6"/>
            <p:cNvGrpSpPr>
              <a:grpSpLocks/>
            </p:cNvGrpSpPr>
            <p:nvPr/>
          </p:nvGrpSpPr>
          <p:grpSpPr bwMode="auto">
            <a:xfrm>
              <a:off x="7107238" y="3825875"/>
              <a:ext cx="638175" cy="579438"/>
              <a:chOff x="7107039" y="3826497"/>
              <a:chExt cx="638117" cy="578529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7107039" y="3826497"/>
                <a:ext cx="638117" cy="4200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12" name="Arc 111"/>
              <p:cNvSpPr/>
              <p:nvPr/>
            </p:nvSpPr>
            <p:spPr bwMode="auto">
              <a:xfrm>
                <a:off x="7146722" y="3900993"/>
                <a:ext cx="530177" cy="504033"/>
              </a:xfrm>
              <a:prstGeom prst="arc">
                <a:avLst>
                  <a:gd name="adj1" fmla="val 10656843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 bwMode="auto">
              <a:xfrm rot="16200000" flipV="1">
                <a:off x="7161967" y="3914292"/>
                <a:ext cx="223486" cy="234929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834" name="TextBox 93"/>
            <p:cNvSpPr txBox="1">
              <a:spLocks noChangeArrowheads="1"/>
            </p:cNvSpPr>
            <p:nvPr/>
          </p:nvSpPr>
          <p:spPr bwMode="auto">
            <a:xfrm>
              <a:off x="2794000" y="19177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69835" name="TextBox 94"/>
            <p:cNvSpPr txBox="1">
              <a:spLocks noChangeArrowheads="1"/>
            </p:cNvSpPr>
            <p:nvPr/>
          </p:nvSpPr>
          <p:spPr bwMode="auto">
            <a:xfrm>
              <a:off x="2794000" y="254635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69836" name="TextBox 96"/>
            <p:cNvSpPr txBox="1">
              <a:spLocks noChangeArrowheads="1"/>
            </p:cNvSpPr>
            <p:nvPr/>
          </p:nvSpPr>
          <p:spPr bwMode="auto">
            <a:xfrm>
              <a:off x="2794000" y="3175000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graphicFrame>
          <p:nvGraphicFramePr>
            <p:cNvPr id="69807" name="Object 175"/>
            <p:cNvGraphicFramePr>
              <a:graphicFrameLocks noChangeAspect="1"/>
            </p:cNvGraphicFramePr>
            <p:nvPr/>
          </p:nvGraphicFramePr>
          <p:xfrm>
            <a:off x="7648575" y="4279900"/>
            <a:ext cx="836613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1711" name="Equation" r:id="rId5" imgW="368300" imgH="228600" progId="Equation.3">
                    <p:embed/>
                  </p:oleObj>
                </mc:Choice>
                <mc:Fallback>
                  <p:oleObj name="Equation" r:id="rId5" imgW="368300" imgH="22860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575" y="4279900"/>
                          <a:ext cx="836613" cy="519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837" name="Group 125"/>
            <p:cNvGrpSpPr>
              <a:grpSpLocks/>
            </p:cNvGrpSpPr>
            <p:nvPr/>
          </p:nvGrpSpPr>
          <p:grpSpPr bwMode="auto">
            <a:xfrm>
              <a:off x="3552825" y="3708400"/>
              <a:ext cx="492125" cy="646113"/>
              <a:chOff x="2846152" y="3238420"/>
              <a:chExt cx="492443" cy="646331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8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8" name="Group 125"/>
            <p:cNvGrpSpPr>
              <a:grpSpLocks/>
            </p:cNvGrpSpPr>
            <p:nvPr/>
          </p:nvGrpSpPr>
          <p:grpSpPr bwMode="auto">
            <a:xfrm>
              <a:off x="4414838" y="3708400"/>
              <a:ext cx="492125" cy="646113"/>
              <a:chOff x="2846152" y="3238420"/>
              <a:chExt cx="492443" cy="646331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6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39" name="Group 125"/>
            <p:cNvGrpSpPr>
              <a:grpSpLocks/>
            </p:cNvGrpSpPr>
            <p:nvPr/>
          </p:nvGrpSpPr>
          <p:grpSpPr bwMode="auto">
            <a:xfrm>
              <a:off x="5276850" y="3708400"/>
              <a:ext cx="492125" cy="646113"/>
              <a:chOff x="2846152" y="3238420"/>
              <a:chExt cx="492443" cy="646331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2896985" y="3335291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4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69840" name="Group 125"/>
            <p:cNvGrpSpPr>
              <a:grpSpLocks/>
            </p:cNvGrpSpPr>
            <p:nvPr/>
          </p:nvGrpSpPr>
          <p:grpSpPr bwMode="auto">
            <a:xfrm>
              <a:off x="6138863" y="3708400"/>
              <a:ext cx="492125" cy="646113"/>
              <a:chOff x="2846152" y="3238420"/>
              <a:chExt cx="492443" cy="646331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2896985" y="3335291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69842" name="TextBox 1"/>
              <p:cNvSpPr txBox="1">
                <a:spLocks noChangeArrowheads="1"/>
              </p:cNvSpPr>
              <p:nvPr/>
            </p:nvSpPr>
            <p:spPr bwMode="auto">
              <a:xfrm>
                <a:off x="2846152" y="323842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>
            <a:off x="38100" y="5187950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1169988"/>
            <a:ext cx="90709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0050" y="436245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Syndrome </a:t>
            </a:r>
            <a:r>
              <a:rPr lang="en-US" dirty="0" err="1" smtClean="0"/>
              <a:t>qubit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1847850" y="3854450"/>
            <a:ext cx="819150" cy="523220"/>
          </a:xfrm>
          <a:custGeom>
            <a:avLst/>
            <a:gdLst>
              <a:gd name="connsiteX0" fmla="*/ 0 w 762000"/>
              <a:gd name="connsiteY0" fmla="*/ 384175 h 384175"/>
              <a:gd name="connsiteX1" fmla="*/ 400050 w 762000"/>
              <a:gd name="connsiteY1" fmla="*/ 60325 h 384175"/>
              <a:gd name="connsiteX2" fmla="*/ 762000 w 762000"/>
              <a:gd name="connsiteY2" fmla="*/ 2222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84175">
                <a:moveTo>
                  <a:pt x="0" y="384175"/>
                </a:moveTo>
                <a:cubicBezTo>
                  <a:pt x="136525" y="252412"/>
                  <a:pt x="273050" y="120650"/>
                  <a:pt x="400050" y="60325"/>
                </a:cubicBezTo>
                <a:cubicBezTo>
                  <a:pt x="527050" y="0"/>
                  <a:pt x="644525" y="11112"/>
                  <a:pt x="762000" y="2222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6092" y="6457890"/>
            <a:ext cx="406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NEB, D.P. </a:t>
            </a:r>
            <a:r>
              <a:rPr lang="en-US" sz="2000" dirty="0" err="1" smtClean="0">
                <a:solidFill>
                  <a:schemeClr val="accent6"/>
                </a:solidFill>
              </a:rPr>
              <a:t>DiVincenzo</a:t>
            </a:r>
            <a:r>
              <a:rPr lang="en-US" sz="2000" dirty="0" smtClean="0">
                <a:solidFill>
                  <a:schemeClr val="accent6"/>
                </a:solidFill>
              </a:rPr>
              <a:t>, PRB 2012 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7331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62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10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3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3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Straight Connector 38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1862138" y="1870075"/>
            <a:chExt cx="3082204" cy="3284248"/>
          </a:xfrm>
        </p:grpSpPr>
        <p:sp>
          <p:nvSpPr>
            <p:cNvPr id="984067" name="Oval 274"/>
            <p:cNvSpPr>
              <a:spLocks noChangeArrowheads="1"/>
            </p:cNvSpPr>
            <p:nvPr/>
          </p:nvSpPr>
          <p:spPr bwMode="auto">
            <a:xfrm>
              <a:off x="3296762" y="187007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8" name="Oval 259"/>
            <p:cNvSpPr>
              <a:spLocks noChangeArrowheads="1"/>
            </p:cNvSpPr>
            <p:nvPr/>
          </p:nvSpPr>
          <p:spPr bwMode="auto">
            <a:xfrm>
              <a:off x="3717064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9" name="Oval 260"/>
            <p:cNvSpPr>
              <a:spLocks noChangeArrowheads="1"/>
            </p:cNvSpPr>
            <p:nvPr/>
          </p:nvSpPr>
          <p:spPr bwMode="auto">
            <a:xfrm>
              <a:off x="4644527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0" name="Oval 266"/>
            <p:cNvSpPr>
              <a:spLocks noChangeArrowheads="1"/>
            </p:cNvSpPr>
            <p:nvPr/>
          </p:nvSpPr>
          <p:spPr bwMode="auto">
            <a:xfrm>
              <a:off x="2789601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1" name="Oval 277"/>
            <p:cNvSpPr>
              <a:spLocks noChangeArrowheads="1"/>
            </p:cNvSpPr>
            <p:nvPr/>
          </p:nvSpPr>
          <p:spPr bwMode="auto">
            <a:xfrm>
              <a:off x="1862138" y="2643148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2" name="Oval 262"/>
            <p:cNvSpPr>
              <a:spLocks noChangeArrowheads="1"/>
            </p:cNvSpPr>
            <p:nvPr/>
          </p:nvSpPr>
          <p:spPr bwMode="auto">
            <a:xfrm>
              <a:off x="4218621" y="3352469"/>
              <a:ext cx="283001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3" name="Oval 263"/>
            <p:cNvSpPr>
              <a:spLocks noChangeArrowheads="1"/>
            </p:cNvSpPr>
            <p:nvPr/>
          </p:nvSpPr>
          <p:spPr bwMode="auto">
            <a:xfrm>
              <a:off x="2386113" y="3351068"/>
              <a:ext cx="283001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4" name="Oval 280"/>
            <p:cNvSpPr>
              <a:spLocks noChangeArrowheads="1"/>
            </p:cNvSpPr>
            <p:nvPr/>
          </p:nvSpPr>
          <p:spPr bwMode="auto">
            <a:xfrm>
              <a:off x="3302366" y="4854480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5" name="Oval 259"/>
            <p:cNvSpPr>
              <a:spLocks noChangeArrowheads="1"/>
            </p:cNvSpPr>
            <p:nvPr/>
          </p:nvSpPr>
          <p:spPr bwMode="auto">
            <a:xfrm>
              <a:off x="3733876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6" name="Oval 260"/>
            <p:cNvSpPr>
              <a:spLocks noChangeArrowheads="1"/>
            </p:cNvSpPr>
            <p:nvPr/>
          </p:nvSpPr>
          <p:spPr bwMode="auto">
            <a:xfrm>
              <a:off x="4661339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7" name="Oval 266"/>
            <p:cNvSpPr>
              <a:spLocks noChangeArrowheads="1"/>
            </p:cNvSpPr>
            <p:nvPr/>
          </p:nvSpPr>
          <p:spPr bwMode="auto">
            <a:xfrm>
              <a:off x="2806413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8" name="Oval 277"/>
            <p:cNvSpPr>
              <a:spLocks noChangeArrowheads="1"/>
            </p:cNvSpPr>
            <p:nvPr/>
          </p:nvSpPr>
          <p:spPr bwMode="auto">
            <a:xfrm>
              <a:off x="1878950" y="4105927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372350" y="2857500"/>
            <a:ext cx="153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err="1" smtClean="0"/>
              <a:t>qubits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fixed in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6467475" y="2914651"/>
            <a:ext cx="657225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6048375" y="3600450"/>
            <a:ext cx="1114425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6591300" y="4105275"/>
            <a:ext cx="638176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3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Straight Connector 38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1862138" y="1870075"/>
            <a:chExt cx="3082204" cy="3284248"/>
          </a:xfrm>
        </p:grpSpPr>
        <p:sp>
          <p:nvSpPr>
            <p:cNvPr id="984067" name="Oval 274"/>
            <p:cNvSpPr>
              <a:spLocks noChangeArrowheads="1"/>
            </p:cNvSpPr>
            <p:nvPr/>
          </p:nvSpPr>
          <p:spPr bwMode="auto">
            <a:xfrm>
              <a:off x="3296762" y="187007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8" name="Oval 259"/>
            <p:cNvSpPr>
              <a:spLocks noChangeArrowheads="1"/>
            </p:cNvSpPr>
            <p:nvPr/>
          </p:nvSpPr>
          <p:spPr bwMode="auto">
            <a:xfrm>
              <a:off x="3717064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9" name="Oval 260"/>
            <p:cNvSpPr>
              <a:spLocks noChangeArrowheads="1"/>
            </p:cNvSpPr>
            <p:nvPr/>
          </p:nvSpPr>
          <p:spPr bwMode="auto">
            <a:xfrm>
              <a:off x="4644527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0" name="Oval 266"/>
            <p:cNvSpPr>
              <a:spLocks noChangeArrowheads="1"/>
            </p:cNvSpPr>
            <p:nvPr/>
          </p:nvSpPr>
          <p:spPr bwMode="auto">
            <a:xfrm>
              <a:off x="2789601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1" name="Oval 277"/>
            <p:cNvSpPr>
              <a:spLocks noChangeArrowheads="1"/>
            </p:cNvSpPr>
            <p:nvPr/>
          </p:nvSpPr>
          <p:spPr bwMode="auto">
            <a:xfrm>
              <a:off x="1862138" y="2643148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2" name="Oval 262"/>
            <p:cNvSpPr>
              <a:spLocks noChangeArrowheads="1"/>
            </p:cNvSpPr>
            <p:nvPr/>
          </p:nvSpPr>
          <p:spPr bwMode="auto">
            <a:xfrm>
              <a:off x="4218621" y="3352469"/>
              <a:ext cx="283001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3" name="Oval 263"/>
            <p:cNvSpPr>
              <a:spLocks noChangeArrowheads="1"/>
            </p:cNvSpPr>
            <p:nvPr/>
          </p:nvSpPr>
          <p:spPr bwMode="auto">
            <a:xfrm>
              <a:off x="2386113" y="3351068"/>
              <a:ext cx="283001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4" name="Oval 280"/>
            <p:cNvSpPr>
              <a:spLocks noChangeArrowheads="1"/>
            </p:cNvSpPr>
            <p:nvPr/>
          </p:nvSpPr>
          <p:spPr bwMode="auto">
            <a:xfrm>
              <a:off x="3302366" y="4854480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5" name="Oval 259"/>
            <p:cNvSpPr>
              <a:spLocks noChangeArrowheads="1"/>
            </p:cNvSpPr>
            <p:nvPr/>
          </p:nvSpPr>
          <p:spPr bwMode="auto">
            <a:xfrm>
              <a:off x="3733876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6" name="Oval 260"/>
            <p:cNvSpPr>
              <a:spLocks noChangeArrowheads="1"/>
            </p:cNvSpPr>
            <p:nvPr/>
          </p:nvSpPr>
          <p:spPr bwMode="auto">
            <a:xfrm>
              <a:off x="4661339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7" name="Oval 266"/>
            <p:cNvSpPr>
              <a:spLocks noChangeArrowheads="1"/>
            </p:cNvSpPr>
            <p:nvPr/>
          </p:nvSpPr>
          <p:spPr bwMode="auto">
            <a:xfrm>
              <a:off x="2806413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8" name="Oval 277"/>
            <p:cNvSpPr>
              <a:spLocks noChangeArrowheads="1"/>
            </p:cNvSpPr>
            <p:nvPr/>
          </p:nvSpPr>
          <p:spPr bwMode="auto">
            <a:xfrm>
              <a:off x="1878950" y="4105927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372350" y="2857500"/>
            <a:ext cx="153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err="1" smtClean="0"/>
              <a:t>qubits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fixed in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6467475" y="2914651"/>
            <a:ext cx="657225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6048375" y="3600450"/>
            <a:ext cx="1114425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6591300" y="4105275"/>
            <a:ext cx="638176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2828925"/>
            <a:ext cx="2244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</a:p>
          <a:p>
            <a:r>
              <a:rPr lang="en-US" dirty="0" smtClean="0"/>
              <a:t>is abstract</a:t>
            </a:r>
          </a:p>
          <a:p>
            <a:r>
              <a:rPr lang="en-US" dirty="0" smtClean="0"/>
              <a:t>and can be</a:t>
            </a:r>
          </a:p>
          <a:p>
            <a:r>
              <a:rPr lang="en-US" dirty="0" smtClean="0"/>
              <a:t>“redrawn”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7372350" y="2857500"/>
            <a:ext cx="153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err="1" smtClean="0"/>
              <a:t>qubits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fixed in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6467475" y="2914651"/>
            <a:ext cx="657225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6048375" y="3600450"/>
            <a:ext cx="1114425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6591300" y="4105275"/>
            <a:ext cx="638176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2828925"/>
            <a:ext cx="2244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</a:p>
          <a:p>
            <a:r>
              <a:rPr lang="en-US" dirty="0" smtClean="0"/>
              <a:t>is abstract</a:t>
            </a:r>
          </a:p>
          <a:p>
            <a:r>
              <a:rPr lang="en-US" dirty="0" smtClean="0"/>
              <a:t>and can be</a:t>
            </a:r>
          </a:p>
          <a:p>
            <a:r>
              <a:rPr lang="en-US" dirty="0" smtClean="0"/>
              <a:t>“redrawn”</a:t>
            </a:r>
            <a:endParaRPr lang="en-US" dirty="0"/>
          </a:p>
        </p:txBody>
      </p:sp>
      <p:grpSp>
        <p:nvGrpSpPr>
          <p:cNvPr id="43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49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6" name="Straight Connector 55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23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1862138" y="1870075"/>
            <a:chExt cx="3082204" cy="3284248"/>
          </a:xfrm>
        </p:grpSpPr>
        <p:sp>
          <p:nvSpPr>
            <p:cNvPr id="76" name="Oval 274"/>
            <p:cNvSpPr>
              <a:spLocks noChangeArrowheads="1"/>
            </p:cNvSpPr>
            <p:nvPr/>
          </p:nvSpPr>
          <p:spPr bwMode="auto">
            <a:xfrm>
              <a:off x="3296762" y="187007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7" name="Oval 259"/>
            <p:cNvSpPr>
              <a:spLocks noChangeArrowheads="1"/>
            </p:cNvSpPr>
            <p:nvPr/>
          </p:nvSpPr>
          <p:spPr bwMode="auto">
            <a:xfrm>
              <a:off x="3717064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8" name="Oval 260"/>
            <p:cNvSpPr>
              <a:spLocks noChangeArrowheads="1"/>
            </p:cNvSpPr>
            <p:nvPr/>
          </p:nvSpPr>
          <p:spPr bwMode="auto">
            <a:xfrm>
              <a:off x="4644527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9" name="Oval 266"/>
            <p:cNvSpPr>
              <a:spLocks noChangeArrowheads="1"/>
            </p:cNvSpPr>
            <p:nvPr/>
          </p:nvSpPr>
          <p:spPr bwMode="auto">
            <a:xfrm>
              <a:off x="2789601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" name="Oval 277"/>
            <p:cNvSpPr>
              <a:spLocks noChangeArrowheads="1"/>
            </p:cNvSpPr>
            <p:nvPr/>
          </p:nvSpPr>
          <p:spPr bwMode="auto">
            <a:xfrm>
              <a:off x="1862138" y="2643148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1" name="Oval 262"/>
            <p:cNvSpPr>
              <a:spLocks noChangeArrowheads="1"/>
            </p:cNvSpPr>
            <p:nvPr/>
          </p:nvSpPr>
          <p:spPr bwMode="auto">
            <a:xfrm>
              <a:off x="4218621" y="3352469"/>
              <a:ext cx="283001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2" name="Oval 263"/>
            <p:cNvSpPr>
              <a:spLocks noChangeArrowheads="1"/>
            </p:cNvSpPr>
            <p:nvPr/>
          </p:nvSpPr>
          <p:spPr bwMode="auto">
            <a:xfrm>
              <a:off x="2386113" y="3351068"/>
              <a:ext cx="283001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3" name="Oval 280"/>
            <p:cNvSpPr>
              <a:spLocks noChangeArrowheads="1"/>
            </p:cNvSpPr>
            <p:nvPr/>
          </p:nvSpPr>
          <p:spPr bwMode="auto">
            <a:xfrm>
              <a:off x="3302366" y="4854480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4" name="Oval 259"/>
            <p:cNvSpPr>
              <a:spLocks noChangeArrowheads="1"/>
            </p:cNvSpPr>
            <p:nvPr/>
          </p:nvSpPr>
          <p:spPr bwMode="auto">
            <a:xfrm>
              <a:off x="3733876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5" name="Oval 260"/>
            <p:cNvSpPr>
              <a:spLocks noChangeArrowheads="1"/>
            </p:cNvSpPr>
            <p:nvPr/>
          </p:nvSpPr>
          <p:spPr bwMode="auto">
            <a:xfrm>
              <a:off x="4661339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6" name="Oval 266"/>
            <p:cNvSpPr>
              <a:spLocks noChangeArrowheads="1"/>
            </p:cNvSpPr>
            <p:nvPr/>
          </p:nvSpPr>
          <p:spPr bwMode="auto">
            <a:xfrm>
              <a:off x="2806413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7" name="Oval 277"/>
            <p:cNvSpPr>
              <a:spLocks noChangeArrowheads="1"/>
            </p:cNvSpPr>
            <p:nvPr/>
          </p:nvSpPr>
          <p:spPr bwMode="auto">
            <a:xfrm>
              <a:off x="1878950" y="4105927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 advClick="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7372350" y="2857500"/>
            <a:ext cx="153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err="1" smtClean="0"/>
              <a:t>qubits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fixed in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6467475" y="2914651"/>
            <a:ext cx="657225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6048375" y="3600450"/>
            <a:ext cx="1114425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6591300" y="4105275"/>
            <a:ext cx="638176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2828925"/>
            <a:ext cx="2244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</a:p>
          <a:p>
            <a:r>
              <a:rPr lang="en-US" dirty="0" smtClean="0"/>
              <a:t>is abstract</a:t>
            </a:r>
          </a:p>
          <a:p>
            <a:r>
              <a:rPr lang="en-US" dirty="0" smtClean="0"/>
              <a:t>and can be</a:t>
            </a:r>
          </a:p>
          <a:p>
            <a:r>
              <a:rPr lang="en-US" dirty="0" smtClean="0"/>
              <a:t>“redrawn”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76450" y="1104900"/>
            <a:ext cx="4967287" cy="5133975"/>
            <a:chOff x="2076450" y="1104900"/>
            <a:chExt cx="4967287" cy="5133975"/>
          </a:xfrm>
        </p:grpSpPr>
        <p:sp>
          <p:nvSpPr>
            <p:cNvPr id="89" name="Freeform 88"/>
            <p:cNvSpPr/>
            <p:nvPr/>
          </p:nvSpPr>
          <p:spPr>
            <a:xfrm>
              <a:off x="2076450" y="2352675"/>
              <a:ext cx="819150" cy="2647950"/>
            </a:xfrm>
            <a:custGeom>
              <a:avLst/>
              <a:gdLst>
                <a:gd name="connsiteX0" fmla="*/ 0 w 819150"/>
                <a:gd name="connsiteY0" fmla="*/ 0 h 2647950"/>
                <a:gd name="connsiteX1" fmla="*/ 533400 w 819150"/>
                <a:gd name="connsiteY1" fmla="*/ 361950 h 2647950"/>
                <a:gd name="connsiteX2" fmla="*/ 809625 w 819150"/>
                <a:gd name="connsiteY2" fmla="*/ 1333500 h 2647950"/>
                <a:gd name="connsiteX3" fmla="*/ 590550 w 819150"/>
                <a:gd name="connsiteY3" fmla="*/ 2314575 h 2647950"/>
                <a:gd name="connsiteX4" fmla="*/ 0 w 819150"/>
                <a:gd name="connsiteY4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2647950">
                  <a:moveTo>
                    <a:pt x="0" y="0"/>
                  </a:moveTo>
                  <a:cubicBezTo>
                    <a:pt x="199231" y="69850"/>
                    <a:pt x="398463" y="139700"/>
                    <a:pt x="533400" y="361950"/>
                  </a:cubicBezTo>
                  <a:cubicBezTo>
                    <a:pt x="668337" y="584200"/>
                    <a:pt x="800100" y="1008063"/>
                    <a:pt x="809625" y="1333500"/>
                  </a:cubicBezTo>
                  <a:cubicBezTo>
                    <a:pt x="819150" y="1658937"/>
                    <a:pt x="725487" y="2095500"/>
                    <a:pt x="590550" y="2314575"/>
                  </a:cubicBezTo>
                  <a:cubicBezTo>
                    <a:pt x="455613" y="2533650"/>
                    <a:pt x="227806" y="2590800"/>
                    <a:pt x="0" y="2647950"/>
                  </a:cubicBezTo>
                </a:path>
              </a:pathLst>
            </a:cu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3609975" y="2362200"/>
              <a:ext cx="819150" cy="2647950"/>
            </a:xfrm>
            <a:custGeom>
              <a:avLst/>
              <a:gdLst>
                <a:gd name="connsiteX0" fmla="*/ 0 w 819150"/>
                <a:gd name="connsiteY0" fmla="*/ 0 h 2647950"/>
                <a:gd name="connsiteX1" fmla="*/ 533400 w 819150"/>
                <a:gd name="connsiteY1" fmla="*/ 361950 h 2647950"/>
                <a:gd name="connsiteX2" fmla="*/ 809625 w 819150"/>
                <a:gd name="connsiteY2" fmla="*/ 1333500 h 2647950"/>
                <a:gd name="connsiteX3" fmla="*/ 590550 w 819150"/>
                <a:gd name="connsiteY3" fmla="*/ 2314575 h 2647950"/>
                <a:gd name="connsiteX4" fmla="*/ 0 w 819150"/>
                <a:gd name="connsiteY4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2647950">
                  <a:moveTo>
                    <a:pt x="0" y="0"/>
                  </a:moveTo>
                  <a:cubicBezTo>
                    <a:pt x="199231" y="69850"/>
                    <a:pt x="398463" y="139700"/>
                    <a:pt x="533400" y="361950"/>
                  </a:cubicBezTo>
                  <a:cubicBezTo>
                    <a:pt x="668337" y="584200"/>
                    <a:pt x="800100" y="1008063"/>
                    <a:pt x="809625" y="1333500"/>
                  </a:cubicBezTo>
                  <a:cubicBezTo>
                    <a:pt x="819150" y="1658937"/>
                    <a:pt x="725487" y="2095500"/>
                    <a:pt x="590550" y="2314575"/>
                  </a:cubicBezTo>
                  <a:cubicBezTo>
                    <a:pt x="455613" y="2533650"/>
                    <a:pt x="227806" y="2590800"/>
                    <a:pt x="0" y="2647950"/>
                  </a:cubicBezTo>
                </a:path>
              </a:pathLst>
            </a:cu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91" name="Group 51"/>
            <p:cNvGrpSpPr>
              <a:grpSpLocks noChangeAspect="1"/>
            </p:cNvGrpSpPr>
            <p:nvPr/>
          </p:nvGrpSpPr>
          <p:grpSpPr bwMode="auto">
            <a:xfrm rot="5400000">
              <a:off x="4586711" y="2199112"/>
              <a:ext cx="2293948" cy="2620105"/>
              <a:chOff x="883205" y="446854"/>
              <a:chExt cx="1703873" cy="175412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1405574" y="1321544"/>
                <a:ext cx="9338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41"/>
              <p:cNvGrpSpPr>
                <a:grpSpLocks/>
              </p:cNvGrpSpPr>
              <p:nvPr/>
            </p:nvGrpSpPr>
            <p:grpSpPr bwMode="auto">
              <a:xfrm>
                <a:off x="883205" y="456419"/>
                <a:ext cx="552152" cy="1740878"/>
                <a:chOff x="3474005" y="3847319"/>
                <a:chExt cx="552152" cy="1740878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3600000">
                  <a:off x="3287429" y="4313360"/>
                  <a:ext cx="932081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2"/>
                <p:cNvCxnSpPr>
                  <a:endCxn id="90" idx="0"/>
                </p:cNvCxnSpPr>
                <p:nvPr/>
              </p:nvCxnSpPr>
              <p:spPr>
                <a:xfrm rot="16200000" flipH="1" flipV="1">
                  <a:off x="3326949" y="4888990"/>
                  <a:ext cx="846263" cy="552152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rot="3600000">
                  <a:off x="3302415" y="4303795"/>
                  <a:ext cx="932082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8000000" flipH="1">
                  <a:off x="3300057" y="5125344"/>
                  <a:ext cx="932081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" name="Straight Connector 91"/>
            <p:cNvCxnSpPr>
              <a:stCxn id="89" idx="2"/>
            </p:cNvCxnSpPr>
            <p:nvPr/>
          </p:nvCxnSpPr>
          <p:spPr bwMode="auto">
            <a:xfrm>
              <a:off x="2886075" y="3686175"/>
              <a:ext cx="752475" cy="9525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3836988" y="1733550"/>
              <a:ext cx="1257300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3867150" y="5610225"/>
              <a:ext cx="1257300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274"/>
            <p:cNvSpPr>
              <a:spLocks noChangeArrowheads="1"/>
            </p:cNvSpPr>
            <p:nvPr/>
          </p:nvSpPr>
          <p:spPr bwMode="auto">
            <a:xfrm>
              <a:off x="4313238" y="1470025"/>
              <a:ext cx="377825" cy="4048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6" name="Oval 259"/>
            <p:cNvSpPr>
              <a:spLocks noChangeArrowheads="1"/>
            </p:cNvSpPr>
            <p:nvPr/>
          </p:nvSpPr>
          <p:spPr bwMode="auto">
            <a:xfrm>
              <a:off x="4875213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7" name="Oval 260"/>
            <p:cNvSpPr>
              <a:spLocks noChangeArrowheads="1"/>
            </p:cNvSpPr>
            <p:nvPr/>
          </p:nvSpPr>
          <p:spPr bwMode="auto">
            <a:xfrm>
              <a:off x="6115050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" name="Oval 266"/>
            <p:cNvSpPr>
              <a:spLocks noChangeArrowheads="1"/>
            </p:cNvSpPr>
            <p:nvPr/>
          </p:nvSpPr>
          <p:spPr bwMode="auto">
            <a:xfrm>
              <a:off x="3635375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" name="Oval 277"/>
            <p:cNvSpPr>
              <a:spLocks noChangeArrowheads="1"/>
            </p:cNvSpPr>
            <p:nvPr/>
          </p:nvSpPr>
          <p:spPr bwMode="auto">
            <a:xfrm>
              <a:off x="2395538" y="2503488"/>
              <a:ext cx="377825" cy="4000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0" name="Oval 262"/>
            <p:cNvSpPr>
              <a:spLocks noChangeArrowheads="1"/>
            </p:cNvSpPr>
            <p:nvPr/>
          </p:nvSpPr>
          <p:spPr bwMode="auto">
            <a:xfrm>
              <a:off x="5545138" y="3451225"/>
              <a:ext cx="377825" cy="4000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1" name="Oval 263"/>
            <p:cNvSpPr>
              <a:spLocks noChangeArrowheads="1"/>
            </p:cNvSpPr>
            <p:nvPr/>
          </p:nvSpPr>
          <p:spPr bwMode="auto">
            <a:xfrm>
              <a:off x="3095625" y="3449638"/>
              <a:ext cx="377825" cy="403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102" name="Group 55"/>
            <p:cNvGrpSpPr>
              <a:grpSpLocks/>
            </p:cNvGrpSpPr>
            <p:nvPr/>
          </p:nvGrpSpPr>
          <p:grpSpPr bwMode="auto">
            <a:xfrm>
              <a:off x="2417763" y="4456113"/>
              <a:ext cx="4097337" cy="1403350"/>
              <a:chOff x="2418007" y="4456052"/>
              <a:chExt cx="4097093" cy="1403122"/>
            </a:xfrm>
          </p:grpSpPr>
          <p:sp>
            <p:nvSpPr>
              <p:cNvPr id="103" name="Oval 280"/>
              <p:cNvSpPr>
                <a:spLocks noChangeArrowheads="1"/>
              </p:cNvSpPr>
              <p:nvPr/>
            </p:nvSpPr>
            <p:spPr bwMode="auto">
              <a:xfrm>
                <a:off x="4320494" y="5458415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Oval 259"/>
              <p:cNvSpPr>
                <a:spLocks noChangeArrowheads="1"/>
              </p:cNvSpPr>
              <p:nvPr/>
            </p:nvSpPr>
            <p:spPr bwMode="auto">
              <a:xfrm>
                <a:off x="4897235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" name="Oval 260"/>
              <p:cNvSpPr>
                <a:spLocks noChangeArrowheads="1"/>
              </p:cNvSpPr>
              <p:nvPr/>
            </p:nvSpPr>
            <p:spPr bwMode="auto">
              <a:xfrm>
                <a:off x="6136848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Oval 266"/>
              <p:cNvSpPr>
                <a:spLocks noChangeArrowheads="1"/>
              </p:cNvSpPr>
              <p:nvPr/>
            </p:nvSpPr>
            <p:spPr bwMode="auto">
              <a:xfrm>
                <a:off x="3657621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Oval 277"/>
              <p:cNvSpPr>
                <a:spLocks noChangeArrowheads="1"/>
              </p:cNvSpPr>
              <p:nvPr/>
            </p:nvSpPr>
            <p:spPr bwMode="auto">
              <a:xfrm>
                <a:off x="2418007" y="4457926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7372350" y="2857500"/>
            <a:ext cx="153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err="1" smtClean="0"/>
              <a:t>qubits</a:t>
            </a:r>
            <a:r>
              <a:rPr lang="en-US" dirty="0" smtClean="0"/>
              <a:t> are</a:t>
            </a:r>
          </a:p>
          <a:p>
            <a:r>
              <a:rPr lang="en-US" dirty="0" smtClean="0"/>
              <a:t>fixed in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6467475" y="2914651"/>
            <a:ext cx="657225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6048375" y="3600450"/>
            <a:ext cx="1114425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6591300" y="4105275"/>
            <a:ext cx="638176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2828925"/>
            <a:ext cx="2244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</a:p>
          <a:p>
            <a:r>
              <a:rPr lang="en-US" dirty="0" smtClean="0"/>
              <a:t>is abstract</a:t>
            </a:r>
          </a:p>
          <a:p>
            <a:r>
              <a:rPr lang="en-US" dirty="0" smtClean="0"/>
              <a:t>and can be</a:t>
            </a:r>
          </a:p>
          <a:p>
            <a:r>
              <a:rPr lang="en-US" dirty="0" smtClean="0"/>
              <a:t>“redrawn”</a:t>
            </a:r>
            <a:endParaRPr lang="en-US" dirty="0"/>
          </a:p>
        </p:txBody>
      </p:sp>
      <p:grpSp>
        <p:nvGrpSpPr>
          <p:cNvPr id="2" name="Group 87"/>
          <p:cNvGrpSpPr/>
          <p:nvPr/>
        </p:nvGrpSpPr>
        <p:grpSpPr>
          <a:xfrm>
            <a:off x="2076450" y="1104900"/>
            <a:ext cx="4967287" cy="5133975"/>
            <a:chOff x="2076450" y="1104900"/>
            <a:chExt cx="4967287" cy="5133975"/>
          </a:xfrm>
        </p:grpSpPr>
        <p:sp>
          <p:nvSpPr>
            <p:cNvPr id="89" name="Freeform 88"/>
            <p:cNvSpPr/>
            <p:nvPr/>
          </p:nvSpPr>
          <p:spPr>
            <a:xfrm>
              <a:off x="2076450" y="2352675"/>
              <a:ext cx="819150" cy="2647950"/>
            </a:xfrm>
            <a:custGeom>
              <a:avLst/>
              <a:gdLst>
                <a:gd name="connsiteX0" fmla="*/ 0 w 819150"/>
                <a:gd name="connsiteY0" fmla="*/ 0 h 2647950"/>
                <a:gd name="connsiteX1" fmla="*/ 533400 w 819150"/>
                <a:gd name="connsiteY1" fmla="*/ 361950 h 2647950"/>
                <a:gd name="connsiteX2" fmla="*/ 809625 w 819150"/>
                <a:gd name="connsiteY2" fmla="*/ 1333500 h 2647950"/>
                <a:gd name="connsiteX3" fmla="*/ 590550 w 819150"/>
                <a:gd name="connsiteY3" fmla="*/ 2314575 h 2647950"/>
                <a:gd name="connsiteX4" fmla="*/ 0 w 819150"/>
                <a:gd name="connsiteY4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2647950">
                  <a:moveTo>
                    <a:pt x="0" y="0"/>
                  </a:moveTo>
                  <a:cubicBezTo>
                    <a:pt x="199231" y="69850"/>
                    <a:pt x="398463" y="139700"/>
                    <a:pt x="533400" y="361950"/>
                  </a:cubicBezTo>
                  <a:cubicBezTo>
                    <a:pt x="668337" y="584200"/>
                    <a:pt x="800100" y="1008063"/>
                    <a:pt x="809625" y="1333500"/>
                  </a:cubicBezTo>
                  <a:cubicBezTo>
                    <a:pt x="819150" y="1658937"/>
                    <a:pt x="725487" y="2095500"/>
                    <a:pt x="590550" y="2314575"/>
                  </a:cubicBezTo>
                  <a:cubicBezTo>
                    <a:pt x="455613" y="2533650"/>
                    <a:pt x="227806" y="2590800"/>
                    <a:pt x="0" y="2647950"/>
                  </a:cubicBezTo>
                </a:path>
              </a:pathLst>
            </a:cu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3609975" y="2362200"/>
              <a:ext cx="819150" cy="2647950"/>
            </a:xfrm>
            <a:custGeom>
              <a:avLst/>
              <a:gdLst>
                <a:gd name="connsiteX0" fmla="*/ 0 w 819150"/>
                <a:gd name="connsiteY0" fmla="*/ 0 h 2647950"/>
                <a:gd name="connsiteX1" fmla="*/ 533400 w 819150"/>
                <a:gd name="connsiteY1" fmla="*/ 361950 h 2647950"/>
                <a:gd name="connsiteX2" fmla="*/ 809625 w 819150"/>
                <a:gd name="connsiteY2" fmla="*/ 1333500 h 2647950"/>
                <a:gd name="connsiteX3" fmla="*/ 590550 w 819150"/>
                <a:gd name="connsiteY3" fmla="*/ 2314575 h 2647950"/>
                <a:gd name="connsiteX4" fmla="*/ 0 w 819150"/>
                <a:gd name="connsiteY4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2647950">
                  <a:moveTo>
                    <a:pt x="0" y="0"/>
                  </a:moveTo>
                  <a:cubicBezTo>
                    <a:pt x="199231" y="69850"/>
                    <a:pt x="398463" y="139700"/>
                    <a:pt x="533400" y="361950"/>
                  </a:cubicBezTo>
                  <a:cubicBezTo>
                    <a:pt x="668337" y="584200"/>
                    <a:pt x="800100" y="1008063"/>
                    <a:pt x="809625" y="1333500"/>
                  </a:cubicBezTo>
                  <a:cubicBezTo>
                    <a:pt x="819150" y="1658937"/>
                    <a:pt x="725487" y="2095500"/>
                    <a:pt x="590550" y="2314575"/>
                  </a:cubicBezTo>
                  <a:cubicBezTo>
                    <a:pt x="455613" y="2533650"/>
                    <a:pt x="227806" y="2590800"/>
                    <a:pt x="0" y="2647950"/>
                  </a:cubicBezTo>
                </a:path>
              </a:pathLst>
            </a:cu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3" name="Group 51"/>
            <p:cNvGrpSpPr>
              <a:grpSpLocks noChangeAspect="1"/>
            </p:cNvGrpSpPr>
            <p:nvPr/>
          </p:nvGrpSpPr>
          <p:grpSpPr bwMode="auto">
            <a:xfrm rot="5400000">
              <a:off x="4586711" y="2199112"/>
              <a:ext cx="2293948" cy="2620105"/>
              <a:chOff x="883205" y="446854"/>
              <a:chExt cx="1703873" cy="175412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1405574" y="1321544"/>
                <a:ext cx="9338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883205" y="456419"/>
                <a:ext cx="552152" cy="1740878"/>
                <a:chOff x="3474005" y="3847319"/>
                <a:chExt cx="552152" cy="1740878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3600000">
                  <a:off x="3287429" y="4313360"/>
                  <a:ext cx="932081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2"/>
                <p:cNvCxnSpPr>
                  <a:endCxn id="90" idx="0"/>
                </p:cNvCxnSpPr>
                <p:nvPr/>
              </p:nvCxnSpPr>
              <p:spPr>
                <a:xfrm rot="16200000" flipH="1" flipV="1">
                  <a:off x="3326949" y="4888990"/>
                  <a:ext cx="846263" cy="552152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rot="3600000">
                  <a:off x="3302415" y="4303795"/>
                  <a:ext cx="932082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8000000" flipH="1">
                  <a:off x="3300057" y="5125344"/>
                  <a:ext cx="932081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" name="Straight Connector 91"/>
            <p:cNvCxnSpPr>
              <a:stCxn id="89" idx="2"/>
            </p:cNvCxnSpPr>
            <p:nvPr/>
          </p:nvCxnSpPr>
          <p:spPr bwMode="auto">
            <a:xfrm>
              <a:off x="2886075" y="3686175"/>
              <a:ext cx="752475" cy="9525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3836988" y="1733550"/>
              <a:ext cx="1257300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3867150" y="5610225"/>
              <a:ext cx="1257300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274"/>
            <p:cNvSpPr>
              <a:spLocks noChangeArrowheads="1"/>
            </p:cNvSpPr>
            <p:nvPr/>
          </p:nvSpPr>
          <p:spPr bwMode="auto">
            <a:xfrm>
              <a:off x="4313238" y="1470025"/>
              <a:ext cx="377825" cy="4048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6" name="Oval 259"/>
            <p:cNvSpPr>
              <a:spLocks noChangeArrowheads="1"/>
            </p:cNvSpPr>
            <p:nvPr/>
          </p:nvSpPr>
          <p:spPr bwMode="auto">
            <a:xfrm>
              <a:off x="4875213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7" name="Oval 260"/>
            <p:cNvSpPr>
              <a:spLocks noChangeArrowheads="1"/>
            </p:cNvSpPr>
            <p:nvPr/>
          </p:nvSpPr>
          <p:spPr bwMode="auto">
            <a:xfrm>
              <a:off x="6115050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" name="Oval 266"/>
            <p:cNvSpPr>
              <a:spLocks noChangeArrowheads="1"/>
            </p:cNvSpPr>
            <p:nvPr/>
          </p:nvSpPr>
          <p:spPr bwMode="auto">
            <a:xfrm>
              <a:off x="3635375" y="2500313"/>
              <a:ext cx="377825" cy="4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" name="Oval 277"/>
            <p:cNvSpPr>
              <a:spLocks noChangeArrowheads="1"/>
            </p:cNvSpPr>
            <p:nvPr/>
          </p:nvSpPr>
          <p:spPr bwMode="auto">
            <a:xfrm>
              <a:off x="2395538" y="2503488"/>
              <a:ext cx="377825" cy="4000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0" name="Oval 262"/>
            <p:cNvSpPr>
              <a:spLocks noChangeArrowheads="1"/>
            </p:cNvSpPr>
            <p:nvPr/>
          </p:nvSpPr>
          <p:spPr bwMode="auto">
            <a:xfrm>
              <a:off x="5545138" y="3451225"/>
              <a:ext cx="377825" cy="4000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1" name="Oval 263"/>
            <p:cNvSpPr>
              <a:spLocks noChangeArrowheads="1"/>
            </p:cNvSpPr>
            <p:nvPr/>
          </p:nvSpPr>
          <p:spPr bwMode="auto">
            <a:xfrm>
              <a:off x="3095625" y="3449638"/>
              <a:ext cx="377825" cy="403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2417763" y="4456113"/>
              <a:ext cx="4097337" cy="1403350"/>
              <a:chOff x="2418007" y="4456052"/>
              <a:chExt cx="4097093" cy="1403122"/>
            </a:xfrm>
          </p:grpSpPr>
          <p:sp>
            <p:nvSpPr>
              <p:cNvPr id="103" name="Oval 280"/>
              <p:cNvSpPr>
                <a:spLocks noChangeArrowheads="1"/>
              </p:cNvSpPr>
              <p:nvPr/>
            </p:nvSpPr>
            <p:spPr bwMode="auto">
              <a:xfrm>
                <a:off x="4320494" y="5458415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Oval 259"/>
              <p:cNvSpPr>
                <a:spLocks noChangeArrowheads="1"/>
              </p:cNvSpPr>
              <p:nvPr/>
            </p:nvSpPr>
            <p:spPr bwMode="auto">
              <a:xfrm>
                <a:off x="4897235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" name="Oval 260"/>
              <p:cNvSpPr>
                <a:spLocks noChangeArrowheads="1"/>
              </p:cNvSpPr>
              <p:nvPr/>
            </p:nvSpPr>
            <p:spPr bwMode="auto">
              <a:xfrm>
                <a:off x="6136848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Oval 266"/>
              <p:cNvSpPr>
                <a:spLocks noChangeArrowheads="1"/>
              </p:cNvSpPr>
              <p:nvPr/>
            </p:nvSpPr>
            <p:spPr bwMode="auto">
              <a:xfrm>
                <a:off x="3657621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Oval 277"/>
              <p:cNvSpPr>
                <a:spLocks noChangeArrowheads="1"/>
              </p:cNvSpPr>
              <p:nvPr/>
            </p:nvSpPr>
            <p:spPr bwMode="auto">
              <a:xfrm>
                <a:off x="2418007" y="4457926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9525" y="1905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6-sided </a:t>
            </a:r>
            <a:r>
              <a:rPr lang="en-US" sz="3600" dirty="0" err="1" smtClean="0"/>
              <a:t>Plaquette</a:t>
            </a:r>
            <a:r>
              <a:rPr lang="en-US" sz="3600" dirty="0" smtClean="0"/>
              <a:t>: 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is a 12-qubit Operator</a:t>
            </a:r>
            <a:endParaRPr lang="en-US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572125" y="5429250"/>
            <a:ext cx="298132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6-sided </a:t>
            </a:r>
            <a:r>
              <a:rPr lang="en-US" dirty="0" err="1" smtClean="0"/>
              <a:t>plaquette</a:t>
            </a:r>
            <a:r>
              <a:rPr lang="en-US" dirty="0" smtClean="0"/>
              <a:t> becomes </a:t>
            </a:r>
          </a:p>
          <a:p>
            <a:r>
              <a:rPr lang="en-US" dirty="0" smtClean="0"/>
              <a:t>5-sided </a:t>
            </a:r>
            <a:r>
              <a:rPr lang="en-US" dirty="0" err="1" smtClean="0"/>
              <a:t>plaquette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 bwMode="auto">
          <a:xfrm>
            <a:off x="2436813" y="5575300"/>
            <a:ext cx="43815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317750" y="5168900"/>
            <a:ext cx="4763" cy="822325"/>
            <a:chOff x="3743326" y="3933825"/>
            <a:chExt cx="10144" cy="1752600"/>
          </a:xfrm>
        </p:grpSpPr>
        <p:cxnSp>
          <p:nvCxnSpPr>
            <p:cNvPr id="116" name="Straight Connector 115"/>
            <p:cNvCxnSpPr/>
            <p:nvPr/>
          </p:nvCxnSpPr>
          <p:spPr>
            <a:xfrm rot="3600000">
              <a:off x="3286561" y="4400734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8000000" flipH="1">
              <a:off x="3276417" y="5219516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2"/>
          <p:cNvGrpSpPr>
            <a:grpSpLocks/>
          </p:cNvGrpSpPr>
          <p:nvPr/>
        </p:nvGrpSpPr>
        <p:grpSpPr bwMode="auto">
          <a:xfrm flipH="1">
            <a:off x="2997200" y="5168900"/>
            <a:ext cx="4763" cy="822325"/>
            <a:chOff x="3743326" y="3933825"/>
            <a:chExt cx="10144" cy="1752600"/>
          </a:xfrm>
        </p:grpSpPr>
        <p:cxnSp>
          <p:nvCxnSpPr>
            <p:cNvPr id="114" name="Straight Connector 113"/>
            <p:cNvCxnSpPr/>
            <p:nvPr/>
          </p:nvCxnSpPr>
          <p:spPr>
            <a:xfrm rot="3600000">
              <a:off x="3286561" y="4400734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8000000" flipH="1">
              <a:off x="3276417" y="5219516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Connector 118"/>
          <p:cNvCxnSpPr/>
          <p:nvPr/>
        </p:nvCxnSpPr>
        <p:spPr bwMode="auto">
          <a:xfrm rot="5400000">
            <a:off x="6230144" y="5584032"/>
            <a:ext cx="439737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1"/>
          <p:cNvGrpSpPr>
            <a:grpSpLocks/>
          </p:cNvGrpSpPr>
          <p:nvPr/>
        </p:nvGrpSpPr>
        <p:grpSpPr bwMode="auto">
          <a:xfrm rot="5400000">
            <a:off x="6444457" y="4837906"/>
            <a:ext cx="4762" cy="822325"/>
            <a:chOff x="3743326" y="3933825"/>
            <a:chExt cx="10144" cy="1752600"/>
          </a:xfrm>
        </p:grpSpPr>
        <p:cxnSp>
          <p:nvCxnSpPr>
            <p:cNvPr id="2" name="Straight Connector 123"/>
            <p:cNvCxnSpPr/>
            <p:nvPr/>
          </p:nvCxnSpPr>
          <p:spPr>
            <a:xfrm rot="3600000">
              <a:off x="3279799" y="4407502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8000000" flipH="1">
              <a:off x="3269655" y="5226284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>
            <a:grpSpLocks/>
          </p:cNvGrpSpPr>
          <p:nvPr/>
        </p:nvGrpSpPr>
        <p:grpSpPr bwMode="auto">
          <a:xfrm rot="5400000" flipH="1">
            <a:off x="6444456" y="5518944"/>
            <a:ext cx="4763" cy="822325"/>
            <a:chOff x="3743326" y="3933825"/>
            <a:chExt cx="10144" cy="1752600"/>
          </a:xfrm>
        </p:grpSpPr>
        <p:cxnSp>
          <p:nvCxnSpPr>
            <p:cNvPr id="122" name="Straight Connector 121"/>
            <p:cNvCxnSpPr/>
            <p:nvPr/>
          </p:nvCxnSpPr>
          <p:spPr>
            <a:xfrm rot="3600000">
              <a:off x="3293323" y="4407501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8000000" flipH="1">
              <a:off x="3283179" y="5226283"/>
              <a:ext cx="933818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Straight Arrow Connector 136"/>
          <p:cNvCxnSpPr/>
          <p:nvPr/>
        </p:nvCxnSpPr>
        <p:spPr bwMode="auto">
          <a:xfrm>
            <a:off x="3905250" y="5607050"/>
            <a:ext cx="10953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352" name="TextBox 133"/>
          <p:cNvSpPr txBox="1">
            <a:spLocks noChangeArrowheads="1"/>
          </p:cNvSpPr>
          <p:nvPr/>
        </p:nvSpPr>
        <p:spPr bwMode="auto">
          <a:xfrm>
            <a:off x="3098800" y="117475"/>
            <a:ext cx="2774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The F–Move</a:t>
            </a:r>
          </a:p>
        </p:txBody>
      </p:sp>
      <p:sp>
        <p:nvSpPr>
          <p:cNvPr id="825353" name="TextBox 6"/>
          <p:cNvSpPr txBox="1">
            <a:spLocks noChangeArrowheads="1"/>
          </p:cNvSpPr>
          <p:nvPr/>
        </p:nvSpPr>
        <p:spPr bwMode="auto">
          <a:xfrm>
            <a:off x="1209675" y="3730625"/>
            <a:ext cx="668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Locally redraw the lattice five </a:t>
            </a:r>
            <a:r>
              <a:rPr lang="en-US" dirty="0" err="1">
                <a:solidFill>
                  <a:prstClr val="black"/>
                </a:solidFill>
              </a:rPr>
              <a:t>qubits</a:t>
            </a:r>
            <a:r>
              <a:rPr lang="en-US" dirty="0">
                <a:solidFill>
                  <a:prstClr val="black"/>
                </a:solidFill>
              </a:rPr>
              <a:t> at a time.</a:t>
            </a:r>
          </a:p>
        </p:txBody>
      </p:sp>
      <p:cxnSp>
        <p:nvCxnSpPr>
          <p:cNvPr id="158" name="Straight Arrow Connector 136"/>
          <p:cNvCxnSpPr/>
          <p:nvPr/>
        </p:nvCxnSpPr>
        <p:spPr bwMode="auto">
          <a:xfrm>
            <a:off x="4210050" y="2201863"/>
            <a:ext cx="736600" cy="31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 rot="16200000">
            <a:off x="1912211" y="1517949"/>
            <a:ext cx="2478652" cy="1705403"/>
            <a:chOff x="754063" y="1093788"/>
            <a:chExt cx="3144837" cy="2163762"/>
          </a:xfrm>
        </p:grpSpPr>
        <p:cxnSp>
          <p:nvCxnSpPr>
            <p:cNvPr id="825359" name="Straight Connector 67"/>
            <p:cNvCxnSpPr>
              <a:cxnSpLocks noChangeShapeType="1"/>
            </p:cNvCxnSpPr>
            <p:nvPr/>
          </p:nvCxnSpPr>
          <p:spPr bwMode="auto">
            <a:xfrm rot="5400000">
              <a:off x="2584450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1562100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069306" y="2178844"/>
              <a:ext cx="52228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82536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289300" y="17621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2581275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2794000" y="1762125"/>
              <a:ext cx="57626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289175" y="1762125"/>
              <a:ext cx="587375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3102769" y="2169319"/>
              <a:ext cx="525462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67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554163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8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1776413" y="1762125"/>
              <a:ext cx="58578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69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244600" y="1762125"/>
              <a:ext cx="58420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0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754063" y="1762125"/>
              <a:ext cx="58102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1034257" y="2169319"/>
              <a:ext cx="525462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88" name="Straight Connector 72"/>
            <p:cNvCxnSpPr>
              <a:cxnSpLocks noChangeShapeType="1"/>
            </p:cNvCxnSpPr>
            <p:nvPr/>
          </p:nvCxnSpPr>
          <p:spPr bwMode="auto">
            <a:xfrm rot="9000000">
              <a:off x="2792413" y="2597150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9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297113" y="2587625"/>
              <a:ext cx="58578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90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1773238" y="2587625"/>
              <a:ext cx="57943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91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265238" y="2587625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92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316288" y="2587625"/>
              <a:ext cx="58261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93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754063" y="25876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8" name="Group 152"/>
            <p:cNvGrpSpPr>
              <a:grpSpLocks/>
            </p:cNvGrpSpPr>
            <p:nvPr/>
          </p:nvGrpSpPr>
          <p:grpSpPr bwMode="auto">
            <a:xfrm>
              <a:off x="917575" y="1239838"/>
              <a:ext cx="2797175" cy="1879600"/>
              <a:chOff x="587375" y="3360738"/>
              <a:chExt cx="2797175" cy="1879600"/>
            </a:xfrm>
          </p:grpSpPr>
          <p:sp>
            <p:nvSpPr>
              <p:cNvPr id="825417" name="Oval 274"/>
              <p:cNvSpPr>
                <a:spLocks noChangeArrowheads="1"/>
              </p:cNvSpPr>
              <p:nvPr/>
            </p:nvSpPr>
            <p:spPr bwMode="auto">
              <a:xfrm>
                <a:off x="1400175" y="3360738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18" name="Oval 275"/>
              <p:cNvSpPr>
                <a:spLocks noChangeArrowheads="1"/>
              </p:cNvSpPr>
              <p:nvPr/>
            </p:nvSpPr>
            <p:spPr bwMode="auto">
              <a:xfrm>
                <a:off x="2439988" y="3379788"/>
                <a:ext cx="160337" cy="1698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>
                <a:off x="587375" y="3788370"/>
                <a:ext cx="2778125" cy="180975"/>
                <a:chOff x="587375" y="3788370"/>
                <a:chExt cx="2778125" cy="180975"/>
              </a:xfrm>
            </p:grpSpPr>
            <p:sp>
              <p:nvSpPr>
                <p:cNvPr id="825432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3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4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5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6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7" name="Oval 279"/>
                <p:cNvSpPr>
                  <a:spLocks noChangeArrowheads="1"/>
                </p:cNvSpPr>
                <p:nvPr/>
              </p:nvSpPr>
              <p:spPr bwMode="auto">
                <a:xfrm>
                  <a:off x="3205163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5420" name="Oval 262"/>
              <p:cNvSpPr>
                <a:spLocks noChangeArrowheads="1"/>
              </p:cNvSpPr>
              <p:nvPr/>
            </p:nvSpPr>
            <p:spPr bwMode="auto">
              <a:xfrm>
                <a:off x="1922463" y="4200525"/>
                <a:ext cx="160337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1" name="Oval 263"/>
              <p:cNvSpPr>
                <a:spLocks noChangeArrowheads="1"/>
              </p:cNvSpPr>
              <p:nvPr/>
            </p:nvSpPr>
            <p:spPr bwMode="auto">
              <a:xfrm>
                <a:off x="884238" y="4199731"/>
                <a:ext cx="160337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2" name="Oval 270"/>
              <p:cNvSpPr>
                <a:spLocks noChangeArrowheads="1"/>
              </p:cNvSpPr>
              <p:nvPr/>
            </p:nvSpPr>
            <p:spPr bwMode="auto">
              <a:xfrm>
                <a:off x="2955925" y="4199731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3" name="Oval 280"/>
              <p:cNvSpPr>
                <a:spLocks noChangeArrowheads="1"/>
              </p:cNvSpPr>
              <p:nvPr/>
            </p:nvSpPr>
            <p:spPr bwMode="auto">
              <a:xfrm>
                <a:off x="1403350" y="5051425"/>
                <a:ext cx="160338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4" name="Oval 281"/>
              <p:cNvSpPr>
                <a:spLocks noChangeArrowheads="1"/>
              </p:cNvSpPr>
              <p:nvPr/>
            </p:nvSpPr>
            <p:spPr bwMode="auto">
              <a:xfrm>
                <a:off x="2424113" y="5068888"/>
                <a:ext cx="161925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Group 145"/>
              <p:cNvGrpSpPr>
                <a:grpSpLocks/>
              </p:cNvGrpSpPr>
              <p:nvPr/>
            </p:nvGrpSpPr>
            <p:grpSpPr bwMode="auto">
              <a:xfrm>
                <a:off x="596900" y="4626570"/>
                <a:ext cx="2787650" cy="171450"/>
                <a:chOff x="587375" y="3797895"/>
                <a:chExt cx="2787650" cy="171450"/>
              </a:xfrm>
            </p:grpSpPr>
            <p:sp>
              <p:nvSpPr>
                <p:cNvPr id="825426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7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8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9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0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1" name="Oval 279"/>
                <p:cNvSpPr>
                  <a:spLocks noChangeArrowheads="1"/>
                </p:cNvSpPr>
                <p:nvPr/>
              </p:nvSpPr>
              <p:spPr bwMode="auto">
                <a:xfrm>
                  <a:off x="3214688" y="3797895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16200000">
            <a:off x="4746995" y="1469228"/>
            <a:ext cx="2494917" cy="1705402"/>
            <a:chOff x="5207000" y="1093788"/>
            <a:chExt cx="3165475" cy="2163762"/>
          </a:xfrm>
        </p:grpSpPr>
        <p:cxnSp>
          <p:nvCxnSpPr>
            <p:cNvPr id="1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785100" y="17621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5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7288213" y="2587625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5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5722938" y="2597150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sp>
          <p:nvSpPr>
            <p:cNvPr id="825358" name="Freeform 461"/>
            <p:cNvSpPr>
              <a:spLocks/>
            </p:cNvSpPr>
            <p:nvPr/>
          </p:nvSpPr>
          <p:spPr bwMode="auto">
            <a:xfrm flipH="1">
              <a:off x="6969125" y="1597025"/>
              <a:ext cx="336550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2537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7058025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6008688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4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7043738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5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7254875" y="1752600"/>
              <a:ext cx="5778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7" name="Straight Connector 177"/>
            <p:cNvCxnSpPr/>
            <p:nvPr/>
          </p:nvCxnSpPr>
          <p:spPr bwMode="auto">
            <a:xfrm rot="5400000">
              <a:off x="7567612" y="2168526"/>
              <a:ext cx="52387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77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7778750" y="2581275"/>
              <a:ext cx="58261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8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5208588" y="2592388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9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6015038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5716588" y="1771650"/>
              <a:ext cx="58420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5207000" y="1766888"/>
              <a:ext cx="579438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3" name="Straight Connector 123"/>
            <p:cNvCxnSpPr/>
            <p:nvPr/>
          </p:nvCxnSpPr>
          <p:spPr bwMode="auto">
            <a:xfrm rot="5400000">
              <a:off x="5497512" y="2168526"/>
              <a:ext cx="52387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383" name="Freeform 458"/>
            <p:cNvSpPr>
              <a:spLocks/>
            </p:cNvSpPr>
            <p:nvPr/>
          </p:nvSpPr>
          <p:spPr bwMode="auto">
            <a:xfrm>
              <a:off x="6276975" y="1611313"/>
              <a:ext cx="334963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4" name="Freeform 459"/>
            <p:cNvSpPr>
              <a:spLocks/>
            </p:cNvSpPr>
            <p:nvPr/>
          </p:nvSpPr>
          <p:spPr bwMode="auto">
            <a:xfrm flipV="1">
              <a:off x="6273800" y="2184400"/>
              <a:ext cx="350838" cy="56197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5" name="Freeform 460"/>
            <p:cNvSpPr>
              <a:spLocks/>
            </p:cNvSpPr>
            <p:nvPr/>
          </p:nvSpPr>
          <p:spPr bwMode="auto">
            <a:xfrm flipH="1" flipV="1">
              <a:off x="6954838" y="2187575"/>
              <a:ext cx="404812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6" name="Line 462"/>
            <p:cNvSpPr>
              <a:spLocks noChangeShapeType="1"/>
            </p:cNvSpPr>
            <p:nvPr/>
          </p:nvSpPr>
          <p:spPr bwMode="auto">
            <a:xfrm flipV="1">
              <a:off x="6596063" y="2168525"/>
              <a:ext cx="401637" cy="95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153"/>
            <p:cNvGrpSpPr>
              <a:grpSpLocks/>
            </p:cNvGrpSpPr>
            <p:nvPr/>
          </p:nvGrpSpPr>
          <p:grpSpPr bwMode="auto">
            <a:xfrm>
              <a:off x="5384800" y="1257300"/>
              <a:ext cx="2797175" cy="1879600"/>
              <a:chOff x="587375" y="3360738"/>
              <a:chExt cx="2797175" cy="1879600"/>
            </a:xfrm>
          </p:grpSpPr>
          <p:sp>
            <p:nvSpPr>
              <p:cNvPr id="825396" name="Oval 274"/>
              <p:cNvSpPr>
                <a:spLocks noChangeArrowheads="1"/>
              </p:cNvSpPr>
              <p:nvPr/>
            </p:nvSpPr>
            <p:spPr bwMode="auto">
              <a:xfrm>
                <a:off x="1400175" y="3360738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397" name="Oval 275"/>
              <p:cNvSpPr>
                <a:spLocks noChangeArrowheads="1"/>
              </p:cNvSpPr>
              <p:nvPr/>
            </p:nvSpPr>
            <p:spPr bwMode="auto">
              <a:xfrm>
                <a:off x="2439988" y="3379788"/>
                <a:ext cx="160337" cy="1698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144"/>
              <p:cNvGrpSpPr>
                <a:grpSpLocks/>
              </p:cNvGrpSpPr>
              <p:nvPr/>
            </p:nvGrpSpPr>
            <p:grpSpPr bwMode="auto">
              <a:xfrm>
                <a:off x="587375" y="3788370"/>
                <a:ext cx="2778125" cy="180975"/>
                <a:chOff x="587375" y="3788370"/>
                <a:chExt cx="2778125" cy="180975"/>
              </a:xfrm>
            </p:grpSpPr>
            <p:sp>
              <p:nvSpPr>
                <p:cNvPr id="825411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2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3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4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5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6" name="Oval 279"/>
                <p:cNvSpPr>
                  <a:spLocks noChangeArrowheads="1"/>
                </p:cNvSpPr>
                <p:nvPr/>
              </p:nvSpPr>
              <p:spPr bwMode="auto">
                <a:xfrm>
                  <a:off x="3205163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5399" name="Oval 262"/>
              <p:cNvSpPr>
                <a:spLocks noChangeArrowheads="1"/>
              </p:cNvSpPr>
              <p:nvPr/>
            </p:nvSpPr>
            <p:spPr bwMode="auto">
              <a:xfrm>
                <a:off x="1922463" y="4200525"/>
                <a:ext cx="160337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0" name="Oval 263"/>
              <p:cNvSpPr>
                <a:spLocks noChangeArrowheads="1"/>
              </p:cNvSpPr>
              <p:nvPr/>
            </p:nvSpPr>
            <p:spPr bwMode="auto">
              <a:xfrm>
                <a:off x="884238" y="4199731"/>
                <a:ext cx="160337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1" name="Oval 270"/>
              <p:cNvSpPr>
                <a:spLocks noChangeArrowheads="1"/>
              </p:cNvSpPr>
              <p:nvPr/>
            </p:nvSpPr>
            <p:spPr bwMode="auto">
              <a:xfrm>
                <a:off x="2955925" y="4199731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2" name="Oval 280"/>
              <p:cNvSpPr>
                <a:spLocks noChangeArrowheads="1"/>
              </p:cNvSpPr>
              <p:nvPr/>
            </p:nvSpPr>
            <p:spPr bwMode="auto">
              <a:xfrm>
                <a:off x="1403350" y="5051425"/>
                <a:ext cx="160338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3" name="Oval 281"/>
              <p:cNvSpPr>
                <a:spLocks noChangeArrowheads="1"/>
              </p:cNvSpPr>
              <p:nvPr/>
            </p:nvSpPr>
            <p:spPr bwMode="auto">
              <a:xfrm>
                <a:off x="2424113" y="5068888"/>
                <a:ext cx="161925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" name="Group 145"/>
              <p:cNvGrpSpPr>
                <a:grpSpLocks/>
              </p:cNvGrpSpPr>
              <p:nvPr/>
            </p:nvGrpSpPr>
            <p:grpSpPr bwMode="auto">
              <a:xfrm>
                <a:off x="596900" y="4617045"/>
                <a:ext cx="2787650" cy="180975"/>
                <a:chOff x="587375" y="3788370"/>
                <a:chExt cx="2787650" cy="180975"/>
              </a:xfrm>
            </p:grpSpPr>
            <p:sp>
              <p:nvSpPr>
                <p:cNvPr id="825405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6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7" name="Oval 261"/>
                <p:cNvSpPr>
                  <a:spLocks noChangeArrowheads="1"/>
                </p:cNvSpPr>
                <p:nvPr/>
              </p:nvSpPr>
              <p:spPr bwMode="auto">
                <a:xfrm>
                  <a:off x="2698752" y="3789164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8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9" name="Oval 279"/>
                <p:cNvSpPr>
                  <a:spLocks noChangeArrowheads="1"/>
                </p:cNvSpPr>
                <p:nvPr/>
              </p:nvSpPr>
              <p:spPr bwMode="auto">
                <a:xfrm>
                  <a:off x="3214688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0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cxnSp>
        <p:nvCxnSpPr>
          <p:cNvPr id="825355" name="Straight Connector 209"/>
          <p:cNvCxnSpPr>
            <a:cxnSpLocks noChangeShapeType="1"/>
          </p:cNvCxnSpPr>
          <p:nvPr/>
        </p:nvCxnSpPr>
        <p:spPr bwMode="auto">
          <a:xfrm>
            <a:off x="30163" y="9509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</p:spTree>
  </p:cSld>
  <p:clrMapOvr>
    <a:masterClrMapping/>
  </p:clrMapOvr>
  <p:transition advClick="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52" name="TextBox 133"/>
          <p:cNvSpPr txBox="1">
            <a:spLocks noChangeArrowheads="1"/>
          </p:cNvSpPr>
          <p:nvPr/>
        </p:nvSpPr>
        <p:spPr bwMode="auto">
          <a:xfrm>
            <a:off x="3098800" y="117475"/>
            <a:ext cx="2774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The F–Move</a:t>
            </a:r>
          </a:p>
        </p:txBody>
      </p:sp>
      <p:cxnSp>
        <p:nvCxnSpPr>
          <p:cNvPr id="158" name="Straight Arrow Connector 136"/>
          <p:cNvCxnSpPr/>
          <p:nvPr/>
        </p:nvCxnSpPr>
        <p:spPr bwMode="auto">
          <a:xfrm>
            <a:off x="4210050" y="2201863"/>
            <a:ext cx="736600" cy="31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5"/>
          <p:cNvGrpSpPr/>
          <p:nvPr/>
        </p:nvGrpSpPr>
        <p:grpSpPr>
          <a:xfrm rot="16200000">
            <a:off x="1912211" y="1517949"/>
            <a:ext cx="2478652" cy="1705403"/>
            <a:chOff x="754063" y="1093788"/>
            <a:chExt cx="3144837" cy="2163762"/>
          </a:xfrm>
        </p:grpSpPr>
        <p:cxnSp>
          <p:nvCxnSpPr>
            <p:cNvPr id="825359" name="Straight Connector 67"/>
            <p:cNvCxnSpPr>
              <a:cxnSpLocks noChangeShapeType="1"/>
            </p:cNvCxnSpPr>
            <p:nvPr/>
          </p:nvCxnSpPr>
          <p:spPr bwMode="auto">
            <a:xfrm rot="5400000">
              <a:off x="2584450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0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1562100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069306" y="2178844"/>
              <a:ext cx="52228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82536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289300" y="17621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3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2581275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4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2794000" y="1762125"/>
              <a:ext cx="57626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5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289175" y="1762125"/>
              <a:ext cx="587375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3102769" y="2169319"/>
              <a:ext cx="525462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67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554163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68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1776413" y="1762125"/>
              <a:ext cx="58578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69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244600" y="1762125"/>
              <a:ext cx="58420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0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754063" y="1762125"/>
              <a:ext cx="58102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1034257" y="2169319"/>
              <a:ext cx="525462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88" name="Straight Connector 72"/>
            <p:cNvCxnSpPr>
              <a:cxnSpLocks noChangeShapeType="1"/>
            </p:cNvCxnSpPr>
            <p:nvPr/>
          </p:nvCxnSpPr>
          <p:spPr bwMode="auto">
            <a:xfrm rot="9000000">
              <a:off x="2792413" y="2597150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9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297113" y="2587625"/>
              <a:ext cx="58578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90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1773238" y="2587625"/>
              <a:ext cx="579437" cy="0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</p:cxnSp>
        <p:cxnSp>
          <p:nvCxnSpPr>
            <p:cNvPr id="825391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265238" y="2587625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92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316288" y="2587625"/>
              <a:ext cx="58261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93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754063" y="25876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8" name="Group 152"/>
            <p:cNvGrpSpPr>
              <a:grpSpLocks/>
            </p:cNvGrpSpPr>
            <p:nvPr/>
          </p:nvGrpSpPr>
          <p:grpSpPr bwMode="auto">
            <a:xfrm>
              <a:off x="917575" y="1239838"/>
              <a:ext cx="2797175" cy="1879600"/>
              <a:chOff x="587375" y="3360738"/>
              <a:chExt cx="2797175" cy="1879600"/>
            </a:xfrm>
          </p:grpSpPr>
          <p:sp>
            <p:nvSpPr>
              <p:cNvPr id="825417" name="Oval 274"/>
              <p:cNvSpPr>
                <a:spLocks noChangeArrowheads="1"/>
              </p:cNvSpPr>
              <p:nvPr/>
            </p:nvSpPr>
            <p:spPr bwMode="auto">
              <a:xfrm>
                <a:off x="1400175" y="3360738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18" name="Oval 275"/>
              <p:cNvSpPr>
                <a:spLocks noChangeArrowheads="1"/>
              </p:cNvSpPr>
              <p:nvPr/>
            </p:nvSpPr>
            <p:spPr bwMode="auto">
              <a:xfrm>
                <a:off x="2439988" y="3379788"/>
                <a:ext cx="160337" cy="1698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>
                <a:off x="587375" y="3788370"/>
                <a:ext cx="2778125" cy="180975"/>
                <a:chOff x="587375" y="3788370"/>
                <a:chExt cx="2778125" cy="180975"/>
              </a:xfrm>
            </p:grpSpPr>
            <p:sp>
              <p:nvSpPr>
                <p:cNvPr id="825432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3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4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5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6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7" name="Oval 279"/>
                <p:cNvSpPr>
                  <a:spLocks noChangeArrowheads="1"/>
                </p:cNvSpPr>
                <p:nvPr/>
              </p:nvSpPr>
              <p:spPr bwMode="auto">
                <a:xfrm>
                  <a:off x="3205163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5420" name="Oval 262"/>
              <p:cNvSpPr>
                <a:spLocks noChangeArrowheads="1"/>
              </p:cNvSpPr>
              <p:nvPr/>
            </p:nvSpPr>
            <p:spPr bwMode="auto">
              <a:xfrm>
                <a:off x="1922463" y="4200525"/>
                <a:ext cx="160337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1" name="Oval 263"/>
              <p:cNvSpPr>
                <a:spLocks noChangeArrowheads="1"/>
              </p:cNvSpPr>
              <p:nvPr/>
            </p:nvSpPr>
            <p:spPr bwMode="auto">
              <a:xfrm>
                <a:off x="884238" y="4199731"/>
                <a:ext cx="160337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2" name="Oval 270"/>
              <p:cNvSpPr>
                <a:spLocks noChangeArrowheads="1"/>
              </p:cNvSpPr>
              <p:nvPr/>
            </p:nvSpPr>
            <p:spPr bwMode="auto">
              <a:xfrm>
                <a:off x="2955925" y="4199731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3" name="Oval 280"/>
              <p:cNvSpPr>
                <a:spLocks noChangeArrowheads="1"/>
              </p:cNvSpPr>
              <p:nvPr/>
            </p:nvSpPr>
            <p:spPr bwMode="auto">
              <a:xfrm>
                <a:off x="1403350" y="5051425"/>
                <a:ext cx="160338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24" name="Oval 281"/>
              <p:cNvSpPr>
                <a:spLocks noChangeArrowheads="1"/>
              </p:cNvSpPr>
              <p:nvPr/>
            </p:nvSpPr>
            <p:spPr bwMode="auto">
              <a:xfrm>
                <a:off x="2424113" y="5068888"/>
                <a:ext cx="161925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Group 145"/>
              <p:cNvGrpSpPr>
                <a:grpSpLocks/>
              </p:cNvGrpSpPr>
              <p:nvPr/>
            </p:nvGrpSpPr>
            <p:grpSpPr bwMode="auto">
              <a:xfrm>
                <a:off x="596900" y="4626570"/>
                <a:ext cx="2787650" cy="171450"/>
                <a:chOff x="587375" y="3797895"/>
                <a:chExt cx="2787650" cy="171450"/>
              </a:xfrm>
            </p:grpSpPr>
            <p:sp>
              <p:nvSpPr>
                <p:cNvPr id="825426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7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8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29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0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31" name="Oval 279"/>
                <p:cNvSpPr>
                  <a:spLocks noChangeArrowheads="1"/>
                </p:cNvSpPr>
                <p:nvPr/>
              </p:nvSpPr>
              <p:spPr bwMode="auto">
                <a:xfrm>
                  <a:off x="3214688" y="3797895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1" name="Group 106"/>
          <p:cNvGrpSpPr/>
          <p:nvPr/>
        </p:nvGrpSpPr>
        <p:grpSpPr>
          <a:xfrm rot="16200000">
            <a:off x="4746995" y="1469228"/>
            <a:ext cx="2494917" cy="1705402"/>
            <a:chOff x="5207000" y="1093788"/>
            <a:chExt cx="3165475" cy="2163762"/>
          </a:xfrm>
        </p:grpSpPr>
        <p:cxnSp>
          <p:nvCxnSpPr>
            <p:cNvPr id="10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785100" y="1762125"/>
              <a:ext cx="5873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5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7288213" y="2587625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5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5722938" y="2597150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sp>
          <p:nvSpPr>
            <p:cNvPr id="825358" name="Freeform 461"/>
            <p:cNvSpPr>
              <a:spLocks/>
            </p:cNvSpPr>
            <p:nvPr/>
          </p:nvSpPr>
          <p:spPr bwMode="auto">
            <a:xfrm flipH="1">
              <a:off x="6969125" y="1597025"/>
              <a:ext cx="336550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25372" name="Straight Connector 67"/>
            <p:cNvCxnSpPr>
              <a:cxnSpLocks noChangeShapeType="1"/>
            </p:cNvCxnSpPr>
            <p:nvPr/>
          </p:nvCxnSpPr>
          <p:spPr bwMode="auto">
            <a:xfrm rot="5400000">
              <a:off x="7058025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6008688" y="2994025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4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7043738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5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7254875" y="1752600"/>
              <a:ext cx="5778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7" name="Straight Connector 177"/>
            <p:cNvCxnSpPr/>
            <p:nvPr/>
          </p:nvCxnSpPr>
          <p:spPr bwMode="auto">
            <a:xfrm rot="5400000">
              <a:off x="7567612" y="2168526"/>
              <a:ext cx="52387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377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7778750" y="2581275"/>
              <a:ext cx="58261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8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5208588" y="2592388"/>
              <a:ext cx="5857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79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6015038" y="1357313"/>
              <a:ext cx="52705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0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5716588" y="1771650"/>
              <a:ext cx="58420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82538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5207000" y="1766888"/>
              <a:ext cx="579438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3" name="Straight Connector 123"/>
            <p:cNvCxnSpPr/>
            <p:nvPr/>
          </p:nvCxnSpPr>
          <p:spPr bwMode="auto">
            <a:xfrm rot="5400000">
              <a:off x="5497512" y="2168526"/>
              <a:ext cx="52387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383" name="Freeform 458"/>
            <p:cNvSpPr>
              <a:spLocks/>
            </p:cNvSpPr>
            <p:nvPr/>
          </p:nvSpPr>
          <p:spPr bwMode="auto">
            <a:xfrm>
              <a:off x="6276975" y="1611313"/>
              <a:ext cx="334963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4" name="Freeform 459"/>
            <p:cNvSpPr>
              <a:spLocks/>
            </p:cNvSpPr>
            <p:nvPr/>
          </p:nvSpPr>
          <p:spPr bwMode="auto">
            <a:xfrm flipV="1">
              <a:off x="6273800" y="2184400"/>
              <a:ext cx="350838" cy="56197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5" name="Freeform 460"/>
            <p:cNvSpPr>
              <a:spLocks/>
            </p:cNvSpPr>
            <p:nvPr/>
          </p:nvSpPr>
          <p:spPr bwMode="auto">
            <a:xfrm flipH="1" flipV="1">
              <a:off x="6954838" y="2187575"/>
              <a:ext cx="404812" cy="530225"/>
            </a:xfrm>
            <a:custGeom>
              <a:avLst/>
              <a:gdLst>
                <a:gd name="T0" fmla="*/ 0 w 268"/>
                <a:gd name="T1" fmla="*/ 0 h 422"/>
                <a:gd name="T2" fmla="*/ 2147483647 w 268"/>
                <a:gd name="T3" fmla="*/ 2147483647 h 422"/>
                <a:gd name="T4" fmla="*/ 2147483647 w 268"/>
                <a:gd name="T5" fmla="*/ 2147483647 h 422"/>
                <a:gd name="T6" fmla="*/ 0 60000 65536"/>
                <a:gd name="T7" fmla="*/ 0 60000 65536"/>
                <a:gd name="T8" fmla="*/ 0 60000 65536"/>
                <a:gd name="T9" fmla="*/ 0 w 268"/>
                <a:gd name="T10" fmla="*/ 0 h 422"/>
                <a:gd name="T11" fmla="*/ 268 w 268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422">
                  <a:moveTo>
                    <a:pt x="0" y="0"/>
                  </a:moveTo>
                  <a:cubicBezTo>
                    <a:pt x="85" y="35"/>
                    <a:pt x="170" y="71"/>
                    <a:pt x="215" y="141"/>
                  </a:cubicBezTo>
                  <a:cubicBezTo>
                    <a:pt x="260" y="211"/>
                    <a:pt x="264" y="316"/>
                    <a:pt x="268" y="422"/>
                  </a:cubicBezTo>
                </a:path>
              </a:pathLst>
            </a:custGeom>
            <a:noFill/>
            <a:ln w="76200" cmpd="sng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386" name="Line 462"/>
            <p:cNvSpPr>
              <a:spLocks noChangeShapeType="1"/>
            </p:cNvSpPr>
            <p:nvPr/>
          </p:nvSpPr>
          <p:spPr bwMode="auto">
            <a:xfrm flipV="1">
              <a:off x="6596063" y="2168525"/>
              <a:ext cx="401637" cy="95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" name="Group 153"/>
            <p:cNvGrpSpPr>
              <a:grpSpLocks/>
            </p:cNvGrpSpPr>
            <p:nvPr/>
          </p:nvGrpSpPr>
          <p:grpSpPr bwMode="auto">
            <a:xfrm>
              <a:off x="5384800" y="1257300"/>
              <a:ext cx="2797175" cy="1879600"/>
              <a:chOff x="587375" y="3360738"/>
              <a:chExt cx="2797175" cy="1879600"/>
            </a:xfrm>
          </p:grpSpPr>
          <p:sp>
            <p:nvSpPr>
              <p:cNvPr id="825396" name="Oval 274"/>
              <p:cNvSpPr>
                <a:spLocks noChangeArrowheads="1"/>
              </p:cNvSpPr>
              <p:nvPr/>
            </p:nvSpPr>
            <p:spPr bwMode="auto">
              <a:xfrm>
                <a:off x="1400175" y="3360738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397" name="Oval 275"/>
              <p:cNvSpPr>
                <a:spLocks noChangeArrowheads="1"/>
              </p:cNvSpPr>
              <p:nvPr/>
            </p:nvSpPr>
            <p:spPr bwMode="auto">
              <a:xfrm>
                <a:off x="2439988" y="3379788"/>
                <a:ext cx="160337" cy="1698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" name="Group 144"/>
              <p:cNvGrpSpPr>
                <a:grpSpLocks/>
              </p:cNvGrpSpPr>
              <p:nvPr/>
            </p:nvGrpSpPr>
            <p:grpSpPr bwMode="auto">
              <a:xfrm>
                <a:off x="587375" y="3788370"/>
                <a:ext cx="2778125" cy="180975"/>
                <a:chOff x="587375" y="3788370"/>
                <a:chExt cx="2778125" cy="180975"/>
              </a:xfrm>
            </p:grpSpPr>
            <p:sp>
              <p:nvSpPr>
                <p:cNvPr id="825411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2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3" name="Oval 261"/>
                <p:cNvSpPr>
                  <a:spLocks noChangeArrowheads="1"/>
                </p:cNvSpPr>
                <p:nvPr/>
              </p:nvSpPr>
              <p:spPr bwMode="auto">
                <a:xfrm>
                  <a:off x="2689227" y="3798689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4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5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6" name="Oval 279"/>
                <p:cNvSpPr>
                  <a:spLocks noChangeArrowheads="1"/>
                </p:cNvSpPr>
                <p:nvPr/>
              </p:nvSpPr>
              <p:spPr bwMode="auto">
                <a:xfrm>
                  <a:off x="3205163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5399" name="Oval 262"/>
              <p:cNvSpPr>
                <a:spLocks noChangeArrowheads="1"/>
              </p:cNvSpPr>
              <p:nvPr/>
            </p:nvSpPr>
            <p:spPr bwMode="auto">
              <a:xfrm>
                <a:off x="1922463" y="4200525"/>
                <a:ext cx="160337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0" name="Oval 263"/>
              <p:cNvSpPr>
                <a:spLocks noChangeArrowheads="1"/>
              </p:cNvSpPr>
              <p:nvPr/>
            </p:nvSpPr>
            <p:spPr bwMode="auto">
              <a:xfrm>
                <a:off x="884238" y="4199731"/>
                <a:ext cx="160337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1" name="Oval 270"/>
              <p:cNvSpPr>
                <a:spLocks noChangeArrowheads="1"/>
              </p:cNvSpPr>
              <p:nvPr/>
            </p:nvSpPr>
            <p:spPr bwMode="auto">
              <a:xfrm>
                <a:off x="2955925" y="4199731"/>
                <a:ext cx="160338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2" name="Oval 280"/>
              <p:cNvSpPr>
                <a:spLocks noChangeArrowheads="1"/>
              </p:cNvSpPr>
              <p:nvPr/>
            </p:nvSpPr>
            <p:spPr bwMode="auto">
              <a:xfrm>
                <a:off x="1403350" y="5051425"/>
                <a:ext cx="160338" cy="1698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403" name="Oval 281"/>
              <p:cNvSpPr>
                <a:spLocks noChangeArrowheads="1"/>
              </p:cNvSpPr>
              <p:nvPr/>
            </p:nvSpPr>
            <p:spPr bwMode="auto">
              <a:xfrm>
                <a:off x="2424113" y="5068888"/>
                <a:ext cx="161925" cy="171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45"/>
              <p:cNvGrpSpPr>
                <a:grpSpLocks/>
              </p:cNvGrpSpPr>
              <p:nvPr/>
            </p:nvGrpSpPr>
            <p:grpSpPr bwMode="auto">
              <a:xfrm>
                <a:off x="596900" y="4617045"/>
                <a:ext cx="2787650" cy="180975"/>
                <a:chOff x="587375" y="3788370"/>
                <a:chExt cx="2787650" cy="180975"/>
              </a:xfrm>
            </p:grpSpPr>
            <p:sp>
              <p:nvSpPr>
                <p:cNvPr id="825405" name="Oval 259"/>
                <p:cNvSpPr>
                  <a:spLocks noChangeArrowheads="1"/>
                </p:cNvSpPr>
                <p:nvPr/>
              </p:nvSpPr>
              <p:spPr bwMode="auto">
                <a:xfrm>
                  <a:off x="1638301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6" name="Oval 260"/>
                <p:cNvSpPr>
                  <a:spLocks noChangeArrowheads="1"/>
                </p:cNvSpPr>
                <p:nvPr/>
              </p:nvSpPr>
              <p:spPr bwMode="auto">
                <a:xfrm>
                  <a:off x="2163764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7" name="Oval 261"/>
                <p:cNvSpPr>
                  <a:spLocks noChangeArrowheads="1"/>
                </p:cNvSpPr>
                <p:nvPr/>
              </p:nvSpPr>
              <p:spPr bwMode="auto">
                <a:xfrm>
                  <a:off x="2698752" y="3789164"/>
                  <a:ext cx="160338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8" name="Oval 277"/>
                <p:cNvSpPr>
                  <a:spLocks noChangeArrowheads="1"/>
                </p:cNvSpPr>
                <p:nvPr/>
              </p:nvSpPr>
              <p:spPr bwMode="auto">
                <a:xfrm>
                  <a:off x="587375" y="3798689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09" name="Oval 279"/>
                <p:cNvSpPr>
                  <a:spLocks noChangeArrowheads="1"/>
                </p:cNvSpPr>
                <p:nvPr/>
              </p:nvSpPr>
              <p:spPr bwMode="auto">
                <a:xfrm>
                  <a:off x="3214688" y="3788370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410" name="Oval 266"/>
                <p:cNvSpPr>
                  <a:spLocks noChangeArrowheads="1"/>
                </p:cNvSpPr>
                <p:nvPr/>
              </p:nvSpPr>
              <p:spPr bwMode="auto">
                <a:xfrm>
                  <a:off x="1112838" y="3797895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cxnSp>
        <p:nvCxnSpPr>
          <p:cNvPr id="825355" name="Straight Connector 209"/>
          <p:cNvCxnSpPr>
            <a:cxnSpLocks noChangeShapeType="1"/>
          </p:cNvCxnSpPr>
          <p:nvPr/>
        </p:nvCxnSpPr>
        <p:spPr bwMode="auto">
          <a:xfrm>
            <a:off x="30163" y="9509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pSp>
        <p:nvGrpSpPr>
          <p:cNvPr id="106" name="Group 5"/>
          <p:cNvGrpSpPr>
            <a:grpSpLocks/>
          </p:cNvGrpSpPr>
          <p:nvPr/>
        </p:nvGrpSpPr>
        <p:grpSpPr bwMode="auto">
          <a:xfrm>
            <a:off x="1865313" y="4764088"/>
            <a:ext cx="5326062" cy="1571625"/>
            <a:chOff x="2224088" y="828675"/>
            <a:chExt cx="5326062" cy="1571625"/>
          </a:xfrm>
        </p:grpSpPr>
        <p:grpSp>
          <p:nvGrpSpPr>
            <p:cNvPr id="107" name="Group 51"/>
            <p:cNvGrpSpPr>
              <a:grpSpLocks noChangeAspect="1"/>
            </p:cNvGrpSpPr>
            <p:nvPr/>
          </p:nvGrpSpPr>
          <p:grpSpPr bwMode="auto">
            <a:xfrm>
              <a:off x="2676525" y="1233488"/>
              <a:ext cx="684213" cy="822325"/>
              <a:chOff x="1152526" y="542925"/>
              <a:chExt cx="1457324" cy="175260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1406122" y="1409073"/>
                <a:ext cx="93322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 rot="3600000">
                  <a:off x="3286561" y="440073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8000000" flipH="1">
                  <a:off x="3276417" y="521951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 rot="3600000">
                  <a:off x="3286561" y="440073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8000000" flipH="1">
                  <a:off x="3276417" y="521951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51"/>
            <p:cNvGrpSpPr>
              <a:grpSpLocks noChangeAspect="1"/>
            </p:cNvGrpSpPr>
            <p:nvPr/>
          </p:nvGrpSpPr>
          <p:grpSpPr bwMode="auto">
            <a:xfrm rot="5400000">
              <a:off x="6462713" y="1243012"/>
              <a:ext cx="685800" cy="822325"/>
              <a:chOff x="1152526" y="542925"/>
              <a:chExt cx="1457324" cy="175260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1402162" y="1412459"/>
                <a:ext cx="93444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39" name="Straight Connector 123"/>
                <p:cNvCxnSpPr/>
                <p:nvPr/>
              </p:nvCxnSpPr>
              <p:spPr>
                <a:xfrm rot="3600000">
                  <a:off x="3279790" y="440750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8000000" flipH="1">
                  <a:off x="3269672" y="522628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3293283" y="440750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8000000" flipH="1">
                  <a:off x="3283162" y="522628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Group 131"/>
            <p:cNvGrpSpPr>
              <a:grpSpLocks/>
            </p:cNvGrpSpPr>
            <p:nvPr/>
          </p:nvGrpSpPr>
          <p:grpSpPr bwMode="auto">
            <a:xfrm>
              <a:off x="2224088" y="857250"/>
              <a:ext cx="1557337" cy="1543050"/>
              <a:chOff x="2238375" y="856528"/>
              <a:chExt cx="1557048" cy="1543260"/>
            </a:xfrm>
          </p:grpSpPr>
          <p:sp>
            <p:nvSpPr>
              <p:cNvPr id="128" name="TextBox 75"/>
              <p:cNvSpPr txBox="1">
                <a:spLocks noChangeArrowheads="1"/>
              </p:cNvSpPr>
              <p:nvPr/>
            </p:nvSpPr>
            <p:spPr bwMode="auto">
              <a:xfrm>
                <a:off x="223837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129" name="TextBox 76"/>
              <p:cNvSpPr txBox="1">
                <a:spLocks noChangeArrowheads="1"/>
              </p:cNvSpPr>
              <p:nvPr/>
            </p:nvSpPr>
            <p:spPr bwMode="auto">
              <a:xfrm>
                <a:off x="341283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130" name="TextBox 77"/>
              <p:cNvSpPr txBox="1">
                <a:spLocks noChangeArrowheads="1"/>
              </p:cNvSpPr>
              <p:nvPr/>
            </p:nvSpPr>
            <p:spPr bwMode="auto">
              <a:xfrm>
                <a:off x="2238375" y="1876568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131" name="TextBox 78"/>
              <p:cNvSpPr txBox="1">
                <a:spLocks noChangeArrowheads="1"/>
              </p:cNvSpPr>
              <p:nvPr/>
            </p:nvSpPr>
            <p:spPr bwMode="auto">
              <a:xfrm>
                <a:off x="3431221" y="187656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c</a:t>
                </a:r>
              </a:p>
            </p:txBody>
          </p:sp>
        </p:grpSp>
        <p:sp>
          <p:nvSpPr>
            <p:cNvPr id="110" name="TextBox 79"/>
            <p:cNvSpPr txBox="1">
              <a:spLocks noChangeArrowheads="1"/>
            </p:cNvSpPr>
            <p:nvPr/>
          </p:nvSpPr>
          <p:spPr bwMode="auto">
            <a:xfrm>
              <a:off x="2841625" y="1196975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ea typeface="ＭＳ Ｐゴシック" pitchFamily="34" charset="-128"/>
                </a:rPr>
                <a:t>e</a:t>
              </a:r>
            </a:p>
          </p:txBody>
        </p:sp>
        <p:graphicFrame>
          <p:nvGraphicFramePr>
            <p:cNvPr id="112" name="Object 188"/>
            <p:cNvGraphicFramePr>
              <a:graphicFrameLocks noChangeAspect="1"/>
            </p:cNvGraphicFramePr>
            <p:nvPr/>
          </p:nvGraphicFramePr>
          <p:xfrm>
            <a:off x="4859338" y="1316038"/>
            <a:ext cx="1250950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322" name="Equation" r:id="rId4" imgW="520474" imgH="342751" progId="Equation.3">
                    <p:embed/>
                  </p:oleObj>
                </mc:Choice>
                <mc:Fallback>
                  <p:oleObj name="Equation" r:id="rId4" imgW="520474" imgH="342751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1316038"/>
                          <a:ext cx="1250950" cy="8239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TextBox 86"/>
            <p:cNvSpPr txBox="1">
              <a:spLocks noChangeArrowheads="1"/>
            </p:cNvSpPr>
            <p:nvPr/>
          </p:nvSpPr>
          <p:spPr bwMode="auto">
            <a:xfrm>
              <a:off x="6770688" y="1373188"/>
              <a:ext cx="4603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ea typeface="ＭＳ Ｐゴシック" pitchFamily="34" charset="-128"/>
                </a:rPr>
                <a:t>e</a:t>
              </a:r>
              <a:r>
                <a:rPr lang="en-US" sz="2800"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’</a:t>
              </a: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4021138" y="1670050"/>
              <a:ext cx="466725" cy="1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32"/>
            <p:cNvGrpSpPr>
              <a:grpSpLocks/>
            </p:cNvGrpSpPr>
            <p:nvPr/>
          </p:nvGrpSpPr>
          <p:grpSpPr bwMode="auto">
            <a:xfrm>
              <a:off x="6048375" y="828675"/>
              <a:ext cx="1501775" cy="1543050"/>
              <a:chOff x="2238375" y="856528"/>
              <a:chExt cx="1557048" cy="1543260"/>
            </a:xfrm>
          </p:grpSpPr>
          <p:sp>
            <p:nvSpPr>
              <p:cNvPr id="121" name="TextBox 75"/>
              <p:cNvSpPr txBox="1">
                <a:spLocks noChangeArrowheads="1"/>
              </p:cNvSpPr>
              <p:nvPr/>
            </p:nvSpPr>
            <p:spPr bwMode="auto">
              <a:xfrm>
                <a:off x="223837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124" name="TextBox 76"/>
              <p:cNvSpPr txBox="1">
                <a:spLocks noChangeArrowheads="1"/>
              </p:cNvSpPr>
              <p:nvPr/>
            </p:nvSpPr>
            <p:spPr bwMode="auto">
              <a:xfrm>
                <a:off x="341283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126" name="TextBox 77"/>
              <p:cNvSpPr txBox="1">
                <a:spLocks noChangeArrowheads="1"/>
              </p:cNvSpPr>
              <p:nvPr/>
            </p:nvSpPr>
            <p:spPr bwMode="auto">
              <a:xfrm>
                <a:off x="2238375" y="1876568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127" name="TextBox 78"/>
              <p:cNvSpPr txBox="1">
                <a:spLocks noChangeArrowheads="1"/>
              </p:cNvSpPr>
              <p:nvPr/>
            </p:nvSpPr>
            <p:spPr bwMode="auto">
              <a:xfrm>
                <a:off x="3431221" y="187656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c</a:t>
                </a:r>
              </a:p>
            </p:txBody>
          </p:sp>
        </p:grpSp>
      </p:grpSp>
      <p:sp>
        <p:nvSpPr>
          <p:cNvPr id="150" name="TextBox 6"/>
          <p:cNvSpPr txBox="1">
            <a:spLocks noChangeArrowheads="1"/>
          </p:cNvSpPr>
          <p:nvPr/>
        </p:nvSpPr>
        <p:spPr bwMode="auto">
          <a:xfrm>
            <a:off x="447675" y="3683000"/>
            <a:ext cx="8353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Apply a unitary operation on these five </a:t>
            </a:r>
            <a:r>
              <a:rPr lang="en-US" dirty="0" err="1"/>
              <a:t>qubits</a:t>
            </a:r>
            <a:r>
              <a:rPr lang="en-US" dirty="0"/>
              <a:t> to stay in the Levin-</a:t>
            </a:r>
            <a:r>
              <a:rPr lang="en-US" dirty="0" err="1"/>
              <a:t>Wen</a:t>
            </a:r>
            <a:r>
              <a:rPr lang="en-US" dirty="0"/>
              <a:t> ground state.</a:t>
            </a:r>
          </a:p>
        </p:txBody>
      </p:sp>
      <p:sp>
        <p:nvSpPr>
          <p:cNvPr id="151" name="Freeform 150"/>
          <p:cNvSpPr/>
          <p:nvPr/>
        </p:nvSpPr>
        <p:spPr>
          <a:xfrm>
            <a:off x="3924300" y="4295774"/>
            <a:ext cx="1390650" cy="923925"/>
          </a:xfrm>
          <a:custGeom>
            <a:avLst/>
            <a:gdLst>
              <a:gd name="connsiteX0" fmla="*/ 0 w 1312863"/>
              <a:gd name="connsiteY0" fmla="*/ 0 h 933450"/>
              <a:gd name="connsiteX1" fmla="*/ 1095375 w 1312863"/>
              <a:gd name="connsiteY1" fmla="*/ 409575 h 933450"/>
              <a:gd name="connsiteX2" fmla="*/ 1304925 w 1312863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863" h="933450">
                <a:moveTo>
                  <a:pt x="0" y="0"/>
                </a:moveTo>
                <a:cubicBezTo>
                  <a:pt x="438944" y="127000"/>
                  <a:pt x="877888" y="254000"/>
                  <a:pt x="1095375" y="409575"/>
                </a:cubicBezTo>
                <a:cubicBezTo>
                  <a:pt x="1312863" y="565150"/>
                  <a:pt x="1308894" y="749300"/>
                  <a:pt x="1304925" y="93345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18" name="Object 242"/>
          <p:cNvGraphicFramePr>
            <a:graphicFrameLocks noChangeAspect="1"/>
          </p:cNvGraphicFramePr>
          <p:nvPr/>
        </p:nvGraphicFramePr>
        <p:xfrm>
          <a:off x="2622550" y="5413375"/>
          <a:ext cx="23939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20" name="Equation" r:id="rId4" imgW="1307532" imgH="482391" progId="Equation.3">
                  <p:embed/>
                </p:oleObj>
              </mc:Choice>
              <mc:Fallback>
                <p:oleObj name="Equation" r:id="rId4" imgW="1307532" imgH="482391" progId="Equation.3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5413375"/>
                        <a:ext cx="2393950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19" name="Object 243"/>
          <p:cNvGraphicFramePr>
            <a:graphicFrameLocks noChangeAspect="1"/>
          </p:cNvGraphicFramePr>
          <p:nvPr/>
        </p:nvGraphicFramePr>
        <p:xfrm>
          <a:off x="6056313" y="5526088"/>
          <a:ext cx="1187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21" name="Equation" r:id="rId6" imgW="647700" imgH="431800" progId="Equation.3">
                  <p:embed/>
                </p:oleObj>
              </mc:Choice>
              <mc:Fallback>
                <p:oleObj name="Equation" r:id="rId6" imgW="647700" imgH="431800" progId="Equation.3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5526088"/>
                        <a:ext cx="11874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1341438" y="2587625"/>
            <a:ext cx="5902325" cy="3054350"/>
            <a:chOff x="1189038" y="2863850"/>
            <a:chExt cx="5902325" cy="3054350"/>
          </a:xfrm>
        </p:grpSpPr>
        <p:cxnSp>
          <p:nvCxnSpPr>
            <p:cNvPr id="92" name="Straight Connector 91"/>
            <p:cNvCxnSpPr>
              <a:stCxn id="120" idx="4"/>
            </p:cNvCxnSpPr>
            <p:nvPr/>
          </p:nvCxnSpPr>
          <p:spPr bwMode="auto">
            <a:xfrm rot="5400000">
              <a:off x="2484438" y="4143375"/>
              <a:ext cx="184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3128963" y="3165475"/>
              <a:ext cx="3962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3128963" y="3651250"/>
              <a:ext cx="3962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3128963" y="4137025"/>
              <a:ext cx="3962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3128963" y="4621213"/>
              <a:ext cx="3962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3128963" y="5108575"/>
              <a:ext cx="3962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027" name="Group 43"/>
            <p:cNvGrpSpPr>
              <a:grpSpLocks/>
            </p:cNvGrpSpPr>
            <p:nvPr/>
          </p:nvGrpSpPr>
          <p:grpSpPr bwMode="auto">
            <a:xfrm>
              <a:off x="1189038" y="3151188"/>
              <a:ext cx="820737" cy="1943100"/>
              <a:chOff x="1232852" y="3609277"/>
              <a:chExt cx="2689225" cy="1702004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1232852" y="3609277"/>
                <a:ext cx="2689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1232852" y="4034778"/>
                <a:ext cx="2689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1232852" y="4461669"/>
                <a:ext cx="2689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1232852" y="4885780"/>
                <a:ext cx="2689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auto">
              <a:xfrm>
                <a:off x="1232852" y="5311281"/>
                <a:ext cx="2689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ctangle 103"/>
            <p:cNvSpPr/>
            <p:nvPr/>
          </p:nvSpPr>
          <p:spPr bwMode="auto">
            <a:xfrm>
              <a:off x="1373188" y="2963863"/>
              <a:ext cx="425450" cy="2374900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76029" name="TextBox 100"/>
            <p:cNvSpPr txBox="1">
              <a:spLocks noChangeArrowheads="1"/>
            </p:cNvSpPr>
            <p:nvPr/>
          </p:nvSpPr>
          <p:spPr bwMode="auto">
            <a:xfrm>
              <a:off x="1408113" y="2863850"/>
              <a:ext cx="2730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a</a:t>
              </a:r>
            </a:p>
          </p:txBody>
        </p:sp>
        <p:sp>
          <p:nvSpPr>
            <p:cNvPr id="76030" name="TextBox 101"/>
            <p:cNvSpPr txBox="1">
              <a:spLocks noChangeArrowheads="1"/>
            </p:cNvSpPr>
            <p:nvPr/>
          </p:nvSpPr>
          <p:spPr bwMode="auto">
            <a:xfrm>
              <a:off x="1408113" y="3852863"/>
              <a:ext cx="2635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c</a:t>
              </a:r>
            </a:p>
          </p:txBody>
        </p:sp>
        <p:sp>
          <p:nvSpPr>
            <p:cNvPr id="76031" name="TextBox 102"/>
            <p:cNvSpPr txBox="1">
              <a:spLocks noChangeArrowheads="1"/>
            </p:cNvSpPr>
            <p:nvPr/>
          </p:nvSpPr>
          <p:spPr bwMode="auto">
            <a:xfrm>
              <a:off x="1408113" y="4810125"/>
              <a:ext cx="273050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76032" name="TextBox 103"/>
            <p:cNvSpPr txBox="1">
              <a:spLocks noChangeArrowheads="1"/>
            </p:cNvSpPr>
            <p:nvPr/>
          </p:nvSpPr>
          <p:spPr bwMode="auto">
            <a:xfrm>
              <a:off x="1408113" y="3359150"/>
              <a:ext cx="273050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b</a:t>
              </a:r>
            </a:p>
          </p:txBody>
        </p:sp>
        <p:sp>
          <p:nvSpPr>
            <p:cNvPr id="76033" name="TextBox 101"/>
            <p:cNvSpPr txBox="1">
              <a:spLocks noChangeArrowheads="1"/>
            </p:cNvSpPr>
            <p:nvPr/>
          </p:nvSpPr>
          <p:spPr bwMode="auto">
            <a:xfrm>
              <a:off x="1408113" y="4348163"/>
              <a:ext cx="263525" cy="52546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d</a:t>
              </a:r>
            </a:p>
          </p:txBody>
        </p:sp>
        <p:grpSp>
          <p:nvGrpSpPr>
            <p:cNvPr id="76034" name="Group 123"/>
            <p:cNvGrpSpPr>
              <a:grpSpLocks/>
            </p:cNvGrpSpPr>
            <p:nvPr/>
          </p:nvGrpSpPr>
          <p:grpSpPr bwMode="auto">
            <a:xfrm>
              <a:off x="4132263" y="3748088"/>
              <a:ext cx="111125" cy="927100"/>
              <a:chOff x="3822700" y="2161971"/>
              <a:chExt cx="109538" cy="924923"/>
            </a:xfrm>
          </p:grpSpPr>
          <p:cxnSp>
            <p:nvCxnSpPr>
              <p:cNvPr id="188" name="Straight Connector 187"/>
              <p:cNvCxnSpPr/>
              <p:nvPr/>
            </p:nvCxnSpPr>
            <p:spPr bwMode="auto">
              <a:xfrm>
                <a:off x="3875904" y="2161971"/>
                <a:ext cx="0" cy="8393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Oval 188"/>
              <p:cNvSpPr/>
              <p:nvPr/>
            </p:nvSpPr>
            <p:spPr bwMode="auto">
              <a:xfrm>
                <a:off x="3813311" y="2969695"/>
                <a:ext cx="118927" cy="117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349625" y="3105150"/>
              <a:ext cx="109538" cy="1174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3349625" y="3597275"/>
              <a:ext cx="109538" cy="1174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3354388" y="4076700"/>
              <a:ext cx="109537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3351213" y="4556125"/>
              <a:ext cx="107950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6039" name="Group 98"/>
            <p:cNvGrpSpPr>
              <a:grpSpLocks/>
            </p:cNvGrpSpPr>
            <p:nvPr/>
          </p:nvGrpSpPr>
          <p:grpSpPr bwMode="auto">
            <a:xfrm>
              <a:off x="4732338" y="3109913"/>
              <a:ext cx="109537" cy="1066800"/>
              <a:chOff x="4421188" y="1524000"/>
              <a:chExt cx="109537" cy="1066800"/>
            </a:xfrm>
          </p:grpSpPr>
          <p:cxnSp>
            <p:nvCxnSpPr>
              <p:cNvPr id="186" name="Straight Connector 185"/>
              <p:cNvCxnSpPr/>
              <p:nvPr/>
            </p:nvCxnSpPr>
            <p:spPr bwMode="auto">
              <a:xfrm>
                <a:off x="4475163" y="1631950"/>
                <a:ext cx="0" cy="9588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 bwMode="auto">
              <a:xfrm>
                <a:off x="4421188" y="1524000"/>
                <a:ext cx="109537" cy="117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040" name="TextBox 173"/>
            <p:cNvSpPr txBox="1">
              <a:spLocks noChangeArrowheads="1"/>
            </p:cNvSpPr>
            <p:nvPr/>
          </p:nvSpPr>
          <p:spPr bwMode="auto">
            <a:xfrm>
              <a:off x="2089150" y="3386138"/>
              <a:ext cx="903288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/>
                <a:t>=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>
              <a:off x="5383213" y="3624263"/>
              <a:ext cx="0" cy="1506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 bwMode="auto">
            <a:xfrm>
              <a:off x="5329238" y="3597275"/>
              <a:ext cx="109537" cy="1174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5329238" y="4076700"/>
              <a:ext cx="109537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350963" y="5341938"/>
              <a:ext cx="503237" cy="53657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1270468" y="5249568"/>
              <a:ext cx="674869" cy="668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grpSp>
          <p:nvGrpSpPr>
            <p:cNvPr id="76046" name="Group 128"/>
            <p:cNvGrpSpPr>
              <a:grpSpLocks/>
            </p:cNvGrpSpPr>
            <p:nvPr/>
          </p:nvGrpSpPr>
          <p:grpSpPr bwMode="auto">
            <a:xfrm>
              <a:off x="6524625" y="3757613"/>
              <a:ext cx="109538" cy="917575"/>
              <a:chOff x="6213475" y="2171490"/>
              <a:chExt cx="109538" cy="915404"/>
            </a:xfrm>
          </p:grpSpPr>
          <p:cxnSp>
            <p:nvCxnSpPr>
              <p:cNvPr id="184" name="Straight Connector 183"/>
              <p:cNvCxnSpPr/>
              <p:nvPr/>
            </p:nvCxnSpPr>
            <p:spPr bwMode="auto">
              <a:xfrm>
                <a:off x="6267450" y="2171490"/>
                <a:ext cx="0" cy="839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 bwMode="auto">
              <a:xfrm>
                <a:off x="6213475" y="2969697"/>
                <a:ext cx="109538" cy="1171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047" name="Group 99"/>
            <p:cNvGrpSpPr>
              <a:grpSpLocks/>
            </p:cNvGrpSpPr>
            <p:nvPr/>
          </p:nvGrpSpPr>
          <p:grpSpPr bwMode="auto">
            <a:xfrm>
              <a:off x="5927725" y="3109913"/>
              <a:ext cx="109538" cy="1066800"/>
              <a:chOff x="4421188" y="1524000"/>
              <a:chExt cx="109538" cy="1066800"/>
            </a:xfrm>
          </p:grpSpPr>
          <p:cxnSp>
            <p:nvCxnSpPr>
              <p:cNvPr id="182" name="Straight Connector 181"/>
              <p:cNvCxnSpPr/>
              <p:nvPr/>
            </p:nvCxnSpPr>
            <p:spPr bwMode="auto">
              <a:xfrm>
                <a:off x="4475163" y="1631950"/>
                <a:ext cx="0" cy="9588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 bwMode="auto">
              <a:xfrm>
                <a:off x="4421188" y="1524000"/>
                <a:ext cx="109538" cy="117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048" name="Group 12"/>
            <p:cNvGrpSpPr>
              <a:grpSpLocks/>
            </p:cNvGrpSpPr>
            <p:nvPr/>
          </p:nvGrpSpPr>
          <p:grpSpPr bwMode="auto">
            <a:xfrm>
              <a:off x="3170238" y="4800600"/>
              <a:ext cx="468312" cy="646113"/>
              <a:chOff x="2860675" y="3232150"/>
              <a:chExt cx="468313" cy="646113"/>
            </a:xfrm>
          </p:grpSpPr>
          <p:sp>
            <p:nvSpPr>
              <p:cNvPr id="180" name="Rectangle 179"/>
              <p:cNvSpPr/>
              <p:nvPr/>
            </p:nvSpPr>
            <p:spPr bwMode="auto">
              <a:xfrm>
                <a:off x="2897187" y="3335338"/>
                <a:ext cx="398464" cy="442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97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68313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F</a:t>
                </a:r>
              </a:p>
            </p:txBody>
          </p:sp>
        </p:grpSp>
        <p:grpSp>
          <p:nvGrpSpPr>
            <p:cNvPr id="76049" name="Group 117"/>
            <p:cNvGrpSpPr>
              <a:grpSpLocks/>
            </p:cNvGrpSpPr>
            <p:nvPr/>
          </p:nvGrpSpPr>
          <p:grpSpPr bwMode="auto">
            <a:xfrm>
              <a:off x="3957638" y="3332163"/>
              <a:ext cx="493712" cy="646112"/>
              <a:chOff x="2860675" y="3232150"/>
              <a:chExt cx="492443" cy="646331"/>
            </a:xfrm>
          </p:grpSpPr>
          <p:sp>
            <p:nvSpPr>
              <p:cNvPr id="178" name="Rectangle 177"/>
              <p:cNvSpPr/>
              <p:nvPr/>
            </p:nvSpPr>
            <p:spPr bwMode="auto">
              <a:xfrm>
                <a:off x="2897093" y="3335372"/>
                <a:ext cx="399022" cy="4430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95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76050" name="Group 121"/>
            <p:cNvGrpSpPr>
              <a:grpSpLocks/>
            </p:cNvGrpSpPr>
            <p:nvPr/>
          </p:nvGrpSpPr>
          <p:grpSpPr bwMode="auto">
            <a:xfrm>
              <a:off x="4565650" y="3813175"/>
              <a:ext cx="492125" cy="646113"/>
              <a:chOff x="2860675" y="3232150"/>
              <a:chExt cx="492443" cy="646331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2897212" y="3335373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93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76051" name="Group 125"/>
            <p:cNvGrpSpPr>
              <a:grpSpLocks/>
            </p:cNvGrpSpPr>
            <p:nvPr/>
          </p:nvGrpSpPr>
          <p:grpSpPr bwMode="auto">
            <a:xfrm>
              <a:off x="5154613" y="4800600"/>
              <a:ext cx="492125" cy="646113"/>
              <a:chOff x="2860675" y="3232150"/>
              <a:chExt cx="492443" cy="646331"/>
            </a:xfrm>
          </p:grpSpPr>
          <p:sp>
            <p:nvSpPr>
              <p:cNvPr id="174" name="Rectangle 173"/>
              <p:cNvSpPr/>
              <p:nvPr/>
            </p:nvSpPr>
            <p:spPr bwMode="auto">
              <a:xfrm>
                <a:off x="2897211" y="3335373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91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76052" name="Group 130"/>
            <p:cNvGrpSpPr>
              <a:grpSpLocks/>
            </p:cNvGrpSpPr>
            <p:nvPr/>
          </p:nvGrpSpPr>
          <p:grpSpPr bwMode="auto">
            <a:xfrm>
              <a:off x="5746750" y="3813175"/>
              <a:ext cx="492125" cy="646113"/>
              <a:chOff x="2860675" y="3232150"/>
              <a:chExt cx="492443" cy="646331"/>
            </a:xfrm>
          </p:grpSpPr>
          <p:sp>
            <p:nvSpPr>
              <p:cNvPr id="172" name="Rectangle 171"/>
              <p:cNvSpPr/>
              <p:nvPr/>
            </p:nvSpPr>
            <p:spPr bwMode="auto">
              <a:xfrm>
                <a:off x="2897212" y="3335373"/>
                <a:ext cx="398719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89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76053" name="Group 133"/>
            <p:cNvGrpSpPr>
              <a:grpSpLocks/>
            </p:cNvGrpSpPr>
            <p:nvPr/>
          </p:nvGrpSpPr>
          <p:grpSpPr bwMode="auto">
            <a:xfrm>
              <a:off x="6351588" y="3332163"/>
              <a:ext cx="492125" cy="646112"/>
              <a:chOff x="2860675" y="3232150"/>
              <a:chExt cx="492443" cy="646331"/>
            </a:xfrm>
          </p:grpSpPr>
          <p:sp>
            <p:nvSpPr>
              <p:cNvPr id="170" name="Rectangle 169"/>
              <p:cNvSpPr/>
              <p:nvPr/>
            </p:nvSpPr>
            <p:spPr bwMode="auto">
              <a:xfrm>
                <a:off x="2897211" y="3335372"/>
                <a:ext cx="398720" cy="4430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76087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  <p:grpSp>
        <p:nvGrpSpPr>
          <p:cNvPr id="76054" name="Group 194"/>
          <p:cNvGrpSpPr>
            <a:grpSpLocks/>
          </p:cNvGrpSpPr>
          <p:nvPr/>
        </p:nvGrpSpPr>
        <p:grpSpPr bwMode="auto">
          <a:xfrm>
            <a:off x="1776413" y="950913"/>
            <a:ext cx="5326062" cy="1571625"/>
            <a:chOff x="2224088" y="828675"/>
            <a:chExt cx="5326062" cy="1571625"/>
          </a:xfrm>
        </p:grpSpPr>
        <p:grpSp>
          <p:nvGrpSpPr>
            <p:cNvPr id="76057" name="Group 51"/>
            <p:cNvGrpSpPr>
              <a:grpSpLocks noChangeAspect="1"/>
            </p:cNvGrpSpPr>
            <p:nvPr/>
          </p:nvGrpSpPr>
          <p:grpSpPr bwMode="auto">
            <a:xfrm>
              <a:off x="2676525" y="1233488"/>
              <a:ext cx="684213" cy="822325"/>
              <a:chOff x="1152526" y="542925"/>
              <a:chExt cx="1457324" cy="1752600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1406122" y="1409073"/>
                <a:ext cx="93322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080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 rot="3600000">
                  <a:off x="3286561" y="440073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8000000" flipH="1">
                  <a:off x="3276417" y="521951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81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 rot="3600000">
                  <a:off x="3286561" y="440073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8000000" flipH="1">
                  <a:off x="3276417" y="521951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058" name="Group 51"/>
            <p:cNvGrpSpPr>
              <a:grpSpLocks noChangeAspect="1"/>
            </p:cNvGrpSpPr>
            <p:nvPr/>
          </p:nvGrpSpPr>
          <p:grpSpPr bwMode="auto">
            <a:xfrm rot="5400000">
              <a:off x="6462713" y="1243012"/>
              <a:ext cx="685800" cy="822325"/>
              <a:chOff x="1152526" y="542925"/>
              <a:chExt cx="1457324" cy="1752600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02162" y="1412459"/>
                <a:ext cx="93444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073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217" name="Straight Connector 123"/>
                <p:cNvCxnSpPr/>
                <p:nvPr/>
              </p:nvCxnSpPr>
              <p:spPr>
                <a:xfrm rot="3600000">
                  <a:off x="3279790" y="440750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8000000" flipH="1">
                  <a:off x="3269672" y="522628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74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 rot="3600000">
                  <a:off x="3293283" y="4407502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8000000" flipH="1">
                  <a:off x="3283162" y="5226284"/>
                  <a:ext cx="933818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059" name="Group 131"/>
            <p:cNvGrpSpPr>
              <a:grpSpLocks/>
            </p:cNvGrpSpPr>
            <p:nvPr/>
          </p:nvGrpSpPr>
          <p:grpSpPr bwMode="auto">
            <a:xfrm>
              <a:off x="2224088" y="857250"/>
              <a:ext cx="1557337" cy="1543050"/>
              <a:chOff x="2238375" y="856528"/>
              <a:chExt cx="1557048" cy="1543260"/>
            </a:xfrm>
          </p:grpSpPr>
          <p:sp>
            <p:nvSpPr>
              <p:cNvPr id="76068" name="TextBox 75"/>
              <p:cNvSpPr txBox="1">
                <a:spLocks noChangeArrowheads="1"/>
              </p:cNvSpPr>
              <p:nvPr/>
            </p:nvSpPr>
            <p:spPr bwMode="auto">
              <a:xfrm>
                <a:off x="223837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76069" name="TextBox 76"/>
              <p:cNvSpPr txBox="1">
                <a:spLocks noChangeArrowheads="1"/>
              </p:cNvSpPr>
              <p:nvPr/>
            </p:nvSpPr>
            <p:spPr bwMode="auto">
              <a:xfrm>
                <a:off x="341283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76070" name="TextBox 77"/>
              <p:cNvSpPr txBox="1">
                <a:spLocks noChangeArrowheads="1"/>
              </p:cNvSpPr>
              <p:nvPr/>
            </p:nvSpPr>
            <p:spPr bwMode="auto">
              <a:xfrm>
                <a:off x="2238375" y="1876568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76071" name="TextBox 78"/>
              <p:cNvSpPr txBox="1">
                <a:spLocks noChangeArrowheads="1"/>
              </p:cNvSpPr>
              <p:nvPr/>
            </p:nvSpPr>
            <p:spPr bwMode="auto">
              <a:xfrm>
                <a:off x="3431221" y="187656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c</a:t>
                </a:r>
              </a:p>
            </p:txBody>
          </p:sp>
        </p:grpSp>
        <p:sp>
          <p:nvSpPr>
            <p:cNvPr id="76060" name="TextBox 79"/>
            <p:cNvSpPr txBox="1">
              <a:spLocks noChangeArrowheads="1"/>
            </p:cNvSpPr>
            <p:nvPr/>
          </p:nvSpPr>
          <p:spPr bwMode="auto">
            <a:xfrm>
              <a:off x="2841625" y="1196975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ea typeface="ＭＳ Ｐゴシック" pitchFamily="34" charset="-128"/>
                </a:rPr>
                <a:t>e</a:t>
              </a:r>
            </a:p>
          </p:txBody>
        </p:sp>
        <p:graphicFrame>
          <p:nvGraphicFramePr>
            <p:cNvPr id="76020" name="Object 244"/>
            <p:cNvGraphicFramePr>
              <a:graphicFrameLocks noChangeAspect="1"/>
            </p:cNvGraphicFramePr>
            <p:nvPr/>
          </p:nvGraphicFramePr>
          <p:xfrm>
            <a:off x="4859338" y="1316038"/>
            <a:ext cx="1250950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422" name="Equation" r:id="rId8" imgW="520474" imgH="342751" progId="Equation.3">
                    <p:embed/>
                  </p:oleObj>
                </mc:Choice>
                <mc:Fallback>
                  <p:oleObj name="Equation" r:id="rId8" imgW="520474" imgH="342751" progId="Equation.3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1316038"/>
                          <a:ext cx="1250950" cy="8239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061" name="TextBox 86"/>
            <p:cNvSpPr txBox="1">
              <a:spLocks noChangeArrowheads="1"/>
            </p:cNvSpPr>
            <p:nvPr/>
          </p:nvSpPr>
          <p:spPr bwMode="auto">
            <a:xfrm>
              <a:off x="6770688" y="1373188"/>
              <a:ext cx="4603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ea typeface="ＭＳ Ｐゴシック" pitchFamily="34" charset="-128"/>
                </a:rPr>
                <a:t>e</a:t>
              </a:r>
              <a:r>
                <a:rPr lang="en-US" sz="2800"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’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>
              <a:off x="4021138" y="1670050"/>
              <a:ext cx="466725" cy="1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063" name="Group 132"/>
            <p:cNvGrpSpPr>
              <a:grpSpLocks/>
            </p:cNvGrpSpPr>
            <p:nvPr/>
          </p:nvGrpSpPr>
          <p:grpSpPr bwMode="auto">
            <a:xfrm>
              <a:off x="6048375" y="828675"/>
              <a:ext cx="1501775" cy="1543050"/>
              <a:chOff x="2238375" y="856528"/>
              <a:chExt cx="1557048" cy="1543260"/>
            </a:xfrm>
          </p:grpSpPr>
          <p:sp>
            <p:nvSpPr>
              <p:cNvPr id="76064" name="TextBox 75"/>
              <p:cNvSpPr txBox="1">
                <a:spLocks noChangeArrowheads="1"/>
              </p:cNvSpPr>
              <p:nvPr/>
            </p:nvSpPr>
            <p:spPr bwMode="auto">
              <a:xfrm>
                <a:off x="223837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76065" name="TextBox 76"/>
              <p:cNvSpPr txBox="1">
                <a:spLocks noChangeArrowheads="1"/>
              </p:cNvSpPr>
              <p:nvPr/>
            </p:nvSpPr>
            <p:spPr bwMode="auto">
              <a:xfrm>
                <a:off x="3412835" y="856528"/>
                <a:ext cx="3825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76066" name="TextBox 77"/>
              <p:cNvSpPr txBox="1">
                <a:spLocks noChangeArrowheads="1"/>
              </p:cNvSpPr>
              <p:nvPr/>
            </p:nvSpPr>
            <p:spPr bwMode="auto">
              <a:xfrm>
                <a:off x="2238375" y="1876568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76067" name="TextBox 78"/>
              <p:cNvSpPr txBox="1">
                <a:spLocks noChangeArrowheads="1"/>
              </p:cNvSpPr>
              <p:nvPr/>
            </p:nvSpPr>
            <p:spPr bwMode="auto">
              <a:xfrm>
                <a:off x="3431221" y="187656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ＭＳ Ｐゴシック" pitchFamily="34" charset="-128"/>
                  </a:rPr>
                  <a:t>c</a:t>
                </a:r>
              </a:p>
            </p:txBody>
          </p:sp>
        </p:grpSp>
      </p:grpSp>
      <p:cxnSp>
        <p:nvCxnSpPr>
          <p:cNvPr id="76055" name="Straight Connector 95"/>
          <p:cNvCxnSpPr>
            <a:cxnSpLocks noChangeShapeType="1"/>
          </p:cNvCxnSpPr>
          <p:nvPr/>
        </p:nvCxnSpPr>
        <p:spPr bwMode="auto">
          <a:xfrm>
            <a:off x="30163" y="9509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76056" name="TextBox 133"/>
          <p:cNvSpPr txBox="1">
            <a:spLocks noChangeArrowheads="1"/>
          </p:cNvSpPr>
          <p:nvPr/>
        </p:nvSpPr>
        <p:spPr bwMode="auto">
          <a:xfrm>
            <a:off x="2517775" y="11747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F Quantum Circuit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NEB, D.P.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DiVincenzo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, PRB 2012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04" name="Group 69"/>
          <p:cNvGrpSpPr>
            <a:grpSpLocks/>
          </p:cNvGrpSpPr>
          <p:nvPr/>
        </p:nvGrpSpPr>
        <p:grpSpPr bwMode="auto">
          <a:xfrm>
            <a:off x="6114990" y="2384876"/>
            <a:ext cx="2446879" cy="2885297"/>
            <a:chOff x="5227638" y="3901938"/>
            <a:chExt cx="625364" cy="2585453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227784" y="3901259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5227784" y="4270473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5227784" y="4639687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227784" y="5008901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5227784" y="5379823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227784" y="5749037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5227784" y="6118251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5227784" y="6487465"/>
              <a:ext cx="625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 bwMode="auto">
          <a:xfrm>
            <a:off x="6125101" y="2023588"/>
            <a:ext cx="244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7090326" y="1825202"/>
            <a:ext cx="362436" cy="354997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308507" name="TextBox 100"/>
          <p:cNvSpPr txBox="1">
            <a:spLocks noChangeArrowheads="1"/>
          </p:cNvSpPr>
          <p:nvPr/>
        </p:nvSpPr>
        <p:spPr bwMode="auto">
          <a:xfrm>
            <a:off x="7051254" y="2475809"/>
            <a:ext cx="232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308508" name="TextBox 101"/>
          <p:cNvSpPr txBox="1">
            <a:spLocks noChangeArrowheads="1"/>
          </p:cNvSpPr>
          <p:nvPr/>
        </p:nvSpPr>
        <p:spPr bwMode="auto">
          <a:xfrm>
            <a:off x="7051254" y="3317158"/>
            <a:ext cx="22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</a:t>
            </a:r>
          </a:p>
        </p:txBody>
      </p:sp>
      <p:sp>
        <p:nvSpPr>
          <p:cNvPr id="308509" name="TextBox 102"/>
          <p:cNvSpPr txBox="1">
            <a:spLocks noChangeArrowheads="1"/>
          </p:cNvSpPr>
          <p:nvPr/>
        </p:nvSpPr>
        <p:spPr bwMode="auto">
          <a:xfrm>
            <a:off x="7051254" y="4130148"/>
            <a:ext cx="232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8510" name="TextBox 103"/>
          <p:cNvSpPr txBox="1">
            <a:spLocks noChangeArrowheads="1"/>
          </p:cNvSpPr>
          <p:nvPr/>
        </p:nvSpPr>
        <p:spPr bwMode="auto">
          <a:xfrm>
            <a:off x="7051254" y="2897159"/>
            <a:ext cx="232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b</a:t>
            </a:r>
          </a:p>
        </p:txBody>
      </p:sp>
      <p:sp>
        <p:nvSpPr>
          <p:cNvPr id="308511" name="TextBox 101"/>
          <p:cNvSpPr txBox="1">
            <a:spLocks noChangeArrowheads="1"/>
          </p:cNvSpPr>
          <p:nvPr/>
        </p:nvSpPr>
        <p:spPr bwMode="auto">
          <a:xfrm>
            <a:off x="7051254" y="3738508"/>
            <a:ext cx="22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d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7082696" y="5375172"/>
            <a:ext cx="427294" cy="45590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64" name="Rectangle 63"/>
          <p:cNvSpPr/>
          <p:nvPr/>
        </p:nvSpPr>
        <p:spPr bwMode="auto">
          <a:xfrm>
            <a:off x="6984877" y="5276866"/>
            <a:ext cx="5739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308514" name="TextBox 71"/>
          <p:cNvSpPr txBox="1">
            <a:spLocks noChangeArrowheads="1"/>
          </p:cNvSpPr>
          <p:nvPr/>
        </p:nvSpPr>
        <p:spPr bwMode="auto">
          <a:xfrm>
            <a:off x="5734050" y="256927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08515" name="TextBox 72"/>
          <p:cNvSpPr txBox="1">
            <a:spLocks noChangeArrowheads="1"/>
          </p:cNvSpPr>
          <p:nvPr/>
        </p:nvSpPr>
        <p:spPr bwMode="auto">
          <a:xfrm>
            <a:off x="5734050" y="299446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8516" name="TextBox 73"/>
          <p:cNvSpPr txBox="1">
            <a:spLocks noChangeArrowheads="1"/>
          </p:cNvSpPr>
          <p:nvPr/>
        </p:nvSpPr>
        <p:spPr bwMode="auto">
          <a:xfrm>
            <a:off x="5734050" y="339838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08517" name="TextBox 74"/>
          <p:cNvSpPr txBox="1">
            <a:spLocks noChangeArrowheads="1"/>
          </p:cNvSpPr>
          <p:nvPr/>
        </p:nvSpPr>
        <p:spPr bwMode="auto">
          <a:xfrm>
            <a:off x="5734050" y="382357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08518" name="TextBox 75"/>
          <p:cNvSpPr txBox="1">
            <a:spLocks noChangeArrowheads="1"/>
          </p:cNvSpPr>
          <p:nvPr/>
        </p:nvSpPr>
        <p:spPr bwMode="auto">
          <a:xfrm>
            <a:off x="5734050" y="4238132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</a:p>
        </p:txBody>
      </p:sp>
      <p:grpSp>
        <p:nvGrpSpPr>
          <p:cNvPr id="308429" name="Group 194"/>
          <p:cNvGrpSpPr>
            <a:grpSpLocks/>
          </p:cNvGrpSpPr>
          <p:nvPr/>
        </p:nvGrpSpPr>
        <p:grpSpPr bwMode="auto">
          <a:xfrm>
            <a:off x="728662" y="4646613"/>
            <a:ext cx="3938587" cy="1316037"/>
            <a:chOff x="2180005" y="798480"/>
            <a:chExt cx="5483805" cy="1619802"/>
          </a:xfrm>
        </p:grpSpPr>
        <p:grpSp>
          <p:nvGrpSpPr>
            <p:cNvPr id="308432" name="Group 51"/>
            <p:cNvGrpSpPr>
              <a:grpSpLocks noChangeAspect="1"/>
            </p:cNvGrpSpPr>
            <p:nvPr/>
          </p:nvGrpSpPr>
          <p:grpSpPr bwMode="auto">
            <a:xfrm>
              <a:off x="2676525" y="1233488"/>
              <a:ext cx="684213" cy="822325"/>
              <a:chOff x="1152526" y="542925"/>
              <a:chExt cx="1457324" cy="1752600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1409574" y="1412433"/>
                <a:ext cx="928566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455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rot="3600000">
                  <a:off x="3290361" y="4401182"/>
                  <a:ext cx="92965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8000000" flipH="1">
                  <a:off x="3279928" y="5221154"/>
                  <a:ext cx="92965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456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 rot="3600000">
                  <a:off x="3289379" y="4401182"/>
                  <a:ext cx="92965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8000000" flipH="1">
                  <a:off x="3278946" y="5221154"/>
                  <a:ext cx="92965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433" name="Group 51"/>
            <p:cNvGrpSpPr>
              <a:grpSpLocks noChangeAspect="1"/>
            </p:cNvGrpSpPr>
            <p:nvPr/>
          </p:nvGrpSpPr>
          <p:grpSpPr bwMode="auto">
            <a:xfrm rot="5400000">
              <a:off x="6462713" y="1243012"/>
              <a:ext cx="685800" cy="822325"/>
              <a:chOff x="1152526" y="542925"/>
              <a:chExt cx="1457324" cy="17526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401134" y="1396280"/>
                <a:ext cx="93732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448" name="Group 41"/>
              <p:cNvGrpSpPr>
                <a:grpSpLocks/>
              </p:cNvGrpSpPr>
              <p:nvPr/>
            </p:nvGrpSpPr>
            <p:grpSpPr bwMode="auto">
              <a:xfrm>
                <a:off x="115252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59" name="Straight Connector 123"/>
                <p:cNvCxnSpPr/>
                <p:nvPr/>
              </p:nvCxnSpPr>
              <p:spPr>
                <a:xfrm rot="3600000">
                  <a:off x="3280004" y="4408733"/>
                  <a:ext cx="93437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8000000" flipH="1">
                  <a:off x="3272197" y="5209997"/>
                  <a:ext cx="929152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449" name="Group 42"/>
              <p:cNvGrpSpPr>
                <a:grpSpLocks/>
              </p:cNvGrpSpPr>
              <p:nvPr/>
            </p:nvGrpSpPr>
            <p:grpSpPr bwMode="auto">
              <a:xfrm flipH="1">
                <a:off x="2599706" y="542925"/>
                <a:ext cx="10144" cy="1752600"/>
                <a:chOff x="3743326" y="3933825"/>
                <a:chExt cx="10144" cy="1752600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3600000">
                  <a:off x="3292369" y="4408733"/>
                  <a:ext cx="934371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8000000" flipH="1">
                  <a:off x="3284562" y="5209997"/>
                  <a:ext cx="929152" cy="0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434" name="Group 131"/>
            <p:cNvGrpSpPr>
              <a:grpSpLocks/>
            </p:cNvGrpSpPr>
            <p:nvPr/>
          </p:nvGrpSpPr>
          <p:grpSpPr bwMode="auto">
            <a:xfrm>
              <a:off x="2180005" y="798480"/>
              <a:ext cx="1657345" cy="1589607"/>
              <a:chOff x="2194297" y="797750"/>
              <a:chExt cx="1657037" cy="1589823"/>
            </a:xfrm>
          </p:grpSpPr>
          <p:sp>
            <p:nvSpPr>
              <p:cNvPr id="308443" name="TextBox 75"/>
              <p:cNvSpPr txBox="1">
                <a:spLocks noChangeArrowheads="1"/>
              </p:cNvSpPr>
              <p:nvPr/>
            </p:nvSpPr>
            <p:spPr bwMode="auto">
              <a:xfrm>
                <a:off x="2194299" y="797750"/>
                <a:ext cx="482577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308444" name="TextBox 76"/>
              <p:cNvSpPr txBox="1">
                <a:spLocks noChangeArrowheads="1"/>
              </p:cNvSpPr>
              <p:nvPr/>
            </p:nvSpPr>
            <p:spPr bwMode="auto">
              <a:xfrm>
                <a:off x="3368757" y="797750"/>
                <a:ext cx="482577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308445" name="TextBox 77"/>
              <p:cNvSpPr txBox="1">
                <a:spLocks noChangeArrowheads="1"/>
              </p:cNvSpPr>
              <p:nvPr/>
            </p:nvSpPr>
            <p:spPr bwMode="auto">
              <a:xfrm>
                <a:off x="2194297" y="1817790"/>
                <a:ext cx="482577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308446" name="TextBox 78"/>
              <p:cNvSpPr txBox="1">
                <a:spLocks noChangeArrowheads="1"/>
              </p:cNvSpPr>
              <p:nvPr/>
            </p:nvSpPr>
            <p:spPr bwMode="auto">
              <a:xfrm>
                <a:off x="3387143" y="1817790"/>
                <a:ext cx="462799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c</a:t>
                </a:r>
              </a:p>
            </p:txBody>
          </p:sp>
        </p:grpSp>
        <p:sp>
          <p:nvSpPr>
            <p:cNvPr id="308435" name="TextBox 79"/>
            <p:cNvSpPr txBox="1">
              <a:spLocks noChangeArrowheads="1"/>
            </p:cNvSpPr>
            <p:nvPr/>
          </p:nvSpPr>
          <p:spPr bwMode="auto">
            <a:xfrm>
              <a:off x="2797543" y="1138205"/>
              <a:ext cx="482667" cy="56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ea typeface="ＭＳ Ｐゴシック" pitchFamily="34" charset="-128"/>
                </a:rPr>
                <a:t>e</a:t>
              </a:r>
            </a:p>
          </p:txBody>
        </p:sp>
        <p:graphicFrame>
          <p:nvGraphicFramePr>
            <p:cNvPr id="308421" name="Object 197"/>
            <p:cNvGraphicFramePr>
              <a:graphicFrameLocks noChangeAspect="1"/>
            </p:cNvGraphicFramePr>
            <p:nvPr/>
          </p:nvGraphicFramePr>
          <p:xfrm>
            <a:off x="4859338" y="1316038"/>
            <a:ext cx="1250950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21" name="Equation" r:id="rId3" imgW="520474" imgH="342751" progId="Equation.3">
                    <p:embed/>
                  </p:oleObj>
                </mc:Choice>
                <mc:Fallback>
                  <p:oleObj name="Equation" r:id="rId3" imgW="520474" imgH="342751" progId="Equation.3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1316038"/>
                          <a:ext cx="1250950" cy="82391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36" name="TextBox 86"/>
            <p:cNvSpPr txBox="1">
              <a:spLocks noChangeArrowheads="1"/>
            </p:cNvSpPr>
            <p:nvPr/>
          </p:nvSpPr>
          <p:spPr bwMode="auto">
            <a:xfrm>
              <a:off x="6770688" y="1373188"/>
              <a:ext cx="556847" cy="56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ea typeface="ＭＳ Ｐゴシック" pitchFamily="34" charset="-128"/>
                </a:rPr>
                <a:t>e</a:t>
              </a:r>
              <a:r>
                <a:rPr lang="en-US" sz="1800"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’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4021819" y="1670870"/>
              <a:ext cx="46535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438" name="Group 132"/>
            <p:cNvGrpSpPr>
              <a:grpSpLocks/>
            </p:cNvGrpSpPr>
            <p:nvPr/>
          </p:nvGrpSpPr>
          <p:grpSpPr bwMode="auto">
            <a:xfrm>
              <a:off x="6048375" y="828675"/>
              <a:ext cx="1615435" cy="1589607"/>
              <a:chOff x="2238375" y="856528"/>
              <a:chExt cx="1674891" cy="1589823"/>
            </a:xfrm>
          </p:grpSpPr>
          <p:sp>
            <p:nvSpPr>
              <p:cNvPr id="308439" name="TextBox 75"/>
              <p:cNvSpPr txBox="1">
                <a:spLocks noChangeArrowheads="1"/>
              </p:cNvSpPr>
              <p:nvPr/>
            </p:nvSpPr>
            <p:spPr bwMode="auto">
              <a:xfrm>
                <a:off x="2238375" y="856528"/>
                <a:ext cx="500431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308440" name="TextBox 76"/>
              <p:cNvSpPr txBox="1">
                <a:spLocks noChangeArrowheads="1"/>
              </p:cNvSpPr>
              <p:nvPr/>
            </p:nvSpPr>
            <p:spPr bwMode="auto">
              <a:xfrm>
                <a:off x="3412835" y="856528"/>
                <a:ext cx="500431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d</a:t>
                </a:r>
              </a:p>
            </p:txBody>
          </p:sp>
          <p:sp>
            <p:nvSpPr>
              <p:cNvPr id="308441" name="TextBox 77"/>
              <p:cNvSpPr txBox="1">
                <a:spLocks noChangeArrowheads="1"/>
              </p:cNvSpPr>
              <p:nvPr/>
            </p:nvSpPr>
            <p:spPr bwMode="auto">
              <a:xfrm>
                <a:off x="2238375" y="1876568"/>
                <a:ext cx="500431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308442" name="TextBox 78"/>
              <p:cNvSpPr txBox="1">
                <a:spLocks noChangeArrowheads="1"/>
              </p:cNvSpPr>
              <p:nvPr/>
            </p:nvSpPr>
            <p:spPr bwMode="auto">
              <a:xfrm>
                <a:off x="3431221" y="1876568"/>
                <a:ext cx="479922" cy="56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a typeface="ＭＳ Ｐゴシック" pitchFamily="34" charset="-128"/>
                  </a:rPr>
                  <a:t>c</a:t>
                </a:r>
              </a:p>
            </p:txBody>
          </p:sp>
        </p:grpSp>
      </p:grpSp>
      <p:cxnSp>
        <p:nvCxnSpPr>
          <p:cNvPr id="308430" name="Straight Connector 151"/>
          <p:cNvCxnSpPr>
            <a:cxnSpLocks noChangeShapeType="1"/>
          </p:cNvCxnSpPr>
          <p:nvPr/>
        </p:nvCxnSpPr>
        <p:spPr bwMode="auto">
          <a:xfrm>
            <a:off x="30163" y="9509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308431" name="TextBox 133"/>
          <p:cNvSpPr txBox="1">
            <a:spLocks noChangeArrowheads="1"/>
          </p:cNvSpPr>
          <p:nvPr/>
        </p:nvSpPr>
        <p:spPr bwMode="auto">
          <a:xfrm>
            <a:off x="2517775" y="11747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F Quantum Circuit</a:t>
            </a:r>
          </a:p>
        </p:txBody>
      </p:sp>
      <p:graphicFrame>
        <p:nvGraphicFramePr>
          <p:cNvPr id="308423" name="Object 199"/>
          <p:cNvGraphicFramePr>
            <a:graphicFrameLocks noChangeAspect="1"/>
          </p:cNvGraphicFramePr>
          <p:nvPr/>
        </p:nvGraphicFramePr>
        <p:xfrm>
          <a:off x="5705475" y="4724399"/>
          <a:ext cx="696260" cy="86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2" name="Equation" r:id="rId5" imgW="76101" imgH="190252" progId="Equation.3">
                  <p:embed/>
                </p:oleObj>
              </mc:Choice>
              <mc:Fallback>
                <p:oleObj name="Equation" r:id="rId5" imgW="76101" imgH="190252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724399"/>
                        <a:ext cx="696260" cy="869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4" name="Group 333"/>
          <p:cNvGrpSpPr/>
          <p:nvPr/>
        </p:nvGrpSpPr>
        <p:grpSpPr>
          <a:xfrm>
            <a:off x="260485" y="1598345"/>
            <a:ext cx="4548320" cy="2535507"/>
            <a:chOff x="2298835" y="1074470"/>
            <a:chExt cx="4548320" cy="2535507"/>
          </a:xfrm>
        </p:grpSpPr>
        <p:cxnSp>
          <p:nvCxnSpPr>
            <p:cNvPr id="249" name="Straight Arrow Connector 136"/>
            <p:cNvCxnSpPr/>
            <p:nvPr/>
          </p:nvCxnSpPr>
          <p:spPr bwMode="auto">
            <a:xfrm>
              <a:off x="4210050" y="2201863"/>
              <a:ext cx="736600" cy="31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105"/>
            <p:cNvGrpSpPr/>
            <p:nvPr/>
          </p:nvGrpSpPr>
          <p:grpSpPr>
            <a:xfrm rot="16200000">
              <a:off x="1912211" y="1517949"/>
              <a:ext cx="2478652" cy="1705403"/>
              <a:chOff x="754063" y="1093788"/>
              <a:chExt cx="3144837" cy="2163762"/>
            </a:xfrm>
          </p:grpSpPr>
          <p:cxnSp>
            <p:nvCxnSpPr>
              <p:cNvPr id="251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2584450" y="2994025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2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1562100" y="2994025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3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069306" y="2178844"/>
                <a:ext cx="52228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54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289300" y="1762125"/>
                <a:ext cx="587375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5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2581275" y="1357313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6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2794000" y="1762125"/>
                <a:ext cx="576263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7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289175" y="1762125"/>
                <a:ext cx="587375" cy="0"/>
              </a:xfrm>
              <a:prstGeom prst="line">
                <a:avLst/>
              </a:prstGeom>
              <a:noFill/>
              <a:ln w="76200">
                <a:solidFill>
                  <a:srgbClr val="00CC66"/>
                </a:solidFill>
                <a:round/>
                <a:headEnd/>
                <a:tailEnd/>
              </a:ln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 rot="5400000">
                <a:off x="3102769" y="2169319"/>
                <a:ext cx="52546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554163" y="1357313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0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1776413" y="1762125"/>
                <a:ext cx="585787" cy="0"/>
              </a:xfrm>
              <a:prstGeom prst="line">
                <a:avLst/>
              </a:prstGeom>
              <a:noFill/>
              <a:ln w="76200">
                <a:solidFill>
                  <a:srgbClr val="00CC66"/>
                </a:solidFill>
                <a:round/>
                <a:headEnd/>
                <a:tailEnd/>
              </a:ln>
            </p:spPr>
          </p:cxnSp>
          <p:cxnSp>
            <p:nvCxnSpPr>
              <p:cNvPr id="261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244600" y="1762125"/>
                <a:ext cx="58420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2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754063" y="1762125"/>
                <a:ext cx="581025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 rot="5400000">
                <a:off x="1034257" y="2169319"/>
                <a:ext cx="52546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2792413" y="2597150"/>
                <a:ext cx="585787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5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297113" y="2587625"/>
                <a:ext cx="585787" cy="0"/>
              </a:xfrm>
              <a:prstGeom prst="line">
                <a:avLst/>
              </a:prstGeom>
              <a:noFill/>
              <a:ln w="76200">
                <a:solidFill>
                  <a:srgbClr val="00CC66"/>
                </a:solidFill>
                <a:round/>
                <a:headEnd/>
                <a:tailEnd/>
              </a:ln>
            </p:spPr>
          </p:cxnSp>
          <p:cxnSp>
            <p:nvCxnSpPr>
              <p:cNvPr id="266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1773238" y="2587625"/>
                <a:ext cx="579437" cy="0"/>
              </a:xfrm>
              <a:prstGeom prst="line">
                <a:avLst/>
              </a:prstGeom>
              <a:noFill/>
              <a:ln w="76200">
                <a:solidFill>
                  <a:srgbClr val="00CC66"/>
                </a:solidFill>
                <a:round/>
                <a:headEnd/>
                <a:tailEnd/>
              </a:ln>
            </p:spPr>
          </p:cxnSp>
          <p:cxnSp>
            <p:nvCxnSpPr>
              <p:cNvPr id="267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265238" y="2587625"/>
                <a:ext cx="585787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8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316288" y="2587625"/>
                <a:ext cx="582612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69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754063" y="2587625"/>
                <a:ext cx="587375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grpSp>
            <p:nvGrpSpPr>
              <p:cNvPr id="270" name="Group 152"/>
              <p:cNvGrpSpPr>
                <a:grpSpLocks/>
              </p:cNvGrpSpPr>
              <p:nvPr/>
            </p:nvGrpSpPr>
            <p:grpSpPr bwMode="auto">
              <a:xfrm>
                <a:off x="917575" y="1239838"/>
                <a:ext cx="2797175" cy="1879600"/>
                <a:chOff x="587375" y="3360738"/>
                <a:chExt cx="2797175" cy="1879600"/>
              </a:xfrm>
            </p:grpSpPr>
            <p:sp>
              <p:nvSpPr>
                <p:cNvPr id="271" name="Oval 274"/>
                <p:cNvSpPr>
                  <a:spLocks noChangeArrowheads="1"/>
                </p:cNvSpPr>
                <p:nvPr/>
              </p:nvSpPr>
              <p:spPr bwMode="auto">
                <a:xfrm>
                  <a:off x="1400175" y="3360738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Oval 275"/>
                <p:cNvSpPr>
                  <a:spLocks noChangeArrowheads="1"/>
                </p:cNvSpPr>
                <p:nvPr/>
              </p:nvSpPr>
              <p:spPr bwMode="auto">
                <a:xfrm>
                  <a:off x="2439988" y="3379788"/>
                  <a:ext cx="160337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3" name="Group 144"/>
                <p:cNvGrpSpPr>
                  <a:grpSpLocks/>
                </p:cNvGrpSpPr>
                <p:nvPr/>
              </p:nvGrpSpPr>
              <p:grpSpPr bwMode="auto">
                <a:xfrm>
                  <a:off x="587375" y="3788370"/>
                  <a:ext cx="2778125" cy="180975"/>
                  <a:chOff x="587375" y="3788370"/>
                  <a:chExt cx="2778125" cy="180975"/>
                </a:xfrm>
              </p:grpSpPr>
              <p:sp>
                <p:nvSpPr>
                  <p:cNvPr id="28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38301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7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3764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8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689227" y="3798689"/>
                    <a:ext cx="160338" cy="1698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1112838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0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87375" y="3798689"/>
                    <a:ext cx="160338" cy="169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1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05163" y="3788370"/>
                    <a:ext cx="160337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4" name="Oval 262"/>
                <p:cNvSpPr>
                  <a:spLocks noChangeArrowheads="1"/>
                </p:cNvSpPr>
                <p:nvPr/>
              </p:nvSpPr>
              <p:spPr bwMode="auto">
                <a:xfrm>
                  <a:off x="1922463" y="4200525"/>
                  <a:ext cx="160337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Oval 263"/>
                <p:cNvSpPr>
                  <a:spLocks noChangeArrowheads="1"/>
                </p:cNvSpPr>
                <p:nvPr/>
              </p:nvSpPr>
              <p:spPr bwMode="auto">
                <a:xfrm>
                  <a:off x="884238" y="4199731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Oval 270"/>
                <p:cNvSpPr>
                  <a:spLocks noChangeArrowheads="1"/>
                </p:cNvSpPr>
                <p:nvPr/>
              </p:nvSpPr>
              <p:spPr bwMode="auto">
                <a:xfrm>
                  <a:off x="2955925" y="4199731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Oval 280"/>
                <p:cNvSpPr>
                  <a:spLocks noChangeArrowheads="1"/>
                </p:cNvSpPr>
                <p:nvPr/>
              </p:nvSpPr>
              <p:spPr bwMode="auto">
                <a:xfrm>
                  <a:off x="1403350" y="5051425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Oval 281"/>
                <p:cNvSpPr>
                  <a:spLocks noChangeArrowheads="1"/>
                </p:cNvSpPr>
                <p:nvPr/>
              </p:nvSpPr>
              <p:spPr bwMode="auto">
                <a:xfrm>
                  <a:off x="2424113" y="5068888"/>
                  <a:ext cx="161925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9" name="Group 145"/>
                <p:cNvGrpSpPr>
                  <a:grpSpLocks/>
                </p:cNvGrpSpPr>
                <p:nvPr/>
              </p:nvGrpSpPr>
              <p:grpSpPr bwMode="auto">
                <a:xfrm>
                  <a:off x="596900" y="4626570"/>
                  <a:ext cx="2787650" cy="171450"/>
                  <a:chOff x="587375" y="3797895"/>
                  <a:chExt cx="2787650" cy="171450"/>
                </a:xfrm>
              </p:grpSpPr>
              <p:sp>
                <p:nvSpPr>
                  <p:cNvPr id="280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38301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1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3764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2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689227" y="3798689"/>
                    <a:ext cx="160338" cy="1698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3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1112838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4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87375" y="3798689"/>
                    <a:ext cx="160338" cy="169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5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14688" y="3797895"/>
                    <a:ext cx="160337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92" name="Group 106"/>
            <p:cNvGrpSpPr/>
            <p:nvPr/>
          </p:nvGrpSpPr>
          <p:grpSpPr>
            <a:xfrm rot="16200000">
              <a:off x="4746995" y="1469228"/>
              <a:ext cx="2494917" cy="1705402"/>
              <a:chOff x="5207000" y="1093788"/>
              <a:chExt cx="3165475" cy="2163762"/>
            </a:xfrm>
          </p:grpSpPr>
          <p:cxnSp>
            <p:nvCxnSpPr>
              <p:cNvPr id="293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785100" y="1762125"/>
                <a:ext cx="587375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94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7288213" y="2587625"/>
                <a:ext cx="585787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95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5722938" y="2597150"/>
                <a:ext cx="585787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sp>
            <p:nvSpPr>
              <p:cNvPr id="296" name="Freeform 461"/>
              <p:cNvSpPr>
                <a:spLocks/>
              </p:cNvSpPr>
              <p:nvPr/>
            </p:nvSpPr>
            <p:spPr bwMode="auto">
              <a:xfrm flipH="1">
                <a:off x="6969125" y="1597025"/>
                <a:ext cx="336550" cy="530225"/>
              </a:xfrm>
              <a:custGeom>
                <a:avLst/>
                <a:gdLst>
                  <a:gd name="T0" fmla="*/ 0 w 268"/>
                  <a:gd name="T1" fmla="*/ 0 h 422"/>
                  <a:gd name="T2" fmla="*/ 2147483647 w 268"/>
                  <a:gd name="T3" fmla="*/ 2147483647 h 422"/>
                  <a:gd name="T4" fmla="*/ 2147483647 w 268"/>
                  <a:gd name="T5" fmla="*/ 2147483647 h 422"/>
                  <a:gd name="T6" fmla="*/ 0 60000 65536"/>
                  <a:gd name="T7" fmla="*/ 0 60000 65536"/>
                  <a:gd name="T8" fmla="*/ 0 60000 65536"/>
                  <a:gd name="T9" fmla="*/ 0 w 268"/>
                  <a:gd name="T10" fmla="*/ 0 h 422"/>
                  <a:gd name="T11" fmla="*/ 268 w 268"/>
                  <a:gd name="T12" fmla="*/ 422 h 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" h="422">
                    <a:moveTo>
                      <a:pt x="0" y="0"/>
                    </a:moveTo>
                    <a:cubicBezTo>
                      <a:pt x="85" y="35"/>
                      <a:pt x="170" y="71"/>
                      <a:pt x="215" y="141"/>
                    </a:cubicBezTo>
                    <a:cubicBezTo>
                      <a:pt x="260" y="211"/>
                      <a:pt x="264" y="316"/>
                      <a:pt x="268" y="422"/>
                    </a:cubicBezTo>
                  </a:path>
                </a:pathLst>
              </a:custGeom>
              <a:noFill/>
              <a:ln w="76200" cmpd="sng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7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7058025" y="2994025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6008688" y="2994025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9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7043738" y="1357313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7254875" y="1752600"/>
                <a:ext cx="5778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1" name="Straight Connector 177"/>
              <p:cNvCxnSpPr/>
              <p:nvPr/>
            </p:nvCxnSpPr>
            <p:spPr bwMode="auto">
              <a:xfrm rot="5400000">
                <a:off x="7567612" y="2168526"/>
                <a:ext cx="52387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7778750" y="2581275"/>
                <a:ext cx="582613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5208588" y="2592388"/>
                <a:ext cx="585787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6015038" y="1357313"/>
                <a:ext cx="52705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5716588" y="1771650"/>
                <a:ext cx="584200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5207000" y="1766888"/>
                <a:ext cx="579438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307" name="Straight Connector 123"/>
              <p:cNvCxnSpPr/>
              <p:nvPr/>
            </p:nvCxnSpPr>
            <p:spPr bwMode="auto">
              <a:xfrm rot="5400000">
                <a:off x="5497512" y="2168526"/>
                <a:ext cx="523875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Freeform 458"/>
              <p:cNvSpPr>
                <a:spLocks/>
              </p:cNvSpPr>
              <p:nvPr/>
            </p:nvSpPr>
            <p:spPr bwMode="auto">
              <a:xfrm>
                <a:off x="6276975" y="1611313"/>
                <a:ext cx="334963" cy="530225"/>
              </a:xfrm>
              <a:custGeom>
                <a:avLst/>
                <a:gdLst>
                  <a:gd name="T0" fmla="*/ 0 w 268"/>
                  <a:gd name="T1" fmla="*/ 0 h 422"/>
                  <a:gd name="T2" fmla="*/ 2147483647 w 268"/>
                  <a:gd name="T3" fmla="*/ 2147483647 h 422"/>
                  <a:gd name="T4" fmla="*/ 2147483647 w 268"/>
                  <a:gd name="T5" fmla="*/ 2147483647 h 422"/>
                  <a:gd name="T6" fmla="*/ 0 60000 65536"/>
                  <a:gd name="T7" fmla="*/ 0 60000 65536"/>
                  <a:gd name="T8" fmla="*/ 0 60000 65536"/>
                  <a:gd name="T9" fmla="*/ 0 w 268"/>
                  <a:gd name="T10" fmla="*/ 0 h 422"/>
                  <a:gd name="T11" fmla="*/ 268 w 268"/>
                  <a:gd name="T12" fmla="*/ 422 h 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" h="422">
                    <a:moveTo>
                      <a:pt x="0" y="0"/>
                    </a:moveTo>
                    <a:cubicBezTo>
                      <a:pt x="85" y="35"/>
                      <a:pt x="170" y="71"/>
                      <a:pt x="215" y="141"/>
                    </a:cubicBezTo>
                    <a:cubicBezTo>
                      <a:pt x="260" y="211"/>
                      <a:pt x="264" y="316"/>
                      <a:pt x="268" y="422"/>
                    </a:cubicBezTo>
                  </a:path>
                </a:pathLst>
              </a:custGeom>
              <a:noFill/>
              <a:ln w="76200" cmpd="sng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459"/>
              <p:cNvSpPr>
                <a:spLocks/>
              </p:cNvSpPr>
              <p:nvPr/>
            </p:nvSpPr>
            <p:spPr bwMode="auto">
              <a:xfrm flipV="1">
                <a:off x="6273800" y="2184400"/>
                <a:ext cx="350838" cy="561975"/>
              </a:xfrm>
              <a:custGeom>
                <a:avLst/>
                <a:gdLst>
                  <a:gd name="T0" fmla="*/ 0 w 268"/>
                  <a:gd name="T1" fmla="*/ 0 h 422"/>
                  <a:gd name="T2" fmla="*/ 2147483647 w 268"/>
                  <a:gd name="T3" fmla="*/ 2147483647 h 422"/>
                  <a:gd name="T4" fmla="*/ 2147483647 w 268"/>
                  <a:gd name="T5" fmla="*/ 2147483647 h 422"/>
                  <a:gd name="T6" fmla="*/ 0 60000 65536"/>
                  <a:gd name="T7" fmla="*/ 0 60000 65536"/>
                  <a:gd name="T8" fmla="*/ 0 60000 65536"/>
                  <a:gd name="T9" fmla="*/ 0 w 268"/>
                  <a:gd name="T10" fmla="*/ 0 h 422"/>
                  <a:gd name="T11" fmla="*/ 268 w 268"/>
                  <a:gd name="T12" fmla="*/ 422 h 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" h="422">
                    <a:moveTo>
                      <a:pt x="0" y="0"/>
                    </a:moveTo>
                    <a:cubicBezTo>
                      <a:pt x="85" y="35"/>
                      <a:pt x="170" y="71"/>
                      <a:pt x="215" y="141"/>
                    </a:cubicBezTo>
                    <a:cubicBezTo>
                      <a:pt x="260" y="211"/>
                      <a:pt x="264" y="316"/>
                      <a:pt x="268" y="422"/>
                    </a:cubicBezTo>
                  </a:path>
                </a:pathLst>
              </a:custGeom>
              <a:noFill/>
              <a:ln w="76200" cmpd="sng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460"/>
              <p:cNvSpPr>
                <a:spLocks/>
              </p:cNvSpPr>
              <p:nvPr/>
            </p:nvSpPr>
            <p:spPr bwMode="auto">
              <a:xfrm flipH="1" flipV="1">
                <a:off x="6954838" y="2187575"/>
                <a:ext cx="404812" cy="530225"/>
              </a:xfrm>
              <a:custGeom>
                <a:avLst/>
                <a:gdLst>
                  <a:gd name="T0" fmla="*/ 0 w 268"/>
                  <a:gd name="T1" fmla="*/ 0 h 422"/>
                  <a:gd name="T2" fmla="*/ 2147483647 w 268"/>
                  <a:gd name="T3" fmla="*/ 2147483647 h 422"/>
                  <a:gd name="T4" fmla="*/ 2147483647 w 268"/>
                  <a:gd name="T5" fmla="*/ 2147483647 h 422"/>
                  <a:gd name="T6" fmla="*/ 0 60000 65536"/>
                  <a:gd name="T7" fmla="*/ 0 60000 65536"/>
                  <a:gd name="T8" fmla="*/ 0 60000 65536"/>
                  <a:gd name="T9" fmla="*/ 0 w 268"/>
                  <a:gd name="T10" fmla="*/ 0 h 422"/>
                  <a:gd name="T11" fmla="*/ 268 w 268"/>
                  <a:gd name="T12" fmla="*/ 422 h 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" h="422">
                    <a:moveTo>
                      <a:pt x="0" y="0"/>
                    </a:moveTo>
                    <a:cubicBezTo>
                      <a:pt x="85" y="35"/>
                      <a:pt x="170" y="71"/>
                      <a:pt x="215" y="141"/>
                    </a:cubicBezTo>
                    <a:cubicBezTo>
                      <a:pt x="260" y="211"/>
                      <a:pt x="264" y="316"/>
                      <a:pt x="268" y="422"/>
                    </a:cubicBezTo>
                  </a:path>
                </a:pathLst>
              </a:custGeom>
              <a:noFill/>
              <a:ln w="76200" cmpd="sng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Line 462"/>
              <p:cNvSpPr>
                <a:spLocks noChangeShapeType="1"/>
              </p:cNvSpPr>
              <p:nvPr/>
            </p:nvSpPr>
            <p:spPr bwMode="auto">
              <a:xfrm flipV="1">
                <a:off x="6596063" y="2168525"/>
                <a:ext cx="401637" cy="9525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2" name="Group 153"/>
              <p:cNvGrpSpPr>
                <a:grpSpLocks/>
              </p:cNvGrpSpPr>
              <p:nvPr/>
            </p:nvGrpSpPr>
            <p:grpSpPr bwMode="auto">
              <a:xfrm>
                <a:off x="5384800" y="1257300"/>
                <a:ext cx="2797175" cy="1879600"/>
                <a:chOff x="587375" y="3360738"/>
                <a:chExt cx="2797175" cy="1879600"/>
              </a:xfrm>
            </p:grpSpPr>
            <p:sp>
              <p:nvSpPr>
                <p:cNvPr id="313" name="Oval 274"/>
                <p:cNvSpPr>
                  <a:spLocks noChangeArrowheads="1"/>
                </p:cNvSpPr>
                <p:nvPr/>
              </p:nvSpPr>
              <p:spPr bwMode="auto">
                <a:xfrm>
                  <a:off x="1400175" y="3360738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Oval 275"/>
                <p:cNvSpPr>
                  <a:spLocks noChangeArrowheads="1"/>
                </p:cNvSpPr>
                <p:nvPr/>
              </p:nvSpPr>
              <p:spPr bwMode="auto">
                <a:xfrm>
                  <a:off x="2439988" y="3379788"/>
                  <a:ext cx="160337" cy="16986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15" name="Group 144"/>
                <p:cNvGrpSpPr>
                  <a:grpSpLocks/>
                </p:cNvGrpSpPr>
                <p:nvPr/>
              </p:nvGrpSpPr>
              <p:grpSpPr bwMode="auto">
                <a:xfrm>
                  <a:off x="587375" y="3788370"/>
                  <a:ext cx="2778125" cy="180975"/>
                  <a:chOff x="587375" y="3788370"/>
                  <a:chExt cx="2778125" cy="180975"/>
                </a:xfrm>
              </p:grpSpPr>
              <p:sp>
                <p:nvSpPr>
                  <p:cNvPr id="32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38301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3764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689227" y="3798689"/>
                    <a:ext cx="160338" cy="1698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1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1112838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2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87375" y="3798689"/>
                    <a:ext cx="160338" cy="169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3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05163" y="3788370"/>
                    <a:ext cx="160337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16" name="Oval 262"/>
                <p:cNvSpPr>
                  <a:spLocks noChangeArrowheads="1"/>
                </p:cNvSpPr>
                <p:nvPr/>
              </p:nvSpPr>
              <p:spPr bwMode="auto">
                <a:xfrm>
                  <a:off x="1922463" y="4200525"/>
                  <a:ext cx="160337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Oval 263"/>
                <p:cNvSpPr>
                  <a:spLocks noChangeArrowheads="1"/>
                </p:cNvSpPr>
                <p:nvPr/>
              </p:nvSpPr>
              <p:spPr bwMode="auto">
                <a:xfrm>
                  <a:off x="884238" y="4199731"/>
                  <a:ext cx="160337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Oval 270"/>
                <p:cNvSpPr>
                  <a:spLocks noChangeArrowheads="1"/>
                </p:cNvSpPr>
                <p:nvPr/>
              </p:nvSpPr>
              <p:spPr bwMode="auto">
                <a:xfrm>
                  <a:off x="2955925" y="4199731"/>
                  <a:ext cx="160338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Oval 280"/>
                <p:cNvSpPr>
                  <a:spLocks noChangeArrowheads="1"/>
                </p:cNvSpPr>
                <p:nvPr/>
              </p:nvSpPr>
              <p:spPr bwMode="auto">
                <a:xfrm>
                  <a:off x="1403350" y="5051425"/>
                  <a:ext cx="160338" cy="1698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Oval 281"/>
                <p:cNvSpPr>
                  <a:spLocks noChangeArrowheads="1"/>
                </p:cNvSpPr>
                <p:nvPr/>
              </p:nvSpPr>
              <p:spPr bwMode="auto">
                <a:xfrm>
                  <a:off x="2424113" y="5068888"/>
                  <a:ext cx="161925" cy="1714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21" name="Group 145"/>
                <p:cNvGrpSpPr>
                  <a:grpSpLocks/>
                </p:cNvGrpSpPr>
                <p:nvPr/>
              </p:nvGrpSpPr>
              <p:grpSpPr bwMode="auto">
                <a:xfrm>
                  <a:off x="596900" y="4617045"/>
                  <a:ext cx="2787650" cy="180975"/>
                  <a:chOff x="587375" y="3788370"/>
                  <a:chExt cx="2787650" cy="180975"/>
                </a:xfrm>
              </p:grpSpPr>
              <p:sp>
                <p:nvSpPr>
                  <p:cNvPr id="32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38301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3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3764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4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698752" y="3789164"/>
                    <a:ext cx="160338" cy="1698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5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87375" y="3798689"/>
                    <a:ext cx="160338" cy="169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6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14688" y="3788370"/>
                    <a:ext cx="160337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7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1112838" y="3797895"/>
                    <a:ext cx="160338" cy="1714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graphicFrame>
        <p:nvGraphicFramePr>
          <p:cNvPr id="2" name="Object 218"/>
          <p:cNvGraphicFramePr>
            <a:graphicFrameLocks noChangeAspect="1"/>
          </p:cNvGraphicFramePr>
          <p:nvPr/>
        </p:nvGraphicFramePr>
        <p:xfrm>
          <a:off x="5695950" y="1628775"/>
          <a:ext cx="6969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3" name="Equation" r:id="rId7" imgW="76101" imgH="190252" progId="Equation.3">
                  <p:embed/>
                </p:oleObj>
              </mc:Choice>
              <mc:Fallback>
                <p:oleObj name="Equation" r:id="rId7" imgW="76101" imgH="190252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1628775"/>
                        <a:ext cx="69691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466725" y="24955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942975" y="25050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5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447800" y="24765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4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447800" y="29146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457200" y="28860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3305175" y="2438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3781425" y="23717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5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4286250" y="24193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4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4286250" y="28575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295650" y="28289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NEB, D.P.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DiVincenzo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, PRB 2012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64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746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41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983042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3054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305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3043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3047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3048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065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984079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091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4092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4080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084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4085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4066" name="Group 35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1862138" y="1870075"/>
            <a:chExt cx="3082204" cy="3284248"/>
          </a:xfrm>
        </p:grpSpPr>
        <p:sp>
          <p:nvSpPr>
            <p:cNvPr id="984067" name="Oval 274"/>
            <p:cNvSpPr>
              <a:spLocks noChangeArrowheads="1"/>
            </p:cNvSpPr>
            <p:nvPr/>
          </p:nvSpPr>
          <p:spPr bwMode="auto">
            <a:xfrm>
              <a:off x="3296762" y="187007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8" name="Oval 259"/>
            <p:cNvSpPr>
              <a:spLocks noChangeArrowheads="1"/>
            </p:cNvSpPr>
            <p:nvPr/>
          </p:nvSpPr>
          <p:spPr bwMode="auto">
            <a:xfrm>
              <a:off x="3717064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69" name="Oval 260"/>
            <p:cNvSpPr>
              <a:spLocks noChangeArrowheads="1"/>
            </p:cNvSpPr>
            <p:nvPr/>
          </p:nvSpPr>
          <p:spPr bwMode="auto">
            <a:xfrm>
              <a:off x="4644527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0" name="Oval 266"/>
            <p:cNvSpPr>
              <a:spLocks noChangeArrowheads="1"/>
            </p:cNvSpPr>
            <p:nvPr/>
          </p:nvSpPr>
          <p:spPr bwMode="auto">
            <a:xfrm>
              <a:off x="2789601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1" name="Oval 277"/>
            <p:cNvSpPr>
              <a:spLocks noChangeArrowheads="1"/>
            </p:cNvSpPr>
            <p:nvPr/>
          </p:nvSpPr>
          <p:spPr bwMode="auto">
            <a:xfrm>
              <a:off x="1862138" y="2643148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2" name="Oval 262"/>
            <p:cNvSpPr>
              <a:spLocks noChangeArrowheads="1"/>
            </p:cNvSpPr>
            <p:nvPr/>
          </p:nvSpPr>
          <p:spPr bwMode="auto">
            <a:xfrm>
              <a:off x="4218621" y="3352469"/>
              <a:ext cx="283001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3" name="Oval 263"/>
            <p:cNvSpPr>
              <a:spLocks noChangeArrowheads="1"/>
            </p:cNvSpPr>
            <p:nvPr/>
          </p:nvSpPr>
          <p:spPr bwMode="auto">
            <a:xfrm>
              <a:off x="2386113" y="3351068"/>
              <a:ext cx="283001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4" name="Oval 280"/>
            <p:cNvSpPr>
              <a:spLocks noChangeArrowheads="1"/>
            </p:cNvSpPr>
            <p:nvPr/>
          </p:nvSpPr>
          <p:spPr bwMode="auto">
            <a:xfrm>
              <a:off x="3302366" y="4854480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5" name="Oval 259"/>
            <p:cNvSpPr>
              <a:spLocks noChangeArrowheads="1"/>
            </p:cNvSpPr>
            <p:nvPr/>
          </p:nvSpPr>
          <p:spPr bwMode="auto">
            <a:xfrm>
              <a:off x="3733876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6" name="Oval 260"/>
            <p:cNvSpPr>
              <a:spLocks noChangeArrowheads="1"/>
            </p:cNvSpPr>
            <p:nvPr/>
          </p:nvSpPr>
          <p:spPr bwMode="auto">
            <a:xfrm>
              <a:off x="4661339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7" name="Oval 266"/>
            <p:cNvSpPr>
              <a:spLocks noChangeArrowheads="1"/>
            </p:cNvSpPr>
            <p:nvPr/>
          </p:nvSpPr>
          <p:spPr bwMode="auto">
            <a:xfrm>
              <a:off x="2806413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4078" name="Oval 277"/>
            <p:cNvSpPr>
              <a:spLocks noChangeArrowheads="1"/>
            </p:cNvSpPr>
            <p:nvPr/>
          </p:nvSpPr>
          <p:spPr bwMode="auto">
            <a:xfrm>
              <a:off x="1878950" y="4105927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089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985103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5115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5116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5104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5108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5109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5090" name="Group 23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1862138" y="1870075"/>
            <a:chExt cx="3082204" cy="3284248"/>
          </a:xfrm>
        </p:grpSpPr>
        <p:sp>
          <p:nvSpPr>
            <p:cNvPr id="985091" name="Oval 274"/>
            <p:cNvSpPr>
              <a:spLocks noChangeArrowheads="1"/>
            </p:cNvSpPr>
            <p:nvPr/>
          </p:nvSpPr>
          <p:spPr bwMode="auto">
            <a:xfrm>
              <a:off x="3296762" y="187007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2" name="Oval 259"/>
            <p:cNvSpPr>
              <a:spLocks noChangeArrowheads="1"/>
            </p:cNvSpPr>
            <p:nvPr/>
          </p:nvSpPr>
          <p:spPr bwMode="auto">
            <a:xfrm>
              <a:off x="3717064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3" name="Oval 260"/>
            <p:cNvSpPr>
              <a:spLocks noChangeArrowheads="1"/>
            </p:cNvSpPr>
            <p:nvPr/>
          </p:nvSpPr>
          <p:spPr bwMode="auto">
            <a:xfrm>
              <a:off x="4644527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4" name="Oval 266"/>
            <p:cNvSpPr>
              <a:spLocks noChangeArrowheads="1"/>
            </p:cNvSpPr>
            <p:nvPr/>
          </p:nvSpPr>
          <p:spPr bwMode="auto">
            <a:xfrm>
              <a:off x="2789601" y="2641746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5" name="Oval 277"/>
            <p:cNvSpPr>
              <a:spLocks noChangeArrowheads="1"/>
            </p:cNvSpPr>
            <p:nvPr/>
          </p:nvSpPr>
          <p:spPr bwMode="auto">
            <a:xfrm>
              <a:off x="1862138" y="2643148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6" name="Oval 262"/>
            <p:cNvSpPr>
              <a:spLocks noChangeArrowheads="1"/>
            </p:cNvSpPr>
            <p:nvPr/>
          </p:nvSpPr>
          <p:spPr bwMode="auto">
            <a:xfrm>
              <a:off x="4218621" y="3352469"/>
              <a:ext cx="283001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7" name="Oval 263"/>
            <p:cNvSpPr>
              <a:spLocks noChangeArrowheads="1"/>
            </p:cNvSpPr>
            <p:nvPr/>
          </p:nvSpPr>
          <p:spPr bwMode="auto">
            <a:xfrm>
              <a:off x="2386113" y="3351068"/>
              <a:ext cx="283001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8" name="Oval 280"/>
            <p:cNvSpPr>
              <a:spLocks noChangeArrowheads="1"/>
            </p:cNvSpPr>
            <p:nvPr/>
          </p:nvSpPr>
          <p:spPr bwMode="auto">
            <a:xfrm>
              <a:off x="3302366" y="4854480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099" name="Oval 259"/>
            <p:cNvSpPr>
              <a:spLocks noChangeArrowheads="1"/>
            </p:cNvSpPr>
            <p:nvPr/>
          </p:nvSpPr>
          <p:spPr bwMode="auto">
            <a:xfrm>
              <a:off x="3733876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100" name="Oval 260"/>
            <p:cNvSpPr>
              <a:spLocks noChangeArrowheads="1"/>
            </p:cNvSpPr>
            <p:nvPr/>
          </p:nvSpPr>
          <p:spPr bwMode="auto">
            <a:xfrm>
              <a:off x="4661339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101" name="Oval 266"/>
            <p:cNvSpPr>
              <a:spLocks noChangeArrowheads="1"/>
            </p:cNvSpPr>
            <p:nvPr/>
          </p:nvSpPr>
          <p:spPr bwMode="auto">
            <a:xfrm>
              <a:off x="2806413" y="4104525"/>
              <a:ext cx="283003" cy="302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5102" name="Oval 277"/>
            <p:cNvSpPr>
              <a:spLocks noChangeArrowheads="1"/>
            </p:cNvSpPr>
            <p:nvPr/>
          </p:nvSpPr>
          <p:spPr bwMode="auto">
            <a:xfrm>
              <a:off x="1878950" y="4105927"/>
              <a:ext cx="283003" cy="2998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8" name="Freeform 37"/>
          <p:cNvSpPr/>
          <p:nvPr/>
        </p:nvSpPr>
        <p:spPr>
          <a:xfrm flipH="1">
            <a:off x="3609975" y="2362200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986115" name="Group 51"/>
          <p:cNvGrpSpPr>
            <a:grpSpLocks noChangeAspect="1"/>
          </p:cNvGrpSpPr>
          <p:nvPr/>
        </p:nvGrpSpPr>
        <p:grpSpPr bwMode="auto">
          <a:xfrm rot="5400000">
            <a:off x="4760119" y="2372519"/>
            <a:ext cx="1917700" cy="2649538"/>
            <a:chOff x="1162670" y="446854"/>
            <a:chExt cx="1424408" cy="17738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05574" y="1321544"/>
              <a:ext cx="93388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6133" name="Group 41"/>
            <p:cNvGrpSpPr>
              <a:grpSpLocks/>
            </p:cNvGrpSpPr>
            <p:nvPr/>
          </p:nvGrpSpPr>
          <p:grpSpPr bwMode="auto">
            <a:xfrm>
              <a:off x="1162670" y="455955"/>
              <a:ext cx="4173" cy="1764724"/>
              <a:chOff x="3753470" y="3846855"/>
              <a:chExt cx="4173" cy="176472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3600000">
                <a:off x="3287429" y="4313360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8000000" flipH="1">
                <a:off x="3301579" y="5145538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6134" name="Group 42"/>
            <p:cNvGrpSpPr>
              <a:grpSpLocks/>
            </p:cNvGrpSpPr>
            <p:nvPr/>
          </p:nvGrpSpPr>
          <p:grpSpPr bwMode="auto">
            <a:xfrm flipH="1">
              <a:off x="2584340" y="446854"/>
              <a:ext cx="2738" cy="1754120"/>
              <a:chOff x="3766098" y="3837754"/>
              <a:chExt cx="2738" cy="17541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3600000">
                <a:off x="3302415" y="4303795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8000000" flipH="1">
                <a:off x="3300057" y="5125344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Straight Connector 9"/>
          <p:cNvCxnSpPr>
            <a:stCxn id="37" idx="2"/>
          </p:cNvCxnSpPr>
          <p:nvPr/>
        </p:nvCxnSpPr>
        <p:spPr bwMode="auto">
          <a:xfrm>
            <a:off x="2886075" y="3686175"/>
            <a:ext cx="752475" cy="9525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836988" y="1733550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6119" name="Oval 274"/>
          <p:cNvSpPr>
            <a:spLocks noChangeArrowheads="1"/>
          </p:cNvSpPr>
          <p:nvPr/>
        </p:nvSpPr>
        <p:spPr bwMode="auto">
          <a:xfrm>
            <a:off x="4313238" y="1470025"/>
            <a:ext cx="377825" cy="404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0" name="Oval 259"/>
          <p:cNvSpPr>
            <a:spLocks noChangeArrowheads="1"/>
          </p:cNvSpPr>
          <p:nvPr/>
        </p:nvSpPr>
        <p:spPr bwMode="auto">
          <a:xfrm>
            <a:off x="4875213" y="2500313"/>
            <a:ext cx="377825" cy="404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1" name="Oval 260"/>
          <p:cNvSpPr>
            <a:spLocks noChangeArrowheads="1"/>
          </p:cNvSpPr>
          <p:nvPr/>
        </p:nvSpPr>
        <p:spPr bwMode="auto">
          <a:xfrm>
            <a:off x="6115050" y="2500313"/>
            <a:ext cx="377825" cy="404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2" name="Oval 266"/>
          <p:cNvSpPr>
            <a:spLocks noChangeArrowheads="1"/>
          </p:cNvSpPr>
          <p:nvPr/>
        </p:nvSpPr>
        <p:spPr bwMode="auto">
          <a:xfrm>
            <a:off x="3635375" y="2500313"/>
            <a:ext cx="377825" cy="404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3" name="Oval 277"/>
          <p:cNvSpPr>
            <a:spLocks noChangeArrowheads="1"/>
          </p:cNvSpPr>
          <p:nvPr/>
        </p:nvSpPr>
        <p:spPr bwMode="auto">
          <a:xfrm>
            <a:off x="2395538" y="2503488"/>
            <a:ext cx="377825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4" name="Oval 262"/>
          <p:cNvSpPr>
            <a:spLocks noChangeArrowheads="1"/>
          </p:cNvSpPr>
          <p:nvPr/>
        </p:nvSpPr>
        <p:spPr bwMode="auto">
          <a:xfrm>
            <a:off x="5545138" y="3451225"/>
            <a:ext cx="377825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6125" name="Oval 263"/>
          <p:cNvSpPr>
            <a:spLocks noChangeArrowheads="1"/>
          </p:cNvSpPr>
          <p:nvPr/>
        </p:nvSpPr>
        <p:spPr bwMode="auto">
          <a:xfrm>
            <a:off x="3095625" y="3449638"/>
            <a:ext cx="377825" cy="4032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86126" name="Group 55"/>
          <p:cNvGrpSpPr>
            <a:grpSpLocks/>
          </p:cNvGrpSpPr>
          <p:nvPr/>
        </p:nvGrpSpPr>
        <p:grpSpPr bwMode="auto">
          <a:xfrm>
            <a:off x="2417763" y="4456113"/>
            <a:ext cx="4097337" cy="1403350"/>
            <a:chOff x="2418007" y="4456052"/>
            <a:chExt cx="4097093" cy="1403122"/>
          </a:xfrm>
        </p:grpSpPr>
        <p:sp>
          <p:nvSpPr>
            <p:cNvPr id="98612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612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612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613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613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 flipH="1">
            <a:off x="3609975" y="2362200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Freeform 38"/>
          <p:cNvSpPr/>
          <p:nvPr/>
        </p:nvSpPr>
        <p:spPr>
          <a:xfrm>
            <a:off x="3619500" y="2362200"/>
            <a:ext cx="800100" cy="1362075"/>
          </a:xfrm>
          <a:custGeom>
            <a:avLst/>
            <a:gdLst>
              <a:gd name="connsiteX0" fmla="*/ 0 w 800100"/>
              <a:gd name="connsiteY0" fmla="*/ 1362075 h 1362075"/>
              <a:gd name="connsiteX1" fmla="*/ 47625 w 800100"/>
              <a:gd name="connsiteY1" fmla="*/ 971550 h 1362075"/>
              <a:gd name="connsiteX2" fmla="*/ 247650 w 800100"/>
              <a:gd name="connsiteY2" fmla="*/ 390525 h 1362075"/>
              <a:gd name="connsiteX3" fmla="*/ 542925 w 800100"/>
              <a:gd name="connsiteY3" fmla="*/ 123825 h 1362075"/>
              <a:gd name="connsiteX4" fmla="*/ 800100 w 800100"/>
              <a:gd name="connsiteY4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" h="1362075">
                <a:moveTo>
                  <a:pt x="0" y="1362075"/>
                </a:moveTo>
                <a:cubicBezTo>
                  <a:pt x="3175" y="1247775"/>
                  <a:pt x="6350" y="1133475"/>
                  <a:pt x="47625" y="971550"/>
                </a:cubicBezTo>
                <a:cubicBezTo>
                  <a:pt x="88900" y="809625"/>
                  <a:pt x="165100" y="531813"/>
                  <a:pt x="247650" y="390525"/>
                </a:cubicBezTo>
                <a:cubicBezTo>
                  <a:pt x="330200" y="249238"/>
                  <a:pt x="450850" y="188912"/>
                  <a:pt x="542925" y="123825"/>
                </a:cubicBezTo>
                <a:cubicBezTo>
                  <a:pt x="635000" y="58738"/>
                  <a:pt x="717550" y="29369"/>
                  <a:pt x="800100" y="0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5103813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7213" y="27384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7" idx="2"/>
          </p:cNvCxnSpPr>
          <p:nvPr/>
        </p:nvCxnSpPr>
        <p:spPr bwMode="auto">
          <a:xfrm>
            <a:off x="2886075" y="3686175"/>
            <a:ext cx="752475" cy="952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836988" y="1733550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800000" flipH="1">
            <a:off x="4384675" y="2733675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7148" name="Group 47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87149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7150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987151" name="Group 45"/>
            <p:cNvGrpSpPr>
              <a:grpSpLocks/>
            </p:cNvGrpSpPr>
            <p:nvPr/>
          </p:nvGrpSpPr>
          <p:grpSpPr bwMode="auto">
            <a:xfrm>
              <a:off x="2418007" y="4456052"/>
              <a:ext cx="4097093" cy="1403122"/>
              <a:chOff x="2418007" y="4456052"/>
              <a:chExt cx="4097093" cy="1403122"/>
            </a:xfrm>
          </p:grpSpPr>
          <p:sp>
            <p:nvSpPr>
              <p:cNvPr id="987158" name="Oval 280"/>
              <p:cNvSpPr>
                <a:spLocks noChangeArrowheads="1"/>
              </p:cNvSpPr>
              <p:nvPr/>
            </p:nvSpPr>
            <p:spPr bwMode="auto">
              <a:xfrm>
                <a:off x="4320494" y="5458415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59" name="Oval 259"/>
              <p:cNvSpPr>
                <a:spLocks noChangeArrowheads="1"/>
              </p:cNvSpPr>
              <p:nvPr/>
            </p:nvSpPr>
            <p:spPr bwMode="auto">
              <a:xfrm>
                <a:off x="4897235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60" name="Oval 260"/>
              <p:cNvSpPr>
                <a:spLocks noChangeArrowheads="1"/>
              </p:cNvSpPr>
              <p:nvPr/>
            </p:nvSpPr>
            <p:spPr bwMode="auto">
              <a:xfrm>
                <a:off x="6136848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61" name="Oval 266"/>
              <p:cNvSpPr>
                <a:spLocks noChangeArrowheads="1"/>
              </p:cNvSpPr>
              <p:nvPr/>
            </p:nvSpPr>
            <p:spPr bwMode="auto">
              <a:xfrm>
                <a:off x="3657621" y="4456052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62" name="Oval 277"/>
              <p:cNvSpPr>
                <a:spLocks noChangeArrowheads="1"/>
              </p:cNvSpPr>
              <p:nvPr/>
            </p:nvSpPr>
            <p:spPr bwMode="auto">
              <a:xfrm>
                <a:off x="2418007" y="4457926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87152" name="Group 43"/>
            <p:cNvGrpSpPr>
              <a:grpSpLocks/>
            </p:cNvGrpSpPr>
            <p:nvPr/>
          </p:nvGrpSpPr>
          <p:grpSpPr bwMode="auto">
            <a:xfrm>
              <a:off x="2395537" y="1469566"/>
              <a:ext cx="4097093" cy="1435891"/>
              <a:chOff x="2395537" y="1469566"/>
              <a:chExt cx="4097093" cy="1435891"/>
            </a:xfrm>
          </p:grpSpPr>
          <p:sp>
            <p:nvSpPr>
              <p:cNvPr id="987153" name="Oval 274"/>
              <p:cNvSpPr>
                <a:spLocks noChangeArrowheads="1"/>
              </p:cNvSpPr>
              <p:nvPr/>
            </p:nvSpPr>
            <p:spPr bwMode="auto">
              <a:xfrm>
                <a:off x="4313004" y="1469566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54" name="Oval 260"/>
              <p:cNvSpPr>
                <a:spLocks noChangeArrowheads="1"/>
              </p:cNvSpPr>
              <p:nvPr/>
            </p:nvSpPr>
            <p:spPr bwMode="auto">
              <a:xfrm>
                <a:off x="6114378" y="2500954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55" name="Oval 277"/>
              <p:cNvSpPr>
                <a:spLocks noChangeArrowheads="1"/>
              </p:cNvSpPr>
              <p:nvPr/>
            </p:nvSpPr>
            <p:spPr bwMode="auto">
              <a:xfrm>
                <a:off x="2395537" y="2502828"/>
                <a:ext cx="378252" cy="400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56" name="Oval 266"/>
              <p:cNvSpPr>
                <a:spLocks noChangeArrowheads="1"/>
              </p:cNvSpPr>
              <p:nvPr/>
            </p:nvSpPr>
            <p:spPr bwMode="auto">
              <a:xfrm>
                <a:off x="3635151" y="2500954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7157" name="Oval 259"/>
              <p:cNvSpPr>
                <a:spLocks noChangeArrowheads="1"/>
              </p:cNvSpPr>
              <p:nvPr/>
            </p:nvSpPr>
            <p:spPr bwMode="auto">
              <a:xfrm>
                <a:off x="4874764" y="2500954"/>
                <a:ext cx="378252" cy="4045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3746500" y="2733675"/>
            <a:ext cx="1158875" cy="2276475"/>
          </a:xfrm>
          <a:custGeom>
            <a:avLst/>
            <a:gdLst>
              <a:gd name="connsiteX0" fmla="*/ 701675 w 1158875"/>
              <a:gd name="connsiteY0" fmla="*/ 2276475 h 2276475"/>
              <a:gd name="connsiteX1" fmla="*/ 44450 w 1158875"/>
              <a:gd name="connsiteY1" fmla="*/ 1905000 h 2276475"/>
              <a:gd name="connsiteX2" fmla="*/ 434975 w 1158875"/>
              <a:gd name="connsiteY2" fmla="*/ 371475 h 2276475"/>
              <a:gd name="connsiteX3" fmla="*/ 1158875 w 1158875"/>
              <a:gd name="connsiteY3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75" h="2276475">
                <a:moveTo>
                  <a:pt x="701675" y="2276475"/>
                </a:moveTo>
                <a:cubicBezTo>
                  <a:pt x="395287" y="2249487"/>
                  <a:pt x="88900" y="2222500"/>
                  <a:pt x="44450" y="1905000"/>
                </a:cubicBezTo>
                <a:cubicBezTo>
                  <a:pt x="0" y="1587500"/>
                  <a:pt x="249238" y="688975"/>
                  <a:pt x="434975" y="371475"/>
                </a:cubicBezTo>
                <a:cubicBezTo>
                  <a:pt x="620712" y="53975"/>
                  <a:pt x="889793" y="26987"/>
                  <a:pt x="11588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5103813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7213" y="27384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3409950" y="2466975"/>
            <a:ext cx="771525" cy="581025"/>
          </a:xfrm>
          <a:custGeom>
            <a:avLst/>
            <a:gdLst>
              <a:gd name="connsiteX0" fmla="*/ 0 w 771525"/>
              <a:gd name="connsiteY0" fmla="*/ 0 h 581025"/>
              <a:gd name="connsiteX1" fmla="*/ 447675 w 771525"/>
              <a:gd name="connsiteY1" fmla="*/ 247650 h 581025"/>
              <a:gd name="connsiteX2" fmla="*/ 771525 w 7715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581025">
                <a:moveTo>
                  <a:pt x="0" y="0"/>
                </a:moveTo>
                <a:cubicBezTo>
                  <a:pt x="159544" y="75406"/>
                  <a:pt x="319088" y="150813"/>
                  <a:pt x="447675" y="247650"/>
                </a:cubicBezTo>
                <a:cubicBezTo>
                  <a:pt x="576262" y="344487"/>
                  <a:pt x="673893" y="462756"/>
                  <a:pt x="771525" y="58102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076825" y="2714625"/>
            <a:ext cx="609600" cy="352425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8171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88172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3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4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5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6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7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8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79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80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81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82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8183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3746500" y="2733675"/>
            <a:ext cx="1158875" cy="2276475"/>
          </a:xfrm>
          <a:custGeom>
            <a:avLst/>
            <a:gdLst>
              <a:gd name="connsiteX0" fmla="*/ 701675 w 1158875"/>
              <a:gd name="connsiteY0" fmla="*/ 2276475 h 2276475"/>
              <a:gd name="connsiteX1" fmla="*/ 44450 w 1158875"/>
              <a:gd name="connsiteY1" fmla="*/ 1905000 h 2276475"/>
              <a:gd name="connsiteX2" fmla="*/ 434975 w 1158875"/>
              <a:gd name="connsiteY2" fmla="*/ 371475 h 2276475"/>
              <a:gd name="connsiteX3" fmla="*/ 1158875 w 1158875"/>
              <a:gd name="connsiteY3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75" h="2276475">
                <a:moveTo>
                  <a:pt x="701675" y="2276475"/>
                </a:moveTo>
                <a:cubicBezTo>
                  <a:pt x="395287" y="2249487"/>
                  <a:pt x="88900" y="2222500"/>
                  <a:pt x="44450" y="1905000"/>
                </a:cubicBezTo>
                <a:cubicBezTo>
                  <a:pt x="0" y="1587500"/>
                  <a:pt x="249238" y="688975"/>
                  <a:pt x="434975" y="371475"/>
                </a:cubicBezTo>
                <a:cubicBezTo>
                  <a:pt x="620712" y="53975"/>
                  <a:pt x="889793" y="26987"/>
                  <a:pt x="11588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5103813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7213" y="27384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3409950" y="2466975"/>
            <a:ext cx="771525" cy="581025"/>
          </a:xfrm>
          <a:custGeom>
            <a:avLst/>
            <a:gdLst>
              <a:gd name="connsiteX0" fmla="*/ 0 w 771525"/>
              <a:gd name="connsiteY0" fmla="*/ 0 h 581025"/>
              <a:gd name="connsiteX1" fmla="*/ 447675 w 771525"/>
              <a:gd name="connsiteY1" fmla="*/ 247650 h 581025"/>
              <a:gd name="connsiteX2" fmla="*/ 771525 w 7715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581025">
                <a:moveTo>
                  <a:pt x="0" y="0"/>
                </a:moveTo>
                <a:cubicBezTo>
                  <a:pt x="159544" y="75406"/>
                  <a:pt x="319088" y="150813"/>
                  <a:pt x="447675" y="247650"/>
                </a:cubicBezTo>
                <a:cubicBezTo>
                  <a:pt x="576262" y="344487"/>
                  <a:pt x="673893" y="462756"/>
                  <a:pt x="771525" y="58102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076825" y="2714625"/>
            <a:ext cx="609600" cy="352425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9195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89196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197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198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199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0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1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2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3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4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5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6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9207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3746500" y="2733675"/>
            <a:ext cx="1158875" cy="2276475"/>
          </a:xfrm>
          <a:custGeom>
            <a:avLst/>
            <a:gdLst>
              <a:gd name="connsiteX0" fmla="*/ 701675 w 1158875"/>
              <a:gd name="connsiteY0" fmla="*/ 2276475 h 2276475"/>
              <a:gd name="connsiteX1" fmla="*/ 44450 w 1158875"/>
              <a:gd name="connsiteY1" fmla="*/ 1905000 h 2276475"/>
              <a:gd name="connsiteX2" fmla="*/ 434975 w 1158875"/>
              <a:gd name="connsiteY2" fmla="*/ 371475 h 2276475"/>
              <a:gd name="connsiteX3" fmla="*/ 1158875 w 1158875"/>
              <a:gd name="connsiteY3" fmla="*/ 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75" h="2276475">
                <a:moveTo>
                  <a:pt x="701675" y="2276475"/>
                </a:moveTo>
                <a:cubicBezTo>
                  <a:pt x="395287" y="2249487"/>
                  <a:pt x="88900" y="2222500"/>
                  <a:pt x="44450" y="1905000"/>
                </a:cubicBezTo>
                <a:cubicBezTo>
                  <a:pt x="0" y="1587500"/>
                  <a:pt x="249238" y="688975"/>
                  <a:pt x="434975" y="371475"/>
                </a:cubicBezTo>
                <a:cubicBezTo>
                  <a:pt x="620712" y="53975"/>
                  <a:pt x="889793" y="26987"/>
                  <a:pt x="11588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5103813" y="3694113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7213" y="2738438"/>
            <a:ext cx="1392237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3409950" y="2466975"/>
            <a:ext cx="771525" cy="581025"/>
          </a:xfrm>
          <a:custGeom>
            <a:avLst/>
            <a:gdLst>
              <a:gd name="connsiteX0" fmla="*/ 0 w 771525"/>
              <a:gd name="connsiteY0" fmla="*/ 0 h 581025"/>
              <a:gd name="connsiteX1" fmla="*/ 447675 w 771525"/>
              <a:gd name="connsiteY1" fmla="*/ 247650 h 581025"/>
              <a:gd name="connsiteX2" fmla="*/ 771525 w 7715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581025">
                <a:moveTo>
                  <a:pt x="0" y="0"/>
                </a:moveTo>
                <a:cubicBezTo>
                  <a:pt x="159544" y="75406"/>
                  <a:pt x="319088" y="150813"/>
                  <a:pt x="447675" y="247650"/>
                </a:cubicBezTo>
                <a:cubicBezTo>
                  <a:pt x="576262" y="344487"/>
                  <a:pt x="673893" y="462756"/>
                  <a:pt x="771525" y="581025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076825" y="2714625"/>
            <a:ext cx="609600" cy="35242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0219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0221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2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3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4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5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6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7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8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29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30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31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0232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210050" y="2733675"/>
            <a:ext cx="676275" cy="314325"/>
          </a:xfrm>
          <a:custGeom>
            <a:avLst/>
            <a:gdLst>
              <a:gd name="connsiteX0" fmla="*/ 0 w 676275"/>
              <a:gd name="connsiteY0" fmla="*/ 314325 h 314325"/>
              <a:gd name="connsiteX1" fmla="*/ 200025 w 676275"/>
              <a:gd name="connsiteY1" fmla="*/ 123825 h 314325"/>
              <a:gd name="connsiteX2" fmla="*/ 523875 w 676275"/>
              <a:gd name="connsiteY2" fmla="*/ 28575 h 314325"/>
              <a:gd name="connsiteX3" fmla="*/ 676275 w 676275"/>
              <a:gd name="connsiteY3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" h="314325">
                <a:moveTo>
                  <a:pt x="0" y="314325"/>
                </a:moveTo>
                <a:cubicBezTo>
                  <a:pt x="56356" y="242887"/>
                  <a:pt x="112712" y="171450"/>
                  <a:pt x="200025" y="123825"/>
                </a:cubicBezTo>
                <a:cubicBezTo>
                  <a:pt x="287338" y="76200"/>
                  <a:pt x="444500" y="49212"/>
                  <a:pt x="523875" y="28575"/>
                </a:cubicBezTo>
                <a:cubicBezTo>
                  <a:pt x="603250" y="7938"/>
                  <a:pt x="639762" y="3969"/>
                  <a:pt x="676275" y="0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3857625" y="4610100"/>
            <a:ext cx="666750" cy="352425"/>
          </a:xfrm>
          <a:custGeom>
            <a:avLst/>
            <a:gdLst>
              <a:gd name="connsiteX0" fmla="*/ 666750 w 666750"/>
              <a:gd name="connsiteY0" fmla="*/ 352425 h 352425"/>
              <a:gd name="connsiteX1" fmla="*/ 228600 w 666750"/>
              <a:gd name="connsiteY1" fmla="*/ 266700 h 352425"/>
              <a:gd name="connsiteX2" fmla="*/ 0 w 666750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52425">
                <a:moveTo>
                  <a:pt x="666750" y="352425"/>
                </a:moveTo>
                <a:cubicBezTo>
                  <a:pt x="503237" y="338931"/>
                  <a:pt x="339725" y="325437"/>
                  <a:pt x="228600" y="266700"/>
                </a:cubicBezTo>
                <a:cubicBezTo>
                  <a:pt x="117475" y="207963"/>
                  <a:pt x="58737" y="103981"/>
                  <a:pt x="0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715000" y="3638550"/>
            <a:ext cx="17463" cy="684213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010150" y="2238375"/>
            <a:ext cx="123825" cy="107632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5238750" y="4295775"/>
            <a:ext cx="476250" cy="28575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962526" y="3305176"/>
            <a:ext cx="609600" cy="209549"/>
          </a:xfrm>
          <a:custGeom>
            <a:avLst/>
            <a:gdLst>
              <a:gd name="connsiteX0" fmla="*/ 0 w 561975"/>
              <a:gd name="connsiteY0" fmla="*/ 15875 h 168275"/>
              <a:gd name="connsiteX1" fmla="*/ 333375 w 561975"/>
              <a:gd name="connsiteY1" fmla="*/ 25400 h 168275"/>
              <a:gd name="connsiteX2" fmla="*/ 561975 w 561975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68275">
                <a:moveTo>
                  <a:pt x="0" y="15875"/>
                </a:moveTo>
                <a:cubicBezTo>
                  <a:pt x="119856" y="7937"/>
                  <a:pt x="239713" y="0"/>
                  <a:pt x="333375" y="25400"/>
                </a:cubicBezTo>
                <a:cubicBezTo>
                  <a:pt x="427037" y="50800"/>
                  <a:pt x="494506" y="109537"/>
                  <a:pt x="561975" y="168275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914775" y="3324225"/>
            <a:ext cx="1085850" cy="1152525"/>
          </a:xfrm>
          <a:custGeom>
            <a:avLst/>
            <a:gdLst>
              <a:gd name="connsiteX0" fmla="*/ 0 w 1085850"/>
              <a:gd name="connsiteY0" fmla="*/ 1152525 h 1152525"/>
              <a:gd name="connsiteX1" fmla="*/ 409575 w 1085850"/>
              <a:gd name="connsiteY1" fmla="*/ 561975 h 1152525"/>
              <a:gd name="connsiteX2" fmla="*/ 762000 w 1085850"/>
              <a:gd name="connsiteY2" fmla="*/ 180975 h 1152525"/>
              <a:gd name="connsiteX3" fmla="*/ 1085850 w 1085850"/>
              <a:gd name="connsiteY3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" h="1152525">
                <a:moveTo>
                  <a:pt x="0" y="1152525"/>
                </a:moveTo>
                <a:cubicBezTo>
                  <a:pt x="141287" y="938212"/>
                  <a:pt x="282575" y="723900"/>
                  <a:pt x="409575" y="561975"/>
                </a:cubicBezTo>
                <a:cubicBezTo>
                  <a:pt x="536575" y="400050"/>
                  <a:pt x="649288" y="274638"/>
                  <a:pt x="762000" y="180975"/>
                </a:cubicBezTo>
                <a:cubicBezTo>
                  <a:pt x="874713" y="87313"/>
                  <a:pt x="980281" y="43656"/>
                  <a:pt x="1085850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3857625" y="4610100"/>
            <a:ext cx="666750" cy="352425"/>
          </a:xfrm>
          <a:custGeom>
            <a:avLst/>
            <a:gdLst>
              <a:gd name="connsiteX0" fmla="*/ 666750 w 666750"/>
              <a:gd name="connsiteY0" fmla="*/ 352425 h 352425"/>
              <a:gd name="connsiteX1" fmla="*/ 228600 w 666750"/>
              <a:gd name="connsiteY1" fmla="*/ 266700 h 352425"/>
              <a:gd name="connsiteX2" fmla="*/ 0 w 666750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52425">
                <a:moveTo>
                  <a:pt x="666750" y="352425"/>
                </a:moveTo>
                <a:cubicBezTo>
                  <a:pt x="503237" y="338931"/>
                  <a:pt x="339725" y="325437"/>
                  <a:pt x="228600" y="266700"/>
                </a:cubicBezTo>
                <a:cubicBezTo>
                  <a:pt x="117475" y="207963"/>
                  <a:pt x="58737" y="103981"/>
                  <a:pt x="0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715000" y="3638550"/>
            <a:ext cx="17463" cy="684213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010150" y="2238375"/>
            <a:ext cx="123825" cy="1076325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1243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5238750" y="4295775"/>
            <a:ext cx="476250" cy="28575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962526" y="3305176"/>
            <a:ext cx="609600" cy="209549"/>
          </a:xfrm>
          <a:custGeom>
            <a:avLst/>
            <a:gdLst>
              <a:gd name="connsiteX0" fmla="*/ 0 w 561975"/>
              <a:gd name="connsiteY0" fmla="*/ 15875 h 168275"/>
              <a:gd name="connsiteX1" fmla="*/ 333375 w 561975"/>
              <a:gd name="connsiteY1" fmla="*/ 25400 h 168275"/>
              <a:gd name="connsiteX2" fmla="*/ 561975 w 561975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68275">
                <a:moveTo>
                  <a:pt x="0" y="15875"/>
                </a:moveTo>
                <a:cubicBezTo>
                  <a:pt x="119856" y="7937"/>
                  <a:pt x="239713" y="0"/>
                  <a:pt x="333375" y="25400"/>
                </a:cubicBezTo>
                <a:cubicBezTo>
                  <a:pt x="427037" y="50800"/>
                  <a:pt x="494506" y="109537"/>
                  <a:pt x="561975" y="16827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914775" y="3324225"/>
            <a:ext cx="1085850" cy="1152525"/>
          </a:xfrm>
          <a:custGeom>
            <a:avLst/>
            <a:gdLst>
              <a:gd name="connsiteX0" fmla="*/ 0 w 1085850"/>
              <a:gd name="connsiteY0" fmla="*/ 1152525 h 1152525"/>
              <a:gd name="connsiteX1" fmla="*/ 409575 w 1085850"/>
              <a:gd name="connsiteY1" fmla="*/ 561975 h 1152525"/>
              <a:gd name="connsiteX2" fmla="*/ 762000 w 1085850"/>
              <a:gd name="connsiteY2" fmla="*/ 180975 h 1152525"/>
              <a:gd name="connsiteX3" fmla="*/ 1085850 w 1085850"/>
              <a:gd name="connsiteY3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" h="1152525">
                <a:moveTo>
                  <a:pt x="0" y="1152525"/>
                </a:moveTo>
                <a:cubicBezTo>
                  <a:pt x="141287" y="938212"/>
                  <a:pt x="282575" y="723900"/>
                  <a:pt x="409575" y="561975"/>
                </a:cubicBezTo>
                <a:cubicBezTo>
                  <a:pt x="536575" y="400050"/>
                  <a:pt x="649288" y="274638"/>
                  <a:pt x="762000" y="180975"/>
                </a:cubicBezTo>
                <a:cubicBezTo>
                  <a:pt x="874713" y="87313"/>
                  <a:pt x="980281" y="43656"/>
                  <a:pt x="1085850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66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9262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095875" y="3343275"/>
            <a:ext cx="952500" cy="609600"/>
          </a:xfrm>
          <a:custGeom>
            <a:avLst/>
            <a:gdLst>
              <a:gd name="connsiteX0" fmla="*/ 0 w 952500"/>
              <a:gd name="connsiteY0" fmla="*/ 609600 h 609600"/>
              <a:gd name="connsiteX1" fmla="*/ 600075 w 952500"/>
              <a:gd name="connsiteY1" fmla="*/ 323850 h 609600"/>
              <a:gd name="connsiteX2" fmla="*/ 952500 w 952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609600">
                <a:moveTo>
                  <a:pt x="0" y="609600"/>
                </a:moveTo>
                <a:cubicBezTo>
                  <a:pt x="220662" y="517525"/>
                  <a:pt x="441325" y="425450"/>
                  <a:pt x="600075" y="323850"/>
                </a:cubicBezTo>
                <a:cubicBezTo>
                  <a:pt x="758825" y="222250"/>
                  <a:pt x="855662" y="111125"/>
                  <a:pt x="952500" y="0"/>
                </a:cubicBezTo>
              </a:path>
            </a:pathLst>
          </a:custGeom>
          <a:solidFill>
            <a:schemeClr val="accent2"/>
          </a:solidFill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76800" y="2295525"/>
            <a:ext cx="1895475" cy="2971800"/>
          </a:xfrm>
          <a:custGeom>
            <a:avLst/>
            <a:gdLst>
              <a:gd name="connsiteX0" fmla="*/ 142875 w 1895475"/>
              <a:gd name="connsiteY0" fmla="*/ 0 h 2971800"/>
              <a:gd name="connsiteX1" fmla="*/ 180975 w 1895475"/>
              <a:gd name="connsiteY1" fmla="*/ 390525 h 2971800"/>
              <a:gd name="connsiteX2" fmla="*/ 1228725 w 1895475"/>
              <a:gd name="connsiteY2" fmla="*/ 1009650 h 2971800"/>
              <a:gd name="connsiteX3" fmla="*/ 1409700 w 1895475"/>
              <a:gd name="connsiteY3" fmla="*/ 2305050 h 2971800"/>
              <a:gd name="connsiteX4" fmla="*/ 1895475 w 1895475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2971800">
                <a:moveTo>
                  <a:pt x="142875" y="0"/>
                </a:moveTo>
                <a:cubicBezTo>
                  <a:pt x="71437" y="111125"/>
                  <a:pt x="0" y="222250"/>
                  <a:pt x="180975" y="390525"/>
                </a:cubicBezTo>
                <a:cubicBezTo>
                  <a:pt x="361950" y="558800"/>
                  <a:pt x="1023938" y="690563"/>
                  <a:pt x="1228725" y="1009650"/>
                </a:cubicBezTo>
                <a:cubicBezTo>
                  <a:pt x="1433512" y="1328737"/>
                  <a:pt x="1298575" y="1978025"/>
                  <a:pt x="1409700" y="2305050"/>
                </a:cubicBezTo>
                <a:cubicBezTo>
                  <a:pt x="1520825" y="2632075"/>
                  <a:pt x="1708150" y="2801937"/>
                  <a:pt x="1895475" y="297180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10000" y="3906838"/>
            <a:ext cx="1392237" cy="855662"/>
          </a:xfrm>
          <a:custGeom>
            <a:avLst/>
            <a:gdLst>
              <a:gd name="connsiteX0" fmla="*/ 0 w 1392237"/>
              <a:gd name="connsiteY0" fmla="*/ 636587 h 855662"/>
              <a:gd name="connsiteX1" fmla="*/ 1162050 w 1392237"/>
              <a:gd name="connsiteY1" fmla="*/ 36512 h 855662"/>
              <a:gd name="connsiteX2" fmla="*/ 1381125 w 1392237"/>
              <a:gd name="connsiteY2" fmla="*/ 855662 h 85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2237" h="855662">
                <a:moveTo>
                  <a:pt x="0" y="636587"/>
                </a:moveTo>
                <a:cubicBezTo>
                  <a:pt x="465931" y="318293"/>
                  <a:pt x="931863" y="0"/>
                  <a:pt x="1162050" y="36512"/>
                </a:cubicBezTo>
                <a:cubicBezTo>
                  <a:pt x="1392237" y="73024"/>
                  <a:pt x="1386681" y="464343"/>
                  <a:pt x="1381125" y="855662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857625" y="4610100"/>
            <a:ext cx="666750" cy="352425"/>
          </a:xfrm>
          <a:custGeom>
            <a:avLst/>
            <a:gdLst>
              <a:gd name="connsiteX0" fmla="*/ 666750 w 666750"/>
              <a:gd name="connsiteY0" fmla="*/ 352425 h 352425"/>
              <a:gd name="connsiteX1" fmla="*/ 228600 w 666750"/>
              <a:gd name="connsiteY1" fmla="*/ 266700 h 352425"/>
              <a:gd name="connsiteX2" fmla="*/ 0 w 666750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52425">
                <a:moveTo>
                  <a:pt x="666750" y="352425"/>
                </a:moveTo>
                <a:cubicBezTo>
                  <a:pt x="503237" y="338931"/>
                  <a:pt x="339725" y="325437"/>
                  <a:pt x="228600" y="266700"/>
                </a:cubicBezTo>
                <a:cubicBezTo>
                  <a:pt x="117475" y="207963"/>
                  <a:pt x="58737" y="103981"/>
                  <a:pt x="0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517626" y="4657725"/>
            <a:ext cx="606824" cy="34647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5095875" y="3343275"/>
            <a:ext cx="952500" cy="609600"/>
          </a:xfrm>
          <a:custGeom>
            <a:avLst/>
            <a:gdLst>
              <a:gd name="connsiteX0" fmla="*/ 0 w 952500"/>
              <a:gd name="connsiteY0" fmla="*/ 609600 h 609600"/>
              <a:gd name="connsiteX1" fmla="*/ 600075 w 952500"/>
              <a:gd name="connsiteY1" fmla="*/ 323850 h 609600"/>
              <a:gd name="connsiteX2" fmla="*/ 952500 w 952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609600">
                <a:moveTo>
                  <a:pt x="0" y="609600"/>
                </a:moveTo>
                <a:cubicBezTo>
                  <a:pt x="220662" y="517525"/>
                  <a:pt x="441325" y="425450"/>
                  <a:pt x="600075" y="323850"/>
                </a:cubicBezTo>
                <a:cubicBezTo>
                  <a:pt x="758825" y="222250"/>
                  <a:pt x="855662" y="111125"/>
                  <a:pt x="952500" y="0"/>
                </a:cubicBezTo>
              </a:path>
            </a:pathLst>
          </a:custGeom>
          <a:solidFill>
            <a:schemeClr val="accent2"/>
          </a:solidFill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476750" y="3943350"/>
            <a:ext cx="723899" cy="1038225"/>
          </a:xfrm>
          <a:custGeom>
            <a:avLst/>
            <a:gdLst>
              <a:gd name="connsiteX0" fmla="*/ 533400 w 614363"/>
              <a:gd name="connsiteY0" fmla="*/ 0 h 981075"/>
              <a:gd name="connsiteX1" fmla="*/ 600075 w 614363"/>
              <a:gd name="connsiteY1" fmla="*/ 352425 h 981075"/>
              <a:gd name="connsiteX2" fmla="*/ 514350 w 614363"/>
              <a:gd name="connsiteY2" fmla="*/ 666750 h 981075"/>
              <a:gd name="connsiteX3" fmla="*/ 0 w 614363"/>
              <a:gd name="connsiteY3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363" h="981075">
                <a:moveTo>
                  <a:pt x="533400" y="0"/>
                </a:moveTo>
                <a:cubicBezTo>
                  <a:pt x="568325" y="120650"/>
                  <a:pt x="603250" y="241300"/>
                  <a:pt x="600075" y="352425"/>
                </a:cubicBezTo>
                <a:cubicBezTo>
                  <a:pt x="596900" y="463550"/>
                  <a:pt x="614363" y="561975"/>
                  <a:pt x="514350" y="666750"/>
                </a:cubicBezTo>
                <a:cubicBezTo>
                  <a:pt x="414338" y="771525"/>
                  <a:pt x="207169" y="876300"/>
                  <a:pt x="0" y="98107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11588" y="3892550"/>
            <a:ext cx="1284287" cy="1050925"/>
          </a:xfrm>
          <a:custGeom>
            <a:avLst/>
            <a:gdLst>
              <a:gd name="connsiteX0" fmla="*/ 646112 w 1284287"/>
              <a:gd name="connsiteY0" fmla="*/ 1050925 h 1050925"/>
              <a:gd name="connsiteX1" fmla="*/ 341312 w 1284287"/>
              <a:gd name="connsiteY1" fmla="*/ 1022350 h 1050925"/>
              <a:gd name="connsiteX2" fmla="*/ 65087 w 1284287"/>
              <a:gd name="connsiteY2" fmla="*/ 755650 h 1050925"/>
              <a:gd name="connsiteX3" fmla="*/ 141287 w 1284287"/>
              <a:gd name="connsiteY3" fmla="*/ 574675 h 1050925"/>
              <a:gd name="connsiteX4" fmla="*/ 912812 w 1284287"/>
              <a:gd name="connsiteY4" fmla="*/ 79375 h 1050925"/>
              <a:gd name="connsiteX5" fmla="*/ 1284287 w 1284287"/>
              <a:gd name="connsiteY5" fmla="*/ 9842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87" h="1050925">
                <a:moveTo>
                  <a:pt x="646112" y="1050925"/>
                </a:moveTo>
                <a:lnTo>
                  <a:pt x="341312" y="1022350"/>
                </a:lnTo>
                <a:cubicBezTo>
                  <a:pt x="244475" y="973138"/>
                  <a:pt x="98425" y="830263"/>
                  <a:pt x="65087" y="755650"/>
                </a:cubicBezTo>
                <a:cubicBezTo>
                  <a:pt x="31750" y="681038"/>
                  <a:pt x="0" y="687387"/>
                  <a:pt x="141287" y="574675"/>
                </a:cubicBezTo>
                <a:cubicBezTo>
                  <a:pt x="282574" y="461963"/>
                  <a:pt x="722312" y="158750"/>
                  <a:pt x="912812" y="79375"/>
                </a:cubicBezTo>
                <a:cubicBezTo>
                  <a:pt x="1103312" y="0"/>
                  <a:pt x="1193799" y="49212"/>
                  <a:pt x="1284287" y="98425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76800" y="2295525"/>
            <a:ext cx="1895475" cy="2971800"/>
          </a:xfrm>
          <a:custGeom>
            <a:avLst/>
            <a:gdLst>
              <a:gd name="connsiteX0" fmla="*/ 142875 w 1895475"/>
              <a:gd name="connsiteY0" fmla="*/ 0 h 2971800"/>
              <a:gd name="connsiteX1" fmla="*/ 180975 w 1895475"/>
              <a:gd name="connsiteY1" fmla="*/ 390525 h 2971800"/>
              <a:gd name="connsiteX2" fmla="*/ 1228725 w 1895475"/>
              <a:gd name="connsiteY2" fmla="*/ 1009650 h 2971800"/>
              <a:gd name="connsiteX3" fmla="*/ 1409700 w 1895475"/>
              <a:gd name="connsiteY3" fmla="*/ 2305050 h 2971800"/>
              <a:gd name="connsiteX4" fmla="*/ 1895475 w 1895475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2971800">
                <a:moveTo>
                  <a:pt x="142875" y="0"/>
                </a:moveTo>
                <a:cubicBezTo>
                  <a:pt x="71437" y="111125"/>
                  <a:pt x="0" y="222250"/>
                  <a:pt x="180975" y="390525"/>
                </a:cubicBezTo>
                <a:cubicBezTo>
                  <a:pt x="361950" y="558800"/>
                  <a:pt x="1023938" y="690563"/>
                  <a:pt x="1228725" y="1009650"/>
                </a:cubicBezTo>
                <a:cubicBezTo>
                  <a:pt x="1433512" y="1328737"/>
                  <a:pt x="1298575" y="1978025"/>
                  <a:pt x="1409700" y="2305050"/>
                </a:cubicBezTo>
                <a:cubicBezTo>
                  <a:pt x="1520825" y="2632075"/>
                  <a:pt x="1708150" y="2801937"/>
                  <a:pt x="1895475" y="29718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857625" y="4610100"/>
            <a:ext cx="666750" cy="352425"/>
          </a:xfrm>
          <a:custGeom>
            <a:avLst/>
            <a:gdLst>
              <a:gd name="connsiteX0" fmla="*/ 666750 w 666750"/>
              <a:gd name="connsiteY0" fmla="*/ 352425 h 352425"/>
              <a:gd name="connsiteX1" fmla="*/ 228600 w 666750"/>
              <a:gd name="connsiteY1" fmla="*/ 266700 h 352425"/>
              <a:gd name="connsiteX2" fmla="*/ 0 w 666750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52425">
                <a:moveTo>
                  <a:pt x="666750" y="352425"/>
                </a:moveTo>
                <a:cubicBezTo>
                  <a:pt x="503237" y="338931"/>
                  <a:pt x="339725" y="325437"/>
                  <a:pt x="228600" y="266700"/>
                </a:cubicBezTo>
                <a:cubicBezTo>
                  <a:pt x="117475" y="207963"/>
                  <a:pt x="58737" y="103981"/>
                  <a:pt x="0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3867150" y="5610225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457700" y="4546600"/>
            <a:ext cx="1095375" cy="463550"/>
          </a:xfrm>
          <a:custGeom>
            <a:avLst/>
            <a:gdLst>
              <a:gd name="connsiteX0" fmla="*/ 0 w 1095375"/>
              <a:gd name="connsiteY0" fmla="*/ 25400 h 463550"/>
              <a:gd name="connsiteX1" fmla="*/ 647700 w 1095375"/>
              <a:gd name="connsiteY1" fmla="*/ 73025 h 463550"/>
              <a:gd name="connsiteX2" fmla="*/ 1095375 w 1095375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5" h="463550">
                <a:moveTo>
                  <a:pt x="0" y="25400"/>
                </a:moveTo>
                <a:cubicBezTo>
                  <a:pt x="232569" y="12700"/>
                  <a:pt x="465138" y="0"/>
                  <a:pt x="647700" y="73025"/>
                </a:cubicBezTo>
                <a:cubicBezTo>
                  <a:pt x="830262" y="146050"/>
                  <a:pt x="962818" y="304800"/>
                  <a:pt x="1095375" y="463550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702050" y="3808413"/>
            <a:ext cx="785812" cy="1436687"/>
          </a:xfrm>
          <a:custGeom>
            <a:avLst/>
            <a:gdLst>
              <a:gd name="connsiteX0" fmla="*/ 165100 w 785812"/>
              <a:gd name="connsiteY0" fmla="*/ 801687 h 1436687"/>
              <a:gd name="connsiteX1" fmla="*/ 450850 w 785812"/>
              <a:gd name="connsiteY1" fmla="*/ 39687 h 1436687"/>
              <a:gd name="connsiteX2" fmla="*/ 727075 w 785812"/>
              <a:gd name="connsiteY2" fmla="*/ 1039812 h 1436687"/>
              <a:gd name="connsiteX3" fmla="*/ 98425 w 785812"/>
              <a:gd name="connsiteY3" fmla="*/ 1392237 h 1436687"/>
              <a:gd name="connsiteX4" fmla="*/ 165100 w 785812"/>
              <a:gd name="connsiteY4" fmla="*/ 801687 h 143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812" h="1436687">
                <a:moveTo>
                  <a:pt x="165100" y="801687"/>
                </a:moveTo>
                <a:cubicBezTo>
                  <a:pt x="223837" y="576262"/>
                  <a:pt x="357188" y="0"/>
                  <a:pt x="450850" y="39687"/>
                </a:cubicBezTo>
                <a:cubicBezTo>
                  <a:pt x="544513" y="79375"/>
                  <a:pt x="785812" y="814387"/>
                  <a:pt x="727075" y="1039812"/>
                </a:cubicBezTo>
                <a:cubicBezTo>
                  <a:pt x="668338" y="1265237"/>
                  <a:pt x="196850" y="1436687"/>
                  <a:pt x="98425" y="1392237"/>
                </a:cubicBezTo>
                <a:cubicBezTo>
                  <a:pt x="0" y="1347787"/>
                  <a:pt x="106363" y="1027112"/>
                  <a:pt x="165100" y="801687"/>
                </a:cubicBezTo>
                <a:close/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314825" y="3362325"/>
            <a:ext cx="1819275" cy="2857500"/>
          </a:xfrm>
          <a:custGeom>
            <a:avLst/>
            <a:gdLst>
              <a:gd name="connsiteX0" fmla="*/ 180975 w 1819275"/>
              <a:gd name="connsiteY0" fmla="*/ 2857500 h 2857500"/>
              <a:gd name="connsiteX1" fmla="*/ 180975 w 1819275"/>
              <a:gd name="connsiteY1" fmla="*/ 2305050 h 2857500"/>
              <a:gd name="connsiteX2" fmla="*/ 180975 w 1819275"/>
              <a:gd name="connsiteY2" fmla="*/ 1885950 h 2857500"/>
              <a:gd name="connsiteX3" fmla="*/ 1266825 w 1819275"/>
              <a:gd name="connsiteY3" fmla="*/ 1695450 h 2857500"/>
              <a:gd name="connsiteX4" fmla="*/ 1047750 w 1819275"/>
              <a:gd name="connsiteY4" fmla="*/ 533400 h 2857500"/>
              <a:gd name="connsiteX5" fmla="*/ 1428750 w 1819275"/>
              <a:gd name="connsiteY5" fmla="*/ 333375 h 2857500"/>
              <a:gd name="connsiteX6" fmla="*/ 1819275 w 1819275"/>
              <a:gd name="connsiteY6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275" h="2857500">
                <a:moveTo>
                  <a:pt x="180975" y="2857500"/>
                </a:moveTo>
                <a:lnTo>
                  <a:pt x="180975" y="2305050"/>
                </a:lnTo>
                <a:cubicBezTo>
                  <a:pt x="180975" y="2143125"/>
                  <a:pt x="0" y="1987550"/>
                  <a:pt x="180975" y="1885950"/>
                </a:cubicBezTo>
                <a:cubicBezTo>
                  <a:pt x="361950" y="1784350"/>
                  <a:pt x="1122363" y="1920875"/>
                  <a:pt x="1266825" y="1695450"/>
                </a:cubicBezTo>
                <a:cubicBezTo>
                  <a:pt x="1411287" y="1470025"/>
                  <a:pt x="1020763" y="760412"/>
                  <a:pt x="1047750" y="533400"/>
                </a:cubicBezTo>
                <a:cubicBezTo>
                  <a:pt x="1074737" y="306388"/>
                  <a:pt x="1300163" y="422275"/>
                  <a:pt x="1428750" y="333375"/>
                </a:cubicBezTo>
                <a:cubicBezTo>
                  <a:pt x="1557337" y="244475"/>
                  <a:pt x="1688306" y="122237"/>
                  <a:pt x="1819275" y="0"/>
                </a:cubicBez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76800" y="2295525"/>
            <a:ext cx="1895475" cy="2971800"/>
          </a:xfrm>
          <a:custGeom>
            <a:avLst/>
            <a:gdLst>
              <a:gd name="connsiteX0" fmla="*/ 142875 w 1895475"/>
              <a:gd name="connsiteY0" fmla="*/ 0 h 2971800"/>
              <a:gd name="connsiteX1" fmla="*/ 180975 w 1895475"/>
              <a:gd name="connsiteY1" fmla="*/ 390525 h 2971800"/>
              <a:gd name="connsiteX2" fmla="*/ 1228725 w 1895475"/>
              <a:gd name="connsiteY2" fmla="*/ 1009650 h 2971800"/>
              <a:gd name="connsiteX3" fmla="*/ 1409700 w 1895475"/>
              <a:gd name="connsiteY3" fmla="*/ 2305050 h 2971800"/>
              <a:gd name="connsiteX4" fmla="*/ 1895475 w 1895475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2971800">
                <a:moveTo>
                  <a:pt x="142875" y="0"/>
                </a:moveTo>
                <a:cubicBezTo>
                  <a:pt x="71437" y="111125"/>
                  <a:pt x="0" y="222250"/>
                  <a:pt x="180975" y="390525"/>
                </a:cubicBezTo>
                <a:cubicBezTo>
                  <a:pt x="361950" y="558800"/>
                  <a:pt x="1023938" y="690563"/>
                  <a:pt x="1228725" y="1009650"/>
                </a:cubicBezTo>
                <a:cubicBezTo>
                  <a:pt x="1433512" y="1328737"/>
                  <a:pt x="1298575" y="1978025"/>
                  <a:pt x="1409700" y="2305050"/>
                </a:cubicBezTo>
                <a:cubicBezTo>
                  <a:pt x="1520825" y="2632075"/>
                  <a:pt x="1708150" y="2801937"/>
                  <a:pt x="1895475" y="29718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457700" y="4546600"/>
            <a:ext cx="1095375" cy="463550"/>
          </a:xfrm>
          <a:custGeom>
            <a:avLst/>
            <a:gdLst>
              <a:gd name="connsiteX0" fmla="*/ 0 w 1095375"/>
              <a:gd name="connsiteY0" fmla="*/ 25400 h 463550"/>
              <a:gd name="connsiteX1" fmla="*/ 647700 w 1095375"/>
              <a:gd name="connsiteY1" fmla="*/ 73025 h 463550"/>
              <a:gd name="connsiteX2" fmla="*/ 1095375 w 1095375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5" h="463550">
                <a:moveTo>
                  <a:pt x="0" y="25400"/>
                </a:moveTo>
                <a:cubicBezTo>
                  <a:pt x="232569" y="12700"/>
                  <a:pt x="465138" y="0"/>
                  <a:pt x="647700" y="73025"/>
                </a:cubicBezTo>
                <a:cubicBezTo>
                  <a:pt x="830262" y="146050"/>
                  <a:pt x="962818" y="304800"/>
                  <a:pt x="1095375" y="463550"/>
                </a:cubicBezTo>
              </a:path>
            </a:pathLst>
          </a:cu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702050" y="3808413"/>
            <a:ext cx="785812" cy="1436687"/>
          </a:xfrm>
          <a:custGeom>
            <a:avLst/>
            <a:gdLst>
              <a:gd name="connsiteX0" fmla="*/ 165100 w 785812"/>
              <a:gd name="connsiteY0" fmla="*/ 801687 h 1436687"/>
              <a:gd name="connsiteX1" fmla="*/ 450850 w 785812"/>
              <a:gd name="connsiteY1" fmla="*/ 39687 h 1436687"/>
              <a:gd name="connsiteX2" fmla="*/ 727075 w 785812"/>
              <a:gd name="connsiteY2" fmla="*/ 1039812 h 1436687"/>
              <a:gd name="connsiteX3" fmla="*/ 98425 w 785812"/>
              <a:gd name="connsiteY3" fmla="*/ 1392237 h 1436687"/>
              <a:gd name="connsiteX4" fmla="*/ 165100 w 785812"/>
              <a:gd name="connsiteY4" fmla="*/ 801687 h 143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812" h="1436687">
                <a:moveTo>
                  <a:pt x="165100" y="801687"/>
                </a:moveTo>
                <a:cubicBezTo>
                  <a:pt x="223837" y="576262"/>
                  <a:pt x="357188" y="0"/>
                  <a:pt x="450850" y="39687"/>
                </a:cubicBezTo>
                <a:cubicBezTo>
                  <a:pt x="544513" y="79375"/>
                  <a:pt x="785812" y="814387"/>
                  <a:pt x="727075" y="1039812"/>
                </a:cubicBezTo>
                <a:cubicBezTo>
                  <a:pt x="668338" y="1265237"/>
                  <a:pt x="196850" y="1436687"/>
                  <a:pt x="98425" y="1392237"/>
                </a:cubicBezTo>
                <a:cubicBezTo>
                  <a:pt x="0" y="1347787"/>
                  <a:pt x="106363" y="1027112"/>
                  <a:pt x="165100" y="801687"/>
                </a:cubicBezTo>
                <a:close/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314825" y="3362325"/>
            <a:ext cx="1819275" cy="2857500"/>
          </a:xfrm>
          <a:custGeom>
            <a:avLst/>
            <a:gdLst>
              <a:gd name="connsiteX0" fmla="*/ 180975 w 1819275"/>
              <a:gd name="connsiteY0" fmla="*/ 2857500 h 2857500"/>
              <a:gd name="connsiteX1" fmla="*/ 180975 w 1819275"/>
              <a:gd name="connsiteY1" fmla="*/ 2305050 h 2857500"/>
              <a:gd name="connsiteX2" fmla="*/ 180975 w 1819275"/>
              <a:gd name="connsiteY2" fmla="*/ 1885950 h 2857500"/>
              <a:gd name="connsiteX3" fmla="*/ 1266825 w 1819275"/>
              <a:gd name="connsiteY3" fmla="*/ 1695450 h 2857500"/>
              <a:gd name="connsiteX4" fmla="*/ 1047750 w 1819275"/>
              <a:gd name="connsiteY4" fmla="*/ 533400 h 2857500"/>
              <a:gd name="connsiteX5" fmla="*/ 1428750 w 1819275"/>
              <a:gd name="connsiteY5" fmla="*/ 333375 h 2857500"/>
              <a:gd name="connsiteX6" fmla="*/ 1819275 w 1819275"/>
              <a:gd name="connsiteY6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275" h="2857500">
                <a:moveTo>
                  <a:pt x="180975" y="2857500"/>
                </a:moveTo>
                <a:lnTo>
                  <a:pt x="180975" y="2305050"/>
                </a:lnTo>
                <a:cubicBezTo>
                  <a:pt x="180975" y="2143125"/>
                  <a:pt x="0" y="1987550"/>
                  <a:pt x="180975" y="1885950"/>
                </a:cubicBezTo>
                <a:cubicBezTo>
                  <a:pt x="361950" y="1784350"/>
                  <a:pt x="1122363" y="1920875"/>
                  <a:pt x="1266825" y="1695450"/>
                </a:cubicBezTo>
                <a:cubicBezTo>
                  <a:pt x="1411287" y="1470025"/>
                  <a:pt x="1020763" y="760412"/>
                  <a:pt x="1047750" y="533400"/>
                </a:cubicBezTo>
                <a:cubicBezTo>
                  <a:pt x="1074737" y="306388"/>
                  <a:pt x="1300163" y="422275"/>
                  <a:pt x="1428750" y="333375"/>
                </a:cubicBezTo>
                <a:cubicBezTo>
                  <a:pt x="1557337" y="244475"/>
                  <a:pt x="1688306" y="122237"/>
                  <a:pt x="18192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76800" y="2295525"/>
            <a:ext cx="1895475" cy="2971800"/>
          </a:xfrm>
          <a:custGeom>
            <a:avLst/>
            <a:gdLst>
              <a:gd name="connsiteX0" fmla="*/ 142875 w 1895475"/>
              <a:gd name="connsiteY0" fmla="*/ 0 h 2971800"/>
              <a:gd name="connsiteX1" fmla="*/ 180975 w 1895475"/>
              <a:gd name="connsiteY1" fmla="*/ 390525 h 2971800"/>
              <a:gd name="connsiteX2" fmla="*/ 1228725 w 1895475"/>
              <a:gd name="connsiteY2" fmla="*/ 1009650 h 2971800"/>
              <a:gd name="connsiteX3" fmla="*/ 1409700 w 1895475"/>
              <a:gd name="connsiteY3" fmla="*/ 2305050 h 2971800"/>
              <a:gd name="connsiteX4" fmla="*/ 1895475 w 1895475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2971800">
                <a:moveTo>
                  <a:pt x="142875" y="0"/>
                </a:moveTo>
                <a:cubicBezTo>
                  <a:pt x="71437" y="111125"/>
                  <a:pt x="0" y="222250"/>
                  <a:pt x="180975" y="390525"/>
                </a:cubicBezTo>
                <a:cubicBezTo>
                  <a:pt x="361950" y="558800"/>
                  <a:pt x="1023938" y="690563"/>
                  <a:pt x="1228725" y="1009650"/>
                </a:cubicBezTo>
                <a:cubicBezTo>
                  <a:pt x="1433512" y="1328737"/>
                  <a:pt x="1298575" y="1978025"/>
                  <a:pt x="1409700" y="2305050"/>
                </a:cubicBezTo>
                <a:cubicBezTo>
                  <a:pt x="1520825" y="2632075"/>
                  <a:pt x="1708150" y="2801937"/>
                  <a:pt x="1895475" y="29718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2246313"/>
            <a:ext cx="3686175" cy="508000"/>
          </a:xfrm>
          <a:custGeom>
            <a:avLst/>
            <a:gdLst>
              <a:gd name="connsiteX0" fmla="*/ 0 w 3686175"/>
              <a:gd name="connsiteY0" fmla="*/ 220662 h 508000"/>
              <a:gd name="connsiteX1" fmla="*/ 466725 w 3686175"/>
              <a:gd name="connsiteY1" fmla="*/ 439737 h 508000"/>
              <a:gd name="connsiteX2" fmla="*/ 1600200 w 3686175"/>
              <a:gd name="connsiteY2" fmla="*/ 20637 h 508000"/>
              <a:gd name="connsiteX3" fmla="*/ 2514600 w 3686175"/>
              <a:gd name="connsiteY3" fmla="*/ 315912 h 508000"/>
              <a:gd name="connsiteX4" fmla="*/ 3009900 w 3686175"/>
              <a:gd name="connsiteY4" fmla="*/ 477837 h 508000"/>
              <a:gd name="connsiteX5" fmla="*/ 3686175 w 3686175"/>
              <a:gd name="connsiteY5" fmla="*/ 13493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175" h="508000">
                <a:moveTo>
                  <a:pt x="0" y="220662"/>
                </a:moveTo>
                <a:cubicBezTo>
                  <a:pt x="100012" y="346868"/>
                  <a:pt x="200025" y="473074"/>
                  <a:pt x="466725" y="439737"/>
                </a:cubicBezTo>
                <a:cubicBezTo>
                  <a:pt x="733425" y="406400"/>
                  <a:pt x="1258888" y="41274"/>
                  <a:pt x="1600200" y="20637"/>
                </a:cubicBezTo>
                <a:cubicBezTo>
                  <a:pt x="1941512" y="0"/>
                  <a:pt x="2514600" y="315912"/>
                  <a:pt x="2514600" y="315912"/>
                </a:cubicBezTo>
                <a:cubicBezTo>
                  <a:pt x="2749550" y="392112"/>
                  <a:pt x="2814638" y="508000"/>
                  <a:pt x="3009900" y="477837"/>
                </a:cubicBezTo>
                <a:cubicBezTo>
                  <a:pt x="3205163" y="447675"/>
                  <a:pt x="3445669" y="291306"/>
                  <a:pt x="3686175" y="134937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6450" y="2352675"/>
            <a:ext cx="819150" cy="2647950"/>
          </a:xfrm>
          <a:custGeom>
            <a:avLst/>
            <a:gdLst>
              <a:gd name="connsiteX0" fmla="*/ 0 w 819150"/>
              <a:gd name="connsiteY0" fmla="*/ 0 h 2647950"/>
              <a:gd name="connsiteX1" fmla="*/ 533400 w 819150"/>
              <a:gd name="connsiteY1" fmla="*/ 361950 h 2647950"/>
              <a:gd name="connsiteX2" fmla="*/ 809625 w 819150"/>
              <a:gd name="connsiteY2" fmla="*/ 1333500 h 2647950"/>
              <a:gd name="connsiteX3" fmla="*/ 590550 w 819150"/>
              <a:gd name="connsiteY3" fmla="*/ 2314575 h 2647950"/>
              <a:gd name="connsiteX4" fmla="*/ 0 w 819150"/>
              <a:gd name="connsiteY4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2647950">
                <a:moveTo>
                  <a:pt x="0" y="0"/>
                </a:moveTo>
                <a:cubicBezTo>
                  <a:pt x="199231" y="69850"/>
                  <a:pt x="398463" y="139700"/>
                  <a:pt x="533400" y="361950"/>
                </a:cubicBezTo>
                <a:cubicBezTo>
                  <a:pt x="668337" y="584200"/>
                  <a:pt x="800100" y="1008063"/>
                  <a:pt x="809625" y="1333500"/>
                </a:cubicBezTo>
                <a:cubicBezTo>
                  <a:pt x="819150" y="1658937"/>
                  <a:pt x="725487" y="2095500"/>
                  <a:pt x="590550" y="2314575"/>
                </a:cubicBezTo>
                <a:cubicBezTo>
                  <a:pt x="455613" y="2533650"/>
                  <a:pt x="227806" y="2590800"/>
                  <a:pt x="0" y="264795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>
            <a:off x="2867025" y="1152525"/>
            <a:ext cx="1793875" cy="2676525"/>
          </a:xfrm>
          <a:custGeom>
            <a:avLst/>
            <a:gdLst>
              <a:gd name="connsiteX0" fmla="*/ 0 w 1793875"/>
              <a:gd name="connsiteY0" fmla="*/ 2543175 h 2676525"/>
              <a:gd name="connsiteX1" fmla="*/ 466725 w 1793875"/>
              <a:gd name="connsiteY1" fmla="*/ 2552700 h 2676525"/>
              <a:gd name="connsiteX2" fmla="*/ 704850 w 1793875"/>
              <a:gd name="connsiteY2" fmla="*/ 2476500 h 2676525"/>
              <a:gd name="connsiteX3" fmla="*/ 504825 w 1793875"/>
              <a:gd name="connsiteY3" fmla="*/ 1352550 h 2676525"/>
              <a:gd name="connsiteX4" fmla="*/ 1609725 w 1793875"/>
              <a:gd name="connsiteY4" fmla="*/ 981075 h 2676525"/>
              <a:gd name="connsiteX5" fmla="*/ 1609725 w 1793875"/>
              <a:gd name="connsiteY5" fmla="*/ 514350 h 2676525"/>
              <a:gd name="connsiteX6" fmla="*/ 1628775 w 1793875"/>
              <a:gd name="connsiteY6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2676525">
                <a:moveTo>
                  <a:pt x="0" y="2543175"/>
                </a:moveTo>
                <a:cubicBezTo>
                  <a:pt x="174625" y="2553493"/>
                  <a:pt x="349250" y="2563812"/>
                  <a:pt x="466725" y="2552700"/>
                </a:cubicBezTo>
                <a:cubicBezTo>
                  <a:pt x="584200" y="2541588"/>
                  <a:pt x="698500" y="2676525"/>
                  <a:pt x="704850" y="2476500"/>
                </a:cubicBezTo>
                <a:cubicBezTo>
                  <a:pt x="711200" y="2276475"/>
                  <a:pt x="354013" y="1601787"/>
                  <a:pt x="504825" y="1352550"/>
                </a:cubicBezTo>
                <a:cubicBezTo>
                  <a:pt x="655637" y="1103313"/>
                  <a:pt x="1425575" y="1120775"/>
                  <a:pt x="1609725" y="981075"/>
                </a:cubicBezTo>
                <a:cubicBezTo>
                  <a:pt x="1793875" y="841375"/>
                  <a:pt x="1606550" y="677862"/>
                  <a:pt x="1609725" y="514350"/>
                </a:cubicBezTo>
                <a:cubicBezTo>
                  <a:pt x="1612900" y="350838"/>
                  <a:pt x="1620837" y="175419"/>
                  <a:pt x="1628775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95538" y="1470025"/>
            <a:ext cx="4119562" cy="4389438"/>
            <a:chOff x="2395537" y="1469566"/>
            <a:chExt cx="4119563" cy="4389608"/>
          </a:xfrm>
        </p:grpSpPr>
        <p:sp>
          <p:nvSpPr>
            <p:cNvPr id="991248" name="Oval 259"/>
            <p:cNvSpPr>
              <a:spLocks noChangeArrowheads="1"/>
            </p:cNvSpPr>
            <p:nvPr/>
          </p:nvSpPr>
          <p:spPr bwMode="auto">
            <a:xfrm>
              <a:off x="4897235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4" name="Oval 260"/>
            <p:cNvSpPr>
              <a:spLocks noChangeArrowheads="1"/>
            </p:cNvSpPr>
            <p:nvPr/>
          </p:nvSpPr>
          <p:spPr bwMode="auto">
            <a:xfrm>
              <a:off x="6114378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5" name="Oval 277"/>
            <p:cNvSpPr>
              <a:spLocks noChangeArrowheads="1"/>
            </p:cNvSpPr>
            <p:nvPr/>
          </p:nvSpPr>
          <p:spPr bwMode="auto">
            <a:xfrm>
              <a:off x="2395537" y="2502828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6" name="Oval 262"/>
            <p:cNvSpPr>
              <a:spLocks noChangeArrowheads="1"/>
            </p:cNvSpPr>
            <p:nvPr/>
          </p:nvSpPr>
          <p:spPr bwMode="auto">
            <a:xfrm>
              <a:off x="5545127" y="3450881"/>
              <a:ext cx="378249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7" name="Oval 280"/>
            <p:cNvSpPr>
              <a:spLocks noChangeArrowheads="1"/>
            </p:cNvSpPr>
            <p:nvPr/>
          </p:nvSpPr>
          <p:spPr bwMode="auto">
            <a:xfrm>
              <a:off x="4320494" y="5458415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49" name="Oval 260"/>
            <p:cNvSpPr>
              <a:spLocks noChangeArrowheads="1"/>
            </p:cNvSpPr>
            <p:nvPr/>
          </p:nvSpPr>
          <p:spPr bwMode="auto">
            <a:xfrm>
              <a:off x="6136848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0" name="Oval 266"/>
            <p:cNvSpPr>
              <a:spLocks noChangeArrowheads="1"/>
            </p:cNvSpPr>
            <p:nvPr/>
          </p:nvSpPr>
          <p:spPr bwMode="auto">
            <a:xfrm>
              <a:off x="3657621" y="4456052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1" name="Oval 277"/>
            <p:cNvSpPr>
              <a:spLocks noChangeArrowheads="1"/>
            </p:cNvSpPr>
            <p:nvPr/>
          </p:nvSpPr>
          <p:spPr bwMode="auto">
            <a:xfrm>
              <a:off x="2418007" y="4457926"/>
              <a:ext cx="378252" cy="400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2" name="Oval 263"/>
            <p:cNvSpPr>
              <a:spLocks noChangeArrowheads="1"/>
            </p:cNvSpPr>
            <p:nvPr/>
          </p:nvSpPr>
          <p:spPr bwMode="auto">
            <a:xfrm>
              <a:off x="3095863" y="3449008"/>
              <a:ext cx="378249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3" name="Oval 266"/>
            <p:cNvSpPr>
              <a:spLocks noChangeArrowheads="1"/>
            </p:cNvSpPr>
            <p:nvPr/>
          </p:nvSpPr>
          <p:spPr bwMode="auto">
            <a:xfrm>
              <a:off x="3635151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4" name="Oval 274"/>
            <p:cNvSpPr>
              <a:spLocks noChangeArrowheads="1"/>
            </p:cNvSpPr>
            <p:nvPr/>
          </p:nvSpPr>
          <p:spPr bwMode="auto">
            <a:xfrm>
              <a:off x="4313004" y="1469566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1255" name="Oval 259"/>
            <p:cNvSpPr>
              <a:spLocks noChangeArrowheads="1"/>
            </p:cNvSpPr>
            <p:nvPr/>
          </p:nvSpPr>
          <p:spPr bwMode="auto">
            <a:xfrm>
              <a:off x="4874764" y="2500954"/>
              <a:ext cx="378252" cy="4045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81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993282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3294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3295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3283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3287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3288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305" name="Group 51"/>
          <p:cNvGrpSpPr>
            <a:grpSpLocks noChangeAspect="1"/>
          </p:cNvGrpSpPr>
          <p:nvPr/>
        </p:nvGrpSpPr>
        <p:grpSpPr bwMode="auto">
          <a:xfrm rot="5400000">
            <a:off x="4760119" y="2372519"/>
            <a:ext cx="1917700" cy="2649538"/>
            <a:chOff x="1162670" y="446854"/>
            <a:chExt cx="1424408" cy="17738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05574" y="1321544"/>
              <a:ext cx="93388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4317" name="Group 41"/>
            <p:cNvGrpSpPr>
              <a:grpSpLocks/>
            </p:cNvGrpSpPr>
            <p:nvPr/>
          </p:nvGrpSpPr>
          <p:grpSpPr bwMode="auto">
            <a:xfrm>
              <a:off x="1162670" y="455955"/>
              <a:ext cx="4173" cy="1764724"/>
              <a:chOff x="3753470" y="3846855"/>
              <a:chExt cx="4173" cy="176472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3600000">
                <a:off x="3287429" y="4313360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8000000" flipH="1">
                <a:off x="3301579" y="5145538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4318" name="Group 42"/>
            <p:cNvGrpSpPr>
              <a:grpSpLocks/>
            </p:cNvGrpSpPr>
            <p:nvPr/>
          </p:nvGrpSpPr>
          <p:grpSpPr bwMode="auto">
            <a:xfrm flipH="1">
              <a:off x="2584340" y="446854"/>
              <a:ext cx="2738" cy="1754120"/>
              <a:chOff x="3766098" y="3837754"/>
              <a:chExt cx="2738" cy="17541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3600000">
                <a:off x="3302415" y="4303795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8000000" flipH="1">
                <a:off x="3300057" y="5125344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4306" name="Group 51"/>
          <p:cNvGrpSpPr>
            <a:grpSpLocks noChangeAspect="1"/>
          </p:cNvGrpSpPr>
          <p:nvPr/>
        </p:nvGrpSpPr>
        <p:grpSpPr bwMode="auto">
          <a:xfrm>
            <a:off x="2106613" y="2390775"/>
            <a:ext cx="2381250" cy="2609850"/>
            <a:chOff x="1145804" y="447588"/>
            <a:chExt cx="1767957" cy="1747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06283" y="1316246"/>
              <a:ext cx="933481" cy="0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4310" name="Group 41"/>
            <p:cNvGrpSpPr>
              <a:grpSpLocks/>
            </p:cNvGrpSpPr>
            <p:nvPr/>
          </p:nvGrpSpPr>
          <p:grpSpPr bwMode="auto">
            <a:xfrm>
              <a:off x="1145804" y="448373"/>
              <a:ext cx="3341" cy="1746538"/>
              <a:chOff x="3736604" y="3839273"/>
              <a:chExt cx="3341" cy="174653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3600000">
                <a:off x="3274445" y="4305246"/>
                <a:ext cx="931388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8000000" flipH="1">
                <a:off x="3270910" y="5119679"/>
                <a:ext cx="931388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4311" name="Group 42"/>
            <p:cNvGrpSpPr>
              <a:grpSpLocks/>
            </p:cNvGrpSpPr>
            <p:nvPr/>
          </p:nvGrpSpPr>
          <p:grpSpPr bwMode="auto">
            <a:xfrm flipH="1">
              <a:off x="2334599" y="447588"/>
              <a:ext cx="579162" cy="1747948"/>
              <a:chOff x="3439415" y="3838488"/>
              <a:chExt cx="579162" cy="174794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455916" y="3838488"/>
                <a:ext cx="562210" cy="864405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439415" y="4708209"/>
                <a:ext cx="577532" cy="878227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Straight Connector 7"/>
          <p:cNvCxnSpPr/>
          <p:nvPr/>
        </p:nvCxnSpPr>
        <p:spPr bwMode="auto">
          <a:xfrm rot="5400000">
            <a:off x="3837781" y="1732757"/>
            <a:ext cx="1255713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800000" flipH="1">
            <a:off x="4394200" y="2743200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57450" y="3687763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3708400" y="2390775"/>
            <a:ext cx="757238" cy="1290638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709988" y="3689350"/>
            <a:ext cx="777875" cy="131127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837781" y="1732757"/>
            <a:ext cx="1255713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6359" name="Group 1"/>
          <p:cNvGrpSpPr>
            <a:grpSpLocks/>
          </p:cNvGrpSpPr>
          <p:nvPr/>
        </p:nvGrpSpPr>
        <p:grpSpPr bwMode="auto">
          <a:xfrm>
            <a:off x="2457450" y="1104900"/>
            <a:ext cx="3235325" cy="3895725"/>
            <a:chOff x="2457884" y="1104652"/>
            <a:chExt cx="3235408" cy="3895677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4488349" y="3092178"/>
              <a:ext cx="1204943" cy="320671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457884" y="2949304"/>
              <a:ext cx="1317659" cy="738179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3775543" y="2949304"/>
              <a:ext cx="727094" cy="463544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488349" y="3412849"/>
              <a:ext cx="28576" cy="158748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3775543" y="1104652"/>
              <a:ext cx="690581" cy="1844652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4487863" y="3090863"/>
            <a:ext cx="1204912" cy="322262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727075" cy="46355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413125"/>
            <a:ext cx="30162" cy="158750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69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15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5024438" y="3811588"/>
            <a:ext cx="698500" cy="51117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41975" y="4660900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71438" cy="720725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811588"/>
            <a:ext cx="536575" cy="11890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5024438" y="3811588"/>
            <a:ext cx="698500" cy="511175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41975" y="4660900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71438" cy="72072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811588"/>
            <a:ext cx="536575" cy="11890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" idx="6"/>
          </p:cNvCxnSpPr>
          <p:nvPr/>
        </p:nvCxnSpPr>
        <p:spPr bwMode="auto">
          <a:xfrm flipV="1">
            <a:off x="5132388" y="4090988"/>
            <a:ext cx="233362" cy="239712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4364038" y="4310063"/>
            <a:ext cx="895350" cy="668337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39751">
            <a:off x="4364038" y="4310063"/>
            <a:ext cx="895350" cy="668337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 rot="2469383">
            <a:off x="4806950" y="4349750"/>
            <a:ext cx="579438" cy="998538"/>
          </a:xfrm>
          <a:prstGeom prst="rect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>
            <a:stCxn id="2" idx="6"/>
          </p:cNvCxnSpPr>
          <p:nvPr/>
        </p:nvCxnSpPr>
        <p:spPr bwMode="auto">
          <a:xfrm flipV="1">
            <a:off x="5132388" y="4090988"/>
            <a:ext cx="233362" cy="239712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 rot="7809892">
            <a:off x="4356101" y="4281487"/>
            <a:ext cx="906462" cy="690563"/>
          </a:xfrm>
          <a:prstGeom prst="arc">
            <a:avLst>
              <a:gd name="adj1" fmla="val 11016241"/>
              <a:gd name="adj2" fmla="val 0"/>
            </a:avLst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flipV="1">
            <a:off x="4635500" y="4114800"/>
            <a:ext cx="730250" cy="71913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494213" y="4833938"/>
            <a:ext cx="141287" cy="14049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3725863" y="3914775"/>
            <a:ext cx="788987" cy="668338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1" name="Straight Connector 10"/>
          <p:cNvCxnSpPr>
            <a:stCxn id="2" idx="4"/>
          </p:cNvCxnSpPr>
          <p:nvPr/>
        </p:nvCxnSpPr>
        <p:spPr>
          <a:xfrm>
            <a:off x="4354513" y="4487863"/>
            <a:ext cx="280987" cy="34607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flipV="1">
            <a:off x="4635500" y="4114800"/>
            <a:ext cx="730250" cy="71913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494213" y="4833938"/>
            <a:ext cx="141287" cy="1404937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3725863" y="3914775"/>
            <a:ext cx="788987" cy="66833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1" name="Straight Connector 10"/>
          <p:cNvCxnSpPr>
            <a:stCxn id="2" idx="4"/>
          </p:cNvCxnSpPr>
          <p:nvPr/>
        </p:nvCxnSpPr>
        <p:spPr>
          <a:xfrm>
            <a:off x="4354513" y="4487863"/>
            <a:ext cx="280987" cy="346075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5050" y="1905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  <p:sp>
        <p:nvSpPr>
          <p:cNvPr id="19" name="Freeform 18"/>
          <p:cNvSpPr/>
          <p:nvPr/>
        </p:nvSpPr>
        <p:spPr>
          <a:xfrm>
            <a:off x="3186113" y="3497263"/>
            <a:ext cx="2119312" cy="1870074"/>
          </a:xfrm>
          <a:custGeom>
            <a:avLst/>
            <a:gdLst>
              <a:gd name="connsiteX0" fmla="*/ 442912 w 2119312"/>
              <a:gd name="connsiteY0" fmla="*/ 274637 h 1870074"/>
              <a:gd name="connsiteX1" fmla="*/ 1033462 w 2119312"/>
              <a:gd name="connsiteY1" fmla="*/ 17462 h 1870074"/>
              <a:gd name="connsiteX2" fmla="*/ 1700212 w 2119312"/>
              <a:gd name="connsiteY2" fmla="*/ 379412 h 1870074"/>
              <a:gd name="connsiteX3" fmla="*/ 2005012 w 2119312"/>
              <a:gd name="connsiteY3" fmla="*/ 1531937 h 1870074"/>
              <a:gd name="connsiteX4" fmla="*/ 1014412 w 2119312"/>
              <a:gd name="connsiteY4" fmla="*/ 1779587 h 1870074"/>
              <a:gd name="connsiteX5" fmla="*/ 100012 w 2119312"/>
              <a:gd name="connsiteY5" fmla="*/ 989012 h 1870074"/>
              <a:gd name="connsiteX6" fmla="*/ 442912 w 2119312"/>
              <a:gd name="connsiteY6" fmla="*/ 274637 h 18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9312" h="1870074">
                <a:moveTo>
                  <a:pt x="442912" y="274637"/>
                </a:moveTo>
                <a:cubicBezTo>
                  <a:pt x="598487" y="112712"/>
                  <a:pt x="823912" y="0"/>
                  <a:pt x="1033462" y="17462"/>
                </a:cubicBezTo>
                <a:cubicBezTo>
                  <a:pt x="1243012" y="34924"/>
                  <a:pt x="1538287" y="127000"/>
                  <a:pt x="1700212" y="379412"/>
                </a:cubicBezTo>
                <a:cubicBezTo>
                  <a:pt x="1862137" y="631824"/>
                  <a:pt x="2119312" y="1298575"/>
                  <a:pt x="2005012" y="1531937"/>
                </a:cubicBezTo>
                <a:cubicBezTo>
                  <a:pt x="1890712" y="1765299"/>
                  <a:pt x="1331912" y="1870074"/>
                  <a:pt x="1014412" y="1779587"/>
                </a:cubicBezTo>
                <a:cubicBezTo>
                  <a:pt x="696912" y="1689100"/>
                  <a:pt x="200025" y="1241425"/>
                  <a:pt x="100012" y="989012"/>
                </a:cubicBezTo>
                <a:cubicBezTo>
                  <a:pt x="0" y="736600"/>
                  <a:pt x="287337" y="436562"/>
                  <a:pt x="442912" y="274637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1100" y="5514975"/>
            <a:ext cx="250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2-qubit “Tadpole”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71825" y="4943475"/>
            <a:ext cx="352425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343" name="Object 231"/>
          <p:cNvGraphicFramePr>
            <a:graphicFrameLocks noChangeAspect="1"/>
          </p:cNvGraphicFramePr>
          <p:nvPr/>
        </p:nvGraphicFramePr>
        <p:xfrm>
          <a:off x="5483225" y="4905375"/>
          <a:ext cx="29543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2" name="Equation" r:id="rId3" imgW="1422400" imgH="495300" progId="Equation.3">
                  <p:embed/>
                </p:oleObj>
              </mc:Choice>
              <mc:Fallback>
                <p:oleObj name="Equation" r:id="rId3" imgW="1422400" imgH="495300" progId="Equation.3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4905375"/>
                        <a:ext cx="29543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0" y="3743325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034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Measuring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for a Tadpole is Easy!</a:t>
            </a:r>
          </a:p>
        </p:txBody>
      </p:sp>
      <p:sp>
        <p:nvSpPr>
          <p:cNvPr id="90349" name="TextBox 1"/>
          <p:cNvSpPr txBox="1">
            <a:spLocks noChangeArrowheads="1"/>
          </p:cNvSpPr>
          <p:nvPr/>
        </p:nvSpPr>
        <p:spPr bwMode="auto">
          <a:xfrm>
            <a:off x="301625" y="3873500"/>
            <a:ext cx="312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 Quantum Circuit</a:t>
            </a:r>
          </a:p>
        </p:txBody>
      </p:sp>
      <p:grpSp>
        <p:nvGrpSpPr>
          <p:cNvPr id="90350" name="Group 59"/>
          <p:cNvGrpSpPr>
            <a:grpSpLocks/>
          </p:cNvGrpSpPr>
          <p:nvPr/>
        </p:nvGrpSpPr>
        <p:grpSpPr bwMode="auto">
          <a:xfrm>
            <a:off x="1647825" y="1249363"/>
            <a:ext cx="630238" cy="1779587"/>
            <a:chOff x="2933700" y="239713"/>
            <a:chExt cx="630238" cy="1779587"/>
          </a:xfrm>
        </p:grpSpPr>
        <p:cxnSp>
          <p:nvCxnSpPr>
            <p:cNvPr id="90399" name="Straight Connector 63"/>
            <p:cNvCxnSpPr>
              <a:cxnSpLocks noChangeShapeType="1"/>
            </p:cNvCxnSpPr>
            <p:nvPr/>
          </p:nvCxnSpPr>
          <p:spPr bwMode="auto">
            <a:xfrm rot="16200000" flipV="1">
              <a:off x="2910681" y="1656557"/>
              <a:ext cx="595313" cy="0"/>
            </a:xfrm>
            <a:prstGeom prst="line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90400" name="TextBox 86"/>
            <p:cNvSpPr txBox="1">
              <a:spLocks noChangeArrowheads="1"/>
            </p:cNvSpPr>
            <p:nvPr/>
          </p:nvSpPr>
          <p:spPr bwMode="auto">
            <a:xfrm>
              <a:off x="3179763" y="1495425"/>
              <a:ext cx="3841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90401" name="Oval 65"/>
            <p:cNvSpPr>
              <a:spLocks noChangeArrowheads="1"/>
            </p:cNvSpPr>
            <p:nvPr/>
          </p:nvSpPr>
          <p:spPr bwMode="auto">
            <a:xfrm flipV="1">
              <a:off x="2933700" y="746125"/>
              <a:ext cx="558800" cy="588963"/>
            </a:xfrm>
            <a:prstGeom prst="ellipse">
              <a:avLst/>
            </a:prstGeom>
            <a:noFill/>
            <a:ln w="76200" algn="ctr">
              <a:solidFill>
                <a:srgbClr val="7030A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402" name="TextBox 77"/>
            <p:cNvSpPr txBox="1">
              <a:spLocks noChangeArrowheads="1"/>
            </p:cNvSpPr>
            <p:nvPr/>
          </p:nvSpPr>
          <p:spPr bwMode="auto">
            <a:xfrm>
              <a:off x="3008313" y="239713"/>
              <a:ext cx="4191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90351" name="Group 70"/>
          <p:cNvGrpSpPr>
            <a:grpSpLocks/>
          </p:cNvGrpSpPr>
          <p:nvPr/>
        </p:nvGrpSpPr>
        <p:grpSpPr bwMode="auto">
          <a:xfrm>
            <a:off x="3659188" y="1096963"/>
            <a:ext cx="4714875" cy="2608262"/>
            <a:chOff x="2563813" y="4316413"/>
            <a:chExt cx="4714875" cy="2608262"/>
          </a:xfrm>
        </p:grpSpPr>
        <p:grpSp>
          <p:nvGrpSpPr>
            <p:cNvPr id="90375" name="Group 70"/>
            <p:cNvGrpSpPr>
              <a:grpSpLocks/>
            </p:cNvGrpSpPr>
            <p:nvPr/>
          </p:nvGrpSpPr>
          <p:grpSpPr bwMode="auto">
            <a:xfrm>
              <a:off x="3484563" y="5321300"/>
              <a:ext cx="585787" cy="708025"/>
              <a:chOff x="3313113" y="5321835"/>
              <a:chExt cx="585787" cy="707887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3343465" y="5321835"/>
                <a:ext cx="526106" cy="707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rPr>
                  <a:t>S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313113" y="5444049"/>
                <a:ext cx="585787" cy="458698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 bwMode="auto">
            <a:xfrm>
              <a:off x="4922838" y="5446713"/>
              <a:ext cx="584200" cy="45561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3351213" y="4629150"/>
              <a:ext cx="22701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3351213" y="5302250"/>
              <a:ext cx="22701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379" name="Group 59"/>
            <p:cNvGrpSpPr>
              <a:grpSpLocks/>
            </p:cNvGrpSpPr>
            <p:nvPr/>
          </p:nvGrpSpPr>
          <p:grpSpPr bwMode="auto">
            <a:xfrm>
              <a:off x="3557588" y="4321175"/>
              <a:ext cx="409575" cy="1162050"/>
              <a:chOff x="2730" y="812"/>
              <a:chExt cx="234" cy="665"/>
            </a:xfrm>
          </p:grpSpPr>
          <p:sp>
            <p:nvSpPr>
              <p:cNvPr id="102" name="Rectangle 37"/>
              <p:cNvSpPr/>
              <p:nvPr/>
            </p:nvSpPr>
            <p:spPr>
              <a:xfrm>
                <a:off x="2730" y="864"/>
                <a:ext cx="234" cy="5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0395" name="TextBox 100"/>
              <p:cNvSpPr txBox="1">
                <a:spLocks noChangeArrowheads="1"/>
              </p:cNvSpPr>
              <p:nvPr/>
            </p:nvSpPr>
            <p:spPr bwMode="auto">
              <a:xfrm>
                <a:off x="2736" y="812"/>
                <a:ext cx="151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/>
                  <a:t>a</a:t>
                </a:r>
              </a:p>
            </p:txBody>
          </p:sp>
          <p:sp>
            <p:nvSpPr>
              <p:cNvPr id="90396" name="TextBox 103"/>
              <p:cNvSpPr txBox="1">
                <a:spLocks noChangeArrowheads="1"/>
              </p:cNvSpPr>
              <p:nvPr/>
            </p:nvSpPr>
            <p:spPr bwMode="auto">
              <a:xfrm>
                <a:off x="2734" y="1178"/>
                <a:ext cx="151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 bwMode="auto">
            <a:xfrm>
              <a:off x="3260725" y="6162675"/>
              <a:ext cx="2341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 bwMode="auto">
            <a:xfrm>
              <a:off x="5610225" y="5965825"/>
              <a:ext cx="550863" cy="361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645150" y="6021388"/>
              <a:ext cx="455613" cy="433387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16200000" flipV="1">
              <a:off x="5658644" y="6033294"/>
              <a:ext cx="193675" cy="201613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344" name="Object 232"/>
            <p:cNvGraphicFramePr>
              <a:graphicFrameLocks noChangeAspect="1"/>
            </p:cNvGraphicFramePr>
            <p:nvPr/>
          </p:nvGraphicFramePr>
          <p:xfrm>
            <a:off x="2563813" y="5807075"/>
            <a:ext cx="584200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43" name="Equation" r:id="rId5" imgW="215713" imgH="253780" progId="Equation.3">
                    <p:embed/>
                  </p:oleObj>
                </mc:Choice>
                <mc:Fallback>
                  <p:oleObj name="Equation" r:id="rId5" imgW="215713" imgH="253780" progId="Equation.3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813" y="5807075"/>
                          <a:ext cx="584200" cy="677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345" name="Object 233"/>
            <p:cNvGraphicFramePr>
              <a:graphicFrameLocks noChangeAspect="1"/>
            </p:cNvGraphicFramePr>
            <p:nvPr/>
          </p:nvGraphicFramePr>
          <p:xfrm>
            <a:off x="6251575" y="6253163"/>
            <a:ext cx="1027113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44" name="Equation" r:id="rId7" imgW="368300" imgH="241300" progId="Equation.3">
                    <p:embed/>
                  </p:oleObj>
                </mc:Choice>
                <mc:Fallback>
                  <p:oleObj name="Equation" r:id="rId7" imgW="368300" imgH="241300" progId="Equation.3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1575" y="6253163"/>
                          <a:ext cx="1027113" cy="671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Rectangle 89"/>
            <p:cNvSpPr/>
            <p:nvPr/>
          </p:nvSpPr>
          <p:spPr bwMode="auto">
            <a:xfrm>
              <a:off x="4953695" y="5321836"/>
              <a:ext cx="5261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grpSp>
          <p:nvGrpSpPr>
            <p:cNvPr id="90385" name="Group 60"/>
            <p:cNvGrpSpPr>
              <a:grpSpLocks/>
            </p:cNvGrpSpPr>
            <p:nvPr/>
          </p:nvGrpSpPr>
          <p:grpSpPr bwMode="auto">
            <a:xfrm>
              <a:off x="5005388" y="4316413"/>
              <a:ext cx="409575" cy="1162050"/>
              <a:chOff x="2731" y="812"/>
              <a:chExt cx="234" cy="665"/>
            </a:xfrm>
          </p:grpSpPr>
          <p:sp>
            <p:nvSpPr>
              <p:cNvPr id="99" name="Rectangle 37"/>
              <p:cNvSpPr/>
              <p:nvPr/>
            </p:nvSpPr>
            <p:spPr>
              <a:xfrm>
                <a:off x="2731" y="866"/>
                <a:ext cx="234" cy="5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0392" name="TextBox 100"/>
              <p:cNvSpPr txBox="1">
                <a:spLocks noChangeArrowheads="1"/>
              </p:cNvSpPr>
              <p:nvPr/>
            </p:nvSpPr>
            <p:spPr bwMode="auto">
              <a:xfrm>
                <a:off x="2736" y="812"/>
                <a:ext cx="151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/>
                  <a:t>a</a:t>
                </a:r>
              </a:p>
            </p:txBody>
          </p:sp>
          <p:sp>
            <p:nvSpPr>
              <p:cNvPr id="90393" name="TextBox 103"/>
              <p:cNvSpPr txBox="1">
                <a:spLocks noChangeArrowheads="1"/>
              </p:cNvSpPr>
              <p:nvPr/>
            </p:nvSpPr>
            <p:spPr bwMode="auto">
              <a:xfrm>
                <a:off x="2734" y="1178"/>
                <a:ext cx="151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 bwMode="auto">
            <a:xfrm>
              <a:off x="4470400" y="5330825"/>
              <a:ext cx="0" cy="869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 bwMode="auto">
            <a:xfrm>
              <a:off x="4411663" y="5240338"/>
              <a:ext cx="123825" cy="1349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90388" name="Group 125"/>
            <p:cNvGrpSpPr>
              <a:grpSpLocks/>
            </p:cNvGrpSpPr>
            <p:nvPr/>
          </p:nvGrpSpPr>
          <p:grpSpPr bwMode="auto">
            <a:xfrm>
              <a:off x="4240213" y="5838825"/>
              <a:ext cx="492125" cy="646113"/>
              <a:chOff x="2860675" y="3232150"/>
              <a:chExt cx="492443" cy="64633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2897211" y="3335373"/>
                <a:ext cx="398720" cy="443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90390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  <p:grpSp>
        <p:nvGrpSpPr>
          <p:cNvPr id="90352" name="Group 106"/>
          <p:cNvGrpSpPr>
            <a:grpSpLocks/>
          </p:cNvGrpSpPr>
          <p:nvPr/>
        </p:nvGrpSpPr>
        <p:grpSpPr bwMode="auto">
          <a:xfrm>
            <a:off x="1284288" y="4630738"/>
            <a:ext cx="3044825" cy="1655762"/>
            <a:chOff x="808038" y="2506663"/>
            <a:chExt cx="3044825" cy="1655762"/>
          </a:xfrm>
        </p:grpSpPr>
        <p:grpSp>
          <p:nvGrpSpPr>
            <p:cNvPr id="90353" name="Group 74"/>
            <p:cNvGrpSpPr>
              <a:grpSpLocks/>
            </p:cNvGrpSpPr>
            <p:nvPr/>
          </p:nvGrpSpPr>
          <p:grpSpPr bwMode="auto">
            <a:xfrm>
              <a:off x="893763" y="3454400"/>
              <a:ext cx="585787" cy="708025"/>
              <a:chOff x="3313113" y="5321835"/>
              <a:chExt cx="585787" cy="707887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313113" y="5444049"/>
                <a:ext cx="585787" cy="458698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3343465" y="5321835"/>
                <a:ext cx="526106" cy="707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rPr>
                  <a:t>S</a:t>
                </a:r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 bwMode="auto">
            <a:xfrm>
              <a:off x="808038" y="2819400"/>
              <a:ext cx="7921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808038" y="3459163"/>
              <a:ext cx="7921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2643188" y="3117850"/>
              <a:ext cx="552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2136775" y="2832100"/>
              <a:ext cx="1716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2136775" y="3473450"/>
              <a:ext cx="1716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 bwMode="auto">
            <a:xfrm>
              <a:off x="2865438" y="2765425"/>
              <a:ext cx="117475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0360" name="TextBox 175"/>
            <p:cNvSpPr txBox="1">
              <a:spLocks noChangeArrowheads="1"/>
            </p:cNvSpPr>
            <p:nvPr/>
          </p:nvSpPr>
          <p:spPr bwMode="auto">
            <a:xfrm>
              <a:off x="1641475" y="2751138"/>
              <a:ext cx="539750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=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987425" y="2598738"/>
              <a:ext cx="388938" cy="9858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362" name="TextBox 100"/>
            <p:cNvSpPr txBox="1">
              <a:spLocks noChangeArrowheads="1"/>
            </p:cNvSpPr>
            <p:nvPr/>
          </p:nvSpPr>
          <p:spPr bwMode="auto">
            <a:xfrm>
              <a:off x="996950" y="2508250"/>
              <a:ext cx="2508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a</a:t>
              </a:r>
            </a:p>
          </p:txBody>
        </p:sp>
        <p:sp>
          <p:nvSpPr>
            <p:cNvPr id="90363" name="TextBox 103"/>
            <p:cNvSpPr txBox="1">
              <a:spLocks noChangeArrowheads="1"/>
            </p:cNvSpPr>
            <p:nvPr/>
          </p:nvSpPr>
          <p:spPr bwMode="auto">
            <a:xfrm>
              <a:off x="993775" y="3116263"/>
              <a:ext cx="2508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b</a:t>
              </a:r>
            </a:p>
          </p:txBody>
        </p:sp>
        <p:grpSp>
          <p:nvGrpSpPr>
            <p:cNvPr id="90364" name="Group 12"/>
            <p:cNvGrpSpPr>
              <a:grpSpLocks/>
            </p:cNvGrpSpPr>
            <p:nvPr/>
          </p:nvGrpSpPr>
          <p:grpSpPr bwMode="auto">
            <a:xfrm>
              <a:off x="2678113" y="3138488"/>
              <a:ext cx="492125" cy="647700"/>
              <a:chOff x="2860675" y="3232150"/>
              <a:chExt cx="492443" cy="646331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2897211" y="3335119"/>
                <a:ext cx="398720" cy="443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90372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S</a:t>
                </a:r>
              </a:p>
            </p:txBody>
          </p:sp>
        </p:grpSp>
        <p:grpSp>
          <p:nvGrpSpPr>
            <p:cNvPr id="90365" name="Group 125"/>
            <p:cNvGrpSpPr>
              <a:grpSpLocks/>
            </p:cNvGrpSpPr>
            <p:nvPr/>
          </p:nvGrpSpPr>
          <p:grpSpPr bwMode="auto">
            <a:xfrm>
              <a:off x="2181225" y="2506663"/>
              <a:ext cx="492125" cy="647700"/>
              <a:chOff x="2860675" y="3232150"/>
              <a:chExt cx="492443" cy="646331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2897212" y="3335119"/>
                <a:ext cx="398719" cy="443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90370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  <p:grpSp>
          <p:nvGrpSpPr>
            <p:cNvPr id="90366" name="Group 125"/>
            <p:cNvGrpSpPr>
              <a:grpSpLocks/>
            </p:cNvGrpSpPr>
            <p:nvPr/>
          </p:nvGrpSpPr>
          <p:grpSpPr bwMode="auto">
            <a:xfrm>
              <a:off x="3246438" y="2506663"/>
              <a:ext cx="492125" cy="647700"/>
              <a:chOff x="2860675" y="3232150"/>
              <a:chExt cx="492443" cy="646331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2897211" y="3335119"/>
                <a:ext cx="398720" cy="443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90368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24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X</a:t>
                </a:r>
              </a:p>
            </p:txBody>
          </p:sp>
        </p:grpSp>
      </p:grpSp>
    </p:spTree>
  </p:cSld>
  <p:clrMapOvr>
    <a:masterClrMapping/>
  </p:clrMapOvr>
  <p:transition advClick="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flipV="1">
            <a:off x="4635500" y="4114800"/>
            <a:ext cx="730250" cy="71913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494213" y="4833938"/>
            <a:ext cx="141287" cy="1404937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3725863" y="3914775"/>
            <a:ext cx="788987" cy="668338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1" name="Straight Connector 10"/>
          <p:cNvCxnSpPr>
            <a:stCxn id="2" idx="4"/>
          </p:cNvCxnSpPr>
          <p:nvPr/>
        </p:nvCxnSpPr>
        <p:spPr>
          <a:xfrm>
            <a:off x="4354513" y="4487863"/>
            <a:ext cx="280987" cy="346075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flipV="1">
            <a:off x="4635500" y="4114800"/>
            <a:ext cx="730250" cy="71913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494213" y="4833938"/>
            <a:ext cx="141287" cy="14049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3725863" y="3914775"/>
            <a:ext cx="788987" cy="668338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1" name="Straight Connector 10"/>
          <p:cNvCxnSpPr>
            <a:stCxn id="2" idx="4"/>
          </p:cNvCxnSpPr>
          <p:nvPr/>
        </p:nvCxnSpPr>
        <p:spPr>
          <a:xfrm>
            <a:off x="4354513" y="4487863"/>
            <a:ext cx="280987" cy="34607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39751">
            <a:off x="4364038" y="4310063"/>
            <a:ext cx="895350" cy="668337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 rot="2469383">
            <a:off x="4806950" y="4349750"/>
            <a:ext cx="579438" cy="998538"/>
          </a:xfrm>
          <a:prstGeom prst="rect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>
            <a:stCxn id="2" idx="6"/>
          </p:cNvCxnSpPr>
          <p:nvPr/>
        </p:nvCxnSpPr>
        <p:spPr bwMode="auto">
          <a:xfrm flipV="1">
            <a:off x="5132388" y="4090988"/>
            <a:ext cx="233362" cy="239712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 rot="7809892">
            <a:off x="4356101" y="4281487"/>
            <a:ext cx="906462" cy="690563"/>
          </a:xfrm>
          <a:prstGeom prst="arc">
            <a:avLst>
              <a:gd name="adj1" fmla="val 11016241"/>
              <a:gd name="adj2" fmla="val 0"/>
            </a:avLst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1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35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" idx="6"/>
          </p:cNvCxnSpPr>
          <p:nvPr/>
        </p:nvCxnSpPr>
        <p:spPr bwMode="auto">
          <a:xfrm flipV="1">
            <a:off x="5132388" y="4090988"/>
            <a:ext cx="233362" cy="239712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 flipV="1">
            <a:off x="5365750" y="4090988"/>
            <a:ext cx="1574800" cy="919162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412750" cy="100012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8939751">
            <a:off x="4364038" y="4310063"/>
            <a:ext cx="895350" cy="668337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5024438" y="3811588"/>
            <a:ext cx="698500" cy="511175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41975" y="4660900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71438" cy="72072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811588"/>
            <a:ext cx="536575" cy="11890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5024438" y="3811588"/>
            <a:ext cx="698500" cy="51117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953000" y="2390775"/>
            <a:ext cx="1984375" cy="70008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41975" y="4660900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953000" y="3090863"/>
            <a:ext cx="71438" cy="720725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1177925" cy="141288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811588"/>
            <a:ext cx="536575" cy="1189037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4487863" y="3090863"/>
            <a:ext cx="1204912" cy="322262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2457450" y="2949575"/>
            <a:ext cx="1317625" cy="738188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3775075" y="2949575"/>
            <a:ext cx="727075" cy="46355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4487863" y="3413125"/>
            <a:ext cx="30162" cy="158750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3775075" y="1104900"/>
            <a:ext cx="690563" cy="1844675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103" name="Group 1"/>
          <p:cNvGrpSpPr>
            <a:grpSpLocks/>
          </p:cNvGrpSpPr>
          <p:nvPr/>
        </p:nvGrpSpPr>
        <p:grpSpPr bwMode="auto">
          <a:xfrm>
            <a:off x="2457450" y="1104900"/>
            <a:ext cx="3235325" cy="3895725"/>
            <a:chOff x="2457884" y="1104652"/>
            <a:chExt cx="3235408" cy="3895677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4488349" y="3092178"/>
              <a:ext cx="1204943" cy="320671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457884" y="2949304"/>
              <a:ext cx="1317659" cy="738179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3775543" y="2949304"/>
              <a:ext cx="727094" cy="463544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488349" y="3412849"/>
              <a:ext cx="28576" cy="158748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3775543" y="1104652"/>
              <a:ext cx="690581" cy="1844652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5094288" y="3694113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9000000">
            <a:off x="5638800" y="2738438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800000" flipH="1">
            <a:off x="4394200" y="2743200"/>
            <a:ext cx="1392238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800000" flipH="1">
            <a:off x="5651500" y="4652963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9000000">
            <a:off x="4424363" y="4656138"/>
            <a:ext cx="1392237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57450" y="3687763"/>
            <a:ext cx="1257300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3600000">
            <a:off x="1415256" y="3086894"/>
            <a:ext cx="1392238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8000000" flipH="1">
            <a:off x="1411288" y="4303713"/>
            <a:ext cx="139065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3708400" y="2390775"/>
            <a:ext cx="757238" cy="1290638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709988" y="3689350"/>
            <a:ext cx="777875" cy="1311275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837781" y="1732757"/>
            <a:ext cx="1255713" cy="0"/>
          </a:xfrm>
          <a:prstGeom prst="line">
            <a:avLst/>
          </a:prstGeom>
          <a:ln w="1016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145" name="Group 51"/>
          <p:cNvGrpSpPr>
            <a:grpSpLocks noChangeAspect="1"/>
          </p:cNvGrpSpPr>
          <p:nvPr/>
        </p:nvGrpSpPr>
        <p:grpSpPr bwMode="auto">
          <a:xfrm rot="5400000">
            <a:off x="4760119" y="2372519"/>
            <a:ext cx="1917700" cy="2649538"/>
            <a:chOff x="1162670" y="446854"/>
            <a:chExt cx="1424408" cy="17738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05574" y="1321544"/>
              <a:ext cx="93388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0157" name="Group 41"/>
            <p:cNvGrpSpPr>
              <a:grpSpLocks/>
            </p:cNvGrpSpPr>
            <p:nvPr/>
          </p:nvGrpSpPr>
          <p:grpSpPr bwMode="auto">
            <a:xfrm>
              <a:off x="1162670" y="455955"/>
              <a:ext cx="4173" cy="1764724"/>
              <a:chOff x="3753470" y="3846855"/>
              <a:chExt cx="4173" cy="176472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3600000">
                <a:off x="3287429" y="4313360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8000000" flipH="1">
                <a:off x="3301579" y="5145538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0158" name="Group 42"/>
            <p:cNvGrpSpPr>
              <a:grpSpLocks/>
            </p:cNvGrpSpPr>
            <p:nvPr/>
          </p:nvGrpSpPr>
          <p:grpSpPr bwMode="auto">
            <a:xfrm flipH="1">
              <a:off x="2584340" y="446854"/>
              <a:ext cx="2738" cy="1754120"/>
              <a:chOff x="3766098" y="3837754"/>
              <a:chExt cx="2738" cy="17541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3600000">
                <a:off x="3302415" y="4303795"/>
                <a:ext cx="932082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8000000" flipH="1">
                <a:off x="3300057" y="5125344"/>
                <a:ext cx="932081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0146" name="Group 51"/>
          <p:cNvGrpSpPr>
            <a:grpSpLocks noChangeAspect="1"/>
          </p:cNvGrpSpPr>
          <p:nvPr/>
        </p:nvGrpSpPr>
        <p:grpSpPr bwMode="auto">
          <a:xfrm>
            <a:off x="2106613" y="2390775"/>
            <a:ext cx="2381250" cy="2609850"/>
            <a:chOff x="1145804" y="447588"/>
            <a:chExt cx="1767957" cy="1747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06283" y="1316246"/>
              <a:ext cx="933481" cy="0"/>
            </a:xfrm>
            <a:prstGeom prst="line">
              <a:avLst/>
            </a:prstGeom>
            <a:ln w="1016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0150" name="Group 41"/>
            <p:cNvGrpSpPr>
              <a:grpSpLocks/>
            </p:cNvGrpSpPr>
            <p:nvPr/>
          </p:nvGrpSpPr>
          <p:grpSpPr bwMode="auto">
            <a:xfrm>
              <a:off x="1145804" y="448373"/>
              <a:ext cx="3341" cy="1746538"/>
              <a:chOff x="3736604" y="3839273"/>
              <a:chExt cx="3341" cy="174653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3600000">
                <a:off x="3274445" y="4305246"/>
                <a:ext cx="931388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8000000" flipH="1">
                <a:off x="3270910" y="5119679"/>
                <a:ext cx="931388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0151" name="Group 42"/>
            <p:cNvGrpSpPr>
              <a:grpSpLocks/>
            </p:cNvGrpSpPr>
            <p:nvPr/>
          </p:nvGrpSpPr>
          <p:grpSpPr bwMode="auto">
            <a:xfrm flipH="1">
              <a:off x="2334599" y="447588"/>
              <a:ext cx="579162" cy="1747948"/>
              <a:chOff x="3439415" y="3838488"/>
              <a:chExt cx="579162" cy="174794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455916" y="3838488"/>
                <a:ext cx="562210" cy="864405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439415" y="4708209"/>
                <a:ext cx="577532" cy="878227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Straight Connector 7"/>
          <p:cNvCxnSpPr/>
          <p:nvPr/>
        </p:nvCxnSpPr>
        <p:spPr bwMode="auto">
          <a:xfrm rot="5400000">
            <a:off x="3837781" y="1732757"/>
            <a:ext cx="1255713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865563" y="5610225"/>
            <a:ext cx="1257300" cy="0"/>
          </a:xfrm>
          <a:prstGeom prst="line">
            <a:avLst/>
          </a:prstGeom>
          <a:ln w="1016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169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1031170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1182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183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1171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1175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176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193" name="Group 158"/>
          <p:cNvGrpSpPr>
            <a:grpSpLocks/>
          </p:cNvGrpSpPr>
          <p:nvPr/>
        </p:nvGrpSpPr>
        <p:grpSpPr bwMode="auto">
          <a:xfrm>
            <a:off x="1982788" y="1104900"/>
            <a:ext cx="5060950" cy="5133975"/>
            <a:chOff x="920426" y="922727"/>
            <a:chExt cx="1593302" cy="1789941"/>
          </a:xfrm>
        </p:grpSpPr>
        <p:grpSp>
          <p:nvGrpSpPr>
            <p:cNvPr id="1032194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2206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207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2195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2199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200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200275" y="1905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Plaquette</a:t>
            </a:r>
            <a:r>
              <a:rPr lang="en-US" sz="3600" dirty="0" smtClean="0"/>
              <a:t> Restoration</a:t>
            </a:r>
            <a:endParaRPr lang="en-US" sz="3600" dirty="0"/>
          </a:p>
        </p:txBody>
      </p:sp>
    </p:spTree>
  </p:cSld>
  <p:clrMapOvr>
    <a:masterClrMapping/>
  </p:clrMapOvr>
  <p:transition advClick="0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76" name="Group 1"/>
          <p:cNvGrpSpPr>
            <a:grpSpLocks/>
          </p:cNvGrpSpPr>
          <p:nvPr/>
        </p:nvGrpSpPr>
        <p:grpSpPr bwMode="auto">
          <a:xfrm>
            <a:off x="2001838" y="1633538"/>
            <a:ext cx="7011987" cy="4572000"/>
            <a:chOff x="4325938" y="117475"/>
            <a:chExt cx="7632700" cy="4978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8386804" y="3308491"/>
              <a:ext cx="0" cy="11166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7237665" y="4371586"/>
              <a:ext cx="24814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4774" name="Object 326"/>
            <p:cNvGraphicFramePr>
              <a:graphicFrameLocks noChangeAspect="1"/>
            </p:cNvGraphicFramePr>
            <p:nvPr/>
          </p:nvGraphicFramePr>
          <p:xfrm>
            <a:off x="6705600" y="4117975"/>
            <a:ext cx="442913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40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117975"/>
                          <a:ext cx="442913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13" name="TextBox 52"/>
            <p:cNvSpPr txBox="1">
              <a:spLocks noChangeArrowheads="1"/>
            </p:cNvSpPr>
            <p:nvPr/>
          </p:nvSpPr>
          <p:spPr bwMode="auto">
            <a:xfrm>
              <a:off x="4391025" y="717550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04814" name="TextBox 53"/>
            <p:cNvSpPr txBox="1">
              <a:spLocks noChangeArrowheads="1"/>
            </p:cNvSpPr>
            <p:nvPr/>
          </p:nvSpPr>
          <p:spPr bwMode="auto">
            <a:xfrm>
              <a:off x="4391025" y="987425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04815" name="TextBox 54"/>
            <p:cNvSpPr txBox="1">
              <a:spLocks noChangeArrowheads="1"/>
            </p:cNvSpPr>
            <p:nvPr/>
          </p:nvSpPr>
          <p:spPr bwMode="auto">
            <a:xfrm>
              <a:off x="4391025" y="1254125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04816" name="TextBox 58"/>
            <p:cNvSpPr txBox="1">
              <a:spLocks noChangeArrowheads="1"/>
            </p:cNvSpPr>
            <p:nvPr/>
          </p:nvSpPr>
          <p:spPr bwMode="auto">
            <a:xfrm>
              <a:off x="4391025" y="1520825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104817" name="TextBox 52"/>
            <p:cNvSpPr txBox="1">
              <a:spLocks noChangeArrowheads="1"/>
            </p:cNvSpPr>
            <p:nvPr/>
          </p:nvSpPr>
          <p:spPr bwMode="auto">
            <a:xfrm>
              <a:off x="4391025" y="180975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04818" name="TextBox 53"/>
            <p:cNvSpPr txBox="1">
              <a:spLocks noChangeArrowheads="1"/>
            </p:cNvSpPr>
            <p:nvPr/>
          </p:nvSpPr>
          <p:spPr bwMode="auto">
            <a:xfrm>
              <a:off x="4391025" y="449263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799418" y="375038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4799418" y="639516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4799418" y="905722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4799418" y="1170199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4799418" y="1434677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4799418" y="1702611"/>
              <a:ext cx="71592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4799418" y="1967089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4799418" y="2231566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4799418" y="2497772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4799418" y="2762250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4799418" y="3026727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4799418" y="3292933"/>
              <a:ext cx="71592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31" name="TextBox 52"/>
            <p:cNvSpPr txBox="1">
              <a:spLocks noChangeArrowheads="1"/>
            </p:cNvSpPr>
            <p:nvPr/>
          </p:nvSpPr>
          <p:spPr bwMode="auto">
            <a:xfrm>
              <a:off x="4386263" y="2327275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104832" name="TextBox 53"/>
            <p:cNvSpPr txBox="1">
              <a:spLocks noChangeArrowheads="1"/>
            </p:cNvSpPr>
            <p:nvPr/>
          </p:nvSpPr>
          <p:spPr bwMode="auto">
            <a:xfrm>
              <a:off x="4325938" y="2593975"/>
              <a:ext cx="5191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104833" name="TextBox 54"/>
            <p:cNvSpPr txBox="1">
              <a:spLocks noChangeArrowheads="1"/>
            </p:cNvSpPr>
            <p:nvPr/>
          </p:nvSpPr>
          <p:spPr bwMode="auto">
            <a:xfrm>
              <a:off x="4333875" y="2862263"/>
              <a:ext cx="520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104834" name="TextBox 58"/>
            <p:cNvSpPr txBox="1">
              <a:spLocks noChangeArrowheads="1"/>
            </p:cNvSpPr>
            <p:nvPr/>
          </p:nvSpPr>
          <p:spPr bwMode="auto">
            <a:xfrm>
              <a:off x="4325938" y="3130550"/>
              <a:ext cx="5191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12</a:t>
              </a:r>
            </a:p>
          </p:txBody>
        </p:sp>
        <p:sp>
          <p:nvSpPr>
            <p:cNvPr id="104835" name="TextBox 52"/>
            <p:cNvSpPr txBox="1">
              <a:spLocks noChangeArrowheads="1"/>
            </p:cNvSpPr>
            <p:nvPr/>
          </p:nvSpPr>
          <p:spPr bwMode="auto">
            <a:xfrm>
              <a:off x="4386263" y="1790700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104836" name="TextBox 53"/>
            <p:cNvSpPr txBox="1">
              <a:spLocks noChangeArrowheads="1"/>
            </p:cNvSpPr>
            <p:nvPr/>
          </p:nvSpPr>
          <p:spPr bwMode="auto">
            <a:xfrm>
              <a:off x="4386263" y="2058988"/>
              <a:ext cx="3619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971505" y="3406447"/>
              <a:ext cx="622458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561478" y="3481352"/>
              <a:ext cx="466568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487778" y="3406447"/>
              <a:ext cx="622458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596567" y="3481352"/>
              <a:ext cx="463112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520223" y="3406447"/>
              <a:ext cx="622459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078159" y="3481352"/>
              <a:ext cx="464839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003950" y="3406447"/>
              <a:ext cx="621076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11519" y="3481352"/>
              <a:ext cx="464839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035997" y="3406225"/>
              <a:ext cx="623421" cy="605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131727" y="732861"/>
              <a:ext cx="409543" cy="2751949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47" name="TextBox 100"/>
            <p:cNvSpPr txBox="1">
              <a:spLocks noChangeArrowheads="1"/>
            </p:cNvSpPr>
            <p:nvPr/>
          </p:nvSpPr>
          <p:spPr bwMode="auto">
            <a:xfrm>
              <a:off x="6169025" y="644525"/>
              <a:ext cx="266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48" name="TextBox 101"/>
            <p:cNvSpPr txBox="1">
              <a:spLocks noChangeArrowheads="1"/>
            </p:cNvSpPr>
            <p:nvPr/>
          </p:nvSpPr>
          <p:spPr bwMode="auto">
            <a:xfrm>
              <a:off x="6169025" y="2511425"/>
              <a:ext cx="254000" cy="4572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849" name="TextBox 102"/>
            <p:cNvSpPr txBox="1">
              <a:spLocks noChangeArrowheads="1"/>
            </p:cNvSpPr>
            <p:nvPr/>
          </p:nvSpPr>
          <p:spPr bwMode="auto">
            <a:xfrm>
              <a:off x="6169025" y="2262188"/>
              <a:ext cx="266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50" name="TextBox 103"/>
            <p:cNvSpPr txBox="1">
              <a:spLocks noChangeArrowheads="1"/>
            </p:cNvSpPr>
            <p:nvPr/>
          </p:nvSpPr>
          <p:spPr bwMode="auto">
            <a:xfrm>
              <a:off x="6169025" y="1973263"/>
              <a:ext cx="266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851" name="TextBox 101"/>
            <p:cNvSpPr txBox="1">
              <a:spLocks noChangeArrowheads="1"/>
            </p:cNvSpPr>
            <p:nvPr/>
          </p:nvSpPr>
          <p:spPr bwMode="auto">
            <a:xfrm>
              <a:off x="6169025" y="30495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624216" y="1021538"/>
              <a:ext cx="412998" cy="2463271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53" name="TextBox 100"/>
            <p:cNvSpPr txBox="1">
              <a:spLocks noChangeArrowheads="1"/>
            </p:cNvSpPr>
            <p:nvPr/>
          </p:nvSpPr>
          <p:spPr bwMode="auto">
            <a:xfrm>
              <a:off x="6659563" y="925513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54" name="TextBox 101"/>
            <p:cNvSpPr txBox="1">
              <a:spLocks noChangeArrowheads="1"/>
            </p:cNvSpPr>
            <p:nvPr/>
          </p:nvSpPr>
          <p:spPr bwMode="auto">
            <a:xfrm>
              <a:off x="6659563" y="2511425"/>
              <a:ext cx="250825" cy="4572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55" name="TextBox 102"/>
            <p:cNvSpPr txBox="1">
              <a:spLocks noChangeArrowheads="1"/>
            </p:cNvSpPr>
            <p:nvPr/>
          </p:nvSpPr>
          <p:spPr bwMode="auto">
            <a:xfrm>
              <a:off x="6659563" y="2262188"/>
              <a:ext cx="263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856" name="TextBox 101"/>
            <p:cNvSpPr txBox="1">
              <a:spLocks noChangeArrowheads="1"/>
            </p:cNvSpPr>
            <p:nvPr/>
          </p:nvSpPr>
          <p:spPr bwMode="auto">
            <a:xfrm>
              <a:off x="6659563" y="3049588"/>
              <a:ext cx="255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857" name="TextBox 101"/>
            <p:cNvSpPr txBox="1">
              <a:spLocks noChangeArrowheads="1"/>
            </p:cNvSpPr>
            <p:nvPr/>
          </p:nvSpPr>
          <p:spPr bwMode="auto">
            <a:xfrm>
              <a:off x="6659563" y="2778125"/>
              <a:ext cx="255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123615" y="1280830"/>
              <a:ext cx="444104" cy="22039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59" name="TextBox 100"/>
            <p:cNvSpPr txBox="1">
              <a:spLocks noChangeArrowheads="1"/>
            </p:cNvSpPr>
            <p:nvPr/>
          </p:nvSpPr>
          <p:spPr bwMode="auto">
            <a:xfrm>
              <a:off x="7173913" y="3049588"/>
              <a:ext cx="2841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860" name="TextBox 102"/>
            <p:cNvSpPr txBox="1">
              <a:spLocks noChangeArrowheads="1"/>
            </p:cNvSpPr>
            <p:nvPr/>
          </p:nvSpPr>
          <p:spPr bwMode="auto">
            <a:xfrm>
              <a:off x="7173913" y="2778125"/>
              <a:ext cx="234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61" name="TextBox 103"/>
            <p:cNvSpPr txBox="1">
              <a:spLocks noChangeArrowheads="1"/>
            </p:cNvSpPr>
            <p:nvPr/>
          </p:nvSpPr>
          <p:spPr bwMode="auto">
            <a:xfrm>
              <a:off x="7173913" y="1195388"/>
              <a:ext cx="2841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62" name="TextBox 101"/>
            <p:cNvSpPr txBox="1">
              <a:spLocks noChangeArrowheads="1"/>
            </p:cNvSpPr>
            <p:nvPr/>
          </p:nvSpPr>
          <p:spPr bwMode="auto">
            <a:xfrm>
              <a:off x="7173913" y="2511425"/>
              <a:ext cx="273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662760" y="2888438"/>
              <a:ext cx="411271" cy="5963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64" name="TextBox 100"/>
            <p:cNvSpPr txBox="1">
              <a:spLocks noChangeArrowheads="1"/>
            </p:cNvSpPr>
            <p:nvPr/>
          </p:nvSpPr>
          <p:spPr bwMode="auto">
            <a:xfrm>
              <a:off x="7707313" y="2778125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865" name="TextBox 103"/>
            <p:cNvSpPr txBox="1">
              <a:spLocks noChangeArrowheads="1"/>
            </p:cNvSpPr>
            <p:nvPr/>
          </p:nvSpPr>
          <p:spPr bwMode="auto">
            <a:xfrm>
              <a:off x="7707313" y="3049588"/>
              <a:ext cx="263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611591" y="494312"/>
              <a:ext cx="411271" cy="2990497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67" name="TextBox 100"/>
            <p:cNvSpPr txBox="1">
              <a:spLocks noChangeArrowheads="1"/>
            </p:cNvSpPr>
            <p:nvPr/>
          </p:nvSpPr>
          <p:spPr bwMode="auto">
            <a:xfrm>
              <a:off x="5649913" y="388938"/>
              <a:ext cx="266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68" name="TextBox 102"/>
            <p:cNvSpPr txBox="1">
              <a:spLocks noChangeArrowheads="1"/>
            </p:cNvSpPr>
            <p:nvPr/>
          </p:nvSpPr>
          <p:spPr bwMode="auto">
            <a:xfrm>
              <a:off x="5649913" y="1711325"/>
              <a:ext cx="263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869" name="TextBox 101"/>
            <p:cNvSpPr txBox="1">
              <a:spLocks noChangeArrowheads="1"/>
            </p:cNvSpPr>
            <p:nvPr/>
          </p:nvSpPr>
          <p:spPr bwMode="auto">
            <a:xfrm>
              <a:off x="5649913" y="3049588"/>
              <a:ext cx="255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870" name="TextBox 101"/>
            <p:cNvSpPr txBox="1">
              <a:spLocks noChangeArrowheads="1"/>
            </p:cNvSpPr>
            <p:nvPr/>
          </p:nvSpPr>
          <p:spPr bwMode="auto">
            <a:xfrm>
              <a:off x="5649913" y="2262188"/>
              <a:ext cx="255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626472" y="3481352"/>
              <a:ext cx="466568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552371" y="3406447"/>
              <a:ext cx="623229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 flipH="1">
              <a:off x="11276067" y="3481352"/>
              <a:ext cx="463112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67" name="Rectangle 66"/>
            <p:cNvSpPr/>
            <p:nvPr/>
          </p:nvSpPr>
          <p:spPr bwMode="auto">
            <a:xfrm flipH="1">
              <a:off x="11193608" y="3406447"/>
              <a:ext cx="622459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 flipH="1">
              <a:off x="10759386" y="3481352"/>
              <a:ext cx="466568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69" name="Rectangle 68"/>
            <p:cNvSpPr/>
            <p:nvPr/>
          </p:nvSpPr>
          <p:spPr bwMode="auto">
            <a:xfrm flipH="1">
              <a:off x="10677052" y="3406447"/>
              <a:ext cx="622459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 flipH="1">
              <a:off x="9727754" y="3481352"/>
              <a:ext cx="464839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71" name="Rectangle 70"/>
            <p:cNvSpPr/>
            <p:nvPr/>
          </p:nvSpPr>
          <p:spPr bwMode="auto">
            <a:xfrm flipH="1">
              <a:off x="9644890" y="3406447"/>
              <a:ext cx="622458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10244434" y="3481352"/>
              <a:ext cx="464840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10160780" y="3406447"/>
              <a:ext cx="621076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 flipH="1">
              <a:off x="9209346" y="3481352"/>
              <a:ext cx="466568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9127798" y="3406225"/>
              <a:ext cx="622334" cy="60538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10251346" y="743232"/>
              <a:ext cx="412999" cy="2741577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84" name="TextBox 100"/>
            <p:cNvSpPr txBox="1">
              <a:spLocks noChangeArrowheads="1"/>
            </p:cNvSpPr>
            <p:nvPr/>
          </p:nvSpPr>
          <p:spPr bwMode="auto">
            <a:xfrm flipH="1">
              <a:off x="10298113" y="644525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85" name="TextBox 101"/>
            <p:cNvSpPr txBox="1">
              <a:spLocks noChangeArrowheads="1"/>
            </p:cNvSpPr>
            <p:nvPr/>
          </p:nvSpPr>
          <p:spPr bwMode="auto">
            <a:xfrm flipH="1">
              <a:off x="10298113" y="2511425"/>
              <a:ext cx="252412" cy="4572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886" name="TextBox 102"/>
            <p:cNvSpPr txBox="1">
              <a:spLocks noChangeArrowheads="1"/>
            </p:cNvSpPr>
            <p:nvPr/>
          </p:nvSpPr>
          <p:spPr bwMode="auto">
            <a:xfrm flipH="1">
              <a:off x="10298113" y="2262188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87" name="TextBox 103"/>
            <p:cNvSpPr txBox="1">
              <a:spLocks noChangeArrowheads="1"/>
            </p:cNvSpPr>
            <p:nvPr/>
          </p:nvSpPr>
          <p:spPr bwMode="auto">
            <a:xfrm flipH="1">
              <a:off x="10298113" y="1973263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888" name="TextBox 101"/>
            <p:cNvSpPr txBox="1">
              <a:spLocks noChangeArrowheads="1"/>
            </p:cNvSpPr>
            <p:nvPr/>
          </p:nvSpPr>
          <p:spPr bwMode="auto">
            <a:xfrm flipH="1">
              <a:off x="10298113" y="3049588"/>
              <a:ext cx="2524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9750218" y="1021538"/>
              <a:ext cx="411271" cy="2463271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90" name="TextBox 100"/>
            <p:cNvSpPr txBox="1">
              <a:spLocks noChangeArrowheads="1"/>
            </p:cNvSpPr>
            <p:nvPr/>
          </p:nvSpPr>
          <p:spPr bwMode="auto">
            <a:xfrm flipH="1">
              <a:off x="9804400" y="925513"/>
              <a:ext cx="2651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91" name="TextBox 101"/>
            <p:cNvSpPr txBox="1">
              <a:spLocks noChangeArrowheads="1"/>
            </p:cNvSpPr>
            <p:nvPr/>
          </p:nvSpPr>
          <p:spPr bwMode="auto">
            <a:xfrm flipH="1">
              <a:off x="9804400" y="2511425"/>
              <a:ext cx="250825" cy="4572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92" name="TextBox 102"/>
            <p:cNvSpPr txBox="1">
              <a:spLocks noChangeArrowheads="1"/>
            </p:cNvSpPr>
            <p:nvPr/>
          </p:nvSpPr>
          <p:spPr bwMode="auto">
            <a:xfrm flipH="1">
              <a:off x="9804400" y="2262188"/>
              <a:ext cx="261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893" name="TextBox 101"/>
            <p:cNvSpPr txBox="1">
              <a:spLocks noChangeArrowheads="1"/>
            </p:cNvSpPr>
            <p:nvPr/>
          </p:nvSpPr>
          <p:spPr bwMode="auto">
            <a:xfrm flipH="1">
              <a:off x="9804400" y="30495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894" name="TextBox 101"/>
            <p:cNvSpPr txBox="1">
              <a:spLocks noChangeArrowheads="1"/>
            </p:cNvSpPr>
            <p:nvPr/>
          </p:nvSpPr>
          <p:spPr bwMode="auto">
            <a:xfrm flipH="1">
              <a:off x="9804400" y="2778125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 flipH="1">
              <a:off x="9219714" y="1280830"/>
              <a:ext cx="442375" cy="22039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96" name="TextBox 100"/>
            <p:cNvSpPr txBox="1">
              <a:spLocks noChangeArrowheads="1"/>
            </p:cNvSpPr>
            <p:nvPr/>
          </p:nvSpPr>
          <p:spPr bwMode="auto">
            <a:xfrm flipH="1">
              <a:off x="9269413" y="3049588"/>
              <a:ext cx="282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897" name="TextBox 102"/>
            <p:cNvSpPr txBox="1">
              <a:spLocks noChangeArrowheads="1"/>
            </p:cNvSpPr>
            <p:nvPr/>
          </p:nvSpPr>
          <p:spPr bwMode="auto">
            <a:xfrm flipH="1">
              <a:off x="9269413" y="2778125"/>
              <a:ext cx="234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898" name="TextBox 103"/>
            <p:cNvSpPr txBox="1">
              <a:spLocks noChangeArrowheads="1"/>
            </p:cNvSpPr>
            <p:nvPr/>
          </p:nvSpPr>
          <p:spPr bwMode="auto">
            <a:xfrm flipH="1">
              <a:off x="9269413" y="119538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899" name="TextBox 101"/>
            <p:cNvSpPr txBox="1">
              <a:spLocks noChangeArrowheads="1"/>
            </p:cNvSpPr>
            <p:nvPr/>
          </p:nvSpPr>
          <p:spPr bwMode="auto">
            <a:xfrm flipH="1">
              <a:off x="9269413" y="2511425"/>
              <a:ext cx="2714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 flipH="1">
              <a:off x="8709945" y="2888438"/>
              <a:ext cx="414727" cy="5963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01" name="TextBox 100"/>
            <p:cNvSpPr txBox="1">
              <a:spLocks noChangeArrowheads="1"/>
            </p:cNvSpPr>
            <p:nvPr/>
          </p:nvSpPr>
          <p:spPr bwMode="auto">
            <a:xfrm flipH="1">
              <a:off x="8758238" y="2778125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4902" name="TextBox 103"/>
            <p:cNvSpPr txBox="1">
              <a:spLocks noChangeArrowheads="1"/>
            </p:cNvSpPr>
            <p:nvPr/>
          </p:nvSpPr>
          <p:spPr bwMode="auto">
            <a:xfrm flipH="1">
              <a:off x="8758238" y="3049588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 flipH="1">
              <a:off x="10761115" y="494312"/>
              <a:ext cx="414727" cy="2990497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04" name="TextBox 100"/>
            <p:cNvSpPr txBox="1">
              <a:spLocks noChangeArrowheads="1"/>
            </p:cNvSpPr>
            <p:nvPr/>
          </p:nvSpPr>
          <p:spPr bwMode="auto">
            <a:xfrm flipH="1">
              <a:off x="10798175" y="388938"/>
              <a:ext cx="2651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905" name="TextBox 101"/>
            <p:cNvSpPr txBox="1">
              <a:spLocks noChangeArrowheads="1"/>
            </p:cNvSpPr>
            <p:nvPr/>
          </p:nvSpPr>
          <p:spPr bwMode="auto">
            <a:xfrm flipH="1">
              <a:off x="10798175" y="1973263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906" name="TextBox 102"/>
            <p:cNvSpPr txBox="1">
              <a:spLocks noChangeArrowheads="1"/>
            </p:cNvSpPr>
            <p:nvPr/>
          </p:nvSpPr>
          <p:spPr bwMode="auto">
            <a:xfrm flipH="1">
              <a:off x="10798175" y="1711325"/>
              <a:ext cx="261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907" name="TextBox 101"/>
            <p:cNvSpPr txBox="1">
              <a:spLocks noChangeArrowheads="1"/>
            </p:cNvSpPr>
            <p:nvPr/>
          </p:nvSpPr>
          <p:spPr bwMode="auto">
            <a:xfrm flipH="1">
              <a:off x="10798175" y="30495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908" name="TextBox 101"/>
            <p:cNvSpPr txBox="1">
              <a:spLocks noChangeArrowheads="1"/>
            </p:cNvSpPr>
            <p:nvPr/>
          </p:nvSpPr>
          <p:spPr bwMode="auto">
            <a:xfrm flipH="1">
              <a:off x="10798175" y="22621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 flipH="1">
              <a:off x="11293348" y="200448"/>
              <a:ext cx="412998" cy="3284361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10" name="TextBox 100"/>
            <p:cNvSpPr txBox="1">
              <a:spLocks noChangeArrowheads="1"/>
            </p:cNvSpPr>
            <p:nvPr/>
          </p:nvSpPr>
          <p:spPr bwMode="auto">
            <a:xfrm flipH="1">
              <a:off x="11350625" y="117475"/>
              <a:ext cx="2651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911" name="TextBox 101"/>
            <p:cNvSpPr txBox="1">
              <a:spLocks noChangeArrowheads="1"/>
            </p:cNvSpPr>
            <p:nvPr/>
          </p:nvSpPr>
          <p:spPr bwMode="auto">
            <a:xfrm flipH="1">
              <a:off x="11350625" y="1711325"/>
              <a:ext cx="250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912" name="TextBox 102"/>
            <p:cNvSpPr txBox="1">
              <a:spLocks noChangeArrowheads="1"/>
            </p:cNvSpPr>
            <p:nvPr/>
          </p:nvSpPr>
          <p:spPr bwMode="auto">
            <a:xfrm flipH="1">
              <a:off x="11350625" y="1449388"/>
              <a:ext cx="261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913" name="TextBox 101"/>
            <p:cNvSpPr txBox="1">
              <a:spLocks noChangeArrowheads="1"/>
            </p:cNvSpPr>
            <p:nvPr/>
          </p:nvSpPr>
          <p:spPr bwMode="auto">
            <a:xfrm flipH="1">
              <a:off x="11350625" y="30495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914" name="TextBox 101"/>
            <p:cNvSpPr txBox="1">
              <a:spLocks noChangeArrowheads="1"/>
            </p:cNvSpPr>
            <p:nvPr/>
          </p:nvSpPr>
          <p:spPr bwMode="auto">
            <a:xfrm flipH="1">
              <a:off x="11350625" y="1973263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 flipH="1">
              <a:off x="8694393" y="3481352"/>
              <a:ext cx="464839" cy="4459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109" name="Rectangle 108"/>
            <p:cNvSpPr/>
            <p:nvPr/>
          </p:nvSpPr>
          <p:spPr bwMode="auto">
            <a:xfrm flipH="1">
              <a:off x="8611949" y="3406447"/>
              <a:ext cx="623227" cy="605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graphicFrame>
          <p:nvGraphicFramePr>
            <p:cNvPr id="104775" name="Object 327"/>
            <p:cNvGraphicFramePr>
              <a:graphicFrameLocks noChangeAspect="1"/>
            </p:cNvGraphicFramePr>
            <p:nvPr/>
          </p:nvGraphicFramePr>
          <p:xfrm>
            <a:off x="10294938" y="4549775"/>
            <a:ext cx="7112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41" name="Equation" r:id="rId5" imgW="368300" imgH="241300" progId="Equation.3">
                    <p:embed/>
                  </p:oleObj>
                </mc:Choice>
                <mc:Fallback>
                  <p:oleObj name="Equation" r:id="rId5" imgW="368300" imgH="241300" progId="Equation.3">
                    <p:embed/>
                    <p:pic>
                      <p:nvPicPr>
                        <p:cNvPr id="0" name="Picture 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94938" y="4549775"/>
                          <a:ext cx="7112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Oval 110"/>
            <p:cNvSpPr/>
            <p:nvPr/>
          </p:nvSpPr>
          <p:spPr>
            <a:xfrm>
              <a:off x="8305586" y="3201317"/>
              <a:ext cx="181444" cy="1797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/>
            </a:p>
          </p:txBody>
        </p:sp>
        <p:grpSp>
          <p:nvGrpSpPr>
            <p:cNvPr id="5" name="Group 116"/>
            <p:cNvGrpSpPr/>
            <p:nvPr/>
          </p:nvGrpSpPr>
          <p:grpSpPr bwMode="auto">
            <a:xfrm>
              <a:off x="9735939" y="4169299"/>
              <a:ext cx="638117" cy="569102"/>
              <a:chOff x="6900672" y="2426208"/>
              <a:chExt cx="792480" cy="743712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6900672" y="2426208"/>
                <a:ext cx="792480" cy="54864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25" name="Arc 124"/>
              <p:cNvSpPr/>
              <p:nvPr/>
            </p:nvSpPr>
            <p:spPr>
              <a:xfrm>
                <a:off x="6949440" y="2511552"/>
                <a:ext cx="658368" cy="658368"/>
              </a:xfrm>
              <a:prstGeom prst="arc">
                <a:avLst>
                  <a:gd name="adj1" fmla="val 10656843"/>
                  <a:gd name="adj2" fmla="val 0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>
              <a:xfrm rot="16200000" flipV="1">
                <a:off x="6961632" y="2535936"/>
                <a:ext cx="292608" cy="292608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ectangle 112"/>
            <p:cNvSpPr/>
            <p:nvPr/>
          </p:nvSpPr>
          <p:spPr bwMode="auto">
            <a:xfrm>
              <a:off x="5079358" y="200448"/>
              <a:ext cx="411271" cy="3284361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20" name="TextBox 101"/>
            <p:cNvSpPr txBox="1">
              <a:spLocks noChangeArrowheads="1"/>
            </p:cNvSpPr>
            <p:nvPr/>
          </p:nvSpPr>
          <p:spPr bwMode="auto">
            <a:xfrm>
              <a:off x="5116513" y="1973263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044798" y="3481352"/>
              <a:ext cx="466568" cy="44598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104922" name="TextBox 100"/>
            <p:cNvSpPr txBox="1">
              <a:spLocks noChangeArrowheads="1"/>
            </p:cNvSpPr>
            <p:nvPr/>
          </p:nvSpPr>
          <p:spPr bwMode="auto">
            <a:xfrm>
              <a:off x="5116513" y="117475"/>
              <a:ext cx="265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104923" name="TextBox 102"/>
            <p:cNvSpPr txBox="1">
              <a:spLocks noChangeArrowheads="1"/>
            </p:cNvSpPr>
            <p:nvPr/>
          </p:nvSpPr>
          <p:spPr bwMode="auto">
            <a:xfrm>
              <a:off x="5116513" y="1449388"/>
              <a:ext cx="261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104924" name="TextBox 101"/>
            <p:cNvSpPr txBox="1">
              <a:spLocks noChangeArrowheads="1"/>
            </p:cNvSpPr>
            <p:nvPr/>
          </p:nvSpPr>
          <p:spPr bwMode="auto">
            <a:xfrm>
              <a:off x="5116513" y="3049588"/>
              <a:ext cx="25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4925" name="TextBox 102"/>
            <p:cNvSpPr txBox="1">
              <a:spLocks noChangeArrowheads="1"/>
            </p:cNvSpPr>
            <p:nvPr/>
          </p:nvSpPr>
          <p:spPr bwMode="auto">
            <a:xfrm>
              <a:off x="5116513" y="1711325"/>
              <a:ext cx="261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4926" name="TextBox 102"/>
            <p:cNvSpPr txBox="1">
              <a:spLocks noChangeArrowheads="1"/>
            </p:cNvSpPr>
            <p:nvPr/>
          </p:nvSpPr>
          <p:spPr bwMode="auto">
            <a:xfrm>
              <a:off x="5649913" y="1973263"/>
              <a:ext cx="261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grpSp>
          <p:nvGrpSpPr>
            <p:cNvPr id="104927" name="Group 136"/>
            <p:cNvGrpSpPr>
              <a:grpSpLocks/>
            </p:cNvGrpSpPr>
            <p:nvPr/>
          </p:nvGrpSpPr>
          <p:grpSpPr bwMode="auto">
            <a:xfrm>
              <a:off x="8151814" y="4054474"/>
              <a:ext cx="499483" cy="636657"/>
              <a:chOff x="2860675" y="3232150"/>
              <a:chExt cx="498199" cy="636872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2896848" y="3336679"/>
                <a:ext cx="399872" cy="442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104929" name="TextBox 1"/>
              <p:cNvSpPr txBox="1">
                <a:spLocks noChangeArrowheads="1"/>
              </p:cNvSpPr>
              <p:nvPr/>
            </p:nvSpPr>
            <p:spPr bwMode="auto">
              <a:xfrm>
                <a:off x="2860675" y="3232150"/>
                <a:ext cx="498199" cy="63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X</a:t>
                </a:r>
              </a:p>
            </p:txBody>
          </p:sp>
        </p:grpSp>
      </p:grpSp>
      <p:grpSp>
        <p:nvGrpSpPr>
          <p:cNvPr id="104777" name="Group 158"/>
          <p:cNvGrpSpPr>
            <a:grpSpLocks/>
          </p:cNvGrpSpPr>
          <p:nvPr/>
        </p:nvGrpSpPr>
        <p:grpSpPr bwMode="auto">
          <a:xfrm>
            <a:off x="-49213" y="2413000"/>
            <a:ext cx="1952626" cy="2146300"/>
            <a:chOff x="1901825" y="1017588"/>
            <a:chExt cx="2138283" cy="2349248"/>
          </a:xfrm>
        </p:grpSpPr>
        <p:grpSp>
          <p:nvGrpSpPr>
            <p:cNvPr id="104780" name="Group 51"/>
            <p:cNvGrpSpPr>
              <a:grpSpLocks noChangeAspect="1"/>
            </p:cNvGrpSpPr>
            <p:nvPr/>
          </p:nvGrpSpPr>
          <p:grpSpPr bwMode="auto">
            <a:xfrm rot="5400000">
              <a:off x="3012769" y="1763164"/>
              <a:ext cx="638091" cy="848700"/>
              <a:chOff x="1122267" y="572322"/>
              <a:chExt cx="1490620" cy="1775293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1399573" y="1451133"/>
                <a:ext cx="9376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805" name="Group 41"/>
              <p:cNvGrpSpPr>
                <a:grpSpLocks/>
              </p:cNvGrpSpPr>
              <p:nvPr/>
            </p:nvGrpSpPr>
            <p:grpSpPr bwMode="auto">
              <a:xfrm>
                <a:off x="1122267" y="572322"/>
                <a:ext cx="56139" cy="1746362"/>
                <a:chOff x="3713067" y="3963222"/>
                <a:chExt cx="56139" cy="1746362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3600000">
                  <a:off x="3227066" y="4445660"/>
                  <a:ext cx="974565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8000000" flipH="1">
                  <a:off x="3300260" y="5240221"/>
                  <a:ext cx="941836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806" name="Group 42"/>
              <p:cNvGrpSpPr>
                <a:grpSpLocks/>
              </p:cNvGrpSpPr>
              <p:nvPr/>
            </p:nvGrpSpPr>
            <p:grpSpPr bwMode="auto">
              <a:xfrm flipH="1">
                <a:off x="2597709" y="595533"/>
                <a:ext cx="15178" cy="1752082"/>
                <a:chOff x="3740289" y="3986433"/>
                <a:chExt cx="15178" cy="1752082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3600000">
                  <a:off x="3287049" y="4449296"/>
                  <a:ext cx="938201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8000000" flipH="1">
                  <a:off x="3268994" y="5302041"/>
                  <a:ext cx="941838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781" name="Group 51"/>
            <p:cNvGrpSpPr>
              <a:grpSpLocks noChangeAspect="1"/>
            </p:cNvGrpSpPr>
            <p:nvPr/>
          </p:nvGrpSpPr>
          <p:grpSpPr bwMode="auto">
            <a:xfrm rot="5400000">
              <a:off x="2256311" y="1775281"/>
              <a:ext cx="644006" cy="832405"/>
              <a:chOff x="1121757" y="523887"/>
              <a:chExt cx="1507449" cy="1742649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1393180" y="1373867"/>
                <a:ext cx="94361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798" name="Group 41"/>
              <p:cNvGrpSpPr>
                <a:grpSpLocks/>
              </p:cNvGrpSpPr>
              <p:nvPr/>
            </p:nvGrpSpPr>
            <p:grpSpPr bwMode="auto">
              <a:xfrm>
                <a:off x="1121757" y="523888"/>
                <a:ext cx="25342" cy="1731768"/>
                <a:chOff x="3712557" y="3914788"/>
                <a:chExt cx="25342" cy="1731768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3600000">
                  <a:off x="3306204" y="4371706"/>
                  <a:ext cx="924419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8000000" flipH="1">
                  <a:off x="3245622" y="5205139"/>
                  <a:ext cx="931698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799" name="Group 42"/>
              <p:cNvGrpSpPr>
                <a:grpSpLocks/>
              </p:cNvGrpSpPr>
              <p:nvPr/>
            </p:nvGrpSpPr>
            <p:grpSpPr bwMode="auto">
              <a:xfrm flipH="1">
                <a:off x="2597783" y="523887"/>
                <a:ext cx="31423" cy="1742649"/>
                <a:chOff x="3723970" y="3914787"/>
                <a:chExt cx="31423" cy="1742649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 rot="3600000">
                  <a:off x="3293867" y="4371705"/>
                  <a:ext cx="924419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8000000" flipH="1">
                  <a:off x="3255871" y="5217877"/>
                  <a:ext cx="935336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Connector 129"/>
            <p:cNvCxnSpPr/>
            <p:nvPr/>
          </p:nvCxnSpPr>
          <p:spPr bwMode="auto">
            <a:xfrm rot="5400000">
              <a:off x="2752888" y="1564066"/>
              <a:ext cx="397913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5400000">
              <a:off x="2752019" y="2805589"/>
              <a:ext cx="39965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84" name="TextBox 126"/>
            <p:cNvSpPr txBox="1">
              <a:spLocks noChangeArrowheads="1"/>
            </p:cNvSpPr>
            <p:nvPr/>
          </p:nvSpPr>
          <p:spPr bwMode="auto">
            <a:xfrm>
              <a:off x="1901825" y="2501362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104785" name="TextBox 128"/>
            <p:cNvSpPr txBox="1">
              <a:spLocks noChangeArrowheads="1"/>
            </p:cNvSpPr>
            <p:nvPr/>
          </p:nvSpPr>
          <p:spPr bwMode="auto">
            <a:xfrm>
              <a:off x="1901825" y="1500918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04786" name="TextBox 131"/>
            <p:cNvSpPr txBox="1">
              <a:spLocks noChangeArrowheads="1"/>
            </p:cNvSpPr>
            <p:nvPr/>
          </p:nvSpPr>
          <p:spPr bwMode="auto">
            <a:xfrm>
              <a:off x="2786599" y="1017588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04787" name="TextBox 138"/>
            <p:cNvSpPr txBox="1">
              <a:spLocks noChangeArrowheads="1"/>
            </p:cNvSpPr>
            <p:nvPr/>
          </p:nvSpPr>
          <p:spPr bwMode="auto">
            <a:xfrm>
              <a:off x="3671302" y="2480507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04788" name="TextBox 142"/>
            <p:cNvSpPr txBox="1">
              <a:spLocks noChangeArrowheads="1"/>
            </p:cNvSpPr>
            <p:nvPr/>
          </p:nvSpPr>
          <p:spPr bwMode="auto">
            <a:xfrm>
              <a:off x="3681731" y="1500919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04789" name="TextBox 145"/>
            <p:cNvSpPr txBox="1">
              <a:spLocks noChangeArrowheads="1"/>
            </p:cNvSpPr>
            <p:nvPr/>
          </p:nvSpPr>
          <p:spPr bwMode="auto">
            <a:xfrm>
              <a:off x="2407142" y="2427303"/>
              <a:ext cx="514574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12</a:t>
              </a:r>
            </a:p>
          </p:txBody>
        </p:sp>
        <p:sp>
          <p:nvSpPr>
            <p:cNvPr id="104790" name="TextBox 146"/>
            <p:cNvSpPr txBox="1">
              <a:spLocks noChangeArrowheads="1"/>
            </p:cNvSpPr>
            <p:nvPr/>
          </p:nvSpPr>
          <p:spPr bwMode="auto">
            <a:xfrm>
              <a:off x="3041154" y="1523006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04791" name="TextBox 147"/>
            <p:cNvSpPr txBox="1">
              <a:spLocks noChangeArrowheads="1"/>
            </p:cNvSpPr>
            <p:nvPr/>
          </p:nvSpPr>
          <p:spPr bwMode="auto">
            <a:xfrm>
              <a:off x="3275093" y="1976453"/>
              <a:ext cx="514574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104792" name="TextBox 148"/>
            <p:cNvSpPr txBox="1">
              <a:spLocks noChangeArrowheads="1"/>
            </p:cNvSpPr>
            <p:nvPr/>
          </p:nvSpPr>
          <p:spPr bwMode="auto">
            <a:xfrm>
              <a:off x="2988020" y="2427303"/>
              <a:ext cx="493725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104793" name="TextBox 151"/>
            <p:cNvSpPr txBox="1">
              <a:spLocks noChangeArrowheads="1"/>
            </p:cNvSpPr>
            <p:nvPr/>
          </p:nvSpPr>
          <p:spPr bwMode="auto">
            <a:xfrm>
              <a:off x="2298105" y="1976454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104794" name="TextBox 152"/>
            <p:cNvSpPr txBox="1">
              <a:spLocks noChangeArrowheads="1"/>
            </p:cNvSpPr>
            <p:nvPr/>
          </p:nvSpPr>
          <p:spPr bwMode="auto">
            <a:xfrm>
              <a:off x="2564456" y="1523006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  <p:sp>
          <p:nvSpPr>
            <p:cNvPr id="104795" name="TextBox 234"/>
            <p:cNvSpPr txBox="1">
              <a:spLocks noChangeArrowheads="1"/>
            </p:cNvSpPr>
            <p:nvPr/>
          </p:nvSpPr>
          <p:spPr bwMode="auto">
            <a:xfrm>
              <a:off x="2768375" y="2928824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04796" name="TextBox 140"/>
            <p:cNvSpPr txBox="1">
              <a:spLocks noChangeArrowheads="1"/>
            </p:cNvSpPr>
            <p:nvPr/>
          </p:nvSpPr>
          <p:spPr bwMode="auto">
            <a:xfrm>
              <a:off x="2798326" y="1937476"/>
              <a:ext cx="374172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p</a:t>
              </a:r>
            </a:p>
          </p:txBody>
        </p:sp>
      </p:grpSp>
      <p:sp>
        <p:nvSpPr>
          <p:cNvPr id="10477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Quantum Circuit for Measuring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779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61" name="TextBox 160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NEB, D.P.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DiVincenzo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, PRB 2012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4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6299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Gate Count</a:t>
            </a:r>
          </a:p>
        </p:txBody>
      </p:sp>
      <p:grpSp>
        <p:nvGrpSpPr>
          <p:cNvPr id="2" name="Group 188"/>
          <p:cNvGrpSpPr/>
          <p:nvPr/>
        </p:nvGrpSpPr>
        <p:grpSpPr>
          <a:xfrm>
            <a:off x="3590925" y="1185863"/>
            <a:ext cx="5181600" cy="3462337"/>
            <a:chOff x="268288" y="1233488"/>
            <a:chExt cx="5494337" cy="358245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191469" y="3529740"/>
              <a:ext cx="0" cy="8035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>
              <a:off x="2364271" y="4294742"/>
              <a:ext cx="1786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326"/>
            <p:cNvGraphicFramePr>
              <a:graphicFrameLocks noChangeAspect="1"/>
            </p:cNvGraphicFramePr>
            <p:nvPr/>
          </p:nvGraphicFramePr>
          <p:xfrm>
            <a:off x="1981268" y="4112244"/>
            <a:ext cx="318827" cy="4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66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68" y="4112244"/>
                          <a:ext cx="318827" cy="431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52"/>
            <p:cNvSpPr txBox="1">
              <a:spLocks noChangeArrowheads="1"/>
            </p:cNvSpPr>
            <p:nvPr/>
          </p:nvSpPr>
          <p:spPr bwMode="auto">
            <a:xfrm>
              <a:off x="315140" y="1665301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8" name="TextBox 53"/>
            <p:cNvSpPr txBox="1">
              <a:spLocks noChangeArrowheads="1"/>
            </p:cNvSpPr>
            <p:nvPr/>
          </p:nvSpPr>
          <p:spPr bwMode="auto">
            <a:xfrm>
              <a:off x="315140" y="1859503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</a:p>
          </p:txBody>
        </p:sp>
        <p:sp>
          <p:nvSpPr>
            <p:cNvPr id="9" name="TextBox 54"/>
            <p:cNvSpPr txBox="1">
              <a:spLocks noChangeArrowheads="1"/>
            </p:cNvSpPr>
            <p:nvPr/>
          </p:nvSpPr>
          <p:spPr bwMode="auto">
            <a:xfrm>
              <a:off x="315140" y="2051420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" name="TextBox 58"/>
            <p:cNvSpPr txBox="1">
              <a:spLocks noChangeArrowheads="1"/>
            </p:cNvSpPr>
            <p:nvPr/>
          </p:nvSpPr>
          <p:spPr bwMode="auto">
            <a:xfrm>
              <a:off x="315140" y="2243337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11" name="TextBox 52"/>
            <p:cNvSpPr txBox="1">
              <a:spLocks noChangeArrowheads="1"/>
            </p:cNvSpPr>
            <p:nvPr/>
          </p:nvSpPr>
          <p:spPr bwMode="auto">
            <a:xfrm>
              <a:off x="315140" y="1279183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12" name="TextBox 53"/>
            <p:cNvSpPr txBox="1">
              <a:spLocks noChangeArrowheads="1"/>
            </p:cNvSpPr>
            <p:nvPr/>
          </p:nvSpPr>
          <p:spPr bwMode="auto">
            <a:xfrm>
              <a:off x="315140" y="1472242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609119" y="1418830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609119" y="1609148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609119" y="1800710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609119" y="1991027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609119" y="2181345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609119" y="2374150"/>
              <a:ext cx="515350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609119" y="2564469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609119" y="2754786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609119" y="2946348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609119" y="3136666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609119" y="3326983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609119" y="3518545"/>
              <a:ext cx="51535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52"/>
            <p:cNvSpPr txBox="1">
              <a:spLocks noChangeArrowheads="1"/>
            </p:cNvSpPr>
            <p:nvPr/>
          </p:nvSpPr>
          <p:spPr bwMode="auto">
            <a:xfrm>
              <a:off x="311712" y="2823658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9</a:t>
              </a:r>
            </a:p>
          </p:txBody>
        </p:sp>
        <p:sp>
          <p:nvSpPr>
            <p:cNvPr id="26" name="TextBox 53"/>
            <p:cNvSpPr txBox="1">
              <a:spLocks noChangeArrowheads="1"/>
            </p:cNvSpPr>
            <p:nvPr/>
          </p:nvSpPr>
          <p:spPr bwMode="auto">
            <a:xfrm>
              <a:off x="268288" y="3015575"/>
              <a:ext cx="467771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10</a:t>
              </a:r>
            </a:p>
          </p:txBody>
        </p:sp>
        <p:sp>
          <p:nvSpPr>
            <p:cNvPr id="27" name="TextBox 54"/>
            <p:cNvSpPr txBox="1">
              <a:spLocks noChangeArrowheads="1"/>
            </p:cNvSpPr>
            <p:nvPr/>
          </p:nvSpPr>
          <p:spPr bwMode="auto">
            <a:xfrm>
              <a:off x="274001" y="3208635"/>
              <a:ext cx="44961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11</a:t>
              </a:r>
            </a:p>
          </p:txBody>
        </p:sp>
        <p:sp>
          <p:nvSpPr>
            <p:cNvPr id="28" name="TextBox 58"/>
            <p:cNvSpPr txBox="1">
              <a:spLocks noChangeArrowheads="1"/>
            </p:cNvSpPr>
            <p:nvPr/>
          </p:nvSpPr>
          <p:spPr bwMode="auto">
            <a:xfrm>
              <a:off x="268288" y="3401694"/>
              <a:ext cx="467771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12</a:t>
              </a:r>
            </a:p>
          </p:txBody>
        </p:sp>
        <p:sp>
          <p:nvSpPr>
            <p:cNvPr id="29" name="TextBox 52"/>
            <p:cNvSpPr txBox="1">
              <a:spLocks noChangeArrowheads="1"/>
            </p:cNvSpPr>
            <p:nvPr/>
          </p:nvSpPr>
          <p:spPr bwMode="auto">
            <a:xfrm>
              <a:off x="311712" y="2437539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7</a:t>
              </a:r>
            </a:p>
          </p:txBody>
        </p:sp>
        <p:sp>
          <p:nvSpPr>
            <p:cNvPr id="30" name="TextBox 53"/>
            <p:cNvSpPr txBox="1">
              <a:spLocks noChangeArrowheads="1"/>
            </p:cNvSpPr>
            <p:nvPr/>
          </p:nvSpPr>
          <p:spPr bwMode="auto">
            <a:xfrm>
              <a:off x="311712" y="2630599"/>
              <a:ext cx="33179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8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32994" y="3600229"/>
              <a:ext cx="448071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157681" y="3654131"/>
              <a:ext cx="335855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04629" y="3600229"/>
              <a:ext cx="448071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902782" y="3654131"/>
              <a:ext cx="333367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847826" y="3600229"/>
              <a:ext cx="448072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529610" y="3654131"/>
              <a:ext cx="334611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476191" y="3600229"/>
              <a:ext cx="447077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273466" y="3654131"/>
              <a:ext cx="334611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19102" y="3600069"/>
              <a:ext cx="448765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568171" y="1676319"/>
              <a:ext cx="294806" cy="1980300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TextBox 100"/>
            <p:cNvSpPr txBox="1">
              <a:spLocks noChangeArrowheads="1"/>
            </p:cNvSpPr>
            <p:nvPr/>
          </p:nvSpPr>
          <p:spPr bwMode="auto">
            <a:xfrm>
              <a:off x="1595019" y="1612753"/>
              <a:ext cx="191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42" name="TextBox 101"/>
            <p:cNvSpPr txBox="1">
              <a:spLocks noChangeArrowheads="1"/>
            </p:cNvSpPr>
            <p:nvPr/>
          </p:nvSpPr>
          <p:spPr bwMode="auto">
            <a:xfrm>
              <a:off x="1595019" y="2956172"/>
              <a:ext cx="182840" cy="38214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43" name="TextBox 102"/>
            <p:cNvSpPr txBox="1">
              <a:spLocks noChangeArrowheads="1"/>
            </p:cNvSpPr>
            <p:nvPr/>
          </p:nvSpPr>
          <p:spPr bwMode="auto">
            <a:xfrm>
              <a:off x="1595019" y="2776821"/>
              <a:ext cx="191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44" name="TextBox 103"/>
            <p:cNvSpPr txBox="1">
              <a:spLocks noChangeArrowheads="1"/>
            </p:cNvSpPr>
            <p:nvPr/>
          </p:nvSpPr>
          <p:spPr bwMode="auto">
            <a:xfrm>
              <a:off x="1595019" y="2568911"/>
              <a:ext cx="191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45" name="TextBox 101"/>
            <p:cNvSpPr txBox="1">
              <a:spLocks noChangeArrowheads="1"/>
            </p:cNvSpPr>
            <p:nvPr/>
          </p:nvSpPr>
          <p:spPr bwMode="auto">
            <a:xfrm>
              <a:off x="1595019" y="3343434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922685" y="1884051"/>
              <a:ext cx="297293" cy="1772568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TextBox 100"/>
            <p:cNvSpPr txBox="1">
              <a:spLocks noChangeArrowheads="1"/>
            </p:cNvSpPr>
            <p:nvPr/>
          </p:nvSpPr>
          <p:spPr bwMode="auto">
            <a:xfrm>
              <a:off x="1948129" y="1814951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48" name="TextBox 101"/>
            <p:cNvSpPr txBox="1">
              <a:spLocks noChangeArrowheads="1"/>
            </p:cNvSpPr>
            <p:nvPr/>
          </p:nvSpPr>
          <p:spPr bwMode="auto">
            <a:xfrm>
              <a:off x="1948129" y="2956172"/>
              <a:ext cx="180554" cy="38214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49" name="TextBox 102"/>
            <p:cNvSpPr txBox="1">
              <a:spLocks noChangeArrowheads="1"/>
            </p:cNvSpPr>
            <p:nvPr/>
          </p:nvSpPr>
          <p:spPr bwMode="auto">
            <a:xfrm>
              <a:off x="1948129" y="2776821"/>
              <a:ext cx="18969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50" name="TextBox 101"/>
            <p:cNvSpPr txBox="1">
              <a:spLocks noChangeArrowheads="1"/>
            </p:cNvSpPr>
            <p:nvPr/>
          </p:nvSpPr>
          <p:spPr bwMode="auto">
            <a:xfrm>
              <a:off x="1948129" y="3343434"/>
              <a:ext cx="183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51" name="TextBox 101"/>
            <p:cNvSpPr txBox="1">
              <a:spLocks noChangeArrowheads="1"/>
            </p:cNvSpPr>
            <p:nvPr/>
          </p:nvSpPr>
          <p:spPr bwMode="auto">
            <a:xfrm>
              <a:off x="1948129" y="3148089"/>
              <a:ext cx="183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282173" y="2070637"/>
              <a:ext cx="319685" cy="15859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TextBox 100"/>
            <p:cNvSpPr txBox="1">
              <a:spLocks noChangeArrowheads="1"/>
            </p:cNvSpPr>
            <p:nvPr/>
          </p:nvSpPr>
          <p:spPr bwMode="auto">
            <a:xfrm>
              <a:off x="2318380" y="3343434"/>
              <a:ext cx="20455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54" name="TextBox 102"/>
            <p:cNvSpPr txBox="1">
              <a:spLocks noChangeArrowheads="1"/>
            </p:cNvSpPr>
            <p:nvPr/>
          </p:nvSpPr>
          <p:spPr bwMode="auto">
            <a:xfrm>
              <a:off x="2318380" y="3148089"/>
              <a:ext cx="16912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5" name="TextBox 103"/>
            <p:cNvSpPr txBox="1">
              <a:spLocks noChangeArrowheads="1"/>
            </p:cNvSpPr>
            <p:nvPr/>
          </p:nvSpPr>
          <p:spPr bwMode="auto">
            <a:xfrm>
              <a:off x="2318380" y="2009153"/>
              <a:ext cx="20455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56" name="TextBox 101"/>
            <p:cNvSpPr txBox="1">
              <a:spLocks noChangeArrowheads="1"/>
            </p:cNvSpPr>
            <p:nvPr/>
          </p:nvSpPr>
          <p:spPr bwMode="auto">
            <a:xfrm>
              <a:off x="2318380" y="2956172"/>
              <a:ext cx="196553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670272" y="3227470"/>
              <a:ext cx="296050" cy="4291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TextBox 100"/>
            <p:cNvSpPr txBox="1">
              <a:spLocks noChangeArrowheads="1"/>
            </p:cNvSpPr>
            <p:nvPr/>
          </p:nvSpPr>
          <p:spPr bwMode="auto">
            <a:xfrm>
              <a:off x="2702343" y="3148089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59" name="TextBox 103"/>
            <p:cNvSpPr txBox="1">
              <a:spLocks noChangeArrowheads="1"/>
            </p:cNvSpPr>
            <p:nvPr/>
          </p:nvSpPr>
          <p:spPr bwMode="auto">
            <a:xfrm>
              <a:off x="2702343" y="3343434"/>
              <a:ext cx="18969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193755" y="1504660"/>
              <a:ext cx="296050" cy="2151959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TextBox 100"/>
            <p:cNvSpPr txBox="1">
              <a:spLocks noChangeArrowheads="1"/>
            </p:cNvSpPr>
            <p:nvPr/>
          </p:nvSpPr>
          <p:spPr bwMode="auto">
            <a:xfrm>
              <a:off x="1221341" y="1428833"/>
              <a:ext cx="191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62" name="TextBox 102"/>
            <p:cNvSpPr txBox="1">
              <a:spLocks noChangeArrowheads="1"/>
            </p:cNvSpPr>
            <p:nvPr/>
          </p:nvSpPr>
          <p:spPr bwMode="auto">
            <a:xfrm>
              <a:off x="1221341" y="2380421"/>
              <a:ext cx="18969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63" name="TextBox 101"/>
            <p:cNvSpPr txBox="1">
              <a:spLocks noChangeArrowheads="1"/>
            </p:cNvSpPr>
            <p:nvPr/>
          </p:nvSpPr>
          <p:spPr bwMode="auto">
            <a:xfrm>
              <a:off x="1221341" y="3343434"/>
              <a:ext cx="183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64" name="TextBox 101"/>
            <p:cNvSpPr txBox="1">
              <a:spLocks noChangeArrowheads="1"/>
            </p:cNvSpPr>
            <p:nvPr/>
          </p:nvSpPr>
          <p:spPr bwMode="auto">
            <a:xfrm>
              <a:off x="1221341" y="2776821"/>
              <a:ext cx="183982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644151" y="3654131"/>
              <a:ext cx="335855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90810" y="3600229"/>
              <a:ext cx="448626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 flipH="1">
              <a:off x="5271282" y="3654131"/>
              <a:ext cx="333367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8" name="Rectangle 67"/>
            <p:cNvSpPr/>
            <p:nvPr/>
          </p:nvSpPr>
          <p:spPr bwMode="auto">
            <a:xfrm flipH="1">
              <a:off x="5211924" y="3600229"/>
              <a:ext cx="448072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 flipH="1">
              <a:off x="4899353" y="3654131"/>
              <a:ext cx="335855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0" name="Rectangle 69"/>
            <p:cNvSpPr/>
            <p:nvPr/>
          </p:nvSpPr>
          <p:spPr bwMode="auto">
            <a:xfrm flipH="1">
              <a:off x="4840086" y="3600229"/>
              <a:ext cx="448072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 flipH="1">
              <a:off x="4156741" y="3654131"/>
              <a:ext cx="334611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4097092" y="3600229"/>
              <a:ext cx="448071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4528669" y="3654131"/>
              <a:ext cx="334611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4" name="Rectangle 73"/>
            <p:cNvSpPr/>
            <p:nvPr/>
          </p:nvSpPr>
          <p:spPr bwMode="auto">
            <a:xfrm flipH="1">
              <a:off x="4468452" y="3600229"/>
              <a:ext cx="447077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3783570" y="3654131"/>
              <a:ext cx="335855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3724868" y="3600069"/>
              <a:ext cx="447982" cy="382145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flipH="1">
              <a:off x="4533645" y="1683782"/>
              <a:ext cx="297294" cy="1972836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" name="TextBox 100"/>
            <p:cNvSpPr txBox="1">
              <a:spLocks noChangeArrowheads="1"/>
            </p:cNvSpPr>
            <p:nvPr/>
          </p:nvSpPr>
          <p:spPr bwMode="auto">
            <a:xfrm flipH="1">
              <a:off x="4567310" y="1612753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79" name="TextBox 101"/>
            <p:cNvSpPr txBox="1">
              <a:spLocks noChangeArrowheads="1"/>
            </p:cNvSpPr>
            <p:nvPr/>
          </p:nvSpPr>
          <p:spPr bwMode="auto">
            <a:xfrm flipH="1">
              <a:off x="4567310" y="2956172"/>
              <a:ext cx="181697" cy="38214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80" name="TextBox 102"/>
            <p:cNvSpPr txBox="1">
              <a:spLocks noChangeArrowheads="1"/>
            </p:cNvSpPr>
            <p:nvPr/>
          </p:nvSpPr>
          <p:spPr bwMode="auto">
            <a:xfrm flipH="1">
              <a:off x="4567310" y="2776821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81" name="TextBox 103"/>
            <p:cNvSpPr txBox="1">
              <a:spLocks noChangeArrowheads="1"/>
            </p:cNvSpPr>
            <p:nvPr/>
          </p:nvSpPr>
          <p:spPr bwMode="auto">
            <a:xfrm flipH="1">
              <a:off x="4567310" y="2568911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82" name="TextBox 101"/>
            <p:cNvSpPr txBox="1">
              <a:spLocks noChangeArrowheads="1"/>
            </p:cNvSpPr>
            <p:nvPr/>
          </p:nvSpPr>
          <p:spPr bwMode="auto">
            <a:xfrm flipH="1">
              <a:off x="4567310" y="3343434"/>
              <a:ext cx="18169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 flipH="1">
              <a:off x="4172912" y="1884051"/>
              <a:ext cx="296050" cy="1772568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TextBox 100"/>
            <p:cNvSpPr txBox="1">
              <a:spLocks noChangeArrowheads="1"/>
            </p:cNvSpPr>
            <p:nvPr/>
          </p:nvSpPr>
          <p:spPr bwMode="auto">
            <a:xfrm flipH="1">
              <a:off x="4211914" y="1814951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85" name="TextBox 101"/>
            <p:cNvSpPr txBox="1">
              <a:spLocks noChangeArrowheads="1"/>
            </p:cNvSpPr>
            <p:nvPr/>
          </p:nvSpPr>
          <p:spPr bwMode="auto">
            <a:xfrm flipH="1">
              <a:off x="4211914" y="2956172"/>
              <a:ext cx="180554" cy="38214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86" name="TextBox 102"/>
            <p:cNvSpPr txBox="1">
              <a:spLocks noChangeArrowheads="1"/>
            </p:cNvSpPr>
            <p:nvPr/>
          </p:nvSpPr>
          <p:spPr bwMode="auto">
            <a:xfrm flipH="1">
              <a:off x="4211914" y="2776821"/>
              <a:ext cx="188554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87" name="TextBox 101"/>
            <p:cNvSpPr txBox="1">
              <a:spLocks noChangeArrowheads="1"/>
            </p:cNvSpPr>
            <p:nvPr/>
          </p:nvSpPr>
          <p:spPr bwMode="auto">
            <a:xfrm flipH="1">
              <a:off x="4211914" y="3343434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88" name="TextBox 101"/>
            <p:cNvSpPr txBox="1">
              <a:spLocks noChangeArrowheads="1"/>
            </p:cNvSpPr>
            <p:nvPr/>
          </p:nvSpPr>
          <p:spPr bwMode="auto">
            <a:xfrm flipH="1">
              <a:off x="4211914" y="3148089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 flipH="1">
              <a:off x="3791033" y="2070637"/>
              <a:ext cx="318440" cy="15859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" name="TextBox 100"/>
            <p:cNvSpPr txBox="1">
              <a:spLocks noChangeArrowheads="1"/>
            </p:cNvSpPr>
            <p:nvPr/>
          </p:nvSpPr>
          <p:spPr bwMode="auto">
            <a:xfrm flipH="1">
              <a:off x="3826808" y="3343434"/>
              <a:ext cx="20340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91" name="TextBox 102"/>
            <p:cNvSpPr txBox="1">
              <a:spLocks noChangeArrowheads="1"/>
            </p:cNvSpPr>
            <p:nvPr/>
          </p:nvSpPr>
          <p:spPr bwMode="auto">
            <a:xfrm flipH="1">
              <a:off x="3826808" y="3148089"/>
              <a:ext cx="169127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92" name="TextBox 103"/>
            <p:cNvSpPr txBox="1">
              <a:spLocks noChangeArrowheads="1"/>
            </p:cNvSpPr>
            <p:nvPr/>
          </p:nvSpPr>
          <p:spPr bwMode="auto">
            <a:xfrm flipH="1">
              <a:off x="3826808" y="2009153"/>
              <a:ext cx="205695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93" name="TextBox 101"/>
            <p:cNvSpPr txBox="1">
              <a:spLocks noChangeArrowheads="1"/>
            </p:cNvSpPr>
            <p:nvPr/>
          </p:nvSpPr>
          <p:spPr bwMode="auto">
            <a:xfrm flipH="1">
              <a:off x="3826808" y="2956172"/>
              <a:ext cx="19541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3424080" y="3227470"/>
              <a:ext cx="298538" cy="4291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5" name="TextBox 100"/>
            <p:cNvSpPr txBox="1">
              <a:spLocks noChangeArrowheads="1"/>
            </p:cNvSpPr>
            <p:nvPr/>
          </p:nvSpPr>
          <p:spPr bwMode="auto">
            <a:xfrm flipH="1">
              <a:off x="3458843" y="3148089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96" name="TextBox 103"/>
            <p:cNvSpPr txBox="1">
              <a:spLocks noChangeArrowheads="1"/>
            </p:cNvSpPr>
            <p:nvPr/>
          </p:nvSpPr>
          <p:spPr bwMode="auto">
            <a:xfrm flipH="1">
              <a:off x="3458843" y="3343434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4900598" y="1504660"/>
              <a:ext cx="298538" cy="2151959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8" name="TextBox 100"/>
            <p:cNvSpPr txBox="1">
              <a:spLocks noChangeArrowheads="1"/>
            </p:cNvSpPr>
            <p:nvPr/>
          </p:nvSpPr>
          <p:spPr bwMode="auto">
            <a:xfrm flipH="1">
              <a:off x="4927275" y="1428833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99" name="TextBox 101"/>
            <p:cNvSpPr txBox="1">
              <a:spLocks noChangeArrowheads="1"/>
            </p:cNvSpPr>
            <p:nvPr/>
          </p:nvSpPr>
          <p:spPr bwMode="auto">
            <a:xfrm flipH="1">
              <a:off x="4927275" y="2568911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0" name="TextBox 102"/>
            <p:cNvSpPr txBox="1">
              <a:spLocks noChangeArrowheads="1"/>
            </p:cNvSpPr>
            <p:nvPr/>
          </p:nvSpPr>
          <p:spPr bwMode="auto">
            <a:xfrm flipH="1">
              <a:off x="4927275" y="2380421"/>
              <a:ext cx="188554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101" name="TextBox 101"/>
            <p:cNvSpPr txBox="1">
              <a:spLocks noChangeArrowheads="1"/>
            </p:cNvSpPr>
            <p:nvPr/>
          </p:nvSpPr>
          <p:spPr bwMode="auto">
            <a:xfrm flipH="1">
              <a:off x="4927275" y="3343434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 flipH="1">
              <a:off x="4927275" y="2776821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5283721" y="1293195"/>
              <a:ext cx="297293" cy="2363423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" name="TextBox 100"/>
            <p:cNvSpPr txBox="1">
              <a:spLocks noChangeArrowheads="1"/>
            </p:cNvSpPr>
            <p:nvPr/>
          </p:nvSpPr>
          <p:spPr bwMode="auto">
            <a:xfrm flipH="1">
              <a:off x="5324952" y="1233488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105" name="TextBox 101"/>
            <p:cNvSpPr txBox="1">
              <a:spLocks noChangeArrowheads="1"/>
            </p:cNvSpPr>
            <p:nvPr/>
          </p:nvSpPr>
          <p:spPr bwMode="auto">
            <a:xfrm flipH="1">
              <a:off x="5324952" y="2380421"/>
              <a:ext cx="180554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6" name="TextBox 102"/>
            <p:cNvSpPr txBox="1">
              <a:spLocks noChangeArrowheads="1"/>
            </p:cNvSpPr>
            <p:nvPr/>
          </p:nvSpPr>
          <p:spPr bwMode="auto">
            <a:xfrm flipH="1">
              <a:off x="5324952" y="2191931"/>
              <a:ext cx="188554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107" name="TextBox 101"/>
            <p:cNvSpPr txBox="1">
              <a:spLocks noChangeArrowheads="1"/>
            </p:cNvSpPr>
            <p:nvPr/>
          </p:nvSpPr>
          <p:spPr bwMode="auto">
            <a:xfrm flipH="1">
              <a:off x="5324952" y="3343434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108" name="TextBox 101"/>
            <p:cNvSpPr txBox="1">
              <a:spLocks noChangeArrowheads="1"/>
            </p:cNvSpPr>
            <p:nvPr/>
          </p:nvSpPr>
          <p:spPr bwMode="auto">
            <a:xfrm flipH="1">
              <a:off x="5324952" y="2568911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109" name="Rectangle 108"/>
            <p:cNvSpPr/>
            <p:nvPr/>
          </p:nvSpPr>
          <p:spPr bwMode="auto">
            <a:xfrm flipH="1">
              <a:off x="3412885" y="3654131"/>
              <a:ext cx="334611" cy="3209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0" name="Rectangle 109"/>
            <p:cNvSpPr/>
            <p:nvPr/>
          </p:nvSpPr>
          <p:spPr bwMode="auto">
            <a:xfrm flipH="1">
              <a:off x="3353538" y="3600229"/>
              <a:ext cx="448625" cy="382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graphicFrame>
          <p:nvGraphicFramePr>
            <p:cNvPr id="111" name="Object 327"/>
            <p:cNvGraphicFramePr>
              <a:graphicFrameLocks noChangeAspect="1"/>
            </p:cNvGraphicFramePr>
            <p:nvPr/>
          </p:nvGraphicFramePr>
          <p:xfrm>
            <a:off x="4565024" y="4422967"/>
            <a:ext cx="511952" cy="392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67" name="Equation" r:id="rId5" imgW="368300" imgH="241300" progId="Equation.3">
                    <p:embed/>
                  </p:oleObj>
                </mc:Choice>
                <mc:Fallback>
                  <p:oleObj name="Equation" r:id="rId5" imgW="368300" imgH="2413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5024" y="4422967"/>
                          <a:ext cx="511952" cy="3929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Oval 111"/>
            <p:cNvSpPr/>
            <p:nvPr/>
          </p:nvSpPr>
          <p:spPr bwMode="auto">
            <a:xfrm>
              <a:off x="3133005" y="3452618"/>
              <a:ext cx="130611" cy="1293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/>
            </a:p>
          </p:txBody>
        </p:sp>
        <p:grpSp>
          <p:nvGrpSpPr>
            <p:cNvPr id="3" name="Group 116"/>
            <p:cNvGrpSpPr/>
            <p:nvPr/>
          </p:nvGrpSpPr>
          <p:grpSpPr bwMode="auto">
            <a:xfrm>
              <a:off x="4162633" y="4149177"/>
              <a:ext cx="459343" cy="409525"/>
              <a:chOff x="6900672" y="2426208"/>
              <a:chExt cx="792480" cy="743712"/>
            </a:xfrm>
            <a:solidFill>
              <a:schemeClr val="bg1"/>
            </a:solidFill>
          </p:grpSpPr>
          <p:sp>
            <p:nvSpPr>
              <p:cNvPr id="125" name="Rectangle 124"/>
              <p:cNvSpPr/>
              <p:nvPr/>
            </p:nvSpPr>
            <p:spPr>
              <a:xfrm>
                <a:off x="6900672" y="2426208"/>
                <a:ext cx="792480" cy="54864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26" name="Arc 125"/>
              <p:cNvSpPr/>
              <p:nvPr/>
            </p:nvSpPr>
            <p:spPr>
              <a:xfrm>
                <a:off x="6949440" y="2511552"/>
                <a:ext cx="658368" cy="658368"/>
              </a:xfrm>
              <a:prstGeom prst="arc">
                <a:avLst>
                  <a:gd name="adj1" fmla="val 10656843"/>
                  <a:gd name="adj2" fmla="val 0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rot="16200000" flipV="1">
                <a:off x="6961632" y="2535936"/>
                <a:ext cx="292608" cy="292608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Rectangle 113"/>
            <p:cNvSpPr/>
            <p:nvPr/>
          </p:nvSpPr>
          <p:spPr bwMode="auto">
            <a:xfrm>
              <a:off x="810631" y="1293195"/>
              <a:ext cx="296050" cy="2363423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" name="TextBox 101"/>
            <p:cNvSpPr txBox="1">
              <a:spLocks noChangeArrowheads="1"/>
            </p:cNvSpPr>
            <p:nvPr/>
          </p:nvSpPr>
          <p:spPr bwMode="auto">
            <a:xfrm>
              <a:off x="837378" y="2568911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85754" y="3654131"/>
              <a:ext cx="335855" cy="32092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7" name="TextBox 100"/>
            <p:cNvSpPr txBox="1">
              <a:spLocks noChangeArrowheads="1"/>
            </p:cNvSpPr>
            <p:nvPr/>
          </p:nvSpPr>
          <p:spPr bwMode="auto">
            <a:xfrm>
              <a:off x="837378" y="1233488"/>
              <a:ext cx="190839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118" name="TextBox 102"/>
            <p:cNvSpPr txBox="1">
              <a:spLocks noChangeArrowheads="1"/>
            </p:cNvSpPr>
            <p:nvPr/>
          </p:nvSpPr>
          <p:spPr bwMode="auto">
            <a:xfrm>
              <a:off x="837378" y="2191931"/>
              <a:ext cx="188553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</a:t>
              </a:r>
            </a:p>
          </p:txBody>
        </p:sp>
        <p:sp>
          <p:nvSpPr>
            <p:cNvPr id="119" name="TextBox 101"/>
            <p:cNvSpPr txBox="1">
              <a:spLocks noChangeArrowheads="1"/>
            </p:cNvSpPr>
            <p:nvPr/>
          </p:nvSpPr>
          <p:spPr bwMode="auto">
            <a:xfrm>
              <a:off x="837378" y="3343434"/>
              <a:ext cx="182840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</a:t>
              </a:r>
            </a:p>
          </p:txBody>
        </p:sp>
        <p:sp>
          <p:nvSpPr>
            <p:cNvPr id="120" name="TextBox 102"/>
            <p:cNvSpPr txBox="1">
              <a:spLocks noChangeArrowheads="1"/>
            </p:cNvSpPr>
            <p:nvPr/>
          </p:nvSpPr>
          <p:spPr bwMode="auto">
            <a:xfrm>
              <a:off x="837378" y="2380421"/>
              <a:ext cx="188553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21" name="TextBox 102"/>
            <p:cNvSpPr txBox="1">
              <a:spLocks noChangeArrowheads="1"/>
            </p:cNvSpPr>
            <p:nvPr/>
          </p:nvSpPr>
          <p:spPr bwMode="auto">
            <a:xfrm>
              <a:off x="1221341" y="2568911"/>
              <a:ext cx="188553" cy="38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e</a:t>
              </a:r>
            </a:p>
          </p:txBody>
        </p:sp>
        <p:grpSp>
          <p:nvGrpSpPr>
            <p:cNvPr id="113" name="Group 136"/>
            <p:cNvGrpSpPr>
              <a:grpSpLocks/>
            </p:cNvGrpSpPr>
            <p:nvPr/>
          </p:nvGrpSpPr>
          <p:grpSpPr bwMode="auto">
            <a:xfrm>
              <a:off x="3003262" y="4076072"/>
              <a:ext cx="358987" cy="384103"/>
              <a:chOff x="2834278" y="3245398"/>
              <a:chExt cx="497421" cy="53395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2896848" y="3336679"/>
                <a:ext cx="399872" cy="442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124" name="TextBox 1"/>
              <p:cNvSpPr txBox="1">
                <a:spLocks noChangeArrowheads="1"/>
              </p:cNvSpPr>
              <p:nvPr/>
            </p:nvSpPr>
            <p:spPr bwMode="auto">
              <a:xfrm>
                <a:off x="2834278" y="3245398"/>
                <a:ext cx="497421" cy="53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X</a:t>
                </a:r>
              </a:p>
            </p:txBody>
          </p:sp>
        </p:grpSp>
      </p:grpSp>
      <p:cxnSp>
        <p:nvCxnSpPr>
          <p:cNvPr id="129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cxnSp>
        <p:nvCxnSpPr>
          <p:cNvPr id="130" name="Straight Connector 160"/>
          <p:cNvCxnSpPr>
            <a:cxnSpLocks noChangeShapeType="1"/>
          </p:cNvCxnSpPr>
          <p:nvPr/>
        </p:nvCxnSpPr>
        <p:spPr bwMode="auto">
          <a:xfrm>
            <a:off x="0" y="466566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45" name="TextBox 1054"/>
          <p:cNvSpPr txBox="1">
            <a:spLocks noChangeArrowheads="1"/>
          </p:cNvSpPr>
          <p:nvPr/>
        </p:nvSpPr>
        <p:spPr bwMode="auto">
          <a:xfrm>
            <a:off x="4544321" y="4847816"/>
            <a:ext cx="3621984" cy="7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9" tIns="48984" rIns="97969" bIns="48984">
            <a:spAutoFit/>
          </a:bodyPr>
          <a:lstStyle/>
          <a:p>
            <a:r>
              <a:rPr lang="en-US" sz="2000" dirty="0" smtClean="0"/>
              <a:t>371     CNOT Gates</a:t>
            </a:r>
          </a:p>
          <a:p>
            <a:r>
              <a:rPr lang="en-US" sz="2000" dirty="0" smtClean="0"/>
              <a:t>392     Single </a:t>
            </a:r>
            <a:r>
              <a:rPr lang="en-US" sz="2000" dirty="0" err="1" smtClean="0"/>
              <a:t>Qubit</a:t>
            </a:r>
            <a:r>
              <a:rPr lang="en-US" sz="2000" dirty="0" smtClean="0"/>
              <a:t> Rotations</a:t>
            </a:r>
            <a:endParaRPr lang="en-US" sz="2000" dirty="0"/>
          </a:p>
        </p:txBody>
      </p:sp>
      <p:sp>
        <p:nvSpPr>
          <p:cNvPr id="146" name="TextBox 1054"/>
          <p:cNvSpPr txBox="1">
            <a:spLocks noChangeArrowheads="1"/>
          </p:cNvSpPr>
          <p:nvPr/>
        </p:nvSpPr>
        <p:spPr bwMode="auto">
          <a:xfrm>
            <a:off x="296171" y="4810125"/>
            <a:ext cx="4285353" cy="16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9" tIns="48984" rIns="97969" bIns="48984">
            <a:spAutoFit/>
          </a:bodyPr>
          <a:lstStyle/>
          <a:p>
            <a:pPr marL="457200" indent="-457200"/>
            <a:r>
              <a:rPr lang="en-US" sz="2000" dirty="0" smtClean="0"/>
              <a:t>8             5-qubit </a:t>
            </a:r>
            <a:r>
              <a:rPr lang="en-US" sz="2000" dirty="0" err="1" smtClean="0"/>
              <a:t>Toffoli</a:t>
            </a:r>
            <a:r>
              <a:rPr lang="en-US" sz="2000" dirty="0" smtClean="0"/>
              <a:t> Gates</a:t>
            </a:r>
          </a:p>
          <a:p>
            <a:pPr marL="457200" indent="-457200"/>
            <a:r>
              <a:rPr lang="en-US" sz="2000" dirty="0" smtClean="0"/>
              <a:t>2             4-qubit </a:t>
            </a:r>
            <a:r>
              <a:rPr lang="en-US" sz="2000" dirty="0" err="1" smtClean="0"/>
              <a:t>Toffoli</a:t>
            </a:r>
            <a:r>
              <a:rPr lang="en-US" sz="2000" dirty="0" smtClean="0"/>
              <a:t> Gates</a:t>
            </a:r>
          </a:p>
          <a:p>
            <a:pPr marL="514350" indent="-514350"/>
            <a:r>
              <a:rPr lang="en-US" sz="2000" dirty="0" smtClean="0"/>
              <a:t>10           3-qubit </a:t>
            </a:r>
            <a:r>
              <a:rPr lang="en-US" sz="2000" dirty="0" err="1" smtClean="0"/>
              <a:t>Toffoli</a:t>
            </a:r>
            <a:r>
              <a:rPr lang="en-US" sz="2000" dirty="0" smtClean="0"/>
              <a:t> Gates</a:t>
            </a:r>
          </a:p>
          <a:p>
            <a:r>
              <a:rPr lang="en-US" sz="2000" dirty="0" smtClean="0"/>
              <a:t>43           CNOT Gates</a:t>
            </a:r>
          </a:p>
          <a:p>
            <a:r>
              <a:rPr lang="en-US" sz="2000" dirty="0" smtClean="0"/>
              <a:t>24           Single </a:t>
            </a:r>
            <a:r>
              <a:rPr lang="en-US" sz="2000" dirty="0" err="1" smtClean="0"/>
              <a:t>Qubit</a:t>
            </a:r>
            <a:r>
              <a:rPr lang="en-US" sz="2000" dirty="0" smtClean="0"/>
              <a:t> Gates </a:t>
            </a:r>
            <a:endParaRPr lang="en-US" sz="2000" dirty="0"/>
          </a:p>
        </p:txBody>
      </p:sp>
      <p:grpSp>
        <p:nvGrpSpPr>
          <p:cNvPr id="133" name="Group 158"/>
          <p:cNvGrpSpPr>
            <a:grpSpLocks/>
          </p:cNvGrpSpPr>
          <p:nvPr/>
        </p:nvGrpSpPr>
        <p:grpSpPr bwMode="auto">
          <a:xfrm>
            <a:off x="960437" y="1622425"/>
            <a:ext cx="1952626" cy="2146300"/>
            <a:chOff x="1901825" y="1017588"/>
            <a:chExt cx="2138283" cy="2349248"/>
          </a:xfrm>
        </p:grpSpPr>
        <p:grpSp>
          <p:nvGrpSpPr>
            <p:cNvPr id="134" name="Group 51"/>
            <p:cNvGrpSpPr>
              <a:grpSpLocks noChangeAspect="1"/>
            </p:cNvGrpSpPr>
            <p:nvPr/>
          </p:nvGrpSpPr>
          <p:grpSpPr bwMode="auto">
            <a:xfrm rot="5400000">
              <a:off x="3012769" y="1763164"/>
              <a:ext cx="638091" cy="848700"/>
              <a:chOff x="1122267" y="572322"/>
              <a:chExt cx="1490620" cy="1775293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1399573" y="1451133"/>
                <a:ext cx="93766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41"/>
              <p:cNvGrpSpPr>
                <a:grpSpLocks/>
              </p:cNvGrpSpPr>
              <p:nvPr/>
            </p:nvGrpSpPr>
            <p:grpSpPr bwMode="auto">
              <a:xfrm>
                <a:off x="1122267" y="572322"/>
                <a:ext cx="56139" cy="1746362"/>
                <a:chOff x="3713067" y="3963222"/>
                <a:chExt cx="56139" cy="1746362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rot="3600000">
                  <a:off x="3227066" y="4445660"/>
                  <a:ext cx="974565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8000000" flipH="1">
                  <a:off x="3300260" y="5240221"/>
                  <a:ext cx="941836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42"/>
              <p:cNvGrpSpPr>
                <a:grpSpLocks/>
              </p:cNvGrpSpPr>
              <p:nvPr/>
            </p:nvGrpSpPr>
            <p:grpSpPr bwMode="auto">
              <a:xfrm flipH="1">
                <a:off x="2597709" y="595533"/>
                <a:ext cx="15178" cy="1752082"/>
                <a:chOff x="3740289" y="3986433"/>
                <a:chExt cx="15178" cy="1752082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 rot="3600000">
                  <a:off x="3287049" y="4449296"/>
                  <a:ext cx="938201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8000000" flipH="1">
                  <a:off x="3268994" y="5302041"/>
                  <a:ext cx="941838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5" name="Group 51"/>
            <p:cNvGrpSpPr>
              <a:grpSpLocks noChangeAspect="1"/>
            </p:cNvGrpSpPr>
            <p:nvPr/>
          </p:nvGrpSpPr>
          <p:grpSpPr bwMode="auto">
            <a:xfrm rot="5400000">
              <a:off x="2256311" y="1775281"/>
              <a:ext cx="644006" cy="832405"/>
              <a:chOff x="1121757" y="523887"/>
              <a:chExt cx="1507449" cy="1742649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393180" y="1373867"/>
                <a:ext cx="94361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41"/>
              <p:cNvGrpSpPr>
                <a:grpSpLocks/>
              </p:cNvGrpSpPr>
              <p:nvPr/>
            </p:nvGrpSpPr>
            <p:grpSpPr bwMode="auto">
              <a:xfrm>
                <a:off x="1121757" y="523888"/>
                <a:ext cx="25342" cy="1731768"/>
                <a:chOff x="3712557" y="3914788"/>
                <a:chExt cx="25342" cy="1731768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 rot="3600000">
                  <a:off x="3306204" y="4371706"/>
                  <a:ext cx="924419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8000000" flipH="1">
                  <a:off x="3245622" y="5205139"/>
                  <a:ext cx="931698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42"/>
              <p:cNvGrpSpPr>
                <a:grpSpLocks/>
              </p:cNvGrpSpPr>
              <p:nvPr/>
            </p:nvGrpSpPr>
            <p:grpSpPr bwMode="auto">
              <a:xfrm flipH="1">
                <a:off x="2597783" y="523887"/>
                <a:ext cx="31423" cy="1742649"/>
                <a:chOff x="3723970" y="3914787"/>
                <a:chExt cx="31423" cy="1742649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3600000">
                  <a:off x="3293867" y="4371705"/>
                  <a:ext cx="924419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8000000" flipH="1">
                  <a:off x="3255871" y="5217877"/>
                  <a:ext cx="935336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6" name="Straight Connector 135"/>
            <p:cNvCxnSpPr/>
            <p:nvPr/>
          </p:nvCxnSpPr>
          <p:spPr bwMode="auto">
            <a:xfrm rot="5400000">
              <a:off x="2752888" y="1564066"/>
              <a:ext cx="397913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2752019" y="2805589"/>
              <a:ext cx="39965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26"/>
            <p:cNvSpPr txBox="1">
              <a:spLocks noChangeArrowheads="1"/>
            </p:cNvSpPr>
            <p:nvPr/>
          </p:nvSpPr>
          <p:spPr bwMode="auto">
            <a:xfrm>
              <a:off x="1901825" y="2501362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139" name="TextBox 128"/>
            <p:cNvSpPr txBox="1">
              <a:spLocks noChangeArrowheads="1"/>
            </p:cNvSpPr>
            <p:nvPr/>
          </p:nvSpPr>
          <p:spPr bwMode="auto">
            <a:xfrm>
              <a:off x="1901825" y="1500918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40" name="TextBox 131"/>
            <p:cNvSpPr txBox="1">
              <a:spLocks noChangeArrowheads="1"/>
            </p:cNvSpPr>
            <p:nvPr/>
          </p:nvSpPr>
          <p:spPr bwMode="auto">
            <a:xfrm>
              <a:off x="2786599" y="1017588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41" name="TextBox 138"/>
            <p:cNvSpPr txBox="1">
              <a:spLocks noChangeArrowheads="1"/>
            </p:cNvSpPr>
            <p:nvPr/>
          </p:nvSpPr>
          <p:spPr bwMode="auto">
            <a:xfrm>
              <a:off x="3671302" y="2480507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42" name="TextBox 142"/>
            <p:cNvSpPr txBox="1">
              <a:spLocks noChangeArrowheads="1"/>
            </p:cNvSpPr>
            <p:nvPr/>
          </p:nvSpPr>
          <p:spPr bwMode="auto">
            <a:xfrm>
              <a:off x="3681731" y="1500919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43" name="TextBox 145"/>
            <p:cNvSpPr txBox="1">
              <a:spLocks noChangeArrowheads="1"/>
            </p:cNvSpPr>
            <p:nvPr/>
          </p:nvSpPr>
          <p:spPr bwMode="auto">
            <a:xfrm>
              <a:off x="2407142" y="2427303"/>
              <a:ext cx="514574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12</a:t>
              </a:r>
            </a:p>
          </p:txBody>
        </p:sp>
        <p:sp>
          <p:nvSpPr>
            <p:cNvPr id="147" name="TextBox 146"/>
            <p:cNvSpPr txBox="1">
              <a:spLocks noChangeArrowheads="1"/>
            </p:cNvSpPr>
            <p:nvPr/>
          </p:nvSpPr>
          <p:spPr bwMode="auto">
            <a:xfrm>
              <a:off x="3041154" y="1523006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48" name="TextBox 147"/>
            <p:cNvSpPr txBox="1">
              <a:spLocks noChangeArrowheads="1"/>
            </p:cNvSpPr>
            <p:nvPr/>
          </p:nvSpPr>
          <p:spPr bwMode="auto">
            <a:xfrm>
              <a:off x="3275093" y="1976453"/>
              <a:ext cx="514574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149" name="TextBox 148"/>
            <p:cNvSpPr txBox="1">
              <a:spLocks noChangeArrowheads="1"/>
            </p:cNvSpPr>
            <p:nvPr/>
          </p:nvSpPr>
          <p:spPr bwMode="auto">
            <a:xfrm>
              <a:off x="2988020" y="2427303"/>
              <a:ext cx="493725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150" name="TextBox 151"/>
            <p:cNvSpPr txBox="1">
              <a:spLocks noChangeArrowheads="1"/>
            </p:cNvSpPr>
            <p:nvPr/>
          </p:nvSpPr>
          <p:spPr bwMode="auto">
            <a:xfrm>
              <a:off x="2298105" y="1976454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151" name="TextBox 152"/>
            <p:cNvSpPr txBox="1">
              <a:spLocks noChangeArrowheads="1"/>
            </p:cNvSpPr>
            <p:nvPr/>
          </p:nvSpPr>
          <p:spPr bwMode="auto">
            <a:xfrm>
              <a:off x="2564456" y="1523006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  <p:sp>
          <p:nvSpPr>
            <p:cNvPr id="152" name="TextBox 234"/>
            <p:cNvSpPr txBox="1">
              <a:spLocks noChangeArrowheads="1"/>
            </p:cNvSpPr>
            <p:nvPr/>
          </p:nvSpPr>
          <p:spPr bwMode="auto">
            <a:xfrm>
              <a:off x="2768375" y="2928824"/>
              <a:ext cx="358377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53" name="TextBox 140"/>
            <p:cNvSpPr txBox="1">
              <a:spLocks noChangeArrowheads="1"/>
            </p:cNvSpPr>
            <p:nvPr/>
          </p:nvSpPr>
          <p:spPr bwMode="auto">
            <a:xfrm>
              <a:off x="2798326" y="1937476"/>
              <a:ext cx="374172" cy="43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p</a:t>
              </a:r>
            </a:p>
          </p:txBody>
        </p:sp>
      </p:grpSp>
      <p:cxnSp>
        <p:nvCxnSpPr>
          <p:cNvPr id="168" name="Straight Connector 160"/>
          <p:cNvCxnSpPr>
            <a:cxnSpLocks noChangeShapeType="1"/>
          </p:cNvCxnSpPr>
          <p:nvPr/>
        </p:nvCxnSpPr>
        <p:spPr bwMode="auto">
          <a:xfrm flipV="1">
            <a:off x="4364038" y="4733926"/>
            <a:ext cx="0" cy="1743074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73" name="TextBox 172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NEB, D.P.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DiVincenzo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, PRB 2012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0" y="1063625"/>
            <a:ext cx="5060950" cy="5133975"/>
            <a:chOff x="920426" y="922727"/>
            <a:chExt cx="1593302" cy="1789941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62125" y="587375"/>
            <a:ext cx="5680663" cy="6243340"/>
            <a:chOff x="1762125" y="333375"/>
            <a:chExt cx="5680663" cy="6243340"/>
          </a:xfrm>
        </p:grpSpPr>
        <p:sp>
          <p:nvSpPr>
            <p:cNvPr id="26" name="TextBox 25"/>
            <p:cNvSpPr txBox="1"/>
            <p:nvPr/>
          </p:nvSpPr>
          <p:spPr>
            <a:xfrm>
              <a:off x="4419600" y="611505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5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600" y="45339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4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67550" y="17811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3400" y="3333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62125" y="17049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25" y="443865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6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4250" y="437197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33700" y="31623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7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90925" y="19335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8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10150" y="183832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9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53125" y="30670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62550" y="4419600"/>
              <a:ext cx="504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0" y="1063625"/>
            <a:ext cx="5060950" cy="5133975"/>
            <a:chOff x="920426" y="922727"/>
            <a:chExt cx="1593302" cy="1789941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3979069" y="4064000"/>
            <a:ext cx="288131" cy="45720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114800" y="3529409"/>
            <a:ext cx="601266" cy="610791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3581109"/>
            <a:ext cx="2069028" cy="25429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94904" y="3081160"/>
            <a:ext cx="2549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Freshly initialized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“tadpole” in LW ground state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62125" y="587375"/>
            <a:ext cx="5680663" cy="6243340"/>
            <a:chOff x="1762125" y="333375"/>
            <a:chExt cx="5680663" cy="6243340"/>
          </a:xfrm>
        </p:grpSpPr>
        <p:sp>
          <p:nvSpPr>
            <p:cNvPr id="28" name="TextBox 27"/>
            <p:cNvSpPr txBox="1"/>
            <p:nvPr/>
          </p:nvSpPr>
          <p:spPr>
            <a:xfrm>
              <a:off x="4419600" y="611505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5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86600" y="45339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4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67550" y="17811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3333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25" y="17049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62125" y="443865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6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1224" y="421458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3700" y="31623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7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90925" y="19335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8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10150" y="183832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9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05500" y="294322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2550" y="4419600"/>
              <a:ext cx="504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914775" y="47783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13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67125" y="38925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14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1475" y="31019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15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3979069" y="4064000"/>
            <a:ext cx="288131" cy="45720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114800" y="3529409"/>
            <a:ext cx="601266" cy="6107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3530005"/>
            <a:ext cx="2484837" cy="30539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3225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0" y="1063625"/>
            <a:ext cx="5060950" cy="5133975"/>
            <a:chOff x="920426" y="922727"/>
            <a:chExt cx="1593302" cy="1789941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63" y="1412495"/>
              <a:ext cx="680240" cy="823913"/>
              <a:chOff x="1145804" y="442311"/>
              <a:chExt cx="1448864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2986" y="442311"/>
                <a:ext cx="1682" cy="1745019"/>
                <a:chOff x="3758508" y="3833211"/>
                <a:chExt cx="1682" cy="174501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4036291" y="3530006"/>
            <a:ext cx="2868146" cy="95434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3225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49964" y="4253534"/>
            <a:ext cx="572654" cy="461630"/>
          </a:xfrm>
          <a:custGeom>
            <a:avLst/>
            <a:gdLst>
              <a:gd name="connsiteX0" fmla="*/ 0 w 572654"/>
              <a:gd name="connsiteY0" fmla="*/ 203011 h 461630"/>
              <a:gd name="connsiteX1" fmla="*/ 452581 w 572654"/>
              <a:gd name="connsiteY1" fmla="*/ 9048 h 461630"/>
              <a:gd name="connsiteX2" fmla="*/ 572654 w 572654"/>
              <a:gd name="connsiteY2" fmla="*/ 46163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654" h="461630">
                <a:moveTo>
                  <a:pt x="0" y="203011"/>
                </a:moveTo>
                <a:cubicBezTo>
                  <a:pt x="178569" y="84478"/>
                  <a:pt x="357139" y="-34055"/>
                  <a:pt x="452581" y="9048"/>
                </a:cubicBezTo>
                <a:cubicBezTo>
                  <a:pt x="548023" y="52151"/>
                  <a:pt x="560338" y="256890"/>
                  <a:pt x="572654" y="46163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69591" y="4493586"/>
            <a:ext cx="533400" cy="3049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25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49964" y="4253534"/>
            <a:ext cx="572654" cy="461630"/>
          </a:xfrm>
          <a:custGeom>
            <a:avLst/>
            <a:gdLst>
              <a:gd name="connsiteX0" fmla="*/ 0 w 572654"/>
              <a:gd name="connsiteY0" fmla="*/ 203011 h 461630"/>
              <a:gd name="connsiteX1" fmla="*/ 452581 w 572654"/>
              <a:gd name="connsiteY1" fmla="*/ 9048 h 461630"/>
              <a:gd name="connsiteX2" fmla="*/ 572654 w 572654"/>
              <a:gd name="connsiteY2" fmla="*/ 46163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654" h="461630">
                <a:moveTo>
                  <a:pt x="0" y="203011"/>
                </a:moveTo>
                <a:cubicBezTo>
                  <a:pt x="178569" y="84478"/>
                  <a:pt x="357139" y="-34055"/>
                  <a:pt x="452581" y="9048"/>
                </a:cubicBezTo>
                <a:cubicBezTo>
                  <a:pt x="548023" y="52151"/>
                  <a:pt x="560338" y="256890"/>
                  <a:pt x="572654" y="46163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36291" y="3530006"/>
            <a:ext cx="2868146" cy="95434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05701" y="4775574"/>
            <a:ext cx="286536" cy="1638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02282" y="4484025"/>
            <a:ext cx="464918" cy="2657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25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25818" y="3606801"/>
            <a:ext cx="2408382" cy="100488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72401" y="4644628"/>
            <a:ext cx="532999" cy="3337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971636" y="4197705"/>
            <a:ext cx="1108364" cy="425095"/>
          </a:xfrm>
          <a:custGeom>
            <a:avLst/>
            <a:gdLst>
              <a:gd name="connsiteX0" fmla="*/ 0 w 1108364"/>
              <a:gd name="connsiteY0" fmla="*/ 378913 h 425095"/>
              <a:gd name="connsiteX1" fmla="*/ 535709 w 1108364"/>
              <a:gd name="connsiteY1" fmla="*/ 222 h 425095"/>
              <a:gd name="connsiteX2" fmla="*/ 1108364 w 1108364"/>
              <a:gd name="connsiteY2" fmla="*/ 425095 h 42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364" h="425095">
                <a:moveTo>
                  <a:pt x="0" y="378913"/>
                </a:moveTo>
                <a:cubicBezTo>
                  <a:pt x="175491" y="185719"/>
                  <a:pt x="350982" y="-7475"/>
                  <a:pt x="535709" y="222"/>
                </a:cubicBezTo>
                <a:cubicBezTo>
                  <a:pt x="720436" y="7919"/>
                  <a:pt x="914400" y="216507"/>
                  <a:pt x="1108364" y="425095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969544" y="4614863"/>
            <a:ext cx="592530" cy="33872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5740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25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25818" y="3606801"/>
            <a:ext cx="2408382" cy="100488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64931" y="4263629"/>
            <a:ext cx="602857" cy="3572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971636" y="4197705"/>
            <a:ext cx="1108364" cy="425095"/>
          </a:xfrm>
          <a:custGeom>
            <a:avLst/>
            <a:gdLst>
              <a:gd name="connsiteX0" fmla="*/ 0 w 1108364"/>
              <a:gd name="connsiteY0" fmla="*/ 378913 h 425095"/>
              <a:gd name="connsiteX1" fmla="*/ 535709 w 1108364"/>
              <a:gd name="connsiteY1" fmla="*/ 222 h 425095"/>
              <a:gd name="connsiteX2" fmla="*/ 1108364 w 1108364"/>
              <a:gd name="connsiteY2" fmla="*/ 425095 h 42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364" h="425095">
                <a:moveTo>
                  <a:pt x="0" y="378913"/>
                </a:moveTo>
                <a:cubicBezTo>
                  <a:pt x="175491" y="185719"/>
                  <a:pt x="350982" y="-7475"/>
                  <a:pt x="535709" y="222"/>
                </a:cubicBezTo>
                <a:cubicBezTo>
                  <a:pt x="720436" y="7919"/>
                  <a:pt x="914400" y="216507"/>
                  <a:pt x="1108364" y="425095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496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3630611"/>
            <a:ext cx="1905000" cy="60959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23734" y="3759590"/>
            <a:ext cx="0" cy="4806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962400" y="3713737"/>
            <a:ext cx="1810327" cy="822037"/>
          </a:xfrm>
          <a:custGeom>
            <a:avLst/>
            <a:gdLst>
              <a:gd name="connsiteX0" fmla="*/ 0 w 1810327"/>
              <a:gd name="connsiteY0" fmla="*/ 822037 h 822037"/>
              <a:gd name="connsiteX1" fmla="*/ 591127 w 1810327"/>
              <a:gd name="connsiteY1" fmla="*/ 212437 h 822037"/>
              <a:gd name="connsiteX2" fmla="*/ 1810327 w 1810327"/>
              <a:gd name="connsiteY2" fmla="*/ 0 h 8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327" h="822037">
                <a:moveTo>
                  <a:pt x="0" y="822037"/>
                </a:moveTo>
                <a:cubicBezTo>
                  <a:pt x="144703" y="585740"/>
                  <a:pt x="289406" y="349443"/>
                  <a:pt x="591127" y="212437"/>
                </a:cubicBezTo>
                <a:cubicBezTo>
                  <a:pt x="892848" y="75431"/>
                  <a:pt x="1351587" y="37715"/>
                  <a:pt x="1810327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496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164931" y="2106610"/>
            <a:ext cx="633019" cy="981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67788" y="1496887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3630611"/>
            <a:ext cx="1905000" cy="60959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23734" y="3064273"/>
            <a:ext cx="0" cy="6494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962400" y="3713737"/>
            <a:ext cx="1810327" cy="822037"/>
          </a:xfrm>
          <a:custGeom>
            <a:avLst/>
            <a:gdLst>
              <a:gd name="connsiteX0" fmla="*/ 0 w 1810327"/>
              <a:gd name="connsiteY0" fmla="*/ 822037 h 822037"/>
              <a:gd name="connsiteX1" fmla="*/ 591127 w 1810327"/>
              <a:gd name="connsiteY1" fmla="*/ 212437 h 822037"/>
              <a:gd name="connsiteX2" fmla="*/ 1810327 w 1810327"/>
              <a:gd name="connsiteY2" fmla="*/ 0 h 8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327" h="822037">
                <a:moveTo>
                  <a:pt x="0" y="822037"/>
                </a:moveTo>
                <a:cubicBezTo>
                  <a:pt x="144703" y="585740"/>
                  <a:pt x="289406" y="349443"/>
                  <a:pt x="591127" y="212437"/>
                </a:cubicBezTo>
                <a:cubicBezTo>
                  <a:pt x="892848" y="75431"/>
                  <a:pt x="1351587" y="37715"/>
                  <a:pt x="1810327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76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721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496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13592" y="1544278"/>
            <a:ext cx="253608" cy="1629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2701" y="1035222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169291" y="2720491"/>
            <a:ext cx="602857" cy="3437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83428" y="2716213"/>
            <a:ext cx="1185863" cy="1895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2496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13592" y="1544278"/>
            <a:ext cx="253608" cy="1629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2701" y="1035222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566434" y="2376709"/>
            <a:ext cx="602857" cy="3437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83428" y="2716213"/>
            <a:ext cx="1185863" cy="1895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55022" y="3325810"/>
            <a:ext cx="1828406" cy="315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7101" y="3045223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b="1" baseline="-25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84843" y="2349103"/>
            <a:ext cx="559767" cy="3432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980873" y="2780865"/>
            <a:ext cx="499036" cy="1782618"/>
          </a:xfrm>
          <a:custGeom>
            <a:avLst/>
            <a:gdLst>
              <a:gd name="connsiteX0" fmla="*/ 0 w 499036"/>
              <a:gd name="connsiteY0" fmla="*/ 1782618 h 1782618"/>
              <a:gd name="connsiteX1" fmla="*/ 498763 w 499036"/>
              <a:gd name="connsiteY1" fmla="*/ 775854 h 1782618"/>
              <a:gd name="connsiteX2" fmla="*/ 55418 w 499036"/>
              <a:gd name="connsiteY2" fmla="*/ 0 h 17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036" h="1782618">
                <a:moveTo>
                  <a:pt x="0" y="1782618"/>
                </a:moveTo>
                <a:cubicBezTo>
                  <a:pt x="244763" y="1427787"/>
                  <a:pt x="489527" y="1072957"/>
                  <a:pt x="498763" y="775854"/>
                </a:cubicBezTo>
                <a:cubicBezTo>
                  <a:pt x="507999" y="478751"/>
                  <a:pt x="281708" y="239375"/>
                  <a:pt x="55418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55022" y="3325810"/>
            <a:ext cx="1828406" cy="315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84843" y="2349103"/>
            <a:ext cx="559767" cy="3432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980873" y="2780865"/>
            <a:ext cx="499036" cy="1782618"/>
          </a:xfrm>
          <a:custGeom>
            <a:avLst/>
            <a:gdLst>
              <a:gd name="connsiteX0" fmla="*/ 0 w 499036"/>
              <a:gd name="connsiteY0" fmla="*/ 1782618 h 1782618"/>
              <a:gd name="connsiteX1" fmla="*/ 498763 w 499036"/>
              <a:gd name="connsiteY1" fmla="*/ 775854 h 1782618"/>
              <a:gd name="connsiteX2" fmla="*/ 55418 w 499036"/>
              <a:gd name="connsiteY2" fmla="*/ 0 h 17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036" h="1782618">
                <a:moveTo>
                  <a:pt x="0" y="1782618"/>
                </a:moveTo>
                <a:cubicBezTo>
                  <a:pt x="244763" y="1427787"/>
                  <a:pt x="489527" y="1072957"/>
                  <a:pt x="498763" y="775854"/>
                </a:cubicBezTo>
                <a:cubicBezTo>
                  <a:pt x="507999" y="478751"/>
                  <a:pt x="281708" y="239375"/>
                  <a:pt x="55418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55022" y="3325810"/>
            <a:ext cx="1828406" cy="315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98282" y="2677711"/>
            <a:ext cx="559767" cy="3432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980873" y="2780865"/>
            <a:ext cx="499036" cy="1782618"/>
          </a:xfrm>
          <a:custGeom>
            <a:avLst/>
            <a:gdLst>
              <a:gd name="connsiteX0" fmla="*/ 0 w 499036"/>
              <a:gd name="connsiteY0" fmla="*/ 1782618 h 1782618"/>
              <a:gd name="connsiteX1" fmla="*/ 498763 w 499036"/>
              <a:gd name="connsiteY1" fmla="*/ 775854 h 1782618"/>
              <a:gd name="connsiteX2" fmla="*/ 55418 w 499036"/>
              <a:gd name="connsiteY2" fmla="*/ 0 h 17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036" h="1782618">
                <a:moveTo>
                  <a:pt x="0" y="1782618"/>
                </a:moveTo>
                <a:cubicBezTo>
                  <a:pt x="244763" y="1427787"/>
                  <a:pt x="489527" y="1072957"/>
                  <a:pt x="498763" y="775854"/>
                </a:cubicBezTo>
                <a:cubicBezTo>
                  <a:pt x="507999" y="478751"/>
                  <a:pt x="281708" y="239375"/>
                  <a:pt x="55418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7397" y="3374807"/>
            <a:ext cx="1740161" cy="662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88909" y="3064273"/>
            <a:ext cx="0" cy="4923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454400" y="3556642"/>
            <a:ext cx="766316" cy="997604"/>
          </a:xfrm>
          <a:custGeom>
            <a:avLst/>
            <a:gdLst>
              <a:gd name="connsiteX0" fmla="*/ 591127 w 766316"/>
              <a:gd name="connsiteY0" fmla="*/ 1034472 h 1034472"/>
              <a:gd name="connsiteX1" fmla="*/ 729673 w 766316"/>
              <a:gd name="connsiteY1" fmla="*/ 249381 h 1034472"/>
              <a:gd name="connsiteX2" fmla="*/ 0 w 766316"/>
              <a:gd name="connsiteY2" fmla="*/ 0 h 10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316" h="1034472">
                <a:moveTo>
                  <a:pt x="591127" y="1034472"/>
                </a:moveTo>
                <a:cubicBezTo>
                  <a:pt x="709660" y="728132"/>
                  <a:pt x="828194" y="421793"/>
                  <a:pt x="729673" y="249381"/>
                </a:cubicBezTo>
                <a:cubicBezTo>
                  <a:pt x="631152" y="76969"/>
                  <a:pt x="315576" y="38484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7397" y="3374807"/>
            <a:ext cx="1740161" cy="662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07445" y="3630612"/>
            <a:ext cx="0" cy="6473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454400" y="3556642"/>
            <a:ext cx="766316" cy="997604"/>
          </a:xfrm>
          <a:custGeom>
            <a:avLst/>
            <a:gdLst>
              <a:gd name="connsiteX0" fmla="*/ 591127 w 766316"/>
              <a:gd name="connsiteY0" fmla="*/ 1034472 h 1034472"/>
              <a:gd name="connsiteX1" fmla="*/ 729673 w 766316"/>
              <a:gd name="connsiteY1" fmla="*/ 249381 h 1034472"/>
              <a:gd name="connsiteX2" fmla="*/ 0 w 766316"/>
              <a:gd name="connsiteY2" fmla="*/ 0 h 10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316" h="1034472">
                <a:moveTo>
                  <a:pt x="591127" y="1034472"/>
                </a:moveTo>
                <a:cubicBezTo>
                  <a:pt x="709660" y="728132"/>
                  <a:pt x="828194" y="421793"/>
                  <a:pt x="729673" y="249381"/>
                </a:cubicBezTo>
                <a:cubicBezTo>
                  <a:pt x="631152" y="76969"/>
                  <a:pt x="315576" y="38484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01990" y="4263629"/>
            <a:ext cx="581438" cy="3623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88909" y="4277917"/>
            <a:ext cx="333421" cy="1908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22330" y="4468810"/>
            <a:ext cx="581438" cy="304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749964" y="4056532"/>
            <a:ext cx="609387" cy="617787"/>
          </a:xfrm>
          <a:custGeom>
            <a:avLst/>
            <a:gdLst>
              <a:gd name="connsiteX0" fmla="*/ 0 w 609387"/>
              <a:gd name="connsiteY0" fmla="*/ 322223 h 617787"/>
              <a:gd name="connsiteX1" fmla="*/ 535709 w 609387"/>
              <a:gd name="connsiteY1" fmla="*/ 8187 h 617787"/>
              <a:gd name="connsiteX2" fmla="*/ 591127 w 609387"/>
              <a:gd name="connsiteY2" fmla="*/ 617787 h 61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387" h="617787">
                <a:moveTo>
                  <a:pt x="0" y="322223"/>
                </a:moveTo>
                <a:cubicBezTo>
                  <a:pt x="218594" y="140574"/>
                  <a:pt x="437188" y="-41074"/>
                  <a:pt x="535709" y="8187"/>
                </a:cubicBezTo>
                <a:cubicBezTo>
                  <a:pt x="634230" y="57448"/>
                  <a:pt x="612678" y="337617"/>
                  <a:pt x="591127" y="61778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7397" y="3374807"/>
            <a:ext cx="2093603" cy="990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22330" y="4468810"/>
            <a:ext cx="581438" cy="3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749964" y="4056532"/>
            <a:ext cx="609387" cy="617787"/>
          </a:xfrm>
          <a:custGeom>
            <a:avLst/>
            <a:gdLst>
              <a:gd name="connsiteX0" fmla="*/ 0 w 609387"/>
              <a:gd name="connsiteY0" fmla="*/ 322223 h 617787"/>
              <a:gd name="connsiteX1" fmla="*/ 535709 w 609387"/>
              <a:gd name="connsiteY1" fmla="*/ 8187 h 617787"/>
              <a:gd name="connsiteX2" fmla="*/ 591127 w 609387"/>
              <a:gd name="connsiteY2" fmla="*/ 617787 h 61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387" h="617787">
                <a:moveTo>
                  <a:pt x="0" y="322223"/>
                </a:moveTo>
                <a:cubicBezTo>
                  <a:pt x="218594" y="140574"/>
                  <a:pt x="437188" y="-41074"/>
                  <a:pt x="535709" y="8187"/>
                </a:cubicBezTo>
                <a:cubicBezTo>
                  <a:pt x="634230" y="57448"/>
                  <a:pt x="612678" y="337617"/>
                  <a:pt x="591127" y="61778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7397" y="3374807"/>
            <a:ext cx="2093603" cy="990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7101" y="3045223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 = 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2447213" cy="533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78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633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000" y="291314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Measure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endParaRPr lang="en-US" b="1" baseline="-250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2447213" cy="533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0275" y="1905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Plaquette</a:t>
            </a:r>
            <a:r>
              <a:rPr lang="en-US" sz="3600" dirty="0" smtClean="0">
                <a:solidFill>
                  <a:prstClr val="black"/>
                </a:solidFill>
              </a:rPr>
              <a:t>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0117" y="1239142"/>
            <a:ext cx="8144389" cy="4867387"/>
            <a:chOff x="2018079" y="345364"/>
            <a:chExt cx="6928738" cy="5088931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6944738" y="4726478"/>
              <a:ext cx="1714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3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987267"/>
                </p:ext>
              </p:extLst>
            </p:nvPr>
          </p:nvGraphicFramePr>
          <p:xfrm>
            <a:off x="6400529" y="4510781"/>
            <a:ext cx="343744" cy="528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083" name="Equation" r:id="rId4" imgW="215713" imgH="253780" progId="Equation.3">
                    <p:embed/>
                  </p:oleObj>
                </mc:Choice>
                <mc:Fallback>
                  <p:oleObj name="Equation" r:id="rId4" imgW="215713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529" y="4510781"/>
                          <a:ext cx="343744" cy="5288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3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9349689"/>
                </p:ext>
              </p:extLst>
            </p:nvPr>
          </p:nvGraphicFramePr>
          <p:xfrm>
            <a:off x="8394858" y="4953058"/>
            <a:ext cx="551959" cy="48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084" name="Equation" r:id="rId6" imgW="368300" imgH="241300" progId="Equation.3">
                    <p:embed/>
                  </p:oleObj>
                </mc:Choice>
                <mc:Fallback>
                  <p:oleObj name="Equation" r:id="rId6" imgW="368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4858" y="4953058"/>
                          <a:ext cx="551959" cy="481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" name="Rectangle 151"/>
            <p:cNvSpPr/>
            <p:nvPr/>
          </p:nvSpPr>
          <p:spPr bwMode="auto">
            <a:xfrm>
              <a:off x="8481393" y="4610134"/>
              <a:ext cx="362940" cy="2711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 bwMode="auto">
            <a:xfrm>
              <a:off x="8503727" y="4652311"/>
              <a:ext cx="301519" cy="325356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 bwMode="auto">
            <a:xfrm rot="16200000" flipV="1">
              <a:off x="8504014" y="4669658"/>
              <a:ext cx="144602" cy="134009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2"/>
            <p:cNvSpPr txBox="1">
              <a:spLocks noChangeArrowheads="1"/>
            </p:cNvSpPr>
            <p:nvPr/>
          </p:nvSpPr>
          <p:spPr bwMode="auto">
            <a:xfrm>
              <a:off x="2147373" y="909119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5" name="TextBox 53"/>
            <p:cNvSpPr txBox="1">
              <a:spLocks noChangeArrowheads="1"/>
            </p:cNvSpPr>
            <p:nvPr/>
          </p:nvSpPr>
          <p:spPr bwMode="auto">
            <a:xfrm>
              <a:off x="2147373" y="1146941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36" name="TextBox 54"/>
            <p:cNvSpPr txBox="1">
              <a:spLocks noChangeArrowheads="1"/>
            </p:cNvSpPr>
            <p:nvPr/>
          </p:nvSpPr>
          <p:spPr bwMode="auto">
            <a:xfrm>
              <a:off x="2147373" y="1381963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37" name="TextBox 58"/>
            <p:cNvSpPr txBox="1">
              <a:spLocks noChangeArrowheads="1"/>
            </p:cNvSpPr>
            <p:nvPr/>
          </p:nvSpPr>
          <p:spPr bwMode="auto">
            <a:xfrm>
              <a:off x="2147373" y="1616985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8" name="TextBox 52"/>
            <p:cNvSpPr txBox="1">
              <a:spLocks noChangeArrowheads="1"/>
            </p:cNvSpPr>
            <p:nvPr/>
          </p:nvSpPr>
          <p:spPr bwMode="auto">
            <a:xfrm>
              <a:off x="2147373" y="436277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9" name="TextBox 53"/>
            <p:cNvSpPr txBox="1">
              <a:spLocks noChangeArrowheads="1"/>
            </p:cNvSpPr>
            <p:nvPr/>
          </p:nvSpPr>
          <p:spPr bwMode="auto">
            <a:xfrm>
              <a:off x="2147373" y="672699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2</a:t>
              </a: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407621" y="3433640"/>
              <a:ext cx="6309821" cy="467651"/>
              <a:chOff x="1000463" y="3435074"/>
              <a:chExt cx="7305337" cy="587785"/>
            </a:xfrm>
          </p:grpSpPr>
          <p:cxnSp>
            <p:nvCxnSpPr>
              <p:cNvPr id="156" name="Straight Connector 155"/>
              <p:cNvCxnSpPr/>
              <p:nvPr/>
            </p:nvCxnSpPr>
            <p:spPr bwMode="auto">
              <a:xfrm>
                <a:off x="1000463" y="3435074"/>
                <a:ext cx="7305337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000463" y="3728009"/>
                <a:ext cx="7305337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000463" y="4022859"/>
                <a:ext cx="7305337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 bwMode="auto">
            <a:xfrm>
              <a:off x="2416140" y="607289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2389630" y="840354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416140" y="1074942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2416140" y="1308006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2416140" y="1554236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2416140" y="1777180"/>
              <a:ext cx="630982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2416140" y="2010245"/>
              <a:ext cx="630982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2416140" y="2243309"/>
              <a:ext cx="630982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2416140" y="2477896"/>
              <a:ext cx="630982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416140" y="2710961"/>
              <a:ext cx="6309821" cy="467651"/>
              <a:chOff x="1000463" y="3435074"/>
              <a:chExt cx="7305337" cy="587785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1000463" y="3435074"/>
                <a:ext cx="73053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000463" y="3728009"/>
                <a:ext cx="73053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00463" y="4022859"/>
                <a:ext cx="73053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2"/>
            <p:cNvSpPr txBox="1">
              <a:spLocks noChangeArrowheads="1"/>
            </p:cNvSpPr>
            <p:nvPr/>
          </p:nvSpPr>
          <p:spPr bwMode="auto">
            <a:xfrm>
              <a:off x="2144324" y="2327650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53" name="TextBox 53"/>
            <p:cNvSpPr txBox="1">
              <a:spLocks noChangeArrowheads="1"/>
            </p:cNvSpPr>
            <p:nvPr/>
          </p:nvSpPr>
          <p:spPr bwMode="auto">
            <a:xfrm>
              <a:off x="2105695" y="2562673"/>
              <a:ext cx="404780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54" name="TextBox 54"/>
            <p:cNvSpPr txBox="1">
              <a:spLocks noChangeArrowheads="1"/>
            </p:cNvSpPr>
            <p:nvPr/>
          </p:nvSpPr>
          <p:spPr bwMode="auto">
            <a:xfrm>
              <a:off x="2110777" y="2799095"/>
              <a:ext cx="389798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11</a:t>
              </a:r>
            </a:p>
          </p:txBody>
        </p:sp>
        <p:sp>
          <p:nvSpPr>
            <p:cNvPr id="55" name="TextBox 58"/>
            <p:cNvSpPr txBox="1">
              <a:spLocks noChangeArrowheads="1"/>
            </p:cNvSpPr>
            <p:nvPr/>
          </p:nvSpPr>
          <p:spPr bwMode="auto">
            <a:xfrm>
              <a:off x="2105695" y="3035516"/>
              <a:ext cx="404780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2144324" y="1854807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57" name="TextBox 53"/>
            <p:cNvSpPr txBox="1">
              <a:spLocks noChangeArrowheads="1"/>
            </p:cNvSpPr>
            <p:nvPr/>
          </p:nvSpPr>
          <p:spPr bwMode="auto">
            <a:xfrm>
              <a:off x="2144324" y="2091229"/>
              <a:ext cx="293042" cy="33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3189945" y="1636193"/>
              <a:ext cx="263361" cy="2479750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2" name="TextBox 101"/>
            <p:cNvSpPr txBox="1">
              <a:spLocks noChangeArrowheads="1"/>
            </p:cNvSpPr>
            <p:nvPr/>
          </p:nvSpPr>
          <p:spPr bwMode="auto">
            <a:xfrm>
              <a:off x="3195034" y="2966835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44" name="TextBox 100"/>
            <p:cNvSpPr txBox="1">
              <a:spLocks noChangeArrowheads="1"/>
            </p:cNvSpPr>
            <p:nvPr/>
          </p:nvSpPr>
          <p:spPr bwMode="auto">
            <a:xfrm>
              <a:off x="3195034" y="1554236"/>
              <a:ext cx="16976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45" name="TextBox 102"/>
            <p:cNvSpPr txBox="1">
              <a:spLocks noChangeArrowheads="1"/>
            </p:cNvSpPr>
            <p:nvPr/>
          </p:nvSpPr>
          <p:spPr bwMode="auto">
            <a:xfrm>
              <a:off x="3195034" y="3454517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46" name="TextBox 101"/>
            <p:cNvSpPr txBox="1">
              <a:spLocks noChangeArrowheads="1"/>
            </p:cNvSpPr>
            <p:nvPr/>
          </p:nvSpPr>
          <p:spPr bwMode="auto">
            <a:xfrm>
              <a:off x="3195034" y="3679723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47" name="TextBox 102"/>
            <p:cNvSpPr txBox="1">
              <a:spLocks noChangeArrowheads="1"/>
            </p:cNvSpPr>
            <p:nvPr/>
          </p:nvSpPr>
          <p:spPr bwMode="auto">
            <a:xfrm>
              <a:off x="3195034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521568" y="3788110"/>
              <a:ext cx="172430" cy="216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63" name="TextBox 1"/>
            <p:cNvSpPr txBox="1">
              <a:spLocks noChangeArrowheads="1"/>
            </p:cNvSpPr>
            <p:nvPr/>
          </p:nvSpPr>
          <p:spPr bwMode="auto">
            <a:xfrm>
              <a:off x="2498341" y="3658306"/>
              <a:ext cx="110839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578781" y="3130510"/>
              <a:ext cx="63019" cy="85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prstClr val="white"/>
                </a:solidFill>
              </a:endParaRPr>
            </a:p>
          </p:txBody>
        </p:sp>
        <p:grpSp>
          <p:nvGrpSpPr>
            <p:cNvPr id="167" name="Group 136"/>
            <p:cNvGrpSpPr>
              <a:grpSpLocks/>
            </p:cNvGrpSpPr>
            <p:nvPr/>
          </p:nvGrpSpPr>
          <p:grpSpPr bwMode="auto">
            <a:xfrm>
              <a:off x="2498341" y="3248209"/>
              <a:ext cx="195657" cy="362603"/>
              <a:chOff x="2845388" y="3335705"/>
              <a:chExt cx="433491" cy="585486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2896849" y="3452626"/>
                <a:ext cx="382030" cy="3497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"/>
              <p:cNvSpPr txBox="1">
                <a:spLocks noChangeArrowheads="1"/>
              </p:cNvSpPr>
              <p:nvPr/>
            </p:nvSpPr>
            <p:spPr bwMode="auto">
              <a:xfrm>
                <a:off x="2845388" y="3335705"/>
                <a:ext cx="245571" cy="585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X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" name="Straight Connector 4"/>
            <p:cNvCxnSpPr>
              <a:stCxn id="139" idx="4"/>
            </p:cNvCxnSpPr>
            <p:nvPr/>
          </p:nvCxnSpPr>
          <p:spPr>
            <a:xfrm>
              <a:off x="2610290" y="3216437"/>
              <a:ext cx="0" cy="104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249056" y="2822162"/>
              <a:ext cx="188514" cy="7740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317776" y="2906210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4314325" y="3379449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3841669" y="1404324"/>
              <a:ext cx="263361" cy="2711619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3" name="TextBox 101"/>
            <p:cNvSpPr txBox="1">
              <a:spLocks noChangeArrowheads="1"/>
            </p:cNvSpPr>
            <p:nvPr/>
          </p:nvSpPr>
          <p:spPr bwMode="auto">
            <a:xfrm>
              <a:off x="3853280" y="2694800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75" name="TextBox 100"/>
            <p:cNvSpPr txBox="1">
              <a:spLocks noChangeArrowheads="1"/>
            </p:cNvSpPr>
            <p:nvPr/>
          </p:nvSpPr>
          <p:spPr bwMode="auto">
            <a:xfrm>
              <a:off x="3853280" y="1288573"/>
              <a:ext cx="16976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76" name="TextBox 102"/>
            <p:cNvSpPr txBox="1">
              <a:spLocks noChangeArrowheads="1"/>
            </p:cNvSpPr>
            <p:nvPr/>
          </p:nvSpPr>
          <p:spPr bwMode="auto">
            <a:xfrm>
              <a:off x="3853280" y="3679723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77" name="TextBox 101"/>
            <p:cNvSpPr txBox="1">
              <a:spLocks noChangeArrowheads="1"/>
            </p:cNvSpPr>
            <p:nvPr/>
          </p:nvSpPr>
          <p:spPr bwMode="auto">
            <a:xfrm>
              <a:off x="3853280" y="2966835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78" name="TextBox 102"/>
            <p:cNvSpPr txBox="1">
              <a:spLocks noChangeArrowheads="1"/>
            </p:cNvSpPr>
            <p:nvPr/>
          </p:nvSpPr>
          <p:spPr bwMode="auto">
            <a:xfrm>
              <a:off x="3853280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949618" y="2585413"/>
              <a:ext cx="188514" cy="10190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018337" y="2689430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014886" y="3379449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4582729" y="1190412"/>
              <a:ext cx="263361" cy="2925531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" name="TextBox 101"/>
            <p:cNvSpPr txBox="1">
              <a:spLocks noChangeArrowheads="1"/>
            </p:cNvSpPr>
            <p:nvPr/>
          </p:nvSpPr>
          <p:spPr bwMode="auto">
            <a:xfrm>
              <a:off x="4588236" y="2488576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87" name="TextBox 100"/>
            <p:cNvSpPr txBox="1">
              <a:spLocks noChangeArrowheads="1"/>
            </p:cNvSpPr>
            <p:nvPr/>
          </p:nvSpPr>
          <p:spPr bwMode="auto">
            <a:xfrm>
              <a:off x="4588236" y="1049954"/>
              <a:ext cx="16976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88" name="TextBox 102"/>
            <p:cNvSpPr txBox="1">
              <a:spLocks noChangeArrowheads="1"/>
            </p:cNvSpPr>
            <p:nvPr/>
          </p:nvSpPr>
          <p:spPr bwMode="auto">
            <a:xfrm>
              <a:off x="4588236" y="3679723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89" name="TextBox 101"/>
            <p:cNvSpPr txBox="1">
              <a:spLocks noChangeArrowheads="1"/>
            </p:cNvSpPr>
            <p:nvPr/>
          </p:nvSpPr>
          <p:spPr bwMode="auto">
            <a:xfrm>
              <a:off x="4588236" y="2719951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90" name="TextBox 102"/>
            <p:cNvSpPr txBox="1">
              <a:spLocks noChangeArrowheads="1"/>
            </p:cNvSpPr>
            <p:nvPr/>
          </p:nvSpPr>
          <p:spPr bwMode="auto">
            <a:xfrm>
              <a:off x="4588236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99109" y="2350867"/>
              <a:ext cx="188514" cy="12479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5667829" y="2451290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5664378" y="3379449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5234464" y="966344"/>
              <a:ext cx="263361" cy="3149599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" name="TextBox 101"/>
            <p:cNvSpPr txBox="1">
              <a:spLocks noChangeArrowheads="1"/>
            </p:cNvSpPr>
            <p:nvPr/>
          </p:nvSpPr>
          <p:spPr bwMode="auto">
            <a:xfrm>
              <a:off x="5221268" y="2218138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98" name="TextBox 100"/>
            <p:cNvSpPr txBox="1">
              <a:spLocks noChangeArrowheads="1"/>
            </p:cNvSpPr>
            <p:nvPr/>
          </p:nvSpPr>
          <p:spPr bwMode="auto">
            <a:xfrm>
              <a:off x="5221268" y="833693"/>
              <a:ext cx="16976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99" name="TextBox 102"/>
            <p:cNvSpPr txBox="1">
              <a:spLocks noChangeArrowheads="1"/>
            </p:cNvSpPr>
            <p:nvPr/>
          </p:nvSpPr>
          <p:spPr bwMode="auto">
            <a:xfrm>
              <a:off x="5221268" y="3679723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200" name="TextBox 101"/>
            <p:cNvSpPr txBox="1">
              <a:spLocks noChangeArrowheads="1"/>
            </p:cNvSpPr>
            <p:nvPr/>
          </p:nvSpPr>
          <p:spPr bwMode="auto">
            <a:xfrm>
              <a:off x="5221268" y="2496909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01" name="TextBox 102"/>
            <p:cNvSpPr txBox="1">
              <a:spLocks noChangeArrowheads="1"/>
            </p:cNvSpPr>
            <p:nvPr/>
          </p:nvSpPr>
          <p:spPr bwMode="auto">
            <a:xfrm>
              <a:off x="5221268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293577" y="2094850"/>
              <a:ext cx="194004" cy="1513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64297" y="2218943"/>
              <a:ext cx="47991" cy="608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6360746" y="3378588"/>
              <a:ext cx="47991" cy="608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5936460" y="718307"/>
              <a:ext cx="263361" cy="3397636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9" name="TextBox 101"/>
            <p:cNvSpPr txBox="1">
              <a:spLocks noChangeArrowheads="1"/>
            </p:cNvSpPr>
            <p:nvPr/>
          </p:nvSpPr>
          <p:spPr bwMode="auto">
            <a:xfrm>
              <a:off x="5932182" y="2003376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21" name="TextBox 100"/>
            <p:cNvSpPr txBox="1">
              <a:spLocks noChangeArrowheads="1"/>
            </p:cNvSpPr>
            <p:nvPr/>
          </p:nvSpPr>
          <p:spPr bwMode="auto">
            <a:xfrm>
              <a:off x="5932182" y="604410"/>
              <a:ext cx="16976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22" name="TextBox 102"/>
            <p:cNvSpPr txBox="1">
              <a:spLocks noChangeArrowheads="1"/>
            </p:cNvSpPr>
            <p:nvPr/>
          </p:nvSpPr>
          <p:spPr bwMode="auto">
            <a:xfrm>
              <a:off x="5932182" y="3679723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223" name="TextBox 101"/>
            <p:cNvSpPr txBox="1">
              <a:spLocks noChangeArrowheads="1"/>
            </p:cNvSpPr>
            <p:nvPr/>
          </p:nvSpPr>
          <p:spPr bwMode="auto">
            <a:xfrm>
              <a:off x="5932182" y="2265949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24" name="TextBox 102"/>
            <p:cNvSpPr txBox="1">
              <a:spLocks noChangeArrowheads="1"/>
            </p:cNvSpPr>
            <p:nvPr/>
          </p:nvSpPr>
          <p:spPr bwMode="auto">
            <a:xfrm>
              <a:off x="5932182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965050" y="1889422"/>
              <a:ext cx="188514" cy="1690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033770" y="1974957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030319" y="3379449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6614977" y="400853"/>
              <a:ext cx="263361" cy="3715090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1" name="TextBox 101"/>
            <p:cNvSpPr txBox="1">
              <a:spLocks noChangeArrowheads="1"/>
            </p:cNvSpPr>
            <p:nvPr/>
          </p:nvSpPr>
          <p:spPr bwMode="auto">
            <a:xfrm>
              <a:off x="6614150" y="1766352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b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34" name="TextBox 102"/>
            <p:cNvSpPr txBox="1">
              <a:spLocks noChangeArrowheads="1"/>
            </p:cNvSpPr>
            <p:nvPr/>
          </p:nvSpPr>
          <p:spPr bwMode="auto">
            <a:xfrm>
              <a:off x="6614150" y="3679723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235" name="TextBox 101"/>
            <p:cNvSpPr txBox="1">
              <a:spLocks noChangeArrowheads="1"/>
            </p:cNvSpPr>
            <p:nvPr/>
          </p:nvSpPr>
          <p:spPr bwMode="auto">
            <a:xfrm>
              <a:off x="6614150" y="2045602"/>
              <a:ext cx="16265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36" name="TextBox 102"/>
            <p:cNvSpPr txBox="1">
              <a:spLocks noChangeArrowheads="1"/>
            </p:cNvSpPr>
            <p:nvPr/>
          </p:nvSpPr>
          <p:spPr bwMode="auto">
            <a:xfrm>
              <a:off x="6614150" y="3212601"/>
              <a:ext cx="167734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553480" y="3027777"/>
              <a:ext cx="188514" cy="543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621388" y="3133683"/>
              <a:ext cx="43995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3618749" y="3379449"/>
              <a:ext cx="46634" cy="591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13258" y="4101430"/>
              <a:ext cx="309682" cy="39301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722053" y="4104308"/>
              <a:ext cx="476878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21317" y="3069067"/>
              <a:ext cx="295868" cy="10468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0" name="TextBox 100"/>
            <p:cNvSpPr txBox="1">
              <a:spLocks noChangeArrowheads="1"/>
            </p:cNvSpPr>
            <p:nvPr/>
          </p:nvSpPr>
          <p:spPr bwMode="auto">
            <a:xfrm>
              <a:off x="2836122" y="3679723"/>
              <a:ext cx="18931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81" name="TextBox 102"/>
            <p:cNvSpPr txBox="1">
              <a:spLocks noChangeArrowheads="1"/>
            </p:cNvSpPr>
            <p:nvPr/>
          </p:nvSpPr>
          <p:spPr bwMode="auto">
            <a:xfrm>
              <a:off x="2836122" y="3454517"/>
              <a:ext cx="15652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82" name="TextBox 103"/>
            <p:cNvSpPr txBox="1">
              <a:spLocks noChangeArrowheads="1"/>
            </p:cNvSpPr>
            <p:nvPr/>
          </p:nvSpPr>
          <p:spPr bwMode="auto">
            <a:xfrm>
              <a:off x="2836122" y="2966835"/>
              <a:ext cx="18931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83" name="TextBox 101"/>
            <p:cNvSpPr txBox="1">
              <a:spLocks noChangeArrowheads="1"/>
            </p:cNvSpPr>
            <p:nvPr/>
          </p:nvSpPr>
          <p:spPr bwMode="auto">
            <a:xfrm>
              <a:off x="2836122" y="3212601"/>
              <a:ext cx="181909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152709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3203671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3784617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848838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4531480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4582442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5176658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5227620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864193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5922553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6543281" y="4104308"/>
              <a:ext cx="453059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6594244" y="4101430"/>
              <a:ext cx="295766" cy="3930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33" name="TextBox 100"/>
            <p:cNvSpPr txBox="1">
              <a:spLocks noChangeArrowheads="1"/>
            </p:cNvSpPr>
            <p:nvPr/>
          </p:nvSpPr>
          <p:spPr bwMode="auto">
            <a:xfrm>
              <a:off x="6614150" y="345364"/>
              <a:ext cx="176621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7231471" y="4101430"/>
              <a:ext cx="309682" cy="39301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7140266" y="4104308"/>
              <a:ext cx="476878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’</a:t>
              </a:r>
              <a:endPara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7239530" y="1863825"/>
              <a:ext cx="295868" cy="22521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3" name="TextBox 100"/>
            <p:cNvSpPr txBox="1">
              <a:spLocks noChangeArrowheads="1"/>
            </p:cNvSpPr>
            <p:nvPr/>
          </p:nvSpPr>
          <p:spPr bwMode="auto">
            <a:xfrm>
              <a:off x="7254045" y="3679723"/>
              <a:ext cx="18931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54" name="TextBox 102"/>
            <p:cNvSpPr txBox="1">
              <a:spLocks noChangeArrowheads="1"/>
            </p:cNvSpPr>
            <p:nvPr/>
          </p:nvSpPr>
          <p:spPr bwMode="auto">
            <a:xfrm>
              <a:off x="7254045" y="3212601"/>
              <a:ext cx="156526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55" name="TextBox 103"/>
            <p:cNvSpPr txBox="1">
              <a:spLocks noChangeArrowheads="1"/>
            </p:cNvSpPr>
            <p:nvPr/>
          </p:nvSpPr>
          <p:spPr bwMode="auto">
            <a:xfrm>
              <a:off x="7254045" y="1796741"/>
              <a:ext cx="18931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56" name="TextBox 101"/>
            <p:cNvSpPr txBox="1">
              <a:spLocks noChangeArrowheads="1"/>
            </p:cNvSpPr>
            <p:nvPr/>
          </p:nvSpPr>
          <p:spPr bwMode="auto">
            <a:xfrm>
              <a:off x="7254045" y="3454517"/>
              <a:ext cx="181910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8080871" y="3853999"/>
              <a:ext cx="63019" cy="85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prstClr val="white"/>
                </a:solidFill>
              </a:endParaRPr>
            </a:p>
          </p:txBody>
        </p:sp>
        <p:grpSp>
          <p:nvGrpSpPr>
            <p:cNvPr id="262" name="Group 136"/>
            <p:cNvGrpSpPr>
              <a:grpSpLocks/>
            </p:cNvGrpSpPr>
            <p:nvPr/>
          </p:nvGrpSpPr>
          <p:grpSpPr bwMode="auto">
            <a:xfrm>
              <a:off x="8000431" y="4546996"/>
              <a:ext cx="195657" cy="362603"/>
              <a:chOff x="2845388" y="3312509"/>
              <a:chExt cx="433491" cy="585487"/>
            </a:xfrm>
          </p:grpSpPr>
          <p:sp>
            <p:nvSpPr>
              <p:cNvPr id="264" name="Rectangle 263"/>
              <p:cNvSpPr/>
              <p:nvPr/>
            </p:nvSpPr>
            <p:spPr bwMode="auto">
              <a:xfrm>
                <a:off x="2896849" y="3452626"/>
                <a:ext cx="382030" cy="3497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TextBox 1"/>
              <p:cNvSpPr txBox="1">
                <a:spLocks noChangeArrowheads="1"/>
              </p:cNvSpPr>
              <p:nvPr/>
            </p:nvSpPr>
            <p:spPr bwMode="auto">
              <a:xfrm>
                <a:off x="2845388" y="3312509"/>
                <a:ext cx="245570" cy="58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X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63" name="Straight Connector 262"/>
            <p:cNvCxnSpPr/>
            <p:nvPr/>
          </p:nvCxnSpPr>
          <p:spPr>
            <a:xfrm>
              <a:off x="8112380" y="3931465"/>
              <a:ext cx="0" cy="672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 bwMode="auto">
            <a:xfrm flipH="1">
              <a:off x="7679856" y="3313836"/>
              <a:ext cx="269254" cy="8021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2" name="TextBox 100"/>
            <p:cNvSpPr txBox="1">
              <a:spLocks noChangeArrowheads="1"/>
            </p:cNvSpPr>
            <p:nvPr/>
          </p:nvSpPr>
          <p:spPr bwMode="auto">
            <a:xfrm flipH="1">
              <a:off x="7687562" y="3212601"/>
              <a:ext cx="20575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23" name="TextBox 103"/>
            <p:cNvSpPr txBox="1">
              <a:spLocks noChangeArrowheads="1"/>
            </p:cNvSpPr>
            <p:nvPr/>
          </p:nvSpPr>
          <p:spPr bwMode="auto">
            <a:xfrm flipH="1">
              <a:off x="7687562" y="3679723"/>
              <a:ext cx="20575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6" name="Rectangle 135"/>
            <p:cNvSpPr/>
            <p:nvPr/>
          </p:nvSpPr>
          <p:spPr bwMode="auto">
            <a:xfrm flipH="1">
              <a:off x="7660387" y="4115943"/>
              <a:ext cx="347437" cy="37849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 flipH="1">
              <a:off x="7537983" y="4104308"/>
              <a:ext cx="555360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sp>
          <p:nvSpPr>
            <p:cNvPr id="277" name="Rectangle 276"/>
            <p:cNvSpPr/>
            <p:nvPr/>
          </p:nvSpPr>
          <p:spPr bwMode="auto">
            <a:xfrm flipH="1">
              <a:off x="8261895" y="3293200"/>
              <a:ext cx="269254" cy="8227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8" name="TextBox 100"/>
            <p:cNvSpPr txBox="1">
              <a:spLocks noChangeArrowheads="1"/>
            </p:cNvSpPr>
            <p:nvPr/>
          </p:nvSpPr>
          <p:spPr bwMode="auto">
            <a:xfrm flipH="1">
              <a:off x="8258477" y="3212601"/>
              <a:ext cx="20575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79" name="TextBox 103"/>
            <p:cNvSpPr txBox="1">
              <a:spLocks noChangeArrowheads="1"/>
            </p:cNvSpPr>
            <p:nvPr/>
          </p:nvSpPr>
          <p:spPr bwMode="auto">
            <a:xfrm flipH="1">
              <a:off x="8258477" y="3679723"/>
              <a:ext cx="205753" cy="3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80" name="Rectangle 279"/>
            <p:cNvSpPr/>
            <p:nvPr/>
          </p:nvSpPr>
          <p:spPr bwMode="auto">
            <a:xfrm flipH="1">
              <a:off x="8250005" y="4115943"/>
              <a:ext cx="347437" cy="37849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 flipH="1">
              <a:off x="8120022" y="4104307"/>
              <a:ext cx="555360" cy="453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</a:t>
              </a:r>
            </a:p>
          </p:txBody>
        </p:sp>
        <p:graphicFrame>
          <p:nvGraphicFramePr>
            <p:cNvPr id="104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3806069"/>
                </p:ext>
              </p:extLst>
            </p:nvPr>
          </p:nvGraphicFramePr>
          <p:xfrm>
            <a:off x="2018080" y="3889657"/>
            <a:ext cx="252488" cy="388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085" name="Equation" r:id="rId8" imgW="215713" imgH="253780" progId="Equation.3">
                    <p:embed/>
                  </p:oleObj>
                </mc:Choice>
                <mc:Fallback>
                  <p:oleObj name="Equation" r:id="rId8" imgW="215713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080" y="3889657"/>
                          <a:ext cx="252488" cy="3882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230501"/>
                </p:ext>
              </p:extLst>
            </p:nvPr>
          </p:nvGraphicFramePr>
          <p:xfrm>
            <a:off x="2018079" y="3534301"/>
            <a:ext cx="252489" cy="388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086" name="Equation" r:id="rId9" imgW="215713" imgH="253780" progId="Equation.3">
                    <p:embed/>
                  </p:oleObj>
                </mc:Choice>
                <mc:Fallback>
                  <p:oleObj name="Equation" r:id="rId9" imgW="215713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079" y="3534301"/>
                          <a:ext cx="252489" cy="388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891657"/>
                </p:ext>
              </p:extLst>
            </p:nvPr>
          </p:nvGraphicFramePr>
          <p:xfrm>
            <a:off x="2018079" y="3197649"/>
            <a:ext cx="252489" cy="388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087" name="Equation" r:id="rId10" imgW="215713" imgH="253780" progId="Equation.3">
                    <p:embed/>
                  </p:oleObj>
                </mc:Choice>
                <mc:Fallback>
                  <p:oleObj name="Equation" r:id="rId10" imgW="215713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079" y="3197649"/>
                          <a:ext cx="252489" cy="388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Plaquette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Swapping Circuit</a:t>
            </a:r>
          </a:p>
        </p:txBody>
      </p:sp>
      <p:cxnSp>
        <p:nvCxnSpPr>
          <p:cNvPr id="206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207" name="Rectangle 206"/>
          <p:cNvSpPr/>
          <p:nvPr/>
        </p:nvSpPr>
        <p:spPr>
          <a:xfrm>
            <a:off x="660509" y="6172366"/>
            <a:ext cx="221589" cy="52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7344" y="6261266"/>
            <a:ext cx="7427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397344" y="6553366"/>
            <a:ext cx="7427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7449" y="6270310"/>
            <a:ext cx="52366" cy="523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716366" y="6527183"/>
            <a:ext cx="52366" cy="523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7722" y="6185975"/>
            <a:ext cx="134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= SWAP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59140" y="6430254"/>
            <a:ext cx="540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2D2D8A"/>
                </a:solidFill>
              </a:rPr>
              <a:t>W. Feng, NEB, D.P. </a:t>
            </a:r>
            <a:r>
              <a:rPr lang="en-US" sz="2000" kern="0" dirty="0" err="1" smtClean="0">
                <a:solidFill>
                  <a:srgbClr val="2D2D8A"/>
                </a:solidFill>
              </a:rPr>
              <a:t>DiVincenzo</a:t>
            </a:r>
            <a:r>
              <a:rPr lang="en-US" sz="2000" kern="0" dirty="0" smtClean="0">
                <a:solidFill>
                  <a:srgbClr val="2D2D8A"/>
                </a:solidFill>
              </a:rPr>
              <a:t>, Unpublished</a:t>
            </a:r>
            <a:endParaRPr lang="en-US" sz="2000" kern="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000" y="291314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Measure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endParaRPr lang="en-US" b="1" baseline="-250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2447213" cy="533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304" y="2913142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 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No Error</a:t>
            </a:r>
            <a:r>
              <a:rPr lang="en-US" baseline="-25000" dirty="0" smtClean="0">
                <a:solidFill>
                  <a:prstClr val="black"/>
                </a:solidFill>
              </a:rPr>
              <a:t> 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1941203" cy="412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solidFill>
            <a:srgbClr val="00FF99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7978" y="6261100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Simply Remove Swapped </a:t>
            </a:r>
            <a:r>
              <a:rPr lang="en-US" dirty="0" err="1" smtClean="0">
                <a:solidFill>
                  <a:prstClr val="black"/>
                </a:solidFill>
              </a:rPr>
              <a:t>Plaquette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1941203" cy="412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304" y="2913142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=0</a:t>
            </a:r>
          </a:p>
          <a:p>
            <a:r>
              <a:rPr lang="en-US" baseline="-25000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Error</a:t>
            </a:r>
            <a:r>
              <a:rPr lang="en-US" baseline="-25000" dirty="0" smtClean="0">
                <a:solidFill>
                  <a:prstClr val="black"/>
                </a:solidFill>
              </a:rPr>
              <a:t> 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3" y="1063622"/>
            <a:ext cx="5060947" cy="5133978"/>
            <a:chOff x="920427" y="922726"/>
            <a:chExt cx="1593301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8" y="1412461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7397" y="3374807"/>
            <a:ext cx="1941203" cy="412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304" y="2913142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=0</a:t>
            </a:r>
          </a:p>
          <a:p>
            <a:r>
              <a:rPr lang="en-US" baseline="-25000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Error</a:t>
            </a:r>
            <a:r>
              <a:rPr lang="en-US" baseline="-25000" dirty="0" smtClean="0">
                <a:solidFill>
                  <a:prstClr val="black"/>
                </a:solidFill>
              </a:rPr>
              <a:t> 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331614" y="441832"/>
                <a:ext cx="263384" cy="1745639"/>
                <a:chOff x="3758178" y="3832732"/>
                <a:chExt cx="263384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V="1">
                  <a:off x="3701882" y="4375410"/>
                  <a:ext cx="389803" cy="249556"/>
                </a:xfrm>
                <a:prstGeom prst="line">
                  <a:avLst/>
                </a:prstGeom>
                <a:ln w="1016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8600" y="4087811"/>
            <a:ext cx="304800" cy="4619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25636" y="364172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1896883" y="441832"/>
                <a:ext cx="698115" cy="1745639"/>
                <a:chOff x="3758178" y="3832732"/>
                <a:chExt cx="698115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240596" y="4483207"/>
                  <a:ext cx="0" cy="431394"/>
                </a:xfrm>
                <a:prstGeom prst="line">
                  <a:avLst/>
                </a:prstGeom>
                <a:ln w="1016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90770" y="3685875"/>
            <a:ext cx="583137" cy="30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73907" y="341917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90770" y="3685875"/>
            <a:ext cx="583137" cy="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73907" y="341917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203553" y="1416207"/>
            <a:ext cx="2101083" cy="878708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Oval 5"/>
          <p:cNvSpPr>
            <a:spLocks noChangeArrowheads="1"/>
          </p:cNvSpPr>
          <p:nvPr/>
        </p:nvSpPr>
        <p:spPr bwMode="auto">
          <a:xfrm>
            <a:off x="2527078" y="1726419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Oval 6"/>
          <p:cNvSpPr>
            <a:spLocks noChangeArrowheads="1"/>
          </p:cNvSpPr>
          <p:nvPr/>
        </p:nvSpPr>
        <p:spPr bwMode="auto">
          <a:xfrm>
            <a:off x="3010366" y="1726419"/>
            <a:ext cx="19174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2855927" y="1599938"/>
            <a:ext cx="1092082" cy="464648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496318" y="1726419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Oval 3"/>
          <p:cNvSpPr>
            <a:spLocks noChangeArrowheads="1"/>
          </p:cNvSpPr>
          <p:nvPr/>
        </p:nvSpPr>
        <p:spPr bwMode="auto">
          <a:xfrm>
            <a:off x="5026068" y="1458813"/>
            <a:ext cx="2122097" cy="846754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Oval 5"/>
          <p:cNvSpPr>
            <a:spLocks noChangeArrowheads="1"/>
          </p:cNvSpPr>
          <p:nvPr/>
        </p:nvSpPr>
        <p:spPr bwMode="auto">
          <a:xfrm>
            <a:off x="5328290" y="1792987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Oval 6"/>
          <p:cNvSpPr>
            <a:spLocks noChangeArrowheads="1"/>
          </p:cNvSpPr>
          <p:nvPr/>
        </p:nvSpPr>
        <p:spPr bwMode="auto">
          <a:xfrm>
            <a:off x="5811579" y="1792987"/>
            <a:ext cx="19174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Oval 9"/>
          <p:cNvSpPr>
            <a:spLocks noChangeArrowheads="1"/>
          </p:cNvSpPr>
          <p:nvPr/>
        </p:nvSpPr>
        <p:spPr bwMode="auto">
          <a:xfrm>
            <a:off x="5201809" y="1674495"/>
            <a:ext cx="1040078" cy="442522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6" name="Oval 11"/>
          <p:cNvSpPr>
            <a:spLocks noChangeArrowheads="1"/>
          </p:cNvSpPr>
          <p:nvPr/>
        </p:nvSpPr>
        <p:spPr bwMode="auto">
          <a:xfrm>
            <a:off x="6766175" y="1792987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6064540" y="2792849"/>
            <a:ext cx="2088860" cy="845193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Oval 5"/>
          <p:cNvSpPr>
            <a:spLocks noChangeArrowheads="1"/>
          </p:cNvSpPr>
          <p:nvPr/>
        </p:nvSpPr>
        <p:spPr bwMode="auto">
          <a:xfrm>
            <a:off x="6366763" y="3071107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2" name="Freeform 63"/>
          <p:cNvSpPr>
            <a:spLocks/>
          </p:cNvSpPr>
          <p:nvPr/>
        </p:nvSpPr>
        <p:spPr bwMode="auto">
          <a:xfrm>
            <a:off x="6271880" y="1652338"/>
            <a:ext cx="465886" cy="112274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93" name="Freeform 66"/>
          <p:cNvSpPr>
            <a:spLocks/>
          </p:cNvSpPr>
          <p:nvPr/>
        </p:nvSpPr>
        <p:spPr bwMode="auto">
          <a:xfrm rot="10800000">
            <a:off x="6256573" y="1990819"/>
            <a:ext cx="445789" cy="107431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8613" y="2931312"/>
            <a:ext cx="985442" cy="513911"/>
            <a:chOff x="7240320" y="3298825"/>
            <a:chExt cx="1175018" cy="612775"/>
          </a:xfrm>
        </p:grpSpPr>
        <p:sp>
          <p:nvSpPr>
            <p:cNvPr id="15379" name="Oval 6"/>
            <p:cNvSpPr>
              <a:spLocks noChangeArrowheads="1"/>
            </p:cNvSpPr>
            <p:nvPr/>
          </p:nvSpPr>
          <p:spPr bwMode="auto">
            <a:xfrm>
              <a:off x="7337425" y="34655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0" name="Oval 9"/>
            <p:cNvSpPr>
              <a:spLocks noChangeArrowheads="1"/>
            </p:cNvSpPr>
            <p:nvPr/>
          </p:nvSpPr>
          <p:spPr bwMode="auto">
            <a:xfrm>
              <a:off x="7240320" y="3298825"/>
              <a:ext cx="1175018" cy="612775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1" name="Oval 11"/>
            <p:cNvSpPr>
              <a:spLocks noChangeArrowheads="1"/>
            </p:cNvSpPr>
            <p:nvPr/>
          </p:nvSpPr>
          <p:spPr bwMode="auto">
            <a:xfrm>
              <a:off x="8043863" y="3465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6" name="Freeform 82"/>
            <p:cNvSpPr>
              <a:spLocks/>
            </p:cNvSpPr>
            <p:nvPr/>
          </p:nvSpPr>
          <p:spPr bwMode="auto">
            <a:xfrm>
              <a:off x="7592588" y="3378199"/>
              <a:ext cx="451275" cy="127861"/>
            </a:xfrm>
            <a:custGeom>
              <a:avLst/>
              <a:gdLst>
                <a:gd name="T0" fmla="*/ 0 w 381000"/>
                <a:gd name="T1" fmla="*/ 107950 h 107950"/>
                <a:gd name="T2" fmla="*/ 209550 w 381000"/>
                <a:gd name="T3" fmla="*/ 3175 h 107950"/>
                <a:gd name="T4" fmla="*/ 381000 w 381000"/>
                <a:gd name="T5" fmla="*/ 88900 h 107950"/>
                <a:gd name="T6" fmla="*/ 0 60000 65536"/>
                <a:gd name="T7" fmla="*/ 0 60000 65536"/>
                <a:gd name="T8" fmla="*/ 0 60000 65536"/>
                <a:gd name="T9" fmla="*/ 0 w 381000"/>
                <a:gd name="T10" fmla="*/ 0 h 107950"/>
                <a:gd name="T11" fmla="*/ 381000 w 381000"/>
                <a:gd name="T12" fmla="*/ 107950 h 1079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000" h="107950">
                  <a:moveTo>
                    <a:pt x="0" y="107950"/>
                  </a:moveTo>
                  <a:cubicBezTo>
                    <a:pt x="73025" y="57150"/>
                    <a:pt x="146050" y="6350"/>
                    <a:pt x="209550" y="3175"/>
                  </a:cubicBezTo>
                  <a:cubicBezTo>
                    <a:pt x="273050" y="0"/>
                    <a:pt x="327025" y="44450"/>
                    <a:pt x="381000" y="8890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7" name="Freeform 85"/>
            <p:cNvSpPr>
              <a:spLocks/>
            </p:cNvSpPr>
            <p:nvPr/>
          </p:nvSpPr>
          <p:spPr bwMode="auto">
            <a:xfrm rot="-10616011">
              <a:off x="7589606" y="3672136"/>
              <a:ext cx="427132" cy="120822"/>
            </a:xfrm>
            <a:custGeom>
              <a:avLst/>
              <a:gdLst>
                <a:gd name="T0" fmla="*/ 0 w 381000"/>
                <a:gd name="T1" fmla="*/ 107950 h 107950"/>
                <a:gd name="T2" fmla="*/ 209550 w 381000"/>
                <a:gd name="T3" fmla="*/ 3175 h 107950"/>
                <a:gd name="T4" fmla="*/ 381000 w 381000"/>
                <a:gd name="T5" fmla="*/ 88900 h 107950"/>
                <a:gd name="T6" fmla="*/ 0 60000 65536"/>
                <a:gd name="T7" fmla="*/ 0 60000 65536"/>
                <a:gd name="T8" fmla="*/ 0 60000 65536"/>
                <a:gd name="T9" fmla="*/ 0 w 381000"/>
                <a:gd name="T10" fmla="*/ 0 h 107950"/>
                <a:gd name="T11" fmla="*/ 381000 w 381000"/>
                <a:gd name="T12" fmla="*/ 107950 h 1079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000" h="107950">
                  <a:moveTo>
                    <a:pt x="0" y="107950"/>
                  </a:moveTo>
                  <a:cubicBezTo>
                    <a:pt x="73025" y="57150"/>
                    <a:pt x="146050" y="6350"/>
                    <a:pt x="209550" y="3175"/>
                  </a:cubicBezTo>
                  <a:cubicBezTo>
                    <a:pt x="273050" y="0"/>
                    <a:pt x="327025" y="44450"/>
                    <a:pt x="381000" y="8890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5398" name="Straight Arrow Connector 92"/>
          <p:cNvCxnSpPr>
            <a:cxnSpLocks noChangeShapeType="1"/>
          </p:cNvCxnSpPr>
          <p:nvPr/>
        </p:nvCxnSpPr>
        <p:spPr bwMode="auto">
          <a:xfrm flipV="1">
            <a:off x="2113020" y="2275207"/>
            <a:ext cx="414058" cy="396171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98"/>
          <p:cNvCxnSpPr>
            <a:cxnSpLocks noChangeShapeType="1"/>
          </p:cNvCxnSpPr>
          <p:nvPr/>
        </p:nvCxnSpPr>
        <p:spPr bwMode="auto">
          <a:xfrm>
            <a:off x="4395170" y="1894287"/>
            <a:ext cx="568455" cy="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Arrow Connector 105"/>
          <p:cNvCxnSpPr>
            <a:cxnSpLocks noChangeShapeType="1"/>
          </p:cNvCxnSpPr>
          <p:nvPr/>
        </p:nvCxnSpPr>
        <p:spPr bwMode="auto">
          <a:xfrm>
            <a:off x="6559325" y="2317519"/>
            <a:ext cx="386599" cy="414819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1" name="Straight Arrow Connector 107"/>
          <p:cNvCxnSpPr>
            <a:cxnSpLocks noChangeShapeType="1"/>
          </p:cNvCxnSpPr>
          <p:nvPr/>
        </p:nvCxnSpPr>
        <p:spPr bwMode="auto">
          <a:xfrm>
            <a:off x="2195565" y="3695521"/>
            <a:ext cx="440150" cy="42181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15793" y="2779219"/>
            <a:ext cx="1943315" cy="812726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1339318" y="3068128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Oval 6"/>
          <p:cNvSpPr>
            <a:spLocks noChangeArrowheads="1"/>
          </p:cNvSpPr>
          <p:nvPr/>
        </p:nvSpPr>
        <p:spPr bwMode="auto">
          <a:xfrm>
            <a:off x="1822606" y="3068128"/>
            <a:ext cx="19174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1175732" y="2941648"/>
            <a:ext cx="998712" cy="464648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Oval 11"/>
          <p:cNvSpPr>
            <a:spLocks noChangeArrowheads="1"/>
          </p:cNvSpPr>
          <p:nvPr/>
        </p:nvSpPr>
        <p:spPr bwMode="auto">
          <a:xfrm>
            <a:off x="2308558" y="3068128"/>
            <a:ext cx="189937" cy="200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3" name="Straight Arrow Connector 92"/>
          <p:cNvCxnSpPr>
            <a:cxnSpLocks noChangeShapeType="1"/>
          </p:cNvCxnSpPr>
          <p:nvPr/>
        </p:nvCxnSpPr>
        <p:spPr bwMode="auto">
          <a:xfrm flipV="1">
            <a:off x="6608235" y="3704512"/>
            <a:ext cx="390815" cy="430363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8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1365" y="4134875"/>
            <a:ext cx="4799611" cy="1030492"/>
            <a:chOff x="2331365" y="4134875"/>
            <a:chExt cx="4799611" cy="1030492"/>
          </a:xfrm>
        </p:grpSpPr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2331365" y="4134875"/>
              <a:ext cx="1920958" cy="876045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805197" y="4466388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048832" y="4185344"/>
              <a:ext cx="1950218" cy="890689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139235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622524" y="4493015"/>
              <a:ext cx="19174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505363" y="4345232"/>
              <a:ext cx="1083290" cy="53182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108476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35714" y="4320544"/>
              <a:ext cx="985442" cy="513911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407212" y="4606924"/>
              <a:ext cx="568455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3452901" y="46344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9619" y="476525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03642" y="47515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5801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49796" y="3414522"/>
            <a:ext cx="478231" cy="478231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3149796" y="3414522"/>
            <a:ext cx="478231" cy="478231"/>
          </a:xfrm>
          <a:prstGeom prst="arc">
            <a:avLst>
              <a:gd name="adj1" fmla="val 5531293"/>
              <a:gd name="adj2" fmla="val 1588972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49796" y="3414522"/>
            <a:ext cx="478231" cy="478231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3149796" y="3414522"/>
            <a:ext cx="478231" cy="478231"/>
          </a:xfrm>
          <a:prstGeom prst="arc">
            <a:avLst>
              <a:gd name="adj1" fmla="val 15907973"/>
              <a:gd name="adj2" fmla="val 558582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77602" y="3701149"/>
            <a:ext cx="583137" cy="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35593" y="3434750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299" y="1412462"/>
              <a:ext cx="680395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2"/>
                <a:chExt cx="1179" cy="174563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80" y="4298909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77602" y="3701149"/>
            <a:ext cx="583137" cy="30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35593" y="3434750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394022" y="3653638"/>
            <a:ext cx="0" cy="628439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4" y="1063621"/>
            <a:ext cx="5060944" cy="5142068"/>
            <a:chOff x="2923637" y="922726"/>
            <a:chExt cx="5060944" cy="179276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6325818" y="502248"/>
              <a:ext cx="668759" cy="2648767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3892332" y="515639"/>
              <a:ext cx="680395" cy="2617785"/>
              <a:chOff x="1145574" y="441832"/>
              <a:chExt cx="144942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421" y="1306146"/>
                <a:ext cx="932296" cy="0"/>
              </a:xfrm>
              <a:prstGeom prst="line">
                <a:avLst/>
              </a:prstGeom>
              <a:ln w="1016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574" y="448373"/>
                <a:ext cx="3340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19" y="441832"/>
                <a:ext cx="1179" cy="1745639"/>
                <a:chOff x="3758178" y="3832733"/>
                <a:chExt cx="1305316" cy="1745638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4597317" y="4298910"/>
                  <a:ext cx="932353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4"/>
                  <a:ext cx="932354" cy="0"/>
                </a:xfrm>
                <a:prstGeom prst="line">
                  <a:avLst/>
                </a:prstGeom>
                <a:ln w="10160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5187306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5222831" y="249631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27161" y="4101353"/>
            <a:ext cx="291569" cy="48905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114570" y="3623008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2818730" y="4277076"/>
            <a:ext cx="552320" cy="314219"/>
          </a:xfrm>
          <a:prstGeom prst="line">
            <a:avLst/>
          </a:prstGeom>
          <a:ln w="1016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7" name="Group 158"/>
          <p:cNvGrpSpPr>
            <a:grpSpLocks/>
          </p:cNvGrpSpPr>
          <p:nvPr/>
        </p:nvGrpSpPr>
        <p:grpSpPr bwMode="auto">
          <a:xfrm>
            <a:off x="2061766" y="1063622"/>
            <a:ext cx="5060944" cy="5133978"/>
            <a:chOff x="920428" y="922726"/>
            <a:chExt cx="1593300" cy="17899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992258" name="Group 51"/>
            <p:cNvGrpSpPr>
              <a:grpSpLocks noChangeAspect="1"/>
            </p:cNvGrpSpPr>
            <p:nvPr/>
          </p:nvGrpSpPr>
          <p:grpSpPr bwMode="auto">
            <a:xfrm rot="5400000">
              <a:off x="1762402" y="1409685"/>
              <a:ext cx="668759" cy="833892"/>
              <a:chOff x="1162670" y="446854"/>
              <a:chExt cx="1424408" cy="17738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405521" y="1321798"/>
                <a:ext cx="933660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70" name="Group 41"/>
              <p:cNvGrpSpPr>
                <a:grpSpLocks/>
              </p:cNvGrpSpPr>
              <p:nvPr/>
            </p:nvGrpSpPr>
            <p:grpSpPr bwMode="auto">
              <a:xfrm>
                <a:off x="1162670" y="455955"/>
                <a:ext cx="4173" cy="1764724"/>
                <a:chOff x="3753470" y="3846855"/>
                <a:chExt cx="4173" cy="176472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3600000">
                  <a:off x="3287299" y="431349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0" flipH="1">
                  <a:off x="3301444" y="51459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71" name="Group 42"/>
              <p:cNvGrpSpPr>
                <a:grpSpLocks/>
              </p:cNvGrpSpPr>
              <p:nvPr/>
            </p:nvGrpSpPr>
            <p:grpSpPr bwMode="auto">
              <a:xfrm flipH="1">
                <a:off x="2584340" y="446854"/>
                <a:ext cx="2738" cy="1754120"/>
                <a:chOff x="3766098" y="3837754"/>
                <a:chExt cx="2738" cy="17541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3600000">
                  <a:off x="3302614" y="430392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8000000" flipH="1">
                  <a:off x="3300257" y="5125718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2259" name="Group 51"/>
            <p:cNvGrpSpPr>
              <a:grpSpLocks noChangeAspect="1"/>
            </p:cNvGrpSpPr>
            <p:nvPr/>
          </p:nvGrpSpPr>
          <p:grpSpPr bwMode="auto">
            <a:xfrm rot="5400000">
              <a:off x="992300" y="1412463"/>
              <a:ext cx="680393" cy="824138"/>
              <a:chOff x="1145804" y="441832"/>
              <a:chExt cx="1449194" cy="17530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06703" y="1306147"/>
                <a:ext cx="932483" cy="0"/>
              </a:xfrm>
              <a:prstGeom prst="line">
                <a:avLst/>
              </a:prstGeom>
              <a:ln w="1016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263" name="Group 41"/>
              <p:cNvGrpSpPr>
                <a:grpSpLocks/>
              </p:cNvGrpSpPr>
              <p:nvPr/>
            </p:nvGrpSpPr>
            <p:grpSpPr bwMode="auto">
              <a:xfrm>
                <a:off x="1145804" y="448373"/>
                <a:ext cx="3341" cy="1746538"/>
                <a:chOff x="3736604" y="3839273"/>
                <a:chExt cx="3341" cy="174653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3283764" y="4305287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8000000" flipH="1">
                  <a:off x="3270797" y="5119635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2264" name="Group 42"/>
              <p:cNvGrpSpPr>
                <a:grpSpLocks/>
              </p:cNvGrpSpPr>
              <p:nvPr/>
            </p:nvGrpSpPr>
            <p:grpSpPr bwMode="auto">
              <a:xfrm flipH="1">
                <a:off x="2593822" y="441832"/>
                <a:ext cx="1176" cy="1745638"/>
                <a:chOff x="3758178" y="3832732"/>
                <a:chExt cx="1176" cy="1745638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3293177" y="4298909"/>
                  <a:ext cx="932353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3292001" y="5112193"/>
                  <a:ext cx="932354" cy="0"/>
                </a:xfrm>
                <a:prstGeom prst="line">
                  <a:avLst/>
                </a:prstGeom>
                <a:ln w="1016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 rot="5400000">
              <a:off x="1482907" y="1141903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92403" y="2493492"/>
              <a:ext cx="438353" cy="0"/>
            </a:xfrm>
            <a:prstGeom prst="line">
              <a:avLst/>
            </a:prstGeom>
            <a:ln w="10160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332581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05400" y="3630612"/>
            <a:ext cx="1828800" cy="2222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27161" y="4101353"/>
            <a:ext cx="291569" cy="489054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114570" y="3623008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78" y="6261100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Move “Packaged” Error Using F-Moves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155" y="1905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After Swapping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318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37319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37320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37321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37322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37323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37324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1421920"/>
      </p:ext>
    </p:extLst>
  </p:cSld>
  <p:clrMapOvr>
    <a:masterClrMapping/>
  </p:clrMapOvr>
  <p:transition advClick="0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rot="16200000" flipH="1">
            <a:off x="1336675" y="2235200"/>
            <a:ext cx="222250" cy="222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368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39369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39370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39371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39372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39373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39374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381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39382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39383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39384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39385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39386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39387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1057275" y="1965325"/>
            <a:ext cx="273050" cy="2730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45546"/>
      </p:ext>
    </p:extLst>
  </p:cSld>
  <p:clrMapOvr>
    <a:masterClrMapping/>
  </p:clrMapOvr>
  <p:transition advClick="0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09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041410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419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1420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1421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423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41424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41425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1041426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1427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1428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1429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1430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1431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1432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1433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1434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1435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 flipV="1">
            <a:off x="8102600" y="2711450"/>
            <a:ext cx="231775" cy="2317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443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1444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1445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1446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1447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1448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1449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041450" name="Straight Connector 81"/>
          <p:cNvCxnSpPr>
            <a:cxnSpLocks noChangeShapeType="1"/>
          </p:cNvCxnSpPr>
          <p:nvPr/>
        </p:nvCxnSpPr>
        <p:spPr bwMode="auto">
          <a:xfrm flipH="1">
            <a:off x="7815263" y="2954338"/>
            <a:ext cx="280987" cy="2794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32389387"/>
      </p:ext>
    </p:extLst>
  </p:cSld>
  <p:clrMapOvr>
    <a:masterClrMapping/>
  </p:clrMapOvr>
  <p:transition advClick="0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7" name="TextBox 172"/>
          <p:cNvSpPr txBox="1">
            <a:spLocks noChangeArrowheads="1"/>
          </p:cNvSpPr>
          <p:nvPr/>
        </p:nvSpPr>
        <p:spPr bwMode="auto">
          <a:xfrm>
            <a:off x="6415088" y="4521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1043458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7048500" y="3467100"/>
            <a:ext cx="314325" cy="46513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468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3469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3470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472" name="Straight Connector 81"/>
          <p:cNvCxnSpPr>
            <a:cxnSpLocks noChangeShapeType="1"/>
          </p:cNvCxnSpPr>
          <p:nvPr/>
        </p:nvCxnSpPr>
        <p:spPr bwMode="auto">
          <a:xfrm flipH="1">
            <a:off x="7815263" y="2919413"/>
            <a:ext cx="315912" cy="314325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43473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43474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43475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43476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3477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3478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3479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3480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3481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3482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flipH="1">
            <a:off x="6613525" y="4498975"/>
            <a:ext cx="615950" cy="6159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6326188" y="4498975"/>
            <a:ext cx="314325" cy="314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863" y="4498975"/>
            <a:ext cx="593725" cy="5921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 flipV="1">
            <a:off x="5551488" y="4498975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>
            <a:off x="6190456" y="55475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16200000" flipH="1">
            <a:off x="6327775" y="4805363"/>
            <a:ext cx="276225" cy="279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489" name="TextBox 155"/>
          <p:cNvSpPr txBox="1">
            <a:spLocks noChangeArrowheads="1"/>
          </p:cNvSpPr>
          <p:nvPr/>
        </p:nvSpPr>
        <p:spPr bwMode="auto">
          <a:xfrm>
            <a:off x="5337175" y="40306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3490" name="TextBox 156"/>
          <p:cNvSpPr txBox="1">
            <a:spLocks noChangeArrowheads="1"/>
          </p:cNvSpPr>
          <p:nvPr/>
        </p:nvSpPr>
        <p:spPr bwMode="auto">
          <a:xfrm>
            <a:off x="590391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3491" name="TextBox 157"/>
          <p:cNvSpPr txBox="1">
            <a:spLocks noChangeArrowheads="1"/>
          </p:cNvSpPr>
          <p:nvPr/>
        </p:nvSpPr>
        <p:spPr bwMode="auto">
          <a:xfrm>
            <a:off x="641826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3492" name="TextBox 158"/>
          <p:cNvSpPr txBox="1">
            <a:spLocks noChangeArrowheads="1"/>
          </p:cNvSpPr>
          <p:nvPr/>
        </p:nvSpPr>
        <p:spPr bwMode="auto">
          <a:xfrm>
            <a:off x="6961188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3493" name="TextBox 171"/>
          <p:cNvSpPr txBox="1">
            <a:spLocks noChangeArrowheads="1"/>
          </p:cNvSpPr>
          <p:nvPr/>
        </p:nvSpPr>
        <p:spPr bwMode="auto">
          <a:xfrm>
            <a:off x="64658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3494" name="TextBox 176"/>
          <p:cNvSpPr txBox="1">
            <a:spLocks noChangeArrowheads="1"/>
          </p:cNvSpPr>
          <p:nvPr/>
        </p:nvSpPr>
        <p:spPr bwMode="auto">
          <a:xfrm>
            <a:off x="620395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3495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3496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3497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3498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 flipV="1">
            <a:off x="8131175" y="2724150"/>
            <a:ext cx="190500" cy="190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408738" y="5118100"/>
            <a:ext cx="201612" cy="203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507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3508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3509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3510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3511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3512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3513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994355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4"/>
          <p:cNvGraphicFramePr>
            <a:graphicFrameLocks noChangeAspect="1"/>
          </p:cNvGraphicFramePr>
          <p:nvPr>
            <p:extLst/>
          </p:nvPr>
        </p:nvGraphicFramePr>
        <p:xfrm>
          <a:off x="3920180" y="1712550"/>
          <a:ext cx="1097122" cy="70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46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102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180" y="1712550"/>
                        <a:ext cx="1097122" cy="70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591870" y="1604963"/>
            <a:ext cx="2085975" cy="923925"/>
            <a:chOff x="781" y="2627"/>
            <a:chExt cx="1314" cy="582"/>
          </a:xfrm>
        </p:grpSpPr>
        <p:sp>
          <p:nvSpPr>
            <p:cNvPr id="14" name="Oval 13"/>
            <p:cNvSpPr/>
            <p:nvPr/>
          </p:nvSpPr>
          <p:spPr>
            <a:xfrm>
              <a:off x="921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712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81" y="2627"/>
              <a:ext cx="1314" cy="582"/>
            </a:xfrm>
            <a:prstGeom prst="ellipse">
              <a:avLst/>
            </a:prstGeom>
            <a:noFill/>
            <a:ln w="28575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57962" y="2066132"/>
            <a:ext cx="409593" cy="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5154987" y="1604169"/>
            <a:ext cx="2085975" cy="923925"/>
            <a:chOff x="781" y="2627"/>
            <a:chExt cx="1314" cy="582"/>
          </a:xfrm>
        </p:grpSpPr>
        <p:sp>
          <p:nvSpPr>
            <p:cNvPr id="21" name="Oval 20"/>
            <p:cNvSpPr/>
            <p:nvPr/>
          </p:nvSpPr>
          <p:spPr>
            <a:xfrm>
              <a:off x="921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712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81" y="2627"/>
              <a:ext cx="1314" cy="582"/>
            </a:xfrm>
            <a:prstGeom prst="ellipse">
              <a:avLst/>
            </a:prstGeom>
            <a:noFill/>
            <a:ln w="28575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121079" y="2065338"/>
            <a:ext cx="409593" cy="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" name="Freeform 63"/>
          <p:cNvSpPr>
            <a:spLocks/>
          </p:cNvSpPr>
          <p:nvPr/>
        </p:nvSpPr>
        <p:spPr bwMode="auto">
          <a:xfrm>
            <a:off x="5810004" y="1763627"/>
            <a:ext cx="779298" cy="187803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66"/>
          <p:cNvSpPr>
            <a:spLocks/>
          </p:cNvSpPr>
          <p:nvPr/>
        </p:nvSpPr>
        <p:spPr bwMode="auto">
          <a:xfrm rot="10800000">
            <a:off x="5791752" y="2167224"/>
            <a:ext cx="745680" cy="179702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" name="Object 122"/>
          <p:cNvGraphicFramePr>
            <a:graphicFrameLocks noChangeAspect="1"/>
          </p:cNvGraphicFramePr>
          <p:nvPr>
            <p:extLst/>
          </p:nvPr>
        </p:nvGraphicFramePr>
        <p:xfrm>
          <a:off x="2849563" y="4341813"/>
          <a:ext cx="3054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47" name="Equation" r:id="rId5" imgW="850680" imgH="482400" progId="Equation.3">
                  <p:embed/>
                </p:oleObj>
              </mc:Choice>
              <mc:Fallback>
                <p:oleObj name="Equation" r:id="rId5" imgW="850680" imgH="482400" progId="Equation.3">
                  <p:embed/>
                  <p:pic>
                    <p:nvPicPr>
                      <p:cNvPr id="27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341813"/>
                        <a:ext cx="3054350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280860" y="156789"/>
            <a:ext cx="2529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 Matrix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3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642" y="4751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47113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701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5" name="TextBox 173"/>
          <p:cNvSpPr txBox="1">
            <a:spLocks noChangeArrowheads="1"/>
          </p:cNvSpPr>
          <p:nvPr/>
        </p:nvSpPr>
        <p:spPr bwMode="auto">
          <a:xfrm>
            <a:off x="36210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 rot="16200000" flipH="1">
            <a:off x="3215482" y="4474369"/>
            <a:ext cx="849312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507" name="TextBox 174"/>
          <p:cNvSpPr txBox="1">
            <a:spLocks noChangeArrowheads="1"/>
          </p:cNvSpPr>
          <p:nvPr/>
        </p:nvSpPr>
        <p:spPr bwMode="auto">
          <a:xfrm>
            <a:off x="3571875" y="45402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856163" y="5257800"/>
            <a:ext cx="601662" cy="3175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6613525" y="4498975"/>
            <a:ext cx="615950" cy="6159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6326188" y="4498975"/>
            <a:ext cx="314325" cy="3143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863" y="4498975"/>
            <a:ext cx="593725" cy="5921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 flipV="1">
            <a:off x="5551488" y="4498975"/>
            <a:ext cx="858837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>
            <a:off x="6190456" y="5547519"/>
            <a:ext cx="42068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16200000" flipH="1">
            <a:off x="6337300" y="4795838"/>
            <a:ext cx="276225" cy="279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515" name="TextBox 155"/>
          <p:cNvSpPr txBox="1">
            <a:spLocks noChangeArrowheads="1"/>
          </p:cNvSpPr>
          <p:nvPr/>
        </p:nvSpPr>
        <p:spPr bwMode="auto">
          <a:xfrm>
            <a:off x="5337175" y="40306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5516" name="TextBox 156"/>
          <p:cNvSpPr txBox="1">
            <a:spLocks noChangeArrowheads="1"/>
          </p:cNvSpPr>
          <p:nvPr/>
        </p:nvSpPr>
        <p:spPr bwMode="auto">
          <a:xfrm>
            <a:off x="590391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5517" name="TextBox 157"/>
          <p:cNvSpPr txBox="1">
            <a:spLocks noChangeArrowheads="1"/>
          </p:cNvSpPr>
          <p:nvPr/>
        </p:nvSpPr>
        <p:spPr bwMode="auto">
          <a:xfrm>
            <a:off x="641826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5518" name="TextBox 158"/>
          <p:cNvSpPr txBox="1">
            <a:spLocks noChangeArrowheads="1"/>
          </p:cNvSpPr>
          <p:nvPr/>
        </p:nvSpPr>
        <p:spPr bwMode="auto">
          <a:xfrm>
            <a:off x="6961188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5519" name="TextBox 171"/>
          <p:cNvSpPr txBox="1">
            <a:spLocks noChangeArrowheads="1"/>
          </p:cNvSpPr>
          <p:nvPr/>
        </p:nvSpPr>
        <p:spPr bwMode="auto">
          <a:xfrm>
            <a:off x="64658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5520" name="TextBox 172"/>
          <p:cNvSpPr txBox="1">
            <a:spLocks noChangeArrowheads="1"/>
          </p:cNvSpPr>
          <p:nvPr/>
        </p:nvSpPr>
        <p:spPr bwMode="auto">
          <a:xfrm>
            <a:off x="6415088" y="4521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5521" name="TextBox 176"/>
          <p:cNvSpPr txBox="1">
            <a:spLocks noChangeArrowheads="1"/>
          </p:cNvSpPr>
          <p:nvPr/>
        </p:nvSpPr>
        <p:spPr bwMode="auto">
          <a:xfrm>
            <a:off x="620395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 flipV="1">
            <a:off x="3716338" y="4503738"/>
            <a:ext cx="314325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3998913" y="4503738"/>
            <a:ext cx="357187" cy="355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V="1">
            <a:off x="4062413" y="4503738"/>
            <a:ext cx="858837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5400000">
            <a:off x="3862388" y="5551488"/>
            <a:ext cx="4191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flipV="1">
            <a:off x="3794125" y="4846638"/>
            <a:ext cx="227013" cy="2270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527" name="TextBox 159"/>
          <p:cNvSpPr txBox="1">
            <a:spLocks noChangeArrowheads="1"/>
          </p:cNvSpPr>
          <p:nvPr/>
        </p:nvSpPr>
        <p:spPr bwMode="auto">
          <a:xfrm>
            <a:off x="300513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5528" name="TextBox 160"/>
          <p:cNvSpPr txBox="1">
            <a:spLocks noChangeArrowheads="1"/>
          </p:cNvSpPr>
          <p:nvPr/>
        </p:nvSpPr>
        <p:spPr bwMode="auto">
          <a:xfrm>
            <a:off x="358298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5529" name="TextBox 161"/>
          <p:cNvSpPr txBox="1">
            <a:spLocks noChangeArrowheads="1"/>
          </p:cNvSpPr>
          <p:nvPr/>
        </p:nvSpPr>
        <p:spPr bwMode="auto">
          <a:xfrm>
            <a:off x="40941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5530" name="TextBox 162"/>
          <p:cNvSpPr txBox="1">
            <a:spLocks noChangeArrowheads="1"/>
          </p:cNvSpPr>
          <p:nvPr/>
        </p:nvSpPr>
        <p:spPr bwMode="auto">
          <a:xfrm>
            <a:off x="46402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5531" name="TextBox 177"/>
          <p:cNvSpPr txBox="1">
            <a:spLocks noChangeArrowheads="1"/>
          </p:cNvSpPr>
          <p:nvPr/>
        </p:nvSpPr>
        <p:spPr bwMode="auto">
          <a:xfrm>
            <a:off x="389890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20" name="Straight Connector 119"/>
          <p:cNvCxnSpPr/>
          <p:nvPr/>
        </p:nvCxnSpPr>
        <p:spPr bwMode="auto">
          <a:xfrm flipV="1">
            <a:off x="6408738" y="5118100"/>
            <a:ext cx="201612" cy="203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533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1" name="Straight Arrow Connector 120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 flipV="1">
            <a:off x="7048500" y="3467100"/>
            <a:ext cx="314325" cy="46513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543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5544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5545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33" name="Straight Connector 132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547" name="Straight Connector 81"/>
          <p:cNvCxnSpPr>
            <a:cxnSpLocks noChangeShapeType="1"/>
          </p:cNvCxnSpPr>
          <p:nvPr/>
        </p:nvCxnSpPr>
        <p:spPr bwMode="auto">
          <a:xfrm flipH="1">
            <a:off x="7815263" y="2919413"/>
            <a:ext cx="315912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5548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5549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5550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45551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5552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5553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5554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5555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5556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5557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5558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5559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5560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5561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 bwMode="auto">
          <a:xfrm flipV="1">
            <a:off x="8131175" y="2724150"/>
            <a:ext cx="190500" cy="1905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569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5570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5571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5572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5573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5574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5575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64" name="Straight Connector 163"/>
          <p:cNvCxnSpPr/>
          <p:nvPr/>
        </p:nvCxnSpPr>
        <p:spPr bwMode="auto">
          <a:xfrm rot="16200000" flipH="1">
            <a:off x="3803650" y="5053013"/>
            <a:ext cx="276225" cy="279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13756"/>
      </p:ext>
    </p:extLst>
  </p:cSld>
  <p:clrMapOvr>
    <a:masterClrMapping/>
  </p:clrMapOvr>
  <p:transition advClick="0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3" name="TextBox 172"/>
          <p:cNvSpPr txBox="1">
            <a:spLocks noChangeArrowheads="1"/>
          </p:cNvSpPr>
          <p:nvPr/>
        </p:nvSpPr>
        <p:spPr bwMode="auto">
          <a:xfrm>
            <a:off x="6415088" y="4521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856163" y="5257800"/>
            <a:ext cx="601662" cy="3175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V="1">
            <a:off x="1000125" y="4041775"/>
            <a:ext cx="314325" cy="314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252538" y="4041775"/>
            <a:ext cx="555625" cy="5556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514475" y="4041775"/>
            <a:ext cx="860425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>
            <a:off x="1313656" y="50903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695325" y="4041775"/>
            <a:ext cx="850900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008063" y="4354513"/>
            <a:ext cx="227012" cy="227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561" name="TextBox 140"/>
          <p:cNvSpPr txBox="1">
            <a:spLocks noChangeArrowheads="1"/>
          </p:cNvSpPr>
          <p:nvPr/>
        </p:nvSpPr>
        <p:spPr bwMode="auto">
          <a:xfrm>
            <a:off x="500063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562" name="TextBox 141"/>
          <p:cNvSpPr txBox="1">
            <a:spLocks noChangeArrowheads="1"/>
          </p:cNvSpPr>
          <p:nvPr/>
        </p:nvSpPr>
        <p:spPr bwMode="auto">
          <a:xfrm>
            <a:off x="1076325" y="357028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563" name="TextBox 142"/>
          <p:cNvSpPr txBox="1">
            <a:spLocks noChangeArrowheads="1"/>
          </p:cNvSpPr>
          <p:nvPr/>
        </p:nvSpPr>
        <p:spPr bwMode="auto">
          <a:xfrm>
            <a:off x="15890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564" name="TextBox 143"/>
          <p:cNvSpPr txBox="1">
            <a:spLocks noChangeArrowheads="1"/>
          </p:cNvSpPr>
          <p:nvPr/>
        </p:nvSpPr>
        <p:spPr bwMode="auto">
          <a:xfrm>
            <a:off x="21351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7565" name="TextBox 146"/>
          <p:cNvSpPr txBox="1">
            <a:spLocks noChangeArrowheads="1"/>
          </p:cNvSpPr>
          <p:nvPr/>
        </p:nvSpPr>
        <p:spPr bwMode="auto">
          <a:xfrm>
            <a:off x="1319213" y="52974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314575" y="4772025"/>
            <a:ext cx="527050" cy="187325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6613525" y="4498975"/>
            <a:ext cx="615950" cy="6159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6326188" y="4498975"/>
            <a:ext cx="314325" cy="3143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863" y="4498975"/>
            <a:ext cx="593725" cy="5921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 flipV="1">
            <a:off x="5551488" y="4498975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>
            <a:off x="6190456" y="55475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572" name="TextBox 155"/>
          <p:cNvSpPr txBox="1">
            <a:spLocks noChangeArrowheads="1"/>
          </p:cNvSpPr>
          <p:nvPr/>
        </p:nvSpPr>
        <p:spPr bwMode="auto">
          <a:xfrm>
            <a:off x="5337175" y="40306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573" name="TextBox 156"/>
          <p:cNvSpPr txBox="1">
            <a:spLocks noChangeArrowheads="1"/>
          </p:cNvSpPr>
          <p:nvPr/>
        </p:nvSpPr>
        <p:spPr bwMode="auto">
          <a:xfrm>
            <a:off x="590391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574" name="TextBox 157"/>
          <p:cNvSpPr txBox="1">
            <a:spLocks noChangeArrowheads="1"/>
          </p:cNvSpPr>
          <p:nvPr/>
        </p:nvSpPr>
        <p:spPr bwMode="auto">
          <a:xfrm>
            <a:off x="641826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575" name="TextBox 158"/>
          <p:cNvSpPr txBox="1">
            <a:spLocks noChangeArrowheads="1"/>
          </p:cNvSpPr>
          <p:nvPr/>
        </p:nvSpPr>
        <p:spPr bwMode="auto">
          <a:xfrm>
            <a:off x="6961188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7576" name="TextBox 171"/>
          <p:cNvSpPr txBox="1">
            <a:spLocks noChangeArrowheads="1"/>
          </p:cNvSpPr>
          <p:nvPr/>
        </p:nvSpPr>
        <p:spPr bwMode="auto">
          <a:xfrm>
            <a:off x="64658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7577" name="TextBox 176"/>
          <p:cNvSpPr txBox="1">
            <a:spLocks noChangeArrowheads="1"/>
          </p:cNvSpPr>
          <p:nvPr/>
        </p:nvSpPr>
        <p:spPr bwMode="auto">
          <a:xfrm>
            <a:off x="620395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 flipV="1">
            <a:off x="3716338" y="4503738"/>
            <a:ext cx="314325" cy="314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3998913" y="4503738"/>
            <a:ext cx="357187" cy="355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V="1">
            <a:off x="4062413" y="4503738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5400000">
            <a:off x="3862388" y="5551488"/>
            <a:ext cx="419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flipV="1">
            <a:off x="3794125" y="4846638"/>
            <a:ext cx="227013" cy="227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583" name="TextBox 159"/>
          <p:cNvSpPr txBox="1">
            <a:spLocks noChangeArrowheads="1"/>
          </p:cNvSpPr>
          <p:nvPr/>
        </p:nvSpPr>
        <p:spPr bwMode="auto">
          <a:xfrm>
            <a:off x="300513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584" name="TextBox 160"/>
          <p:cNvSpPr txBox="1">
            <a:spLocks noChangeArrowheads="1"/>
          </p:cNvSpPr>
          <p:nvPr/>
        </p:nvSpPr>
        <p:spPr bwMode="auto">
          <a:xfrm>
            <a:off x="358298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585" name="TextBox 161"/>
          <p:cNvSpPr txBox="1">
            <a:spLocks noChangeArrowheads="1"/>
          </p:cNvSpPr>
          <p:nvPr/>
        </p:nvSpPr>
        <p:spPr bwMode="auto">
          <a:xfrm>
            <a:off x="40941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586" name="TextBox 162"/>
          <p:cNvSpPr txBox="1">
            <a:spLocks noChangeArrowheads="1"/>
          </p:cNvSpPr>
          <p:nvPr/>
        </p:nvSpPr>
        <p:spPr bwMode="auto">
          <a:xfrm>
            <a:off x="46402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7587" name="TextBox 173"/>
          <p:cNvSpPr txBox="1">
            <a:spLocks noChangeArrowheads="1"/>
          </p:cNvSpPr>
          <p:nvPr/>
        </p:nvSpPr>
        <p:spPr bwMode="auto">
          <a:xfrm>
            <a:off x="36210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7588" name="TextBox 174"/>
          <p:cNvSpPr txBox="1">
            <a:spLocks noChangeArrowheads="1"/>
          </p:cNvSpPr>
          <p:nvPr/>
        </p:nvSpPr>
        <p:spPr bwMode="auto">
          <a:xfrm>
            <a:off x="3571875" y="45402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7589" name="TextBox 177"/>
          <p:cNvSpPr txBox="1">
            <a:spLocks noChangeArrowheads="1"/>
          </p:cNvSpPr>
          <p:nvPr/>
        </p:nvSpPr>
        <p:spPr bwMode="auto">
          <a:xfrm>
            <a:off x="389890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 rot="16200000" flipH="1">
            <a:off x="3215482" y="4474369"/>
            <a:ext cx="849312" cy="850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408738" y="5118100"/>
            <a:ext cx="201612" cy="20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592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7048500" y="3467100"/>
            <a:ext cx="314325" cy="46513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602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7603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7604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0" name="Straight Connector 139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606" name="Straight Connector 81"/>
          <p:cNvCxnSpPr>
            <a:cxnSpLocks noChangeShapeType="1"/>
          </p:cNvCxnSpPr>
          <p:nvPr/>
        </p:nvCxnSpPr>
        <p:spPr bwMode="auto">
          <a:xfrm flipH="1">
            <a:off x="7815263" y="2919413"/>
            <a:ext cx="315912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7607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7608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7609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47610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611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612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613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7614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7615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7616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7617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618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619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620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 flipV="1">
            <a:off x="8131175" y="2724150"/>
            <a:ext cx="190500" cy="1905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628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7629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7630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7631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7632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7633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7634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7635" name="TextBox 144"/>
          <p:cNvSpPr txBox="1">
            <a:spLocks noChangeArrowheads="1"/>
          </p:cNvSpPr>
          <p:nvPr/>
        </p:nvSpPr>
        <p:spPr bwMode="auto">
          <a:xfrm>
            <a:off x="841375" y="4384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7636" name="TextBox 145"/>
          <p:cNvSpPr txBox="1">
            <a:spLocks noChangeArrowheads="1"/>
          </p:cNvSpPr>
          <p:nvPr/>
        </p:nvSpPr>
        <p:spPr bwMode="auto">
          <a:xfrm>
            <a:off x="1109663" y="46450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9609226"/>
      </p:ext>
    </p:extLst>
  </p:cSld>
  <p:clrMapOvr>
    <a:masterClrMapping/>
  </p:clrMapOvr>
  <p:transition advClick="0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1" name="TextBox 174"/>
          <p:cNvSpPr txBox="1">
            <a:spLocks noChangeArrowheads="1"/>
          </p:cNvSpPr>
          <p:nvPr/>
        </p:nvSpPr>
        <p:spPr bwMode="auto">
          <a:xfrm>
            <a:off x="3571875" y="45402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9602" name="TextBox 172"/>
          <p:cNvSpPr txBox="1">
            <a:spLocks noChangeArrowheads="1"/>
          </p:cNvSpPr>
          <p:nvPr/>
        </p:nvSpPr>
        <p:spPr bwMode="auto">
          <a:xfrm>
            <a:off x="6415088" y="4521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856163" y="5257800"/>
            <a:ext cx="601662" cy="3175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V="1">
            <a:off x="1000125" y="4041775"/>
            <a:ext cx="314325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252538" y="4041775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514475" y="4041775"/>
            <a:ext cx="860425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>
            <a:off x="1313656" y="50903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695325" y="4041775"/>
            <a:ext cx="850900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008063" y="4354513"/>
            <a:ext cx="227012" cy="2270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10" name="TextBox 140"/>
          <p:cNvSpPr txBox="1">
            <a:spLocks noChangeArrowheads="1"/>
          </p:cNvSpPr>
          <p:nvPr/>
        </p:nvSpPr>
        <p:spPr bwMode="auto">
          <a:xfrm>
            <a:off x="500063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11" name="TextBox 141"/>
          <p:cNvSpPr txBox="1">
            <a:spLocks noChangeArrowheads="1"/>
          </p:cNvSpPr>
          <p:nvPr/>
        </p:nvSpPr>
        <p:spPr bwMode="auto">
          <a:xfrm>
            <a:off x="1076325" y="357028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12" name="TextBox 142"/>
          <p:cNvSpPr txBox="1">
            <a:spLocks noChangeArrowheads="1"/>
          </p:cNvSpPr>
          <p:nvPr/>
        </p:nvSpPr>
        <p:spPr bwMode="auto">
          <a:xfrm>
            <a:off x="15890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13" name="TextBox 143"/>
          <p:cNvSpPr txBox="1">
            <a:spLocks noChangeArrowheads="1"/>
          </p:cNvSpPr>
          <p:nvPr/>
        </p:nvSpPr>
        <p:spPr bwMode="auto">
          <a:xfrm>
            <a:off x="21351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9614" name="TextBox 144"/>
          <p:cNvSpPr txBox="1">
            <a:spLocks noChangeArrowheads="1"/>
          </p:cNvSpPr>
          <p:nvPr/>
        </p:nvSpPr>
        <p:spPr bwMode="auto">
          <a:xfrm>
            <a:off x="841375" y="4384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9615" name="TextBox 145"/>
          <p:cNvSpPr txBox="1">
            <a:spLocks noChangeArrowheads="1"/>
          </p:cNvSpPr>
          <p:nvPr/>
        </p:nvSpPr>
        <p:spPr bwMode="auto">
          <a:xfrm>
            <a:off x="1109663" y="46450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16" name="TextBox 146"/>
          <p:cNvSpPr txBox="1">
            <a:spLocks noChangeArrowheads="1"/>
          </p:cNvSpPr>
          <p:nvPr/>
        </p:nvSpPr>
        <p:spPr bwMode="auto">
          <a:xfrm>
            <a:off x="1319213" y="52974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314575" y="4772025"/>
            <a:ext cx="527050" cy="187325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6613525" y="4498975"/>
            <a:ext cx="615950" cy="6159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6326188" y="4498975"/>
            <a:ext cx="314325" cy="3143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863" y="4498975"/>
            <a:ext cx="593725" cy="5921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 flipV="1">
            <a:off x="5551488" y="4498975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>
            <a:off x="6190456" y="55475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23" name="TextBox 155"/>
          <p:cNvSpPr txBox="1">
            <a:spLocks noChangeArrowheads="1"/>
          </p:cNvSpPr>
          <p:nvPr/>
        </p:nvSpPr>
        <p:spPr bwMode="auto">
          <a:xfrm>
            <a:off x="5337175" y="40306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24" name="TextBox 156"/>
          <p:cNvSpPr txBox="1">
            <a:spLocks noChangeArrowheads="1"/>
          </p:cNvSpPr>
          <p:nvPr/>
        </p:nvSpPr>
        <p:spPr bwMode="auto">
          <a:xfrm>
            <a:off x="590391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25" name="TextBox 157"/>
          <p:cNvSpPr txBox="1">
            <a:spLocks noChangeArrowheads="1"/>
          </p:cNvSpPr>
          <p:nvPr/>
        </p:nvSpPr>
        <p:spPr bwMode="auto">
          <a:xfrm>
            <a:off x="641826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26" name="TextBox 158"/>
          <p:cNvSpPr txBox="1">
            <a:spLocks noChangeArrowheads="1"/>
          </p:cNvSpPr>
          <p:nvPr/>
        </p:nvSpPr>
        <p:spPr bwMode="auto">
          <a:xfrm>
            <a:off x="6961188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9627" name="TextBox 171"/>
          <p:cNvSpPr txBox="1">
            <a:spLocks noChangeArrowheads="1"/>
          </p:cNvSpPr>
          <p:nvPr/>
        </p:nvSpPr>
        <p:spPr bwMode="auto">
          <a:xfrm>
            <a:off x="64658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28" name="TextBox 176"/>
          <p:cNvSpPr txBox="1">
            <a:spLocks noChangeArrowheads="1"/>
          </p:cNvSpPr>
          <p:nvPr/>
        </p:nvSpPr>
        <p:spPr bwMode="auto">
          <a:xfrm>
            <a:off x="620395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 flipV="1">
            <a:off x="3716338" y="4503738"/>
            <a:ext cx="314325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3998913" y="4503738"/>
            <a:ext cx="357187" cy="355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V="1">
            <a:off x="4062413" y="4503738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5400000">
            <a:off x="3862388" y="5551488"/>
            <a:ext cx="419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flipV="1">
            <a:off x="3794125" y="4846638"/>
            <a:ext cx="227013" cy="2270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34" name="TextBox 159"/>
          <p:cNvSpPr txBox="1">
            <a:spLocks noChangeArrowheads="1"/>
          </p:cNvSpPr>
          <p:nvPr/>
        </p:nvSpPr>
        <p:spPr bwMode="auto">
          <a:xfrm>
            <a:off x="300513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35" name="TextBox 160"/>
          <p:cNvSpPr txBox="1">
            <a:spLocks noChangeArrowheads="1"/>
          </p:cNvSpPr>
          <p:nvPr/>
        </p:nvSpPr>
        <p:spPr bwMode="auto">
          <a:xfrm>
            <a:off x="358298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36" name="TextBox 161"/>
          <p:cNvSpPr txBox="1">
            <a:spLocks noChangeArrowheads="1"/>
          </p:cNvSpPr>
          <p:nvPr/>
        </p:nvSpPr>
        <p:spPr bwMode="auto">
          <a:xfrm>
            <a:off x="40941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37" name="TextBox 162"/>
          <p:cNvSpPr txBox="1">
            <a:spLocks noChangeArrowheads="1"/>
          </p:cNvSpPr>
          <p:nvPr/>
        </p:nvSpPr>
        <p:spPr bwMode="auto">
          <a:xfrm>
            <a:off x="46402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9638" name="TextBox 173"/>
          <p:cNvSpPr txBox="1">
            <a:spLocks noChangeArrowheads="1"/>
          </p:cNvSpPr>
          <p:nvPr/>
        </p:nvSpPr>
        <p:spPr bwMode="auto">
          <a:xfrm>
            <a:off x="36210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39" name="TextBox 177"/>
          <p:cNvSpPr txBox="1">
            <a:spLocks noChangeArrowheads="1"/>
          </p:cNvSpPr>
          <p:nvPr/>
        </p:nvSpPr>
        <p:spPr bwMode="auto">
          <a:xfrm>
            <a:off x="389890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 rot="16200000" flipH="1">
            <a:off x="3215482" y="4474369"/>
            <a:ext cx="849312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408738" y="5118100"/>
            <a:ext cx="201612" cy="20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642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7048500" y="3467100"/>
            <a:ext cx="314325" cy="46513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52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53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9654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0" name="Straight Connector 139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656" name="Straight Connector 81"/>
          <p:cNvCxnSpPr>
            <a:cxnSpLocks noChangeShapeType="1"/>
          </p:cNvCxnSpPr>
          <p:nvPr/>
        </p:nvCxnSpPr>
        <p:spPr bwMode="auto">
          <a:xfrm flipH="1">
            <a:off x="7815263" y="2919413"/>
            <a:ext cx="315912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9657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9658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49659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49660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61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62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63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9664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65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9666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49667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68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69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70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 flipV="1">
            <a:off x="8131175" y="2724150"/>
            <a:ext cx="190500" cy="1905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678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49679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49680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49681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49682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49683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49684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41758835"/>
      </p:ext>
    </p:extLst>
  </p:cSld>
  <p:clrMapOvr>
    <a:masterClrMapping/>
  </p:clrMapOvr>
  <p:transition advClick="0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49" name="TextBox 174"/>
          <p:cNvSpPr txBox="1">
            <a:spLocks noChangeArrowheads="1"/>
          </p:cNvSpPr>
          <p:nvPr/>
        </p:nvSpPr>
        <p:spPr bwMode="auto">
          <a:xfrm>
            <a:off x="3571875" y="45402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51650" name="TextBox 172"/>
          <p:cNvSpPr txBox="1">
            <a:spLocks noChangeArrowheads="1"/>
          </p:cNvSpPr>
          <p:nvPr/>
        </p:nvSpPr>
        <p:spPr bwMode="auto">
          <a:xfrm>
            <a:off x="6415088" y="4521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856163" y="5257800"/>
            <a:ext cx="601662" cy="3175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V="1">
            <a:off x="1000125" y="4041775"/>
            <a:ext cx="314325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252538" y="4041775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514475" y="4041775"/>
            <a:ext cx="860425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>
            <a:off x="1313656" y="50903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695325" y="4041775"/>
            <a:ext cx="850900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008063" y="4354513"/>
            <a:ext cx="227012" cy="2270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658" name="TextBox 140"/>
          <p:cNvSpPr txBox="1">
            <a:spLocks noChangeArrowheads="1"/>
          </p:cNvSpPr>
          <p:nvPr/>
        </p:nvSpPr>
        <p:spPr bwMode="auto">
          <a:xfrm>
            <a:off x="500063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659" name="TextBox 141"/>
          <p:cNvSpPr txBox="1">
            <a:spLocks noChangeArrowheads="1"/>
          </p:cNvSpPr>
          <p:nvPr/>
        </p:nvSpPr>
        <p:spPr bwMode="auto">
          <a:xfrm>
            <a:off x="1076325" y="357028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660" name="TextBox 142"/>
          <p:cNvSpPr txBox="1">
            <a:spLocks noChangeArrowheads="1"/>
          </p:cNvSpPr>
          <p:nvPr/>
        </p:nvSpPr>
        <p:spPr bwMode="auto">
          <a:xfrm>
            <a:off x="15890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661" name="TextBox 143"/>
          <p:cNvSpPr txBox="1">
            <a:spLocks noChangeArrowheads="1"/>
          </p:cNvSpPr>
          <p:nvPr/>
        </p:nvSpPr>
        <p:spPr bwMode="auto">
          <a:xfrm>
            <a:off x="2135188" y="35702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51662" name="TextBox 144"/>
          <p:cNvSpPr txBox="1">
            <a:spLocks noChangeArrowheads="1"/>
          </p:cNvSpPr>
          <p:nvPr/>
        </p:nvSpPr>
        <p:spPr bwMode="auto">
          <a:xfrm>
            <a:off x="841375" y="4384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51663" name="TextBox 145"/>
          <p:cNvSpPr txBox="1">
            <a:spLocks noChangeArrowheads="1"/>
          </p:cNvSpPr>
          <p:nvPr/>
        </p:nvSpPr>
        <p:spPr bwMode="auto">
          <a:xfrm>
            <a:off x="1109663" y="46450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664" name="TextBox 146"/>
          <p:cNvSpPr txBox="1">
            <a:spLocks noChangeArrowheads="1"/>
          </p:cNvSpPr>
          <p:nvPr/>
        </p:nvSpPr>
        <p:spPr bwMode="auto">
          <a:xfrm>
            <a:off x="1319213" y="52974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314575" y="4772025"/>
            <a:ext cx="527050" cy="187325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666" name="Freeform 94"/>
          <p:cNvSpPr>
            <a:spLocks/>
          </p:cNvSpPr>
          <p:nvPr/>
        </p:nvSpPr>
        <p:spPr bwMode="auto">
          <a:xfrm>
            <a:off x="901700" y="4794250"/>
            <a:ext cx="288925" cy="300038"/>
          </a:xfrm>
          <a:custGeom>
            <a:avLst/>
            <a:gdLst>
              <a:gd name="T0" fmla="*/ 2147483647 w 200"/>
              <a:gd name="T1" fmla="*/ 0 h 210"/>
              <a:gd name="T2" fmla="*/ 2147483647 w 200"/>
              <a:gd name="T3" fmla="*/ 2147483647 h 210"/>
              <a:gd name="T4" fmla="*/ 2147483647 w 200"/>
              <a:gd name="T5" fmla="*/ 2147483647 h 210"/>
              <a:gd name="T6" fmla="*/ 0 60000 65536"/>
              <a:gd name="T7" fmla="*/ 0 60000 65536"/>
              <a:gd name="T8" fmla="*/ 0 60000 65536"/>
              <a:gd name="T9" fmla="*/ 0 w 200"/>
              <a:gd name="T10" fmla="*/ 0 h 210"/>
              <a:gd name="T11" fmla="*/ 200 w 200"/>
              <a:gd name="T12" fmla="*/ 210 h 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0">
                <a:moveTo>
                  <a:pt x="8" y="0"/>
                </a:moveTo>
                <a:cubicBezTo>
                  <a:pt x="4" y="70"/>
                  <a:pt x="0" y="140"/>
                  <a:pt x="32" y="175"/>
                </a:cubicBezTo>
                <a:cubicBezTo>
                  <a:pt x="64" y="210"/>
                  <a:pt x="132" y="210"/>
                  <a:pt x="200" y="21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1667" name="Text Box 95"/>
          <p:cNvSpPr txBox="1">
            <a:spLocks noChangeArrowheads="1"/>
          </p:cNvSpPr>
          <p:nvPr/>
        </p:nvSpPr>
        <p:spPr bwMode="auto">
          <a:xfrm>
            <a:off x="160338" y="5170488"/>
            <a:ext cx="1239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</a:rPr>
              <a:t>SWAP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flipH="1">
            <a:off x="6613525" y="4498975"/>
            <a:ext cx="615950" cy="6159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6326188" y="4498975"/>
            <a:ext cx="314325" cy="3143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863" y="4498975"/>
            <a:ext cx="593725" cy="5921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 flipV="1">
            <a:off x="5551488" y="4498975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>
            <a:off x="6190456" y="5547519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673" name="TextBox 155"/>
          <p:cNvSpPr txBox="1">
            <a:spLocks noChangeArrowheads="1"/>
          </p:cNvSpPr>
          <p:nvPr/>
        </p:nvSpPr>
        <p:spPr bwMode="auto">
          <a:xfrm>
            <a:off x="5337175" y="40306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674" name="TextBox 156"/>
          <p:cNvSpPr txBox="1">
            <a:spLocks noChangeArrowheads="1"/>
          </p:cNvSpPr>
          <p:nvPr/>
        </p:nvSpPr>
        <p:spPr bwMode="auto">
          <a:xfrm>
            <a:off x="590391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675" name="TextBox 157"/>
          <p:cNvSpPr txBox="1">
            <a:spLocks noChangeArrowheads="1"/>
          </p:cNvSpPr>
          <p:nvPr/>
        </p:nvSpPr>
        <p:spPr bwMode="auto">
          <a:xfrm>
            <a:off x="6418263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676" name="TextBox 158"/>
          <p:cNvSpPr txBox="1">
            <a:spLocks noChangeArrowheads="1"/>
          </p:cNvSpPr>
          <p:nvPr/>
        </p:nvSpPr>
        <p:spPr bwMode="auto">
          <a:xfrm>
            <a:off x="6961188" y="403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51677" name="TextBox 171"/>
          <p:cNvSpPr txBox="1">
            <a:spLocks noChangeArrowheads="1"/>
          </p:cNvSpPr>
          <p:nvPr/>
        </p:nvSpPr>
        <p:spPr bwMode="auto">
          <a:xfrm>
            <a:off x="64658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678" name="TextBox 176"/>
          <p:cNvSpPr txBox="1">
            <a:spLocks noChangeArrowheads="1"/>
          </p:cNvSpPr>
          <p:nvPr/>
        </p:nvSpPr>
        <p:spPr bwMode="auto">
          <a:xfrm>
            <a:off x="620395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 flipV="1">
            <a:off x="3716338" y="4503738"/>
            <a:ext cx="314325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3998913" y="4503738"/>
            <a:ext cx="357187" cy="355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V="1">
            <a:off x="4062413" y="4503738"/>
            <a:ext cx="858837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5400000">
            <a:off x="3862388" y="5551488"/>
            <a:ext cx="419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flipV="1">
            <a:off x="3794125" y="4846638"/>
            <a:ext cx="227013" cy="2270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684" name="TextBox 159"/>
          <p:cNvSpPr txBox="1">
            <a:spLocks noChangeArrowheads="1"/>
          </p:cNvSpPr>
          <p:nvPr/>
        </p:nvSpPr>
        <p:spPr bwMode="auto">
          <a:xfrm>
            <a:off x="300513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685" name="TextBox 160"/>
          <p:cNvSpPr txBox="1">
            <a:spLocks noChangeArrowheads="1"/>
          </p:cNvSpPr>
          <p:nvPr/>
        </p:nvSpPr>
        <p:spPr bwMode="auto">
          <a:xfrm>
            <a:off x="3582988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686" name="TextBox 161"/>
          <p:cNvSpPr txBox="1">
            <a:spLocks noChangeArrowheads="1"/>
          </p:cNvSpPr>
          <p:nvPr/>
        </p:nvSpPr>
        <p:spPr bwMode="auto">
          <a:xfrm>
            <a:off x="40941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687" name="TextBox 162"/>
          <p:cNvSpPr txBox="1">
            <a:spLocks noChangeArrowheads="1"/>
          </p:cNvSpPr>
          <p:nvPr/>
        </p:nvSpPr>
        <p:spPr bwMode="auto">
          <a:xfrm>
            <a:off x="4640263" y="40179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51688" name="TextBox 173"/>
          <p:cNvSpPr txBox="1">
            <a:spLocks noChangeArrowheads="1"/>
          </p:cNvSpPr>
          <p:nvPr/>
        </p:nvSpPr>
        <p:spPr bwMode="auto">
          <a:xfrm>
            <a:off x="3621088" y="51149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689" name="TextBox 177"/>
          <p:cNvSpPr txBox="1">
            <a:spLocks noChangeArrowheads="1"/>
          </p:cNvSpPr>
          <p:nvPr/>
        </p:nvSpPr>
        <p:spPr bwMode="auto">
          <a:xfrm>
            <a:off x="3898900" y="57388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 rot="16200000" flipH="1">
            <a:off x="3215482" y="4474369"/>
            <a:ext cx="849312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408738" y="5118100"/>
            <a:ext cx="201612" cy="20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692" name="Straight Connector 82"/>
          <p:cNvCxnSpPr>
            <a:cxnSpLocks noChangeShapeType="1"/>
          </p:cNvCxnSpPr>
          <p:nvPr/>
        </p:nvCxnSpPr>
        <p:spPr bwMode="auto">
          <a:xfrm flipH="1" flipV="1">
            <a:off x="8048625" y="2386013"/>
            <a:ext cx="314325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6000750" y="1752600"/>
            <a:ext cx="43815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7048500" y="3467100"/>
            <a:ext cx="314325" cy="46513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 flipV="1">
            <a:off x="3181350" y="1685925"/>
            <a:ext cx="523875" cy="180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3986213" y="995363"/>
            <a:ext cx="357187" cy="357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V="1">
            <a:off x="4289425" y="995363"/>
            <a:ext cx="317500" cy="314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H="1" flipV="1">
            <a:off x="5078413" y="995363"/>
            <a:ext cx="280987" cy="28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flipV="1">
            <a:off x="4805363" y="995363"/>
            <a:ext cx="858837" cy="850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>
            <a:off x="4826000" y="1790700"/>
            <a:ext cx="0" cy="4524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4838700" y="1289050"/>
            <a:ext cx="534988" cy="5318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702" name="TextBox 166"/>
          <p:cNvSpPr txBox="1">
            <a:spLocks noChangeArrowheads="1"/>
          </p:cNvSpPr>
          <p:nvPr/>
        </p:nvSpPr>
        <p:spPr bwMode="auto">
          <a:xfrm>
            <a:off x="4229100" y="146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703" name="TextBox 167"/>
          <p:cNvSpPr txBox="1">
            <a:spLocks noChangeArrowheads="1"/>
          </p:cNvSpPr>
          <p:nvPr/>
        </p:nvSpPr>
        <p:spPr bwMode="auto">
          <a:xfrm>
            <a:off x="5056188" y="14525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51704" name="TextBox 168"/>
          <p:cNvSpPr txBox="1">
            <a:spLocks noChangeArrowheads="1"/>
          </p:cNvSpPr>
          <p:nvPr/>
        </p:nvSpPr>
        <p:spPr bwMode="auto">
          <a:xfrm>
            <a:off x="4632325" y="22399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0" name="Straight Connector 139"/>
          <p:cNvCxnSpPr/>
          <p:nvPr/>
        </p:nvCxnSpPr>
        <p:spPr bwMode="auto">
          <a:xfrm flipV="1">
            <a:off x="8307388" y="2405063"/>
            <a:ext cx="328612" cy="328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706" name="Straight Connector 81"/>
          <p:cNvCxnSpPr>
            <a:cxnSpLocks noChangeShapeType="1"/>
          </p:cNvCxnSpPr>
          <p:nvPr/>
        </p:nvCxnSpPr>
        <p:spPr bwMode="auto">
          <a:xfrm flipH="1">
            <a:off x="7815263" y="2919413"/>
            <a:ext cx="315912" cy="314325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51707" name="Straight Connector 83"/>
          <p:cNvCxnSpPr>
            <a:cxnSpLocks noChangeShapeType="1"/>
          </p:cNvCxnSpPr>
          <p:nvPr/>
        </p:nvCxnSpPr>
        <p:spPr bwMode="auto">
          <a:xfrm flipH="1" flipV="1">
            <a:off x="7553325" y="2386013"/>
            <a:ext cx="557213" cy="55403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51708" name="Straight Connector 84"/>
          <p:cNvCxnSpPr>
            <a:cxnSpLocks noChangeShapeType="1"/>
          </p:cNvCxnSpPr>
          <p:nvPr/>
        </p:nvCxnSpPr>
        <p:spPr bwMode="auto">
          <a:xfrm flipH="1" flipV="1">
            <a:off x="6988175" y="2386013"/>
            <a:ext cx="860425" cy="84931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51709" name="Straight Connector 85"/>
          <p:cNvCxnSpPr>
            <a:cxnSpLocks noChangeShapeType="1"/>
          </p:cNvCxnSpPr>
          <p:nvPr/>
        </p:nvCxnSpPr>
        <p:spPr bwMode="auto">
          <a:xfrm rot="16200000" flipH="1">
            <a:off x="7627938" y="3433763"/>
            <a:ext cx="4191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51710" name="TextBox 151"/>
          <p:cNvSpPr txBox="1">
            <a:spLocks noChangeArrowheads="1"/>
          </p:cNvSpPr>
          <p:nvPr/>
        </p:nvSpPr>
        <p:spPr bwMode="auto">
          <a:xfrm>
            <a:off x="68040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711" name="TextBox 152"/>
          <p:cNvSpPr txBox="1">
            <a:spLocks noChangeArrowheads="1"/>
          </p:cNvSpPr>
          <p:nvPr/>
        </p:nvSpPr>
        <p:spPr bwMode="auto">
          <a:xfrm>
            <a:off x="7370763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712" name="TextBox 153"/>
          <p:cNvSpPr txBox="1">
            <a:spLocks noChangeArrowheads="1"/>
          </p:cNvSpPr>
          <p:nvPr/>
        </p:nvSpPr>
        <p:spPr bwMode="auto">
          <a:xfrm>
            <a:off x="7883525" y="19097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713" name="TextBox 154"/>
          <p:cNvSpPr txBox="1">
            <a:spLocks noChangeArrowheads="1"/>
          </p:cNvSpPr>
          <p:nvPr/>
        </p:nvSpPr>
        <p:spPr bwMode="auto">
          <a:xfrm>
            <a:off x="8428038" y="19097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51714" name="TextBox 169"/>
          <p:cNvSpPr txBox="1">
            <a:spLocks noChangeArrowheads="1"/>
          </p:cNvSpPr>
          <p:nvPr/>
        </p:nvSpPr>
        <p:spPr bwMode="auto">
          <a:xfrm>
            <a:off x="7894638" y="29892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715" name="TextBox 170"/>
          <p:cNvSpPr txBox="1">
            <a:spLocks noChangeArrowheads="1"/>
          </p:cNvSpPr>
          <p:nvPr/>
        </p:nvSpPr>
        <p:spPr bwMode="auto">
          <a:xfrm>
            <a:off x="8181975" y="27336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51716" name="TextBox 175"/>
          <p:cNvSpPr txBox="1">
            <a:spLocks noChangeArrowheads="1"/>
          </p:cNvSpPr>
          <p:nvPr/>
        </p:nvSpPr>
        <p:spPr bwMode="auto">
          <a:xfrm>
            <a:off x="7664450" y="36274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51717" name="TextBox 140"/>
          <p:cNvSpPr txBox="1">
            <a:spLocks noChangeArrowheads="1"/>
          </p:cNvSpPr>
          <p:nvPr/>
        </p:nvSpPr>
        <p:spPr bwMode="auto">
          <a:xfrm>
            <a:off x="3784600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718" name="TextBox 141"/>
          <p:cNvSpPr txBox="1">
            <a:spLocks noChangeArrowheads="1"/>
          </p:cNvSpPr>
          <p:nvPr/>
        </p:nvSpPr>
        <p:spPr bwMode="auto">
          <a:xfrm>
            <a:off x="4360863" y="5207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719" name="TextBox 142"/>
          <p:cNvSpPr txBox="1">
            <a:spLocks noChangeArrowheads="1"/>
          </p:cNvSpPr>
          <p:nvPr/>
        </p:nvSpPr>
        <p:spPr bwMode="auto">
          <a:xfrm>
            <a:off x="48736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720" name="TextBox 143"/>
          <p:cNvSpPr txBox="1">
            <a:spLocks noChangeArrowheads="1"/>
          </p:cNvSpPr>
          <p:nvPr/>
        </p:nvSpPr>
        <p:spPr bwMode="auto">
          <a:xfrm>
            <a:off x="5419725" y="5207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4324350" y="1335088"/>
            <a:ext cx="484188" cy="473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 flipV="1">
            <a:off x="8131175" y="2724150"/>
            <a:ext cx="190500" cy="1905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 rot="16200000" flipH="1">
            <a:off x="752475" y="1651000"/>
            <a:ext cx="850900" cy="85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 flipV="1">
            <a:off x="1057275" y="1651000"/>
            <a:ext cx="31432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 flipV="1">
            <a:off x="1309688" y="1651000"/>
            <a:ext cx="555625" cy="555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 flipV="1">
            <a:off x="1571625" y="1651000"/>
            <a:ext cx="858838" cy="850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 rot="5400000">
            <a:off x="1370806" y="2699544"/>
            <a:ext cx="420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728" name="TextBox 140"/>
          <p:cNvSpPr txBox="1">
            <a:spLocks noChangeArrowheads="1"/>
          </p:cNvSpPr>
          <p:nvPr/>
        </p:nvSpPr>
        <p:spPr bwMode="auto">
          <a:xfrm>
            <a:off x="568325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51729" name="TextBox 141"/>
          <p:cNvSpPr txBox="1">
            <a:spLocks noChangeArrowheads="1"/>
          </p:cNvSpPr>
          <p:nvPr/>
        </p:nvSpPr>
        <p:spPr bwMode="auto">
          <a:xfrm>
            <a:off x="1144588" y="11795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51730" name="TextBox 142"/>
          <p:cNvSpPr txBox="1">
            <a:spLocks noChangeArrowheads="1"/>
          </p:cNvSpPr>
          <p:nvPr/>
        </p:nvSpPr>
        <p:spPr bwMode="auto">
          <a:xfrm>
            <a:off x="16573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51731" name="TextBox 143"/>
          <p:cNvSpPr txBox="1">
            <a:spLocks noChangeArrowheads="1"/>
          </p:cNvSpPr>
          <p:nvPr/>
        </p:nvSpPr>
        <p:spPr bwMode="auto">
          <a:xfrm>
            <a:off x="2203450" y="11795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51732" name="TextBox 144"/>
          <p:cNvSpPr txBox="1">
            <a:spLocks noChangeArrowheads="1"/>
          </p:cNvSpPr>
          <p:nvPr/>
        </p:nvSpPr>
        <p:spPr bwMode="auto">
          <a:xfrm>
            <a:off x="874713" y="20177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51733" name="TextBox 145"/>
          <p:cNvSpPr txBox="1">
            <a:spLocks noChangeArrowheads="1"/>
          </p:cNvSpPr>
          <p:nvPr/>
        </p:nvSpPr>
        <p:spPr bwMode="auto">
          <a:xfrm>
            <a:off x="1190625" y="228917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51734" name="TextBox 146"/>
          <p:cNvSpPr txBox="1">
            <a:spLocks noChangeArrowheads="1"/>
          </p:cNvSpPr>
          <p:nvPr/>
        </p:nvSpPr>
        <p:spPr bwMode="auto">
          <a:xfrm>
            <a:off x="1398588" y="29083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72277240"/>
      </p:ext>
    </p:extLst>
  </p:cSld>
  <p:clrMapOvr>
    <a:masterClrMapping/>
  </p:clrMapOvr>
  <p:transition advClick="0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698" name="Group 82"/>
          <p:cNvGrpSpPr>
            <a:grpSpLocks/>
          </p:cNvGrpSpPr>
          <p:nvPr/>
        </p:nvGrpSpPr>
        <p:grpSpPr bwMode="auto">
          <a:xfrm>
            <a:off x="958850" y="1725613"/>
            <a:ext cx="7291388" cy="4554537"/>
            <a:chOff x="10086975" y="1033463"/>
            <a:chExt cx="7291388" cy="4554779"/>
          </a:xfrm>
        </p:grpSpPr>
        <p:sp>
          <p:nvSpPr>
            <p:cNvPr id="1053700" name="TextBox 52"/>
            <p:cNvSpPr txBox="1">
              <a:spLocks noChangeArrowheads="1"/>
            </p:cNvSpPr>
            <p:nvPr/>
          </p:nvSpPr>
          <p:spPr bwMode="auto">
            <a:xfrm>
              <a:off x="10086975" y="2173288"/>
              <a:ext cx="355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053701" name="TextBox 53"/>
            <p:cNvSpPr txBox="1">
              <a:spLocks noChangeArrowheads="1"/>
            </p:cNvSpPr>
            <p:nvPr/>
          </p:nvSpPr>
          <p:spPr bwMode="auto">
            <a:xfrm>
              <a:off x="10086975" y="2719388"/>
              <a:ext cx="3127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053702" name="TextBox 54"/>
            <p:cNvSpPr txBox="1">
              <a:spLocks noChangeArrowheads="1"/>
            </p:cNvSpPr>
            <p:nvPr/>
          </p:nvSpPr>
          <p:spPr bwMode="auto">
            <a:xfrm>
              <a:off x="10086975" y="3265488"/>
              <a:ext cx="355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1053703" name="TextBox 58"/>
            <p:cNvSpPr txBox="1">
              <a:spLocks noChangeArrowheads="1"/>
            </p:cNvSpPr>
            <p:nvPr/>
          </p:nvSpPr>
          <p:spPr bwMode="auto">
            <a:xfrm>
              <a:off x="10086975" y="3810000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1053704" name="TextBox 52"/>
            <p:cNvSpPr txBox="1">
              <a:spLocks noChangeArrowheads="1"/>
            </p:cNvSpPr>
            <p:nvPr/>
          </p:nvSpPr>
          <p:spPr bwMode="auto">
            <a:xfrm>
              <a:off x="10086975" y="1082675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053705" name="TextBox 53"/>
            <p:cNvSpPr txBox="1">
              <a:spLocks noChangeArrowheads="1"/>
            </p:cNvSpPr>
            <p:nvPr/>
          </p:nvSpPr>
          <p:spPr bwMode="auto">
            <a:xfrm>
              <a:off x="10086975" y="1628775"/>
              <a:ext cx="3556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10541000" y="1317640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10541000" y="1862182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10541000" y="2408311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10541000" y="2952852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10541000" y="3495806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10541000" y="4041935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10541000" y="4586477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713" name="TextBox 52"/>
            <p:cNvSpPr txBox="1">
              <a:spLocks noChangeArrowheads="1"/>
            </p:cNvSpPr>
            <p:nvPr/>
          </p:nvSpPr>
          <p:spPr bwMode="auto">
            <a:xfrm>
              <a:off x="10086975" y="4356100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0880725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0800208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0918825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53717" name="TextBox 100"/>
            <p:cNvSpPr txBox="1">
              <a:spLocks noChangeArrowheads="1"/>
            </p:cNvSpPr>
            <p:nvPr/>
          </p:nvSpPr>
          <p:spPr bwMode="auto">
            <a:xfrm>
              <a:off x="10975975" y="2103438"/>
              <a:ext cx="28733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053718" name="TextBox 101"/>
            <p:cNvSpPr txBox="1">
              <a:spLocks noChangeArrowheads="1"/>
            </p:cNvSpPr>
            <p:nvPr/>
          </p:nvSpPr>
          <p:spPr bwMode="auto">
            <a:xfrm>
              <a:off x="10971213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53719" name="TextBox 102"/>
            <p:cNvSpPr txBox="1">
              <a:spLocks noChangeArrowheads="1"/>
            </p:cNvSpPr>
            <p:nvPr/>
          </p:nvSpPr>
          <p:spPr bwMode="auto">
            <a:xfrm>
              <a:off x="10977563" y="3205163"/>
              <a:ext cx="2841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053720" name="TextBox 101"/>
            <p:cNvSpPr txBox="1">
              <a:spLocks noChangeArrowheads="1"/>
            </p:cNvSpPr>
            <p:nvPr/>
          </p:nvSpPr>
          <p:spPr bwMode="auto">
            <a:xfrm>
              <a:off x="10969625" y="4337050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53721" name="TextBox 101"/>
            <p:cNvSpPr txBox="1">
              <a:spLocks noChangeArrowheads="1"/>
            </p:cNvSpPr>
            <p:nvPr/>
          </p:nvSpPr>
          <p:spPr bwMode="auto">
            <a:xfrm>
              <a:off x="10982325" y="2674938"/>
              <a:ext cx="274638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1639550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1559033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1677650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53725" name="TextBox 100"/>
            <p:cNvSpPr txBox="1">
              <a:spLocks noChangeArrowheads="1"/>
            </p:cNvSpPr>
            <p:nvPr/>
          </p:nvSpPr>
          <p:spPr bwMode="auto">
            <a:xfrm>
              <a:off x="11722100" y="1554163"/>
              <a:ext cx="28733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53726" name="TextBox 101"/>
            <p:cNvSpPr txBox="1">
              <a:spLocks noChangeArrowheads="1"/>
            </p:cNvSpPr>
            <p:nvPr/>
          </p:nvSpPr>
          <p:spPr bwMode="auto">
            <a:xfrm>
              <a:off x="11717338" y="3205163"/>
              <a:ext cx="273050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53727" name="TextBox 102"/>
            <p:cNvSpPr txBox="1">
              <a:spLocks noChangeArrowheads="1"/>
            </p:cNvSpPr>
            <p:nvPr/>
          </p:nvSpPr>
          <p:spPr bwMode="auto">
            <a:xfrm>
              <a:off x="11723688" y="1033463"/>
              <a:ext cx="2841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53728" name="TextBox 101"/>
            <p:cNvSpPr txBox="1">
              <a:spLocks noChangeArrowheads="1"/>
            </p:cNvSpPr>
            <p:nvPr/>
          </p:nvSpPr>
          <p:spPr bwMode="auto">
            <a:xfrm>
              <a:off x="11728450" y="4337050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053729" name="TextBox 101"/>
            <p:cNvSpPr txBox="1">
              <a:spLocks noChangeArrowheads="1"/>
            </p:cNvSpPr>
            <p:nvPr/>
          </p:nvSpPr>
          <p:spPr bwMode="auto">
            <a:xfrm>
              <a:off x="11728450" y="3751263"/>
              <a:ext cx="276225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2398375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2317858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436475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53733" name="TextBox 100"/>
            <p:cNvSpPr txBox="1">
              <a:spLocks noChangeArrowheads="1"/>
            </p:cNvSpPr>
            <p:nvPr/>
          </p:nvSpPr>
          <p:spPr bwMode="auto">
            <a:xfrm>
              <a:off x="12488863" y="2103438"/>
              <a:ext cx="2873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53734" name="TextBox 101"/>
            <p:cNvSpPr txBox="1">
              <a:spLocks noChangeArrowheads="1"/>
            </p:cNvSpPr>
            <p:nvPr/>
          </p:nvSpPr>
          <p:spPr bwMode="auto">
            <a:xfrm>
              <a:off x="12495213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53735" name="TextBox 102"/>
            <p:cNvSpPr txBox="1">
              <a:spLocks noChangeArrowheads="1"/>
            </p:cNvSpPr>
            <p:nvPr/>
          </p:nvSpPr>
          <p:spPr bwMode="auto">
            <a:xfrm>
              <a:off x="12488863" y="1554163"/>
              <a:ext cx="2841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053736" name="TextBox 101"/>
            <p:cNvSpPr txBox="1">
              <a:spLocks noChangeArrowheads="1"/>
            </p:cNvSpPr>
            <p:nvPr/>
          </p:nvSpPr>
          <p:spPr bwMode="auto">
            <a:xfrm>
              <a:off x="12493625" y="3205163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053737" name="TextBox 101"/>
            <p:cNvSpPr txBox="1">
              <a:spLocks noChangeArrowheads="1"/>
            </p:cNvSpPr>
            <p:nvPr/>
          </p:nvSpPr>
          <p:spPr bwMode="auto">
            <a:xfrm>
              <a:off x="12493625" y="2674938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3157200" y="5011949"/>
              <a:ext cx="501650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3076683" y="4919905"/>
              <a:ext cx="673100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3193713" y="1093791"/>
              <a:ext cx="446087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53741" name="TextBox 100"/>
            <p:cNvSpPr txBox="1">
              <a:spLocks noChangeArrowheads="1"/>
            </p:cNvSpPr>
            <p:nvPr/>
          </p:nvSpPr>
          <p:spPr bwMode="auto">
            <a:xfrm>
              <a:off x="13230225" y="3751263"/>
              <a:ext cx="28733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053742" name="TextBox 101"/>
            <p:cNvSpPr txBox="1">
              <a:spLocks noChangeArrowheads="1"/>
            </p:cNvSpPr>
            <p:nvPr/>
          </p:nvSpPr>
          <p:spPr bwMode="auto">
            <a:xfrm>
              <a:off x="13238163" y="3205163"/>
              <a:ext cx="2714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53743" name="TextBox 102"/>
            <p:cNvSpPr txBox="1">
              <a:spLocks noChangeArrowheads="1"/>
            </p:cNvSpPr>
            <p:nvPr/>
          </p:nvSpPr>
          <p:spPr bwMode="auto">
            <a:xfrm>
              <a:off x="13231813" y="1033463"/>
              <a:ext cx="2841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53744" name="TextBox 101"/>
            <p:cNvSpPr txBox="1">
              <a:spLocks noChangeArrowheads="1"/>
            </p:cNvSpPr>
            <p:nvPr/>
          </p:nvSpPr>
          <p:spPr bwMode="auto">
            <a:xfrm>
              <a:off x="13236575" y="4335463"/>
              <a:ext cx="274638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53745" name="TextBox 101"/>
            <p:cNvSpPr txBox="1">
              <a:spLocks noChangeArrowheads="1"/>
            </p:cNvSpPr>
            <p:nvPr/>
          </p:nvSpPr>
          <p:spPr bwMode="auto">
            <a:xfrm>
              <a:off x="13236575" y="2674938"/>
              <a:ext cx="274638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3914438" y="5011949"/>
              <a:ext cx="503237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13833921" y="4919905"/>
              <a:ext cx="674687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3952538" y="1093791"/>
              <a:ext cx="446087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53749" name="TextBox 100"/>
            <p:cNvSpPr txBox="1">
              <a:spLocks noChangeArrowheads="1"/>
            </p:cNvSpPr>
            <p:nvPr/>
          </p:nvSpPr>
          <p:spPr bwMode="auto">
            <a:xfrm>
              <a:off x="14009688" y="1554163"/>
              <a:ext cx="287337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53750" name="TextBox 101"/>
            <p:cNvSpPr txBox="1">
              <a:spLocks noChangeArrowheads="1"/>
            </p:cNvSpPr>
            <p:nvPr/>
          </p:nvSpPr>
          <p:spPr bwMode="auto">
            <a:xfrm>
              <a:off x="14016038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53751" name="TextBox 102"/>
            <p:cNvSpPr txBox="1">
              <a:spLocks noChangeArrowheads="1"/>
            </p:cNvSpPr>
            <p:nvPr/>
          </p:nvSpPr>
          <p:spPr bwMode="auto">
            <a:xfrm>
              <a:off x="14009688" y="1033463"/>
              <a:ext cx="2857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053752" name="TextBox 101"/>
            <p:cNvSpPr txBox="1">
              <a:spLocks noChangeArrowheads="1"/>
            </p:cNvSpPr>
            <p:nvPr/>
          </p:nvSpPr>
          <p:spPr bwMode="auto">
            <a:xfrm>
              <a:off x="14016038" y="3205163"/>
              <a:ext cx="274637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053753" name="TextBox 101"/>
            <p:cNvSpPr txBox="1">
              <a:spLocks noChangeArrowheads="1"/>
            </p:cNvSpPr>
            <p:nvPr/>
          </p:nvSpPr>
          <p:spPr bwMode="auto">
            <a:xfrm>
              <a:off x="14014450" y="2103438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53754" name="TextBox 173"/>
            <p:cNvSpPr txBox="1">
              <a:spLocks noChangeArrowheads="1"/>
            </p:cNvSpPr>
            <p:nvPr/>
          </p:nvSpPr>
          <p:spPr bwMode="auto">
            <a:xfrm>
              <a:off x="15440025" y="2209800"/>
              <a:ext cx="854075" cy="14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prstClr val="black"/>
                  </a:solidFill>
                </a:rPr>
                <a:t>=</a:t>
              </a:r>
            </a:p>
          </p:txBody>
        </p:sp>
        <p:grpSp>
          <p:nvGrpSpPr>
            <p:cNvPr id="1053755" name="Group 174"/>
            <p:cNvGrpSpPr>
              <a:grpSpLocks/>
            </p:cNvGrpSpPr>
            <p:nvPr/>
          </p:nvGrpSpPr>
          <p:grpSpPr bwMode="auto">
            <a:xfrm>
              <a:off x="16570325" y="1352550"/>
              <a:ext cx="808038" cy="3268663"/>
              <a:chOff x="654050" y="980025"/>
              <a:chExt cx="8216900" cy="2032000"/>
            </a:xfrm>
          </p:grpSpPr>
          <p:cxnSp>
            <p:nvCxnSpPr>
              <p:cNvPr id="149" name="Straight Connector 148"/>
              <p:cNvCxnSpPr/>
              <p:nvPr/>
            </p:nvCxnSpPr>
            <p:spPr bwMode="auto">
              <a:xfrm>
                <a:off x="654050" y="98003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654050" y="131855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654050" y="1665959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654050" y="1996583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654050" y="233411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654050" y="2673623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654050" y="3012144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3756" name="Group 73"/>
            <p:cNvGrpSpPr>
              <a:grpSpLocks/>
            </p:cNvGrpSpPr>
            <p:nvPr/>
          </p:nvGrpSpPr>
          <p:grpSpPr bwMode="auto">
            <a:xfrm>
              <a:off x="16748125" y="3255963"/>
              <a:ext cx="461963" cy="1090612"/>
              <a:chOff x="7446963" y="3221038"/>
              <a:chExt cx="461962" cy="1090612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7462838" y="3235444"/>
                <a:ext cx="446087" cy="10732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3758" name="TextBox 183"/>
              <p:cNvSpPr txBox="1">
                <a:spLocks noChangeArrowheads="1"/>
              </p:cNvSpPr>
              <p:nvPr/>
            </p:nvSpPr>
            <p:spPr bwMode="auto">
              <a:xfrm rot="-5400000">
                <a:off x="7132638" y="3535363"/>
                <a:ext cx="109061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</a:rPr>
                  <a:t>SWAP</a:t>
                </a: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2D2D8A"/>
                </a:solidFill>
              </a:rPr>
              <a:t>NEB, D.P. </a:t>
            </a:r>
            <a:r>
              <a:rPr lang="en-US" sz="2000" kern="0" dirty="0" err="1" smtClean="0">
                <a:solidFill>
                  <a:srgbClr val="2D2D8A"/>
                </a:solidFill>
              </a:rPr>
              <a:t>DiVincenzo</a:t>
            </a:r>
            <a:r>
              <a:rPr lang="en-US" sz="2000" kern="0" dirty="0" smtClean="0">
                <a:solidFill>
                  <a:srgbClr val="2D2D8A"/>
                </a:solidFill>
              </a:rPr>
              <a:t>, PRB 2012 </a:t>
            </a:r>
            <a:endParaRPr lang="en-US" sz="2000" kern="0" dirty="0">
              <a:solidFill>
                <a:srgbClr val="2D2D8A"/>
              </a:solidFill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7624" y="114300"/>
            <a:ext cx="9001126" cy="809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Pentagon Equation as a Quantum Circuit</a:t>
            </a:r>
          </a:p>
        </p:txBody>
      </p:sp>
      <p:cxnSp>
        <p:nvCxnSpPr>
          <p:cNvPr id="73" name="Straight Connector 97"/>
          <p:cNvCxnSpPr>
            <a:cxnSpLocks noChangeShapeType="1"/>
          </p:cNvCxnSpPr>
          <p:nvPr/>
        </p:nvCxnSpPr>
        <p:spPr bwMode="auto">
          <a:xfrm>
            <a:off x="73025" y="11414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10741585"/>
      </p:ext>
    </p:extLst>
  </p:cSld>
  <p:clrMapOvr>
    <a:masterClrMapping/>
  </p:clrMapOvr>
  <p:transition advClick="0"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73" name="Object 309"/>
          <p:cNvGraphicFramePr>
            <a:graphicFrameLocks noChangeAspect="1"/>
          </p:cNvGraphicFramePr>
          <p:nvPr/>
        </p:nvGraphicFramePr>
        <p:xfrm>
          <a:off x="363538" y="1739900"/>
          <a:ext cx="4556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07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739900"/>
                        <a:ext cx="4556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4" name="Object 310"/>
          <p:cNvGraphicFramePr>
            <a:graphicFrameLocks noChangeAspect="1"/>
          </p:cNvGraphicFramePr>
          <p:nvPr/>
        </p:nvGraphicFramePr>
        <p:xfrm>
          <a:off x="363538" y="2282825"/>
          <a:ext cx="4556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08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282825"/>
                        <a:ext cx="4556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5" name="Object 311"/>
          <p:cNvGraphicFramePr>
            <a:graphicFrameLocks noChangeAspect="1"/>
          </p:cNvGraphicFramePr>
          <p:nvPr/>
        </p:nvGraphicFramePr>
        <p:xfrm>
          <a:off x="363538" y="2825750"/>
          <a:ext cx="4556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09" name="Equation" r:id="rId6" imgW="215713" imgH="253780" progId="Equation.3">
                  <p:embed/>
                </p:oleObj>
              </mc:Choice>
              <mc:Fallback>
                <p:oleObj name="Equation" r:id="rId6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825750"/>
                        <a:ext cx="4556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6" name="Object 312"/>
          <p:cNvGraphicFramePr>
            <a:graphicFrameLocks noChangeAspect="1"/>
          </p:cNvGraphicFramePr>
          <p:nvPr/>
        </p:nvGraphicFramePr>
        <p:xfrm>
          <a:off x="363538" y="3368675"/>
          <a:ext cx="4556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0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68675"/>
                        <a:ext cx="4556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7" name="Object 313"/>
          <p:cNvGraphicFramePr>
            <a:graphicFrameLocks noChangeAspect="1"/>
          </p:cNvGraphicFramePr>
          <p:nvPr/>
        </p:nvGraphicFramePr>
        <p:xfrm>
          <a:off x="363538" y="4987925"/>
          <a:ext cx="4556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1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4987925"/>
                        <a:ext cx="4556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979" name="Group 159"/>
          <p:cNvGrpSpPr>
            <a:grpSpLocks/>
          </p:cNvGrpSpPr>
          <p:nvPr/>
        </p:nvGrpSpPr>
        <p:grpSpPr bwMode="auto">
          <a:xfrm>
            <a:off x="958850" y="1725613"/>
            <a:ext cx="7291388" cy="4554537"/>
            <a:chOff x="10086975" y="1033463"/>
            <a:chExt cx="7291388" cy="4554779"/>
          </a:xfrm>
        </p:grpSpPr>
        <p:sp>
          <p:nvSpPr>
            <p:cNvPr id="113981" name="TextBox 52"/>
            <p:cNvSpPr txBox="1">
              <a:spLocks noChangeArrowheads="1"/>
            </p:cNvSpPr>
            <p:nvPr/>
          </p:nvSpPr>
          <p:spPr bwMode="auto">
            <a:xfrm>
              <a:off x="10086975" y="2173288"/>
              <a:ext cx="355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13982" name="TextBox 53"/>
            <p:cNvSpPr txBox="1">
              <a:spLocks noChangeArrowheads="1"/>
            </p:cNvSpPr>
            <p:nvPr/>
          </p:nvSpPr>
          <p:spPr bwMode="auto">
            <a:xfrm>
              <a:off x="10086975" y="2719388"/>
              <a:ext cx="3127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13983" name="TextBox 54"/>
            <p:cNvSpPr txBox="1">
              <a:spLocks noChangeArrowheads="1"/>
            </p:cNvSpPr>
            <p:nvPr/>
          </p:nvSpPr>
          <p:spPr bwMode="auto">
            <a:xfrm>
              <a:off x="10086975" y="3265488"/>
              <a:ext cx="355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113984" name="TextBox 58"/>
            <p:cNvSpPr txBox="1">
              <a:spLocks noChangeArrowheads="1"/>
            </p:cNvSpPr>
            <p:nvPr/>
          </p:nvSpPr>
          <p:spPr bwMode="auto">
            <a:xfrm>
              <a:off x="10086975" y="3810000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113985" name="TextBox 52"/>
            <p:cNvSpPr txBox="1">
              <a:spLocks noChangeArrowheads="1"/>
            </p:cNvSpPr>
            <p:nvPr/>
          </p:nvSpPr>
          <p:spPr bwMode="auto">
            <a:xfrm>
              <a:off x="10086975" y="1082675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13986" name="TextBox 53"/>
            <p:cNvSpPr txBox="1">
              <a:spLocks noChangeArrowheads="1"/>
            </p:cNvSpPr>
            <p:nvPr/>
          </p:nvSpPr>
          <p:spPr bwMode="auto">
            <a:xfrm>
              <a:off x="10086975" y="1628775"/>
              <a:ext cx="3556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>
              <a:off x="10541000" y="1317640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>
              <a:off x="10541000" y="1862182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auto">
            <a:xfrm>
              <a:off x="10541000" y="2408311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>
              <a:off x="10541000" y="2952852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>
              <a:off x="10541000" y="3495806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>
              <a:off x="10541000" y="4041935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>
              <a:off x="10541000" y="4586477"/>
              <a:ext cx="444023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994" name="TextBox 52"/>
            <p:cNvSpPr txBox="1">
              <a:spLocks noChangeArrowheads="1"/>
            </p:cNvSpPr>
            <p:nvPr/>
          </p:nvSpPr>
          <p:spPr bwMode="auto">
            <a:xfrm>
              <a:off x="10086975" y="4356100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0880725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10800208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10918825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3998" name="TextBox 190"/>
            <p:cNvSpPr txBox="1">
              <a:spLocks noChangeArrowheads="1"/>
            </p:cNvSpPr>
            <p:nvPr/>
          </p:nvSpPr>
          <p:spPr bwMode="auto">
            <a:xfrm>
              <a:off x="10975975" y="2103438"/>
              <a:ext cx="28733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3999" name="TextBox 191"/>
            <p:cNvSpPr txBox="1">
              <a:spLocks noChangeArrowheads="1"/>
            </p:cNvSpPr>
            <p:nvPr/>
          </p:nvSpPr>
          <p:spPr bwMode="auto">
            <a:xfrm>
              <a:off x="10971213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4000" name="TextBox 192"/>
            <p:cNvSpPr txBox="1">
              <a:spLocks noChangeArrowheads="1"/>
            </p:cNvSpPr>
            <p:nvPr/>
          </p:nvSpPr>
          <p:spPr bwMode="auto">
            <a:xfrm>
              <a:off x="10977563" y="3205163"/>
              <a:ext cx="2841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001" name="TextBox 101"/>
            <p:cNvSpPr txBox="1">
              <a:spLocks noChangeArrowheads="1"/>
            </p:cNvSpPr>
            <p:nvPr/>
          </p:nvSpPr>
          <p:spPr bwMode="auto">
            <a:xfrm>
              <a:off x="10969625" y="4337050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002" name="TextBox 101"/>
            <p:cNvSpPr txBox="1">
              <a:spLocks noChangeArrowheads="1"/>
            </p:cNvSpPr>
            <p:nvPr/>
          </p:nvSpPr>
          <p:spPr bwMode="auto">
            <a:xfrm>
              <a:off x="10982325" y="2674938"/>
              <a:ext cx="274638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1639550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1559033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1677650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4006" name="TextBox 100"/>
            <p:cNvSpPr txBox="1">
              <a:spLocks noChangeArrowheads="1"/>
            </p:cNvSpPr>
            <p:nvPr/>
          </p:nvSpPr>
          <p:spPr bwMode="auto">
            <a:xfrm>
              <a:off x="11722100" y="1554163"/>
              <a:ext cx="28733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007" name="TextBox 101"/>
            <p:cNvSpPr txBox="1">
              <a:spLocks noChangeArrowheads="1"/>
            </p:cNvSpPr>
            <p:nvPr/>
          </p:nvSpPr>
          <p:spPr bwMode="auto">
            <a:xfrm>
              <a:off x="11717338" y="3205163"/>
              <a:ext cx="273050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4008" name="TextBox 102"/>
            <p:cNvSpPr txBox="1">
              <a:spLocks noChangeArrowheads="1"/>
            </p:cNvSpPr>
            <p:nvPr/>
          </p:nvSpPr>
          <p:spPr bwMode="auto">
            <a:xfrm>
              <a:off x="11723688" y="1033463"/>
              <a:ext cx="2841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009" name="TextBox 101"/>
            <p:cNvSpPr txBox="1">
              <a:spLocks noChangeArrowheads="1"/>
            </p:cNvSpPr>
            <p:nvPr/>
          </p:nvSpPr>
          <p:spPr bwMode="auto">
            <a:xfrm>
              <a:off x="11728450" y="4337050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4010" name="TextBox 101"/>
            <p:cNvSpPr txBox="1">
              <a:spLocks noChangeArrowheads="1"/>
            </p:cNvSpPr>
            <p:nvPr/>
          </p:nvSpPr>
          <p:spPr bwMode="auto">
            <a:xfrm>
              <a:off x="11728450" y="3751263"/>
              <a:ext cx="276225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2398375" y="5011949"/>
              <a:ext cx="503238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2317858" y="4919905"/>
              <a:ext cx="674688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2436475" y="1093791"/>
              <a:ext cx="446088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4014" name="TextBox 100"/>
            <p:cNvSpPr txBox="1">
              <a:spLocks noChangeArrowheads="1"/>
            </p:cNvSpPr>
            <p:nvPr/>
          </p:nvSpPr>
          <p:spPr bwMode="auto">
            <a:xfrm>
              <a:off x="12488863" y="2103438"/>
              <a:ext cx="2873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015" name="TextBox 101"/>
            <p:cNvSpPr txBox="1">
              <a:spLocks noChangeArrowheads="1"/>
            </p:cNvSpPr>
            <p:nvPr/>
          </p:nvSpPr>
          <p:spPr bwMode="auto">
            <a:xfrm>
              <a:off x="12495213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4016" name="TextBox 102"/>
            <p:cNvSpPr txBox="1">
              <a:spLocks noChangeArrowheads="1"/>
            </p:cNvSpPr>
            <p:nvPr/>
          </p:nvSpPr>
          <p:spPr bwMode="auto">
            <a:xfrm>
              <a:off x="12488863" y="1554163"/>
              <a:ext cx="2841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4017" name="TextBox 101"/>
            <p:cNvSpPr txBox="1">
              <a:spLocks noChangeArrowheads="1"/>
            </p:cNvSpPr>
            <p:nvPr/>
          </p:nvSpPr>
          <p:spPr bwMode="auto">
            <a:xfrm>
              <a:off x="12493625" y="3205163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018" name="TextBox 101"/>
            <p:cNvSpPr txBox="1">
              <a:spLocks noChangeArrowheads="1"/>
            </p:cNvSpPr>
            <p:nvPr/>
          </p:nvSpPr>
          <p:spPr bwMode="auto">
            <a:xfrm>
              <a:off x="12493625" y="2674938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13157200" y="5011949"/>
              <a:ext cx="501650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3076683" y="4919905"/>
              <a:ext cx="673100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3193713" y="1093791"/>
              <a:ext cx="446087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4022" name="TextBox 100"/>
            <p:cNvSpPr txBox="1">
              <a:spLocks noChangeArrowheads="1"/>
            </p:cNvSpPr>
            <p:nvPr/>
          </p:nvSpPr>
          <p:spPr bwMode="auto">
            <a:xfrm>
              <a:off x="13230225" y="3751263"/>
              <a:ext cx="28733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023" name="TextBox 101"/>
            <p:cNvSpPr txBox="1">
              <a:spLocks noChangeArrowheads="1"/>
            </p:cNvSpPr>
            <p:nvPr/>
          </p:nvSpPr>
          <p:spPr bwMode="auto">
            <a:xfrm>
              <a:off x="13238163" y="3205163"/>
              <a:ext cx="271462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4024" name="TextBox 102"/>
            <p:cNvSpPr txBox="1">
              <a:spLocks noChangeArrowheads="1"/>
            </p:cNvSpPr>
            <p:nvPr/>
          </p:nvSpPr>
          <p:spPr bwMode="auto">
            <a:xfrm>
              <a:off x="13231813" y="1033463"/>
              <a:ext cx="2841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025" name="TextBox 101"/>
            <p:cNvSpPr txBox="1">
              <a:spLocks noChangeArrowheads="1"/>
            </p:cNvSpPr>
            <p:nvPr/>
          </p:nvSpPr>
          <p:spPr bwMode="auto">
            <a:xfrm>
              <a:off x="13236575" y="4335463"/>
              <a:ext cx="274638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026" name="TextBox 101"/>
            <p:cNvSpPr txBox="1">
              <a:spLocks noChangeArrowheads="1"/>
            </p:cNvSpPr>
            <p:nvPr/>
          </p:nvSpPr>
          <p:spPr bwMode="auto">
            <a:xfrm>
              <a:off x="13236575" y="2674938"/>
              <a:ext cx="274638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3914438" y="5011949"/>
              <a:ext cx="503237" cy="53660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13833921" y="4919905"/>
              <a:ext cx="674687" cy="6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F</a:t>
              </a: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13952538" y="1093791"/>
              <a:ext cx="446087" cy="3919745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4030" name="TextBox 100"/>
            <p:cNvSpPr txBox="1">
              <a:spLocks noChangeArrowheads="1"/>
            </p:cNvSpPr>
            <p:nvPr/>
          </p:nvSpPr>
          <p:spPr bwMode="auto">
            <a:xfrm>
              <a:off x="14009688" y="1554163"/>
              <a:ext cx="287337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031" name="TextBox 101"/>
            <p:cNvSpPr txBox="1">
              <a:spLocks noChangeArrowheads="1"/>
            </p:cNvSpPr>
            <p:nvPr/>
          </p:nvSpPr>
          <p:spPr bwMode="auto">
            <a:xfrm>
              <a:off x="14016038" y="3751263"/>
              <a:ext cx="273050" cy="5222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4032" name="TextBox 102"/>
            <p:cNvSpPr txBox="1">
              <a:spLocks noChangeArrowheads="1"/>
            </p:cNvSpPr>
            <p:nvPr/>
          </p:nvSpPr>
          <p:spPr bwMode="auto">
            <a:xfrm>
              <a:off x="14009688" y="1033463"/>
              <a:ext cx="2857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4033" name="TextBox 101"/>
            <p:cNvSpPr txBox="1">
              <a:spLocks noChangeArrowheads="1"/>
            </p:cNvSpPr>
            <p:nvPr/>
          </p:nvSpPr>
          <p:spPr bwMode="auto">
            <a:xfrm>
              <a:off x="14016038" y="3205163"/>
              <a:ext cx="274637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034" name="TextBox 101"/>
            <p:cNvSpPr txBox="1">
              <a:spLocks noChangeArrowheads="1"/>
            </p:cNvSpPr>
            <p:nvPr/>
          </p:nvSpPr>
          <p:spPr bwMode="auto">
            <a:xfrm>
              <a:off x="14014450" y="2103438"/>
              <a:ext cx="276225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035" name="TextBox 173"/>
            <p:cNvSpPr txBox="1">
              <a:spLocks noChangeArrowheads="1"/>
            </p:cNvSpPr>
            <p:nvPr/>
          </p:nvSpPr>
          <p:spPr bwMode="auto">
            <a:xfrm>
              <a:off x="15440025" y="2209800"/>
              <a:ext cx="854075" cy="14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prstClr val="black"/>
                  </a:solidFill>
                </a:rPr>
                <a:t>=</a:t>
              </a:r>
            </a:p>
          </p:txBody>
        </p:sp>
        <p:grpSp>
          <p:nvGrpSpPr>
            <p:cNvPr id="114036" name="Group 174"/>
            <p:cNvGrpSpPr>
              <a:grpSpLocks/>
            </p:cNvGrpSpPr>
            <p:nvPr/>
          </p:nvGrpSpPr>
          <p:grpSpPr bwMode="auto">
            <a:xfrm>
              <a:off x="16570325" y="1352550"/>
              <a:ext cx="808038" cy="3268663"/>
              <a:chOff x="654050" y="980025"/>
              <a:chExt cx="8216900" cy="2032000"/>
            </a:xfrm>
          </p:grpSpPr>
          <p:cxnSp>
            <p:nvCxnSpPr>
              <p:cNvPr id="235" name="Straight Connector 234"/>
              <p:cNvCxnSpPr/>
              <p:nvPr/>
            </p:nvCxnSpPr>
            <p:spPr bwMode="auto">
              <a:xfrm>
                <a:off x="654050" y="98003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auto">
              <a:xfrm>
                <a:off x="654050" y="131855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auto">
              <a:xfrm>
                <a:off x="654050" y="1665959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654050" y="1996583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654050" y="2334116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654050" y="2673623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654050" y="3012144"/>
                <a:ext cx="82169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037" name="Group 73"/>
            <p:cNvGrpSpPr>
              <a:grpSpLocks/>
            </p:cNvGrpSpPr>
            <p:nvPr/>
          </p:nvGrpSpPr>
          <p:grpSpPr bwMode="auto">
            <a:xfrm>
              <a:off x="16748125" y="3255963"/>
              <a:ext cx="461963" cy="1090612"/>
              <a:chOff x="7446963" y="3221038"/>
              <a:chExt cx="461962" cy="1090612"/>
            </a:xfrm>
          </p:grpSpPr>
          <p:sp>
            <p:nvSpPr>
              <p:cNvPr id="233" name="Rectangle 232"/>
              <p:cNvSpPr/>
              <p:nvPr/>
            </p:nvSpPr>
            <p:spPr bwMode="auto">
              <a:xfrm>
                <a:off x="7462838" y="3235444"/>
                <a:ext cx="446087" cy="10732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039" name="TextBox 183"/>
              <p:cNvSpPr txBox="1">
                <a:spLocks noChangeArrowheads="1"/>
              </p:cNvSpPr>
              <p:nvPr/>
            </p:nvSpPr>
            <p:spPr bwMode="auto">
              <a:xfrm rot="-5400000">
                <a:off x="7132638" y="3535363"/>
                <a:ext cx="109061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</a:rPr>
                  <a:t>SWAP</a:t>
                </a: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2D2D8A"/>
                </a:solidFill>
              </a:rPr>
              <a:t>NEB, D.P. </a:t>
            </a:r>
            <a:r>
              <a:rPr lang="en-US" sz="2000" kern="0" dirty="0" err="1" smtClean="0">
                <a:solidFill>
                  <a:srgbClr val="2D2D8A"/>
                </a:solidFill>
              </a:rPr>
              <a:t>DiVincenzo</a:t>
            </a:r>
            <a:r>
              <a:rPr lang="en-US" sz="2000" kern="0" dirty="0" smtClean="0">
                <a:solidFill>
                  <a:srgbClr val="2D2D8A"/>
                </a:solidFill>
              </a:rPr>
              <a:t>, PRB 2012 </a:t>
            </a:r>
            <a:endParaRPr lang="en-US" sz="2000" kern="0" dirty="0">
              <a:solidFill>
                <a:srgbClr val="2D2D8A"/>
              </a:solidFill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47624" y="114300"/>
            <a:ext cx="9001126" cy="809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Pentagon Equation as a Quantum Circuit</a:t>
            </a:r>
          </a:p>
        </p:txBody>
      </p:sp>
      <p:cxnSp>
        <p:nvCxnSpPr>
          <p:cNvPr id="78" name="Straight Connector 97"/>
          <p:cNvCxnSpPr>
            <a:cxnSpLocks noChangeShapeType="1"/>
          </p:cNvCxnSpPr>
          <p:nvPr/>
        </p:nvCxnSpPr>
        <p:spPr bwMode="auto">
          <a:xfrm>
            <a:off x="73025" y="11414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69615017"/>
      </p:ext>
    </p:extLst>
  </p:cSld>
  <p:clrMapOvr>
    <a:masterClrMapping/>
  </p:clrMapOvr>
  <p:transition advClick="0"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47624" y="114300"/>
            <a:ext cx="9001126" cy="809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Pentagon Equation as a Quantum Circuit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9125" y="3333750"/>
            <a:ext cx="8172450" cy="2143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114838" name="Object 150"/>
          <p:cNvGraphicFramePr>
            <a:graphicFrameLocks noChangeAspect="1"/>
          </p:cNvGraphicFramePr>
          <p:nvPr/>
        </p:nvGraphicFramePr>
        <p:xfrm>
          <a:off x="2190750" y="1695450"/>
          <a:ext cx="23939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44" name="Equation" r:id="rId3" imgW="1307532" imgH="482391" progId="Equation.3">
                  <p:embed/>
                </p:oleObj>
              </mc:Choice>
              <mc:Fallback>
                <p:oleObj name="Equation" r:id="rId3" imgW="130753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695450"/>
                        <a:ext cx="2393950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39" name="Object 151"/>
          <p:cNvGraphicFramePr>
            <a:graphicFrameLocks noChangeAspect="1"/>
          </p:cNvGraphicFramePr>
          <p:nvPr/>
        </p:nvGraphicFramePr>
        <p:xfrm>
          <a:off x="5641975" y="1731963"/>
          <a:ext cx="11858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45" name="Equation" r:id="rId5" imgW="647700" imgH="431800" progId="Equation.3">
                  <p:embed/>
                </p:oleObj>
              </mc:Choice>
              <mc:Fallback>
                <p:oleObj name="Equation" r:id="rId5" imgW="64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731963"/>
                        <a:ext cx="118586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42" name="TextBox 69"/>
          <p:cNvSpPr txBox="1">
            <a:spLocks noChangeArrowheads="1"/>
          </p:cNvSpPr>
          <p:nvPr/>
        </p:nvSpPr>
        <p:spPr bwMode="auto">
          <a:xfrm>
            <a:off x="2243931" y="5619750"/>
            <a:ext cx="4503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Simplified Pentagon Circuit</a:t>
            </a:r>
          </a:p>
        </p:txBody>
      </p:sp>
      <p:grpSp>
        <p:nvGrpSpPr>
          <p:cNvPr id="114843" name="Group 41"/>
          <p:cNvGrpSpPr>
            <a:grpSpLocks/>
          </p:cNvGrpSpPr>
          <p:nvPr/>
        </p:nvGrpSpPr>
        <p:grpSpPr bwMode="auto">
          <a:xfrm>
            <a:off x="1306513" y="3760788"/>
            <a:ext cx="6943725" cy="1296987"/>
            <a:chOff x="995363" y="2330450"/>
            <a:chExt cx="6943725" cy="1296988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995363" y="2652712"/>
              <a:ext cx="4606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995363" y="3303588"/>
              <a:ext cx="4606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847" name="TextBox 175"/>
            <p:cNvSpPr txBox="1">
              <a:spLocks noChangeArrowheads="1"/>
            </p:cNvSpPr>
            <p:nvPr/>
          </p:nvSpPr>
          <p:spPr bwMode="auto">
            <a:xfrm>
              <a:off x="6037263" y="2590800"/>
              <a:ext cx="51435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prstClr val="black"/>
                  </a:solidFill>
                </a:rPr>
                <a:t>=</a:t>
              </a:r>
            </a:p>
          </p:txBody>
        </p:sp>
        <p:grpSp>
          <p:nvGrpSpPr>
            <p:cNvPr id="114848" name="Group 53"/>
            <p:cNvGrpSpPr>
              <a:grpSpLocks/>
            </p:cNvGrpSpPr>
            <p:nvPr/>
          </p:nvGrpSpPr>
          <p:grpSpPr bwMode="auto">
            <a:xfrm>
              <a:off x="6992938" y="2624138"/>
              <a:ext cx="946150" cy="660400"/>
              <a:chOff x="2600325" y="3592045"/>
              <a:chExt cx="5181469" cy="659840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>
                <a:off x="2652487" y="3592044"/>
                <a:ext cx="51293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600325" y="4251885"/>
                <a:ext cx="51293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849" name="Group 73"/>
            <p:cNvGrpSpPr>
              <a:grpSpLocks/>
            </p:cNvGrpSpPr>
            <p:nvPr/>
          </p:nvGrpSpPr>
          <p:grpSpPr bwMode="auto">
            <a:xfrm>
              <a:off x="7212013" y="2419350"/>
              <a:ext cx="461962" cy="1090613"/>
              <a:chOff x="7446963" y="3221038"/>
              <a:chExt cx="461962" cy="1090612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7462838" y="3235325"/>
                <a:ext cx="446087" cy="10731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881" name="TextBox 183"/>
              <p:cNvSpPr txBox="1">
                <a:spLocks noChangeArrowheads="1"/>
              </p:cNvSpPr>
              <p:nvPr/>
            </p:nvSpPr>
            <p:spPr bwMode="auto">
              <a:xfrm rot="-5400000">
                <a:off x="7132638" y="3535363"/>
                <a:ext cx="109061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</a:rPr>
                  <a:t>SWAP</a:t>
                </a:r>
              </a:p>
            </p:txBody>
          </p:sp>
        </p:grpSp>
        <p:grpSp>
          <p:nvGrpSpPr>
            <p:cNvPr id="114850" name="Group 1"/>
            <p:cNvGrpSpPr>
              <a:grpSpLocks/>
            </p:cNvGrpSpPr>
            <p:nvPr/>
          </p:nvGrpSpPr>
          <p:grpSpPr bwMode="auto">
            <a:xfrm>
              <a:off x="1222375" y="2573338"/>
              <a:ext cx="468313" cy="1054100"/>
              <a:chOff x="1223168" y="2574109"/>
              <a:chExt cx="468313" cy="1054100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>
                <a:off x="1458118" y="2663008"/>
                <a:ext cx="0" cy="4556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 bwMode="auto">
              <a:xfrm>
                <a:off x="1383506" y="2574108"/>
                <a:ext cx="147637" cy="158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877" name="Group 12"/>
              <p:cNvGrpSpPr>
                <a:grpSpLocks/>
              </p:cNvGrpSpPr>
              <p:nvPr/>
            </p:nvGrpSpPr>
            <p:grpSpPr bwMode="auto">
              <a:xfrm>
                <a:off x="1223168" y="2982096"/>
                <a:ext cx="468313" cy="646113"/>
                <a:chOff x="2860675" y="3232150"/>
                <a:chExt cx="468313" cy="646113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>
                  <a:off x="2897188" y="3335337"/>
                  <a:ext cx="398462" cy="442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79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860675" y="3232150"/>
                  <a:ext cx="468313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>
                      <a:solidFill>
                        <a:prstClr val="black"/>
                      </a:solidFill>
                    </a:rPr>
                    <a:t>F</a:t>
                  </a:r>
                </a:p>
              </p:txBody>
            </p:sp>
          </p:grpSp>
        </p:grpSp>
        <p:grpSp>
          <p:nvGrpSpPr>
            <p:cNvPr id="114851" name="Group 2"/>
            <p:cNvGrpSpPr>
              <a:grpSpLocks/>
            </p:cNvGrpSpPr>
            <p:nvPr/>
          </p:nvGrpSpPr>
          <p:grpSpPr bwMode="auto">
            <a:xfrm>
              <a:off x="2124075" y="2330450"/>
              <a:ext cx="468313" cy="1054100"/>
              <a:chOff x="2131218" y="2330428"/>
              <a:chExt cx="468313" cy="1054099"/>
            </a:xfrm>
          </p:grpSpPr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2356643" y="2851128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 bwMode="auto">
              <a:xfrm flipV="1">
                <a:off x="2283618" y="3225778"/>
                <a:ext cx="147638" cy="158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872" name="Group 12"/>
              <p:cNvGrpSpPr>
                <a:grpSpLocks/>
              </p:cNvGrpSpPr>
              <p:nvPr/>
            </p:nvGrpSpPr>
            <p:grpSpPr bwMode="auto">
              <a:xfrm>
                <a:off x="2131218" y="2330428"/>
                <a:ext cx="468313" cy="646113"/>
                <a:chOff x="2860675" y="3232150"/>
                <a:chExt cx="468313" cy="646113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2897188" y="3335337"/>
                  <a:ext cx="398462" cy="4429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74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860675" y="3232150"/>
                  <a:ext cx="468313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>
                      <a:solidFill>
                        <a:prstClr val="black"/>
                      </a:solidFill>
                    </a:rPr>
                    <a:t>F</a:t>
                  </a:r>
                </a:p>
              </p:txBody>
            </p:sp>
          </p:grpSp>
        </p:grpSp>
        <p:grpSp>
          <p:nvGrpSpPr>
            <p:cNvPr id="114852" name="Group 3"/>
            <p:cNvGrpSpPr>
              <a:grpSpLocks/>
            </p:cNvGrpSpPr>
            <p:nvPr/>
          </p:nvGrpSpPr>
          <p:grpSpPr bwMode="auto">
            <a:xfrm>
              <a:off x="3024188" y="2573338"/>
              <a:ext cx="468312" cy="1054100"/>
              <a:chOff x="3024187" y="2574109"/>
              <a:chExt cx="468313" cy="1054100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3259138" y="2663008"/>
                <a:ext cx="0" cy="4556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 bwMode="auto">
              <a:xfrm>
                <a:off x="3184524" y="2574108"/>
                <a:ext cx="147638" cy="158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867" name="Group 12"/>
              <p:cNvGrpSpPr>
                <a:grpSpLocks/>
              </p:cNvGrpSpPr>
              <p:nvPr/>
            </p:nvGrpSpPr>
            <p:grpSpPr bwMode="auto">
              <a:xfrm>
                <a:off x="3024187" y="2982096"/>
                <a:ext cx="468313" cy="646113"/>
                <a:chOff x="2860675" y="3232150"/>
                <a:chExt cx="468313" cy="646113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2897187" y="3335337"/>
                  <a:ext cx="398464" cy="442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69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860675" y="3232150"/>
                  <a:ext cx="468313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>
                      <a:solidFill>
                        <a:prstClr val="black"/>
                      </a:solidFill>
                    </a:rPr>
                    <a:t>F</a:t>
                  </a:r>
                </a:p>
              </p:txBody>
            </p:sp>
          </p:grpSp>
        </p:grpSp>
        <p:grpSp>
          <p:nvGrpSpPr>
            <p:cNvPr id="114853" name="Group 4"/>
            <p:cNvGrpSpPr>
              <a:grpSpLocks/>
            </p:cNvGrpSpPr>
            <p:nvPr/>
          </p:nvGrpSpPr>
          <p:grpSpPr bwMode="auto">
            <a:xfrm>
              <a:off x="3925888" y="2330450"/>
              <a:ext cx="468312" cy="1054100"/>
              <a:chOff x="3924299" y="2330428"/>
              <a:chExt cx="468313" cy="1054099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flipV="1">
                <a:off x="4159250" y="2851128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 bwMode="auto">
              <a:xfrm flipV="1">
                <a:off x="4084636" y="3225778"/>
                <a:ext cx="147638" cy="158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862" name="Group 12"/>
              <p:cNvGrpSpPr>
                <a:grpSpLocks/>
              </p:cNvGrpSpPr>
              <p:nvPr/>
            </p:nvGrpSpPr>
            <p:grpSpPr bwMode="auto">
              <a:xfrm>
                <a:off x="3924299" y="2330428"/>
                <a:ext cx="468313" cy="646113"/>
                <a:chOff x="2860675" y="3232150"/>
                <a:chExt cx="468313" cy="646113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2897187" y="3335337"/>
                  <a:ext cx="398464" cy="4429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64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860675" y="3232150"/>
                  <a:ext cx="468313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>
                      <a:solidFill>
                        <a:prstClr val="black"/>
                      </a:solidFill>
                    </a:rPr>
                    <a:t>F</a:t>
                  </a:r>
                </a:p>
              </p:txBody>
            </p:sp>
          </p:grpSp>
        </p:grpSp>
        <p:grpSp>
          <p:nvGrpSpPr>
            <p:cNvPr id="114854" name="Group 5"/>
            <p:cNvGrpSpPr>
              <a:grpSpLocks/>
            </p:cNvGrpSpPr>
            <p:nvPr/>
          </p:nvGrpSpPr>
          <p:grpSpPr bwMode="auto">
            <a:xfrm>
              <a:off x="4826000" y="2573338"/>
              <a:ext cx="468313" cy="1054100"/>
              <a:chOff x="4825999" y="2574109"/>
              <a:chExt cx="468313" cy="1054100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5068887" y="2663008"/>
                <a:ext cx="0" cy="4556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 bwMode="auto">
              <a:xfrm>
                <a:off x="4986337" y="2574108"/>
                <a:ext cx="147637" cy="158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857" name="Group 12"/>
              <p:cNvGrpSpPr>
                <a:grpSpLocks/>
              </p:cNvGrpSpPr>
              <p:nvPr/>
            </p:nvGrpSpPr>
            <p:grpSpPr bwMode="auto">
              <a:xfrm>
                <a:off x="4825999" y="2982096"/>
                <a:ext cx="468313" cy="646113"/>
                <a:chOff x="2860675" y="3232150"/>
                <a:chExt cx="468313" cy="646113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2897188" y="3335337"/>
                  <a:ext cx="398462" cy="442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59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860675" y="3232150"/>
                  <a:ext cx="468313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>
                      <a:solidFill>
                        <a:prstClr val="black"/>
                      </a:solidFill>
                    </a:rPr>
                    <a:t>F</a:t>
                  </a:r>
                </a:p>
              </p:txBody>
            </p:sp>
          </p:grpSp>
        </p:grpSp>
      </p:grpSp>
      <p:cxnSp>
        <p:nvCxnSpPr>
          <p:cNvPr id="114844" name="Straight Connector 97"/>
          <p:cNvCxnSpPr>
            <a:cxnSpLocks noChangeShapeType="1"/>
          </p:cNvCxnSpPr>
          <p:nvPr/>
        </p:nvCxnSpPr>
        <p:spPr bwMode="auto">
          <a:xfrm>
            <a:off x="73025" y="1141413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48" name="TextBox 47"/>
          <p:cNvSpPr txBox="1"/>
          <p:nvPr/>
        </p:nvSpPr>
        <p:spPr>
          <a:xfrm>
            <a:off x="5038389" y="645789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2D2D8A"/>
                </a:solidFill>
              </a:rPr>
              <a:t>NEB, D.P. </a:t>
            </a:r>
            <a:r>
              <a:rPr lang="en-US" sz="2000" kern="0" dirty="0" err="1" smtClean="0">
                <a:solidFill>
                  <a:srgbClr val="2D2D8A"/>
                </a:solidFill>
              </a:rPr>
              <a:t>DiVincenzo</a:t>
            </a:r>
            <a:r>
              <a:rPr lang="en-US" sz="2000" kern="0" dirty="0" smtClean="0">
                <a:solidFill>
                  <a:srgbClr val="2D2D8A"/>
                </a:solidFill>
              </a:rPr>
              <a:t>, PRB 2012 </a:t>
            </a:r>
            <a:endParaRPr lang="en-US" sz="2000" kern="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3649"/>
      </p:ext>
    </p:extLst>
  </p:cSld>
  <p:clrMapOvr>
    <a:masterClrMapping/>
  </p:clrMapOvr>
  <p:transition advClick="0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>
            <a:grpSpLocks noChangeAspect="1"/>
          </p:cNvGrpSpPr>
          <p:nvPr/>
        </p:nvGrpSpPr>
        <p:grpSpPr>
          <a:xfrm>
            <a:off x="1353312" y="1581153"/>
            <a:ext cx="6208268" cy="3906012"/>
            <a:chOff x="793751" y="1209675"/>
            <a:chExt cx="7054850" cy="4438650"/>
          </a:xfrm>
        </p:grpSpPr>
        <p:grpSp>
          <p:nvGrpSpPr>
            <p:cNvPr id="2" name="Group 333"/>
            <p:cNvGrpSpPr/>
            <p:nvPr/>
          </p:nvGrpSpPr>
          <p:grpSpPr>
            <a:xfrm>
              <a:off x="793751" y="1209675"/>
              <a:ext cx="7054850" cy="4438650"/>
              <a:chOff x="288925" y="723900"/>
              <a:chExt cx="10321925" cy="5570538"/>
            </a:xfrm>
          </p:grpSpPr>
          <p:grpSp>
            <p:nvGrpSpPr>
              <p:cNvPr id="3" name="Group 92"/>
              <p:cNvGrpSpPr>
                <a:grpSpLocks/>
              </p:cNvGrpSpPr>
              <p:nvPr/>
            </p:nvGrpSpPr>
            <p:grpSpPr bwMode="auto">
              <a:xfrm>
                <a:off x="288925" y="723900"/>
                <a:ext cx="5578475" cy="2979738"/>
                <a:chOff x="1003301" y="1695450"/>
                <a:chExt cx="6830309" cy="3648075"/>
              </a:xfrm>
            </p:grpSpPr>
            <p:cxnSp>
              <p:nvCxnSpPr>
                <p:cNvPr id="5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447259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8305" y="3491565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15033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897338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96838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01574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21884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 rot="5400000">
                  <a:off x="3687630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0691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39656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54044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78584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rot="5400000">
                  <a:off x="1741945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04958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2949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37119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59120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07491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78584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07864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46792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3521" y="4311757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905825" y="3919629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55890" y="352194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10061" y="3919629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30371" y="3919629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rot="5400000">
                  <a:off x="3694433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80126" y="351346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48144" y="3919629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62531" y="3919629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87072" y="3919629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rot="5400000">
                  <a:off x="1748748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13446" y="470050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37986" y="469627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45606" y="4696270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67608" y="4696270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15978" y="4701346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87072" y="4696270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6341390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5380318" y="3243683"/>
                  <a:ext cx="0" cy="54668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0969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rot="5400000">
                  <a:off x="6581862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24822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rot="5400000">
                  <a:off x="4636176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3508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32436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4328731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3936604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7314878" y="3248605"/>
                  <a:ext cx="0" cy="584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3936604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393660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 rot="5400000">
                  <a:off x="6581862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82744" y="508359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3936604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2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3936604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3936604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 rot="5400000">
                  <a:off x="4636176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471747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471324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4713245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471324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4718320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471324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1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5769" y="1943332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003301" y="3079398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7275239" y="308788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4" name="Straight Connector 19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7285393" y="3954474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011789" y="390696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" name="Group 92"/>
              <p:cNvGrpSpPr>
                <a:grpSpLocks/>
              </p:cNvGrpSpPr>
              <p:nvPr/>
            </p:nvGrpSpPr>
            <p:grpSpPr bwMode="auto">
              <a:xfrm>
                <a:off x="305382" y="3297237"/>
                <a:ext cx="5571543" cy="2979738"/>
                <a:chOff x="1011789" y="1695450"/>
                <a:chExt cx="6821821" cy="3648075"/>
              </a:xfrm>
            </p:grpSpPr>
            <p:cxnSp>
              <p:nvCxnSpPr>
                <p:cNvPr id="87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447259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8305" y="3491565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15033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897338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96838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01574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21884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 rot="5400000">
                  <a:off x="3687630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39656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54044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8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78584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5400000">
                  <a:off x="1741945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04958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2949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37119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59120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07491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78584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07864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7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46792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8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3521" y="4311757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9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905825" y="3919629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0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55890" y="352194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1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10061" y="3919629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2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30371" y="3919629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5400000">
                  <a:off x="3694433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80126" y="351346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48144" y="3919629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62531" y="3919629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87072" y="3919629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 rot="5400000">
                  <a:off x="1748748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13446" y="470050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0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37986" y="469627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1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45606" y="4696270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67608" y="4696270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15978" y="4701346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87072" y="4696270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6341390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5380318" y="3243683"/>
                  <a:ext cx="0" cy="54668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035628" y="1963482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1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rot="5400000">
                  <a:off x="6581862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24822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5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6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 rot="5400000">
                  <a:off x="4636176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4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3508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5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32436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6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4328731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7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3936604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7314878" y="3248605"/>
                  <a:ext cx="0" cy="584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3936604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393660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 rot="5400000">
                  <a:off x="6581862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82744" y="508359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3936604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3936604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3936604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 rot="5400000">
                  <a:off x="4636176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471747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471324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4713245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471324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4718320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471324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5769" y="1943332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038289" y="3091059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7275239" y="308788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Straight Connector 19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7285393" y="3954474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011789" y="390696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6" name="Group 92"/>
              <p:cNvGrpSpPr>
                <a:grpSpLocks/>
              </p:cNvGrpSpPr>
              <p:nvPr/>
            </p:nvGrpSpPr>
            <p:grpSpPr bwMode="auto">
              <a:xfrm>
                <a:off x="5013325" y="742950"/>
                <a:ext cx="5578475" cy="2979738"/>
                <a:chOff x="1003301" y="1695450"/>
                <a:chExt cx="6830309" cy="3648075"/>
              </a:xfrm>
            </p:grpSpPr>
            <p:cxnSp>
              <p:nvCxnSpPr>
                <p:cNvPr id="169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447259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8305" y="3491565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1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15033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2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897338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3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96838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01574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5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21884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 rot="5400000">
                  <a:off x="3687630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0691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39656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54044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78584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 rot="5400000">
                  <a:off x="1741945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04958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3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2949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37119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59120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6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07491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07864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46792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3521" y="4311757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905825" y="3919629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55890" y="3521950"/>
                  <a:ext cx="49576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3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10061" y="3919629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30371" y="3919629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 rot="5400000">
                  <a:off x="3694433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80126" y="351346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7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48144" y="3919629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8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62531" y="3919629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87072" y="3919629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rot="5400000">
                  <a:off x="1748748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13446" y="470050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37986" y="469627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45606" y="4696270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67608" y="4696270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15978" y="4701346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6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87072" y="4696270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6341390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8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5380318" y="3243683"/>
                  <a:ext cx="0" cy="54668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0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1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0969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2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Straight Connector 213"/>
                <p:cNvCxnSpPr/>
                <p:nvPr/>
              </p:nvCxnSpPr>
              <p:spPr bwMode="auto">
                <a:xfrm rot="5400000">
                  <a:off x="6581862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24822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8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rot="5400000">
                  <a:off x="4636176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1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2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3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4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3508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32436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4328731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3936604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7314878" y="3248605"/>
                  <a:ext cx="0" cy="584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3936604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2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393660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 rot="5400000">
                  <a:off x="6581862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82744" y="508359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5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3936604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6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3936604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7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3936604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 rot="5400000">
                  <a:off x="4636176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471747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471324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4713245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471324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3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4718320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4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471324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5769" y="1943332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6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003301" y="3079398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7275239" y="308788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8" name="Straight Connector 19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7285393" y="3954474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9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011789" y="390696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8" name="Group 92"/>
              <p:cNvGrpSpPr>
                <a:grpSpLocks/>
              </p:cNvGrpSpPr>
              <p:nvPr/>
            </p:nvGrpSpPr>
            <p:grpSpPr bwMode="auto">
              <a:xfrm>
                <a:off x="298450" y="3149705"/>
                <a:ext cx="10312400" cy="3144733"/>
                <a:chOff x="-4792937" y="1493447"/>
                <a:chExt cx="12626547" cy="3850078"/>
              </a:xfrm>
            </p:grpSpPr>
            <p:cxnSp>
              <p:nvCxnSpPr>
                <p:cNvPr id="251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447259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2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38305" y="3491566"/>
                  <a:ext cx="49576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15033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897338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51622" y="5054470"/>
                  <a:ext cx="49576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01574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21884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 rot="5400000">
                  <a:off x="3687630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4533531" y="1905175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39656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54044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2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78584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 rot="5400000">
                  <a:off x="1741945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04958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5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2949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37119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59120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8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07491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-4784153" y="2292868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07864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46792" y="507866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3521" y="4311757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905825" y="3919629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55890" y="352194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5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410061" y="3919629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930371" y="3919629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" name="Straight Connector 276"/>
                <p:cNvCxnSpPr/>
                <p:nvPr/>
              </p:nvCxnSpPr>
              <p:spPr bwMode="auto">
                <a:xfrm rot="5400000">
                  <a:off x="3694433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80126" y="351346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448144" y="3919629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962531" y="3919629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1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487072" y="3919629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5400000">
                  <a:off x="1748748" y="4302745"/>
                  <a:ext cx="49561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3413446" y="470050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4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2937986" y="4696270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5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2445606" y="4696270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6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1967608" y="4696270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3915978" y="4701346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487072" y="4696270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6341390" y="3243683"/>
                  <a:ext cx="0" cy="58063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5380318" y="3243683"/>
                  <a:ext cx="0" cy="54668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2724653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233252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3" name="Straight Connector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0969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4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2332525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5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233252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 rot="5400000">
                  <a:off x="6581862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24822" y="1951819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233252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9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2332525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0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2332525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 rot="5400000">
                  <a:off x="4636176" y="2715823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3113396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3109167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4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3109167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5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3109167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6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3114242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3109167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3508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" name="Straight Connector 1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32436" y="5095643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0" name="Straight Connector 1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9164" y="4328731"/>
                  <a:ext cx="49153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1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791469" y="3936604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2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7314878" y="3248605"/>
                  <a:ext cx="0" cy="584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3" name="Straight Connector 181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295705" y="3936604"/>
                  <a:ext cx="54229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4" name="Straight Connector 18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816015" y="393660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rot="5400000">
                  <a:off x="6581862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82744" y="5083591"/>
                  <a:ext cx="49576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Straight Connector 134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333787" y="3936604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8" name="Straight Connector 135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848175" y="3936604"/>
                  <a:ext cx="549909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9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372715" y="3936604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 rot="5400000">
                  <a:off x="4636176" y="4319266"/>
                  <a:ext cx="493666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72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6299089" y="471747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2" name="Straight Connector 209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5823629" y="4713245"/>
                  <a:ext cx="55075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3" name="Straight Connector 201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5331250" y="4713245"/>
                  <a:ext cx="54483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4" name="Straight Connector 202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4853251" y="4713245"/>
                  <a:ext cx="550756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5" name="Straight Connector 16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6801622" y="4718320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6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4372715" y="4713245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" name="Straight Connector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049465" y="1957967"/>
                  <a:ext cx="495763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" name="Straight Connector 127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-4792937" y="1493447"/>
                  <a:ext cx="546525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Straight Connector 189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7275239" y="3087885"/>
                  <a:ext cx="55244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Straight Connector 196"/>
                <p:cNvCxnSpPr>
                  <a:cxnSpLocks noChangeShapeType="1"/>
                </p:cNvCxnSpPr>
                <p:nvPr/>
              </p:nvCxnSpPr>
              <p:spPr bwMode="auto">
                <a:xfrm rot="1800000" flipH="1">
                  <a:off x="7285393" y="3954474"/>
                  <a:ext cx="5482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1" name="Straight Connector 154"/>
                <p:cNvCxnSpPr>
                  <a:cxnSpLocks noChangeShapeType="1"/>
                </p:cNvCxnSpPr>
                <p:nvPr/>
              </p:nvCxnSpPr>
              <p:spPr bwMode="auto">
                <a:xfrm rot="9000000">
                  <a:off x="1011789" y="3906964"/>
                  <a:ext cx="55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335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30886" y="1394421"/>
              <a:ext cx="32265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</p:cxnSp>
      </p:grpSp>
      <p:sp>
        <p:nvSpPr>
          <p:cNvPr id="333" name="Title 1"/>
          <p:cNvSpPr>
            <a:spLocks noGrp="1"/>
          </p:cNvSpPr>
          <p:nvPr>
            <p:ph type="title"/>
          </p:nvPr>
        </p:nvSpPr>
        <p:spPr>
          <a:xfrm>
            <a:off x="55562" y="-152400"/>
            <a:ext cx="8916988" cy="1000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Creating Excited States: Fibonacci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Anyons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4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337" name="TextBox 336"/>
          <p:cNvSpPr txBox="1"/>
          <p:nvPr/>
        </p:nvSpPr>
        <p:spPr>
          <a:xfrm>
            <a:off x="1409700" y="638175"/>
            <a:ext cx="656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2D2D8A"/>
                </a:solidFill>
              </a:rPr>
              <a:t>Konig</a:t>
            </a:r>
            <a:r>
              <a:rPr lang="en-US" kern="0" dirty="0" smtClean="0">
                <a:solidFill>
                  <a:srgbClr val="2D2D8A"/>
                </a:solidFill>
              </a:rPr>
              <a:t>, </a:t>
            </a:r>
            <a:r>
              <a:rPr lang="en-US" kern="0" dirty="0" err="1" smtClean="0">
                <a:solidFill>
                  <a:srgbClr val="2D2D8A"/>
                </a:solidFill>
              </a:rPr>
              <a:t>Kuperberg</a:t>
            </a:r>
            <a:r>
              <a:rPr lang="en-US" kern="0" dirty="0" smtClean="0">
                <a:solidFill>
                  <a:srgbClr val="2D2D8A"/>
                </a:solidFill>
              </a:rPr>
              <a:t>, </a:t>
            </a:r>
            <a:r>
              <a:rPr lang="en-US" kern="0" dirty="0" err="1" smtClean="0">
                <a:solidFill>
                  <a:srgbClr val="2D2D8A"/>
                </a:solidFill>
              </a:rPr>
              <a:t>Reichardt</a:t>
            </a:r>
            <a:r>
              <a:rPr lang="en-US" kern="0" dirty="0" smtClean="0">
                <a:solidFill>
                  <a:srgbClr val="2D2D8A"/>
                </a:solidFill>
              </a:rPr>
              <a:t>, Ann. Phys. 2010 </a:t>
            </a:r>
            <a:endParaRPr lang="en-US" kern="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3792"/>
      </p:ext>
    </p:extLst>
  </p:cSld>
  <p:clrMapOvr>
    <a:masterClrMapping/>
  </p:clrMapOvr>
  <p:transition advClick="0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7"/>
          <p:cNvCxnSpPr>
            <a:cxnSpLocks noChangeShapeType="1"/>
          </p:cNvCxnSpPr>
          <p:nvPr/>
        </p:nvCxnSpPr>
        <p:spPr bwMode="auto">
          <a:xfrm>
            <a:off x="2553858" y="2467871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" name="Straight Connector 196"/>
          <p:cNvCxnSpPr>
            <a:cxnSpLocks noChangeShapeType="1"/>
          </p:cNvCxnSpPr>
          <p:nvPr/>
        </p:nvCxnSpPr>
        <p:spPr bwMode="auto">
          <a:xfrm rot="5400000">
            <a:off x="1939780" y="260984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194"/>
          <p:cNvCxnSpPr>
            <a:cxnSpLocks noChangeShapeType="1"/>
          </p:cNvCxnSpPr>
          <p:nvPr/>
        </p:nvCxnSpPr>
        <p:spPr bwMode="auto">
          <a:xfrm rot="5400000">
            <a:off x="2174136" y="2170607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89"/>
          <p:cNvCxnSpPr>
            <a:cxnSpLocks noChangeShapeType="1"/>
          </p:cNvCxnSpPr>
          <p:nvPr/>
        </p:nvCxnSpPr>
        <p:spPr bwMode="auto">
          <a:xfrm rot="9000000">
            <a:off x="2774950" y="194602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" name="Straight Connector 178"/>
          <p:cNvCxnSpPr>
            <a:cxnSpLocks noChangeShapeType="1"/>
          </p:cNvCxnSpPr>
          <p:nvPr/>
        </p:nvCxnSpPr>
        <p:spPr bwMode="auto">
          <a:xfrm rot="5400000">
            <a:off x="2410641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" name="Straight Connector 181"/>
          <p:cNvCxnSpPr>
            <a:cxnSpLocks noChangeShapeType="1"/>
          </p:cNvCxnSpPr>
          <p:nvPr/>
        </p:nvCxnSpPr>
        <p:spPr bwMode="auto">
          <a:xfrm rot="1800000" flipH="1">
            <a:off x="2531416" y="194602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82"/>
          <p:cNvCxnSpPr>
            <a:cxnSpLocks noChangeShapeType="1"/>
          </p:cNvCxnSpPr>
          <p:nvPr/>
        </p:nvCxnSpPr>
        <p:spPr bwMode="auto">
          <a:xfrm rot="9000000">
            <a:off x="2295778" y="194602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651818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1"/>
          <p:cNvCxnSpPr>
            <a:cxnSpLocks noChangeShapeType="1"/>
          </p:cNvCxnSpPr>
          <p:nvPr/>
        </p:nvCxnSpPr>
        <p:spPr bwMode="auto">
          <a:xfrm rot="5400000">
            <a:off x="1936040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" name="Straight Connector 134"/>
          <p:cNvCxnSpPr>
            <a:cxnSpLocks noChangeShapeType="1"/>
          </p:cNvCxnSpPr>
          <p:nvPr/>
        </p:nvCxnSpPr>
        <p:spPr bwMode="auto">
          <a:xfrm rot="1800000" flipH="1">
            <a:off x="2058893" y="1946023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" name="Straight Connector 135"/>
          <p:cNvCxnSpPr>
            <a:cxnSpLocks noChangeShapeType="1"/>
          </p:cNvCxnSpPr>
          <p:nvPr/>
        </p:nvCxnSpPr>
        <p:spPr bwMode="auto">
          <a:xfrm rot="9000000">
            <a:off x="1820346" y="1946023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" name="Straight Connector 127"/>
          <p:cNvCxnSpPr>
            <a:cxnSpLocks noChangeShapeType="1"/>
          </p:cNvCxnSpPr>
          <p:nvPr/>
        </p:nvCxnSpPr>
        <p:spPr bwMode="auto">
          <a:xfrm rot="1800000" flipH="1">
            <a:off x="1586785" y="1946023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1696039" y="2165549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2"/>
          <p:cNvCxnSpPr>
            <a:cxnSpLocks noChangeShapeType="1"/>
          </p:cNvCxnSpPr>
          <p:nvPr/>
        </p:nvCxnSpPr>
        <p:spPr bwMode="auto">
          <a:xfrm rot="9000000">
            <a:off x="2533078" y="2393252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209"/>
          <p:cNvCxnSpPr>
            <a:cxnSpLocks noChangeShapeType="1"/>
          </p:cNvCxnSpPr>
          <p:nvPr/>
        </p:nvCxnSpPr>
        <p:spPr bwMode="auto">
          <a:xfrm rot="1800000" flipH="1">
            <a:off x="2299518" y="2390830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201"/>
          <p:cNvCxnSpPr>
            <a:cxnSpLocks noChangeShapeType="1"/>
          </p:cNvCxnSpPr>
          <p:nvPr/>
        </p:nvCxnSpPr>
        <p:spPr bwMode="auto">
          <a:xfrm rot="9000000">
            <a:off x="2057646" y="2390830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2"/>
          <p:cNvCxnSpPr>
            <a:cxnSpLocks noChangeShapeType="1"/>
          </p:cNvCxnSpPr>
          <p:nvPr/>
        </p:nvCxnSpPr>
        <p:spPr bwMode="auto">
          <a:xfrm rot="1800000" flipH="1">
            <a:off x="1822839" y="23908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166"/>
          <p:cNvCxnSpPr>
            <a:cxnSpLocks noChangeShapeType="1"/>
          </p:cNvCxnSpPr>
          <p:nvPr/>
        </p:nvCxnSpPr>
        <p:spPr bwMode="auto">
          <a:xfrm rot="1800000" flipH="1">
            <a:off x="2779937" y="2393736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" name="Straight Connector 154"/>
          <p:cNvCxnSpPr>
            <a:cxnSpLocks noChangeShapeType="1"/>
          </p:cNvCxnSpPr>
          <p:nvPr/>
        </p:nvCxnSpPr>
        <p:spPr bwMode="auto">
          <a:xfrm rot="9000000">
            <a:off x="1586785" y="2390830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67"/>
          <p:cNvCxnSpPr>
            <a:cxnSpLocks noChangeShapeType="1"/>
          </p:cNvCxnSpPr>
          <p:nvPr/>
        </p:nvCxnSpPr>
        <p:spPr bwMode="auto">
          <a:xfrm rot="5400000">
            <a:off x="2416057" y="3518825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" name="Straight Connector 196"/>
          <p:cNvCxnSpPr>
            <a:cxnSpLocks noChangeShapeType="1"/>
          </p:cNvCxnSpPr>
          <p:nvPr/>
        </p:nvCxnSpPr>
        <p:spPr bwMode="auto">
          <a:xfrm rot="5400000">
            <a:off x="1943949" y="3518825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" name="Straight Connector 194"/>
          <p:cNvCxnSpPr>
            <a:cxnSpLocks noChangeShapeType="1"/>
          </p:cNvCxnSpPr>
          <p:nvPr/>
        </p:nvCxnSpPr>
        <p:spPr bwMode="auto">
          <a:xfrm rot="5400000">
            <a:off x="2178305" y="3079590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" name="Straight Connector 189"/>
          <p:cNvCxnSpPr>
            <a:cxnSpLocks noChangeShapeType="1"/>
          </p:cNvCxnSpPr>
          <p:nvPr/>
        </p:nvCxnSpPr>
        <p:spPr bwMode="auto">
          <a:xfrm rot="9000000">
            <a:off x="2779119" y="285500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" name="Straight Connector 178"/>
          <p:cNvCxnSpPr>
            <a:cxnSpLocks noChangeShapeType="1"/>
          </p:cNvCxnSpPr>
          <p:nvPr/>
        </p:nvCxnSpPr>
        <p:spPr bwMode="auto">
          <a:xfrm rot="5400000">
            <a:off x="2881756" y="2627243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" name="Straight Connector 181"/>
          <p:cNvCxnSpPr>
            <a:cxnSpLocks noChangeShapeType="1"/>
          </p:cNvCxnSpPr>
          <p:nvPr/>
        </p:nvCxnSpPr>
        <p:spPr bwMode="auto">
          <a:xfrm rot="1800000" flipH="1">
            <a:off x="2535585" y="2855006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" name="Straight Connector 182"/>
          <p:cNvCxnSpPr>
            <a:cxnSpLocks noChangeShapeType="1"/>
          </p:cNvCxnSpPr>
          <p:nvPr/>
        </p:nvCxnSpPr>
        <p:spPr bwMode="auto">
          <a:xfrm rot="9000000">
            <a:off x="2299947" y="285500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2655081" y="3074429"/>
            <a:ext cx="283851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1"/>
          <p:cNvCxnSpPr>
            <a:cxnSpLocks noChangeShapeType="1"/>
          </p:cNvCxnSpPr>
          <p:nvPr/>
        </p:nvCxnSpPr>
        <p:spPr bwMode="auto">
          <a:xfrm rot="5400000">
            <a:off x="1469094" y="262238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134"/>
          <p:cNvCxnSpPr>
            <a:cxnSpLocks noChangeShapeType="1"/>
          </p:cNvCxnSpPr>
          <p:nvPr/>
        </p:nvCxnSpPr>
        <p:spPr bwMode="auto">
          <a:xfrm rot="1800000" flipH="1">
            <a:off x="2063062" y="285500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4" name="Straight Connector 135"/>
          <p:cNvCxnSpPr>
            <a:cxnSpLocks noChangeShapeType="1"/>
          </p:cNvCxnSpPr>
          <p:nvPr/>
        </p:nvCxnSpPr>
        <p:spPr bwMode="auto">
          <a:xfrm rot="9000000">
            <a:off x="1824515" y="2855006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27"/>
          <p:cNvCxnSpPr>
            <a:cxnSpLocks noChangeShapeType="1"/>
          </p:cNvCxnSpPr>
          <p:nvPr/>
        </p:nvCxnSpPr>
        <p:spPr bwMode="auto">
          <a:xfrm rot="1800000" flipH="1">
            <a:off x="1590955" y="2855006"/>
            <a:ext cx="268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1699302" y="3074429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2"/>
          <p:cNvCxnSpPr>
            <a:cxnSpLocks noChangeShapeType="1"/>
          </p:cNvCxnSpPr>
          <p:nvPr/>
        </p:nvCxnSpPr>
        <p:spPr bwMode="auto">
          <a:xfrm rot="9000000">
            <a:off x="2537248" y="3302236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8" name="Straight Connector 209"/>
          <p:cNvCxnSpPr>
            <a:cxnSpLocks noChangeShapeType="1"/>
          </p:cNvCxnSpPr>
          <p:nvPr/>
        </p:nvCxnSpPr>
        <p:spPr bwMode="auto">
          <a:xfrm rot="1800000" flipH="1">
            <a:off x="2303687" y="3299813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9" name="Straight Connector 201"/>
          <p:cNvCxnSpPr>
            <a:cxnSpLocks noChangeShapeType="1"/>
          </p:cNvCxnSpPr>
          <p:nvPr/>
        </p:nvCxnSpPr>
        <p:spPr bwMode="auto">
          <a:xfrm rot="9000000">
            <a:off x="2061816" y="3299813"/>
            <a:ext cx="267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0" name="Straight Connector 202"/>
          <p:cNvCxnSpPr>
            <a:cxnSpLocks noChangeShapeType="1"/>
          </p:cNvCxnSpPr>
          <p:nvPr/>
        </p:nvCxnSpPr>
        <p:spPr bwMode="auto">
          <a:xfrm rot="1800000" flipH="1">
            <a:off x="1827009" y="3299813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1" name="Straight Connector 166"/>
          <p:cNvCxnSpPr>
            <a:cxnSpLocks noChangeShapeType="1"/>
          </p:cNvCxnSpPr>
          <p:nvPr/>
        </p:nvCxnSpPr>
        <p:spPr bwMode="auto">
          <a:xfrm rot="1800000" flipH="1">
            <a:off x="2784106" y="3302720"/>
            <a:ext cx="2693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Straight Connector 154"/>
          <p:cNvCxnSpPr>
            <a:cxnSpLocks noChangeShapeType="1"/>
          </p:cNvCxnSpPr>
          <p:nvPr/>
        </p:nvCxnSpPr>
        <p:spPr bwMode="auto">
          <a:xfrm rot="9000000">
            <a:off x="1590955" y="329981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3" name="Straight Connector 67"/>
          <p:cNvCxnSpPr>
            <a:cxnSpLocks noChangeShapeType="1"/>
          </p:cNvCxnSpPr>
          <p:nvPr/>
        </p:nvCxnSpPr>
        <p:spPr bwMode="auto">
          <a:xfrm>
            <a:off x="3975542" y="2467871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196"/>
          <p:cNvCxnSpPr>
            <a:cxnSpLocks noChangeShapeType="1"/>
          </p:cNvCxnSpPr>
          <p:nvPr/>
        </p:nvCxnSpPr>
        <p:spPr bwMode="auto">
          <a:xfrm>
            <a:off x="3503434" y="2467871"/>
            <a:ext cx="0" cy="31310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5" name="Straight Connector 194"/>
          <p:cNvCxnSpPr>
            <a:cxnSpLocks noChangeShapeType="1"/>
          </p:cNvCxnSpPr>
          <p:nvPr/>
        </p:nvCxnSpPr>
        <p:spPr bwMode="auto">
          <a:xfrm rot="5400000">
            <a:off x="3595820" y="2170607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6" name="Straight Connector 189"/>
          <p:cNvCxnSpPr>
            <a:cxnSpLocks noChangeShapeType="1"/>
          </p:cNvCxnSpPr>
          <p:nvPr/>
        </p:nvCxnSpPr>
        <p:spPr bwMode="auto">
          <a:xfrm rot="9000000">
            <a:off x="4196634" y="194602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7" name="Straight Connector 178"/>
          <p:cNvCxnSpPr>
            <a:cxnSpLocks noChangeShapeType="1"/>
          </p:cNvCxnSpPr>
          <p:nvPr/>
        </p:nvCxnSpPr>
        <p:spPr bwMode="auto">
          <a:xfrm rot="5400000">
            <a:off x="3832325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8" name="Straight Connector 181"/>
          <p:cNvCxnSpPr>
            <a:cxnSpLocks noChangeShapeType="1"/>
          </p:cNvCxnSpPr>
          <p:nvPr/>
        </p:nvCxnSpPr>
        <p:spPr bwMode="auto">
          <a:xfrm rot="1800000" flipH="1">
            <a:off x="3953100" y="194602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182"/>
          <p:cNvCxnSpPr>
            <a:cxnSpLocks noChangeShapeType="1"/>
          </p:cNvCxnSpPr>
          <p:nvPr/>
        </p:nvCxnSpPr>
        <p:spPr bwMode="auto">
          <a:xfrm rot="9000000">
            <a:off x="3717462" y="194602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4073552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31"/>
          <p:cNvCxnSpPr>
            <a:cxnSpLocks noChangeShapeType="1"/>
          </p:cNvCxnSpPr>
          <p:nvPr/>
        </p:nvCxnSpPr>
        <p:spPr bwMode="auto">
          <a:xfrm rot="5400000">
            <a:off x="3357724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2" name="Straight Connector 134"/>
          <p:cNvCxnSpPr>
            <a:cxnSpLocks noChangeShapeType="1"/>
          </p:cNvCxnSpPr>
          <p:nvPr/>
        </p:nvCxnSpPr>
        <p:spPr bwMode="auto">
          <a:xfrm rot="1800000" flipH="1">
            <a:off x="3480577" y="1946023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Straight Connector 135"/>
          <p:cNvCxnSpPr>
            <a:cxnSpLocks noChangeShapeType="1"/>
          </p:cNvCxnSpPr>
          <p:nvPr/>
        </p:nvCxnSpPr>
        <p:spPr bwMode="auto">
          <a:xfrm rot="9000000">
            <a:off x="3242030" y="1946023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127"/>
          <p:cNvCxnSpPr>
            <a:cxnSpLocks noChangeShapeType="1"/>
          </p:cNvCxnSpPr>
          <p:nvPr/>
        </p:nvCxnSpPr>
        <p:spPr bwMode="auto">
          <a:xfrm rot="1800000" flipH="1">
            <a:off x="3008469" y="1946023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117772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2"/>
          <p:cNvCxnSpPr>
            <a:cxnSpLocks noChangeShapeType="1"/>
          </p:cNvCxnSpPr>
          <p:nvPr/>
        </p:nvCxnSpPr>
        <p:spPr bwMode="auto">
          <a:xfrm rot="9000000">
            <a:off x="3954762" y="2393252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Straight Connector 209"/>
          <p:cNvCxnSpPr>
            <a:cxnSpLocks noChangeShapeType="1"/>
          </p:cNvCxnSpPr>
          <p:nvPr/>
        </p:nvCxnSpPr>
        <p:spPr bwMode="auto">
          <a:xfrm rot="1800000" flipH="1">
            <a:off x="3721202" y="2390829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201"/>
          <p:cNvCxnSpPr>
            <a:cxnSpLocks noChangeShapeType="1"/>
          </p:cNvCxnSpPr>
          <p:nvPr/>
        </p:nvCxnSpPr>
        <p:spPr bwMode="auto">
          <a:xfrm rot="9000000">
            <a:off x="3479331" y="2390829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202"/>
          <p:cNvCxnSpPr>
            <a:cxnSpLocks noChangeShapeType="1"/>
          </p:cNvCxnSpPr>
          <p:nvPr/>
        </p:nvCxnSpPr>
        <p:spPr bwMode="auto">
          <a:xfrm rot="1800000" flipH="1">
            <a:off x="3244523" y="23908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Straight Connector 166"/>
          <p:cNvCxnSpPr>
            <a:cxnSpLocks noChangeShapeType="1"/>
          </p:cNvCxnSpPr>
          <p:nvPr/>
        </p:nvCxnSpPr>
        <p:spPr bwMode="auto">
          <a:xfrm rot="1800000" flipH="1">
            <a:off x="4201621" y="2393736"/>
            <a:ext cx="26930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1" name="Straight Connector 154"/>
          <p:cNvCxnSpPr>
            <a:cxnSpLocks noChangeShapeType="1"/>
          </p:cNvCxnSpPr>
          <p:nvPr/>
        </p:nvCxnSpPr>
        <p:spPr bwMode="auto">
          <a:xfrm rot="9000000">
            <a:off x="3008469" y="2390830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2" name="Straight Connector 67"/>
          <p:cNvCxnSpPr>
            <a:cxnSpLocks noChangeShapeType="1"/>
          </p:cNvCxnSpPr>
          <p:nvPr/>
        </p:nvCxnSpPr>
        <p:spPr bwMode="auto">
          <a:xfrm rot="5400000">
            <a:off x="3833572" y="352854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3" name="Straight Connector 196"/>
          <p:cNvCxnSpPr>
            <a:cxnSpLocks noChangeShapeType="1"/>
          </p:cNvCxnSpPr>
          <p:nvPr/>
        </p:nvCxnSpPr>
        <p:spPr bwMode="auto">
          <a:xfrm rot="5400000">
            <a:off x="3361465" y="352854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4" name="Straight Connector 194"/>
          <p:cNvCxnSpPr>
            <a:cxnSpLocks noChangeShapeType="1"/>
          </p:cNvCxnSpPr>
          <p:nvPr/>
        </p:nvCxnSpPr>
        <p:spPr bwMode="auto">
          <a:xfrm rot="5400000">
            <a:off x="3595820" y="3089312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5" name="Straight Connector 189"/>
          <p:cNvCxnSpPr>
            <a:cxnSpLocks noChangeShapeType="1"/>
          </p:cNvCxnSpPr>
          <p:nvPr/>
        </p:nvCxnSpPr>
        <p:spPr bwMode="auto">
          <a:xfrm rot="9000000">
            <a:off x="4196634" y="2864729"/>
            <a:ext cx="271379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6" name="Straight Connector 178"/>
          <p:cNvCxnSpPr>
            <a:cxnSpLocks noChangeShapeType="1"/>
          </p:cNvCxnSpPr>
          <p:nvPr/>
        </p:nvCxnSpPr>
        <p:spPr bwMode="auto">
          <a:xfrm>
            <a:off x="4453748" y="2470690"/>
            <a:ext cx="0" cy="33459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7" name="Straight Connector 181"/>
          <p:cNvCxnSpPr>
            <a:cxnSpLocks noChangeShapeType="1"/>
          </p:cNvCxnSpPr>
          <p:nvPr/>
        </p:nvCxnSpPr>
        <p:spPr bwMode="auto">
          <a:xfrm rot="1800000" flipH="1">
            <a:off x="3953100" y="2864729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Straight Connector 182"/>
          <p:cNvCxnSpPr>
            <a:cxnSpLocks noChangeShapeType="1"/>
          </p:cNvCxnSpPr>
          <p:nvPr/>
        </p:nvCxnSpPr>
        <p:spPr bwMode="auto">
          <a:xfrm rot="9000000">
            <a:off x="3717462" y="286472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4073552" y="3083891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31"/>
          <p:cNvCxnSpPr>
            <a:cxnSpLocks noChangeShapeType="1"/>
          </p:cNvCxnSpPr>
          <p:nvPr/>
        </p:nvCxnSpPr>
        <p:spPr bwMode="auto">
          <a:xfrm rot="5400000">
            <a:off x="2894947" y="3521644"/>
            <a:ext cx="283939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1" name="Straight Connector 134"/>
          <p:cNvCxnSpPr>
            <a:cxnSpLocks noChangeShapeType="1"/>
          </p:cNvCxnSpPr>
          <p:nvPr/>
        </p:nvCxnSpPr>
        <p:spPr bwMode="auto">
          <a:xfrm rot="1800000" flipH="1">
            <a:off x="3480577" y="286472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2" name="Straight Connector 135"/>
          <p:cNvCxnSpPr>
            <a:cxnSpLocks noChangeShapeType="1"/>
          </p:cNvCxnSpPr>
          <p:nvPr/>
        </p:nvCxnSpPr>
        <p:spPr bwMode="auto">
          <a:xfrm rot="9000000">
            <a:off x="3242030" y="2864729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3" name="Straight Connector 127"/>
          <p:cNvCxnSpPr>
            <a:cxnSpLocks noChangeShapeType="1"/>
          </p:cNvCxnSpPr>
          <p:nvPr/>
        </p:nvCxnSpPr>
        <p:spPr bwMode="auto">
          <a:xfrm rot="1800000" flipH="1">
            <a:off x="3008469" y="2864729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3117772" y="3083891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2"/>
          <p:cNvCxnSpPr>
            <a:cxnSpLocks noChangeShapeType="1"/>
          </p:cNvCxnSpPr>
          <p:nvPr/>
        </p:nvCxnSpPr>
        <p:spPr bwMode="auto">
          <a:xfrm rot="9000000">
            <a:off x="3954762" y="3311958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6" name="Straight Connector 209"/>
          <p:cNvCxnSpPr>
            <a:cxnSpLocks noChangeShapeType="1"/>
          </p:cNvCxnSpPr>
          <p:nvPr/>
        </p:nvCxnSpPr>
        <p:spPr bwMode="auto">
          <a:xfrm rot="1800000" flipH="1">
            <a:off x="3721202" y="3309535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7" name="Straight Connector 201"/>
          <p:cNvCxnSpPr>
            <a:cxnSpLocks noChangeShapeType="1"/>
          </p:cNvCxnSpPr>
          <p:nvPr/>
        </p:nvCxnSpPr>
        <p:spPr bwMode="auto">
          <a:xfrm rot="9000000">
            <a:off x="3479331" y="3309535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8" name="Straight Connector 202"/>
          <p:cNvCxnSpPr>
            <a:cxnSpLocks noChangeShapeType="1"/>
          </p:cNvCxnSpPr>
          <p:nvPr/>
        </p:nvCxnSpPr>
        <p:spPr bwMode="auto">
          <a:xfrm rot="1800000" flipH="1">
            <a:off x="3244523" y="3309535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9" name="Straight Connector 166"/>
          <p:cNvCxnSpPr>
            <a:cxnSpLocks noChangeShapeType="1"/>
          </p:cNvCxnSpPr>
          <p:nvPr/>
        </p:nvCxnSpPr>
        <p:spPr bwMode="auto">
          <a:xfrm rot="1800000" flipH="1">
            <a:off x="4201621" y="3312442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0" name="Straight Connector 154"/>
          <p:cNvCxnSpPr>
            <a:cxnSpLocks noChangeShapeType="1"/>
          </p:cNvCxnSpPr>
          <p:nvPr/>
        </p:nvCxnSpPr>
        <p:spPr bwMode="auto">
          <a:xfrm rot="9000000">
            <a:off x="3008469" y="3309535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1" name="Straight Connector 131"/>
          <p:cNvCxnSpPr>
            <a:cxnSpLocks noChangeShapeType="1"/>
          </p:cNvCxnSpPr>
          <p:nvPr/>
        </p:nvCxnSpPr>
        <p:spPr bwMode="auto">
          <a:xfrm rot="5400000">
            <a:off x="2886609" y="172312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2" name="Straight Connector 127"/>
          <p:cNvCxnSpPr>
            <a:cxnSpLocks noChangeShapeType="1"/>
          </p:cNvCxnSpPr>
          <p:nvPr/>
        </p:nvCxnSpPr>
        <p:spPr bwMode="auto">
          <a:xfrm rot="1800000" flipH="1">
            <a:off x="1353312" y="2373780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3" name="Straight Connector 189"/>
          <p:cNvCxnSpPr>
            <a:cxnSpLocks noChangeShapeType="1"/>
          </p:cNvCxnSpPr>
          <p:nvPr/>
        </p:nvCxnSpPr>
        <p:spPr bwMode="auto">
          <a:xfrm rot="9000000">
            <a:off x="4434276" y="237864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4" name="Straight Connector 196"/>
          <p:cNvCxnSpPr>
            <a:cxnSpLocks noChangeShapeType="1"/>
          </p:cNvCxnSpPr>
          <p:nvPr/>
        </p:nvCxnSpPr>
        <p:spPr bwMode="auto">
          <a:xfrm rot="1800000" flipH="1">
            <a:off x="4439264" y="2874963"/>
            <a:ext cx="26930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5" name="Straight Connector 154"/>
          <p:cNvCxnSpPr>
            <a:cxnSpLocks noChangeShapeType="1"/>
          </p:cNvCxnSpPr>
          <p:nvPr/>
        </p:nvCxnSpPr>
        <p:spPr bwMode="auto">
          <a:xfrm rot="9000000">
            <a:off x="1357482" y="284775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7" name="Straight Connector 67"/>
          <p:cNvCxnSpPr>
            <a:cxnSpLocks noChangeShapeType="1"/>
          </p:cNvCxnSpPr>
          <p:nvPr/>
        </p:nvCxnSpPr>
        <p:spPr bwMode="auto">
          <a:xfrm>
            <a:off x="2559586" y="4272272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Straight Connector 196"/>
          <p:cNvCxnSpPr>
            <a:cxnSpLocks noChangeShapeType="1"/>
          </p:cNvCxnSpPr>
          <p:nvPr/>
        </p:nvCxnSpPr>
        <p:spPr bwMode="auto">
          <a:xfrm rot="5400000">
            <a:off x="1945509" y="441424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9" name="Straight Connector 194"/>
          <p:cNvCxnSpPr>
            <a:cxnSpLocks noChangeShapeType="1"/>
          </p:cNvCxnSpPr>
          <p:nvPr/>
        </p:nvCxnSpPr>
        <p:spPr bwMode="auto">
          <a:xfrm rot="5400000">
            <a:off x="2179864" y="3975008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Straight Connector 189"/>
          <p:cNvCxnSpPr>
            <a:cxnSpLocks noChangeShapeType="1"/>
          </p:cNvCxnSpPr>
          <p:nvPr/>
        </p:nvCxnSpPr>
        <p:spPr bwMode="auto">
          <a:xfrm rot="9000000">
            <a:off x="2780678" y="375042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2" name="Straight Connector 181"/>
          <p:cNvCxnSpPr>
            <a:cxnSpLocks noChangeShapeType="1"/>
          </p:cNvCxnSpPr>
          <p:nvPr/>
        </p:nvCxnSpPr>
        <p:spPr bwMode="auto">
          <a:xfrm rot="1800000" flipH="1">
            <a:off x="2537144" y="3750424"/>
            <a:ext cx="26639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3" name="Straight Connector 182"/>
          <p:cNvCxnSpPr>
            <a:cxnSpLocks noChangeShapeType="1"/>
          </p:cNvCxnSpPr>
          <p:nvPr/>
        </p:nvCxnSpPr>
        <p:spPr bwMode="auto">
          <a:xfrm rot="9000000">
            <a:off x="2301506" y="375042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2657546" y="3969950"/>
            <a:ext cx="2827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34"/>
          <p:cNvCxnSpPr>
            <a:cxnSpLocks noChangeShapeType="1"/>
          </p:cNvCxnSpPr>
          <p:nvPr/>
        </p:nvCxnSpPr>
        <p:spPr bwMode="auto">
          <a:xfrm rot="1800000" flipH="1">
            <a:off x="2064621" y="3750424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7" name="Straight Connector 135"/>
          <p:cNvCxnSpPr>
            <a:cxnSpLocks noChangeShapeType="1"/>
          </p:cNvCxnSpPr>
          <p:nvPr/>
        </p:nvCxnSpPr>
        <p:spPr bwMode="auto">
          <a:xfrm rot="9000000">
            <a:off x="1826074" y="3750424"/>
            <a:ext cx="27013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8" name="Straight Connector 127"/>
          <p:cNvCxnSpPr>
            <a:cxnSpLocks noChangeShapeType="1"/>
          </p:cNvCxnSpPr>
          <p:nvPr/>
        </p:nvCxnSpPr>
        <p:spPr bwMode="auto">
          <a:xfrm rot="1800000" flipH="1">
            <a:off x="1592514" y="3750424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1701767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72"/>
          <p:cNvCxnSpPr>
            <a:cxnSpLocks noChangeShapeType="1"/>
          </p:cNvCxnSpPr>
          <p:nvPr/>
        </p:nvCxnSpPr>
        <p:spPr bwMode="auto">
          <a:xfrm rot="9000000">
            <a:off x="2538806" y="419765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1" name="Straight Connector 209"/>
          <p:cNvCxnSpPr>
            <a:cxnSpLocks noChangeShapeType="1"/>
          </p:cNvCxnSpPr>
          <p:nvPr/>
        </p:nvCxnSpPr>
        <p:spPr bwMode="auto">
          <a:xfrm rot="1800000" flipH="1">
            <a:off x="2305247" y="419523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" name="Straight Connector 201"/>
          <p:cNvCxnSpPr>
            <a:cxnSpLocks noChangeShapeType="1"/>
          </p:cNvCxnSpPr>
          <p:nvPr/>
        </p:nvCxnSpPr>
        <p:spPr bwMode="auto">
          <a:xfrm rot="9000000">
            <a:off x="2063375" y="419523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3" name="Straight Connector 202"/>
          <p:cNvCxnSpPr>
            <a:cxnSpLocks noChangeShapeType="1"/>
          </p:cNvCxnSpPr>
          <p:nvPr/>
        </p:nvCxnSpPr>
        <p:spPr bwMode="auto">
          <a:xfrm rot="1800000" flipH="1">
            <a:off x="1828567" y="419523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4" name="Straight Connector 166"/>
          <p:cNvCxnSpPr>
            <a:cxnSpLocks noChangeShapeType="1"/>
          </p:cNvCxnSpPr>
          <p:nvPr/>
        </p:nvCxnSpPr>
        <p:spPr bwMode="auto">
          <a:xfrm rot="1800000" flipH="1">
            <a:off x="2785666" y="4198137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5" name="Straight Connector 154"/>
          <p:cNvCxnSpPr>
            <a:cxnSpLocks noChangeShapeType="1"/>
          </p:cNvCxnSpPr>
          <p:nvPr/>
        </p:nvCxnSpPr>
        <p:spPr bwMode="auto">
          <a:xfrm rot="9000000">
            <a:off x="1592514" y="419523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6" name="Straight Connector 67"/>
          <p:cNvCxnSpPr>
            <a:cxnSpLocks noChangeShapeType="1"/>
          </p:cNvCxnSpPr>
          <p:nvPr/>
        </p:nvCxnSpPr>
        <p:spPr bwMode="auto">
          <a:xfrm rot="5400000">
            <a:off x="2421785" y="53232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7" name="Straight Connector 196"/>
          <p:cNvCxnSpPr>
            <a:cxnSpLocks noChangeShapeType="1"/>
          </p:cNvCxnSpPr>
          <p:nvPr/>
        </p:nvCxnSpPr>
        <p:spPr bwMode="auto">
          <a:xfrm rot="5400000">
            <a:off x="1949678" y="53232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8" name="Straight Connector 194"/>
          <p:cNvCxnSpPr>
            <a:cxnSpLocks noChangeShapeType="1"/>
          </p:cNvCxnSpPr>
          <p:nvPr/>
        </p:nvCxnSpPr>
        <p:spPr bwMode="auto">
          <a:xfrm rot="5400000">
            <a:off x="2184034" y="4883991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9" name="Straight Connector 189"/>
          <p:cNvCxnSpPr>
            <a:cxnSpLocks noChangeShapeType="1"/>
          </p:cNvCxnSpPr>
          <p:nvPr/>
        </p:nvCxnSpPr>
        <p:spPr bwMode="auto">
          <a:xfrm rot="9000000">
            <a:off x="2784847" y="4659407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Straight Connector 178"/>
          <p:cNvCxnSpPr>
            <a:cxnSpLocks noChangeShapeType="1"/>
          </p:cNvCxnSpPr>
          <p:nvPr/>
        </p:nvCxnSpPr>
        <p:spPr bwMode="auto">
          <a:xfrm rot="5400000">
            <a:off x="2887484" y="443164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1" name="Straight Connector 181"/>
          <p:cNvCxnSpPr>
            <a:cxnSpLocks noChangeShapeType="1"/>
          </p:cNvCxnSpPr>
          <p:nvPr/>
        </p:nvCxnSpPr>
        <p:spPr bwMode="auto">
          <a:xfrm rot="1800000" flipH="1">
            <a:off x="2541313" y="4659407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Straight Connector 182"/>
          <p:cNvCxnSpPr>
            <a:cxnSpLocks noChangeShapeType="1"/>
          </p:cNvCxnSpPr>
          <p:nvPr/>
        </p:nvCxnSpPr>
        <p:spPr bwMode="auto">
          <a:xfrm rot="9000000">
            <a:off x="2305675" y="465940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2660809" y="4878830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31"/>
          <p:cNvCxnSpPr>
            <a:cxnSpLocks noChangeShapeType="1"/>
          </p:cNvCxnSpPr>
          <p:nvPr/>
        </p:nvCxnSpPr>
        <p:spPr bwMode="auto">
          <a:xfrm rot="5400000">
            <a:off x="1474823" y="442678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5" name="Straight Connector 134"/>
          <p:cNvCxnSpPr>
            <a:cxnSpLocks noChangeShapeType="1"/>
          </p:cNvCxnSpPr>
          <p:nvPr/>
        </p:nvCxnSpPr>
        <p:spPr bwMode="auto">
          <a:xfrm rot="1800000" flipH="1">
            <a:off x="2068791" y="4659407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6" name="Straight Connector 135"/>
          <p:cNvCxnSpPr>
            <a:cxnSpLocks noChangeShapeType="1"/>
          </p:cNvCxnSpPr>
          <p:nvPr/>
        </p:nvCxnSpPr>
        <p:spPr bwMode="auto">
          <a:xfrm rot="9000000">
            <a:off x="1830243" y="4659407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7" name="Straight Connector 127"/>
          <p:cNvCxnSpPr>
            <a:cxnSpLocks noChangeShapeType="1"/>
          </p:cNvCxnSpPr>
          <p:nvPr/>
        </p:nvCxnSpPr>
        <p:spPr bwMode="auto">
          <a:xfrm rot="1800000" flipH="1">
            <a:off x="1596683" y="4659407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1705030" y="4878830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72"/>
          <p:cNvCxnSpPr>
            <a:cxnSpLocks noChangeShapeType="1"/>
          </p:cNvCxnSpPr>
          <p:nvPr/>
        </p:nvCxnSpPr>
        <p:spPr bwMode="auto">
          <a:xfrm rot="9000000">
            <a:off x="2542976" y="5106637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0" name="Straight Connector 209"/>
          <p:cNvCxnSpPr>
            <a:cxnSpLocks noChangeShapeType="1"/>
          </p:cNvCxnSpPr>
          <p:nvPr/>
        </p:nvCxnSpPr>
        <p:spPr bwMode="auto">
          <a:xfrm rot="1800000" flipH="1">
            <a:off x="2309416" y="5104214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1" name="Straight Connector 201"/>
          <p:cNvCxnSpPr>
            <a:cxnSpLocks noChangeShapeType="1"/>
          </p:cNvCxnSpPr>
          <p:nvPr/>
        </p:nvCxnSpPr>
        <p:spPr bwMode="auto">
          <a:xfrm rot="9000000">
            <a:off x="2067544" y="5104214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2" name="Straight Connector 202"/>
          <p:cNvCxnSpPr>
            <a:cxnSpLocks noChangeShapeType="1"/>
          </p:cNvCxnSpPr>
          <p:nvPr/>
        </p:nvCxnSpPr>
        <p:spPr bwMode="auto">
          <a:xfrm rot="1800000" flipH="1">
            <a:off x="1832737" y="510421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3" name="Straight Connector 166"/>
          <p:cNvCxnSpPr>
            <a:cxnSpLocks noChangeShapeType="1"/>
          </p:cNvCxnSpPr>
          <p:nvPr/>
        </p:nvCxnSpPr>
        <p:spPr bwMode="auto">
          <a:xfrm rot="1800000" flipH="1">
            <a:off x="2789835" y="5107121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4" name="Straight Connector 154"/>
          <p:cNvCxnSpPr>
            <a:cxnSpLocks noChangeShapeType="1"/>
          </p:cNvCxnSpPr>
          <p:nvPr/>
        </p:nvCxnSpPr>
        <p:spPr bwMode="auto">
          <a:xfrm rot="9000000">
            <a:off x="1596683" y="510421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Straight Connector 67"/>
          <p:cNvCxnSpPr>
            <a:cxnSpLocks noChangeShapeType="1"/>
          </p:cNvCxnSpPr>
          <p:nvPr/>
        </p:nvCxnSpPr>
        <p:spPr bwMode="auto">
          <a:xfrm>
            <a:off x="3981270" y="4272272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" name="Straight Connector 196"/>
          <p:cNvCxnSpPr>
            <a:cxnSpLocks noChangeShapeType="1"/>
          </p:cNvCxnSpPr>
          <p:nvPr/>
        </p:nvCxnSpPr>
        <p:spPr bwMode="auto">
          <a:xfrm>
            <a:off x="3509162" y="4272272"/>
            <a:ext cx="0" cy="31310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Straight Connector 194"/>
          <p:cNvCxnSpPr>
            <a:cxnSpLocks noChangeShapeType="1"/>
          </p:cNvCxnSpPr>
          <p:nvPr/>
        </p:nvCxnSpPr>
        <p:spPr bwMode="auto">
          <a:xfrm rot="5400000">
            <a:off x="3601548" y="3975008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Straight Connector 189"/>
          <p:cNvCxnSpPr>
            <a:cxnSpLocks noChangeShapeType="1"/>
          </p:cNvCxnSpPr>
          <p:nvPr/>
        </p:nvCxnSpPr>
        <p:spPr bwMode="auto">
          <a:xfrm rot="9000000">
            <a:off x="4202362" y="3750424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Straight Connector 178"/>
          <p:cNvCxnSpPr>
            <a:cxnSpLocks noChangeShapeType="1"/>
          </p:cNvCxnSpPr>
          <p:nvPr/>
        </p:nvCxnSpPr>
        <p:spPr bwMode="auto">
          <a:xfrm rot="5400000">
            <a:off x="4302098" y="353906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Straight Connector 181"/>
          <p:cNvCxnSpPr>
            <a:cxnSpLocks noChangeShapeType="1"/>
          </p:cNvCxnSpPr>
          <p:nvPr/>
        </p:nvCxnSpPr>
        <p:spPr bwMode="auto">
          <a:xfrm rot="1800000" flipH="1">
            <a:off x="3958828" y="3750424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Straight Connector 182"/>
          <p:cNvCxnSpPr>
            <a:cxnSpLocks noChangeShapeType="1"/>
          </p:cNvCxnSpPr>
          <p:nvPr/>
        </p:nvCxnSpPr>
        <p:spPr bwMode="auto">
          <a:xfrm rot="9000000">
            <a:off x="3723190" y="3750424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4079280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4"/>
          <p:cNvCxnSpPr>
            <a:cxnSpLocks noChangeShapeType="1"/>
          </p:cNvCxnSpPr>
          <p:nvPr/>
        </p:nvCxnSpPr>
        <p:spPr bwMode="auto">
          <a:xfrm rot="1800000" flipH="1">
            <a:off x="3486305" y="375042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5" name="Straight Connector 135"/>
          <p:cNvCxnSpPr>
            <a:cxnSpLocks noChangeShapeType="1"/>
          </p:cNvCxnSpPr>
          <p:nvPr/>
        </p:nvCxnSpPr>
        <p:spPr bwMode="auto">
          <a:xfrm rot="9000000">
            <a:off x="3247758" y="3750424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6" name="Straight Connector 127"/>
          <p:cNvCxnSpPr>
            <a:cxnSpLocks noChangeShapeType="1"/>
          </p:cNvCxnSpPr>
          <p:nvPr/>
        </p:nvCxnSpPr>
        <p:spPr bwMode="auto">
          <a:xfrm rot="1800000" flipH="1">
            <a:off x="3014198" y="3750424"/>
            <a:ext cx="26846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7" name="Straight Connector 136"/>
          <p:cNvCxnSpPr/>
          <p:nvPr/>
        </p:nvCxnSpPr>
        <p:spPr bwMode="auto">
          <a:xfrm rot="5400000">
            <a:off x="3123500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72"/>
          <p:cNvCxnSpPr>
            <a:cxnSpLocks noChangeShapeType="1"/>
          </p:cNvCxnSpPr>
          <p:nvPr/>
        </p:nvCxnSpPr>
        <p:spPr bwMode="auto">
          <a:xfrm rot="9000000">
            <a:off x="3960490" y="419765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9" name="Straight Connector 209"/>
          <p:cNvCxnSpPr>
            <a:cxnSpLocks noChangeShapeType="1"/>
          </p:cNvCxnSpPr>
          <p:nvPr/>
        </p:nvCxnSpPr>
        <p:spPr bwMode="auto">
          <a:xfrm rot="1800000" flipH="1">
            <a:off x="3726930" y="419523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0" name="Straight Connector 201"/>
          <p:cNvCxnSpPr>
            <a:cxnSpLocks noChangeShapeType="1"/>
          </p:cNvCxnSpPr>
          <p:nvPr/>
        </p:nvCxnSpPr>
        <p:spPr bwMode="auto">
          <a:xfrm rot="9000000">
            <a:off x="3485059" y="419523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1" name="Straight Connector 202"/>
          <p:cNvCxnSpPr>
            <a:cxnSpLocks noChangeShapeType="1"/>
          </p:cNvCxnSpPr>
          <p:nvPr/>
        </p:nvCxnSpPr>
        <p:spPr bwMode="auto">
          <a:xfrm rot="1800000" flipH="1">
            <a:off x="3250251" y="419523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2" name="Straight Connector 166"/>
          <p:cNvCxnSpPr>
            <a:cxnSpLocks noChangeShapeType="1"/>
          </p:cNvCxnSpPr>
          <p:nvPr/>
        </p:nvCxnSpPr>
        <p:spPr bwMode="auto">
          <a:xfrm rot="1800000" flipH="1">
            <a:off x="4207350" y="4198137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3" name="Straight Connector 154"/>
          <p:cNvCxnSpPr>
            <a:cxnSpLocks noChangeShapeType="1"/>
          </p:cNvCxnSpPr>
          <p:nvPr/>
        </p:nvCxnSpPr>
        <p:spPr bwMode="auto">
          <a:xfrm rot="9000000">
            <a:off x="3014198" y="419523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4" name="Straight Connector 67"/>
          <p:cNvCxnSpPr>
            <a:cxnSpLocks noChangeShapeType="1"/>
          </p:cNvCxnSpPr>
          <p:nvPr/>
        </p:nvCxnSpPr>
        <p:spPr bwMode="auto">
          <a:xfrm rot="5400000">
            <a:off x="3839300" y="533294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5" name="Straight Connector 196"/>
          <p:cNvCxnSpPr>
            <a:cxnSpLocks noChangeShapeType="1"/>
          </p:cNvCxnSpPr>
          <p:nvPr/>
        </p:nvCxnSpPr>
        <p:spPr bwMode="auto">
          <a:xfrm rot="5400000">
            <a:off x="3367193" y="533294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6" name="Straight Connector 194"/>
          <p:cNvCxnSpPr>
            <a:cxnSpLocks noChangeShapeType="1"/>
          </p:cNvCxnSpPr>
          <p:nvPr/>
        </p:nvCxnSpPr>
        <p:spPr bwMode="auto">
          <a:xfrm rot="5400000">
            <a:off x="3601548" y="4893713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7" name="Straight Connector 189"/>
          <p:cNvCxnSpPr>
            <a:cxnSpLocks noChangeShapeType="1"/>
          </p:cNvCxnSpPr>
          <p:nvPr/>
        </p:nvCxnSpPr>
        <p:spPr bwMode="auto">
          <a:xfrm rot="9000000">
            <a:off x="4202362" y="4669130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8" name="Straight Connector 178"/>
          <p:cNvCxnSpPr>
            <a:cxnSpLocks noChangeShapeType="1"/>
          </p:cNvCxnSpPr>
          <p:nvPr/>
        </p:nvCxnSpPr>
        <p:spPr bwMode="auto">
          <a:xfrm>
            <a:off x="4459476" y="4275091"/>
            <a:ext cx="0" cy="33459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9" name="Straight Connector 181"/>
          <p:cNvCxnSpPr>
            <a:cxnSpLocks noChangeShapeType="1"/>
          </p:cNvCxnSpPr>
          <p:nvPr/>
        </p:nvCxnSpPr>
        <p:spPr bwMode="auto">
          <a:xfrm rot="1800000" flipH="1">
            <a:off x="3958828" y="4669130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0" name="Straight Connector 182"/>
          <p:cNvCxnSpPr>
            <a:cxnSpLocks noChangeShapeType="1"/>
          </p:cNvCxnSpPr>
          <p:nvPr/>
        </p:nvCxnSpPr>
        <p:spPr bwMode="auto">
          <a:xfrm rot="9000000">
            <a:off x="3723190" y="4669130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" name="Straight Connector 150"/>
          <p:cNvCxnSpPr/>
          <p:nvPr/>
        </p:nvCxnSpPr>
        <p:spPr bwMode="auto">
          <a:xfrm rot="5400000">
            <a:off x="4079280" y="4888292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31"/>
          <p:cNvCxnSpPr>
            <a:cxnSpLocks noChangeShapeType="1"/>
          </p:cNvCxnSpPr>
          <p:nvPr/>
        </p:nvCxnSpPr>
        <p:spPr bwMode="auto">
          <a:xfrm rot="5400000">
            <a:off x="2900676" y="5326045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" name="Straight Connector 134"/>
          <p:cNvCxnSpPr>
            <a:cxnSpLocks noChangeShapeType="1"/>
          </p:cNvCxnSpPr>
          <p:nvPr/>
        </p:nvCxnSpPr>
        <p:spPr bwMode="auto">
          <a:xfrm rot="1800000" flipH="1">
            <a:off x="3486305" y="46691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" name="Straight Connector 135"/>
          <p:cNvCxnSpPr>
            <a:cxnSpLocks noChangeShapeType="1"/>
          </p:cNvCxnSpPr>
          <p:nvPr/>
        </p:nvCxnSpPr>
        <p:spPr bwMode="auto">
          <a:xfrm rot="9000000">
            <a:off x="3247758" y="4669130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5" name="Straight Connector 127"/>
          <p:cNvCxnSpPr>
            <a:cxnSpLocks noChangeShapeType="1"/>
          </p:cNvCxnSpPr>
          <p:nvPr/>
        </p:nvCxnSpPr>
        <p:spPr bwMode="auto">
          <a:xfrm rot="1800000" flipH="1">
            <a:off x="3014198" y="4669130"/>
            <a:ext cx="26846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6" name="Straight Connector 155"/>
          <p:cNvCxnSpPr/>
          <p:nvPr/>
        </p:nvCxnSpPr>
        <p:spPr bwMode="auto">
          <a:xfrm rot="5400000">
            <a:off x="3123500" y="4888292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72"/>
          <p:cNvCxnSpPr>
            <a:cxnSpLocks noChangeShapeType="1"/>
          </p:cNvCxnSpPr>
          <p:nvPr/>
        </p:nvCxnSpPr>
        <p:spPr bwMode="auto">
          <a:xfrm rot="9000000">
            <a:off x="3960490" y="5116359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8" name="Straight Connector 209"/>
          <p:cNvCxnSpPr>
            <a:cxnSpLocks noChangeShapeType="1"/>
          </p:cNvCxnSpPr>
          <p:nvPr/>
        </p:nvCxnSpPr>
        <p:spPr bwMode="auto">
          <a:xfrm rot="1800000" flipH="1">
            <a:off x="3726930" y="5113936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9" name="Straight Connector 201"/>
          <p:cNvCxnSpPr>
            <a:cxnSpLocks noChangeShapeType="1"/>
          </p:cNvCxnSpPr>
          <p:nvPr/>
        </p:nvCxnSpPr>
        <p:spPr bwMode="auto">
          <a:xfrm rot="9000000">
            <a:off x="3485059" y="5113936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0" name="Straight Connector 202"/>
          <p:cNvCxnSpPr>
            <a:cxnSpLocks noChangeShapeType="1"/>
          </p:cNvCxnSpPr>
          <p:nvPr/>
        </p:nvCxnSpPr>
        <p:spPr bwMode="auto">
          <a:xfrm rot="1800000" flipH="1">
            <a:off x="3250251" y="511393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1" name="Straight Connector 166"/>
          <p:cNvCxnSpPr>
            <a:cxnSpLocks noChangeShapeType="1"/>
          </p:cNvCxnSpPr>
          <p:nvPr/>
        </p:nvCxnSpPr>
        <p:spPr bwMode="auto">
          <a:xfrm rot="1800000" flipH="1">
            <a:off x="4207350" y="5116843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2" name="Straight Connector 154"/>
          <p:cNvCxnSpPr>
            <a:cxnSpLocks noChangeShapeType="1"/>
          </p:cNvCxnSpPr>
          <p:nvPr/>
        </p:nvCxnSpPr>
        <p:spPr bwMode="auto">
          <a:xfrm rot="9000000">
            <a:off x="3014198" y="511393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" name="Straight Connector 127"/>
          <p:cNvCxnSpPr>
            <a:cxnSpLocks noChangeShapeType="1"/>
          </p:cNvCxnSpPr>
          <p:nvPr/>
        </p:nvCxnSpPr>
        <p:spPr bwMode="auto">
          <a:xfrm rot="1800000" flipH="1">
            <a:off x="1376228" y="4184860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5" name="Straight Connector 189"/>
          <p:cNvCxnSpPr>
            <a:cxnSpLocks noChangeShapeType="1"/>
          </p:cNvCxnSpPr>
          <p:nvPr/>
        </p:nvCxnSpPr>
        <p:spPr bwMode="auto">
          <a:xfrm rot="9000000">
            <a:off x="4440004" y="4183042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6" name="Straight Connector 196"/>
          <p:cNvCxnSpPr>
            <a:cxnSpLocks noChangeShapeType="1"/>
          </p:cNvCxnSpPr>
          <p:nvPr/>
        </p:nvCxnSpPr>
        <p:spPr bwMode="auto">
          <a:xfrm rot="1800000" flipH="1">
            <a:off x="4444992" y="4679364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7" name="Straight Connector 154"/>
          <p:cNvCxnSpPr>
            <a:cxnSpLocks noChangeShapeType="1"/>
          </p:cNvCxnSpPr>
          <p:nvPr/>
        </p:nvCxnSpPr>
        <p:spPr bwMode="auto">
          <a:xfrm rot="9000000">
            <a:off x="1363210" y="465215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9" name="Straight Connector 67"/>
          <p:cNvCxnSpPr>
            <a:cxnSpLocks noChangeShapeType="1"/>
          </p:cNvCxnSpPr>
          <p:nvPr/>
        </p:nvCxnSpPr>
        <p:spPr bwMode="auto">
          <a:xfrm>
            <a:off x="5395415" y="2481229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0" name="Straight Connector 196"/>
          <p:cNvCxnSpPr>
            <a:cxnSpLocks noChangeShapeType="1"/>
          </p:cNvCxnSpPr>
          <p:nvPr/>
        </p:nvCxnSpPr>
        <p:spPr bwMode="auto">
          <a:xfrm rot="5400000">
            <a:off x="4781337" y="2623199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1" name="Straight Connector 194"/>
          <p:cNvCxnSpPr>
            <a:cxnSpLocks noChangeShapeType="1"/>
          </p:cNvCxnSpPr>
          <p:nvPr/>
        </p:nvCxnSpPr>
        <p:spPr bwMode="auto">
          <a:xfrm rot="5400000">
            <a:off x="5015693" y="2183965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2" name="Straight Connector 189"/>
          <p:cNvCxnSpPr>
            <a:cxnSpLocks noChangeShapeType="1"/>
          </p:cNvCxnSpPr>
          <p:nvPr/>
        </p:nvCxnSpPr>
        <p:spPr bwMode="auto">
          <a:xfrm rot="9000000">
            <a:off x="5616507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3" name="Straight Connector 178"/>
          <p:cNvCxnSpPr>
            <a:cxnSpLocks noChangeShapeType="1"/>
          </p:cNvCxnSpPr>
          <p:nvPr/>
        </p:nvCxnSpPr>
        <p:spPr bwMode="auto">
          <a:xfrm rot="5400000">
            <a:off x="5252198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4" name="Straight Connector 181"/>
          <p:cNvCxnSpPr>
            <a:cxnSpLocks noChangeShapeType="1"/>
          </p:cNvCxnSpPr>
          <p:nvPr/>
        </p:nvCxnSpPr>
        <p:spPr bwMode="auto">
          <a:xfrm rot="1800000" flipH="1">
            <a:off x="5372973" y="1959381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5" name="Straight Connector 182"/>
          <p:cNvCxnSpPr>
            <a:cxnSpLocks noChangeShapeType="1"/>
          </p:cNvCxnSpPr>
          <p:nvPr/>
        </p:nvCxnSpPr>
        <p:spPr bwMode="auto">
          <a:xfrm rot="9000000">
            <a:off x="5137335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6" name="Straight Connector 175"/>
          <p:cNvCxnSpPr/>
          <p:nvPr/>
        </p:nvCxnSpPr>
        <p:spPr bwMode="auto">
          <a:xfrm rot="5400000">
            <a:off x="5493375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31"/>
          <p:cNvCxnSpPr>
            <a:cxnSpLocks noChangeShapeType="1"/>
          </p:cNvCxnSpPr>
          <p:nvPr/>
        </p:nvCxnSpPr>
        <p:spPr bwMode="auto">
          <a:xfrm rot="5400000">
            <a:off x="4777597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8" name="Straight Connector 134"/>
          <p:cNvCxnSpPr>
            <a:cxnSpLocks noChangeShapeType="1"/>
          </p:cNvCxnSpPr>
          <p:nvPr/>
        </p:nvCxnSpPr>
        <p:spPr bwMode="auto">
          <a:xfrm rot="1800000" flipH="1">
            <a:off x="4900450" y="19593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9" name="Straight Connector 135"/>
          <p:cNvCxnSpPr>
            <a:cxnSpLocks noChangeShapeType="1"/>
          </p:cNvCxnSpPr>
          <p:nvPr/>
        </p:nvCxnSpPr>
        <p:spPr bwMode="auto">
          <a:xfrm rot="9000000">
            <a:off x="4661903" y="1959381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0" name="Straight Connector 127"/>
          <p:cNvCxnSpPr>
            <a:cxnSpLocks noChangeShapeType="1"/>
          </p:cNvCxnSpPr>
          <p:nvPr/>
        </p:nvCxnSpPr>
        <p:spPr bwMode="auto">
          <a:xfrm rot="1800000" flipH="1">
            <a:off x="4428342" y="1959381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1" name="Straight Connector 180"/>
          <p:cNvCxnSpPr/>
          <p:nvPr/>
        </p:nvCxnSpPr>
        <p:spPr bwMode="auto">
          <a:xfrm rot="5400000">
            <a:off x="4537596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72"/>
          <p:cNvCxnSpPr>
            <a:cxnSpLocks noChangeShapeType="1"/>
          </p:cNvCxnSpPr>
          <p:nvPr/>
        </p:nvCxnSpPr>
        <p:spPr bwMode="auto">
          <a:xfrm rot="9000000">
            <a:off x="5374635" y="2406610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3" name="Straight Connector 209"/>
          <p:cNvCxnSpPr>
            <a:cxnSpLocks noChangeShapeType="1"/>
          </p:cNvCxnSpPr>
          <p:nvPr/>
        </p:nvCxnSpPr>
        <p:spPr bwMode="auto">
          <a:xfrm rot="1800000" flipH="1">
            <a:off x="5141075" y="2404188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4" name="Straight Connector 201"/>
          <p:cNvCxnSpPr>
            <a:cxnSpLocks noChangeShapeType="1"/>
          </p:cNvCxnSpPr>
          <p:nvPr/>
        </p:nvCxnSpPr>
        <p:spPr bwMode="auto">
          <a:xfrm rot="9000000">
            <a:off x="4899203" y="2404188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5" name="Straight Connector 202"/>
          <p:cNvCxnSpPr>
            <a:cxnSpLocks noChangeShapeType="1"/>
          </p:cNvCxnSpPr>
          <p:nvPr/>
        </p:nvCxnSpPr>
        <p:spPr bwMode="auto">
          <a:xfrm rot="1800000" flipH="1">
            <a:off x="4664396" y="2404188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6" name="Straight Connector 166"/>
          <p:cNvCxnSpPr>
            <a:cxnSpLocks noChangeShapeType="1"/>
          </p:cNvCxnSpPr>
          <p:nvPr/>
        </p:nvCxnSpPr>
        <p:spPr bwMode="auto">
          <a:xfrm rot="1800000" flipH="1">
            <a:off x="5621494" y="2407094"/>
            <a:ext cx="2693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8" name="Straight Connector 67"/>
          <p:cNvCxnSpPr>
            <a:cxnSpLocks noChangeShapeType="1"/>
          </p:cNvCxnSpPr>
          <p:nvPr/>
        </p:nvCxnSpPr>
        <p:spPr bwMode="auto">
          <a:xfrm rot="5400000">
            <a:off x="5257614" y="3532183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9" name="Straight Connector 196"/>
          <p:cNvCxnSpPr>
            <a:cxnSpLocks noChangeShapeType="1"/>
          </p:cNvCxnSpPr>
          <p:nvPr/>
        </p:nvCxnSpPr>
        <p:spPr bwMode="auto">
          <a:xfrm rot="5400000">
            <a:off x="4785506" y="3532183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" name="Straight Connector 194"/>
          <p:cNvCxnSpPr>
            <a:cxnSpLocks noChangeShapeType="1"/>
          </p:cNvCxnSpPr>
          <p:nvPr/>
        </p:nvCxnSpPr>
        <p:spPr bwMode="auto">
          <a:xfrm rot="5400000">
            <a:off x="5019862" y="3092948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1" name="Straight Connector 189"/>
          <p:cNvCxnSpPr>
            <a:cxnSpLocks noChangeShapeType="1"/>
          </p:cNvCxnSpPr>
          <p:nvPr/>
        </p:nvCxnSpPr>
        <p:spPr bwMode="auto">
          <a:xfrm rot="9000000">
            <a:off x="5620676" y="286836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2" name="Straight Connector 178"/>
          <p:cNvCxnSpPr>
            <a:cxnSpLocks noChangeShapeType="1"/>
          </p:cNvCxnSpPr>
          <p:nvPr/>
        </p:nvCxnSpPr>
        <p:spPr bwMode="auto">
          <a:xfrm rot="5400000">
            <a:off x="5723313" y="2640601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3" name="Straight Connector 181"/>
          <p:cNvCxnSpPr>
            <a:cxnSpLocks noChangeShapeType="1"/>
          </p:cNvCxnSpPr>
          <p:nvPr/>
        </p:nvCxnSpPr>
        <p:spPr bwMode="auto">
          <a:xfrm rot="1800000" flipH="1">
            <a:off x="5377142" y="2868364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4" name="Straight Connector 182"/>
          <p:cNvCxnSpPr>
            <a:cxnSpLocks noChangeShapeType="1"/>
          </p:cNvCxnSpPr>
          <p:nvPr/>
        </p:nvCxnSpPr>
        <p:spPr bwMode="auto">
          <a:xfrm rot="9000000">
            <a:off x="5141504" y="286836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5496638" y="3087787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31"/>
          <p:cNvCxnSpPr>
            <a:cxnSpLocks noChangeShapeType="1"/>
          </p:cNvCxnSpPr>
          <p:nvPr/>
        </p:nvCxnSpPr>
        <p:spPr bwMode="auto">
          <a:xfrm rot="5400000">
            <a:off x="4310651" y="2635739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7" name="Straight Connector 134"/>
          <p:cNvCxnSpPr>
            <a:cxnSpLocks noChangeShapeType="1"/>
          </p:cNvCxnSpPr>
          <p:nvPr/>
        </p:nvCxnSpPr>
        <p:spPr bwMode="auto">
          <a:xfrm rot="1800000" flipH="1">
            <a:off x="4904619" y="286836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8" name="Straight Connector 135"/>
          <p:cNvCxnSpPr>
            <a:cxnSpLocks noChangeShapeType="1"/>
          </p:cNvCxnSpPr>
          <p:nvPr/>
        </p:nvCxnSpPr>
        <p:spPr bwMode="auto">
          <a:xfrm rot="9000000">
            <a:off x="4666072" y="2868364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9" name="Straight Connector 127"/>
          <p:cNvCxnSpPr>
            <a:cxnSpLocks noChangeShapeType="1"/>
          </p:cNvCxnSpPr>
          <p:nvPr/>
        </p:nvCxnSpPr>
        <p:spPr bwMode="auto">
          <a:xfrm rot="1800000" flipH="1">
            <a:off x="4432512" y="2868364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00" name="Straight Connector 199"/>
          <p:cNvCxnSpPr/>
          <p:nvPr/>
        </p:nvCxnSpPr>
        <p:spPr bwMode="auto">
          <a:xfrm rot="5400000">
            <a:off x="4540859" y="3087787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72"/>
          <p:cNvCxnSpPr>
            <a:cxnSpLocks noChangeShapeType="1"/>
          </p:cNvCxnSpPr>
          <p:nvPr/>
        </p:nvCxnSpPr>
        <p:spPr bwMode="auto">
          <a:xfrm rot="9000000">
            <a:off x="5378805" y="3315594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2" name="Straight Connector 209"/>
          <p:cNvCxnSpPr>
            <a:cxnSpLocks noChangeShapeType="1"/>
          </p:cNvCxnSpPr>
          <p:nvPr/>
        </p:nvCxnSpPr>
        <p:spPr bwMode="auto">
          <a:xfrm rot="1800000" flipH="1">
            <a:off x="5145244" y="331317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" name="Straight Connector 201"/>
          <p:cNvCxnSpPr>
            <a:cxnSpLocks noChangeShapeType="1"/>
          </p:cNvCxnSpPr>
          <p:nvPr/>
        </p:nvCxnSpPr>
        <p:spPr bwMode="auto">
          <a:xfrm rot="9000000">
            <a:off x="4903373" y="3313171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" name="Straight Connector 202"/>
          <p:cNvCxnSpPr>
            <a:cxnSpLocks noChangeShapeType="1"/>
          </p:cNvCxnSpPr>
          <p:nvPr/>
        </p:nvCxnSpPr>
        <p:spPr bwMode="auto">
          <a:xfrm rot="1800000" flipH="1">
            <a:off x="4668566" y="3313171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" name="Straight Connector 166"/>
          <p:cNvCxnSpPr>
            <a:cxnSpLocks noChangeShapeType="1"/>
          </p:cNvCxnSpPr>
          <p:nvPr/>
        </p:nvCxnSpPr>
        <p:spPr bwMode="auto">
          <a:xfrm rot="1800000" flipH="1">
            <a:off x="5625663" y="3316078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" name="Straight Connector 154"/>
          <p:cNvCxnSpPr>
            <a:cxnSpLocks noChangeShapeType="1"/>
          </p:cNvCxnSpPr>
          <p:nvPr/>
        </p:nvCxnSpPr>
        <p:spPr bwMode="auto">
          <a:xfrm rot="9000000">
            <a:off x="4432512" y="331317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" name="Straight Connector 67"/>
          <p:cNvCxnSpPr>
            <a:cxnSpLocks noChangeShapeType="1"/>
          </p:cNvCxnSpPr>
          <p:nvPr/>
        </p:nvCxnSpPr>
        <p:spPr bwMode="auto">
          <a:xfrm>
            <a:off x="6817099" y="2481229"/>
            <a:ext cx="0" cy="33254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08" name="Straight Connector 196"/>
          <p:cNvCxnSpPr>
            <a:cxnSpLocks noChangeShapeType="1"/>
          </p:cNvCxnSpPr>
          <p:nvPr/>
        </p:nvCxnSpPr>
        <p:spPr bwMode="auto">
          <a:xfrm>
            <a:off x="6344991" y="2481229"/>
            <a:ext cx="0" cy="31310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09" name="Straight Connector 194"/>
          <p:cNvCxnSpPr>
            <a:cxnSpLocks noChangeShapeType="1"/>
          </p:cNvCxnSpPr>
          <p:nvPr/>
        </p:nvCxnSpPr>
        <p:spPr bwMode="auto">
          <a:xfrm rot="5400000">
            <a:off x="6437377" y="2183965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0" name="Straight Connector 189"/>
          <p:cNvCxnSpPr>
            <a:cxnSpLocks noChangeShapeType="1"/>
          </p:cNvCxnSpPr>
          <p:nvPr/>
        </p:nvCxnSpPr>
        <p:spPr bwMode="auto">
          <a:xfrm rot="9000000">
            <a:off x="7038191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1" name="Straight Connector 178"/>
          <p:cNvCxnSpPr>
            <a:cxnSpLocks noChangeShapeType="1"/>
          </p:cNvCxnSpPr>
          <p:nvPr/>
        </p:nvCxnSpPr>
        <p:spPr bwMode="auto">
          <a:xfrm rot="5400000">
            <a:off x="6673882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2" name="Straight Connector 181"/>
          <p:cNvCxnSpPr>
            <a:cxnSpLocks noChangeShapeType="1"/>
          </p:cNvCxnSpPr>
          <p:nvPr/>
        </p:nvCxnSpPr>
        <p:spPr bwMode="auto">
          <a:xfrm rot="1800000" flipH="1">
            <a:off x="6794657" y="1959381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3" name="Straight Connector 182"/>
          <p:cNvCxnSpPr>
            <a:cxnSpLocks noChangeShapeType="1"/>
          </p:cNvCxnSpPr>
          <p:nvPr/>
        </p:nvCxnSpPr>
        <p:spPr bwMode="auto">
          <a:xfrm rot="9000000">
            <a:off x="6559019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4" name="Straight Connector 213"/>
          <p:cNvCxnSpPr/>
          <p:nvPr/>
        </p:nvCxnSpPr>
        <p:spPr bwMode="auto">
          <a:xfrm rot="5400000">
            <a:off x="6915109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31"/>
          <p:cNvCxnSpPr>
            <a:cxnSpLocks noChangeShapeType="1"/>
          </p:cNvCxnSpPr>
          <p:nvPr/>
        </p:nvCxnSpPr>
        <p:spPr bwMode="auto">
          <a:xfrm rot="5400000">
            <a:off x="6199281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6" name="Straight Connector 134"/>
          <p:cNvCxnSpPr>
            <a:cxnSpLocks noChangeShapeType="1"/>
          </p:cNvCxnSpPr>
          <p:nvPr/>
        </p:nvCxnSpPr>
        <p:spPr bwMode="auto">
          <a:xfrm rot="1800000" flipH="1">
            <a:off x="6322134" y="19593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7" name="Straight Connector 135"/>
          <p:cNvCxnSpPr>
            <a:cxnSpLocks noChangeShapeType="1"/>
          </p:cNvCxnSpPr>
          <p:nvPr/>
        </p:nvCxnSpPr>
        <p:spPr bwMode="auto">
          <a:xfrm rot="9000000">
            <a:off x="6083587" y="1959381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8" name="Straight Connector 127"/>
          <p:cNvCxnSpPr>
            <a:cxnSpLocks noChangeShapeType="1"/>
          </p:cNvCxnSpPr>
          <p:nvPr/>
        </p:nvCxnSpPr>
        <p:spPr bwMode="auto">
          <a:xfrm rot="1800000" flipH="1">
            <a:off x="5850026" y="1959381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9" name="Straight Connector 218"/>
          <p:cNvCxnSpPr/>
          <p:nvPr/>
        </p:nvCxnSpPr>
        <p:spPr bwMode="auto">
          <a:xfrm rot="5400000">
            <a:off x="5959329" y="2178907"/>
            <a:ext cx="2827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72"/>
          <p:cNvCxnSpPr>
            <a:cxnSpLocks noChangeShapeType="1"/>
          </p:cNvCxnSpPr>
          <p:nvPr/>
        </p:nvCxnSpPr>
        <p:spPr bwMode="auto">
          <a:xfrm rot="9000000">
            <a:off x="6796319" y="2406610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1" name="Straight Connector 209"/>
          <p:cNvCxnSpPr>
            <a:cxnSpLocks noChangeShapeType="1"/>
          </p:cNvCxnSpPr>
          <p:nvPr/>
        </p:nvCxnSpPr>
        <p:spPr bwMode="auto">
          <a:xfrm rot="1800000" flipH="1">
            <a:off x="6562759" y="2404188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2" name="Straight Connector 201"/>
          <p:cNvCxnSpPr>
            <a:cxnSpLocks noChangeShapeType="1"/>
          </p:cNvCxnSpPr>
          <p:nvPr/>
        </p:nvCxnSpPr>
        <p:spPr bwMode="auto">
          <a:xfrm rot="9000000">
            <a:off x="6320888" y="2404188"/>
            <a:ext cx="267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3" name="Straight Connector 202"/>
          <p:cNvCxnSpPr>
            <a:cxnSpLocks noChangeShapeType="1"/>
          </p:cNvCxnSpPr>
          <p:nvPr/>
        </p:nvCxnSpPr>
        <p:spPr bwMode="auto">
          <a:xfrm rot="1800000" flipH="1">
            <a:off x="6086080" y="2404188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4" name="Straight Connector 166"/>
          <p:cNvCxnSpPr>
            <a:cxnSpLocks noChangeShapeType="1"/>
          </p:cNvCxnSpPr>
          <p:nvPr/>
        </p:nvCxnSpPr>
        <p:spPr bwMode="auto">
          <a:xfrm rot="1800000" flipH="1">
            <a:off x="7043178" y="2407094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5" name="Straight Connector 154"/>
          <p:cNvCxnSpPr>
            <a:cxnSpLocks noChangeShapeType="1"/>
          </p:cNvCxnSpPr>
          <p:nvPr/>
        </p:nvCxnSpPr>
        <p:spPr bwMode="auto">
          <a:xfrm rot="9000000">
            <a:off x="5850026" y="2404188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6" name="Straight Connector 67"/>
          <p:cNvCxnSpPr>
            <a:cxnSpLocks noChangeShapeType="1"/>
          </p:cNvCxnSpPr>
          <p:nvPr/>
        </p:nvCxnSpPr>
        <p:spPr bwMode="auto">
          <a:xfrm rot="5400000">
            <a:off x="6675129" y="354190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7" name="Straight Connector 196"/>
          <p:cNvCxnSpPr>
            <a:cxnSpLocks noChangeShapeType="1"/>
          </p:cNvCxnSpPr>
          <p:nvPr/>
        </p:nvCxnSpPr>
        <p:spPr bwMode="auto">
          <a:xfrm rot="5400000">
            <a:off x="6203022" y="354190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8" name="Straight Connector 194"/>
          <p:cNvCxnSpPr>
            <a:cxnSpLocks noChangeShapeType="1"/>
          </p:cNvCxnSpPr>
          <p:nvPr/>
        </p:nvCxnSpPr>
        <p:spPr bwMode="auto">
          <a:xfrm rot="5400000">
            <a:off x="6437377" y="3102670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9" name="Straight Connector 189"/>
          <p:cNvCxnSpPr>
            <a:cxnSpLocks noChangeShapeType="1"/>
          </p:cNvCxnSpPr>
          <p:nvPr/>
        </p:nvCxnSpPr>
        <p:spPr bwMode="auto">
          <a:xfrm rot="9000000">
            <a:off x="7038191" y="287808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0" name="Straight Connector 178"/>
          <p:cNvCxnSpPr>
            <a:cxnSpLocks noChangeShapeType="1"/>
          </p:cNvCxnSpPr>
          <p:nvPr/>
        </p:nvCxnSpPr>
        <p:spPr bwMode="auto">
          <a:xfrm>
            <a:off x="7295305" y="2484048"/>
            <a:ext cx="0" cy="33459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1" name="Straight Connector 181"/>
          <p:cNvCxnSpPr>
            <a:cxnSpLocks noChangeShapeType="1"/>
          </p:cNvCxnSpPr>
          <p:nvPr/>
        </p:nvCxnSpPr>
        <p:spPr bwMode="auto">
          <a:xfrm rot="1800000" flipH="1">
            <a:off x="6794657" y="2878087"/>
            <a:ext cx="26639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2" name="Straight Connector 182"/>
          <p:cNvCxnSpPr>
            <a:cxnSpLocks noChangeShapeType="1"/>
          </p:cNvCxnSpPr>
          <p:nvPr/>
        </p:nvCxnSpPr>
        <p:spPr bwMode="auto">
          <a:xfrm rot="9000000">
            <a:off x="6559019" y="2878087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3" name="Straight Connector 232"/>
          <p:cNvCxnSpPr/>
          <p:nvPr/>
        </p:nvCxnSpPr>
        <p:spPr bwMode="auto">
          <a:xfrm rot="5400000">
            <a:off x="6915109" y="3097249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31"/>
          <p:cNvCxnSpPr>
            <a:cxnSpLocks noChangeShapeType="1"/>
          </p:cNvCxnSpPr>
          <p:nvPr/>
        </p:nvCxnSpPr>
        <p:spPr bwMode="auto">
          <a:xfrm rot="5400000">
            <a:off x="5736504" y="353500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5" name="Straight Connector 134"/>
          <p:cNvCxnSpPr>
            <a:cxnSpLocks noChangeShapeType="1"/>
          </p:cNvCxnSpPr>
          <p:nvPr/>
        </p:nvCxnSpPr>
        <p:spPr bwMode="auto">
          <a:xfrm rot="1800000" flipH="1">
            <a:off x="6322134" y="2878087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6" name="Straight Connector 135"/>
          <p:cNvCxnSpPr>
            <a:cxnSpLocks noChangeShapeType="1"/>
          </p:cNvCxnSpPr>
          <p:nvPr/>
        </p:nvCxnSpPr>
        <p:spPr bwMode="auto">
          <a:xfrm rot="9000000">
            <a:off x="6083587" y="2878087"/>
            <a:ext cx="27013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7" name="Straight Connector 127"/>
          <p:cNvCxnSpPr>
            <a:cxnSpLocks noChangeShapeType="1"/>
          </p:cNvCxnSpPr>
          <p:nvPr/>
        </p:nvCxnSpPr>
        <p:spPr bwMode="auto">
          <a:xfrm rot="1800000" flipH="1">
            <a:off x="5850026" y="2878087"/>
            <a:ext cx="26847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959329" y="30972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72"/>
          <p:cNvCxnSpPr>
            <a:cxnSpLocks noChangeShapeType="1"/>
          </p:cNvCxnSpPr>
          <p:nvPr/>
        </p:nvCxnSpPr>
        <p:spPr bwMode="auto">
          <a:xfrm rot="9000000">
            <a:off x="6796319" y="3325316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0" name="Straight Connector 209"/>
          <p:cNvCxnSpPr>
            <a:cxnSpLocks noChangeShapeType="1"/>
          </p:cNvCxnSpPr>
          <p:nvPr/>
        </p:nvCxnSpPr>
        <p:spPr bwMode="auto">
          <a:xfrm rot="1800000" flipH="1">
            <a:off x="6562759" y="332289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1" name="Straight Connector 201"/>
          <p:cNvCxnSpPr>
            <a:cxnSpLocks noChangeShapeType="1"/>
          </p:cNvCxnSpPr>
          <p:nvPr/>
        </p:nvCxnSpPr>
        <p:spPr bwMode="auto">
          <a:xfrm rot="9000000">
            <a:off x="6320888" y="3322893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2" name="Straight Connector 202"/>
          <p:cNvCxnSpPr>
            <a:cxnSpLocks noChangeShapeType="1"/>
          </p:cNvCxnSpPr>
          <p:nvPr/>
        </p:nvCxnSpPr>
        <p:spPr bwMode="auto">
          <a:xfrm rot="1800000" flipH="1">
            <a:off x="6086080" y="3322893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3" name="Straight Connector 166"/>
          <p:cNvCxnSpPr>
            <a:cxnSpLocks noChangeShapeType="1"/>
          </p:cNvCxnSpPr>
          <p:nvPr/>
        </p:nvCxnSpPr>
        <p:spPr bwMode="auto">
          <a:xfrm rot="1800000" flipH="1">
            <a:off x="7043178" y="3325800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4" name="Straight Connector 154"/>
          <p:cNvCxnSpPr>
            <a:cxnSpLocks noChangeShapeType="1"/>
          </p:cNvCxnSpPr>
          <p:nvPr/>
        </p:nvCxnSpPr>
        <p:spPr bwMode="auto">
          <a:xfrm rot="9000000">
            <a:off x="5850026" y="332289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" name="Straight Connector 131"/>
          <p:cNvCxnSpPr>
            <a:cxnSpLocks noChangeShapeType="1"/>
          </p:cNvCxnSpPr>
          <p:nvPr/>
        </p:nvCxnSpPr>
        <p:spPr bwMode="auto">
          <a:xfrm rot="5400000">
            <a:off x="5728166" y="173647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6" name="Straight Connector 127"/>
          <p:cNvCxnSpPr>
            <a:cxnSpLocks noChangeShapeType="1"/>
          </p:cNvCxnSpPr>
          <p:nvPr/>
        </p:nvCxnSpPr>
        <p:spPr bwMode="auto">
          <a:xfrm rot="1800000" flipH="1">
            <a:off x="4194869" y="2387138"/>
            <a:ext cx="268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7" name="Straight Connector 189"/>
          <p:cNvCxnSpPr>
            <a:cxnSpLocks noChangeShapeType="1"/>
          </p:cNvCxnSpPr>
          <p:nvPr/>
        </p:nvCxnSpPr>
        <p:spPr bwMode="auto">
          <a:xfrm rot="9000000">
            <a:off x="7275833" y="239199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8" name="Straight Connector 196"/>
          <p:cNvCxnSpPr>
            <a:cxnSpLocks noChangeShapeType="1"/>
          </p:cNvCxnSpPr>
          <p:nvPr/>
        </p:nvCxnSpPr>
        <p:spPr bwMode="auto">
          <a:xfrm rot="1800000" flipH="1">
            <a:off x="7280821" y="2888321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9" name="Straight Connector 154"/>
          <p:cNvCxnSpPr>
            <a:cxnSpLocks noChangeShapeType="1"/>
          </p:cNvCxnSpPr>
          <p:nvPr/>
        </p:nvCxnSpPr>
        <p:spPr bwMode="auto">
          <a:xfrm rot="9000000">
            <a:off x="4199039" y="286111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1" name="Straight Connector 67"/>
          <p:cNvCxnSpPr>
            <a:cxnSpLocks noChangeShapeType="1"/>
          </p:cNvCxnSpPr>
          <p:nvPr/>
        </p:nvCxnSpPr>
        <p:spPr bwMode="auto">
          <a:xfrm>
            <a:off x="5406873" y="4284517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2" name="Straight Connector 196"/>
          <p:cNvCxnSpPr>
            <a:cxnSpLocks noChangeShapeType="1"/>
          </p:cNvCxnSpPr>
          <p:nvPr/>
        </p:nvCxnSpPr>
        <p:spPr bwMode="auto">
          <a:xfrm rot="5400000">
            <a:off x="4792796" y="4426488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3" name="Straight Connector 194"/>
          <p:cNvCxnSpPr>
            <a:cxnSpLocks noChangeShapeType="1"/>
          </p:cNvCxnSpPr>
          <p:nvPr/>
        </p:nvCxnSpPr>
        <p:spPr bwMode="auto">
          <a:xfrm rot="5400000">
            <a:off x="5027151" y="3987253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4" name="Straight Connector 189"/>
          <p:cNvCxnSpPr>
            <a:cxnSpLocks noChangeShapeType="1"/>
          </p:cNvCxnSpPr>
          <p:nvPr/>
        </p:nvCxnSpPr>
        <p:spPr bwMode="auto">
          <a:xfrm rot="9000000">
            <a:off x="5627965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5" name="Straight Connector 178"/>
          <p:cNvCxnSpPr>
            <a:cxnSpLocks noChangeShapeType="1"/>
          </p:cNvCxnSpPr>
          <p:nvPr/>
        </p:nvCxnSpPr>
        <p:spPr bwMode="auto">
          <a:xfrm rot="5400000">
            <a:off x="4308107" y="532161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6" name="Straight Connector 181"/>
          <p:cNvCxnSpPr>
            <a:cxnSpLocks noChangeShapeType="1"/>
          </p:cNvCxnSpPr>
          <p:nvPr/>
        </p:nvCxnSpPr>
        <p:spPr bwMode="auto">
          <a:xfrm rot="1800000" flipH="1">
            <a:off x="5384431" y="3762669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7" name="Straight Connector 182"/>
          <p:cNvCxnSpPr>
            <a:cxnSpLocks noChangeShapeType="1"/>
          </p:cNvCxnSpPr>
          <p:nvPr/>
        </p:nvCxnSpPr>
        <p:spPr bwMode="auto">
          <a:xfrm rot="9000000">
            <a:off x="5148793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8" name="Straight Connector 257"/>
          <p:cNvCxnSpPr/>
          <p:nvPr/>
        </p:nvCxnSpPr>
        <p:spPr bwMode="auto">
          <a:xfrm rot="5400000">
            <a:off x="5504833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131"/>
          <p:cNvCxnSpPr>
            <a:cxnSpLocks noChangeShapeType="1"/>
          </p:cNvCxnSpPr>
          <p:nvPr/>
        </p:nvCxnSpPr>
        <p:spPr bwMode="auto">
          <a:xfrm rot="5400000">
            <a:off x="1466266" y="351791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0" name="Straight Connector 134"/>
          <p:cNvCxnSpPr>
            <a:cxnSpLocks noChangeShapeType="1"/>
          </p:cNvCxnSpPr>
          <p:nvPr/>
        </p:nvCxnSpPr>
        <p:spPr bwMode="auto">
          <a:xfrm rot="1800000" flipH="1">
            <a:off x="4911908" y="376266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1" name="Straight Connector 135"/>
          <p:cNvCxnSpPr>
            <a:cxnSpLocks noChangeShapeType="1"/>
          </p:cNvCxnSpPr>
          <p:nvPr/>
        </p:nvCxnSpPr>
        <p:spPr bwMode="auto">
          <a:xfrm rot="9000000">
            <a:off x="4673361" y="3762669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2" name="Straight Connector 127"/>
          <p:cNvCxnSpPr>
            <a:cxnSpLocks noChangeShapeType="1"/>
          </p:cNvCxnSpPr>
          <p:nvPr/>
        </p:nvCxnSpPr>
        <p:spPr bwMode="auto">
          <a:xfrm rot="1800000" flipH="1">
            <a:off x="4439800" y="3762669"/>
            <a:ext cx="26846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3" name="Straight Connector 262"/>
          <p:cNvCxnSpPr/>
          <p:nvPr/>
        </p:nvCxnSpPr>
        <p:spPr bwMode="auto">
          <a:xfrm rot="5400000">
            <a:off x="4549054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72"/>
          <p:cNvCxnSpPr>
            <a:cxnSpLocks noChangeShapeType="1"/>
          </p:cNvCxnSpPr>
          <p:nvPr/>
        </p:nvCxnSpPr>
        <p:spPr bwMode="auto">
          <a:xfrm rot="9000000">
            <a:off x="5386093" y="4209898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5" name="Straight Connector 209"/>
          <p:cNvCxnSpPr>
            <a:cxnSpLocks noChangeShapeType="1"/>
          </p:cNvCxnSpPr>
          <p:nvPr/>
        </p:nvCxnSpPr>
        <p:spPr bwMode="auto">
          <a:xfrm rot="1800000" flipH="1">
            <a:off x="5152533" y="4207476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" name="Straight Connector 201"/>
          <p:cNvCxnSpPr>
            <a:cxnSpLocks noChangeShapeType="1"/>
          </p:cNvCxnSpPr>
          <p:nvPr/>
        </p:nvCxnSpPr>
        <p:spPr bwMode="auto">
          <a:xfrm rot="9000000">
            <a:off x="4910662" y="4207476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" name="Straight Connector 202"/>
          <p:cNvCxnSpPr>
            <a:cxnSpLocks noChangeShapeType="1"/>
          </p:cNvCxnSpPr>
          <p:nvPr/>
        </p:nvCxnSpPr>
        <p:spPr bwMode="auto">
          <a:xfrm rot="1800000" flipH="1">
            <a:off x="4675854" y="420747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8" name="Straight Connector 166"/>
          <p:cNvCxnSpPr>
            <a:cxnSpLocks noChangeShapeType="1"/>
          </p:cNvCxnSpPr>
          <p:nvPr/>
        </p:nvCxnSpPr>
        <p:spPr bwMode="auto">
          <a:xfrm rot="1800000" flipH="1">
            <a:off x="5632952" y="4210383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9" name="Straight Connector 154"/>
          <p:cNvCxnSpPr>
            <a:cxnSpLocks noChangeShapeType="1"/>
          </p:cNvCxnSpPr>
          <p:nvPr/>
        </p:nvCxnSpPr>
        <p:spPr bwMode="auto">
          <a:xfrm rot="9000000">
            <a:off x="1363356" y="373995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0" name="Straight Connector 67"/>
          <p:cNvCxnSpPr>
            <a:cxnSpLocks noChangeShapeType="1"/>
          </p:cNvCxnSpPr>
          <p:nvPr/>
        </p:nvCxnSpPr>
        <p:spPr bwMode="auto">
          <a:xfrm rot="5400000">
            <a:off x="5269072" y="533547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1" name="Straight Connector 196"/>
          <p:cNvCxnSpPr>
            <a:cxnSpLocks noChangeShapeType="1"/>
          </p:cNvCxnSpPr>
          <p:nvPr/>
        </p:nvCxnSpPr>
        <p:spPr bwMode="auto">
          <a:xfrm rot="5400000">
            <a:off x="4796965" y="533547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2" name="Straight Connector 194"/>
          <p:cNvCxnSpPr>
            <a:cxnSpLocks noChangeShapeType="1"/>
          </p:cNvCxnSpPr>
          <p:nvPr/>
        </p:nvCxnSpPr>
        <p:spPr bwMode="auto">
          <a:xfrm rot="5400000">
            <a:off x="5031321" y="4896236"/>
            <a:ext cx="28151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3" name="Straight Connector 189"/>
          <p:cNvCxnSpPr>
            <a:cxnSpLocks noChangeShapeType="1"/>
          </p:cNvCxnSpPr>
          <p:nvPr/>
        </p:nvCxnSpPr>
        <p:spPr bwMode="auto">
          <a:xfrm rot="9000000">
            <a:off x="5632134" y="467165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4" name="Straight Connector 178"/>
          <p:cNvCxnSpPr>
            <a:cxnSpLocks noChangeShapeType="1"/>
          </p:cNvCxnSpPr>
          <p:nvPr/>
        </p:nvCxnSpPr>
        <p:spPr bwMode="auto">
          <a:xfrm rot="5400000">
            <a:off x="5734771" y="4443889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5" name="Straight Connector 181"/>
          <p:cNvCxnSpPr>
            <a:cxnSpLocks noChangeShapeType="1"/>
          </p:cNvCxnSpPr>
          <p:nvPr/>
        </p:nvCxnSpPr>
        <p:spPr bwMode="auto">
          <a:xfrm rot="1800000" flipH="1">
            <a:off x="5388600" y="467165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" name="Straight Connector 182"/>
          <p:cNvCxnSpPr>
            <a:cxnSpLocks noChangeShapeType="1"/>
          </p:cNvCxnSpPr>
          <p:nvPr/>
        </p:nvCxnSpPr>
        <p:spPr bwMode="auto">
          <a:xfrm rot="9000000">
            <a:off x="5152962" y="467165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7" name="Straight Connector 276"/>
          <p:cNvCxnSpPr/>
          <p:nvPr/>
        </p:nvCxnSpPr>
        <p:spPr bwMode="auto">
          <a:xfrm rot="5400000">
            <a:off x="5508096" y="4891075"/>
            <a:ext cx="283851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134"/>
          <p:cNvCxnSpPr>
            <a:cxnSpLocks noChangeShapeType="1"/>
          </p:cNvCxnSpPr>
          <p:nvPr/>
        </p:nvCxnSpPr>
        <p:spPr bwMode="auto">
          <a:xfrm rot="1800000" flipH="1">
            <a:off x="4916077" y="4671653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0" name="Straight Connector 135"/>
          <p:cNvCxnSpPr>
            <a:cxnSpLocks noChangeShapeType="1"/>
          </p:cNvCxnSpPr>
          <p:nvPr/>
        </p:nvCxnSpPr>
        <p:spPr bwMode="auto">
          <a:xfrm rot="9000000">
            <a:off x="4677530" y="4671653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2" name="Straight Connector 281"/>
          <p:cNvCxnSpPr/>
          <p:nvPr/>
        </p:nvCxnSpPr>
        <p:spPr bwMode="auto">
          <a:xfrm rot="5400000">
            <a:off x="4552317" y="4891075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72"/>
          <p:cNvCxnSpPr>
            <a:cxnSpLocks noChangeShapeType="1"/>
          </p:cNvCxnSpPr>
          <p:nvPr/>
        </p:nvCxnSpPr>
        <p:spPr bwMode="auto">
          <a:xfrm rot="9000000">
            <a:off x="5390263" y="5118882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4" name="Straight Connector 209"/>
          <p:cNvCxnSpPr>
            <a:cxnSpLocks noChangeShapeType="1"/>
          </p:cNvCxnSpPr>
          <p:nvPr/>
        </p:nvCxnSpPr>
        <p:spPr bwMode="auto">
          <a:xfrm rot="1800000" flipH="1">
            <a:off x="5156702" y="5116459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5" name="Straight Connector 201"/>
          <p:cNvCxnSpPr>
            <a:cxnSpLocks noChangeShapeType="1"/>
          </p:cNvCxnSpPr>
          <p:nvPr/>
        </p:nvCxnSpPr>
        <p:spPr bwMode="auto">
          <a:xfrm rot="9000000">
            <a:off x="4914831" y="5116459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6" name="Straight Connector 202"/>
          <p:cNvCxnSpPr>
            <a:cxnSpLocks noChangeShapeType="1"/>
          </p:cNvCxnSpPr>
          <p:nvPr/>
        </p:nvCxnSpPr>
        <p:spPr bwMode="auto">
          <a:xfrm rot="1800000" flipH="1">
            <a:off x="4680024" y="511645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7" name="Straight Connector 166"/>
          <p:cNvCxnSpPr>
            <a:cxnSpLocks noChangeShapeType="1"/>
          </p:cNvCxnSpPr>
          <p:nvPr/>
        </p:nvCxnSpPr>
        <p:spPr bwMode="auto">
          <a:xfrm rot="1800000" flipH="1">
            <a:off x="5637122" y="5119366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8" name="Straight Connector 154"/>
          <p:cNvCxnSpPr>
            <a:cxnSpLocks noChangeShapeType="1"/>
          </p:cNvCxnSpPr>
          <p:nvPr/>
        </p:nvCxnSpPr>
        <p:spPr bwMode="auto">
          <a:xfrm rot="9000000">
            <a:off x="4443970" y="511645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9" name="Straight Connector 67"/>
          <p:cNvCxnSpPr>
            <a:cxnSpLocks noChangeShapeType="1"/>
          </p:cNvCxnSpPr>
          <p:nvPr/>
        </p:nvCxnSpPr>
        <p:spPr bwMode="auto">
          <a:xfrm>
            <a:off x="6828557" y="4284517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0" name="Straight Connector 196"/>
          <p:cNvCxnSpPr>
            <a:cxnSpLocks noChangeShapeType="1"/>
          </p:cNvCxnSpPr>
          <p:nvPr/>
        </p:nvCxnSpPr>
        <p:spPr bwMode="auto">
          <a:xfrm>
            <a:off x="6356449" y="4284517"/>
            <a:ext cx="0" cy="3131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1" name="Straight Connector 194"/>
          <p:cNvCxnSpPr>
            <a:cxnSpLocks noChangeShapeType="1"/>
          </p:cNvCxnSpPr>
          <p:nvPr/>
        </p:nvCxnSpPr>
        <p:spPr bwMode="auto">
          <a:xfrm rot="5400000">
            <a:off x="6448835" y="3987253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2" name="Straight Connector 189"/>
          <p:cNvCxnSpPr>
            <a:cxnSpLocks noChangeShapeType="1"/>
          </p:cNvCxnSpPr>
          <p:nvPr/>
        </p:nvCxnSpPr>
        <p:spPr bwMode="auto">
          <a:xfrm rot="9000000">
            <a:off x="7049649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3" name="Straight Connector 178"/>
          <p:cNvCxnSpPr>
            <a:cxnSpLocks noChangeShapeType="1"/>
          </p:cNvCxnSpPr>
          <p:nvPr/>
        </p:nvCxnSpPr>
        <p:spPr bwMode="auto">
          <a:xfrm rot="5400000">
            <a:off x="6685340" y="354462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4" name="Straight Connector 181"/>
          <p:cNvCxnSpPr>
            <a:cxnSpLocks noChangeShapeType="1"/>
          </p:cNvCxnSpPr>
          <p:nvPr/>
        </p:nvCxnSpPr>
        <p:spPr bwMode="auto">
          <a:xfrm rot="1800000" flipH="1">
            <a:off x="6806115" y="3762669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5" name="Straight Connector 182"/>
          <p:cNvCxnSpPr>
            <a:cxnSpLocks noChangeShapeType="1"/>
          </p:cNvCxnSpPr>
          <p:nvPr/>
        </p:nvCxnSpPr>
        <p:spPr bwMode="auto">
          <a:xfrm rot="9000000">
            <a:off x="6570477" y="3762669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6" name="Straight Connector 295"/>
          <p:cNvCxnSpPr/>
          <p:nvPr/>
        </p:nvCxnSpPr>
        <p:spPr bwMode="auto">
          <a:xfrm rot="5400000">
            <a:off x="6926567" y="3982196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134"/>
          <p:cNvCxnSpPr>
            <a:cxnSpLocks noChangeShapeType="1"/>
          </p:cNvCxnSpPr>
          <p:nvPr/>
        </p:nvCxnSpPr>
        <p:spPr bwMode="auto">
          <a:xfrm rot="1800000" flipH="1">
            <a:off x="6333592" y="376266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9" name="Straight Connector 135"/>
          <p:cNvCxnSpPr>
            <a:cxnSpLocks noChangeShapeType="1"/>
          </p:cNvCxnSpPr>
          <p:nvPr/>
        </p:nvCxnSpPr>
        <p:spPr bwMode="auto">
          <a:xfrm rot="9000000">
            <a:off x="6095045" y="3762669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0" name="Straight Connector 127"/>
          <p:cNvCxnSpPr>
            <a:cxnSpLocks noChangeShapeType="1"/>
          </p:cNvCxnSpPr>
          <p:nvPr/>
        </p:nvCxnSpPr>
        <p:spPr bwMode="auto">
          <a:xfrm rot="1800000" flipH="1">
            <a:off x="5861484" y="3762669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1" name="Straight Connector 300"/>
          <p:cNvCxnSpPr/>
          <p:nvPr/>
        </p:nvCxnSpPr>
        <p:spPr bwMode="auto">
          <a:xfrm rot="5400000">
            <a:off x="5970787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72"/>
          <p:cNvCxnSpPr>
            <a:cxnSpLocks noChangeShapeType="1"/>
          </p:cNvCxnSpPr>
          <p:nvPr/>
        </p:nvCxnSpPr>
        <p:spPr bwMode="auto">
          <a:xfrm rot="9000000">
            <a:off x="6807777" y="4209898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3" name="Straight Connector 209"/>
          <p:cNvCxnSpPr>
            <a:cxnSpLocks noChangeShapeType="1"/>
          </p:cNvCxnSpPr>
          <p:nvPr/>
        </p:nvCxnSpPr>
        <p:spPr bwMode="auto">
          <a:xfrm rot="1800000" flipH="1">
            <a:off x="6574217" y="4207476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4" name="Straight Connector 201"/>
          <p:cNvCxnSpPr>
            <a:cxnSpLocks noChangeShapeType="1"/>
          </p:cNvCxnSpPr>
          <p:nvPr/>
        </p:nvCxnSpPr>
        <p:spPr bwMode="auto">
          <a:xfrm rot="9000000">
            <a:off x="6332346" y="4207476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5" name="Straight Connector 202"/>
          <p:cNvCxnSpPr>
            <a:cxnSpLocks noChangeShapeType="1"/>
          </p:cNvCxnSpPr>
          <p:nvPr/>
        </p:nvCxnSpPr>
        <p:spPr bwMode="auto">
          <a:xfrm rot="1800000" flipH="1">
            <a:off x="6097538" y="4207476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6" name="Straight Connector 166"/>
          <p:cNvCxnSpPr>
            <a:cxnSpLocks noChangeShapeType="1"/>
          </p:cNvCxnSpPr>
          <p:nvPr/>
        </p:nvCxnSpPr>
        <p:spPr bwMode="auto">
          <a:xfrm rot="1800000" flipH="1">
            <a:off x="7054637" y="4210383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" name="Straight Connector 154"/>
          <p:cNvCxnSpPr>
            <a:cxnSpLocks noChangeShapeType="1"/>
          </p:cNvCxnSpPr>
          <p:nvPr/>
        </p:nvCxnSpPr>
        <p:spPr bwMode="auto">
          <a:xfrm rot="9000000">
            <a:off x="5861484" y="4207476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Connector 67"/>
          <p:cNvCxnSpPr>
            <a:cxnSpLocks noChangeShapeType="1"/>
          </p:cNvCxnSpPr>
          <p:nvPr/>
        </p:nvCxnSpPr>
        <p:spPr bwMode="auto">
          <a:xfrm rot="5400000">
            <a:off x="6686587" y="534519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9" name="Straight Connector 196"/>
          <p:cNvCxnSpPr>
            <a:cxnSpLocks noChangeShapeType="1"/>
          </p:cNvCxnSpPr>
          <p:nvPr/>
        </p:nvCxnSpPr>
        <p:spPr bwMode="auto">
          <a:xfrm rot="5400000">
            <a:off x="6214480" y="534519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0" name="Straight Connector 194"/>
          <p:cNvCxnSpPr>
            <a:cxnSpLocks noChangeShapeType="1"/>
          </p:cNvCxnSpPr>
          <p:nvPr/>
        </p:nvCxnSpPr>
        <p:spPr bwMode="auto">
          <a:xfrm rot="5400000">
            <a:off x="6448835" y="4905958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1" name="Straight Connector 189"/>
          <p:cNvCxnSpPr>
            <a:cxnSpLocks noChangeShapeType="1"/>
          </p:cNvCxnSpPr>
          <p:nvPr/>
        </p:nvCxnSpPr>
        <p:spPr bwMode="auto">
          <a:xfrm rot="9000000">
            <a:off x="7049649" y="4681375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178"/>
          <p:cNvCxnSpPr>
            <a:cxnSpLocks noChangeShapeType="1"/>
          </p:cNvCxnSpPr>
          <p:nvPr/>
        </p:nvCxnSpPr>
        <p:spPr bwMode="auto">
          <a:xfrm>
            <a:off x="7306763" y="4287336"/>
            <a:ext cx="0" cy="3345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3" name="Straight Connector 181"/>
          <p:cNvCxnSpPr>
            <a:cxnSpLocks noChangeShapeType="1"/>
          </p:cNvCxnSpPr>
          <p:nvPr/>
        </p:nvCxnSpPr>
        <p:spPr bwMode="auto">
          <a:xfrm rot="1800000" flipH="1">
            <a:off x="6806115" y="4681375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" name="Straight Connector 182"/>
          <p:cNvCxnSpPr>
            <a:cxnSpLocks noChangeShapeType="1"/>
          </p:cNvCxnSpPr>
          <p:nvPr/>
        </p:nvCxnSpPr>
        <p:spPr bwMode="auto">
          <a:xfrm rot="9000000">
            <a:off x="6570477" y="4681375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5" name="Straight Connector 314"/>
          <p:cNvCxnSpPr/>
          <p:nvPr/>
        </p:nvCxnSpPr>
        <p:spPr bwMode="auto">
          <a:xfrm rot="5400000">
            <a:off x="6926567" y="490053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131"/>
          <p:cNvCxnSpPr>
            <a:cxnSpLocks noChangeShapeType="1"/>
          </p:cNvCxnSpPr>
          <p:nvPr/>
        </p:nvCxnSpPr>
        <p:spPr bwMode="auto">
          <a:xfrm rot="5400000">
            <a:off x="5747962" y="533829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7" name="Straight Connector 134"/>
          <p:cNvCxnSpPr>
            <a:cxnSpLocks noChangeShapeType="1"/>
          </p:cNvCxnSpPr>
          <p:nvPr/>
        </p:nvCxnSpPr>
        <p:spPr bwMode="auto">
          <a:xfrm rot="1800000" flipH="1">
            <a:off x="6333592" y="4681375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8" name="Straight Connector 135"/>
          <p:cNvCxnSpPr>
            <a:cxnSpLocks noChangeShapeType="1"/>
          </p:cNvCxnSpPr>
          <p:nvPr/>
        </p:nvCxnSpPr>
        <p:spPr bwMode="auto">
          <a:xfrm rot="9000000">
            <a:off x="6095045" y="4681375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9" name="Straight Connector 127"/>
          <p:cNvCxnSpPr>
            <a:cxnSpLocks noChangeShapeType="1"/>
          </p:cNvCxnSpPr>
          <p:nvPr/>
        </p:nvCxnSpPr>
        <p:spPr bwMode="auto">
          <a:xfrm rot="1800000" flipH="1">
            <a:off x="5861484" y="4681375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0" name="Straight Connector 319"/>
          <p:cNvCxnSpPr/>
          <p:nvPr/>
        </p:nvCxnSpPr>
        <p:spPr bwMode="auto">
          <a:xfrm rot="5400000">
            <a:off x="5970787" y="4900537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72"/>
          <p:cNvCxnSpPr>
            <a:cxnSpLocks noChangeShapeType="1"/>
          </p:cNvCxnSpPr>
          <p:nvPr/>
        </p:nvCxnSpPr>
        <p:spPr bwMode="auto">
          <a:xfrm rot="9000000">
            <a:off x="6807777" y="5128604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2" name="Straight Connector 209"/>
          <p:cNvCxnSpPr>
            <a:cxnSpLocks noChangeShapeType="1"/>
          </p:cNvCxnSpPr>
          <p:nvPr/>
        </p:nvCxnSpPr>
        <p:spPr bwMode="auto">
          <a:xfrm rot="1800000" flipH="1">
            <a:off x="6574217" y="5126181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3" name="Straight Connector 201"/>
          <p:cNvCxnSpPr>
            <a:cxnSpLocks noChangeShapeType="1"/>
          </p:cNvCxnSpPr>
          <p:nvPr/>
        </p:nvCxnSpPr>
        <p:spPr bwMode="auto">
          <a:xfrm rot="9000000">
            <a:off x="6332346" y="512618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4" name="Straight Connector 202"/>
          <p:cNvCxnSpPr>
            <a:cxnSpLocks noChangeShapeType="1"/>
          </p:cNvCxnSpPr>
          <p:nvPr/>
        </p:nvCxnSpPr>
        <p:spPr bwMode="auto">
          <a:xfrm rot="1800000" flipH="1">
            <a:off x="6097538" y="51261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5" name="Straight Connector 166"/>
          <p:cNvCxnSpPr>
            <a:cxnSpLocks noChangeShapeType="1"/>
          </p:cNvCxnSpPr>
          <p:nvPr/>
        </p:nvCxnSpPr>
        <p:spPr bwMode="auto">
          <a:xfrm rot="1800000" flipH="1">
            <a:off x="7054637" y="5129088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6" name="Straight Connector 154"/>
          <p:cNvCxnSpPr>
            <a:cxnSpLocks noChangeShapeType="1"/>
          </p:cNvCxnSpPr>
          <p:nvPr/>
        </p:nvCxnSpPr>
        <p:spPr bwMode="auto">
          <a:xfrm rot="9000000">
            <a:off x="5861484" y="512618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" name="Straight Connector 131"/>
          <p:cNvCxnSpPr>
            <a:cxnSpLocks noChangeShapeType="1"/>
          </p:cNvCxnSpPr>
          <p:nvPr/>
        </p:nvCxnSpPr>
        <p:spPr bwMode="auto">
          <a:xfrm rot="5400000">
            <a:off x="7156182" y="354814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8" name="Straight Connector 127"/>
          <p:cNvCxnSpPr>
            <a:cxnSpLocks noChangeShapeType="1"/>
          </p:cNvCxnSpPr>
          <p:nvPr/>
        </p:nvCxnSpPr>
        <p:spPr bwMode="auto">
          <a:xfrm rot="1800000" flipH="1">
            <a:off x="1359041" y="3282103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9" name="Straight Connector 189"/>
          <p:cNvCxnSpPr>
            <a:cxnSpLocks noChangeShapeType="1"/>
          </p:cNvCxnSpPr>
          <p:nvPr/>
        </p:nvCxnSpPr>
        <p:spPr bwMode="auto">
          <a:xfrm rot="9000000">
            <a:off x="7287291" y="419528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30" name="Straight Connector 196"/>
          <p:cNvCxnSpPr>
            <a:cxnSpLocks noChangeShapeType="1"/>
          </p:cNvCxnSpPr>
          <p:nvPr/>
        </p:nvCxnSpPr>
        <p:spPr bwMode="auto">
          <a:xfrm rot="1800000" flipH="1">
            <a:off x="7292279" y="4691609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35" name="Straight Connector 178"/>
          <p:cNvCxnSpPr>
            <a:cxnSpLocks noChangeShapeType="1"/>
          </p:cNvCxnSpPr>
          <p:nvPr/>
        </p:nvCxnSpPr>
        <p:spPr bwMode="auto">
          <a:xfrm rot="5400000">
            <a:off x="4289991" y="17437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38" name="Straight Connector 337"/>
          <p:cNvCxnSpPr/>
          <p:nvPr/>
        </p:nvCxnSpPr>
        <p:spPr>
          <a:xfrm>
            <a:off x="7853361" y="2162288"/>
            <a:ext cx="3524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7858124" y="1663970"/>
            <a:ext cx="3524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1" name="Object 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51934"/>
              </p:ext>
            </p:extLst>
          </p:nvPr>
        </p:nvGraphicFramePr>
        <p:xfrm>
          <a:off x="8255171" y="1425636"/>
          <a:ext cx="622128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97" name="Equation" r:id="rId3" imgW="342751" imgH="253890" progId="Equation.3">
                  <p:embed/>
                </p:oleObj>
              </mc:Choice>
              <mc:Fallback>
                <p:oleObj name="Equation" r:id="rId3" imgW="3427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171" y="1425636"/>
                        <a:ext cx="622128" cy="461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" name="Object 3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018520"/>
              </p:ext>
            </p:extLst>
          </p:nvPr>
        </p:nvGraphicFramePr>
        <p:xfrm>
          <a:off x="8264697" y="1930461"/>
          <a:ext cx="576262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98" name="Equation" r:id="rId5" imgW="317225" imgH="253780" progId="Equation.3">
                  <p:embed/>
                </p:oleObj>
              </mc:Choice>
              <mc:Fallback>
                <p:oleObj name="Equation" r:id="rId5" imgW="317225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697" y="1930461"/>
                        <a:ext cx="576262" cy="461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" name="Freeform 343"/>
          <p:cNvSpPr/>
          <p:nvPr/>
        </p:nvSpPr>
        <p:spPr>
          <a:xfrm>
            <a:off x="592201" y="3829267"/>
            <a:ext cx="1599264" cy="1628437"/>
          </a:xfrm>
          <a:custGeom>
            <a:avLst/>
            <a:gdLst>
              <a:gd name="connsiteX0" fmla="*/ 482173 w 1558498"/>
              <a:gd name="connsiteY0" fmla="*/ 2047875 h 2047875"/>
              <a:gd name="connsiteX1" fmla="*/ 53548 w 1558498"/>
              <a:gd name="connsiteY1" fmla="*/ 342900 h 2047875"/>
              <a:gd name="connsiteX2" fmla="*/ 1558498 w 1558498"/>
              <a:gd name="connsiteY2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498" h="2047875">
                <a:moveTo>
                  <a:pt x="482173" y="2047875"/>
                </a:moveTo>
                <a:cubicBezTo>
                  <a:pt x="178166" y="1366043"/>
                  <a:pt x="-125840" y="684212"/>
                  <a:pt x="53548" y="342900"/>
                </a:cubicBezTo>
                <a:cubicBezTo>
                  <a:pt x="232935" y="1587"/>
                  <a:pt x="895716" y="793"/>
                  <a:pt x="155849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3638550" y="2523483"/>
            <a:ext cx="4824254" cy="3539481"/>
          </a:xfrm>
          <a:custGeom>
            <a:avLst/>
            <a:gdLst>
              <a:gd name="connsiteX0" fmla="*/ 0 w 4824254"/>
              <a:gd name="connsiteY0" fmla="*/ 3458217 h 3539481"/>
              <a:gd name="connsiteX1" fmla="*/ 2809875 w 4824254"/>
              <a:gd name="connsiteY1" fmla="*/ 3372492 h 3539481"/>
              <a:gd name="connsiteX2" fmla="*/ 4752975 w 4824254"/>
              <a:gd name="connsiteY2" fmla="*/ 1962792 h 3539481"/>
              <a:gd name="connsiteX3" fmla="*/ 4238625 w 4824254"/>
              <a:gd name="connsiteY3" fmla="*/ 124467 h 3539481"/>
              <a:gd name="connsiteX4" fmla="*/ 2676525 w 4824254"/>
              <a:gd name="connsiteY4" fmla="*/ 314967 h 35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254" h="3539481">
                <a:moveTo>
                  <a:pt x="0" y="3458217"/>
                </a:moveTo>
                <a:cubicBezTo>
                  <a:pt x="1008856" y="3539973"/>
                  <a:pt x="2017713" y="3621729"/>
                  <a:pt x="2809875" y="3372492"/>
                </a:cubicBezTo>
                <a:cubicBezTo>
                  <a:pt x="3602037" y="3123255"/>
                  <a:pt x="4514850" y="2504129"/>
                  <a:pt x="4752975" y="1962792"/>
                </a:cubicBezTo>
                <a:cubicBezTo>
                  <a:pt x="4991100" y="1421455"/>
                  <a:pt x="4584700" y="399104"/>
                  <a:pt x="4238625" y="124467"/>
                </a:cubicBezTo>
                <a:cubicBezTo>
                  <a:pt x="3892550" y="-150171"/>
                  <a:pt x="3284537" y="82398"/>
                  <a:pt x="2676525" y="31496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7" name="Title 1"/>
          <p:cNvSpPr>
            <a:spLocks noGrp="1"/>
          </p:cNvSpPr>
          <p:nvPr>
            <p:ph type="title"/>
          </p:nvPr>
        </p:nvSpPr>
        <p:spPr>
          <a:xfrm>
            <a:off x="55562" y="22411"/>
            <a:ext cx="8916988" cy="1000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Vertex Errors = String Ends</a:t>
            </a:r>
          </a:p>
        </p:txBody>
      </p:sp>
      <p:cxnSp>
        <p:nvCxnSpPr>
          <p:cNvPr id="339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27899"/>
              </p:ext>
            </p:extLst>
          </p:nvPr>
        </p:nvGraphicFramePr>
        <p:xfrm>
          <a:off x="1519557" y="5618328"/>
          <a:ext cx="1630330" cy="88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99" name="Equation" r:id="rId7" imgW="419040" imgH="228600" progId="Equation.3">
                  <p:embed/>
                </p:oleObj>
              </mc:Choice>
              <mc:Fallback>
                <p:oleObj name="Equation" r:id="rId7" imgW="419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9557" y="5618328"/>
                        <a:ext cx="1630330" cy="889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103028"/>
      </p:ext>
    </p:extLst>
  </p:cSld>
  <p:clrMapOvr>
    <a:masterClrMapping/>
  </p:clrMapOvr>
  <p:transition advClick="0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7"/>
          <p:cNvCxnSpPr>
            <a:cxnSpLocks noChangeShapeType="1"/>
          </p:cNvCxnSpPr>
          <p:nvPr/>
        </p:nvCxnSpPr>
        <p:spPr bwMode="auto">
          <a:xfrm>
            <a:off x="2553858" y="2467871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" name="Straight Connector 196"/>
          <p:cNvCxnSpPr>
            <a:cxnSpLocks noChangeShapeType="1"/>
          </p:cNvCxnSpPr>
          <p:nvPr/>
        </p:nvCxnSpPr>
        <p:spPr bwMode="auto">
          <a:xfrm rot="5400000">
            <a:off x="1939780" y="260984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194"/>
          <p:cNvCxnSpPr>
            <a:cxnSpLocks noChangeShapeType="1"/>
          </p:cNvCxnSpPr>
          <p:nvPr/>
        </p:nvCxnSpPr>
        <p:spPr bwMode="auto">
          <a:xfrm rot="5400000">
            <a:off x="2174136" y="2170607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89"/>
          <p:cNvCxnSpPr>
            <a:cxnSpLocks noChangeShapeType="1"/>
          </p:cNvCxnSpPr>
          <p:nvPr/>
        </p:nvCxnSpPr>
        <p:spPr bwMode="auto">
          <a:xfrm rot="9000000">
            <a:off x="2774950" y="194602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" name="Straight Connector 178"/>
          <p:cNvCxnSpPr>
            <a:cxnSpLocks noChangeShapeType="1"/>
          </p:cNvCxnSpPr>
          <p:nvPr/>
        </p:nvCxnSpPr>
        <p:spPr bwMode="auto">
          <a:xfrm rot="5400000">
            <a:off x="2410641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" name="Straight Connector 181"/>
          <p:cNvCxnSpPr>
            <a:cxnSpLocks noChangeShapeType="1"/>
          </p:cNvCxnSpPr>
          <p:nvPr/>
        </p:nvCxnSpPr>
        <p:spPr bwMode="auto">
          <a:xfrm rot="1800000" flipH="1">
            <a:off x="2531416" y="194602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82"/>
          <p:cNvCxnSpPr>
            <a:cxnSpLocks noChangeShapeType="1"/>
          </p:cNvCxnSpPr>
          <p:nvPr/>
        </p:nvCxnSpPr>
        <p:spPr bwMode="auto">
          <a:xfrm rot="9000000">
            <a:off x="2295778" y="194602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651818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1"/>
          <p:cNvCxnSpPr>
            <a:cxnSpLocks noChangeShapeType="1"/>
          </p:cNvCxnSpPr>
          <p:nvPr/>
        </p:nvCxnSpPr>
        <p:spPr bwMode="auto">
          <a:xfrm rot="5400000">
            <a:off x="1936040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" name="Straight Connector 134"/>
          <p:cNvCxnSpPr>
            <a:cxnSpLocks noChangeShapeType="1"/>
          </p:cNvCxnSpPr>
          <p:nvPr/>
        </p:nvCxnSpPr>
        <p:spPr bwMode="auto">
          <a:xfrm rot="1800000" flipH="1">
            <a:off x="2058893" y="1946023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" name="Straight Connector 135"/>
          <p:cNvCxnSpPr>
            <a:cxnSpLocks noChangeShapeType="1"/>
          </p:cNvCxnSpPr>
          <p:nvPr/>
        </p:nvCxnSpPr>
        <p:spPr bwMode="auto">
          <a:xfrm rot="9000000">
            <a:off x="1820346" y="1946023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" name="Straight Connector 127"/>
          <p:cNvCxnSpPr>
            <a:cxnSpLocks noChangeShapeType="1"/>
          </p:cNvCxnSpPr>
          <p:nvPr/>
        </p:nvCxnSpPr>
        <p:spPr bwMode="auto">
          <a:xfrm rot="1800000" flipH="1">
            <a:off x="1586785" y="1946023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1696039" y="2165549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2"/>
          <p:cNvCxnSpPr>
            <a:cxnSpLocks noChangeShapeType="1"/>
          </p:cNvCxnSpPr>
          <p:nvPr/>
        </p:nvCxnSpPr>
        <p:spPr bwMode="auto">
          <a:xfrm rot="9000000">
            <a:off x="2533078" y="2393252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209"/>
          <p:cNvCxnSpPr>
            <a:cxnSpLocks noChangeShapeType="1"/>
          </p:cNvCxnSpPr>
          <p:nvPr/>
        </p:nvCxnSpPr>
        <p:spPr bwMode="auto">
          <a:xfrm rot="1800000" flipH="1">
            <a:off x="2299518" y="2390830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201"/>
          <p:cNvCxnSpPr>
            <a:cxnSpLocks noChangeShapeType="1"/>
          </p:cNvCxnSpPr>
          <p:nvPr/>
        </p:nvCxnSpPr>
        <p:spPr bwMode="auto">
          <a:xfrm rot="9000000">
            <a:off x="2057646" y="2390830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2"/>
          <p:cNvCxnSpPr>
            <a:cxnSpLocks noChangeShapeType="1"/>
          </p:cNvCxnSpPr>
          <p:nvPr/>
        </p:nvCxnSpPr>
        <p:spPr bwMode="auto">
          <a:xfrm rot="1800000" flipH="1">
            <a:off x="1822839" y="23908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166"/>
          <p:cNvCxnSpPr>
            <a:cxnSpLocks noChangeShapeType="1"/>
          </p:cNvCxnSpPr>
          <p:nvPr/>
        </p:nvCxnSpPr>
        <p:spPr bwMode="auto">
          <a:xfrm rot="1800000" flipH="1">
            <a:off x="2779937" y="2393736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" name="Straight Connector 154"/>
          <p:cNvCxnSpPr>
            <a:cxnSpLocks noChangeShapeType="1"/>
          </p:cNvCxnSpPr>
          <p:nvPr/>
        </p:nvCxnSpPr>
        <p:spPr bwMode="auto">
          <a:xfrm rot="9000000">
            <a:off x="1586785" y="2390830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67"/>
          <p:cNvCxnSpPr>
            <a:cxnSpLocks noChangeShapeType="1"/>
          </p:cNvCxnSpPr>
          <p:nvPr/>
        </p:nvCxnSpPr>
        <p:spPr bwMode="auto">
          <a:xfrm rot="5400000">
            <a:off x="2416057" y="3518825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" name="Straight Connector 196"/>
          <p:cNvCxnSpPr>
            <a:cxnSpLocks noChangeShapeType="1"/>
          </p:cNvCxnSpPr>
          <p:nvPr/>
        </p:nvCxnSpPr>
        <p:spPr bwMode="auto">
          <a:xfrm rot="5400000">
            <a:off x="1943949" y="3518825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" name="Straight Connector 194"/>
          <p:cNvCxnSpPr>
            <a:cxnSpLocks noChangeShapeType="1"/>
          </p:cNvCxnSpPr>
          <p:nvPr/>
        </p:nvCxnSpPr>
        <p:spPr bwMode="auto">
          <a:xfrm rot="5400000">
            <a:off x="2178305" y="3079590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" name="Straight Connector 189"/>
          <p:cNvCxnSpPr>
            <a:cxnSpLocks noChangeShapeType="1"/>
          </p:cNvCxnSpPr>
          <p:nvPr/>
        </p:nvCxnSpPr>
        <p:spPr bwMode="auto">
          <a:xfrm rot="9000000">
            <a:off x="2779119" y="285500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" name="Straight Connector 178"/>
          <p:cNvCxnSpPr>
            <a:cxnSpLocks noChangeShapeType="1"/>
          </p:cNvCxnSpPr>
          <p:nvPr/>
        </p:nvCxnSpPr>
        <p:spPr bwMode="auto">
          <a:xfrm rot="5400000">
            <a:off x="2881756" y="2627243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" name="Straight Connector 181"/>
          <p:cNvCxnSpPr>
            <a:cxnSpLocks noChangeShapeType="1"/>
          </p:cNvCxnSpPr>
          <p:nvPr/>
        </p:nvCxnSpPr>
        <p:spPr bwMode="auto">
          <a:xfrm rot="1800000" flipH="1">
            <a:off x="2535585" y="2855006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" name="Straight Connector 182"/>
          <p:cNvCxnSpPr>
            <a:cxnSpLocks noChangeShapeType="1"/>
          </p:cNvCxnSpPr>
          <p:nvPr/>
        </p:nvCxnSpPr>
        <p:spPr bwMode="auto">
          <a:xfrm rot="9000000">
            <a:off x="2299947" y="285500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2655081" y="3074429"/>
            <a:ext cx="283851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1"/>
          <p:cNvCxnSpPr>
            <a:cxnSpLocks noChangeShapeType="1"/>
          </p:cNvCxnSpPr>
          <p:nvPr/>
        </p:nvCxnSpPr>
        <p:spPr bwMode="auto">
          <a:xfrm rot="5400000">
            <a:off x="1469094" y="262238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134"/>
          <p:cNvCxnSpPr>
            <a:cxnSpLocks noChangeShapeType="1"/>
          </p:cNvCxnSpPr>
          <p:nvPr/>
        </p:nvCxnSpPr>
        <p:spPr bwMode="auto">
          <a:xfrm rot="1800000" flipH="1">
            <a:off x="2063062" y="285500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4" name="Straight Connector 135"/>
          <p:cNvCxnSpPr>
            <a:cxnSpLocks noChangeShapeType="1"/>
          </p:cNvCxnSpPr>
          <p:nvPr/>
        </p:nvCxnSpPr>
        <p:spPr bwMode="auto">
          <a:xfrm rot="9000000">
            <a:off x="1824515" y="2855006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127"/>
          <p:cNvCxnSpPr>
            <a:cxnSpLocks noChangeShapeType="1"/>
          </p:cNvCxnSpPr>
          <p:nvPr/>
        </p:nvCxnSpPr>
        <p:spPr bwMode="auto">
          <a:xfrm rot="1800000" flipH="1">
            <a:off x="1590955" y="2855006"/>
            <a:ext cx="268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1699302" y="3074429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2"/>
          <p:cNvCxnSpPr>
            <a:cxnSpLocks noChangeShapeType="1"/>
          </p:cNvCxnSpPr>
          <p:nvPr/>
        </p:nvCxnSpPr>
        <p:spPr bwMode="auto">
          <a:xfrm rot="9000000">
            <a:off x="2537248" y="3302236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8" name="Straight Connector 209"/>
          <p:cNvCxnSpPr>
            <a:cxnSpLocks noChangeShapeType="1"/>
          </p:cNvCxnSpPr>
          <p:nvPr/>
        </p:nvCxnSpPr>
        <p:spPr bwMode="auto">
          <a:xfrm rot="1800000" flipH="1">
            <a:off x="2303687" y="3299813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9" name="Straight Connector 201"/>
          <p:cNvCxnSpPr>
            <a:cxnSpLocks noChangeShapeType="1"/>
          </p:cNvCxnSpPr>
          <p:nvPr/>
        </p:nvCxnSpPr>
        <p:spPr bwMode="auto">
          <a:xfrm rot="9000000">
            <a:off x="2061816" y="3299813"/>
            <a:ext cx="267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0" name="Straight Connector 202"/>
          <p:cNvCxnSpPr>
            <a:cxnSpLocks noChangeShapeType="1"/>
          </p:cNvCxnSpPr>
          <p:nvPr/>
        </p:nvCxnSpPr>
        <p:spPr bwMode="auto">
          <a:xfrm rot="1800000" flipH="1">
            <a:off x="1827009" y="3299813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1" name="Straight Connector 166"/>
          <p:cNvCxnSpPr>
            <a:cxnSpLocks noChangeShapeType="1"/>
          </p:cNvCxnSpPr>
          <p:nvPr/>
        </p:nvCxnSpPr>
        <p:spPr bwMode="auto">
          <a:xfrm rot="1800000" flipH="1">
            <a:off x="2784106" y="3302720"/>
            <a:ext cx="2693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Straight Connector 154"/>
          <p:cNvCxnSpPr>
            <a:cxnSpLocks noChangeShapeType="1"/>
          </p:cNvCxnSpPr>
          <p:nvPr/>
        </p:nvCxnSpPr>
        <p:spPr bwMode="auto">
          <a:xfrm rot="9000000">
            <a:off x="1590955" y="329981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3" name="Straight Connector 67"/>
          <p:cNvCxnSpPr>
            <a:cxnSpLocks noChangeShapeType="1"/>
          </p:cNvCxnSpPr>
          <p:nvPr/>
        </p:nvCxnSpPr>
        <p:spPr bwMode="auto">
          <a:xfrm>
            <a:off x="3975542" y="2467871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196"/>
          <p:cNvCxnSpPr>
            <a:cxnSpLocks noChangeShapeType="1"/>
          </p:cNvCxnSpPr>
          <p:nvPr/>
        </p:nvCxnSpPr>
        <p:spPr bwMode="auto">
          <a:xfrm>
            <a:off x="3503434" y="2467871"/>
            <a:ext cx="0" cy="31310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5" name="Straight Connector 194"/>
          <p:cNvCxnSpPr>
            <a:cxnSpLocks noChangeShapeType="1"/>
          </p:cNvCxnSpPr>
          <p:nvPr/>
        </p:nvCxnSpPr>
        <p:spPr bwMode="auto">
          <a:xfrm rot="5400000">
            <a:off x="3595820" y="2170607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6" name="Straight Connector 189"/>
          <p:cNvCxnSpPr>
            <a:cxnSpLocks noChangeShapeType="1"/>
          </p:cNvCxnSpPr>
          <p:nvPr/>
        </p:nvCxnSpPr>
        <p:spPr bwMode="auto">
          <a:xfrm rot="9000000">
            <a:off x="4196634" y="194602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7" name="Straight Connector 178"/>
          <p:cNvCxnSpPr>
            <a:cxnSpLocks noChangeShapeType="1"/>
          </p:cNvCxnSpPr>
          <p:nvPr/>
        </p:nvCxnSpPr>
        <p:spPr bwMode="auto">
          <a:xfrm rot="5400000">
            <a:off x="3832325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8" name="Straight Connector 181"/>
          <p:cNvCxnSpPr>
            <a:cxnSpLocks noChangeShapeType="1"/>
          </p:cNvCxnSpPr>
          <p:nvPr/>
        </p:nvCxnSpPr>
        <p:spPr bwMode="auto">
          <a:xfrm rot="1800000" flipH="1">
            <a:off x="3953100" y="194602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182"/>
          <p:cNvCxnSpPr>
            <a:cxnSpLocks noChangeShapeType="1"/>
          </p:cNvCxnSpPr>
          <p:nvPr/>
        </p:nvCxnSpPr>
        <p:spPr bwMode="auto">
          <a:xfrm rot="9000000">
            <a:off x="3717462" y="194602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4073552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31"/>
          <p:cNvCxnSpPr>
            <a:cxnSpLocks noChangeShapeType="1"/>
          </p:cNvCxnSpPr>
          <p:nvPr/>
        </p:nvCxnSpPr>
        <p:spPr bwMode="auto">
          <a:xfrm rot="5400000">
            <a:off x="3357724" y="172798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2" name="Straight Connector 134"/>
          <p:cNvCxnSpPr>
            <a:cxnSpLocks noChangeShapeType="1"/>
          </p:cNvCxnSpPr>
          <p:nvPr/>
        </p:nvCxnSpPr>
        <p:spPr bwMode="auto">
          <a:xfrm rot="1800000" flipH="1">
            <a:off x="3480577" y="1946023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Straight Connector 135"/>
          <p:cNvCxnSpPr>
            <a:cxnSpLocks noChangeShapeType="1"/>
          </p:cNvCxnSpPr>
          <p:nvPr/>
        </p:nvCxnSpPr>
        <p:spPr bwMode="auto">
          <a:xfrm rot="9000000">
            <a:off x="3242030" y="1946023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127"/>
          <p:cNvCxnSpPr>
            <a:cxnSpLocks noChangeShapeType="1"/>
          </p:cNvCxnSpPr>
          <p:nvPr/>
        </p:nvCxnSpPr>
        <p:spPr bwMode="auto">
          <a:xfrm rot="1800000" flipH="1">
            <a:off x="3008469" y="1946023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117772" y="21655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2"/>
          <p:cNvCxnSpPr>
            <a:cxnSpLocks noChangeShapeType="1"/>
          </p:cNvCxnSpPr>
          <p:nvPr/>
        </p:nvCxnSpPr>
        <p:spPr bwMode="auto">
          <a:xfrm rot="9000000">
            <a:off x="3954762" y="2393252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Straight Connector 209"/>
          <p:cNvCxnSpPr>
            <a:cxnSpLocks noChangeShapeType="1"/>
          </p:cNvCxnSpPr>
          <p:nvPr/>
        </p:nvCxnSpPr>
        <p:spPr bwMode="auto">
          <a:xfrm rot="1800000" flipH="1">
            <a:off x="3721202" y="2390829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201"/>
          <p:cNvCxnSpPr>
            <a:cxnSpLocks noChangeShapeType="1"/>
          </p:cNvCxnSpPr>
          <p:nvPr/>
        </p:nvCxnSpPr>
        <p:spPr bwMode="auto">
          <a:xfrm rot="9000000">
            <a:off x="3479331" y="2390829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202"/>
          <p:cNvCxnSpPr>
            <a:cxnSpLocks noChangeShapeType="1"/>
          </p:cNvCxnSpPr>
          <p:nvPr/>
        </p:nvCxnSpPr>
        <p:spPr bwMode="auto">
          <a:xfrm rot="1800000" flipH="1">
            <a:off x="3244523" y="23908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Straight Connector 166"/>
          <p:cNvCxnSpPr>
            <a:cxnSpLocks noChangeShapeType="1"/>
          </p:cNvCxnSpPr>
          <p:nvPr/>
        </p:nvCxnSpPr>
        <p:spPr bwMode="auto">
          <a:xfrm rot="1800000" flipH="1">
            <a:off x="4201621" y="2393736"/>
            <a:ext cx="26930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1" name="Straight Connector 154"/>
          <p:cNvCxnSpPr>
            <a:cxnSpLocks noChangeShapeType="1"/>
          </p:cNvCxnSpPr>
          <p:nvPr/>
        </p:nvCxnSpPr>
        <p:spPr bwMode="auto">
          <a:xfrm rot="9000000">
            <a:off x="3008469" y="2390830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2" name="Straight Connector 67"/>
          <p:cNvCxnSpPr>
            <a:cxnSpLocks noChangeShapeType="1"/>
          </p:cNvCxnSpPr>
          <p:nvPr/>
        </p:nvCxnSpPr>
        <p:spPr bwMode="auto">
          <a:xfrm rot="5400000">
            <a:off x="3833572" y="352854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3" name="Straight Connector 196"/>
          <p:cNvCxnSpPr>
            <a:cxnSpLocks noChangeShapeType="1"/>
          </p:cNvCxnSpPr>
          <p:nvPr/>
        </p:nvCxnSpPr>
        <p:spPr bwMode="auto">
          <a:xfrm rot="5400000">
            <a:off x="3361465" y="352854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4" name="Straight Connector 194"/>
          <p:cNvCxnSpPr>
            <a:cxnSpLocks noChangeShapeType="1"/>
          </p:cNvCxnSpPr>
          <p:nvPr/>
        </p:nvCxnSpPr>
        <p:spPr bwMode="auto">
          <a:xfrm rot="5400000">
            <a:off x="3595820" y="3089312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5" name="Straight Connector 189"/>
          <p:cNvCxnSpPr>
            <a:cxnSpLocks noChangeShapeType="1"/>
          </p:cNvCxnSpPr>
          <p:nvPr/>
        </p:nvCxnSpPr>
        <p:spPr bwMode="auto">
          <a:xfrm rot="9000000">
            <a:off x="4196634" y="2864729"/>
            <a:ext cx="271379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6" name="Straight Connector 178"/>
          <p:cNvCxnSpPr>
            <a:cxnSpLocks noChangeShapeType="1"/>
          </p:cNvCxnSpPr>
          <p:nvPr/>
        </p:nvCxnSpPr>
        <p:spPr bwMode="auto">
          <a:xfrm>
            <a:off x="4453748" y="2470690"/>
            <a:ext cx="0" cy="33459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7" name="Straight Connector 181"/>
          <p:cNvCxnSpPr>
            <a:cxnSpLocks noChangeShapeType="1"/>
          </p:cNvCxnSpPr>
          <p:nvPr/>
        </p:nvCxnSpPr>
        <p:spPr bwMode="auto">
          <a:xfrm rot="1800000" flipH="1">
            <a:off x="3953100" y="2864729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Straight Connector 182"/>
          <p:cNvCxnSpPr>
            <a:cxnSpLocks noChangeShapeType="1"/>
          </p:cNvCxnSpPr>
          <p:nvPr/>
        </p:nvCxnSpPr>
        <p:spPr bwMode="auto">
          <a:xfrm rot="9000000">
            <a:off x="3717462" y="286472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4073552" y="3083891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31"/>
          <p:cNvCxnSpPr>
            <a:cxnSpLocks noChangeShapeType="1"/>
          </p:cNvCxnSpPr>
          <p:nvPr/>
        </p:nvCxnSpPr>
        <p:spPr bwMode="auto">
          <a:xfrm rot="5400000">
            <a:off x="2894947" y="3521644"/>
            <a:ext cx="283939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1" name="Straight Connector 134"/>
          <p:cNvCxnSpPr>
            <a:cxnSpLocks noChangeShapeType="1"/>
          </p:cNvCxnSpPr>
          <p:nvPr/>
        </p:nvCxnSpPr>
        <p:spPr bwMode="auto">
          <a:xfrm rot="1800000" flipH="1">
            <a:off x="3480577" y="286472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2" name="Straight Connector 135"/>
          <p:cNvCxnSpPr>
            <a:cxnSpLocks noChangeShapeType="1"/>
          </p:cNvCxnSpPr>
          <p:nvPr/>
        </p:nvCxnSpPr>
        <p:spPr bwMode="auto">
          <a:xfrm rot="9000000">
            <a:off x="3242030" y="2864729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3" name="Straight Connector 127"/>
          <p:cNvCxnSpPr>
            <a:cxnSpLocks noChangeShapeType="1"/>
          </p:cNvCxnSpPr>
          <p:nvPr/>
        </p:nvCxnSpPr>
        <p:spPr bwMode="auto">
          <a:xfrm rot="1800000" flipH="1">
            <a:off x="3008469" y="2864729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3117772" y="3083891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2"/>
          <p:cNvCxnSpPr>
            <a:cxnSpLocks noChangeShapeType="1"/>
          </p:cNvCxnSpPr>
          <p:nvPr/>
        </p:nvCxnSpPr>
        <p:spPr bwMode="auto">
          <a:xfrm rot="9000000">
            <a:off x="3954762" y="3311958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6" name="Straight Connector 209"/>
          <p:cNvCxnSpPr>
            <a:cxnSpLocks noChangeShapeType="1"/>
          </p:cNvCxnSpPr>
          <p:nvPr/>
        </p:nvCxnSpPr>
        <p:spPr bwMode="auto">
          <a:xfrm rot="1800000" flipH="1">
            <a:off x="3721202" y="3309535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7" name="Straight Connector 201"/>
          <p:cNvCxnSpPr>
            <a:cxnSpLocks noChangeShapeType="1"/>
          </p:cNvCxnSpPr>
          <p:nvPr/>
        </p:nvCxnSpPr>
        <p:spPr bwMode="auto">
          <a:xfrm rot="9000000">
            <a:off x="3479331" y="3309535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8" name="Straight Connector 202"/>
          <p:cNvCxnSpPr>
            <a:cxnSpLocks noChangeShapeType="1"/>
          </p:cNvCxnSpPr>
          <p:nvPr/>
        </p:nvCxnSpPr>
        <p:spPr bwMode="auto">
          <a:xfrm rot="1800000" flipH="1">
            <a:off x="3244523" y="3309535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9" name="Straight Connector 166"/>
          <p:cNvCxnSpPr>
            <a:cxnSpLocks noChangeShapeType="1"/>
          </p:cNvCxnSpPr>
          <p:nvPr/>
        </p:nvCxnSpPr>
        <p:spPr bwMode="auto">
          <a:xfrm rot="1800000" flipH="1">
            <a:off x="4201621" y="3312442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0" name="Straight Connector 154"/>
          <p:cNvCxnSpPr>
            <a:cxnSpLocks noChangeShapeType="1"/>
          </p:cNvCxnSpPr>
          <p:nvPr/>
        </p:nvCxnSpPr>
        <p:spPr bwMode="auto">
          <a:xfrm rot="9000000">
            <a:off x="3008469" y="3309535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1" name="Straight Connector 131"/>
          <p:cNvCxnSpPr>
            <a:cxnSpLocks noChangeShapeType="1"/>
          </p:cNvCxnSpPr>
          <p:nvPr/>
        </p:nvCxnSpPr>
        <p:spPr bwMode="auto">
          <a:xfrm rot="5400000">
            <a:off x="2886609" y="172312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2" name="Straight Connector 127"/>
          <p:cNvCxnSpPr>
            <a:cxnSpLocks noChangeShapeType="1"/>
          </p:cNvCxnSpPr>
          <p:nvPr/>
        </p:nvCxnSpPr>
        <p:spPr bwMode="auto">
          <a:xfrm rot="1800000" flipH="1">
            <a:off x="1353312" y="2373780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3" name="Straight Connector 189"/>
          <p:cNvCxnSpPr>
            <a:cxnSpLocks noChangeShapeType="1"/>
          </p:cNvCxnSpPr>
          <p:nvPr/>
        </p:nvCxnSpPr>
        <p:spPr bwMode="auto">
          <a:xfrm rot="9000000">
            <a:off x="4434276" y="237864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4" name="Straight Connector 196"/>
          <p:cNvCxnSpPr>
            <a:cxnSpLocks noChangeShapeType="1"/>
          </p:cNvCxnSpPr>
          <p:nvPr/>
        </p:nvCxnSpPr>
        <p:spPr bwMode="auto">
          <a:xfrm rot="1800000" flipH="1">
            <a:off x="4439264" y="2874963"/>
            <a:ext cx="26930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5" name="Straight Connector 154"/>
          <p:cNvCxnSpPr>
            <a:cxnSpLocks noChangeShapeType="1"/>
          </p:cNvCxnSpPr>
          <p:nvPr/>
        </p:nvCxnSpPr>
        <p:spPr bwMode="auto">
          <a:xfrm rot="9000000">
            <a:off x="1357482" y="284775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7" name="Straight Connector 67"/>
          <p:cNvCxnSpPr>
            <a:cxnSpLocks noChangeShapeType="1"/>
          </p:cNvCxnSpPr>
          <p:nvPr/>
        </p:nvCxnSpPr>
        <p:spPr bwMode="auto">
          <a:xfrm>
            <a:off x="2559586" y="4272272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Straight Connector 196"/>
          <p:cNvCxnSpPr>
            <a:cxnSpLocks noChangeShapeType="1"/>
          </p:cNvCxnSpPr>
          <p:nvPr/>
        </p:nvCxnSpPr>
        <p:spPr bwMode="auto">
          <a:xfrm rot="5400000">
            <a:off x="1945509" y="441424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9" name="Straight Connector 194"/>
          <p:cNvCxnSpPr>
            <a:cxnSpLocks noChangeShapeType="1"/>
          </p:cNvCxnSpPr>
          <p:nvPr/>
        </p:nvCxnSpPr>
        <p:spPr bwMode="auto">
          <a:xfrm rot="5400000">
            <a:off x="2179864" y="3975008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Straight Connector 189"/>
          <p:cNvCxnSpPr>
            <a:cxnSpLocks noChangeShapeType="1"/>
          </p:cNvCxnSpPr>
          <p:nvPr/>
        </p:nvCxnSpPr>
        <p:spPr bwMode="auto">
          <a:xfrm rot="9000000">
            <a:off x="2780678" y="375042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2" name="Straight Connector 181"/>
          <p:cNvCxnSpPr>
            <a:cxnSpLocks noChangeShapeType="1"/>
          </p:cNvCxnSpPr>
          <p:nvPr/>
        </p:nvCxnSpPr>
        <p:spPr bwMode="auto">
          <a:xfrm rot="1800000" flipH="1">
            <a:off x="2537144" y="3750424"/>
            <a:ext cx="26639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3" name="Straight Connector 182"/>
          <p:cNvCxnSpPr>
            <a:cxnSpLocks noChangeShapeType="1"/>
          </p:cNvCxnSpPr>
          <p:nvPr/>
        </p:nvCxnSpPr>
        <p:spPr bwMode="auto">
          <a:xfrm rot="9000000">
            <a:off x="2301506" y="375042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2657546" y="3969950"/>
            <a:ext cx="2827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34"/>
          <p:cNvCxnSpPr>
            <a:cxnSpLocks noChangeShapeType="1"/>
          </p:cNvCxnSpPr>
          <p:nvPr/>
        </p:nvCxnSpPr>
        <p:spPr bwMode="auto">
          <a:xfrm rot="1800000" flipH="1">
            <a:off x="2064621" y="3750424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7" name="Straight Connector 135"/>
          <p:cNvCxnSpPr>
            <a:cxnSpLocks noChangeShapeType="1"/>
          </p:cNvCxnSpPr>
          <p:nvPr/>
        </p:nvCxnSpPr>
        <p:spPr bwMode="auto">
          <a:xfrm rot="9000000">
            <a:off x="1826074" y="3750424"/>
            <a:ext cx="27013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8" name="Straight Connector 127"/>
          <p:cNvCxnSpPr>
            <a:cxnSpLocks noChangeShapeType="1"/>
          </p:cNvCxnSpPr>
          <p:nvPr/>
        </p:nvCxnSpPr>
        <p:spPr bwMode="auto">
          <a:xfrm rot="1800000" flipH="1">
            <a:off x="1592514" y="3750424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1701767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72"/>
          <p:cNvCxnSpPr>
            <a:cxnSpLocks noChangeShapeType="1"/>
          </p:cNvCxnSpPr>
          <p:nvPr/>
        </p:nvCxnSpPr>
        <p:spPr bwMode="auto">
          <a:xfrm rot="9000000">
            <a:off x="2538806" y="419765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1" name="Straight Connector 209"/>
          <p:cNvCxnSpPr>
            <a:cxnSpLocks noChangeShapeType="1"/>
          </p:cNvCxnSpPr>
          <p:nvPr/>
        </p:nvCxnSpPr>
        <p:spPr bwMode="auto">
          <a:xfrm rot="1800000" flipH="1">
            <a:off x="2305247" y="419523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" name="Straight Connector 201"/>
          <p:cNvCxnSpPr>
            <a:cxnSpLocks noChangeShapeType="1"/>
          </p:cNvCxnSpPr>
          <p:nvPr/>
        </p:nvCxnSpPr>
        <p:spPr bwMode="auto">
          <a:xfrm rot="9000000">
            <a:off x="2063375" y="419523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3" name="Straight Connector 202"/>
          <p:cNvCxnSpPr>
            <a:cxnSpLocks noChangeShapeType="1"/>
          </p:cNvCxnSpPr>
          <p:nvPr/>
        </p:nvCxnSpPr>
        <p:spPr bwMode="auto">
          <a:xfrm rot="1800000" flipH="1">
            <a:off x="1828567" y="419523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4" name="Straight Connector 166"/>
          <p:cNvCxnSpPr>
            <a:cxnSpLocks noChangeShapeType="1"/>
          </p:cNvCxnSpPr>
          <p:nvPr/>
        </p:nvCxnSpPr>
        <p:spPr bwMode="auto">
          <a:xfrm rot="1800000" flipH="1">
            <a:off x="2785666" y="4198137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5" name="Straight Connector 154"/>
          <p:cNvCxnSpPr>
            <a:cxnSpLocks noChangeShapeType="1"/>
          </p:cNvCxnSpPr>
          <p:nvPr/>
        </p:nvCxnSpPr>
        <p:spPr bwMode="auto">
          <a:xfrm rot="9000000">
            <a:off x="1592514" y="419523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6" name="Straight Connector 67"/>
          <p:cNvCxnSpPr>
            <a:cxnSpLocks noChangeShapeType="1"/>
          </p:cNvCxnSpPr>
          <p:nvPr/>
        </p:nvCxnSpPr>
        <p:spPr bwMode="auto">
          <a:xfrm rot="5400000">
            <a:off x="2421785" y="53232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7" name="Straight Connector 196"/>
          <p:cNvCxnSpPr>
            <a:cxnSpLocks noChangeShapeType="1"/>
          </p:cNvCxnSpPr>
          <p:nvPr/>
        </p:nvCxnSpPr>
        <p:spPr bwMode="auto">
          <a:xfrm rot="5400000">
            <a:off x="1949678" y="53232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8" name="Straight Connector 194"/>
          <p:cNvCxnSpPr>
            <a:cxnSpLocks noChangeShapeType="1"/>
          </p:cNvCxnSpPr>
          <p:nvPr/>
        </p:nvCxnSpPr>
        <p:spPr bwMode="auto">
          <a:xfrm rot="5400000">
            <a:off x="2184034" y="4883991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9" name="Straight Connector 189"/>
          <p:cNvCxnSpPr>
            <a:cxnSpLocks noChangeShapeType="1"/>
          </p:cNvCxnSpPr>
          <p:nvPr/>
        </p:nvCxnSpPr>
        <p:spPr bwMode="auto">
          <a:xfrm rot="9000000">
            <a:off x="2784847" y="4659407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Straight Connector 178"/>
          <p:cNvCxnSpPr>
            <a:cxnSpLocks noChangeShapeType="1"/>
          </p:cNvCxnSpPr>
          <p:nvPr/>
        </p:nvCxnSpPr>
        <p:spPr bwMode="auto">
          <a:xfrm rot="5400000">
            <a:off x="2887484" y="443164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1" name="Straight Connector 181"/>
          <p:cNvCxnSpPr>
            <a:cxnSpLocks noChangeShapeType="1"/>
          </p:cNvCxnSpPr>
          <p:nvPr/>
        </p:nvCxnSpPr>
        <p:spPr bwMode="auto">
          <a:xfrm rot="1800000" flipH="1">
            <a:off x="2541313" y="4659407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Straight Connector 182"/>
          <p:cNvCxnSpPr>
            <a:cxnSpLocks noChangeShapeType="1"/>
          </p:cNvCxnSpPr>
          <p:nvPr/>
        </p:nvCxnSpPr>
        <p:spPr bwMode="auto">
          <a:xfrm rot="9000000">
            <a:off x="2305675" y="465940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2660809" y="4878830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31"/>
          <p:cNvCxnSpPr>
            <a:cxnSpLocks noChangeShapeType="1"/>
          </p:cNvCxnSpPr>
          <p:nvPr/>
        </p:nvCxnSpPr>
        <p:spPr bwMode="auto">
          <a:xfrm rot="5400000">
            <a:off x="1474823" y="442678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5" name="Straight Connector 134"/>
          <p:cNvCxnSpPr>
            <a:cxnSpLocks noChangeShapeType="1"/>
          </p:cNvCxnSpPr>
          <p:nvPr/>
        </p:nvCxnSpPr>
        <p:spPr bwMode="auto">
          <a:xfrm rot="1800000" flipH="1">
            <a:off x="2068791" y="4659407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6" name="Straight Connector 135"/>
          <p:cNvCxnSpPr>
            <a:cxnSpLocks noChangeShapeType="1"/>
          </p:cNvCxnSpPr>
          <p:nvPr/>
        </p:nvCxnSpPr>
        <p:spPr bwMode="auto">
          <a:xfrm rot="9000000">
            <a:off x="1830243" y="4659407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7" name="Straight Connector 127"/>
          <p:cNvCxnSpPr>
            <a:cxnSpLocks noChangeShapeType="1"/>
          </p:cNvCxnSpPr>
          <p:nvPr/>
        </p:nvCxnSpPr>
        <p:spPr bwMode="auto">
          <a:xfrm rot="1800000" flipH="1">
            <a:off x="1596683" y="4659407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1705030" y="4878830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72"/>
          <p:cNvCxnSpPr>
            <a:cxnSpLocks noChangeShapeType="1"/>
          </p:cNvCxnSpPr>
          <p:nvPr/>
        </p:nvCxnSpPr>
        <p:spPr bwMode="auto">
          <a:xfrm rot="9000000">
            <a:off x="2542976" y="5106637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0" name="Straight Connector 209"/>
          <p:cNvCxnSpPr>
            <a:cxnSpLocks noChangeShapeType="1"/>
          </p:cNvCxnSpPr>
          <p:nvPr/>
        </p:nvCxnSpPr>
        <p:spPr bwMode="auto">
          <a:xfrm rot="1800000" flipH="1">
            <a:off x="2309416" y="5104214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1" name="Straight Connector 201"/>
          <p:cNvCxnSpPr>
            <a:cxnSpLocks noChangeShapeType="1"/>
          </p:cNvCxnSpPr>
          <p:nvPr/>
        </p:nvCxnSpPr>
        <p:spPr bwMode="auto">
          <a:xfrm rot="9000000">
            <a:off x="2067544" y="5104214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2" name="Straight Connector 202"/>
          <p:cNvCxnSpPr>
            <a:cxnSpLocks noChangeShapeType="1"/>
          </p:cNvCxnSpPr>
          <p:nvPr/>
        </p:nvCxnSpPr>
        <p:spPr bwMode="auto">
          <a:xfrm rot="1800000" flipH="1">
            <a:off x="1832737" y="510421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3" name="Straight Connector 166"/>
          <p:cNvCxnSpPr>
            <a:cxnSpLocks noChangeShapeType="1"/>
          </p:cNvCxnSpPr>
          <p:nvPr/>
        </p:nvCxnSpPr>
        <p:spPr bwMode="auto">
          <a:xfrm rot="1800000" flipH="1">
            <a:off x="2789835" y="5107121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4" name="Straight Connector 154"/>
          <p:cNvCxnSpPr>
            <a:cxnSpLocks noChangeShapeType="1"/>
          </p:cNvCxnSpPr>
          <p:nvPr/>
        </p:nvCxnSpPr>
        <p:spPr bwMode="auto">
          <a:xfrm rot="9000000">
            <a:off x="1596683" y="510421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Straight Connector 67"/>
          <p:cNvCxnSpPr>
            <a:cxnSpLocks noChangeShapeType="1"/>
          </p:cNvCxnSpPr>
          <p:nvPr/>
        </p:nvCxnSpPr>
        <p:spPr bwMode="auto">
          <a:xfrm>
            <a:off x="3981270" y="4272272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" name="Straight Connector 196"/>
          <p:cNvCxnSpPr>
            <a:cxnSpLocks noChangeShapeType="1"/>
          </p:cNvCxnSpPr>
          <p:nvPr/>
        </p:nvCxnSpPr>
        <p:spPr bwMode="auto">
          <a:xfrm>
            <a:off x="3509162" y="4272272"/>
            <a:ext cx="0" cy="31310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Straight Connector 194"/>
          <p:cNvCxnSpPr>
            <a:cxnSpLocks noChangeShapeType="1"/>
          </p:cNvCxnSpPr>
          <p:nvPr/>
        </p:nvCxnSpPr>
        <p:spPr bwMode="auto">
          <a:xfrm rot="5400000">
            <a:off x="3601548" y="3975008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Straight Connector 189"/>
          <p:cNvCxnSpPr>
            <a:cxnSpLocks noChangeShapeType="1"/>
          </p:cNvCxnSpPr>
          <p:nvPr/>
        </p:nvCxnSpPr>
        <p:spPr bwMode="auto">
          <a:xfrm rot="9000000">
            <a:off x="4202362" y="3750424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Straight Connector 178"/>
          <p:cNvCxnSpPr>
            <a:cxnSpLocks noChangeShapeType="1"/>
          </p:cNvCxnSpPr>
          <p:nvPr/>
        </p:nvCxnSpPr>
        <p:spPr bwMode="auto">
          <a:xfrm rot="5400000">
            <a:off x="4302098" y="3539061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Straight Connector 181"/>
          <p:cNvCxnSpPr>
            <a:cxnSpLocks noChangeShapeType="1"/>
          </p:cNvCxnSpPr>
          <p:nvPr/>
        </p:nvCxnSpPr>
        <p:spPr bwMode="auto">
          <a:xfrm rot="1800000" flipH="1">
            <a:off x="3958828" y="3750424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Straight Connector 182"/>
          <p:cNvCxnSpPr>
            <a:cxnSpLocks noChangeShapeType="1"/>
          </p:cNvCxnSpPr>
          <p:nvPr/>
        </p:nvCxnSpPr>
        <p:spPr bwMode="auto">
          <a:xfrm rot="9000000">
            <a:off x="3723190" y="3750424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4079280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4"/>
          <p:cNvCxnSpPr>
            <a:cxnSpLocks noChangeShapeType="1"/>
          </p:cNvCxnSpPr>
          <p:nvPr/>
        </p:nvCxnSpPr>
        <p:spPr bwMode="auto">
          <a:xfrm rot="1800000" flipH="1">
            <a:off x="3486305" y="375042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5" name="Straight Connector 135"/>
          <p:cNvCxnSpPr>
            <a:cxnSpLocks noChangeShapeType="1"/>
          </p:cNvCxnSpPr>
          <p:nvPr/>
        </p:nvCxnSpPr>
        <p:spPr bwMode="auto">
          <a:xfrm rot="9000000">
            <a:off x="3247758" y="3750424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6" name="Straight Connector 127"/>
          <p:cNvCxnSpPr>
            <a:cxnSpLocks noChangeShapeType="1"/>
          </p:cNvCxnSpPr>
          <p:nvPr/>
        </p:nvCxnSpPr>
        <p:spPr bwMode="auto">
          <a:xfrm rot="1800000" flipH="1">
            <a:off x="3014198" y="3750424"/>
            <a:ext cx="26846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7" name="Straight Connector 136"/>
          <p:cNvCxnSpPr/>
          <p:nvPr/>
        </p:nvCxnSpPr>
        <p:spPr bwMode="auto">
          <a:xfrm rot="5400000">
            <a:off x="3123500" y="3969950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72"/>
          <p:cNvCxnSpPr>
            <a:cxnSpLocks noChangeShapeType="1"/>
          </p:cNvCxnSpPr>
          <p:nvPr/>
        </p:nvCxnSpPr>
        <p:spPr bwMode="auto">
          <a:xfrm rot="9000000">
            <a:off x="3960490" y="419765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9" name="Straight Connector 209"/>
          <p:cNvCxnSpPr>
            <a:cxnSpLocks noChangeShapeType="1"/>
          </p:cNvCxnSpPr>
          <p:nvPr/>
        </p:nvCxnSpPr>
        <p:spPr bwMode="auto">
          <a:xfrm rot="1800000" flipH="1">
            <a:off x="3726930" y="419523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0" name="Straight Connector 201"/>
          <p:cNvCxnSpPr>
            <a:cxnSpLocks noChangeShapeType="1"/>
          </p:cNvCxnSpPr>
          <p:nvPr/>
        </p:nvCxnSpPr>
        <p:spPr bwMode="auto">
          <a:xfrm rot="9000000">
            <a:off x="3485059" y="419523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1" name="Straight Connector 202"/>
          <p:cNvCxnSpPr>
            <a:cxnSpLocks noChangeShapeType="1"/>
          </p:cNvCxnSpPr>
          <p:nvPr/>
        </p:nvCxnSpPr>
        <p:spPr bwMode="auto">
          <a:xfrm rot="1800000" flipH="1">
            <a:off x="3250251" y="419523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2" name="Straight Connector 166"/>
          <p:cNvCxnSpPr>
            <a:cxnSpLocks noChangeShapeType="1"/>
          </p:cNvCxnSpPr>
          <p:nvPr/>
        </p:nvCxnSpPr>
        <p:spPr bwMode="auto">
          <a:xfrm rot="1800000" flipH="1">
            <a:off x="4207350" y="4198137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3" name="Straight Connector 154"/>
          <p:cNvCxnSpPr>
            <a:cxnSpLocks noChangeShapeType="1"/>
          </p:cNvCxnSpPr>
          <p:nvPr/>
        </p:nvCxnSpPr>
        <p:spPr bwMode="auto">
          <a:xfrm rot="9000000">
            <a:off x="3014198" y="419523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4" name="Straight Connector 67"/>
          <p:cNvCxnSpPr>
            <a:cxnSpLocks noChangeShapeType="1"/>
          </p:cNvCxnSpPr>
          <p:nvPr/>
        </p:nvCxnSpPr>
        <p:spPr bwMode="auto">
          <a:xfrm rot="5400000">
            <a:off x="3839300" y="533294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5" name="Straight Connector 196"/>
          <p:cNvCxnSpPr>
            <a:cxnSpLocks noChangeShapeType="1"/>
          </p:cNvCxnSpPr>
          <p:nvPr/>
        </p:nvCxnSpPr>
        <p:spPr bwMode="auto">
          <a:xfrm rot="5400000">
            <a:off x="3367193" y="533294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6" name="Straight Connector 194"/>
          <p:cNvCxnSpPr>
            <a:cxnSpLocks noChangeShapeType="1"/>
          </p:cNvCxnSpPr>
          <p:nvPr/>
        </p:nvCxnSpPr>
        <p:spPr bwMode="auto">
          <a:xfrm rot="5400000">
            <a:off x="3601548" y="4893713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7" name="Straight Connector 189"/>
          <p:cNvCxnSpPr>
            <a:cxnSpLocks noChangeShapeType="1"/>
          </p:cNvCxnSpPr>
          <p:nvPr/>
        </p:nvCxnSpPr>
        <p:spPr bwMode="auto">
          <a:xfrm rot="9000000">
            <a:off x="4202362" y="4669130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8" name="Straight Connector 178"/>
          <p:cNvCxnSpPr>
            <a:cxnSpLocks noChangeShapeType="1"/>
          </p:cNvCxnSpPr>
          <p:nvPr/>
        </p:nvCxnSpPr>
        <p:spPr bwMode="auto">
          <a:xfrm>
            <a:off x="4459476" y="4275091"/>
            <a:ext cx="0" cy="33459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49" name="Straight Connector 181"/>
          <p:cNvCxnSpPr>
            <a:cxnSpLocks noChangeShapeType="1"/>
          </p:cNvCxnSpPr>
          <p:nvPr/>
        </p:nvCxnSpPr>
        <p:spPr bwMode="auto">
          <a:xfrm rot="1800000" flipH="1">
            <a:off x="3958828" y="4669130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0" name="Straight Connector 182"/>
          <p:cNvCxnSpPr>
            <a:cxnSpLocks noChangeShapeType="1"/>
          </p:cNvCxnSpPr>
          <p:nvPr/>
        </p:nvCxnSpPr>
        <p:spPr bwMode="auto">
          <a:xfrm rot="9000000">
            <a:off x="3723190" y="4669130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" name="Straight Connector 150"/>
          <p:cNvCxnSpPr/>
          <p:nvPr/>
        </p:nvCxnSpPr>
        <p:spPr bwMode="auto">
          <a:xfrm rot="5400000">
            <a:off x="4079280" y="4888292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31"/>
          <p:cNvCxnSpPr>
            <a:cxnSpLocks noChangeShapeType="1"/>
          </p:cNvCxnSpPr>
          <p:nvPr/>
        </p:nvCxnSpPr>
        <p:spPr bwMode="auto">
          <a:xfrm rot="5400000">
            <a:off x="2900676" y="5326045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" name="Straight Connector 134"/>
          <p:cNvCxnSpPr>
            <a:cxnSpLocks noChangeShapeType="1"/>
          </p:cNvCxnSpPr>
          <p:nvPr/>
        </p:nvCxnSpPr>
        <p:spPr bwMode="auto">
          <a:xfrm rot="1800000" flipH="1">
            <a:off x="3486305" y="4669130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" name="Straight Connector 135"/>
          <p:cNvCxnSpPr>
            <a:cxnSpLocks noChangeShapeType="1"/>
          </p:cNvCxnSpPr>
          <p:nvPr/>
        </p:nvCxnSpPr>
        <p:spPr bwMode="auto">
          <a:xfrm rot="9000000">
            <a:off x="3247758" y="4669130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5" name="Straight Connector 127"/>
          <p:cNvCxnSpPr>
            <a:cxnSpLocks noChangeShapeType="1"/>
          </p:cNvCxnSpPr>
          <p:nvPr/>
        </p:nvCxnSpPr>
        <p:spPr bwMode="auto">
          <a:xfrm rot="1800000" flipH="1">
            <a:off x="3014198" y="4669130"/>
            <a:ext cx="26846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6" name="Straight Connector 155"/>
          <p:cNvCxnSpPr/>
          <p:nvPr/>
        </p:nvCxnSpPr>
        <p:spPr bwMode="auto">
          <a:xfrm rot="5400000">
            <a:off x="3123500" y="4888292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72"/>
          <p:cNvCxnSpPr>
            <a:cxnSpLocks noChangeShapeType="1"/>
          </p:cNvCxnSpPr>
          <p:nvPr/>
        </p:nvCxnSpPr>
        <p:spPr bwMode="auto">
          <a:xfrm rot="9000000">
            <a:off x="3960490" y="5116359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8" name="Straight Connector 209"/>
          <p:cNvCxnSpPr>
            <a:cxnSpLocks noChangeShapeType="1"/>
          </p:cNvCxnSpPr>
          <p:nvPr/>
        </p:nvCxnSpPr>
        <p:spPr bwMode="auto">
          <a:xfrm rot="1800000" flipH="1">
            <a:off x="3726930" y="5113936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9" name="Straight Connector 201"/>
          <p:cNvCxnSpPr>
            <a:cxnSpLocks noChangeShapeType="1"/>
          </p:cNvCxnSpPr>
          <p:nvPr/>
        </p:nvCxnSpPr>
        <p:spPr bwMode="auto">
          <a:xfrm rot="9000000">
            <a:off x="3485059" y="5113936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0" name="Straight Connector 202"/>
          <p:cNvCxnSpPr>
            <a:cxnSpLocks noChangeShapeType="1"/>
          </p:cNvCxnSpPr>
          <p:nvPr/>
        </p:nvCxnSpPr>
        <p:spPr bwMode="auto">
          <a:xfrm rot="1800000" flipH="1">
            <a:off x="3250251" y="511393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1" name="Straight Connector 166"/>
          <p:cNvCxnSpPr>
            <a:cxnSpLocks noChangeShapeType="1"/>
          </p:cNvCxnSpPr>
          <p:nvPr/>
        </p:nvCxnSpPr>
        <p:spPr bwMode="auto">
          <a:xfrm rot="1800000" flipH="1">
            <a:off x="4207350" y="5116843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2" name="Straight Connector 154"/>
          <p:cNvCxnSpPr>
            <a:cxnSpLocks noChangeShapeType="1"/>
          </p:cNvCxnSpPr>
          <p:nvPr/>
        </p:nvCxnSpPr>
        <p:spPr bwMode="auto">
          <a:xfrm rot="9000000">
            <a:off x="3014198" y="511393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" name="Straight Connector 127"/>
          <p:cNvCxnSpPr>
            <a:cxnSpLocks noChangeShapeType="1"/>
          </p:cNvCxnSpPr>
          <p:nvPr/>
        </p:nvCxnSpPr>
        <p:spPr bwMode="auto">
          <a:xfrm rot="1800000" flipH="1">
            <a:off x="1376228" y="4184860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5" name="Straight Connector 189"/>
          <p:cNvCxnSpPr>
            <a:cxnSpLocks noChangeShapeType="1"/>
          </p:cNvCxnSpPr>
          <p:nvPr/>
        </p:nvCxnSpPr>
        <p:spPr bwMode="auto">
          <a:xfrm rot="9000000">
            <a:off x="4440004" y="4183042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6" name="Straight Connector 196"/>
          <p:cNvCxnSpPr>
            <a:cxnSpLocks noChangeShapeType="1"/>
          </p:cNvCxnSpPr>
          <p:nvPr/>
        </p:nvCxnSpPr>
        <p:spPr bwMode="auto">
          <a:xfrm rot="1800000" flipH="1">
            <a:off x="4444992" y="4679364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7" name="Straight Connector 154"/>
          <p:cNvCxnSpPr>
            <a:cxnSpLocks noChangeShapeType="1"/>
          </p:cNvCxnSpPr>
          <p:nvPr/>
        </p:nvCxnSpPr>
        <p:spPr bwMode="auto">
          <a:xfrm rot="9000000">
            <a:off x="1363210" y="465215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9" name="Straight Connector 67"/>
          <p:cNvCxnSpPr>
            <a:cxnSpLocks noChangeShapeType="1"/>
          </p:cNvCxnSpPr>
          <p:nvPr/>
        </p:nvCxnSpPr>
        <p:spPr bwMode="auto">
          <a:xfrm>
            <a:off x="5395415" y="2481229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0" name="Straight Connector 196"/>
          <p:cNvCxnSpPr>
            <a:cxnSpLocks noChangeShapeType="1"/>
          </p:cNvCxnSpPr>
          <p:nvPr/>
        </p:nvCxnSpPr>
        <p:spPr bwMode="auto">
          <a:xfrm rot="5400000">
            <a:off x="4781337" y="2623199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1" name="Straight Connector 194"/>
          <p:cNvCxnSpPr>
            <a:cxnSpLocks noChangeShapeType="1"/>
          </p:cNvCxnSpPr>
          <p:nvPr/>
        </p:nvCxnSpPr>
        <p:spPr bwMode="auto">
          <a:xfrm rot="5400000">
            <a:off x="5015693" y="2183965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2" name="Straight Connector 189"/>
          <p:cNvCxnSpPr>
            <a:cxnSpLocks noChangeShapeType="1"/>
          </p:cNvCxnSpPr>
          <p:nvPr/>
        </p:nvCxnSpPr>
        <p:spPr bwMode="auto">
          <a:xfrm rot="9000000">
            <a:off x="5616507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3" name="Straight Connector 178"/>
          <p:cNvCxnSpPr>
            <a:cxnSpLocks noChangeShapeType="1"/>
          </p:cNvCxnSpPr>
          <p:nvPr/>
        </p:nvCxnSpPr>
        <p:spPr bwMode="auto">
          <a:xfrm rot="5400000">
            <a:off x="5252198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4" name="Straight Connector 181"/>
          <p:cNvCxnSpPr>
            <a:cxnSpLocks noChangeShapeType="1"/>
          </p:cNvCxnSpPr>
          <p:nvPr/>
        </p:nvCxnSpPr>
        <p:spPr bwMode="auto">
          <a:xfrm rot="1800000" flipH="1">
            <a:off x="5372973" y="1959381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5" name="Straight Connector 182"/>
          <p:cNvCxnSpPr>
            <a:cxnSpLocks noChangeShapeType="1"/>
          </p:cNvCxnSpPr>
          <p:nvPr/>
        </p:nvCxnSpPr>
        <p:spPr bwMode="auto">
          <a:xfrm rot="9000000">
            <a:off x="5137335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6" name="Straight Connector 175"/>
          <p:cNvCxnSpPr/>
          <p:nvPr/>
        </p:nvCxnSpPr>
        <p:spPr bwMode="auto">
          <a:xfrm rot="5400000">
            <a:off x="5493375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31"/>
          <p:cNvCxnSpPr>
            <a:cxnSpLocks noChangeShapeType="1"/>
          </p:cNvCxnSpPr>
          <p:nvPr/>
        </p:nvCxnSpPr>
        <p:spPr bwMode="auto">
          <a:xfrm rot="5400000">
            <a:off x="4777597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8" name="Straight Connector 134"/>
          <p:cNvCxnSpPr>
            <a:cxnSpLocks noChangeShapeType="1"/>
          </p:cNvCxnSpPr>
          <p:nvPr/>
        </p:nvCxnSpPr>
        <p:spPr bwMode="auto">
          <a:xfrm rot="1800000" flipH="1">
            <a:off x="4900450" y="19593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9" name="Straight Connector 135"/>
          <p:cNvCxnSpPr>
            <a:cxnSpLocks noChangeShapeType="1"/>
          </p:cNvCxnSpPr>
          <p:nvPr/>
        </p:nvCxnSpPr>
        <p:spPr bwMode="auto">
          <a:xfrm rot="9000000">
            <a:off x="4661903" y="1959381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0" name="Straight Connector 127"/>
          <p:cNvCxnSpPr>
            <a:cxnSpLocks noChangeShapeType="1"/>
          </p:cNvCxnSpPr>
          <p:nvPr/>
        </p:nvCxnSpPr>
        <p:spPr bwMode="auto">
          <a:xfrm rot="1800000" flipH="1">
            <a:off x="4428342" y="1959381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1" name="Straight Connector 180"/>
          <p:cNvCxnSpPr/>
          <p:nvPr/>
        </p:nvCxnSpPr>
        <p:spPr bwMode="auto">
          <a:xfrm rot="5400000">
            <a:off x="4537596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72"/>
          <p:cNvCxnSpPr>
            <a:cxnSpLocks noChangeShapeType="1"/>
          </p:cNvCxnSpPr>
          <p:nvPr/>
        </p:nvCxnSpPr>
        <p:spPr bwMode="auto">
          <a:xfrm rot="9000000">
            <a:off x="5374635" y="2406610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3" name="Straight Connector 209"/>
          <p:cNvCxnSpPr>
            <a:cxnSpLocks noChangeShapeType="1"/>
          </p:cNvCxnSpPr>
          <p:nvPr/>
        </p:nvCxnSpPr>
        <p:spPr bwMode="auto">
          <a:xfrm rot="1800000" flipH="1">
            <a:off x="5141075" y="2404188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4" name="Straight Connector 201"/>
          <p:cNvCxnSpPr>
            <a:cxnSpLocks noChangeShapeType="1"/>
          </p:cNvCxnSpPr>
          <p:nvPr/>
        </p:nvCxnSpPr>
        <p:spPr bwMode="auto">
          <a:xfrm rot="9000000">
            <a:off x="4899203" y="2404188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5" name="Straight Connector 202"/>
          <p:cNvCxnSpPr>
            <a:cxnSpLocks noChangeShapeType="1"/>
          </p:cNvCxnSpPr>
          <p:nvPr/>
        </p:nvCxnSpPr>
        <p:spPr bwMode="auto">
          <a:xfrm rot="1800000" flipH="1">
            <a:off x="4664396" y="2404188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6" name="Straight Connector 166"/>
          <p:cNvCxnSpPr>
            <a:cxnSpLocks noChangeShapeType="1"/>
          </p:cNvCxnSpPr>
          <p:nvPr/>
        </p:nvCxnSpPr>
        <p:spPr bwMode="auto">
          <a:xfrm rot="1800000" flipH="1">
            <a:off x="5621494" y="2407094"/>
            <a:ext cx="2693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8" name="Straight Connector 67"/>
          <p:cNvCxnSpPr>
            <a:cxnSpLocks noChangeShapeType="1"/>
          </p:cNvCxnSpPr>
          <p:nvPr/>
        </p:nvCxnSpPr>
        <p:spPr bwMode="auto">
          <a:xfrm rot="5400000">
            <a:off x="5257614" y="3532183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9" name="Straight Connector 196"/>
          <p:cNvCxnSpPr>
            <a:cxnSpLocks noChangeShapeType="1"/>
          </p:cNvCxnSpPr>
          <p:nvPr/>
        </p:nvCxnSpPr>
        <p:spPr bwMode="auto">
          <a:xfrm rot="5400000">
            <a:off x="4785506" y="3532183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0" name="Straight Connector 194"/>
          <p:cNvCxnSpPr>
            <a:cxnSpLocks noChangeShapeType="1"/>
          </p:cNvCxnSpPr>
          <p:nvPr/>
        </p:nvCxnSpPr>
        <p:spPr bwMode="auto">
          <a:xfrm rot="5400000">
            <a:off x="5019862" y="3092948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1" name="Straight Connector 189"/>
          <p:cNvCxnSpPr>
            <a:cxnSpLocks noChangeShapeType="1"/>
          </p:cNvCxnSpPr>
          <p:nvPr/>
        </p:nvCxnSpPr>
        <p:spPr bwMode="auto">
          <a:xfrm rot="9000000">
            <a:off x="5620676" y="2868364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2" name="Straight Connector 178"/>
          <p:cNvCxnSpPr>
            <a:cxnSpLocks noChangeShapeType="1"/>
          </p:cNvCxnSpPr>
          <p:nvPr/>
        </p:nvCxnSpPr>
        <p:spPr bwMode="auto">
          <a:xfrm rot="5400000">
            <a:off x="5723313" y="2640601"/>
            <a:ext cx="28393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3" name="Straight Connector 181"/>
          <p:cNvCxnSpPr>
            <a:cxnSpLocks noChangeShapeType="1"/>
          </p:cNvCxnSpPr>
          <p:nvPr/>
        </p:nvCxnSpPr>
        <p:spPr bwMode="auto">
          <a:xfrm rot="1800000" flipH="1">
            <a:off x="5377142" y="2868364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4" name="Straight Connector 182"/>
          <p:cNvCxnSpPr>
            <a:cxnSpLocks noChangeShapeType="1"/>
          </p:cNvCxnSpPr>
          <p:nvPr/>
        </p:nvCxnSpPr>
        <p:spPr bwMode="auto">
          <a:xfrm rot="9000000">
            <a:off x="5141504" y="2868364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5496638" y="3087787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31"/>
          <p:cNvCxnSpPr>
            <a:cxnSpLocks noChangeShapeType="1"/>
          </p:cNvCxnSpPr>
          <p:nvPr/>
        </p:nvCxnSpPr>
        <p:spPr bwMode="auto">
          <a:xfrm rot="5400000">
            <a:off x="4310651" y="2635739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7" name="Straight Connector 134"/>
          <p:cNvCxnSpPr>
            <a:cxnSpLocks noChangeShapeType="1"/>
          </p:cNvCxnSpPr>
          <p:nvPr/>
        </p:nvCxnSpPr>
        <p:spPr bwMode="auto">
          <a:xfrm rot="1800000" flipH="1">
            <a:off x="4904619" y="2868364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8" name="Straight Connector 135"/>
          <p:cNvCxnSpPr>
            <a:cxnSpLocks noChangeShapeType="1"/>
          </p:cNvCxnSpPr>
          <p:nvPr/>
        </p:nvCxnSpPr>
        <p:spPr bwMode="auto">
          <a:xfrm rot="9000000">
            <a:off x="4666072" y="2868364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9" name="Straight Connector 127"/>
          <p:cNvCxnSpPr>
            <a:cxnSpLocks noChangeShapeType="1"/>
          </p:cNvCxnSpPr>
          <p:nvPr/>
        </p:nvCxnSpPr>
        <p:spPr bwMode="auto">
          <a:xfrm rot="1800000" flipH="1">
            <a:off x="4432512" y="2868364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00" name="Straight Connector 199"/>
          <p:cNvCxnSpPr/>
          <p:nvPr/>
        </p:nvCxnSpPr>
        <p:spPr bwMode="auto">
          <a:xfrm rot="5400000">
            <a:off x="4540859" y="3087787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72"/>
          <p:cNvCxnSpPr>
            <a:cxnSpLocks noChangeShapeType="1"/>
          </p:cNvCxnSpPr>
          <p:nvPr/>
        </p:nvCxnSpPr>
        <p:spPr bwMode="auto">
          <a:xfrm rot="9000000">
            <a:off x="5378805" y="3315594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2" name="Straight Connector 209"/>
          <p:cNvCxnSpPr>
            <a:cxnSpLocks noChangeShapeType="1"/>
          </p:cNvCxnSpPr>
          <p:nvPr/>
        </p:nvCxnSpPr>
        <p:spPr bwMode="auto">
          <a:xfrm rot="1800000" flipH="1">
            <a:off x="5145244" y="3313171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" name="Straight Connector 201"/>
          <p:cNvCxnSpPr>
            <a:cxnSpLocks noChangeShapeType="1"/>
          </p:cNvCxnSpPr>
          <p:nvPr/>
        </p:nvCxnSpPr>
        <p:spPr bwMode="auto">
          <a:xfrm rot="9000000">
            <a:off x="4903373" y="3313171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" name="Straight Connector 202"/>
          <p:cNvCxnSpPr>
            <a:cxnSpLocks noChangeShapeType="1"/>
          </p:cNvCxnSpPr>
          <p:nvPr/>
        </p:nvCxnSpPr>
        <p:spPr bwMode="auto">
          <a:xfrm rot="1800000" flipH="1">
            <a:off x="4668566" y="3313171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" name="Straight Connector 166"/>
          <p:cNvCxnSpPr>
            <a:cxnSpLocks noChangeShapeType="1"/>
          </p:cNvCxnSpPr>
          <p:nvPr/>
        </p:nvCxnSpPr>
        <p:spPr bwMode="auto">
          <a:xfrm rot="1800000" flipH="1">
            <a:off x="5625663" y="3316078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" name="Straight Connector 154"/>
          <p:cNvCxnSpPr>
            <a:cxnSpLocks noChangeShapeType="1"/>
          </p:cNvCxnSpPr>
          <p:nvPr/>
        </p:nvCxnSpPr>
        <p:spPr bwMode="auto">
          <a:xfrm rot="9000000">
            <a:off x="4432512" y="331317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" name="Straight Connector 67"/>
          <p:cNvCxnSpPr>
            <a:cxnSpLocks noChangeShapeType="1"/>
          </p:cNvCxnSpPr>
          <p:nvPr/>
        </p:nvCxnSpPr>
        <p:spPr bwMode="auto">
          <a:xfrm>
            <a:off x="6817099" y="2481229"/>
            <a:ext cx="0" cy="33254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08" name="Straight Connector 196"/>
          <p:cNvCxnSpPr>
            <a:cxnSpLocks noChangeShapeType="1"/>
          </p:cNvCxnSpPr>
          <p:nvPr/>
        </p:nvCxnSpPr>
        <p:spPr bwMode="auto">
          <a:xfrm>
            <a:off x="6344991" y="2481229"/>
            <a:ext cx="0" cy="31310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09" name="Straight Connector 194"/>
          <p:cNvCxnSpPr>
            <a:cxnSpLocks noChangeShapeType="1"/>
          </p:cNvCxnSpPr>
          <p:nvPr/>
        </p:nvCxnSpPr>
        <p:spPr bwMode="auto">
          <a:xfrm rot="5400000">
            <a:off x="6437377" y="2183965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0" name="Straight Connector 189"/>
          <p:cNvCxnSpPr>
            <a:cxnSpLocks noChangeShapeType="1"/>
          </p:cNvCxnSpPr>
          <p:nvPr/>
        </p:nvCxnSpPr>
        <p:spPr bwMode="auto">
          <a:xfrm rot="9000000">
            <a:off x="7038191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1" name="Straight Connector 178"/>
          <p:cNvCxnSpPr>
            <a:cxnSpLocks noChangeShapeType="1"/>
          </p:cNvCxnSpPr>
          <p:nvPr/>
        </p:nvCxnSpPr>
        <p:spPr bwMode="auto">
          <a:xfrm rot="5400000">
            <a:off x="6673882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2" name="Straight Connector 181"/>
          <p:cNvCxnSpPr>
            <a:cxnSpLocks noChangeShapeType="1"/>
          </p:cNvCxnSpPr>
          <p:nvPr/>
        </p:nvCxnSpPr>
        <p:spPr bwMode="auto">
          <a:xfrm rot="1800000" flipH="1">
            <a:off x="6794657" y="1959381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3" name="Straight Connector 182"/>
          <p:cNvCxnSpPr>
            <a:cxnSpLocks noChangeShapeType="1"/>
          </p:cNvCxnSpPr>
          <p:nvPr/>
        </p:nvCxnSpPr>
        <p:spPr bwMode="auto">
          <a:xfrm rot="9000000">
            <a:off x="6559019" y="1959381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4" name="Straight Connector 213"/>
          <p:cNvCxnSpPr/>
          <p:nvPr/>
        </p:nvCxnSpPr>
        <p:spPr bwMode="auto">
          <a:xfrm rot="5400000">
            <a:off x="6915109" y="217890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31"/>
          <p:cNvCxnSpPr>
            <a:cxnSpLocks noChangeShapeType="1"/>
          </p:cNvCxnSpPr>
          <p:nvPr/>
        </p:nvCxnSpPr>
        <p:spPr bwMode="auto">
          <a:xfrm rot="5400000">
            <a:off x="6199281" y="174133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6" name="Straight Connector 134"/>
          <p:cNvCxnSpPr>
            <a:cxnSpLocks noChangeShapeType="1"/>
          </p:cNvCxnSpPr>
          <p:nvPr/>
        </p:nvCxnSpPr>
        <p:spPr bwMode="auto">
          <a:xfrm rot="1800000" flipH="1">
            <a:off x="6322134" y="19593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7" name="Straight Connector 135"/>
          <p:cNvCxnSpPr>
            <a:cxnSpLocks noChangeShapeType="1"/>
          </p:cNvCxnSpPr>
          <p:nvPr/>
        </p:nvCxnSpPr>
        <p:spPr bwMode="auto">
          <a:xfrm rot="9000000">
            <a:off x="6083587" y="1959381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8" name="Straight Connector 127"/>
          <p:cNvCxnSpPr>
            <a:cxnSpLocks noChangeShapeType="1"/>
          </p:cNvCxnSpPr>
          <p:nvPr/>
        </p:nvCxnSpPr>
        <p:spPr bwMode="auto">
          <a:xfrm rot="1800000" flipH="1">
            <a:off x="5850026" y="1959381"/>
            <a:ext cx="2684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9" name="Straight Connector 218"/>
          <p:cNvCxnSpPr/>
          <p:nvPr/>
        </p:nvCxnSpPr>
        <p:spPr bwMode="auto">
          <a:xfrm rot="5400000">
            <a:off x="5959329" y="2178907"/>
            <a:ext cx="2827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72"/>
          <p:cNvCxnSpPr>
            <a:cxnSpLocks noChangeShapeType="1"/>
          </p:cNvCxnSpPr>
          <p:nvPr/>
        </p:nvCxnSpPr>
        <p:spPr bwMode="auto">
          <a:xfrm rot="9000000">
            <a:off x="6796319" y="2406610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1" name="Straight Connector 209"/>
          <p:cNvCxnSpPr>
            <a:cxnSpLocks noChangeShapeType="1"/>
          </p:cNvCxnSpPr>
          <p:nvPr/>
        </p:nvCxnSpPr>
        <p:spPr bwMode="auto">
          <a:xfrm rot="1800000" flipH="1">
            <a:off x="6562759" y="2404188"/>
            <a:ext cx="27054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2" name="Straight Connector 201"/>
          <p:cNvCxnSpPr>
            <a:cxnSpLocks noChangeShapeType="1"/>
          </p:cNvCxnSpPr>
          <p:nvPr/>
        </p:nvCxnSpPr>
        <p:spPr bwMode="auto">
          <a:xfrm rot="9000000">
            <a:off x="6320888" y="2404188"/>
            <a:ext cx="267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3" name="Straight Connector 202"/>
          <p:cNvCxnSpPr>
            <a:cxnSpLocks noChangeShapeType="1"/>
          </p:cNvCxnSpPr>
          <p:nvPr/>
        </p:nvCxnSpPr>
        <p:spPr bwMode="auto">
          <a:xfrm rot="1800000" flipH="1">
            <a:off x="6086080" y="2404188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4" name="Straight Connector 166"/>
          <p:cNvCxnSpPr>
            <a:cxnSpLocks noChangeShapeType="1"/>
          </p:cNvCxnSpPr>
          <p:nvPr/>
        </p:nvCxnSpPr>
        <p:spPr bwMode="auto">
          <a:xfrm rot="1800000" flipH="1">
            <a:off x="7043178" y="2407094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5" name="Straight Connector 154"/>
          <p:cNvCxnSpPr>
            <a:cxnSpLocks noChangeShapeType="1"/>
          </p:cNvCxnSpPr>
          <p:nvPr/>
        </p:nvCxnSpPr>
        <p:spPr bwMode="auto">
          <a:xfrm rot="9000000">
            <a:off x="5850026" y="2404188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6" name="Straight Connector 67"/>
          <p:cNvCxnSpPr>
            <a:cxnSpLocks noChangeShapeType="1"/>
          </p:cNvCxnSpPr>
          <p:nvPr/>
        </p:nvCxnSpPr>
        <p:spPr bwMode="auto">
          <a:xfrm rot="5400000">
            <a:off x="6675129" y="354190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7" name="Straight Connector 196"/>
          <p:cNvCxnSpPr>
            <a:cxnSpLocks noChangeShapeType="1"/>
          </p:cNvCxnSpPr>
          <p:nvPr/>
        </p:nvCxnSpPr>
        <p:spPr bwMode="auto">
          <a:xfrm rot="5400000">
            <a:off x="6203022" y="3541904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8" name="Straight Connector 194"/>
          <p:cNvCxnSpPr>
            <a:cxnSpLocks noChangeShapeType="1"/>
          </p:cNvCxnSpPr>
          <p:nvPr/>
        </p:nvCxnSpPr>
        <p:spPr bwMode="auto">
          <a:xfrm rot="5400000">
            <a:off x="6437377" y="3102670"/>
            <a:ext cx="2815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9" name="Straight Connector 189"/>
          <p:cNvCxnSpPr>
            <a:cxnSpLocks noChangeShapeType="1"/>
          </p:cNvCxnSpPr>
          <p:nvPr/>
        </p:nvCxnSpPr>
        <p:spPr bwMode="auto">
          <a:xfrm rot="9000000">
            <a:off x="7038191" y="287808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0" name="Straight Connector 178"/>
          <p:cNvCxnSpPr>
            <a:cxnSpLocks noChangeShapeType="1"/>
          </p:cNvCxnSpPr>
          <p:nvPr/>
        </p:nvCxnSpPr>
        <p:spPr bwMode="auto">
          <a:xfrm>
            <a:off x="7295305" y="2484048"/>
            <a:ext cx="0" cy="33459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1" name="Straight Connector 181"/>
          <p:cNvCxnSpPr>
            <a:cxnSpLocks noChangeShapeType="1"/>
          </p:cNvCxnSpPr>
          <p:nvPr/>
        </p:nvCxnSpPr>
        <p:spPr bwMode="auto">
          <a:xfrm rot="1800000" flipH="1">
            <a:off x="6794657" y="2878087"/>
            <a:ext cx="26639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2" name="Straight Connector 182"/>
          <p:cNvCxnSpPr>
            <a:cxnSpLocks noChangeShapeType="1"/>
          </p:cNvCxnSpPr>
          <p:nvPr/>
        </p:nvCxnSpPr>
        <p:spPr bwMode="auto">
          <a:xfrm rot="9000000">
            <a:off x="6559019" y="2878087"/>
            <a:ext cx="27137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3" name="Straight Connector 232"/>
          <p:cNvCxnSpPr/>
          <p:nvPr/>
        </p:nvCxnSpPr>
        <p:spPr bwMode="auto">
          <a:xfrm rot="5400000">
            <a:off x="6915109" y="3097249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31"/>
          <p:cNvCxnSpPr>
            <a:cxnSpLocks noChangeShapeType="1"/>
          </p:cNvCxnSpPr>
          <p:nvPr/>
        </p:nvCxnSpPr>
        <p:spPr bwMode="auto">
          <a:xfrm rot="5400000">
            <a:off x="5736504" y="353500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5" name="Straight Connector 134"/>
          <p:cNvCxnSpPr>
            <a:cxnSpLocks noChangeShapeType="1"/>
          </p:cNvCxnSpPr>
          <p:nvPr/>
        </p:nvCxnSpPr>
        <p:spPr bwMode="auto">
          <a:xfrm rot="1800000" flipH="1">
            <a:off x="6322134" y="2878087"/>
            <a:ext cx="27054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6" name="Straight Connector 135"/>
          <p:cNvCxnSpPr>
            <a:cxnSpLocks noChangeShapeType="1"/>
          </p:cNvCxnSpPr>
          <p:nvPr/>
        </p:nvCxnSpPr>
        <p:spPr bwMode="auto">
          <a:xfrm rot="9000000">
            <a:off x="6083587" y="2878087"/>
            <a:ext cx="27013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7" name="Straight Connector 127"/>
          <p:cNvCxnSpPr>
            <a:cxnSpLocks noChangeShapeType="1"/>
          </p:cNvCxnSpPr>
          <p:nvPr/>
        </p:nvCxnSpPr>
        <p:spPr bwMode="auto">
          <a:xfrm rot="1800000" flipH="1">
            <a:off x="5850026" y="2878087"/>
            <a:ext cx="26847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959329" y="3097249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72"/>
          <p:cNvCxnSpPr>
            <a:cxnSpLocks noChangeShapeType="1"/>
          </p:cNvCxnSpPr>
          <p:nvPr/>
        </p:nvCxnSpPr>
        <p:spPr bwMode="auto">
          <a:xfrm rot="9000000">
            <a:off x="6796319" y="3325316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0" name="Straight Connector 209"/>
          <p:cNvCxnSpPr>
            <a:cxnSpLocks noChangeShapeType="1"/>
          </p:cNvCxnSpPr>
          <p:nvPr/>
        </p:nvCxnSpPr>
        <p:spPr bwMode="auto">
          <a:xfrm rot="1800000" flipH="1">
            <a:off x="6562759" y="3322893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1" name="Straight Connector 201"/>
          <p:cNvCxnSpPr>
            <a:cxnSpLocks noChangeShapeType="1"/>
          </p:cNvCxnSpPr>
          <p:nvPr/>
        </p:nvCxnSpPr>
        <p:spPr bwMode="auto">
          <a:xfrm rot="9000000">
            <a:off x="6320888" y="3322893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2" name="Straight Connector 202"/>
          <p:cNvCxnSpPr>
            <a:cxnSpLocks noChangeShapeType="1"/>
          </p:cNvCxnSpPr>
          <p:nvPr/>
        </p:nvCxnSpPr>
        <p:spPr bwMode="auto">
          <a:xfrm rot="1800000" flipH="1">
            <a:off x="6086080" y="3322893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3" name="Straight Connector 166"/>
          <p:cNvCxnSpPr>
            <a:cxnSpLocks noChangeShapeType="1"/>
          </p:cNvCxnSpPr>
          <p:nvPr/>
        </p:nvCxnSpPr>
        <p:spPr bwMode="auto">
          <a:xfrm rot="1800000" flipH="1">
            <a:off x="7043178" y="3325800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4" name="Straight Connector 154"/>
          <p:cNvCxnSpPr>
            <a:cxnSpLocks noChangeShapeType="1"/>
          </p:cNvCxnSpPr>
          <p:nvPr/>
        </p:nvCxnSpPr>
        <p:spPr bwMode="auto">
          <a:xfrm rot="9000000">
            <a:off x="5850026" y="332289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" name="Straight Connector 131"/>
          <p:cNvCxnSpPr>
            <a:cxnSpLocks noChangeShapeType="1"/>
          </p:cNvCxnSpPr>
          <p:nvPr/>
        </p:nvCxnSpPr>
        <p:spPr bwMode="auto">
          <a:xfrm rot="5400000">
            <a:off x="5728166" y="173647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6" name="Straight Connector 127"/>
          <p:cNvCxnSpPr>
            <a:cxnSpLocks noChangeShapeType="1"/>
          </p:cNvCxnSpPr>
          <p:nvPr/>
        </p:nvCxnSpPr>
        <p:spPr bwMode="auto">
          <a:xfrm rot="1800000" flipH="1">
            <a:off x="4194869" y="2387138"/>
            <a:ext cx="268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7" name="Straight Connector 189"/>
          <p:cNvCxnSpPr>
            <a:cxnSpLocks noChangeShapeType="1"/>
          </p:cNvCxnSpPr>
          <p:nvPr/>
        </p:nvCxnSpPr>
        <p:spPr bwMode="auto">
          <a:xfrm rot="9000000">
            <a:off x="7275833" y="239199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8" name="Straight Connector 196"/>
          <p:cNvCxnSpPr>
            <a:cxnSpLocks noChangeShapeType="1"/>
          </p:cNvCxnSpPr>
          <p:nvPr/>
        </p:nvCxnSpPr>
        <p:spPr bwMode="auto">
          <a:xfrm rot="1800000" flipH="1">
            <a:off x="7280821" y="2888321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49" name="Straight Connector 154"/>
          <p:cNvCxnSpPr>
            <a:cxnSpLocks noChangeShapeType="1"/>
          </p:cNvCxnSpPr>
          <p:nvPr/>
        </p:nvCxnSpPr>
        <p:spPr bwMode="auto">
          <a:xfrm rot="9000000">
            <a:off x="4199039" y="286111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1" name="Straight Connector 67"/>
          <p:cNvCxnSpPr>
            <a:cxnSpLocks noChangeShapeType="1"/>
          </p:cNvCxnSpPr>
          <p:nvPr/>
        </p:nvCxnSpPr>
        <p:spPr bwMode="auto">
          <a:xfrm>
            <a:off x="5406873" y="4284517"/>
            <a:ext cx="0" cy="33254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2" name="Straight Connector 196"/>
          <p:cNvCxnSpPr>
            <a:cxnSpLocks noChangeShapeType="1"/>
          </p:cNvCxnSpPr>
          <p:nvPr/>
        </p:nvCxnSpPr>
        <p:spPr bwMode="auto">
          <a:xfrm rot="5400000">
            <a:off x="4792796" y="4426488"/>
            <a:ext cx="2839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3" name="Straight Connector 194"/>
          <p:cNvCxnSpPr>
            <a:cxnSpLocks noChangeShapeType="1"/>
          </p:cNvCxnSpPr>
          <p:nvPr/>
        </p:nvCxnSpPr>
        <p:spPr bwMode="auto">
          <a:xfrm rot="5400000">
            <a:off x="5027151" y="3987253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4" name="Straight Connector 189"/>
          <p:cNvCxnSpPr>
            <a:cxnSpLocks noChangeShapeType="1"/>
          </p:cNvCxnSpPr>
          <p:nvPr/>
        </p:nvCxnSpPr>
        <p:spPr bwMode="auto">
          <a:xfrm rot="9000000">
            <a:off x="5627965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5" name="Straight Connector 178"/>
          <p:cNvCxnSpPr>
            <a:cxnSpLocks noChangeShapeType="1"/>
          </p:cNvCxnSpPr>
          <p:nvPr/>
        </p:nvCxnSpPr>
        <p:spPr bwMode="auto">
          <a:xfrm rot="5400000">
            <a:off x="4308107" y="532161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6" name="Straight Connector 181"/>
          <p:cNvCxnSpPr>
            <a:cxnSpLocks noChangeShapeType="1"/>
          </p:cNvCxnSpPr>
          <p:nvPr/>
        </p:nvCxnSpPr>
        <p:spPr bwMode="auto">
          <a:xfrm rot="1800000" flipH="1">
            <a:off x="5384431" y="3762669"/>
            <a:ext cx="2663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7" name="Straight Connector 182"/>
          <p:cNvCxnSpPr>
            <a:cxnSpLocks noChangeShapeType="1"/>
          </p:cNvCxnSpPr>
          <p:nvPr/>
        </p:nvCxnSpPr>
        <p:spPr bwMode="auto">
          <a:xfrm rot="9000000">
            <a:off x="5148793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58" name="Straight Connector 257"/>
          <p:cNvCxnSpPr/>
          <p:nvPr/>
        </p:nvCxnSpPr>
        <p:spPr bwMode="auto">
          <a:xfrm rot="5400000">
            <a:off x="5504833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131"/>
          <p:cNvCxnSpPr>
            <a:cxnSpLocks noChangeShapeType="1"/>
          </p:cNvCxnSpPr>
          <p:nvPr/>
        </p:nvCxnSpPr>
        <p:spPr bwMode="auto">
          <a:xfrm rot="5400000">
            <a:off x="1466266" y="351791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0" name="Straight Connector 134"/>
          <p:cNvCxnSpPr>
            <a:cxnSpLocks noChangeShapeType="1"/>
          </p:cNvCxnSpPr>
          <p:nvPr/>
        </p:nvCxnSpPr>
        <p:spPr bwMode="auto">
          <a:xfrm rot="1800000" flipH="1">
            <a:off x="4911908" y="376266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1" name="Straight Connector 135"/>
          <p:cNvCxnSpPr>
            <a:cxnSpLocks noChangeShapeType="1"/>
          </p:cNvCxnSpPr>
          <p:nvPr/>
        </p:nvCxnSpPr>
        <p:spPr bwMode="auto">
          <a:xfrm rot="9000000">
            <a:off x="4673361" y="3762669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2" name="Straight Connector 127"/>
          <p:cNvCxnSpPr>
            <a:cxnSpLocks noChangeShapeType="1"/>
          </p:cNvCxnSpPr>
          <p:nvPr/>
        </p:nvCxnSpPr>
        <p:spPr bwMode="auto">
          <a:xfrm rot="1800000" flipH="1">
            <a:off x="4439800" y="3762669"/>
            <a:ext cx="26846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3" name="Straight Connector 262"/>
          <p:cNvCxnSpPr/>
          <p:nvPr/>
        </p:nvCxnSpPr>
        <p:spPr bwMode="auto">
          <a:xfrm rot="5400000">
            <a:off x="4549054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72"/>
          <p:cNvCxnSpPr>
            <a:cxnSpLocks noChangeShapeType="1"/>
          </p:cNvCxnSpPr>
          <p:nvPr/>
        </p:nvCxnSpPr>
        <p:spPr bwMode="auto">
          <a:xfrm rot="9000000">
            <a:off x="5386093" y="4209898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5" name="Straight Connector 209"/>
          <p:cNvCxnSpPr>
            <a:cxnSpLocks noChangeShapeType="1"/>
          </p:cNvCxnSpPr>
          <p:nvPr/>
        </p:nvCxnSpPr>
        <p:spPr bwMode="auto">
          <a:xfrm rot="1800000" flipH="1">
            <a:off x="5152533" y="4207476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" name="Straight Connector 201"/>
          <p:cNvCxnSpPr>
            <a:cxnSpLocks noChangeShapeType="1"/>
          </p:cNvCxnSpPr>
          <p:nvPr/>
        </p:nvCxnSpPr>
        <p:spPr bwMode="auto">
          <a:xfrm rot="9000000">
            <a:off x="4910662" y="4207476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" name="Straight Connector 202"/>
          <p:cNvCxnSpPr>
            <a:cxnSpLocks noChangeShapeType="1"/>
          </p:cNvCxnSpPr>
          <p:nvPr/>
        </p:nvCxnSpPr>
        <p:spPr bwMode="auto">
          <a:xfrm rot="1800000" flipH="1">
            <a:off x="4675854" y="4207476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68" name="Straight Connector 166"/>
          <p:cNvCxnSpPr>
            <a:cxnSpLocks noChangeShapeType="1"/>
          </p:cNvCxnSpPr>
          <p:nvPr/>
        </p:nvCxnSpPr>
        <p:spPr bwMode="auto">
          <a:xfrm rot="1800000" flipH="1">
            <a:off x="5632952" y="4210383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9" name="Straight Connector 154"/>
          <p:cNvCxnSpPr>
            <a:cxnSpLocks noChangeShapeType="1"/>
          </p:cNvCxnSpPr>
          <p:nvPr/>
        </p:nvCxnSpPr>
        <p:spPr bwMode="auto">
          <a:xfrm rot="9000000">
            <a:off x="1363356" y="3739956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0" name="Straight Connector 67"/>
          <p:cNvCxnSpPr>
            <a:cxnSpLocks noChangeShapeType="1"/>
          </p:cNvCxnSpPr>
          <p:nvPr/>
        </p:nvCxnSpPr>
        <p:spPr bwMode="auto">
          <a:xfrm rot="5400000">
            <a:off x="5269072" y="533547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1" name="Straight Connector 196"/>
          <p:cNvCxnSpPr>
            <a:cxnSpLocks noChangeShapeType="1"/>
          </p:cNvCxnSpPr>
          <p:nvPr/>
        </p:nvCxnSpPr>
        <p:spPr bwMode="auto">
          <a:xfrm rot="5400000">
            <a:off x="4796965" y="5335471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2" name="Straight Connector 194"/>
          <p:cNvCxnSpPr>
            <a:cxnSpLocks noChangeShapeType="1"/>
          </p:cNvCxnSpPr>
          <p:nvPr/>
        </p:nvCxnSpPr>
        <p:spPr bwMode="auto">
          <a:xfrm rot="5400000">
            <a:off x="5031321" y="4896236"/>
            <a:ext cx="28151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3" name="Straight Connector 189"/>
          <p:cNvCxnSpPr>
            <a:cxnSpLocks noChangeShapeType="1"/>
          </p:cNvCxnSpPr>
          <p:nvPr/>
        </p:nvCxnSpPr>
        <p:spPr bwMode="auto">
          <a:xfrm rot="9000000">
            <a:off x="5632134" y="4671653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4" name="Straight Connector 178"/>
          <p:cNvCxnSpPr>
            <a:cxnSpLocks noChangeShapeType="1"/>
          </p:cNvCxnSpPr>
          <p:nvPr/>
        </p:nvCxnSpPr>
        <p:spPr bwMode="auto">
          <a:xfrm rot="5400000">
            <a:off x="5734771" y="4443889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5" name="Straight Connector 181"/>
          <p:cNvCxnSpPr>
            <a:cxnSpLocks noChangeShapeType="1"/>
          </p:cNvCxnSpPr>
          <p:nvPr/>
        </p:nvCxnSpPr>
        <p:spPr bwMode="auto">
          <a:xfrm rot="1800000" flipH="1">
            <a:off x="5388600" y="4671653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" name="Straight Connector 182"/>
          <p:cNvCxnSpPr>
            <a:cxnSpLocks noChangeShapeType="1"/>
          </p:cNvCxnSpPr>
          <p:nvPr/>
        </p:nvCxnSpPr>
        <p:spPr bwMode="auto">
          <a:xfrm rot="9000000">
            <a:off x="5152962" y="4671653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7" name="Straight Connector 276"/>
          <p:cNvCxnSpPr/>
          <p:nvPr/>
        </p:nvCxnSpPr>
        <p:spPr bwMode="auto">
          <a:xfrm rot="5400000">
            <a:off x="5508096" y="4891075"/>
            <a:ext cx="283851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134"/>
          <p:cNvCxnSpPr>
            <a:cxnSpLocks noChangeShapeType="1"/>
          </p:cNvCxnSpPr>
          <p:nvPr/>
        </p:nvCxnSpPr>
        <p:spPr bwMode="auto">
          <a:xfrm rot="1800000" flipH="1">
            <a:off x="4916077" y="4671653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0" name="Straight Connector 135"/>
          <p:cNvCxnSpPr>
            <a:cxnSpLocks noChangeShapeType="1"/>
          </p:cNvCxnSpPr>
          <p:nvPr/>
        </p:nvCxnSpPr>
        <p:spPr bwMode="auto">
          <a:xfrm rot="9000000">
            <a:off x="4677530" y="4671653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2" name="Straight Connector 281"/>
          <p:cNvCxnSpPr/>
          <p:nvPr/>
        </p:nvCxnSpPr>
        <p:spPr bwMode="auto">
          <a:xfrm rot="5400000">
            <a:off x="4552317" y="4891075"/>
            <a:ext cx="283851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72"/>
          <p:cNvCxnSpPr>
            <a:cxnSpLocks noChangeShapeType="1"/>
          </p:cNvCxnSpPr>
          <p:nvPr/>
        </p:nvCxnSpPr>
        <p:spPr bwMode="auto">
          <a:xfrm rot="9000000">
            <a:off x="5390263" y="5118882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4" name="Straight Connector 209"/>
          <p:cNvCxnSpPr>
            <a:cxnSpLocks noChangeShapeType="1"/>
          </p:cNvCxnSpPr>
          <p:nvPr/>
        </p:nvCxnSpPr>
        <p:spPr bwMode="auto">
          <a:xfrm rot="1800000" flipH="1">
            <a:off x="5156702" y="5116459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5" name="Straight Connector 201"/>
          <p:cNvCxnSpPr>
            <a:cxnSpLocks noChangeShapeType="1"/>
          </p:cNvCxnSpPr>
          <p:nvPr/>
        </p:nvCxnSpPr>
        <p:spPr bwMode="auto">
          <a:xfrm rot="9000000">
            <a:off x="4914831" y="5116459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6" name="Straight Connector 202"/>
          <p:cNvCxnSpPr>
            <a:cxnSpLocks noChangeShapeType="1"/>
          </p:cNvCxnSpPr>
          <p:nvPr/>
        </p:nvCxnSpPr>
        <p:spPr bwMode="auto">
          <a:xfrm rot="1800000" flipH="1">
            <a:off x="4680024" y="511645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7" name="Straight Connector 166"/>
          <p:cNvCxnSpPr>
            <a:cxnSpLocks noChangeShapeType="1"/>
          </p:cNvCxnSpPr>
          <p:nvPr/>
        </p:nvCxnSpPr>
        <p:spPr bwMode="auto">
          <a:xfrm rot="1800000" flipH="1">
            <a:off x="5637122" y="5119366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8" name="Straight Connector 154"/>
          <p:cNvCxnSpPr>
            <a:cxnSpLocks noChangeShapeType="1"/>
          </p:cNvCxnSpPr>
          <p:nvPr/>
        </p:nvCxnSpPr>
        <p:spPr bwMode="auto">
          <a:xfrm rot="9000000">
            <a:off x="4443970" y="511645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9" name="Straight Connector 67"/>
          <p:cNvCxnSpPr>
            <a:cxnSpLocks noChangeShapeType="1"/>
          </p:cNvCxnSpPr>
          <p:nvPr/>
        </p:nvCxnSpPr>
        <p:spPr bwMode="auto">
          <a:xfrm>
            <a:off x="6828557" y="4284517"/>
            <a:ext cx="0" cy="3325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0" name="Straight Connector 196"/>
          <p:cNvCxnSpPr>
            <a:cxnSpLocks noChangeShapeType="1"/>
          </p:cNvCxnSpPr>
          <p:nvPr/>
        </p:nvCxnSpPr>
        <p:spPr bwMode="auto">
          <a:xfrm>
            <a:off x="6356449" y="4284517"/>
            <a:ext cx="0" cy="3131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1" name="Straight Connector 194"/>
          <p:cNvCxnSpPr>
            <a:cxnSpLocks noChangeShapeType="1"/>
          </p:cNvCxnSpPr>
          <p:nvPr/>
        </p:nvCxnSpPr>
        <p:spPr bwMode="auto">
          <a:xfrm rot="5400000">
            <a:off x="6448835" y="3987253"/>
            <a:ext cx="2815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2" name="Straight Connector 189"/>
          <p:cNvCxnSpPr>
            <a:cxnSpLocks noChangeShapeType="1"/>
          </p:cNvCxnSpPr>
          <p:nvPr/>
        </p:nvCxnSpPr>
        <p:spPr bwMode="auto">
          <a:xfrm rot="9000000">
            <a:off x="7049649" y="3762669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3" name="Straight Connector 178"/>
          <p:cNvCxnSpPr>
            <a:cxnSpLocks noChangeShapeType="1"/>
          </p:cNvCxnSpPr>
          <p:nvPr/>
        </p:nvCxnSpPr>
        <p:spPr bwMode="auto">
          <a:xfrm rot="5400000">
            <a:off x="6685340" y="3544627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4" name="Straight Connector 181"/>
          <p:cNvCxnSpPr>
            <a:cxnSpLocks noChangeShapeType="1"/>
          </p:cNvCxnSpPr>
          <p:nvPr/>
        </p:nvCxnSpPr>
        <p:spPr bwMode="auto">
          <a:xfrm rot="1800000" flipH="1">
            <a:off x="6806115" y="3762669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5" name="Straight Connector 182"/>
          <p:cNvCxnSpPr>
            <a:cxnSpLocks noChangeShapeType="1"/>
          </p:cNvCxnSpPr>
          <p:nvPr/>
        </p:nvCxnSpPr>
        <p:spPr bwMode="auto">
          <a:xfrm rot="9000000">
            <a:off x="6570477" y="3762669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6" name="Straight Connector 295"/>
          <p:cNvCxnSpPr/>
          <p:nvPr/>
        </p:nvCxnSpPr>
        <p:spPr bwMode="auto">
          <a:xfrm rot="5400000">
            <a:off x="6926567" y="3982196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134"/>
          <p:cNvCxnSpPr>
            <a:cxnSpLocks noChangeShapeType="1"/>
          </p:cNvCxnSpPr>
          <p:nvPr/>
        </p:nvCxnSpPr>
        <p:spPr bwMode="auto">
          <a:xfrm rot="1800000" flipH="1">
            <a:off x="6333592" y="3762669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99" name="Straight Connector 135"/>
          <p:cNvCxnSpPr>
            <a:cxnSpLocks noChangeShapeType="1"/>
          </p:cNvCxnSpPr>
          <p:nvPr/>
        </p:nvCxnSpPr>
        <p:spPr bwMode="auto">
          <a:xfrm rot="9000000">
            <a:off x="6095045" y="3762669"/>
            <a:ext cx="27013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0" name="Straight Connector 127"/>
          <p:cNvCxnSpPr>
            <a:cxnSpLocks noChangeShapeType="1"/>
          </p:cNvCxnSpPr>
          <p:nvPr/>
        </p:nvCxnSpPr>
        <p:spPr bwMode="auto">
          <a:xfrm rot="1800000" flipH="1">
            <a:off x="5861484" y="3762669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1" name="Straight Connector 300"/>
          <p:cNvCxnSpPr/>
          <p:nvPr/>
        </p:nvCxnSpPr>
        <p:spPr bwMode="auto">
          <a:xfrm rot="5400000">
            <a:off x="5970787" y="3982196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72"/>
          <p:cNvCxnSpPr>
            <a:cxnSpLocks noChangeShapeType="1"/>
          </p:cNvCxnSpPr>
          <p:nvPr/>
        </p:nvCxnSpPr>
        <p:spPr bwMode="auto">
          <a:xfrm rot="9000000">
            <a:off x="6807777" y="4209898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3" name="Straight Connector 209"/>
          <p:cNvCxnSpPr>
            <a:cxnSpLocks noChangeShapeType="1"/>
          </p:cNvCxnSpPr>
          <p:nvPr/>
        </p:nvCxnSpPr>
        <p:spPr bwMode="auto">
          <a:xfrm rot="1800000" flipH="1">
            <a:off x="6574217" y="4207476"/>
            <a:ext cx="27054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4" name="Straight Connector 201"/>
          <p:cNvCxnSpPr>
            <a:cxnSpLocks noChangeShapeType="1"/>
          </p:cNvCxnSpPr>
          <p:nvPr/>
        </p:nvCxnSpPr>
        <p:spPr bwMode="auto">
          <a:xfrm rot="9000000">
            <a:off x="6332346" y="4207476"/>
            <a:ext cx="267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5" name="Straight Connector 202"/>
          <p:cNvCxnSpPr>
            <a:cxnSpLocks noChangeShapeType="1"/>
          </p:cNvCxnSpPr>
          <p:nvPr/>
        </p:nvCxnSpPr>
        <p:spPr bwMode="auto">
          <a:xfrm rot="1800000" flipH="1">
            <a:off x="6097538" y="4207476"/>
            <a:ext cx="2705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6" name="Straight Connector 166"/>
          <p:cNvCxnSpPr>
            <a:cxnSpLocks noChangeShapeType="1"/>
          </p:cNvCxnSpPr>
          <p:nvPr/>
        </p:nvCxnSpPr>
        <p:spPr bwMode="auto">
          <a:xfrm rot="1800000" flipH="1">
            <a:off x="7054637" y="4210383"/>
            <a:ext cx="2693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" name="Straight Connector 154"/>
          <p:cNvCxnSpPr>
            <a:cxnSpLocks noChangeShapeType="1"/>
          </p:cNvCxnSpPr>
          <p:nvPr/>
        </p:nvCxnSpPr>
        <p:spPr bwMode="auto">
          <a:xfrm rot="9000000">
            <a:off x="5861484" y="4207476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Connector 67"/>
          <p:cNvCxnSpPr>
            <a:cxnSpLocks noChangeShapeType="1"/>
          </p:cNvCxnSpPr>
          <p:nvPr/>
        </p:nvCxnSpPr>
        <p:spPr bwMode="auto">
          <a:xfrm rot="5400000">
            <a:off x="6686587" y="534519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09" name="Straight Connector 196"/>
          <p:cNvCxnSpPr>
            <a:cxnSpLocks noChangeShapeType="1"/>
          </p:cNvCxnSpPr>
          <p:nvPr/>
        </p:nvCxnSpPr>
        <p:spPr bwMode="auto">
          <a:xfrm rot="5400000">
            <a:off x="6214480" y="5345192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0" name="Straight Connector 194"/>
          <p:cNvCxnSpPr>
            <a:cxnSpLocks noChangeShapeType="1"/>
          </p:cNvCxnSpPr>
          <p:nvPr/>
        </p:nvCxnSpPr>
        <p:spPr bwMode="auto">
          <a:xfrm rot="5400000">
            <a:off x="6448835" y="4905958"/>
            <a:ext cx="28151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1" name="Straight Connector 189"/>
          <p:cNvCxnSpPr>
            <a:cxnSpLocks noChangeShapeType="1"/>
          </p:cNvCxnSpPr>
          <p:nvPr/>
        </p:nvCxnSpPr>
        <p:spPr bwMode="auto">
          <a:xfrm rot="9000000">
            <a:off x="7049649" y="4681375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178"/>
          <p:cNvCxnSpPr>
            <a:cxnSpLocks noChangeShapeType="1"/>
          </p:cNvCxnSpPr>
          <p:nvPr/>
        </p:nvCxnSpPr>
        <p:spPr bwMode="auto">
          <a:xfrm>
            <a:off x="7306763" y="4287336"/>
            <a:ext cx="0" cy="3345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3" name="Straight Connector 181"/>
          <p:cNvCxnSpPr>
            <a:cxnSpLocks noChangeShapeType="1"/>
          </p:cNvCxnSpPr>
          <p:nvPr/>
        </p:nvCxnSpPr>
        <p:spPr bwMode="auto">
          <a:xfrm rot="1800000" flipH="1">
            <a:off x="6806115" y="4681375"/>
            <a:ext cx="26639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" name="Straight Connector 182"/>
          <p:cNvCxnSpPr>
            <a:cxnSpLocks noChangeShapeType="1"/>
          </p:cNvCxnSpPr>
          <p:nvPr/>
        </p:nvCxnSpPr>
        <p:spPr bwMode="auto">
          <a:xfrm rot="9000000">
            <a:off x="6570477" y="4681375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5" name="Straight Connector 314"/>
          <p:cNvCxnSpPr/>
          <p:nvPr/>
        </p:nvCxnSpPr>
        <p:spPr bwMode="auto">
          <a:xfrm rot="5400000">
            <a:off x="6926567" y="4900537"/>
            <a:ext cx="28273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131"/>
          <p:cNvCxnSpPr>
            <a:cxnSpLocks noChangeShapeType="1"/>
          </p:cNvCxnSpPr>
          <p:nvPr/>
        </p:nvCxnSpPr>
        <p:spPr bwMode="auto">
          <a:xfrm rot="5400000">
            <a:off x="5747962" y="5338290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7" name="Straight Connector 134"/>
          <p:cNvCxnSpPr>
            <a:cxnSpLocks noChangeShapeType="1"/>
          </p:cNvCxnSpPr>
          <p:nvPr/>
        </p:nvCxnSpPr>
        <p:spPr bwMode="auto">
          <a:xfrm rot="1800000" flipH="1">
            <a:off x="6333592" y="4681375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8" name="Straight Connector 135"/>
          <p:cNvCxnSpPr>
            <a:cxnSpLocks noChangeShapeType="1"/>
          </p:cNvCxnSpPr>
          <p:nvPr/>
        </p:nvCxnSpPr>
        <p:spPr bwMode="auto">
          <a:xfrm rot="9000000">
            <a:off x="6095045" y="4681375"/>
            <a:ext cx="27013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9" name="Straight Connector 127"/>
          <p:cNvCxnSpPr>
            <a:cxnSpLocks noChangeShapeType="1"/>
          </p:cNvCxnSpPr>
          <p:nvPr/>
        </p:nvCxnSpPr>
        <p:spPr bwMode="auto">
          <a:xfrm rot="1800000" flipH="1">
            <a:off x="5861484" y="4681375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0" name="Straight Connector 319"/>
          <p:cNvCxnSpPr/>
          <p:nvPr/>
        </p:nvCxnSpPr>
        <p:spPr bwMode="auto">
          <a:xfrm rot="5400000">
            <a:off x="5970787" y="4900537"/>
            <a:ext cx="282738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72"/>
          <p:cNvCxnSpPr>
            <a:cxnSpLocks noChangeShapeType="1"/>
          </p:cNvCxnSpPr>
          <p:nvPr/>
        </p:nvCxnSpPr>
        <p:spPr bwMode="auto">
          <a:xfrm rot="9000000">
            <a:off x="6807777" y="5128604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2" name="Straight Connector 209"/>
          <p:cNvCxnSpPr>
            <a:cxnSpLocks noChangeShapeType="1"/>
          </p:cNvCxnSpPr>
          <p:nvPr/>
        </p:nvCxnSpPr>
        <p:spPr bwMode="auto">
          <a:xfrm rot="1800000" flipH="1">
            <a:off x="6574217" y="5126181"/>
            <a:ext cx="27054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3" name="Straight Connector 201"/>
          <p:cNvCxnSpPr>
            <a:cxnSpLocks noChangeShapeType="1"/>
          </p:cNvCxnSpPr>
          <p:nvPr/>
        </p:nvCxnSpPr>
        <p:spPr bwMode="auto">
          <a:xfrm rot="9000000">
            <a:off x="6332346" y="5126181"/>
            <a:ext cx="267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4" name="Straight Connector 202"/>
          <p:cNvCxnSpPr>
            <a:cxnSpLocks noChangeShapeType="1"/>
          </p:cNvCxnSpPr>
          <p:nvPr/>
        </p:nvCxnSpPr>
        <p:spPr bwMode="auto">
          <a:xfrm rot="1800000" flipH="1">
            <a:off x="6097538" y="5126181"/>
            <a:ext cx="27054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5" name="Straight Connector 166"/>
          <p:cNvCxnSpPr>
            <a:cxnSpLocks noChangeShapeType="1"/>
          </p:cNvCxnSpPr>
          <p:nvPr/>
        </p:nvCxnSpPr>
        <p:spPr bwMode="auto">
          <a:xfrm rot="1800000" flipH="1">
            <a:off x="7054637" y="5129088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6" name="Straight Connector 154"/>
          <p:cNvCxnSpPr>
            <a:cxnSpLocks noChangeShapeType="1"/>
          </p:cNvCxnSpPr>
          <p:nvPr/>
        </p:nvCxnSpPr>
        <p:spPr bwMode="auto">
          <a:xfrm rot="9000000">
            <a:off x="5861484" y="5126181"/>
            <a:ext cx="2713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" name="Straight Connector 131"/>
          <p:cNvCxnSpPr>
            <a:cxnSpLocks noChangeShapeType="1"/>
          </p:cNvCxnSpPr>
          <p:nvPr/>
        </p:nvCxnSpPr>
        <p:spPr bwMode="auto">
          <a:xfrm rot="5400000">
            <a:off x="7156182" y="3548148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8" name="Straight Connector 127"/>
          <p:cNvCxnSpPr>
            <a:cxnSpLocks noChangeShapeType="1"/>
          </p:cNvCxnSpPr>
          <p:nvPr/>
        </p:nvCxnSpPr>
        <p:spPr bwMode="auto">
          <a:xfrm rot="1800000" flipH="1">
            <a:off x="1359041" y="3282103"/>
            <a:ext cx="26846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9" name="Straight Connector 189"/>
          <p:cNvCxnSpPr>
            <a:cxnSpLocks noChangeShapeType="1"/>
          </p:cNvCxnSpPr>
          <p:nvPr/>
        </p:nvCxnSpPr>
        <p:spPr bwMode="auto">
          <a:xfrm rot="9000000">
            <a:off x="7287291" y="4195287"/>
            <a:ext cx="27137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30" name="Straight Connector 196"/>
          <p:cNvCxnSpPr>
            <a:cxnSpLocks noChangeShapeType="1"/>
          </p:cNvCxnSpPr>
          <p:nvPr/>
        </p:nvCxnSpPr>
        <p:spPr bwMode="auto">
          <a:xfrm rot="1800000" flipH="1">
            <a:off x="7292279" y="4691609"/>
            <a:ext cx="26930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35" name="Straight Connector 178"/>
          <p:cNvCxnSpPr>
            <a:cxnSpLocks noChangeShapeType="1"/>
          </p:cNvCxnSpPr>
          <p:nvPr/>
        </p:nvCxnSpPr>
        <p:spPr bwMode="auto">
          <a:xfrm rot="5400000">
            <a:off x="4289991" y="1743726"/>
            <a:ext cx="28393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332" name="Oval 331"/>
          <p:cNvSpPr/>
          <p:nvPr/>
        </p:nvSpPr>
        <p:spPr>
          <a:xfrm>
            <a:off x="2230627" y="3726942"/>
            <a:ext cx="167640" cy="167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010909" y="2871978"/>
            <a:ext cx="167640" cy="167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8" name="Straight Connector 337"/>
          <p:cNvCxnSpPr/>
          <p:nvPr/>
        </p:nvCxnSpPr>
        <p:spPr>
          <a:xfrm>
            <a:off x="7853361" y="2162288"/>
            <a:ext cx="3524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7858124" y="1663970"/>
            <a:ext cx="3524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1" name="Object 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92899"/>
              </p:ext>
            </p:extLst>
          </p:nvPr>
        </p:nvGraphicFramePr>
        <p:xfrm>
          <a:off x="8255171" y="1425636"/>
          <a:ext cx="622128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92" name="Equation" r:id="rId3" imgW="342751" imgH="253890" progId="Equation.3">
                  <p:embed/>
                </p:oleObj>
              </mc:Choice>
              <mc:Fallback>
                <p:oleObj name="Equation" r:id="rId3" imgW="3427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171" y="1425636"/>
                        <a:ext cx="622128" cy="461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" name="Object 3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81399"/>
              </p:ext>
            </p:extLst>
          </p:nvPr>
        </p:nvGraphicFramePr>
        <p:xfrm>
          <a:off x="8264697" y="1930461"/>
          <a:ext cx="576262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93" name="Equation" r:id="rId5" imgW="317225" imgH="253780" progId="Equation.3">
                  <p:embed/>
                </p:oleObj>
              </mc:Choice>
              <mc:Fallback>
                <p:oleObj name="Equation" r:id="rId5" imgW="317225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697" y="1930461"/>
                        <a:ext cx="576262" cy="461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" name="Freeform 343"/>
          <p:cNvSpPr/>
          <p:nvPr/>
        </p:nvSpPr>
        <p:spPr>
          <a:xfrm>
            <a:off x="592201" y="3829267"/>
            <a:ext cx="1599264" cy="1628437"/>
          </a:xfrm>
          <a:custGeom>
            <a:avLst/>
            <a:gdLst>
              <a:gd name="connsiteX0" fmla="*/ 482173 w 1558498"/>
              <a:gd name="connsiteY0" fmla="*/ 2047875 h 2047875"/>
              <a:gd name="connsiteX1" fmla="*/ 53548 w 1558498"/>
              <a:gd name="connsiteY1" fmla="*/ 342900 h 2047875"/>
              <a:gd name="connsiteX2" fmla="*/ 1558498 w 1558498"/>
              <a:gd name="connsiteY2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498" h="2047875">
                <a:moveTo>
                  <a:pt x="482173" y="2047875"/>
                </a:moveTo>
                <a:cubicBezTo>
                  <a:pt x="178166" y="1366043"/>
                  <a:pt x="-125840" y="684212"/>
                  <a:pt x="53548" y="342900"/>
                </a:cubicBezTo>
                <a:cubicBezTo>
                  <a:pt x="232935" y="1587"/>
                  <a:pt x="895716" y="793"/>
                  <a:pt x="155849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3638550" y="2523483"/>
            <a:ext cx="4824254" cy="3539481"/>
          </a:xfrm>
          <a:custGeom>
            <a:avLst/>
            <a:gdLst>
              <a:gd name="connsiteX0" fmla="*/ 0 w 4824254"/>
              <a:gd name="connsiteY0" fmla="*/ 3458217 h 3539481"/>
              <a:gd name="connsiteX1" fmla="*/ 2809875 w 4824254"/>
              <a:gd name="connsiteY1" fmla="*/ 3372492 h 3539481"/>
              <a:gd name="connsiteX2" fmla="*/ 4752975 w 4824254"/>
              <a:gd name="connsiteY2" fmla="*/ 1962792 h 3539481"/>
              <a:gd name="connsiteX3" fmla="*/ 4238625 w 4824254"/>
              <a:gd name="connsiteY3" fmla="*/ 124467 h 3539481"/>
              <a:gd name="connsiteX4" fmla="*/ 2676525 w 4824254"/>
              <a:gd name="connsiteY4" fmla="*/ 314967 h 35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254" h="3539481">
                <a:moveTo>
                  <a:pt x="0" y="3458217"/>
                </a:moveTo>
                <a:cubicBezTo>
                  <a:pt x="1008856" y="3539973"/>
                  <a:pt x="2017713" y="3621729"/>
                  <a:pt x="2809875" y="3372492"/>
                </a:cubicBezTo>
                <a:cubicBezTo>
                  <a:pt x="3602037" y="3123255"/>
                  <a:pt x="4514850" y="2504129"/>
                  <a:pt x="4752975" y="1962792"/>
                </a:cubicBezTo>
                <a:cubicBezTo>
                  <a:pt x="4991100" y="1421455"/>
                  <a:pt x="4584700" y="399104"/>
                  <a:pt x="4238625" y="124467"/>
                </a:cubicBezTo>
                <a:cubicBezTo>
                  <a:pt x="3892550" y="-150171"/>
                  <a:pt x="3284537" y="82398"/>
                  <a:pt x="2676525" y="31496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7" name="Title 1"/>
          <p:cNvSpPr>
            <a:spLocks noGrp="1"/>
          </p:cNvSpPr>
          <p:nvPr>
            <p:ph type="title"/>
          </p:nvPr>
        </p:nvSpPr>
        <p:spPr>
          <a:xfrm>
            <a:off x="55562" y="22411"/>
            <a:ext cx="8916988" cy="1000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String Ends = Fibonacci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Anyons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9" name="Straight Connector 160"/>
          <p:cNvCxnSpPr>
            <a:cxnSpLocks noChangeShapeType="1"/>
          </p:cNvCxnSpPr>
          <p:nvPr/>
        </p:nvCxnSpPr>
        <p:spPr bwMode="auto">
          <a:xfrm>
            <a:off x="-3175" y="1112838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331" name="TextBox 330"/>
          <p:cNvSpPr txBox="1"/>
          <p:nvPr/>
        </p:nvSpPr>
        <p:spPr>
          <a:xfrm>
            <a:off x="-16548" y="5547204"/>
            <a:ext cx="375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Fibonacci </a:t>
            </a:r>
            <a:r>
              <a:rPr lang="en-US" sz="3200" dirty="0" err="1" smtClean="0">
                <a:solidFill>
                  <a:prstClr val="black"/>
                </a:solidFill>
              </a:rPr>
              <a:t>anyons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0415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86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642" y="4751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47113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4358" y="487253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237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817" name="Group 1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105025" y="17430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05025" y="14668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71750" y="14478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17145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71750" y="22669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05025" y="22669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48000" y="14668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14725" y="14478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90975" y="17145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14725" y="22669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8000" y="22669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81275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24250" y="25336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48000" y="30861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81275" y="30861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109788" y="33813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109788" y="31051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52763" y="33528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576513" y="39052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09788" y="39052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519488" y="30765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95738" y="33432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519488" y="38957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52763" y="38957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81275" y="41910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048000" y="38957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24250" y="41624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048000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638300" y="22860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38300" y="30861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81275" y="9048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480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24250" y="8953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524250" y="9144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24250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990975" y="619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467225" y="885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990975" y="1438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990975" y="17240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57700" y="14287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933950" y="16954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457700" y="22479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990975" y="22479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4467225" y="9048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4467225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933950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410200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933950" y="14287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410200" y="1419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86450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5410200" y="22383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943475" y="22383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410200" y="9048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4102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876925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353175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5876925" y="14287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5886450" y="17145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353175" y="1419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829425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353175" y="22383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886450" y="22383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438775" y="25241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381750" y="24955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5905500" y="30480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438775" y="30480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848475" y="22193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848475" y="30384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381750" y="30384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353175" y="8763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819900" y="14001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6829425" y="16764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00500" y="31051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467225" y="30861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943475" y="33528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467225" y="39052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0500" y="39052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4953000" y="30765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895975" y="33242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5419725" y="38766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953000" y="38766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858000" y="33242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381750" y="38766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915025" y="38766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3529013" y="41910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471988" y="41624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3995738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529013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429250" y="41529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953000" y="47053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486275" y="47053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817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4387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9715" y="6084124"/>
            <a:ext cx="5469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solidFill>
                  <a:srgbClr val="1F497D"/>
                </a:solidFill>
              </a:rPr>
              <a:t> </a:t>
            </a:r>
          </a:p>
          <a:p>
            <a:r>
              <a:rPr lang="nb-NO" sz="2000" dirty="0" smtClean="0">
                <a:solidFill>
                  <a:srgbClr val="1F497D"/>
                </a:solidFill>
              </a:rPr>
              <a:t>Konig</a:t>
            </a:r>
            <a:r>
              <a:rPr lang="nb-NO" sz="2000" dirty="0">
                <a:solidFill>
                  <a:srgbClr val="1F497D"/>
                </a:solidFill>
              </a:rPr>
              <a:t>, Kuperberg, Reichardt, Ann. Phys. 2010 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66518"/>
      </p:ext>
    </p:extLst>
  </p:cSld>
  <p:clrMapOvr>
    <a:masterClrMapping/>
  </p:clrMapOvr>
  <p:transition advClick="0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28775" y="581025"/>
            <a:ext cx="6143625" cy="5248275"/>
            <a:chOff x="1628775" y="581025"/>
            <a:chExt cx="6143625" cy="5248275"/>
          </a:xfrm>
        </p:grpSpPr>
        <p:grpSp>
          <p:nvGrpSpPr>
            <p:cNvPr id="1059841" name="Group 1"/>
            <p:cNvGrpSpPr>
              <a:grpSpLocks/>
            </p:cNvGrpSpPr>
            <p:nvPr/>
          </p:nvGrpSpPr>
          <p:grpSpPr bwMode="auto">
            <a:xfrm>
              <a:off x="1628775" y="581025"/>
              <a:ext cx="6143625" cy="5248275"/>
              <a:chOff x="1628775" y="581025"/>
              <a:chExt cx="6143625" cy="524827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105025" y="17430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105025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71750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48000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571750" y="22669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05025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048000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514725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90975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514725" y="226695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48000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581275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24250" y="2533650"/>
                <a:ext cx="0" cy="5524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048000" y="30861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81275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109788" y="33813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109788" y="31051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052763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576513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109788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519488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995738" y="33432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519488" y="38957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052763" y="38957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581275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048000" y="38957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524250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048000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81275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628775" y="42100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628775" y="39338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095500" y="47339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628775" y="47339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638300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638300" y="22860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38300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1638300" y="9334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1638300" y="657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105025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581275" y="9048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38300" y="14573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2581275" y="6477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0480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524250" y="8953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3524250" y="914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3524250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990975" y="619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467225" y="885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3990975" y="1438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3990975" y="17240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457700" y="14287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933950" y="16954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4457700" y="224790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990975" y="2247900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467225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467225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933950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10200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4933950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410200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886450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410200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943475" y="2238375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5410200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4102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876925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6353175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876925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5886450" y="17145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353175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829425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353175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886450" y="22383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5438775" y="2524125"/>
                <a:ext cx="0" cy="523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381750" y="24955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5905500" y="30480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438775" y="30480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848475" y="22193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24725" y="24860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6848475" y="30384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381750" y="30384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6353175" y="8763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6353175" y="6000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819900" y="5810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7296150" y="8477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6819900" y="14001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829425" y="1676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7296150" y="1381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7772400" y="1647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7296150" y="2200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4000500" y="310515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467225" y="308610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4943475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4467225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4000500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953000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895975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5419725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953000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858000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6381750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5915025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529013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4471988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3995738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3529013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5429250" y="41529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4953000" y="47053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486275" y="47053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63817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9055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54387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858000" y="38766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342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8580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3912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3048000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3990975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3514725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3048000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2095500" y="50196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038475" y="49911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2562225" y="55435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2095500" y="55435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3995738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938713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4462463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995738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886450" y="49815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5410200" y="55340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4943475" y="55340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858000" y="49530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6381750" y="55054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5915025" y="55054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/>
            <p:cNvCxnSpPr/>
            <p:nvPr/>
          </p:nvCxnSpPr>
          <p:spPr>
            <a:xfrm>
              <a:off x="4457700" y="2543175"/>
              <a:ext cx="0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886200" y="3243263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4838700" y="2181225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79715" y="6084124"/>
            <a:ext cx="5469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solidFill>
                  <a:srgbClr val="1F497D"/>
                </a:solidFill>
              </a:rPr>
              <a:t> </a:t>
            </a:r>
          </a:p>
          <a:p>
            <a:r>
              <a:rPr lang="nb-NO" sz="2000" dirty="0" smtClean="0">
                <a:solidFill>
                  <a:srgbClr val="1F497D"/>
                </a:solidFill>
              </a:rPr>
              <a:t>Konig</a:t>
            </a:r>
            <a:r>
              <a:rPr lang="nb-NO" sz="2000" dirty="0">
                <a:solidFill>
                  <a:srgbClr val="1F497D"/>
                </a:solidFill>
              </a:rPr>
              <a:t>, Kuperberg, Reichardt, Ann. Phys. 2010 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179"/>
      </p:ext>
    </p:extLst>
  </p:cSld>
  <p:clrMapOvr>
    <a:masterClrMapping/>
  </p:clrMapOvr>
  <p:transition advClick="0"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628775" y="581025"/>
            <a:ext cx="6143625" cy="5248275"/>
            <a:chOff x="1628775" y="581025"/>
            <a:chExt cx="6143625" cy="5248275"/>
          </a:xfrm>
        </p:grpSpPr>
        <p:grpSp>
          <p:nvGrpSpPr>
            <p:cNvPr id="1060865" name="Group 1"/>
            <p:cNvGrpSpPr>
              <a:grpSpLocks/>
            </p:cNvGrpSpPr>
            <p:nvPr/>
          </p:nvGrpSpPr>
          <p:grpSpPr bwMode="auto">
            <a:xfrm>
              <a:off x="1628775" y="581025"/>
              <a:ext cx="6143625" cy="5248275"/>
              <a:chOff x="1628775" y="581025"/>
              <a:chExt cx="6143625" cy="524827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105025" y="17430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105025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71750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48000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571750" y="22669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05025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048000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514725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90975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514725" y="226695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48000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581275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24250" y="2533650"/>
                <a:ext cx="0" cy="5524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048000" y="3086100"/>
                <a:ext cx="457200" cy="2857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81275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109788" y="33813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109788" y="31051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052763" y="3352800"/>
                <a:ext cx="0" cy="5524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576513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109788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519488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995738" y="33432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519488" y="38957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052763" y="38957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581275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048000" y="3895725"/>
                <a:ext cx="457200" cy="2667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524250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048000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81275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628775" y="42100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628775" y="39338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095500" y="47339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628775" y="47339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638300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638300" y="22860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38300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1638300" y="9334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1638300" y="657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105025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581275" y="9048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38300" y="14573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2581275" y="6477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0480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524250" y="8953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3524250" y="914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3524250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990975" y="619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467225" y="885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3990975" y="1438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3990975" y="17240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457700" y="14287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933950" y="16954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4457700" y="224790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990975" y="2247900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467225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467225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933950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10200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4933950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410200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886450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410200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943475" y="2238375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5410200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4102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876925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6353175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876925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5886450" y="17145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353175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829425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353175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886450" y="22383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5438775" y="2524125"/>
                <a:ext cx="0" cy="523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381750" y="24955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5905500" y="30480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438775" y="30480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848475" y="22193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24725" y="24860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6848475" y="30384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381750" y="30384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6353175" y="8763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6353175" y="6000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819900" y="5810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7296150" y="8477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6819900" y="14001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829425" y="1676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7296150" y="1381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7772400" y="1647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7296150" y="2200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4000500" y="310515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467225" y="308610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4943475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4467225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4000500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953000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895975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5419725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953000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858000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6381750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5915025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529013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4471988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3995738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3529013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5429250" y="41529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4953000" y="47053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486275" y="47053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63817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9055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54387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858000" y="38766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342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8580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3912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3048000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3990975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3514725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3048000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2095500" y="50196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038475" y="49911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2562225" y="55435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2095500" y="55435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3995738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938713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4462463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995738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886450" y="49815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5410200" y="55340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4943475" y="55340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858000" y="49530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6381750" y="55054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5915025" y="55054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/>
            <p:cNvCxnSpPr/>
            <p:nvPr/>
          </p:nvCxnSpPr>
          <p:spPr>
            <a:xfrm>
              <a:off x="4457700" y="2543175"/>
              <a:ext cx="0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886200" y="3243263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4838700" y="2181225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875122"/>
      </p:ext>
    </p:extLst>
  </p:cSld>
  <p:clrMapOvr>
    <a:masterClrMapping/>
  </p:clrMapOvr>
  <p:transition advClick="0"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889" name="Group 1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105025" y="17430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05025" y="14668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71750" y="14478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17145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71750" y="22669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05025" y="22669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48000" y="14668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14725" y="14478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90975" y="17145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14725" y="2266950"/>
              <a:ext cx="457200" cy="2857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8000" y="22669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81275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24250" y="2533650"/>
              <a:ext cx="0" cy="5524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109788" y="33813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109788" y="31051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09788" y="39052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519488" y="3076575"/>
              <a:ext cx="457200" cy="2667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95738" y="33432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519488" y="38957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81275" y="41910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24250" y="41624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048000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638300" y="22860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38300" y="30861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81275" y="9048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480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24250" y="8953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524250" y="9144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24250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990975" y="619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467225" y="885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990975" y="1438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990975" y="17240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57700" y="14287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933950" y="16954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457700" y="2247900"/>
              <a:ext cx="457200" cy="2857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990975" y="2247900"/>
              <a:ext cx="466725" cy="2857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4467225" y="9048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4467225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933950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410200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933950" y="14287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410200" y="1419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86450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5410200" y="22383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943475" y="2238375"/>
              <a:ext cx="466725" cy="2857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410200" y="9048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4102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876925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353175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5876925" y="14287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5886450" y="17145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353175" y="1419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829425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353175" y="22383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886450" y="22383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438775" y="2524125"/>
              <a:ext cx="0" cy="5238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381750" y="24955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5905500" y="30480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438775" y="30480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848475" y="22193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848475" y="30384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381750" y="30384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353175" y="8763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819900" y="14001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6829425" y="16764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00500" y="3105150"/>
              <a:ext cx="457200" cy="2667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467225" y="3086100"/>
              <a:ext cx="457200" cy="2667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943475" y="33528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467225" y="39052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0500" y="39052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4953000" y="3076575"/>
              <a:ext cx="457200" cy="2667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895975" y="33242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5419725" y="38766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953000" y="38766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858000" y="33242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381750" y="38766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915025" y="38766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3529013" y="41910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471988" y="41624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3995738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529013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429250" y="41529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953000" y="47053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486275" y="47053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817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4387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898" name="TextBox 156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1 F-moves</a:t>
            </a:r>
          </a:p>
        </p:txBody>
      </p:sp>
    </p:spTree>
    <p:extLst>
      <p:ext uri="{BB962C8B-B14F-4D97-AF65-F5344CB8AC3E}">
        <p14:creationId xmlns:p14="http://schemas.microsoft.com/office/powerpoint/2010/main" val="3671731817"/>
      </p:ext>
    </p:extLst>
  </p:cSld>
  <p:clrMapOvr>
    <a:masterClrMapping/>
  </p:clrMapOvr>
  <p:transition advClick="0"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105025" y="17430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05025" y="14668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1750" y="14478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171450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71750" y="2266950"/>
            <a:ext cx="457200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05025" y="2266950"/>
            <a:ext cx="466725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48000" y="1466850"/>
            <a:ext cx="457200" cy="26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4725" y="1447800"/>
            <a:ext cx="4572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0975" y="17145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14725" y="226695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2266950"/>
            <a:ext cx="466725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81275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24250" y="2533650"/>
            <a:ext cx="0" cy="5524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109788" y="33813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109788" y="31051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09788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19488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95738" y="33432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519488" y="38957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81275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24250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048000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38300" y="22860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81275" y="253365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38300" y="30861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81275" y="9048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0480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524250" y="8953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524250" y="914400"/>
            <a:ext cx="0" cy="523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524250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990975" y="619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467225" y="885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990975" y="1438275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990975" y="1724025"/>
            <a:ext cx="0" cy="523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457700" y="1428750"/>
            <a:ext cx="4572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33950" y="169545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457700" y="224790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90975" y="2247900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467225" y="904875"/>
            <a:ext cx="0" cy="523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467225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933950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410200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933950" y="1428750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410200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86450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5410200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43475" y="2238375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4102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353175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876925" y="14287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5886450" y="17145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353175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29425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353175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886450" y="22383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5438775" y="2524125"/>
            <a:ext cx="0" cy="5238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381750" y="24955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905500" y="30480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438775" y="30480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848475" y="22193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848475" y="30384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381750" y="30384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819900" y="14001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000500" y="310515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467225" y="308610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943475" y="33528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67225" y="39052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000500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4953000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895975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419725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953000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6858000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6381750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5915025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3529013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471988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3995738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29013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429250" y="41529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4953000" y="47053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486275" y="47053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3817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387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047" name="TextBox 162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1 F-moves</a:t>
            </a:r>
          </a:p>
        </p:txBody>
      </p:sp>
    </p:spTree>
    <p:extLst>
      <p:ext uri="{BB962C8B-B14F-4D97-AF65-F5344CB8AC3E}">
        <p14:creationId xmlns:p14="http://schemas.microsoft.com/office/powerpoint/2010/main" val="2253764064"/>
      </p:ext>
    </p:extLst>
  </p:cSld>
  <p:clrMapOvr>
    <a:masterClrMapping/>
  </p:clrMapOvr>
  <p:transition advClick="0"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2105025" y="17430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V="1">
            <a:off x="2105025" y="14668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2571750" y="14478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2943225" y="2543175"/>
            <a:ext cx="585788" cy="95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2695575" y="1743075"/>
            <a:ext cx="352425" cy="5143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752850" y="1514475"/>
            <a:ext cx="219075" cy="280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971925" y="1514475"/>
            <a:ext cx="628650" cy="295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3514725" y="226695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695575" y="2228850"/>
            <a:ext cx="247650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524250" y="2533650"/>
            <a:ext cx="0" cy="5524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2109788" y="33813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109788" y="31051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2109788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519488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995738" y="33432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519488" y="38957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2581275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524250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3048000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2095500" y="39147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1638300" y="22860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V="1">
            <a:off x="2105025" y="2219325"/>
            <a:ext cx="590550" cy="476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>
            <a:off x="2581275" y="2638425"/>
            <a:ext cx="361950" cy="4476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638300" y="30861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2581275" y="9048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2105025" y="14573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V="1">
            <a:off x="2581275" y="9239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0480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3048000" y="1733550"/>
            <a:ext cx="695325" cy="104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 flipV="1">
            <a:off x="3524250" y="914400"/>
            <a:ext cx="447675" cy="600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3524250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990975" y="619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 flipV="1">
            <a:off x="3743325" y="1847850"/>
            <a:ext cx="247650" cy="4000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V="1">
            <a:off x="4598988" y="1409700"/>
            <a:ext cx="315912" cy="400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3990975" y="2247900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 flipV="1">
            <a:off x="4486275" y="904875"/>
            <a:ext cx="428625" cy="5048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V="1">
            <a:off x="4467225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4933950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5410200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4600575" y="1804988"/>
            <a:ext cx="333375" cy="4524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4457700" y="2266950"/>
            <a:ext cx="47625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4914900" y="1409700"/>
            <a:ext cx="485775" cy="285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5410200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5886450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4943475" y="2238375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V="1">
            <a:off x="5410200" y="9048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V="1">
            <a:off x="54102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6353175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5876925" y="14287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6353175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6829425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V="1">
            <a:off x="6353175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5886450" y="22383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V="1">
            <a:off x="5438775" y="2524125"/>
            <a:ext cx="0" cy="5238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V="1">
            <a:off x="5429250" y="22383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6381750" y="24955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5438775" y="30480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6848475" y="22193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V="1">
            <a:off x="6848475" y="30384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6381750" y="30384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6353175" y="8763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6819900" y="14001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flipV="1">
            <a:off x="4000500" y="310515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>
            <a:off x="4467225" y="308610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4943475" y="33528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flipV="1">
            <a:off x="4467225" y="39052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4000500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flipV="1">
            <a:off x="4953000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5895975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5419725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4953000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 flipV="1">
            <a:off x="5915025" y="30575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6858000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6381750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5915025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>
            <a:off x="4471988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 flipV="1">
            <a:off x="3995738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3529013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>
            <a:off x="5429250" y="41529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flipV="1">
            <a:off x="4953000" y="47053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>
            <a:off x="4486275" y="47053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 bwMode="auto">
          <a:xfrm>
            <a:off x="63817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>
            <a:off x="54387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 flipV="1">
            <a:off x="3995738" y="47244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4071" name="TextBox 1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4 F-moves</a:t>
            </a:r>
          </a:p>
        </p:txBody>
      </p:sp>
    </p:spTree>
    <p:extLst>
      <p:ext uri="{BB962C8B-B14F-4D97-AF65-F5344CB8AC3E}">
        <p14:creationId xmlns:p14="http://schemas.microsoft.com/office/powerpoint/2010/main" val="2122085935"/>
      </p:ext>
    </p:extLst>
  </p:cSld>
  <p:clrMapOvr>
    <a:masterClrMapping/>
  </p:clrMapOvr>
  <p:transition advClick="0"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2105025" y="17430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V="1">
            <a:off x="2105025" y="14668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2571750" y="14478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2943225" y="2543175"/>
            <a:ext cx="585788" cy="95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2695575" y="1743075"/>
            <a:ext cx="352425" cy="5143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752850" y="1514475"/>
            <a:ext cx="219075" cy="2809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971925" y="1514475"/>
            <a:ext cx="628650" cy="2952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3514725" y="226695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695575" y="2228850"/>
            <a:ext cx="247650" cy="409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524250" y="2533650"/>
            <a:ext cx="0" cy="5524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2109788" y="33813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109788" y="31051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2109788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519488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995738" y="3343275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519488" y="3895725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2581275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524250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3048000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2095500" y="39147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1638300" y="22860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2105025" y="2219325"/>
            <a:ext cx="590550" cy="476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581275" y="2638425"/>
            <a:ext cx="361950" cy="4476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1638300" y="30861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2581275" y="9048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2105025" y="14573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2581275" y="9239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30480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048000" y="1733550"/>
            <a:ext cx="695325" cy="104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H="1" flipV="1">
            <a:off x="3524250" y="914400"/>
            <a:ext cx="447675" cy="6000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3524250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3990975" y="619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 flipV="1">
            <a:off x="3743325" y="1847850"/>
            <a:ext cx="247650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4598988" y="1409700"/>
            <a:ext cx="315912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990975" y="2247900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 flipV="1">
            <a:off x="4486275" y="904875"/>
            <a:ext cx="428625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V="1">
            <a:off x="4467225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4933950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5410200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4600575" y="1804988"/>
            <a:ext cx="333375" cy="4524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V="1">
            <a:off x="4457700" y="2266950"/>
            <a:ext cx="47625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4914900" y="1409700"/>
            <a:ext cx="485775" cy="28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5410200" y="1419225"/>
            <a:ext cx="457200" cy="26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5886450" y="1685925"/>
            <a:ext cx="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4943475" y="2238375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5410200" y="9048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54102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353175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5876925" y="1428750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6353175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6829425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V="1">
            <a:off x="6353175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5886450" y="2238375"/>
            <a:ext cx="466725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V="1">
            <a:off x="5438775" y="2524125"/>
            <a:ext cx="0" cy="5238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5429250" y="2238375"/>
            <a:ext cx="457200" cy="26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>
            <a:off x="6381750" y="249555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5438775" y="3048000"/>
            <a:ext cx="466725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6848475" y="22193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6848475" y="30384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6381750" y="3038475"/>
            <a:ext cx="466725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V="1">
            <a:off x="6353175" y="8763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V="1">
            <a:off x="6819900" y="14001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V="1">
            <a:off x="4000500" y="310515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4467225" y="308610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943475" y="335280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V="1">
            <a:off x="4467225" y="3905250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4000500" y="3905250"/>
            <a:ext cx="466725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4953000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5895975" y="3324225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flipV="1">
            <a:off x="5419725" y="3876675"/>
            <a:ext cx="457200" cy="285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4953000" y="3876675"/>
            <a:ext cx="466725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5915025" y="3057525"/>
            <a:ext cx="4572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6858000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6381750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5915025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4471988" y="4162425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flipV="1">
            <a:off x="3995738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3529013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5429250" y="4152900"/>
            <a:ext cx="0" cy="55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flipV="1">
            <a:off x="4953000" y="47053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>
            <a:off x="4486275" y="47053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63817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54387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V="1">
            <a:off x="3995738" y="47244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5095" name="TextBox 137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4 F-moves</a:t>
            </a:r>
          </a:p>
        </p:txBody>
      </p:sp>
    </p:spTree>
    <p:extLst>
      <p:ext uri="{BB962C8B-B14F-4D97-AF65-F5344CB8AC3E}">
        <p14:creationId xmlns:p14="http://schemas.microsoft.com/office/powerpoint/2010/main" val="1552598995"/>
      </p:ext>
    </p:extLst>
  </p:cSld>
  <p:clrMapOvr>
    <a:masterClrMapping/>
  </p:clrMapOvr>
  <p:transition advClick="0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2105025" y="17430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V="1">
            <a:off x="2105025" y="14668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2571750" y="14478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2943225" y="2543175"/>
            <a:ext cx="585788" cy="95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2695575" y="1743075"/>
            <a:ext cx="352425" cy="5143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752850" y="1514475"/>
            <a:ext cx="219075" cy="2809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971925" y="1514475"/>
            <a:ext cx="628650" cy="2952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3514725" y="226695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695575" y="2228850"/>
            <a:ext cx="247650" cy="409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524250" y="2533650"/>
            <a:ext cx="0" cy="5524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2109788" y="33813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109788" y="31051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2109788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519488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995738" y="3343275"/>
            <a:ext cx="277812" cy="4286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3519488" y="4181475"/>
            <a:ext cx="557212" cy="285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2581275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524250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3048000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2095500" y="39147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1638300" y="22860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2105025" y="2219325"/>
            <a:ext cx="590550" cy="476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581275" y="2638425"/>
            <a:ext cx="361950" cy="4476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1638300" y="30861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2581275" y="9048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2105025" y="14573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2581275" y="9239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30480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048000" y="1733550"/>
            <a:ext cx="695325" cy="104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H="1" flipV="1">
            <a:off x="3524250" y="914400"/>
            <a:ext cx="447675" cy="6000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3524250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3990975" y="619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 flipV="1">
            <a:off x="3743325" y="1847850"/>
            <a:ext cx="247650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4598988" y="1409700"/>
            <a:ext cx="315912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990975" y="2247900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 flipV="1">
            <a:off x="4486275" y="904875"/>
            <a:ext cx="428625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V="1">
            <a:off x="4467225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4933950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5410200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4600575" y="1804988"/>
            <a:ext cx="333375" cy="4524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V="1">
            <a:off x="4457700" y="2266950"/>
            <a:ext cx="47625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4914900" y="1409700"/>
            <a:ext cx="485775" cy="28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5410200" y="1419225"/>
            <a:ext cx="339725" cy="5429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5749925" y="1952625"/>
            <a:ext cx="369888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4943475" y="2238375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5410200" y="9048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54102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353175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6119813" y="1428750"/>
            <a:ext cx="214312" cy="4953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6353175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6829425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V="1">
            <a:off x="6353175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6105525" y="1924050"/>
            <a:ext cx="276225" cy="6286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V="1">
            <a:off x="5438775" y="2524125"/>
            <a:ext cx="0" cy="5238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5429250" y="1981200"/>
            <a:ext cx="320675" cy="523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6062663" y="2495550"/>
            <a:ext cx="319087" cy="5619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5438775" y="3057525"/>
            <a:ext cx="623888" cy="190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6848475" y="22193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6848475" y="30384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V="1">
            <a:off x="6229350" y="3324225"/>
            <a:ext cx="619125" cy="396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V="1">
            <a:off x="6353175" y="8763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V="1">
            <a:off x="6819900" y="14001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V="1">
            <a:off x="4000500" y="310515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4467225" y="308610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953000" y="3333750"/>
            <a:ext cx="233363" cy="5048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4286250" y="3771900"/>
            <a:ext cx="782638" cy="295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4135438" y="3762375"/>
            <a:ext cx="138112" cy="447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4953000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5895975" y="3381375"/>
            <a:ext cx="333375" cy="4953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5186363" y="3838575"/>
            <a:ext cx="690562" cy="381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flipV="1">
            <a:off x="5068888" y="3848100"/>
            <a:ext cx="112712" cy="200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>
            <a:off x="6062663" y="3095625"/>
            <a:ext cx="166687" cy="285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6858000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6381750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5915025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4076700" y="4200525"/>
            <a:ext cx="395288" cy="5143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flipV="1">
            <a:off x="3995738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3529013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5068888" y="4067175"/>
            <a:ext cx="360362" cy="6381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flipV="1">
            <a:off x="4953000" y="47053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>
            <a:off x="4486275" y="47053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63817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54387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V="1">
            <a:off x="3995738" y="47244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6119" name="TextBox 137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8 F-moves</a:t>
            </a:r>
          </a:p>
        </p:txBody>
      </p:sp>
    </p:spTree>
    <p:extLst>
      <p:ext uri="{BB962C8B-B14F-4D97-AF65-F5344CB8AC3E}">
        <p14:creationId xmlns:p14="http://schemas.microsoft.com/office/powerpoint/2010/main" val="3170209345"/>
      </p:ext>
    </p:extLst>
  </p:cSld>
  <p:clrMapOvr>
    <a:masterClrMapping/>
  </p:clrMapOvr>
  <p:transition advClick="0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2105025" y="17430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V="1">
            <a:off x="2105025" y="14668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2571750" y="14478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2943225" y="2543175"/>
            <a:ext cx="585788" cy="95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2695575" y="1743075"/>
            <a:ext cx="352425" cy="5143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752850" y="1514475"/>
            <a:ext cx="219075" cy="2809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971925" y="1514475"/>
            <a:ext cx="628650" cy="2952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3514725" y="2266950"/>
            <a:ext cx="457200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695575" y="2228850"/>
            <a:ext cx="247650" cy="409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524250" y="2533650"/>
            <a:ext cx="0" cy="5524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2109788" y="33813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109788" y="31051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576513" y="3086100"/>
            <a:ext cx="233362" cy="5572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2562225" y="3609975"/>
            <a:ext cx="280988" cy="571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2109788" y="39052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2819400" y="3629025"/>
            <a:ext cx="4667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3286125" y="3095625"/>
            <a:ext cx="223838" cy="547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519488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995738" y="3343275"/>
            <a:ext cx="277812" cy="4286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3519488" y="4181475"/>
            <a:ext cx="557212" cy="28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2581275" y="41910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524250" y="41624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3048000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2095500" y="39147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1638300" y="22860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2105025" y="2219325"/>
            <a:ext cx="590550" cy="476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581275" y="2638425"/>
            <a:ext cx="361950" cy="4476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1638300" y="30861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2581275" y="9048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2105025" y="14573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2581275" y="9239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30480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048000" y="1733550"/>
            <a:ext cx="695325" cy="104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H="1" flipV="1">
            <a:off x="3524250" y="914400"/>
            <a:ext cx="447675" cy="6000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3524250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3990975" y="619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 flipV="1">
            <a:off x="3743325" y="1847850"/>
            <a:ext cx="247650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4598988" y="1409700"/>
            <a:ext cx="315912" cy="400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990975" y="2247900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 flipV="1">
            <a:off x="4486275" y="904875"/>
            <a:ext cx="428625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V="1">
            <a:off x="4467225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4933950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5410200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4600575" y="1804988"/>
            <a:ext cx="333375" cy="4524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V="1">
            <a:off x="4457700" y="2266950"/>
            <a:ext cx="47625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4914900" y="1409700"/>
            <a:ext cx="485775" cy="28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5410200" y="1419225"/>
            <a:ext cx="339725" cy="5429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5749925" y="1952625"/>
            <a:ext cx="369888" cy="95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4943475" y="2238375"/>
            <a:ext cx="466725" cy="2857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5410200" y="9048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V="1">
            <a:off x="5410200" y="62865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353175" y="8763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6119813" y="1428750"/>
            <a:ext cx="214312" cy="495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6353175" y="1419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6829425" y="16859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V="1">
            <a:off x="6353175" y="22383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6105525" y="1924050"/>
            <a:ext cx="276225" cy="6286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V="1">
            <a:off x="5438775" y="2524125"/>
            <a:ext cx="0" cy="5238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5429250" y="1981200"/>
            <a:ext cx="320675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6062663" y="2495550"/>
            <a:ext cx="319087" cy="5619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5438775" y="3057525"/>
            <a:ext cx="623888" cy="19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6848475" y="22193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6848475" y="30384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V="1">
            <a:off x="6229350" y="3324225"/>
            <a:ext cx="619125" cy="396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V="1">
            <a:off x="6353175" y="87630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V="1">
            <a:off x="6819900" y="14001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V="1">
            <a:off x="4000500" y="310515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4467225" y="3086100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953000" y="3333750"/>
            <a:ext cx="233363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4286250" y="3771900"/>
            <a:ext cx="782638" cy="2952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4135438" y="3762375"/>
            <a:ext cx="138112" cy="4476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4953000" y="3076575"/>
            <a:ext cx="457200" cy="2667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5895975" y="3381375"/>
            <a:ext cx="333375" cy="495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5186363" y="3838575"/>
            <a:ext cx="690562" cy="38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flipV="1">
            <a:off x="5068888" y="3848100"/>
            <a:ext cx="112712" cy="2000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>
            <a:off x="6062663" y="3095625"/>
            <a:ext cx="166687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6858000" y="33242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6381750" y="38766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5915025" y="38766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flipH="1" flipV="1">
            <a:off x="3286125" y="3643313"/>
            <a:ext cx="242888" cy="538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4076700" y="4200525"/>
            <a:ext cx="395288" cy="5143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flipV="1">
            <a:off x="3995738" y="47148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3529013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5068888" y="4067175"/>
            <a:ext cx="360362" cy="6381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flipV="1">
            <a:off x="4953000" y="47053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>
            <a:off x="4486275" y="47053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63817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54387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V="1">
            <a:off x="3995738" y="47244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457700" y="2543175"/>
            <a:ext cx="0" cy="533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3886200" y="324326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838700" y="21812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7143" name="TextBox 137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8 F-moves</a:t>
            </a:r>
          </a:p>
        </p:txBody>
      </p:sp>
    </p:spTree>
    <p:extLst>
      <p:ext uri="{BB962C8B-B14F-4D97-AF65-F5344CB8AC3E}">
        <p14:creationId xmlns:p14="http://schemas.microsoft.com/office/powerpoint/2010/main" val="1695058576"/>
      </p:ext>
    </p:extLst>
  </p:cSld>
  <p:clrMapOvr>
    <a:masterClrMapping/>
  </p:clrMapOvr>
  <p:transition advClick="0"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105025" y="17430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2105025" y="14668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2571750" y="14478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2943225" y="2638425"/>
              <a:ext cx="541338" cy="1825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695575" y="1743075"/>
              <a:ext cx="352425" cy="5143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752850" y="1514475"/>
              <a:ext cx="219075" cy="2809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3971925" y="1514475"/>
              <a:ext cx="628650" cy="2952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2695575" y="2228850"/>
              <a:ext cx="247650" cy="4095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109788" y="33813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109788" y="31051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576513" y="3086100"/>
              <a:ext cx="233362" cy="5572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562225" y="3609975"/>
              <a:ext cx="280988" cy="5715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109788" y="39052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819400" y="3629025"/>
              <a:ext cx="466725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3286125" y="3343275"/>
              <a:ext cx="336550" cy="300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6" idx="4"/>
            </p:cNvCxnSpPr>
            <p:nvPr/>
          </p:nvCxnSpPr>
          <p:spPr bwMode="auto">
            <a:xfrm>
              <a:off x="4170363" y="3549650"/>
              <a:ext cx="103187" cy="2222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3519488" y="4181475"/>
              <a:ext cx="557212" cy="285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581275" y="41910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524250" y="41624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048000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095500" y="39147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1638300" y="22860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2105025" y="2219325"/>
              <a:ext cx="590550" cy="476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581275" y="2638425"/>
              <a:ext cx="361950" cy="447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1638300" y="30861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2581275" y="9048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2105025" y="14573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581275" y="9239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30480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3048000" y="1733550"/>
              <a:ext cx="695325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3524250" y="914400"/>
              <a:ext cx="447675" cy="6000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3524250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3990975" y="619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H="1" flipV="1">
              <a:off x="3743325" y="1847850"/>
              <a:ext cx="134938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598988" y="1409700"/>
              <a:ext cx="315912" cy="400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4486275" y="904875"/>
              <a:ext cx="428625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467225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4933950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5410200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137" idx="0"/>
            </p:cNvCxnSpPr>
            <p:nvPr/>
          </p:nvCxnSpPr>
          <p:spPr bwMode="auto">
            <a:xfrm>
              <a:off x="4600575" y="1804988"/>
              <a:ext cx="155575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4914900" y="1409700"/>
              <a:ext cx="485775" cy="285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5410200" y="1419225"/>
              <a:ext cx="339725" cy="5429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5749925" y="1952625"/>
              <a:ext cx="369888" cy="9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410200" y="9048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4102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876925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6353175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6119813" y="1428750"/>
              <a:ext cx="214312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6353175" y="1419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6829425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353175" y="22383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105525" y="1924050"/>
              <a:ext cx="276225" cy="6286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329238" y="1981200"/>
              <a:ext cx="420687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6062663" y="2495550"/>
              <a:ext cx="319087" cy="561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5438775" y="2794000"/>
              <a:ext cx="623888" cy="2825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6848475" y="22193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6848475" y="30384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6229350" y="3324225"/>
              <a:ext cx="619125" cy="396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353175" y="87630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6819900" y="14001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5051425" y="3228975"/>
              <a:ext cx="134938" cy="6096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286250" y="3771900"/>
              <a:ext cx="782638" cy="2952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4135438" y="3762375"/>
              <a:ext cx="138112" cy="447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5895975" y="3381375"/>
              <a:ext cx="333375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5186363" y="3838575"/>
              <a:ext cx="690562" cy="38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5068888" y="3848100"/>
              <a:ext cx="112712" cy="2000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6062663" y="3095625"/>
              <a:ext cx="166687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6858000" y="33242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6381750" y="38766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5915025" y="38766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H="1" flipV="1">
              <a:off x="3286125" y="3643313"/>
              <a:ext cx="242888" cy="5381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4076700" y="4200525"/>
              <a:ext cx="395288" cy="5143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995738" y="47148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3529013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5068888" y="4067175"/>
              <a:ext cx="360362" cy="638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4953000" y="47053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4486275" y="47053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63817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54387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3995738" y="47244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8154" name="Group 1"/>
            <p:cNvGrpSpPr>
              <a:grpSpLocks/>
            </p:cNvGrpSpPr>
            <p:nvPr/>
          </p:nvGrpSpPr>
          <p:grpSpPr bwMode="auto">
            <a:xfrm rot="-917445">
              <a:off x="3514725" y="2181225"/>
              <a:ext cx="1924050" cy="1262063"/>
              <a:chOff x="3514725" y="2181225"/>
              <a:chExt cx="1924050" cy="1262062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3514296" y="2265497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523076" y="2532862"/>
                <a:ext cx="0" cy="5524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3519088" y="3076171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990177" y="2247140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4456991" y="2265450"/>
                <a:ext cx="47625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942397" y="2237568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5438797" y="2522861"/>
                <a:ext cx="0" cy="523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 flipV="1">
                <a:off x="4000260" y="3104039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4466284" y="30849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4952491" y="3076366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456216" y="2542411"/>
                <a:ext cx="0" cy="5334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/>
              <p:cNvSpPr/>
              <p:nvPr/>
            </p:nvSpPr>
            <p:spPr>
              <a:xfrm>
                <a:off x="3886239" y="3242207"/>
                <a:ext cx="200025" cy="2000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837999" y="2180870"/>
                <a:ext cx="200025" cy="2000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68155" name="TextBox 145"/>
          <p:cNvSpPr txBox="1">
            <a:spLocks noChangeArrowheads="1"/>
          </p:cNvSpPr>
          <p:nvPr/>
        </p:nvSpPr>
        <p:spPr bwMode="auto">
          <a:xfrm>
            <a:off x="809625" y="60769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8 F-moves</a:t>
            </a:r>
          </a:p>
        </p:txBody>
      </p:sp>
    </p:spTree>
    <p:extLst>
      <p:ext uri="{BB962C8B-B14F-4D97-AF65-F5344CB8AC3E}">
        <p14:creationId xmlns:p14="http://schemas.microsoft.com/office/powerpoint/2010/main" val="1309417333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8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642" y="4751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47113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4358" y="487253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785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 flipV="1">
              <a:off x="2166938" y="1752600"/>
              <a:ext cx="465137" cy="3619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2900363" y="1438275"/>
              <a:ext cx="625475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2900363" y="2495550"/>
              <a:ext cx="496887" cy="376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230563" y="1771650"/>
              <a:ext cx="295275" cy="382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030663" y="1514475"/>
              <a:ext cx="265112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4040188" y="1847850"/>
              <a:ext cx="298450" cy="371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378200" y="2538413"/>
              <a:ext cx="536575" cy="238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216275" y="2162175"/>
              <a:ext cx="161925" cy="376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109788" y="3181350"/>
              <a:ext cx="258762" cy="723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914650" y="2878138"/>
              <a:ext cx="233363" cy="412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533650" y="3643313"/>
              <a:ext cx="536575" cy="3524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109788" y="3905250"/>
              <a:ext cx="442912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067050" y="3290888"/>
              <a:ext cx="68263" cy="3524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3149600" y="3232150"/>
              <a:ext cx="647700" cy="58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4354513" y="4271963"/>
              <a:ext cx="0" cy="520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357563" y="3905250"/>
              <a:ext cx="557212" cy="38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581275" y="3986213"/>
              <a:ext cx="0" cy="7286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402013" y="3957638"/>
              <a:ext cx="0" cy="6286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048000" y="4586288"/>
              <a:ext cx="354013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095500" y="3914775"/>
              <a:ext cx="457200" cy="714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1638300" y="2114550"/>
              <a:ext cx="993775" cy="4381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2619375" y="2138363"/>
              <a:ext cx="615950" cy="33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343150" y="2863850"/>
              <a:ext cx="588963" cy="300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1638300" y="3086100"/>
              <a:ext cx="704850" cy="66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2166938" y="1438275"/>
              <a:ext cx="7334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1638300" y="1457325"/>
              <a:ext cx="528638" cy="257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2581275" y="923925"/>
              <a:ext cx="319088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30480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3505200" y="1766888"/>
              <a:ext cx="514350" cy="80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3524250" y="914400"/>
              <a:ext cx="782638" cy="6000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3524250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3990975" y="619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H="1" flipV="1">
              <a:off x="4783138" y="1438275"/>
              <a:ext cx="409575" cy="3286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4486275" y="904875"/>
              <a:ext cx="296863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467225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4933950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5451475" y="876300"/>
              <a:ext cx="187325" cy="666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4943475" y="1762125"/>
              <a:ext cx="238125" cy="4762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306888" y="1428750"/>
              <a:ext cx="476250" cy="857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92713" y="1543050"/>
              <a:ext cx="479425" cy="171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5638800" y="1543050"/>
              <a:ext cx="330200" cy="447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5969000" y="1990725"/>
              <a:ext cx="33338" cy="390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4933950" y="2228850"/>
              <a:ext cx="395288" cy="3333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924425" y="3933825"/>
              <a:ext cx="177800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410200" y="62865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876925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6353175" y="8763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969000" y="1449388"/>
              <a:ext cx="407988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6353175" y="1419225"/>
              <a:ext cx="504825" cy="2778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6867525" y="16859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334125" y="2238375"/>
              <a:ext cx="561975" cy="4460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032500" y="2371725"/>
              <a:ext cx="266700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026025" y="2543175"/>
              <a:ext cx="336550" cy="2809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400675" y="2371725"/>
              <a:ext cx="584200" cy="180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5915025" y="2705100"/>
              <a:ext cx="384175" cy="527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5249863" y="3119438"/>
              <a:ext cx="685800" cy="904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6848475" y="22193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6605588" y="3038475"/>
              <a:ext cx="700087" cy="4556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6053138" y="3494088"/>
              <a:ext cx="561975" cy="1762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6819900" y="14001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3829050" y="3252788"/>
              <a:ext cx="317500" cy="2413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4138613" y="3494088"/>
              <a:ext cx="579437" cy="25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4695825" y="3494088"/>
              <a:ext cx="406400" cy="4556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3914775" y="3905250"/>
              <a:ext cx="423863" cy="342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3914775" y="3543300"/>
              <a:ext cx="249238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4695825" y="3119438"/>
              <a:ext cx="554038" cy="3746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5754688" y="3643313"/>
              <a:ext cx="307975" cy="2905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102225" y="3933825"/>
              <a:ext cx="623888" cy="238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5942013" y="3211513"/>
              <a:ext cx="120650" cy="4683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5026025" y="2824163"/>
              <a:ext cx="223838" cy="28098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6610350" y="3494088"/>
              <a:ext cx="247650" cy="3825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6243638" y="3914775"/>
              <a:ext cx="614362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5726113" y="3943350"/>
              <a:ext cx="495300" cy="2381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H="1" flipV="1">
              <a:off x="3048000" y="3600450"/>
              <a:ext cx="309563" cy="3190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4338638" y="4275138"/>
              <a:ext cx="581025" cy="1444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995738" y="4792663"/>
              <a:ext cx="358775" cy="207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3402013" y="4586288"/>
              <a:ext cx="593725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4924425" y="4438650"/>
              <a:ext cx="504825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4953000" y="47053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4354513" y="4792663"/>
              <a:ext cx="598487" cy="1984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6243638" y="4191000"/>
              <a:ext cx="138112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5438775" y="4714875"/>
              <a:ext cx="466725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104" name="Straight Connector 385103"/>
            <p:cNvCxnSpPr/>
            <p:nvPr/>
          </p:nvCxnSpPr>
          <p:spPr bwMode="auto">
            <a:xfrm flipV="1">
              <a:off x="3797300" y="2878138"/>
              <a:ext cx="328613" cy="3714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106" name="Straight Connector 385105"/>
            <p:cNvCxnSpPr/>
            <p:nvPr/>
          </p:nvCxnSpPr>
          <p:spPr bwMode="auto">
            <a:xfrm flipH="1" flipV="1">
              <a:off x="3906838" y="2538413"/>
              <a:ext cx="219075" cy="32543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108" name="Straight Connector 385107"/>
            <p:cNvCxnSpPr/>
            <p:nvPr/>
          </p:nvCxnSpPr>
          <p:spPr bwMode="auto">
            <a:xfrm flipV="1">
              <a:off x="3937000" y="2238375"/>
              <a:ext cx="401638" cy="30003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110" name="Straight Connector 385109"/>
            <p:cNvCxnSpPr/>
            <p:nvPr/>
          </p:nvCxnSpPr>
          <p:spPr bwMode="auto">
            <a:xfrm>
              <a:off x="4338638" y="2238375"/>
              <a:ext cx="581025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46550" y="2824163"/>
              <a:ext cx="873125" cy="53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5141913" y="3011488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819525" y="2457450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69186" name="TextBox 137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32 F-moves</a:t>
            </a:r>
          </a:p>
        </p:txBody>
      </p:sp>
    </p:spTree>
    <p:extLst>
      <p:ext uri="{BB962C8B-B14F-4D97-AF65-F5344CB8AC3E}">
        <p14:creationId xmlns:p14="http://schemas.microsoft.com/office/powerpoint/2010/main" val="485444547"/>
      </p:ext>
    </p:extLst>
  </p:cSld>
  <p:clrMapOvr>
    <a:masterClrMapping/>
  </p:clrMapOvr>
  <p:transition advClick="0"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081" name="Group 3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 flipV="1">
              <a:off x="2122488" y="1743075"/>
              <a:ext cx="469900" cy="457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048000" y="1581150"/>
              <a:ext cx="390525" cy="400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3257550" y="2381250"/>
              <a:ext cx="9525" cy="371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257550" y="1981200"/>
              <a:ext cx="190500" cy="400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4210050" y="1636713"/>
              <a:ext cx="628650" cy="206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4754563" y="2009775"/>
              <a:ext cx="150812" cy="5127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781425" y="2009775"/>
              <a:ext cx="573088" cy="5127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457575" y="1990725"/>
              <a:ext cx="342900" cy="19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109788" y="3181350"/>
              <a:ext cx="442912" cy="723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3086100" y="3038475"/>
              <a:ext cx="234950" cy="263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552700" y="3302000"/>
              <a:ext cx="768350" cy="693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109788" y="3905250"/>
              <a:ext cx="442912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3076575" y="2771775"/>
              <a:ext cx="209550" cy="257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3286125" y="2722563"/>
              <a:ext cx="638175" cy="492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4344988" y="4200525"/>
              <a:ext cx="9525" cy="5921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3546475" y="3402013"/>
              <a:ext cx="92075" cy="5222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581275" y="3986213"/>
              <a:ext cx="0" cy="7286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402013" y="3905250"/>
              <a:ext cx="236537" cy="681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048000" y="4586288"/>
              <a:ext cx="354013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095500" y="3914775"/>
              <a:ext cx="457200" cy="714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638300" y="2219325"/>
              <a:ext cx="954088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571750" y="2219325"/>
              <a:ext cx="663575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2544763" y="3048000"/>
              <a:ext cx="531812" cy="1254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38300" y="3086100"/>
              <a:ext cx="914400" cy="968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105025" y="1557338"/>
              <a:ext cx="942975" cy="1905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2581275" y="923925"/>
              <a:ext cx="447675" cy="6334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3048000" y="628650"/>
              <a:ext cx="752475" cy="419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3771900" y="1624013"/>
              <a:ext cx="438150" cy="3857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3795713" y="1047750"/>
              <a:ext cx="381000" cy="554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800475" y="714375"/>
              <a:ext cx="534988" cy="3143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4335463" y="690563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H="1" flipV="1">
              <a:off x="4772025" y="981075"/>
              <a:ext cx="85725" cy="657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764088" y="647700"/>
              <a:ext cx="404812" cy="3238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5141913" y="657225"/>
              <a:ext cx="469900" cy="584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5576888" y="1247775"/>
              <a:ext cx="50800" cy="752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4924425" y="1971675"/>
              <a:ext cx="665163" cy="53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>
              <a:off x="4843463" y="1666875"/>
              <a:ext cx="100012" cy="3238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5106988" y="4005263"/>
              <a:ext cx="509587" cy="88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5575300" y="2025650"/>
              <a:ext cx="26988" cy="4968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5616575" y="2535238"/>
              <a:ext cx="366713" cy="3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4333875" y="4200525"/>
              <a:ext cx="579438" cy="9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5638800" y="628650"/>
              <a:ext cx="228600" cy="612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5867400" y="600075"/>
              <a:ext cx="466725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6334125" y="876300"/>
              <a:ext cx="57150" cy="8715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6002338" y="1781175"/>
              <a:ext cx="388937" cy="7413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391275" y="1697038"/>
              <a:ext cx="466725" cy="841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6819900" y="1695450"/>
              <a:ext cx="47625" cy="781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6257925" y="2476500"/>
              <a:ext cx="561975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983288" y="2535238"/>
              <a:ext cx="274637" cy="3317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257800" y="2522538"/>
              <a:ext cx="344488" cy="425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H="1" flipV="1">
              <a:off x="5710238" y="3322638"/>
              <a:ext cx="209550" cy="354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102225" y="3295650"/>
              <a:ext cx="650875" cy="269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6819900" y="2466975"/>
              <a:ext cx="485775" cy="19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610350" y="3038475"/>
              <a:ext cx="695325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5935663" y="3533775"/>
              <a:ext cx="695325" cy="1412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867525" y="1400175"/>
              <a:ext cx="40957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4764088" y="3497263"/>
              <a:ext cx="323850" cy="4937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673475" y="3895725"/>
              <a:ext cx="331788" cy="12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035425" y="3457575"/>
              <a:ext cx="257175" cy="439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5575300" y="3662363"/>
              <a:ext cx="360363" cy="4318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4911725" y="3986213"/>
              <a:ext cx="203200" cy="215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753100" y="2835275"/>
              <a:ext cx="504825" cy="4667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6624638" y="3543300"/>
              <a:ext cx="233362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6189663" y="3914775"/>
              <a:ext cx="668337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5589588" y="4094163"/>
              <a:ext cx="558800" cy="2587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flipH="1" flipV="1">
              <a:off x="3328988" y="3322638"/>
              <a:ext cx="200025" cy="79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035425" y="3897313"/>
              <a:ext cx="290513" cy="2841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3995738" y="4792663"/>
              <a:ext cx="358775" cy="207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3402013" y="4586288"/>
              <a:ext cx="593725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911725" y="4191000"/>
              <a:ext cx="350838" cy="6016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4913313" y="4792663"/>
              <a:ext cx="336550" cy="227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4354513" y="4792663"/>
              <a:ext cx="598487" cy="1984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6134100" y="4351338"/>
              <a:ext cx="247650" cy="3444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5249863" y="4792663"/>
              <a:ext cx="655637" cy="1889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3567113" y="2968625"/>
              <a:ext cx="336550" cy="434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0199" name="Group 389"/>
            <p:cNvGrpSpPr>
              <a:grpSpLocks/>
            </p:cNvGrpSpPr>
            <p:nvPr/>
          </p:nvGrpSpPr>
          <p:grpSpPr bwMode="auto">
            <a:xfrm>
              <a:off x="3813175" y="2503488"/>
              <a:ext cx="1550194" cy="1020762"/>
              <a:chOff x="3813175" y="2503488"/>
              <a:chExt cx="1550194" cy="1020762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3940175" y="2503488"/>
                <a:ext cx="450850" cy="2206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4764088" y="2535238"/>
                <a:ext cx="166687" cy="25558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4926013" y="2824163"/>
                <a:ext cx="323850" cy="8572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4292600" y="3135313"/>
                <a:ext cx="52388" cy="3222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4325938" y="3467100"/>
                <a:ext cx="468312" cy="523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4772025" y="3321050"/>
                <a:ext cx="315913" cy="2032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5097463" y="2947988"/>
                <a:ext cx="160337" cy="3746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 flipH="1" flipV="1">
                <a:off x="3932238" y="3005138"/>
                <a:ext cx="436562" cy="1301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3914775" y="2724150"/>
                <a:ext cx="17463" cy="220663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>
                <a:off x="4368800" y="2503488"/>
                <a:ext cx="403225" cy="190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368800" y="2824163"/>
                <a:ext cx="5429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3813175" y="2898775"/>
                <a:ext cx="200025" cy="2000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64138" y="2790825"/>
                <a:ext cx="200025" cy="2000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70082" name="TextBox 134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48 F-moves</a:t>
            </a:r>
          </a:p>
        </p:txBody>
      </p:sp>
    </p:spTree>
    <p:extLst>
      <p:ext uri="{BB962C8B-B14F-4D97-AF65-F5344CB8AC3E}">
        <p14:creationId xmlns:p14="http://schemas.microsoft.com/office/powerpoint/2010/main" val="2458508923"/>
      </p:ext>
    </p:extLst>
  </p:cSld>
  <p:clrMapOvr>
    <a:masterClrMapping/>
  </p:clrMapOvr>
  <p:transition advClick="0"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105" name="Group 3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 flipV="1">
              <a:off x="2122488" y="1743075"/>
              <a:ext cx="469900" cy="457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048000" y="1581150"/>
              <a:ext cx="390525" cy="4000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3257550" y="2381250"/>
              <a:ext cx="9525" cy="3714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257550" y="1981200"/>
              <a:ext cx="190500" cy="4000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4210050" y="1636713"/>
              <a:ext cx="628650" cy="206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4754563" y="2009775"/>
              <a:ext cx="150812" cy="5127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781425" y="2009775"/>
              <a:ext cx="573088" cy="5127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457575" y="1990725"/>
              <a:ext cx="342900" cy="190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109788" y="3181350"/>
              <a:ext cx="442912" cy="723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3086100" y="3038475"/>
              <a:ext cx="234950" cy="26352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552700" y="3302000"/>
              <a:ext cx="768350" cy="693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109788" y="3905250"/>
              <a:ext cx="442912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3076575" y="2771775"/>
              <a:ext cx="209550" cy="257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3286125" y="2722563"/>
              <a:ext cx="638175" cy="492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4344988" y="4200525"/>
              <a:ext cx="9525" cy="5921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3546475" y="3402013"/>
              <a:ext cx="92075" cy="5222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581275" y="3986213"/>
              <a:ext cx="0" cy="7286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402013" y="3905250"/>
              <a:ext cx="236537" cy="681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048000" y="4586288"/>
              <a:ext cx="354013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095500" y="3914775"/>
              <a:ext cx="457200" cy="714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638300" y="2219325"/>
              <a:ext cx="954088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571750" y="2219325"/>
              <a:ext cx="663575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2544763" y="3048000"/>
              <a:ext cx="531812" cy="12541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38300" y="3086100"/>
              <a:ext cx="914400" cy="968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105025" y="1557338"/>
              <a:ext cx="942975" cy="1905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2581275" y="923925"/>
              <a:ext cx="447675" cy="6334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3048000" y="628650"/>
              <a:ext cx="752475" cy="419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3771900" y="1624013"/>
              <a:ext cx="438150" cy="3857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3795713" y="1047750"/>
              <a:ext cx="381000" cy="554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800475" y="714375"/>
              <a:ext cx="534988" cy="3143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4335463" y="690563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H="1" flipV="1">
              <a:off x="4772025" y="981075"/>
              <a:ext cx="85725" cy="65722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764088" y="647700"/>
              <a:ext cx="404812" cy="3238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5141913" y="657225"/>
              <a:ext cx="469900" cy="584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5576888" y="1247775"/>
              <a:ext cx="50800" cy="752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4924425" y="1971675"/>
              <a:ext cx="665163" cy="539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>
              <a:off x="4843463" y="1666875"/>
              <a:ext cx="100012" cy="3238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5106988" y="4005263"/>
              <a:ext cx="509587" cy="88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5575300" y="2025650"/>
              <a:ext cx="26988" cy="4968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5616575" y="2535238"/>
              <a:ext cx="366713" cy="3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4333875" y="4200525"/>
              <a:ext cx="579438" cy="9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5638800" y="628650"/>
              <a:ext cx="228600" cy="612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5867400" y="600075"/>
              <a:ext cx="466725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6334125" y="876300"/>
              <a:ext cx="57150" cy="8715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6002338" y="1781175"/>
              <a:ext cx="388937" cy="7413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391275" y="1697038"/>
              <a:ext cx="466725" cy="841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6819900" y="1695450"/>
              <a:ext cx="47625" cy="781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6257925" y="2476500"/>
              <a:ext cx="561975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983288" y="2535238"/>
              <a:ext cx="274637" cy="3317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257800" y="2522538"/>
              <a:ext cx="344488" cy="425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H="1" flipV="1">
              <a:off x="5710238" y="3322638"/>
              <a:ext cx="209550" cy="354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102225" y="3295650"/>
              <a:ext cx="650875" cy="269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6819900" y="2466975"/>
              <a:ext cx="485775" cy="19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610350" y="3038475"/>
              <a:ext cx="695325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5935663" y="3533775"/>
              <a:ext cx="695325" cy="1412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867525" y="1400175"/>
              <a:ext cx="40957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4764088" y="3497263"/>
              <a:ext cx="323850" cy="4937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673475" y="3895725"/>
              <a:ext cx="331788" cy="12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035425" y="3457575"/>
              <a:ext cx="257175" cy="439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5575300" y="3662363"/>
              <a:ext cx="360363" cy="4318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4911725" y="3986213"/>
              <a:ext cx="203200" cy="215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753100" y="2835275"/>
              <a:ext cx="504825" cy="4667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6624638" y="3543300"/>
              <a:ext cx="233362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6189663" y="3914775"/>
              <a:ext cx="668337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5589588" y="4094163"/>
              <a:ext cx="558800" cy="2587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flipH="1" flipV="1">
              <a:off x="3328988" y="3322638"/>
              <a:ext cx="200025" cy="79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035425" y="3897313"/>
              <a:ext cx="290513" cy="2841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3995738" y="4792663"/>
              <a:ext cx="358775" cy="207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3402013" y="4586288"/>
              <a:ext cx="593725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911725" y="4191000"/>
              <a:ext cx="350838" cy="6016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4913313" y="4792663"/>
              <a:ext cx="336550" cy="227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4354513" y="4792663"/>
              <a:ext cx="598487" cy="1984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6134100" y="4351338"/>
              <a:ext cx="247650" cy="3444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5249863" y="4792663"/>
              <a:ext cx="655637" cy="1889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3567113" y="2968625"/>
              <a:ext cx="336550" cy="434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1223" name="Group 389"/>
            <p:cNvGrpSpPr>
              <a:grpSpLocks/>
            </p:cNvGrpSpPr>
            <p:nvPr/>
          </p:nvGrpSpPr>
          <p:grpSpPr bwMode="auto">
            <a:xfrm>
              <a:off x="3813175" y="2503488"/>
              <a:ext cx="1550194" cy="1020762"/>
              <a:chOff x="3813175" y="2503488"/>
              <a:chExt cx="1550194" cy="1020762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3940175" y="2503488"/>
                <a:ext cx="450850" cy="2206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4764088" y="2535238"/>
                <a:ext cx="166687" cy="25558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4926013" y="2824163"/>
                <a:ext cx="323850" cy="8572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4292600" y="3135313"/>
                <a:ext cx="52388" cy="3222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4325938" y="3467100"/>
                <a:ext cx="468312" cy="523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4772025" y="3321050"/>
                <a:ext cx="315913" cy="2032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5097463" y="2947988"/>
                <a:ext cx="160337" cy="3746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 flipH="1" flipV="1">
                <a:off x="3932238" y="3005138"/>
                <a:ext cx="436562" cy="1301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3914775" y="2724150"/>
                <a:ext cx="17463" cy="220663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>
                <a:off x="4368800" y="2503488"/>
                <a:ext cx="403225" cy="190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368800" y="2824163"/>
                <a:ext cx="5429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3813175" y="2898775"/>
                <a:ext cx="200025" cy="2000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64138" y="2790825"/>
                <a:ext cx="200025" cy="2000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71106" name="TextBox 156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48 F-moves</a:t>
            </a:r>
          </a:p>
        </p:txBody>
      </p:sp>
    </p:spTree>
    <p:extLst>
      <p:ext uri="{BB962C8B-B14F-4D97-AF65-F5344CB8AC3E}">
        <p14:creationId xmlns:p14="http://schemas.microsoft.com/office/powerpoint/2010/main" val="2550423457"/>
      </p:ext>
    </p:extLst>
  </p:cSld>
  <p:clrMapOvr>
    <a:masterClrMapping/>
  </p:clrMapOvr>
  <p:transition advClick="0"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129" name="Group 3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 flipV="1">
              <a:off x="2122488" y="1743075"/>
              <a:ext cx="469900" cy="457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048000" y="1581150"/>
              <a:ext cx="650875" cy="228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165475" y="2381250"/>
              <a:ext cx="92075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257550" y="2219325"/>
              <a:ext cx="528638" cy="16192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4210050" y="1636713"/>
              <a:ext cx="481013" cy="3349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4713288" y="1990725"/>
              <a:ext cx="41275" cy="53181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800475" y="2200275"/>
              <a:ext cx="554038" cy="3222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708400" y="1828800"/>
              <a:ext cx="77788" cy="3714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109788" y="3181350"/>
              <a:ext cx="442912" cy="723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3321050" y="2890838"/>
              <a:ext cx="153988" cy="4111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552700" y="3302000"/>
              <a:ext cx="768350" cy="693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109788" y="3905250"/>
              <a:ext cx="442912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3140075" y="2743200"/>
              <a:ext cx="301625" cy="1476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3455988" y="2722563"/>
              <a:ext cx="468312" cy="1698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4344988" y="4200525"/>
              <a:ext cx="9525" cy="5921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3546475" y="3402013"/>
              <a:ext cx="92075" cy="5222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581275" y="3986213"/>
              <a:ext cx="0" cy="7286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402013" y="3905250"/>
              <a:ext cx="236537" cy="681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048000" y="4586288"/>
              <a:ext cx="354013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095500" y="3914775"/>
              <a:ext cx="457200" cy="714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638300" y="2219325"/>
              <a:ext cx="954088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571750" y="2219325"/>
              <a:ext cx="663575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2544763" y="2762250"/>
              <a:ext cx="620712" cy="4111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38300" y="3086100"/>
              <a:ext cx="914400" cy="968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105025" y="1557338"/>
              <a:ext cx="942975" cy="1905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2581275" y="923925"/>
              <a:ext cx="447675" cy="6334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3048000" y="628650"/>
              <a:ext cx="752475" cy="419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3714750" y="1624013"/>
              <a:ext cx="495300" cy="1952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3795713" y="1047750"/>
              <a:ext cx="381000" cy="554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800475" y="714375"/>
              <a:ext cx="534988" cy="3143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4335463" y="690563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H="1" flipV="1">
              <a:off x="4772025" y="981075"/>
              <a:ext cx="284163" cy="7572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764088" y="647700"/>
              <a:ext cx="404812" cy="3238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5141913" y="657225"/>
              <a:ext cx="469900" cy="584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5576888" y="1247775"/>
              <a:ext cx="50800" cy="752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5056188" y="1743075"/>
              <a:ext cx="533400" cy="2825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691063" y="1743075"/>
              <a:ext cx="349250" cy="238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5106988" y="4005263"/>
              <a:ext cx="509587" cy="88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5575300" y="2025650"/>
              <a:ext cx="26988" cy="4968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5616575" y="2535238"/>
              <a:ext cx="366713" cy="3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4333875" y="4200525"/>
              <a:ext cx="579438" cy="95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5638800" y="628650"/>
              <a:ext cx="228600" cy="612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5867400" y="600075"/>
              <a:ext cx="466725" cy="2762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6334125" y="876300"/>
              <a:ext cx="57150" cy="8715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6002338" y="1781175"/>
              <a:ext cx="388937" cy="7413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391275" y="1697038"/>
              <a:ext cx="466725" cy="841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6819900" y="1695450"/>
              <a:ext cx="47625" cy="781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6257925" y="2476500"/>
              <a:ext cx="561975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983288" y="2535238"/>
              <a:ext cx="274637" cy="3317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257800" y="2522538"/>
              <a:ext cx="344488" cy="425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H="1" flipV="1">
              <a:off x="5710238" y="3322638"/>
              <a:ext cx="209550" cy="354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102225" y="3295650"/>
              <a:ext cx="650875" cy="269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6819900" y="2466975"/>
              <a:ext cx="485775" cy="19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610350" y="3038475"/>
              <a:ext cx="695325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5935663" y="3533775"/>
              <a:ext cx="695325" cy="1412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867525" y="1400175"/>
              <a:ext cx="40957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4764088" y="3497263"/>
              <a:ext cx="323850" cy="4937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673475" y="3895725"/>
              <a:ext cx="331788" cy="12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035425" y="3457575"/>
              <a:ext cx="257175" cy="439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5575300" y="3662363"/>
              <a:ext cx="360363" cy="4318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4911725" y="3986213"/>
              <a:ext cx="203200" cy="215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753100" y="2835275"/>
              <a:ext cx="504825" cy="4667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6624638" y="3543300"/>
              <a:ext cx="233362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6189663" y="3914775"/>
              <a:ext cx="668337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5589588" y="4094163"/>
              <a:ext cx="558800" cy="2587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 flipH="1" flipV="1">
              <a:off x="3328988" y="3322638"/>
              <a:ext cx="200025" cy="79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035425" y="3897313"/>
              <a:ext cx="290513" cy="2841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3995738" y="4792663"/>
              <a:ext cx="358775" cy="207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3402013" y="4586288"/>
              <a:ext cx="593725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911725" y="4191000"/>
              <a:ext cx="350838" cy="6016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4913313" y="4792663"/>
              <a:ext cx="336550" cy="227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4354513" y="4792663"/>
              <a:ext cx="598487" cy="1984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6134100" y="4351338"/>
              <a:ext cx="247650" cy="3444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5249863" y="4792663"/>
              <a:ext cx="655637" cy="1889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3567113" y="2968625"/>
              <a:ext cx="336550" cy="4349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2247" name="Group 389"/>
            <p:cNvGrpSpPr>
              <a:grpSpLocks/>
            </p:cNvGrpSpPr>
            <p:nvPr/>
          </p:nvGrpSpPr>
          <p:grpSpPr bwMode="auto">
            <a:xfrm>
              <a:off x="3813175" y="2503488"/>
              <a:ext cx="1550194" cy="1020762"/>
              <a:chOff x="3813175" y="2503488"/>
              <a:chExt cx="1550194" cy="1020762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3940175" y="2503488"/>
                <a:ext cx="450850" cy="2206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4764088" y="2535238"/>
                <a:ext cx="166687" cy="25558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4926013" y="2824163"/>
                <a:ext cx="323850" cy="8572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4292600" y="3135313"/>
                <a:ext cx="52388" cy="3222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4325938" y="3467100"/>
                <a:ext cx="468312" cy="523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4772025" y="3321050"/>
                <a:ext cx="315913" cy="2032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5097463" y="2947988"/>
                <a:ext cx="160337" cy="3746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 flipH="1" flipV="1">
                <a:off x="3932238" y="3005138"/>
                <a:ext cx="436562" cy="1301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3914775" y="2724150"/>
                <a:ext cx="17463" cy="220663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>
                <a:off x="4368800" y="2503488"/>
                <a:ext cx="403225" cy="190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368800" y="2824163"/>
                <a:ext cx="5429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3813175" y="2898775"/>
                <a:ext cx="200025" cy="2000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64138" y="2790825"/>
                <a:ext cx="200025" cy="2000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72130" name="TextBox 134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51 F-moves</a:t>
            </a:r>
          </a:p>
        </p:txBody>
      </p:sp>
    </p:spTree>
    <p:extLst>
      <p:ext uri="{BB962C8B-B14F-4D97-AF65-F5344CB8AC3E}">
        <p14:creationId xmlns:p14="http://schemas.microsoft.com/office/powerpoint/2010/main" val="3688578829"/>
      </p:ext>
    </p:extLst>
  </p:cSld>
  <p:clrMapOvr>
    <a:masterClrMapping/>
  </p:clrMapOvr>
  <p:transition advClick="0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 flipH="1" flipV="1">
            <a:off x="2122488" y="1743075"/>
            <a:ext cx="469900" cy="457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048000" y="1581150"/>
            <a:ext cx="650875" cy="228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3165475" y="2381250"/>
            <a:ext cx="92075" cy="3429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3257550" y="2219325"/>
            <a:ext cx="528638" cy="1619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 flipV="1">
            <a:off x="4210050" y="1636713"/>
            <a:ext cx="4810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13288" y="1990725"/>
            <a:ext cx="41275" cy="5318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800475" y="2200275"/>
            <a:ext cx="554038" cy="3222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708400" y="1828800"/>
            <a:ext cx="77788" cy="3714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2109788" y="3181350"/>
            <a:ext cx="442912" cy="7239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3321050" y="2890838"/>
            <a:ext cx="153988" cy="411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2552700" y="3302000"/>
            <a:ext cx="768350" cy="6937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109788" y="3905250"/>
            <a:ext cx="442912" cy="104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 flipV="1">
            <a:off x="3140075" y="2743200"/>
            <a:ext cx="301625" cy="1476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455988" y="2722563"/>
            <a:ext cx="468312" cy="1698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4344988" y="4200525"/>
            <a:ext cx="9525" cy="5921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546475" y="3402013"/>
            <a:ext cx="92075" cy="522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2581275" y="3986213"/>
            <a:ext cx="0" cy="7286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3402013" y="3905250"/>
            <a:ext cx="236537" cy="6810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3048000" y="4586288"/>
            <a:ext cx="354013" cy="414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2095500" y="3914775"/>
            <a:ext cx="457200" cy="714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V="1">
            <a:off x="1638300" y="2219325"/>
            <a:ext cx="954088" cy="3333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2571750" y="2219325"/>
            <a:ext cx="663575" cy="152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H="1">
            <a:off x="2544763" y="2762250"/>
            <a:ext cx="620712" cy="411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638300" y="3086100"/>
            <a:ext cx="914400" cy="968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2105025" y="1557338"/>
            <a:ext cx="942975" cy="190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 flipV="1">
            <a:off x="2581275" y="923925"/>
            <a:ext cx="447675" cy="6334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048000" y="628650"/>
            <a:ext cx="752475" cy="419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3714750" y="1624013"/>
            <a:ext cx="495300" cy="1952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 flipV="1">
            <a:off x="3795713" y="1047750"/>
            <a:ext cx="381000" cy="5540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V="1">
            <a:off x="3800475" y="714375"/>
            <a:ext cx="534988" cy="3143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4335463" y="690563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 flipV="1">
            <a:off x="4772025" y="981075"/>
            <a:ext cx="284163" cy="7572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V="1">
            <a:off x="4764088" y="647700"/>
            <a:ext cx="404812" cy="3238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5141913" y="657225"/>
            <a:ext cx="469900" cy="584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>
            <a:off x="5576888" y="1247775"/>
            <a:ext cx="50800" cy="7524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5056188" y="1743075"/>
            <a:ext cx="533400" cy="2825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V="1">
            <a:off x="4691063" y="1743075"/>
            <a:ext cx="349250" cy="2381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5106988" y="4005263"/>
            <a:ext cx="509587" cy="88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5575300" y="2025650"/>
            <a:ext cx="26988" cy="496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5616575" y="2535238"/>
            <a:ext cx="366713" cy="31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>
            <a:off x="4333875" y="4200525"/>
            <a:ext cx="579438" cy="95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5638800" y="628650"/>
            <a:ext cx="228600" cy="612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6362700" y="904875"/>
            <a:ext cx="28575" cy="8429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6002338" y="1781175"/>
            <a:ext cx="388937" cy="7413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6391275" y="1697038"/>
            <a:ext cx="466725" cy="841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6819900" y="1695450"/>
            <a:ext cx="47625" cy="781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V="1">
            <a:off x="6257925" y="2476500"/>
            <a:ext cx="561975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5983288" y="2535238"/>
            <a:ext cx="274637" cy="3317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V="1">
            <a:off x="5257800" y="2522538"/>
            <a:ext cx="344488" cy="425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 flipV="1">
            <a:off x="5710238" y="3322638"/>
            <a:ext cx="209550" cy="3540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>
            <a:off x="5102225" y="3295650"/>
            <a:ext cx="650875" cy="269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6819900" y="2466975"/>
            <a:ext cx="485775" cy="19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V="1">
            <a:off x="6610350" y="3038475"/>
            <a:ext cx="695325" cy="495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5935663" y="3533775"/>
            <a:ext cx="695325" cy="1412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V="1">
            <a:off x="6867525" y="1400175"/>
            <a:ext cx="40957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4764088" y="3497263"/>
            <a:ext cx="323850" cy="4937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V="1">
            <a:off x="3673475" y="3895725"/>
            <a:ext cx="331788" cy="12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4035425" y="3457575"/>
            <a:ext cx="257175" cy="4397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5575300" y="3662363"/>
            <a:ext cx="360363" cy="431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4911725" y="3986213"/>
            <a:ext cx="203200" cy="215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V="1">
            <a:off x="5753100" y="2835275"/>
            <a:ext cx="5048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6624638" y="3543300"/>
            <a:ext cx="233362" cy="3333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6189663" y="3914775"/>
            <a:ext cx="668337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5589588" y="4094163"/>
            <a:ext cx="558800" cy="2587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H="1" flipV="1">
            <a:off x="3328988" y="3322638"/>
            <a:ext cx="200025" cy="79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4035425" y="3897313"/>
            <a:ext cx="290513" cy="2841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flipV="1">
            <a:off x="3995738" y="4792663"/>
            <a:ext cx="358775" cy="207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3402013" y="4586288"/>
            <a:ext cx="593725" cy="414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>
            <a:off x="4911725" y="4191000"/>
            <a:ext cx="350838" cy="601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flipV="1">
            <a:off x="4913313" y="4792663"/>
            <a:ext cx="336550" cy="2270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4354513" y="4792663"/>
            <a:ext cx="598487" cy="1984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>
            <a:off x="6134100" y="4351338"/>
            <a:ext cx="247650" cy="3444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5249863" y="4792663"/>
            <a:ext cx="655637" cy="1889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3567113" y="2968625"/>
            <a:ext cx="336550" cy="4349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3269" name="Group 389"/>
          <p:cNvGrpSpPr>
            <a:grpSpLocks/>
          </p:cNvGrpSpPr>
          <p:nvPr/>
        </p:nvGrpSpPr>
        <p:grpSpPr bwMode="auto">
          <a:xfrm>
            <a:off x="3813175" y="2503488"/>
            <a:ext cx="1550988" cy="1020762"/>
            <a:chOff x="3813175" y="2503488"/>
            <a:chExt cx="1550194" cy="1020762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3940110" y="2503488"/>
              <a:ext cx="450619" cy="22066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4763601" y="2535238"/>
              <a:ext cx="166602" cy="25558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4925443" y="2824163"/>
              <a:ext cx="323684" cy="8572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H="1">
              <a:off x="4292355" y="3135313"/>
              <a:ext cx="52361" cy="32226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4325676" y="3467100"/>
              <a:ext cx="468072" cy="523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4771534" y="3321050"/>
              <a:ext cx="315751" cy="2032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5096806" y="2947988"/>
              <a:ext cx="160255" cy="3746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 flipH="1" flipV="1">
              <a:off x="3932177" y="3005138"/>
              <a:ext cx="436339" cy="1301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914723" y="2724150"/>
              <a:ext cx="17454" cy="2206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368516" y="2503488"/>
              <a:ext cx="403019" cy="190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V="1">
              <a:off x="4368516" y="2824163"/>
              <a:ext cx="542647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3813175" y="2898775"/>
              <a:ext cx="199923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5163446" y="2790825"/>
              <a:ext cx="199923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3270" name="TextBox 132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51 F-moves</a:t>
            </a:r>
          </a:p>
        </p:txBody>
      </p:sp>
    </p:spTree>
    <p:extLst>
      <p:ext uri="{BB962C8B-B14F-4D97-AF65-F5344CB8AC3E}">
        <p14:creationId xmlns:p14="http://schemas.microsoft.com/office/powerpoint/2010/main" val="1111020323"/>
      </p:ext>
    </p:extLst>
  </p:cSld>
  <p:clrMapOvr>
    <a:masterClrMapping/>
  </p:clrMapOvr>
  <p:transition advClick="0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 flipH="1" flipV="1">
            <a:off x="2122488" y="1743075"/>
            <a:ext cx="469900" cy="457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048000" y="1581150"/>
            <a:ext cx="650875" cy="228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3165475" y="2381250"/>
            <a:ext cx="92075" cy="3429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3257550" y="2219325"/>
            <a:ext cx="528638" cy="1619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 flipV="1">
            <a:off x="4210050" y="1636713"/>
            <a:ext cx="4810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13288" y="1990725"/>
            <a:ext cx="41275" cy="5318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800475" y="2200275"/>
            <a:ext cx="554038" cy="3222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708400" y="1828800"/>
            <a:ext cx="77788" cy="3714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2109788" y="3181350"/>
            <a:ext cx="442912" cy="7239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3321050" y="2890838"/>
            <a:ext cx="153988" cy="4111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2552700" y="3302000"/>
            <a:ext cx="768350" cy="6937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109788" y="3905250"/>
            <a:ext cx="442912" cy="104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 flipV="1">
            <a:off x="3140075" y="2743200"/>
            <a:ext cx="301625" cy="1476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455988" y="2722563"/>
            <a:ext cx="468312" cy="1698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4078288" y="4048125"/>
            <a:ext cx="276225" cy="7445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3475038" y="3600450"/>
            <a:ext cx="233362" cy="234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2581275" y="3986213"/>
            <a:ext cx="0" cy="7286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3402013" y="3876675"/>
            <a:ext cx="53975" cy="7096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3048000" y="4586288"/>
            <a:ext cx="354013" cy="414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2581275" y="471487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V="1">
            <a:off x="1628775" y="42100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V="1">
            <a:off x="1628775" y="39338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2095500" y="3914775"/>
            <a:ext cx="457200" cy="714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2095500" y="47339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1628775" y="47339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1638300" y="25622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V="1">
            <a:off x="1638300" y="2219325"/>
            <a:ext cx="954088" cy="3333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2571750" y="2219325"/>
            <a:ext cx="663575" cy="152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H="1">
            <a:off x="2544763" y="2762250"/>
            <a:ext cx="620712" cy="411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638300" y="3086100"/>
            <a:ext cx="914400" cy="968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V="1">
            <a:off x="1638300" y="933450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1638300" y="6572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2105025" y="6381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2105025" y="1557338"/>
            <a:ext cx="942975" cy="1905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1638300" y="14573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 flipV="1">
            <a:off x="2581275" y="923925"/>
            <a:ext cx="447675" cy="6334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V="1">
            <a:off x="2581275" y="6477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048000" y="628650"/>
            <a:ext cx="752475" cy="419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3714750" y="1624013"/>
            <a:ext cx="495300" cy="1952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 flipV="1">
            <a:off x="3795713" y="1047750"/>
            <a:ext cx="381000" cy="5540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V="1">
            <a:off x="3800475" y="714375"/>
            <a:ext cx="534988" cy="3143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4335463" y="690563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 flipV="1">
            <a:off x="4772025" y="981075"/>
            <a:ext cx="284163" cy="7572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V="1">
            <a:off x="4764088" y="647700"/>
            <a:ext cx="404812" cy="3238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5141913" y="657225"/>
            <a:ext cx="469900" cy="584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5627688" y="1247775"/>
            <a:ext cx="28575" cy="9032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5056188" y="1743075"/>
            <a:ext cx="388937" cy="5318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V="1">
            <a:off x="4691063" y="1743075"/>
            <a:ext cx="349250" cy="2381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5364163" y="3878263"/>
            <a:ext cx="63500" cy="265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V="1">
            <a:off x="5445125" y="2151063"/>
            <a:ext cx="193675" cy="95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 flipV="1">
            <a:off x="5656263" y="2151063"/>
            <a:ext cx="327025" cy="3841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 flipV="1">
            <a:off x="4319588" y="3895725"/>
            <a:ext cx="593725" cy="304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5638800" y="628650"/>
            <a:ext cx="228600" cy="6127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5876925" y="609600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6362700" y="904875"/>
            <a:ext cx="28575" cy="8429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6002338" y="1781175"/>
            <a:ext cx="388937" cy="7413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6391275" y="1697038"/>
            <a:ext cx="466725" cy="841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6819900" y="1695450"/>
            <a:ext cx="47625" cy="781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V="1">
            <a:off x="6105525" y="2476500"/>
            <a:ext cx="714375" cy="6588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5815013" y="2535238"/>
            <a:ext cx="168275" cy="469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V="1">
            <a:off x="5257800" y="2274888"/>
            <a:ext cx="187325" cy="6731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5919788" y="3143250"/>
            <a:ext cx="185737" cy="533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V="1">
            <a:off x="5102225" y="3005138"/>
            <a:ext cx="685800" cy="2905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6819900" y="2466975"/>
            <a:ext cx="485775" cy="190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7324725" y="24860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V="1">
            <a:off x="6610350" y="3038475"/>
            <a:ext cx="695325" cy="495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5935663" y="3533775"/>
            <a:ext cx="695325" cy="1412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V="1">
            <a:off x="6353175" y="6000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6819900" y="5810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7296150" y="8477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V="1">
            <a:off x="6867525" y="1400175"/>
            <a:ext cx="40957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296150" y="138112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7772400" y="164782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V="1">
            <a:off x="7296150" y="220027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4764088" y="3497263"/>
            <a:ext cx="612775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3673475" y="3600450"/>
            <a:ext cx="404813" cy="4476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4292600" y="3457575"/>
            <a:ext cx="0" cy="4381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5376863" y="3662363"/>
            <a:ext cx="558800" cy="2143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4911725" y="4135438"/>
            <a:ext cx="519113" cy="666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5821363" y="3024188"/>
            <a:ext cx="312737" cy="111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6624638" y="3543300"/>
            <a:ext cx="233362" cy="3333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6189663" y="3914775"/>
            <a:ext cx="668337" cy="5048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5427663" y="4143375"/>
            <a:ext cx="720725" cy="228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H="1" flipV="1">
            <a:off x="3328988" y="3322638"/>
            <a:ext cx="112712" cy="5540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flipV="1">
            <a:off x="4083050" y="3878263"/>
            <a:ext cx="209550" cy="146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flipV="1">
            <a:off x="3995738" y="4792663"/>
            <a:ext cx="358775" cy="207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3402013" y="4586288"/>
            <a:ext cx="593725" cy="414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>
            <a:off x="4911725" y="4191000"/>
            <a:ext cx="350838" cy="601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flipV="1">
            <a:off x="4913313" y="4792663"/>
            <a:ext cx="336550" cy="2270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4354513" y="4792663"/>
            <a:ext cx="598487" cy="1984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>
            <a:off x="6134100" y="4351338"/>
            <a:ext cx="247650" cy="3444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flipV="1">
            <a:off x="59055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>
            <a:off x="5249863" y="4792663"/>
            <a:ext cx="655637" cy="1889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6858000" y="3876675"/>
            <a:ext cx="457200" cy="2667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7334250" y="41433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 flipV="1">
            <a:off x="6858000" y="46958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6391275" y="46958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flipV="1">
            <a:off x="3048000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3990975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flipV="1">
            <a:off x="3514725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>
            <a:off x="3048000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flipV="1">
            <a:off x="2095500" y="501967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3038475" y="49911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2562225" y="55435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2095500" y="55435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flipV="1">
            <a:off x="3995738" y="5000625"/>
            <a:ext cx="0" cy="523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>
            <a:off x="4938713" y="497205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flipV="1">
            <a:off x="4462463" y="552450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>
            <a:off x="3995738" y="552450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 bwMode="auto">
          <a:xfrm>
            <a:off x="5886450" y="4981575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V="1">
            <a:off x="5410200" y="5534025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 bwMode="auto">
          <a:xfrm>
            <a:off x="4943475" y="5534025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6858000" y="4953000"/>
            <a:ext cx="0" cy="552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flipV="1">
            <a:off x="6381750" y="5505450"/>
            <a:ext cx="457200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>
            <a:off x="5915025" y="5505450"/>
            <a:ext cx="466725" cy="285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3673475" y="2968625"/>
            <a:ext cx="230188" cy="635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4293" name="Group 389"/>
          <p:cNvGrpSpPr>
            <a:grpSpLocks/>
          </p:cNvGrpSpPr>
          <p:nvPr/>
        </p:nvGrpSpPr>
        <p:grpSpPr bwMode="auto">
          <a:xfrm>
            <a:off x="3813175" y="2503488"/>
            <a:ext cx="1550988" cy="1020762"/>
            <a:chOff x="3813175" y="2503488"/>
            <a:chExt cx="1550194" cy="1020762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3940110" y="2503488"/>
              <a:ext cx="450619" cy="22066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4763601" y="2535238"/>
              <a:ext cx="166602" cy="25558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4925443" y="2824163"/>
              <a:ext cx="323684" cy="8572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H="1">
              <a:off x="4292355" y="3135313"/>
              <a:ext cx="52361" cy="32226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4325676" y="3467100"/>
              <a:ext cx="468072" cy="523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4771534" y="3321050"/>
              <a:ext cx="315751" cy="2032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5096806" y="2947988"/>
              <a:ext cx="160255" cy="3746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 flipH="1" flipV="1">
              <a:off x="3932177" y="3005138"/>
              <a:ext cx="436339" cy="1301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914723" y="2724150"/>
              <a:ext cx="17454" cy="2206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368516" y="2503488"/>
              <a:ext cx="403019" cy="1905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V="1">
              <a:off x="4368516" y="2824163"/>
              <a:ext cx="542647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3813175" y="2898775"/>
              <a:ext cx="199923" cy="2000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5163446" y="2790825"/>
              <a:ext cx="199923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4294" name="TextBox 132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56 F-moves</a:t>
            </a:r>
          </a:p>
        </p:txBody>
      </p:sp>
    </p:spTree>
    <p:extLst>
      <p:ext uri="{BB962C8B-B14F-4D97-AF65-F5344CB8AC3E}">
        <p14:creationId xmlns:p14="http://schemas.microsoft.com/office/powerpoint/2010/main" val="2766798994"/>
      </p:ext>
    </p:extLst>
  </p:cSld>
  <p:clrMapOvr>
    <a:masterClrMapping/>
  </p:clrMapOvr>
  <p:transition advClick="0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1628775" y="581025"/>
            <a:ext cx="6143625" cy="5248275"/>
            <a:chOff x="1628775" y="581025"/>
            <a:chExt cx="6143625" cy="5248275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 flipV="1">
              <a:off x="2122488" y="1743075"/>
              <a:ext cx="469900" cy="457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048000" y="1581150"/>
              <a:ext cx="650875" cy="2286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165475" y="2381250"/>
              <a:ext cx="92075" cy="342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257550" y="2219325"/>
              <a:ext cx="528638" cy="1619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210050" y="1636713"/>
              <a:ext cx="481013" cy="334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4713288" y="1990725"/>
              <a:ext cx="41275" cy="5318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3800475" y="2200275"/>
              <a:ext cx="554038" cy="3222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3708400" y="1828800"/>
              <a:ext cx="77788" cy="3714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109788" y="3181350"/>
              <a:ext cx="442912" cy="723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321050" y="2890838"/>
              <a:ext cx="153988" cy="4111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552700" y="3302000"/>
              <a:ext cx="768350" cy="6937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2109788" y="3905250"/>
              <a:ext cx="442912" cy="104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3140075" y="2743200"/>
              <a:ext cx="301625" cy="1476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455988" y="2722563"/>
              <a:ext cx="468312" cy="1698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4078288" y="4048125"/>
              <a:ext cx="276225" cy="7445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3475038" y="3600450"/>
              <a:ext cx="233362" cy="2349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2581275" y="3986213"/>
              <a:ext cx="0" cy="7286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3402013" y="3876675"/>
              <a:ext cx="53975" cy="7096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3048000" y="4586288"/>
              <a:ext cx="354013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2581275" y="471487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628775" y="42100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628775" y="39338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095500" y="3914775"/>
              <a:ext cx="457200" cy="714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095500" y="47339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28775" y="47339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638300" y="25622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638300" y="2219325"/>
              <a:ext cx="954088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571750" y="2219325"/>
              <a:ext cx="663575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2544763" y="2762250"/>
              <a:ext cx="620712" cy="4111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638300" y="3086100"/>
              <a:ext cx="914400" cy="968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638300" y="933450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638300" y="6572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105025" y="6381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105025" y="1557338"/>
              <a:ext cx="942975" cy="1905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1638300" y="14573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2581275" y="923925"/>
              <a:ext cx="447675" cy="6334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581275" y="6477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3048000" y="628650"/>
              <a:ext cx="752475" cy="419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714750" y="1624013"/>
              <a:ext cx="495300" cy="1952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H="1" flipV="1">
              <a:off x="3795713" y="1047750"/>
              <a:ext cx="381000" cy="5540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800475" y="714375"/>
              <a:ext cx="534988" cy="3143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4335463" y="690563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H="1" flipV="1">
              <a:off x="4772025" y="981075"/>
              <a:ext cx="284163" cy="757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4764088" y="647700"/>
              <a:ext cx="404812" cy="3238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141913" y="657225"/>
              <a:ext cx="469900" cy="5842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5627688" y="1247775"/>
              <a:ext cx="28575" cy="9032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5056188" y="1743075"/>
              <a:ext cx="388937" cy="5318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4691063" y="1743075"/>
              <a:ext cx="349250" cy="2381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5364163" y="3878263"/>
              <a:ext cx="63500" cy="2651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445125" y="2151063"/>
              <a:ext cx="193675" cy="952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5656263" y="2151063"/>
              <a:ext cx="327025" cy="3841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4319588" y="3895725"/>
              <a:ext cx="593725" cy="3048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638800" y="628650"/>
              <a:ext cx="228600" cy="6127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876925" y="609600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6362700" y="904875"/>
              <a:ext cx="28575" cy="8429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6002338" y="1781175"/>
              <a:ext cx="388937" cy="7413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6391275" y="1697038"/>
              <a:ext cx="466725" cy="841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6819900" y="1695450"/>
              <a:ext cx="47625" cy="781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105525" y="2476500"/>
              <a:ext cx="714375" cy="6588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5815013" y="2535238"/>
              <a:ext cx="168275" cy="4699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257800" y="2274888"/>
              <a:ext cx="187325" cy="6731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19788" y="3143250"/>
              <a:ext cx="185737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102225" y="3005138"/>
              <a:ext cx="685800" cy="2905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6819900" y="2466975"/>
              <a:ext cx="485775" cy="19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7324725" y="24860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610350" y="3038475"/>
              <a:ext cx="695325" cy="4953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5935663" y="3533775"/>
              <a:ext cx="695325" cy="1412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6353175" y="6000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819900" y="5810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>
              <a:off x="7296150" y="8477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6867525" y="1400175"/>
              <a:ext cx="40957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7296150" y="138112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7772400" y="164782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7296150" y="220027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764088" y="3497263"/>
              <a:ext cx="612775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3673475" y="3600450"/>
              <a:ext cx="404813" cy="447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4292600" y="3457575"/>
              <a:ext cx="0" cy="4381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5376863" y="3662363"/>
              <a:ext cx="558800" cy="2143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4911725" y="4135438"/>
              <a:ext cx="519113" cy="666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5821363" y="3024188"/>
              <a:ext cx="312737" cy="1111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6624638" y="3543300"/>
              <a:ext cx="233362" cy="3333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6189663" y="3914775"/>
              <a:ext cx="668337" cy="50482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5427663" y="4143375"/>
              <a:ext cx="720725" cy="2286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H="1" flipV="1">
              <a:off x="3328988" y="3322638"/>
              <a:ext cx="112712" cy="5540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4083050" y="3878263"/>
              <a:ext cx="209550" cy="1460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995738" y="4792663"/>
              <a:ext cx="358775" cy="2079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402013" y="4586288"/>
              <a:ext cx="593725" cy="4143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4911725" y="4191000"/>
              <a:ext cx="350838" cy="60166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4913313" y="4792663"/>
              <a:ext cx="336550" cy="2270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4354513" y="4792663"/>
              <a:ext cx="598487" cy="19843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134100" y="4351338"/>
              <a:ext cx="247650" cy="34448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59055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5249863" y="4792663"/>
              <a:ext cx="655637" cy="1889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6858000" y="3876675"/>
              <a:ext cx="457200" cy="2667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7334250" y="41433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6858000" y="46958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6391275" y="46958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3048000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3990975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3514725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3048000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2095500" y="501967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3038475" y="49911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2562225" y="55435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2095500" y="55435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3995738" y="5000625"/>
              <a:ext cx="0" cy="523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4938713" y="497205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4462463" y="552450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3995738" y="552450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>
              <a:off x="5886450" y="4981575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5410200" y="5534025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 bwMode="auto">
            <a:xfrm>
              <a:off x="4943475" y="5534025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6858000" y="4953000"/>
              <a:ext cx="0" cy="5524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6381750" y="5505450"/>
              <a:ext cx="457200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5915025" y="5505450"/>
              <a:ext cx="466725" cy="2857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673475" y="2968625"/>
              <a:ext cx="230188" cy="635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5317" name="Group 389"/>
            <p:cNvGrpSpPr>
              <a:grpSpLocks/>
            </p:cNvGrpSpPr>
            <p:nvPr/>
          </p:nvGrpSpPr>
          <p:grpSpPr bwMode="auto">
            <a:xfrm>
              <a:off x="3813175" y="2503488"/>
              <a:ext cx="1550988" cy="1020762"/>
              <a:chOff x="3813175" y="2503488"/>
              <a:chExt cx="1550194" cy="1020762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3940110" y="2503488"/>
                <a:ext cx="450619" cy="2206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763601" y="2535238"/>
                <a:ext cx="166602" cy="25558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4925443" y="2824163"/>
                <a:ext cx="323684" cy="8572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>
                <a:off x="4292355" y="3135313"/>
                <a:ext cx="52361" cy="32226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4325676" y="3467100"/>
                <a:ext cx="468072" cy="523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4771534" y="3321050"/>
                <a:ext cx="315751" cy="2032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 flipH="1">
                <a:off x="5096806" y="2947988"/>
                <a:ext cx="160255" cy="3746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 bwMode="auto">
              <a:xfrm flipH="1" flipV="1">
                <a:off x="3932177" y="3005138"/>
                <a:ext cx="436339" cy="1301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3914723" y="2724150"/>
                <a:ext cx="17454" cy="220663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368516" y="2503488"/>
                <a:ext cx="403019" cy="190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flipV="1">
                <a:off x="4368516" y="2824163"/>
                <a:ext cx="542647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Oval 391"/>
              <p:cNvSpPr/>
              <p:nvPr/>
            </p:nvSpPr>
            <p:spPr>
              <a:xfrm>
                <a:off x="3813175" y="2898775"/>
                <a:ext cx="199923" cy="20002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5163446" y="2790825"/>
                <a:ext cx="199923" cy="20002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75318" name="TextBox 132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56 F-moves</a:t>
            </a:r>
          </a:p>
        </p:txBody>
      </p:sp>
    </p:spTree>
    <p:extLst>
      <p:ext uri="{BB962C8B-B14F-4D97-AF65-F5344CB8AC3E}">
        <p14:creationId xmlns:p14="http://schemas.microsoft.com/office/powerpoint/2010/main" val="1326341329"/>
      </p:ext>
    </p:extLst>
  </p:cSld>
  <p:clrMapOvr>
    <a:masterClrMapping/>
  </p:clrMapOvr>
  <p:transition advClick="0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225" name="Group 601087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grpSp>
          <p:nvGrpSpPr>
            <p:cNvPr id="1076227" name="Group 3"/>
            <p:cNvGrpSpPr>
              <a:grpSpLocks/>
            </p:cNvGrpSpPr>
            <p:nvPr/>
          </p:nvGrpSpPr>
          <p:grpSpPr bwMode="auto">
            <a:xfrm>
              <a:off x="1628775" y="581025"/>
              <a:ext cx="6143625" cy="5248275"/>
              <a:chOff x="1609725" y="581025"/>
              <a:chExt cx="6143625" cy="5248275"/>
            </a:xfrm>
          </p:grpSpPr>
          <p:grpSp>
            <p:nvGrpSpPr>
              <p:cNvPr id="1076231" name="Group 4"/>
              <p:cNvGrpSpPr>
                <a:grpSpLocks/>
              </p:cNvGrpSpPr>
              <p:nvPr/>
            </p:nvGrpSpPr>
            <p:grpSpPr bwMode="auto">
              <a:xfrm>
                <a:off x="1609725" y="581025"/>
                <a:ext cx="6143625" cy="5248275"/>
                <a:chOff x="1628775" y="581025"/>
                <a:chExt cx="6143625" cy="5248275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5219700" y="2767013"/>
                  <a:ext cx="647700" cy="1238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2166938" y="1724025"/>
                  <a:ext cx="465137" cy="3905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900363" y="1438275"/>
                  <a:ext cx="935037" cy="4095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028950" y="2381250"/>
                  <a:ext cx="228600" cy="3238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3257550" y="2120900"/>
                  <a:ext cx="542925" cy="2603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4040188" y="1600200"/>
                  <a:ext cx="504825" cy="1952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479925" y="1781175"/>
                  <a:ext cx="84138" cy="6778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786188" y="2120900"/>
                  <a:ext cx="388937" cy="49371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797300" y="1809750"/>
                  <a:ext cx="3175" cy="3048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109788" y="3181350"/>
                  <a:ext cx="258762" cy="7239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3155950" y="3101975"/>
                  <a:ext cx="242888" cy="3651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2552700" y="3444875"/>
                  <a:ext cx="603250" cy="5508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09788" y="3905250"/>
                  <a:ext cx="442912" cy="1047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3038475" y="2716213"/>
                  <a:ext cx="385763" cy="4032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398838" y="2828925"/>
                  <a:ext cx="603250" cy="2794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35463" y="4076700"/>
                  <a:ext cx="19050" cy="7159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470275" y="3730625"/>
                  <a:ext cx="393700" cy="1031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2581275" y="3986213"/>
                  <a:ext cx="0" cy="728662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3402013" y="3824288"/>
                  <a:ext cx="39687" cy="7620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3048000" y="4586288"/>
                  <a:ext cx="354013" cy="414337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581275" y="4714875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1628775" y="4210050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1628775" y="393382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095500" y="3914775"/>
                  <a:ext cx="457200" cy="7143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2095500" y="473392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628775" y="4733925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638300" y="2562225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638300" y="2114550"/>
                  <a:ext cx="993775" cy="4381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581275" y="2114550"/>
                  <a:ext cx="654050" cy="2571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376488" y="2714625"/>
                  <a:ext cx="671512" cy="43021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38300" y="3086100"/>
                  <a:ext cx="704850" cy="666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1638300" y="933450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638300" y="65722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105025" y="63817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2166938" y="1438275"/>
                  <a:ext cx="7334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638300" y="1457325"/>
                  <a:ext cx="528638" cy="2762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581275" y="923925"/>
                  <a:ext cx="319088" cy="4953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81275" y="647700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048000" y="628650"/>
                  <a:ext cx="752475" cy="4191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3800475" y="1601788"/>
                  <a:ext cx="276225" cy="2413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3795713" y="1047750"/>
                  <a:ext cx="266700" cy="5429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3800475" y="714375"/>
                  <a:ext cx="534988" cy="3143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335463" y="690563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5081588" y="2000250"/>
                  <a:ext cx="193675" cy="5619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 flipV="1">
                  <a:off x="4792663" y="933450"/>
                  <a:ext cx="160337" cy="5810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4764088" y="647700"/>
                  <a:ext cx="404812" cy="3238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141913" y="657225"/>
                  <a:ext cx="249237" cy="2190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91150" y="876300"/>
                  <a:ext cx="185738" cy="8667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967288" y="1543050"/>
                  <a:ext cx="298450" cy="4572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4502150" y="1543050"/>
                  <a:ext cx="476250" cy="2381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5246688" y="1752600"/>
                  <a:ext cx="344487" cy="2476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575300" y="1747838"/>
                  <a:ext cx="407988" cy="6191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5834063" y="2333625"/>
                  <a:ext cx="138112" cy="4333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4745038" y="2552700"/>
                  <a:ext cx="357187" cy="61913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 flipV="1">
                  <a:off x="4656138" y="4010025"/>
                  <a:ext cx="485775" cy="34131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5410200" y="628650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876925" y="609600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334125" y="876300"/>
                  <a:ext cx="57150" cy="5715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5962650" y="1449388"/>
                  <a:ext cx="414338" cy="922337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353175" y="1419225"/>
                  <a:ext cx="504825" cy="27781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867525" y="1695450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6257925" y="2247900"/>
                  <a:ext cx="609600" cy="64293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834063" y="2741613"/>
                  <a:ext cx="423862" cy="1682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5114925" y="2571750"/>
                  <a:ext cx="160338" cy="338138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5437188" y="3571875"/>
                  <a:ext cx="554037" cy="2254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141913" y="3295650"/>
                  <a:ext cx="309562" cy="4762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848475" y="221932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324725" y="2486025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6619875" y="3028950"/>
                  <a:ext cx="695325" cy="4587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5991225" y="3494088"/>
                  <a:ext cx="623888" cy="77787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6353175" y="60007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819900" y="58102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7296150" y="847725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819900" y="140017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296150" y="138112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772400" y="1647825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7296150" y="220027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4078288" y="3252788"/>
                  <a:ext cx="365125" cy="857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443413" y="3240088"/>
                  <a:ext cx="268287" cy="21431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4652963" y="3422650"/>
                  <a:ext cx="44450" cy="573088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914775" y="3762375"/>
                  <a:ext cx="423863" cy="3429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3890963" y="3338513"/>
                  <a:ext cx="176212" cy="4032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675188" y="3257550"/>
                  <a:ext cx="466725" cy="1873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448300" y="3752850"/>
                  <a:ext cx="96838" cy="4572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5129213" y="4179888"/>
                  <a:ext cx="382587" cy="1174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5953125" y="2914650"/>
                  <a:ext cx="285750" cy="647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114925" y="2909888"/>
                  <a:ext cx="134938" cy="38417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6610350" y="3467100"/>
                  <a:ext cx="247650" cy="4095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6189663" y="3914775"/>
                  <a:ext cx="668337" cy="50482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532438" y="4181475"/>
                  <a:ext cx="657225" cy="2095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 flipV="1">
                  <a:off x="3165475" y="3422650"/>
                  <a:ext cx="276225" cy="4111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4321175" y="3971925"/>
                  <a:ext cx="290513" cy="93663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3995738" y="4792663"/>
                  <a:ext cx="358775" cy="207962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402013" y="4586288"/>
                  <a:ext cx="593725" cy="414337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133975" y="4335463"/>
                  <a:ext cx="115888" cy="512762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913313" y="4792663"/>
                  <a:ext cx="336550" cy="227012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354513" y="4792663"/>
                  <a:ext cx="598487" cy="198437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189663" y="4391025"/>
                  <a:ext cx="192087" cy="3048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5905500" y="469582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5249863" y="4792663"/>
                  <a:ext cx="655637" cy="188912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858000" y="3876675"/>
                  <a:ext cx="457200" cy="26670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7334250" y="4143375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6858000" y="469582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391275" y="4695825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048000" y="5000625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990975" y="4972050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3514725" y="5524500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048000" y="5524500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2095500" y="5019675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038475" y="4991100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2562225" y="5543550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095500" y="5543550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3995738" y="5000625"/>
                  <a:ext cx="0" cy="523875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938713" y="4972050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62463" y="5524500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995738" y="5524500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886450" y="4981575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5410200" y="5534025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4943475" y="5534025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858000" y="4953000"/>
                  <a:ext cx="0" cy="5524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6381750" y="5505450"/>
                  <a:ext cx="457200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15025" y="5505450"/>
                  <a:ext cx="466725" cy="28575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943350" y="2849563"/>
                <a:ext cx="77788" cy="45243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3952875" y="2598738"/>
                <a:ext cx="190500" cy="2349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4116388" y="2457450"/>
                <a:ext cx="476250" cy="157163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557713" y="2474913"/>
                <a:ext cx="187325" cy="139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/>
            <p:cNvCxnSpPr/>
            <p:nvPr/>
          </p:nvCxnSpPr>
          <p:spPr>
            <a:xfrm flipV="1">
              <a:off x="4443413" y="2614613"/>
              <a:ext cx="328612" cy="6159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3962400" y="3230563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4972050" y="2474913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6226" name="TextBox 143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56 F-moves</a:t>
            </a:r>
          </a:p>
        </p:txBody>
      </p:sp>
    </p:spTree>
    <p:extLst>
      <p:ext uri="{BB962C8B-B14F-4D97-AF65-F5344CB8AC3E}">
        <p14:creationId xmlns:p14="http://schemas.microsoft.com/office/powerpoint/2010/main" val="2378987618"/>
      </p:ext>
    </p:extLst>
  </p:cSld>
  <p:clrMapOvr>
    <a:masterClrMapping/>
  </p:clrMapOvr>
  <p:transition advClick="0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49" name="TextBox 143"/>
          <p:cNvSpPr txBox="1">
            <a:spLocks noChangeArrowheads="1"/>
          </p:cNvSpPr>
          <p:nvPr/>
        </p:nvSpPr>
        <p:spPr bwMode="auto">
          <a:xfrm>
            <a:off x="647700" y="6076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56 F-moves</a:t>
            </a:r>
          </a:p>
        </p:txBody>
      </p:sp>
      <p:grpSp>
        <p:nvGrpSpPr>
          <p:cNvPr id="1077250" name="Group 271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grpSp>
          <p:nvGrpSpPr>
            <p:cNvPr id="1077251" name="Group 1"/>
            <p:cNvGrpSpPr>
              <a:grpSpLocks/>
            </p:cNvGrpSpPr>
            <p:nvPr/>
          </p:nvGrpSpPr>
          <p:grpSpPr bwMode="auto">
            <a:xfrm>
              <a:off x="1628775" y="581025"/>
              <a:ext cx="6143625" cy="5248275"/>
              <a:chOff x="1628775" y="581025"/>
              <a:chExt cx="6143625" cy="524827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flipV="1">
                <a:off x="2105025" y="17430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2105025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2571750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3048000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2571750" y="22669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2105025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3048000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3514725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3990975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V="1">
                <a:off x="3514725" y="226695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3048000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2581275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3524250" y="2533650"/>
                <a:ext cx="0" cy="5524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3048000" y="30861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2581275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V="1">
                <a:off x="2109788" y="33813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2109788" y="31051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3052763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V="1">
                <a:off x="2576513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2109788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3519488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3995738" y="33432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3519488" y="38957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3052763" y="38957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2581275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3048000" y="38957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3524250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V="1">
                <a:off x="3048000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2581275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V="1">
                <a:off x="1628775" y="42100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V="1">
                <a:off x="1628775" y="39338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V="1">
                <a:off x="2095500" y="47339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1628775" y="47339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V="1">
                <a:off x="1638300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V="1">
                <a:off x="1638300" y="22860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1638300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1638300" y="9334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flipV="1">
                <a:off x="1638300" y="657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2105025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2581275" y="9048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1638300" y="14573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2581275" y="6477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30480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3524250" y="8953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flipV="1">
                <a:off x="3524250" y="914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V="1">
                <a:off x="3524250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3990975" y="619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467225" y="885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V="1">
                <a:off x="3990975" y="1438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flipV="1">
                <a:off x="3990975" y="17240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4457700" y="14287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4933950" y="16954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flipV="1">
                <a:off x="4457700" y="224790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3990975" y="2247900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flipV="1">
                <a:off x="4467225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flipV="1">
                <a:off x="4467225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4933950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5410200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V="1">
                <a:off x="4933950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5410200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5886450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flipV="1">
                <a:off x="5410200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4943475" y="2238375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V="1">
                <a:off x="5410200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V="1">
                <a:off x="54102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5876925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6353175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V="1">
                <a:off x="5876925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V="1">
                <a:off x="5886450" y="17145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6353175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6829425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V="1">
                <a:off x="6353175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5886450" y="22383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V="1">
                <a:off x="5438775" y="2524125"/>
                <a:ext cx="0" cy="523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6381750" y="24955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V="1">
                <a:off x="5905500" y="30480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5438775" y="30480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6848475" y="22193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7324725" y="24860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flipV="1">
                <a:off x="6848475" y="30384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6381750" y="30384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V="1">
                <a:off x="6353175" y="8763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6353175" y="6000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6819900" y="5810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7296150" y="8477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flipV="1">
                <a:off x="6819900" y="14001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6829425" y="1676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7296150" y="1381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7772400" y="1647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V="1">
                <a:off x="7296150" y="2200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V="1">
                <a:off x="4000500" y="310515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4467225" y="308610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4943475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flipV="1">
                <a:off x="4467225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4000500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flipV="1">
                <a:off x="4953000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5895975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V="1">
                <a:off x="5419725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4953000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6858000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flipV="1">
                <a:off x="6381750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5915025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V="1">
                <a:off x="3529013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4471988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flipV="1">
                <a:off x="3995738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3529013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5429250" y="41529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flipV="1">
                <a:off x="4953000" y="47053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486275" y="47053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63817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flipV="1">
                <a:off x="59055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54387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6858000" y="38766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73342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68580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63912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V="1">
                <a:off x="3048000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3990975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flipV="1">
                <a:off x="3514725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3048000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2095500" y="50196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3038475" y="49911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V="1">
                <a:off x="2562225" y="55435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095500" y="55435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3995738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4938713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flipV="1">
                <a:off x="4462463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3995738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5886450" y="49815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V="1">
                <a:off x="5410200" y="55340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4943475" y="55340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6858000" y="49530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flipV="1">
                <a:off x="6381750" y="55054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5915025" y="55054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/>
            <p:cNvCxnSpPr/>
            <p:nvPr/>
          </p:nvCxnSpPr>
          <p:spPr>
            <a:xfrm>
              <a:off x="4457700" y="2543175"/>
              <a:ext cx="0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3886200" y="3243263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838700" y="2181225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311535"/>
      </p:ext>
    </p:extLst>
  </p:cSld>
  <p:clrMapOvr>
    <a:masterClrMapping/>
  </p:clrMapOvr>
  <p:transition advClick="0"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250" name="Group 271"/>
          <p:cNvGrpSpPr>
            <a:grpSpLocks/>
          </p:cNvGrpSpPr>
          <p:nvPr/>
        </p:nvGrpSpPr>
        <p:grpSpPr bwMode="auto">
          <a:xfrm>
            <a:off x="1628775" y="581025"/>
            <a:ext cx="6143625" cy="5248275"/>
            <a:chOff x="1628775" y="581025"/>
            <a:chExt cx="6143625" cy="5248275"/>
          </a:xfrm>
        </p:grpSpPr>
        <p:grpSp>
          <p:nvGrpSpPr>
            <p:cNvPr id="1077251" name="Group 1"/>
            <p:cNvGrpSpPr>
              <a:grpSpLocks/>
            </p:cNvGrpSpPr>
            <p:nvPr/>
          </p:nvGrpSpPr>
          <p:grpSpPr bwMode="auto">
            <a:xfrm>
              <a:off x="1628775" y="581025"/>
              <a:ext cx="6143625" cy="5248275"/>
              <a:chOff x="1628775" y="581025"/>
              <a:chExt cx="6143625" cy="524827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flipV="1">
                <a:off x="2105025" y="17430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2105025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2571750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3048000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2571750" y="22669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2105025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3048000" y="14668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3514725" y="14478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3990975" y="17145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V="1">
                <a:off x="3514725" y="226695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3048000" y="22669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2581275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3524250" y="2533650"/>
                <a:ext cx="0" cy="5524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3048000" y="30861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2581275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V="1">
                <a:off x="2109788" y="33813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2109788" y="31051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3052763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V="1">
                <a:off x="2576513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2109788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3519488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3995738" y="33432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3519488" y="38957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3052763" y="38957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2581275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3048000" y="38957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3524250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V="1">
                <a:off x="3048000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2581275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V="1">
                <a:off x="1628775" y="42100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V="1">
                <a:off x="1628775" y="39338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V="1">
                <a:off x="2095500" y="47339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1628775" y="47339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V="1">
                <a:off x="1638300" y="25622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V="1">
                <a:off x="1638300" y="22860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1638300" y="30861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1638300" y="93345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flipV="1">
                <a:off x="1638300" y="657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2105025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2581275" y="9048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1638300" y="14573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2581275" y="6477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30480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3524250" y="8953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flipV="1">
                <a:off x="3524250" y="914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V="1">
                <a:off x="3524250" y="6381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3990975" y="619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467225" y="885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V="1">
                <a:off x="3990975" y="1438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flipV="1">
                <a:off x="3990975" y="17240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4457700" y="14287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4933950" y="16954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flipV="1">
                <a:off x="4457700" y="2247900"/>
                <a:ext cx="457200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3990975" y="2247900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flipV="1">
                <a:off x="4467225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flipV="1">
                <a:off x="4467225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4933950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5410200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V="1">
                <a:off x="4933950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5410200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5886450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flipV="1">
                <a:off x="5410200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4943475" y="2238375"/>
                <a:ext cx="466725" cy="28575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V="1">
                <a:off x="5410200" y="9048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V="1">
                <a:off x="5410200" y="62865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5876925" y="609600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6353175" y="8763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V="1">
                <a:off x="5876925" y="14287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V="1">
                <a:off x="5886450" y="17145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6353175" y="14192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6829425" y="16859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V="1">
                <a:off x="6353175" y="22383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5886450" y="22383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V="1">
                <a:off x="5438775" y="2524125"/>
                <a:ext cx="0" cy="523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6381750" y="24955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V="1">
                <a:off x="5905500" y="30480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5438775" y="30480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6848475" y="22193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7324725" y="24860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flipV="1">
                <a:off x="6848475" y="30384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6381750" y="30384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V="1">
                <a:off x="6353175" y="8763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6353175" y="6000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6819900" y="5810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7296150" y="8477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flipV="1">
                <a:off x="6819900" y="14001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6829425" y="16764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7296150" y="138112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7772400" y="16478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V="1">
                <a:off x="7296150" y="22002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V="1">
                <a:off x="4000500" y="310515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4467225" y="3086100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4943475" y="33528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flipV="1">
                <a:off x="4467225" y="39052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4000500" y="39052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flipV="1">
                <a:off x="4953000" y="3076575"/>
                <a:ext cx="457200" cy="2667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5895975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V="1">
                <a:off x="5419725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4953000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6858000" y="33242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flipV="1">
                <a:off x="6381750" y="38766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5915025" y="38766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V="1">
                <a:off x="3529013" y="4191000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4471988" y="416242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flipV="1">
                <a:off x="3995738" y="471487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3529013" y="471487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5429250" y="41529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flipV="1">
                <a:off x="4953000" y="47053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486275" y="47053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63817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flipV="1">
                <a:off x="59055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54387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6858000" y="3876675"/>
                <a:ext cx="457200" cy="2667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7334250" y="41433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6858000" y="46958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6391275" y="46958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V="1">
                <a:off x="3048000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3990975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flipV="1">
                <a:off x="3514725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3048000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2095500" y="501967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3038475" y="49911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V="1">
                <a:off x="2562225" y="55435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095500" y="55435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3995738" y="5000625"/>
                <a:ext cx="0" cy="52387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4938713" y="497205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flipV="1">
                <a:off x="4462463" y="552450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3995738" y="552450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5886450" y="4981575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V="1">
                <a:off x="5410200" y="5534025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4943475" y="5534025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6858000" y="4953000"/>
                <a:ext cx="0" cy="5524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flipV="1">
                <a:off x="6381750" y="5505450"/>
                <a:ext cx="457200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5915025" y="5505450"/>
                <a:ext cx="466725" cy="28575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/>
            <p:cNvCxnSpPr/>
            <p:nvPr/>
          </p:nvCxnSpPr>
          <p:spPr>
            <a:xfrm>
              <a:off x="4457700" y="2543175"/>
              <a:ext cx="0" cy="533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3886200" y="3243263"/>
              <a:ext cx="200025" cy="2000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838700" y="2181225"/>
              <a:ext cx="200025" cy="2000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24675" y="5991225"/>
            <a:ext cx="1609725" cy="628650"/>
            <a:chOff x="6924675" y="5991225"/>
            <a:chExt cx="1609725" cy="628650"/>
          </a:xfrm>
        </p:grpSpPr>
        <p:sp>
          <p:nvSpPr>
            <p:cNvPr id="2" name="Freeform 1"/>
            <p:cNvSpPr/>
            <p:nvPr/>
          </p:nvSpPr>
          <p:spPr>
            <a:xfrm>
              <a:off x="6924675" y="6005722"/>
              <a:ext cx="1609725" cy="614153"/>
            </a:xfrm>
            <a:custGeom>
              <a:avLst/>
              <a:gdLst>
                <a:gd name="connsiteX0" fmla="*/ 0 w 1609725"/>
                <a:gd name="connsiteY0" fmla="*/ 614153 h 614153"/>
                <a:gd name="connsiteX1" fmla="*/ 647700 w 1609725"/>
                <a:gd name="connsiteY1" fmla="*/ 452228 h 614153"/>
                <a:gd name="connsiteX2" fmla="*/ 942975 w 1609725"/>
                <a:gd name="connsiteY2" fmla="*/ 42653 h 614153"/>
                <a:gd name="connsiteX3" fmla="*/ 1609725 w 1609725"/>
                <a:gd name="connsiteY3" fmla="*/ 33128 h 61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5" h="614153">
                  <a:moveTo>
                    <a:pt x="0" y="614153"/>
                  </a:moveTo>
                  <a:cubicBezTo>
                    <a:pt x="245269" y="580815"/>
                    <a:pt x="490538" y="547478"/>
                    <a:pt x="647700" y="452228"/>
                  </a:cubicBezTo>
                  <a:cubicBezTo>
                    <a:pt x="804863" y="356978"/>
                    <a:pt x="782638" y="112503"/>
                    <a:pt x="942975" y="42653"/>
                  </a:cubicBezTo>
                  <a:cubicBezTo>
                    <a:pt x="1103312" y="-27197"/>
                    <a:pt x="1356518" y="2965"/>
                    <a:pt x="1609725" y="33128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6924675" y="5991225"/>
              <a:ext cx="733425" cy="200025"/>
            </a:xfrm>
            <a:custGeom>
              <a:avLst/>
              <a:gdLst>
                <a:gd name="connsiteX0" fmla="*/ 0 w 733425"/>
                <a:gd name="connsiteY0" fmla="*/ 0 h 200025"/>
                <a:gd name="connsiteX1" fmla="*/ 552450 w 733425"/>
                <a:gd name="connsiteY1" fmla="*/ 38100 h 200025"/>
                <a:gd name="connsiteX2" fmla="*/ 733425 w 733425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200025">
                  <a:moveTo>
                    <a:pt x="0" y="0"/>
                  </a:moveTo>
                  <a:cubicBezTo>
                    <a:pt x="215106" y="2381"/>
                    <a:pt x="430213" y="4763"/>
                    <a:pt x="552450" y="38100"/>
                  </a:cubicBezTo>
                  <a:cubicBezTo>
                    <a:pt x="674688" y="71438"/>
                    <a:pt x="704056" y="135731"/>
                    <a:pt x="733425" y="200025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7772400" y="6315075"/>
              <a:ext cx="742950" cy="237119"/>
            </a:xfrm>
            <a:custGeom>
              <a:avLst/>
              <a:gdLst>
                <a:gd name="connsiteX0" fmla="*/ 0 w 742950"/>
                <a:gd name="connsiteY0" fmla="*/ 0 h 237119"/>
                <a:gd name="connsiteX1" fmla="*/ 152400 w 742950"/>
                <a:gd name="connsiteY1" fmla="*/ 209550 h 237119"/>
                <a:gd name="connsiteX2" fmla="*/ 742950 w 742950"/>
                <a:gd name="connsiteY2" fmla="*/ 228600 h 23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237119">
                  <a:moveTo>
                    <a:pt x="0" y="0"/>
                  </a:moveTo>
                  <a:cubicBezTo>
                    <a:pt x="14287" y="85725"/>
                    <a:pt x="28575" y="171450"/>
                    <a:pt x="152400" y="209550"/>
                  </a:cubicBezTo>
                  <a:cubicBezTo>
                    <a:pt x="276225" y="247650"/>
                    <a:pt x="509587" y="238125"/>
                    <a:pt x="742950" y="228600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26459" y="605334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Braid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82042" y="6284179"/>
            <a:ext cx="4857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9715" y="6084124"/>
            <a:ext cx="5469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solidFill>
                  <a:srgbClr val="1F497D"/>
                </a:solidFill>
              </a:rPr>
              <a:t>Dehn Twist </a:t>
            </a:r>
          </a:p>
          <a:p>
            <a:r>
              <a:rPr lang="nb-NO" sz="2000" dirty="0" smtClean="0">
                <a:solidFill>
                  <a:srgbClr val="1F497D"/>
                </a:solidFill>
              </a:rPr>
              <a:t>Konig</a:t>
            </a:r>
            <a:r>
              <a:rPr lang="nb-NO" sz="2000" dirty="0">
                <a:solidFill>
                  <a:srgbClr val="1F497D"/>
                </a:solidFill>
              </a:rPr>
              <a:t>, Kuperberg, Reichardt, Ann. Phys. 2010 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65509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9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642" y="4751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47113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4358" y="487253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72633" y="3797324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145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20" name="Oval 4"/>
          <p:cNvSpPr>
            <a:spLocks noChangeArrowheads="1"/>
          </p:cNvSpPr>
          <p:nvPr/>
        </p:nvSpPr>
        <p:spPr bwMode="auto">
          <a:xfrm>
            <a:off x="3952875" y="2628900"/>
            <a:ext cx="1247775" cy="733425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1" name="Line 5"/>
          <p:cNvSpPr>
            <a:spLocks noChangeShapeType="1"/>
          </p:cNvSpPr>
          <p:nvPr/>
        </p:nvSpPr>
        <p:spPr bwMode="auto">
          <a:xfrm>
            <a:off x="4552950" y="2647950"/>
            <a:ext cx="0" cy="666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2" name="Line 6"/>
          <p:cNvSpPr>
            <a:spLocks noChangeShapeType="1"/>
          </p:cNvSpPr>
          <p:nvPr/>
        </p:nvSpPr>
        <p:spPr bwMode="auto">
          <a:xfrm>
            <a:off x="4772025" y="3352800"/>
            <a:ext cx="266700" cy="657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3" name="Line 7"/>
          <p:cNvSpPr>
            <a:spLocks noChangeShapeType="1"/>
          </p:cNvSpPr>
          <p:nvPr/>
        </p:nvSpPr>
        <p:spPr bwMode="auto">
          <a:xfrm>
            <a:off x="4095750" y="1952625"/>
            <a:ext cx="276225" cy="6953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4" name="Line 8"/>
          <p:cNvSpPr>
            <a:spLocks noChangeShapeType="1"/>
          </p:cNvSpPr>
          <p:nvPr/>
        </p:nvSpPr>
        <p:spPr bwMode="auto">
          <a:xfrm>
            <a:off x="5162550" y="3124200"/>
            <a:ext cx="51435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5" name="Line 9"/>
          <p:cNvSpPr>
            <a:spLocks noChangeShapeType="1"/>
          </p:cNvSpPr>
          <p:nvPr/>
        </p:nvSpPr>
        <p:spPr bwMode="auto">
          <a:xfrm>
            <a:off x="3495675" y="2676525"/>
            <a:ext cx="51435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6" name="Line 10"/>
          <p:cNvSpPr>
            <a:spLocks noChangeShapeType="1"/>
          </p:cNvSpPr>
          <p:nvPr/>
        </p:nvSpPr>
        <p:spPr bwMode="auto">
          <a:xfrm flipV="1">
            <a:off x="5124450" y="2505075"/>
            <a:ext cx="523875" cy="257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7" name="Line 11"/>
          <p:cNvSpPr>
            <a:spLocks noChangeShapeType="1"/>
          </p:cNvSpPr>
          <p:nvPr/>
        </p:nvSpPr>
        <p:spPr bwMode="auto">
          <a:xfrm flipH="1">
            <a:off x="4810125" y="2000250"/>
            <a:ext cx="323850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8" name="Line 12"/>
          <p:cNvSpPr>
            <a:spLocks noChangeShapeType="1"/>
          </p:cNvSpPr>
          <p:nvPr/>
        </p:nvSpPr>
        <p:spPr bwMode="auto">
          <a:xfrm flipH="1">
            <a:off x="4057650" y="3362325"/>
            <a:ext cx="266700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29" name="Line 13"/>
          <p:cNvSpPr>
            <a:spLocks noChangeShapeType="1"/>
          </p:cNvSpPr>
          <p:nvPr/>
        </p:nvSpPr>
        <p:spPr bwMode="auto">
          <a:xfrm flipV="1">
            <a:off x="3533775" y="3143250"/>
            <a:ext cx="438150" cy="2000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30" name="Oval 14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0449" name="Group 33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0432" name="Line 16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3" name="Line 17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4" name="Line 18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5" name="Line 19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6" name="Line 20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7" name="Line 21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8" name="Line 22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39" name="Line 23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2" name="Line 26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3" name="Line 27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4" name="Line 28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5" name="Line 29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6" name="Line 30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47" name="Line 31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0448" name="Oval 32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0469" name="Group 53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0452" name="Line 36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53" name="Line 37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54" name="Line 38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55" name="Line 39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56" name="Line 40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58" name="Line 42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65" name="Line 49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66" name="Line 50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67" name="Line 51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0468" name="Line 52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0471" name="Line 55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2" name="Line 56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3" name="Line 57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4" name="Line 58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5" name="Line 59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6" name="Line 60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7" name="Line 61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8" name="Line 62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79" name="Line 63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0480" name="Line 64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224337" y="3252787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10112" y="2576512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35266"/>
      </p:ext>
    </p:extLst>
  </p:cSld>
  <p:clrMapOvr>
    <a:masterClrMapping/>
  </p:clrMapOvr>
  <p:transition advTm="9563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Oval 2"/>
          <p:cNvSpPr>
            <a:spLocks noChangeArrowheads="1"/>
          </p:cNvSpPr>
          <p:nvPr/>
        </p:nvSpPr>
        <p:spPr bwMode="auto">
          <a:xfrm>
            <a:off x="3952875" y="2628900"/>
            <a:ext cx="1247775" cy="733425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3" name="Line 3"/>
          <p:cNvSpPr>
            <a:spLocks noChangeShapeType="1"/>
          </p:cNvSpPr>
          <p:nvPr/>
        </p:nvSpPr>
        <p:spPr bwMode="auto">
          <a:xfrm>
            <a:off x="4552950" y="2647950"/>
            <a:ext cx="0" cy="666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4" name="Line 4"/>
          <p:cNvSpPr>
            <a:spLocks noChangeShapeType="1"/>
          </p:cNvSpPr>
          <p:nvPr/>
        </p:nvSpPr>
        <p:spPr bwMode="auto">
          <a:xfrm>
            <a:off x="4772025" y="3352800"/>
            <a:ext cx="819150" cy="247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5" name="Line 5"/>
          <p:cNvSpPr>
            <a:spLocks noChangeShapeType="1"/>
          </p:cNvSpPr>
          <p:nvPr/>
        </p:nvSpPr>
        <p:spPr bwMode="auto">
          <a:xfrm>
            <a:off x="3686175" y="2228850"/>
            <a:ext cx="685800" cy="4191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6" name="Line 6"/>
          <p:cNvSpPr>
            <a:spLocks noChangeShapeType="1"/>
          </p:cNvSpPr>
          <p:nvPr/>
        </p:nvSpPr>
        <p:spPr bwMode="auto">
          <a:xfrm flipV="1">
            <a:off x="5162550" y="2867025"/>
            <a:ext cx="552450" cy="257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7" name="Line 7"/>
          <p:cNvSpPr>
            <a:spLocks noChangeShapeType="1"/>
          </p:cNvSpPr>
          <p:nvPr/>
        </p:nvSpPr>
        <p:spPr bwMode="auto">
          <a:xfrm flipV="1">
            <a:off x="3400425" y="2828925"/>
            <a:ext cx="60960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8" name="Line 8"/>
          <p:cNvSpPr>
            <a:spLocks noChangeShapeType="1"/>
          </p:cNvSpPr>
          <p:nvPr/>
        </p:nvSpPr>
        <p:spPr bwMode="auto">
          <a:xfrm flipV="1">
            <a:off x="5124450" y="2162175"/>
            <a:ext cx="323850" cy="6000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49" name="Line 9"/>
          <p:cNvSpPr>
            <a:spLocks noChangeShapeType="1"/>
          </p:cNvSpPr>
          <p:nvPr/>
        </p:nvSpPr>
        <p:spPr bwMode="auto">
          <a:xfrm>
            <a:off x="4391025" y="1905000"/>
            <a:ext cx="419100" cy="7334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50" name="Line 10"/>
          <p:cNvSpPr>
            <a:spLocks noChangeShapeType="1"/>
          </p:cNvSpPr>
          <p:nvPr/>
        </p:nvSpPr>
        <p:spPr bwMode="auto">
          <a:xfrm>
            <a:off x="4324350" y="3362325"/>
            <a:ext cx="542925" cy="762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51" name="Line 11"/>
          <p:cNvSpPr>
            <a:spLocks noChangeShapeType="1"/>
          </p:cNvSpPr>
          <p:nvPr/>
        </p:nvSpPr>
        <p:spPr bwMode="auto">
          <a:xfrm flipV="1">
            <a:off x="3686175" y="3143250"/>
            <a:ext cx="285750" cy="628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52" name="Oval 12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1453" name="Group 13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1454" name="Line 14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55" name="Line 15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56" name="Line 16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57" name="Line 17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58" name="Line 18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59" name="Line 19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0" name="Line 20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1" name="Line 21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2" name="Line 22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3" name="Line 23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4" name="Line 24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5" name="Line 25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6" name="Line 26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67" name="Line 27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1468" name="Oval 28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1469" name="Group 29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1470" name="Line 30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1" name="Line 31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2" name="Line 32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3" name="Line 33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4" name="Line 34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5" name="Line 35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6" name="Line 36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7" name="Line 37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8" name="Line 38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1479" name="Line 39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1480" name="Line 40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1" name="Line 41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2" name="Line 42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3" name="Line 43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4" name="Line 44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5" name="Line 45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6" name="Line 46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7" name="Line 47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8" name="Line 48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1489" name="Line 49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224337" y="3252787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10112" y="2576512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98653"/>
      </p:ext>
    </p:extLst>
  </p:cSld>
  <p:clrMapOvr>
    <a:masterClrMapping/>
  </p:clrMapOvr>
  <p:transition advTm="9563"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2514" name="Group 50"/>
          <p:cNvGrpSpPr>
            <a:grpSpLocks/>
          </p:cNvGrpSpPr>
          <p:nvPr/>
        </p:nvGrpSpPr>
        <p:grpSpPr bwMode="auto">
          <a:xfrm rot="-2152928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2466" name="Oval 2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67" name="Line 3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2468" name="Line 4"/>
          <p:cNvSpPr>
            <a:spLocks noChangeShapeType="1"/>
          </p:cNvSpPr>
          <p:nvPr/>
        </p:nvSpPr>
        <p:spPr bwMode="auto">
          <a:xfrm>
            <a:off x="4914900" y="3124200"/>
            <a:ext cx="676275" cy="4762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69" name="Line 5"/>
          <p:cNvSpPr>
            <a:spLocks noChangeShapeType="1"/>
          </p:cNvSpPr>
          <p:nvPr/>
        </p:nvSpPr>
        <p:spPr bwMode="auto">
          <a:xfrm>
            <a:off x="3686175" y="2228850"/>
            <a:ext cx="504825" cy="5810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0" name="Line 6"/>
          <p:cNvSpPr>
            <a:spLocks noChangeShapeType="1"/>
          </p:cNvSpPr>
          <p:nvPr/>
        </p:nvSpPr>
        <p:spPr bwMode="auto">
          <a:xfrm>
            <a:off x="5114925" y="2819400"/>
            <a:ext cx="600075" cy="476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1" name="Line 7"/>
          <p:cNvSpPr>
            <a:spLocks noChangeShapeType="1"/>
          </p:cNvSpPr>
          <p:nvPr/>
        </p:nvSpPr>
        <p:spPr bwMode="auto">
          <a:xfrm>
            <a:off x="3400425" y="2981325"/>
            <a:ext cx="666750" cy="190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2" name="Line 8"/>
          <p:cNvSpPr>
            <a:spLocks noChangeShapeType="1"/>
          </p:cNvSpPr>
          <p:nvPr/>
        </p:nvSpPr>
        <p:spPr bwMode="auto">
          <a:xfrm flipV="1">
            <a:off x="5038725" y="2209800"/>
            <a:ext cx="361950" cy="3524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3" name="Line 9"/>
          <p:cNvSpPr>
            <a:spLocks noChangeShapeType="1"/>
          </p:cNvSpPr>
          <p:nvPr/>
        </p:nvSpPr>
        <p:spPr bwMode="auto">
          <a:xfrm>
            <a:off x="4391025" y="1905000"/>
            <a:ext cx="123825" cy="657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4" name="Line 10"/>
          <p:cNvSpPr>
            <a:spLocks noChangeShapeType="1"/>
          </p:cNvSpPr>
          <p:nvPr/>
        </p:nvSpPr>
        <p:spPr bwMode="auto">
          <a:xfrm>
            <a:off x="4581525" y="3448050"/>
            <a:ext cx="285750" cy="6762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5" name="Line 11"/>
          <p:cNvSpPr>
            <a:spLocks noChangeShapeType="1"/>
          </p:cNvSpPr>
          <p:nvPr/>
        </p:nvSpPr>
        <p:spPr bwMode="auto">
          <a:xfrm flipV="1">
            <a:off x="3686175" y="3390900"/>
            <a:ext cx="457200" cy="381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476" name="Oval 12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2477" name="Group 13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2478" name="Line 14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79" name="Line 15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0" name="Line 16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1" name="Line 17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2" name="Line 18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3" name="Line 19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4" name="Line 20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5" name="Line 21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6" name="Line 22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7" name="Line 23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8" name="Line 24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89" name="Line 25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0" name="Line 26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1" name="Line 27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2492" name="Oval 28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2493" name="Group 29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2494" name="Line 30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5" name="Line 31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6" name="Line 32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7" name="Line 33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8" name="Line 34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499" name="Line 35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500" name="Line 36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501" name="Line 37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502" name="Line 38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2503" name="Line 39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2504" name="Line 40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05" name="Line 41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06" name="Line 42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07" name="Line 43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08" name="Line 44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09" name="Line 45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10" name="Line 46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11" name="Line 47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12" name="Line 48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2513" name="Line 49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452937" y="3331368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443412" y="2519362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44392"/>
      </p:ext>
    </p:extLst>
  </p:cSld>
  <p:clrMapOvr>
    <a:masterClrMapping/>
  </p:clrMapOvr>
  <p:transition advTm="9563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490" name="Group 2"/>
          <p:cNvGrpSpPr>
            <a:grpSpLocks/>
          </p:cNvGrpSpPr>
          <p:nvPr/>
        </p:nvGrpSpPr>
        <p:grpSpPr bwMode="auto">
          <a:xfrm rot="-2152928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3491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492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3493" name="Line 5"/>
          <p:cNvSpPr>
            <a:spLocks noChangeShapeType="1"/>
          </p:cNvSpPr>
          <p:nvPr/>
        </p:nvSpPr>
        <p:spPr bwMode="auto">
          <a:xfrm>
            <a:off x="4914900" y="3124200"/>
            <a:ext cx="83820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4" name="Line 6"/>
          <p:cNvSpPr>
            <a:spLocks noChangeShapeType="1"/>
          </p:cNvSpPr>
          <p:nvPr/>
        </p:nvSpPr>
        <p:spPr bwMode="auto">
          <a:xfrm>
            <a:off x="3476625" y="2600325"/>
            <a:ext cx="714375" cy="2095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5" name="Line 7"/>
          <p:cNvSpPr>
            <a:spLocks noChangeShapeType="1"/>
          </p:cNvSpPr>
          <p:nvPr/>
        </p:nvSpPr>
        <p:spPr bwMode="auto">
          <a:xfrm flipV="1">
            <a:off x="5114925" y="2533650"/>
            <a:ext cx="495300" cy="285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6" name="Line 8"/>
          <p:cNvSpPr>
            <a:spLocks noChangeShapeType="1"/>
          </p:cNvSpPr>
          <p:nvPr/>
        </p:nvSpPr>
        <p:spPr bwMode="auto">
          <a:xfrm flipV="1">
            <a:off x="3495675" y="3000375"/>
            <a:ext cx="571500" cy="3429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7" name="Line 9"/>
          <p:cNvSpPr>
            <a:spLocks noChangeShapeType="1"/>
          </p:cNvSpPr>
          <p:nvPr/>
        </p:nvSpPr>
        <p:spPr bwMode="auto">
          <a:xfrm flipH="1" flipV="1">
            <a:off x="4876800" y="1885950"/>
            <a:ext cx="161925" cy="6762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8" name="Line 10"/>
          <p:cNvSpPr>
            <a:spLocks noChangeShapeType="1"/>
          </p:cNvSpPr>
          <p:nvPr/>
        </p:nvSpPr>
        <p:spPr bwMode="auto">
          <a:xfrm>
            <a:off x="3714750" y="2276475"/>
            <a:ext cx="800100" cy="285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499" name="Line 11"/>
          <p:cNvSpPr>
            <a:spLocks noChangeShapeType="1"/>
          </p:cNvSpPr>
          <p:nvPr/>
        </p:nvSpPr>
        <p:spPr bwMode="auto">
          <a:xfrm>
            <a:off x="4581525" y="3448050"/>
            <a:ext cx="933450" cy="1905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00" name="Line 12"/>
          <p:cNvSpPr>
            <a:spLocks noChangeShapeType="1"/>
          </p:cNvSpPr>
          <p:nvPr/>
        </p:nvSpPr>
        <p:spPr bwMode="auto">
          <a:xfrm flipH="1" flipV="1">
            <a:off x="4143375" y="3390900"/>
            <a:ext cx="66675" cy="6953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01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3502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3503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4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5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6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7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8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09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0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1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2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3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4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5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16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3517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3518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3519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0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1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2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3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4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5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6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7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3528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3529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0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1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2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3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4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5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6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7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3538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464050" y="333057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442868" y="2514599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6142"/>
      </p:ext>
    </p:extLst>
  </p:cSld>
  <p:clrMapOvr>
    <a:masterClrMapping/>
  </p:clrMapOvr>
  <p:transition advTm="9563"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514" name="Group 2"/>
          <p:cNvGrpSpPr>
            <a:grpSpLocks/>
          </p:cNvGrpSpPr>
          <p:nvPr/>
        </p:nvGrpSpPr>
        <p:grpSpPr bwMode="auto">
          <a:xfrm rot="-24904709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4515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16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4517" name="Line 5"/>
          <p:cNvSpPr>
            <a:spLocks noChangeShapeType="1"/>
          </p:cNvSpPr>
          <p:nvPr/>
        </p:nvSpPr>
        <p:spPr bwMode="auto">
          <a:xfrm>
            <a:off x="4953000" y="2962275"/>
            <a:ext cx="800100" cy="3143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18" name="Line 6"/>
          <p:cNvSpPr>
            <a:spLocks noChangeShapeType="1"/>
          </p:cNvSpPr>
          <p:nvPr/>
        </p:nvSpPr>
        <p:spPr bwMode="auto">
          <a:xfrm>
            <a:off x="3495675" y="2667000"/>
            <a:ext cx="676275" cy="2952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19" name="Line 7"/>
          <p:cNvSpPr>
            <a:spLocks noChangeShapeType="1"/>
          </p:cNvSpPr>
          <p:nvPr/>
        </p:nvSpPr>
        <p:spPr bwMode="auto">
          <a:xfrm flipV="1">
            <a:off x="5038725" y="2533650"/>
            <a:ext cx="571500" cy="180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0" name="Line 8"/>
          <p:cNvSpPr>
            <a:spLocks noChangeShapeType="1"/>
          </p:cNvSpPr>
          <p:nvPr/>
        </p:nvSpPr>
        <p:spPr bwMode="auto">
          <a:xfrm flipV="1">
            <a:off x="3495675" y="3209925"/>
            <a:ext cx="581025" cy="1333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1" name="Line 9"/>
          <p:cNvSpPr>
            <a:spLocks noChangeShapeType="1"/>
          </p:cNvSpPr>
          <p:nvPr/>
        </p:nvSpPr>
        <p:spPr bwMode="auto">
          <a:xfrm flipV="1">
            <a:off x="4810125" y="1885950"/>
            <a:ext cx="66675" cy="5048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2" name="Line 10"/>
          <p:cNvSpPr>
            <a:spLocks noChangeShapeType="1"/>
          </p:cNvSpPr>
          <p:nvPr/>
        </p:nvSpPr>
        <p:spPr bwMode="auto">
          <a:xfrm>
            <a:off x="3676650" y="2238375"/>
            <a:ext cx="695325" cy="371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3" name="Line 11"/>
          <p:cNvSpPr>
            <a:spLocks noChangeShapeType="1"/>
          </p:cNvSpPr>
          <p:nvPr/>
        </p:nvSpPr>
        <p:spPr bwMode="auto">
          <a:xfrm>
            <a:off x="4810125" y="3314700"/>
            <a:ext cx="704850" cy="3238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4" name="Line 12"/>
          <p:cNvSpPr>
            <a:spLocks noChangeShapeType="1"/>
          </p:cNvSpPr>
          <p:nvPr/>
        </p:nvSpPr>
        <p:spPr bwMode="auto">
          <a:xfrm flipV="1">
            <a:off x="4171950" y="3495675"/>
            <a:ext cx="152400" cy="5810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25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4526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4527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28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29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0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1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2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3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4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5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6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7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8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39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0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4541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4542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4543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4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5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6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7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8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49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50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51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4552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4553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4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5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6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7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8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59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60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61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4562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676775" y="3197800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30733" y="2540000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97509"/>
      </p:ext>
    </p:extLst>
  </p:cSld>
  <p:clrMapOvr>
    <a:masterClrMapping/>
  </p:clrMapOvr>
  <p:transition advTm="9563"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538" name="Group 2"/>
          <p:cNvGrpSpPr>
            <a:grpSpLocks/>
          </p:cNvGrpSpPr>
          <p:nvPr/>
        </p:nvGrpSpPr>
        <p:grpSpPr bwMode="auto">
          <a:xfrm rot="-24904709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5539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40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5541" name="Line 5"/>
          <p:cNvSpPr>
            <a:spLocks noChangeShapeType="1"/>
          </p:cNvSpPr>
          <p:nvPr/>
        </p:nvSpPr>
        <p:spPr bwMode="auto">
          <a:xfrm flipV="1">
            <a:off x="4953000" y="2886075"/>
            <a:ext cx="771525" cy="762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2" name="Line 6"/>
          <p:cNvSpPr>
            <a:spLocks noChangeShapeType="1"/>
          </p:cNvSpPr>
          <p:nvPr/>
        </p:nvSpPr>
        <p:spPr bwMode="auto">
          <a:xfrm flipV="1">
            <a:off x="3400425" y="2962275"/>
            <a:ext cx="771525" cy="476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3" name="Line 7"/>
          <p:cNvSpPr>
            <a:spLocks noChangeShapeType="1"/>
          </p:cNvSpPr>
          <p:nvPr/>
        </p:nvSpPr>
        <p:spPr bwMode="auto">
          <a:xfrm flipV="1">
            <a:off x="5038725" y="2152650"/>
            <a:ext cx="371475" cy="561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4" name="Line 8"/>
          <p:cNvSpPr>
            <a:spLocks noChangeShapeType="1"/>
          </p:cNvSpPr>
          <p:nvPr/>
        </p:nvSpPr>
        <p:spPr bwMode="auto">
          <a:xfrm flipV="1">
            <a:off x="3686175" y="3209925"/>
            <a:ext cx="390525" cy="533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5" name="Line 9"/>
          <p:cNvSpPr>
            <a:spLocks noChangeShapeType="1"/>
          </p:cNvSpPr>
          <p:nvPr/>
        </p:nvSpPr>
        <p:spPr bwMode="auto">
          <a:xfrm flipH="1" flipV="1">
            <a:off x="4124325" y="1895475"/>
            <a:ext cx="685800" cy="5143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6" name="Line 10"/>
          <p:cNvSpPr>
            <a:spLocks noChangeShapeType="1"/>
          </p:cNvSpPr>
          <p:nvPr/>
        </p:nvSpPr>
        <p:spPr bwMode="auto">
          <a:xfrm>
            <a:off x="3467100" y="2533650"/>
            <a:ext cx="904875" cy="762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7" name="Line 11"/>
          <p:cNvSpPr>
            <a:spLocks noChangeShapeType="1"/>
          </p:cNvSpPr>
          <p:nvPr/>
        </p:nvSpPr>
        <p:spPr bwMode="auto">
          <a:xfrm>
            <a:off x="4810125" y="3314700"/>
            <a:ext cx="904875" cy="666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8" name="Line 12"/>
          <p:cNvSpPr>
            <a:spLocks noChangeShapeType="1"/>
          </p:cNvSpPr>
          <p:nvPr/>
        </p:nvSpPr>
        <p:spPr bwMode="auto">
          <a:xfrm flipH="1" flipV="1">
            <a:off x="4324350" y="3495675"/>
            <a:ext cx="685800" cy="5524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49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5550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5551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2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3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4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5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6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7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8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59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0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1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2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3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4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5565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5566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5567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8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69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0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1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2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3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4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5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5576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5577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78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79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0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1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2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3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4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5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5586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676775" y="3197800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30733" y="2540000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68160"/>
      </p:ext>
    </p:extLst>
  </p:cSld>
  <p:clrMapOvr>
    <a:masterClrMapping/>
  </p:clrMapOvr>
  <p:transition advTm="9563"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62" name="Group 2"/>
          <p:cNvGrpSpPr>
            <a:grpSpLocks/>
          </p:cNvGrpSpPr>
          <p:nvPr/>
        </p:nvGrpSpPr>
        <p:grpSpPr bwMode="auto">
          <a:xfrm rot="-48026532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6563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64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6565" name="Line 5"/>
          <p:cNvSpPr>
            <a:spLocks noChangeShapeType="1"/>
          </p:cNvSpPr>
          <p:nvPr/>
        </p:nvSpPr>
        <p:spPr bwMode="auto">
          <a:xfrm flipV="1">
            <a:off x="4943475" y="2886075"/>
            <a:ext cx="781050" cy="95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66" name="Line 6"/>
          <p:cNvSpPr>
            <a:spLocks noChangeShapeType="1"/>
          </p:cNvSpPr>
          <p:nvPr/>
        </p:nvSpPr>
        <p:spPr bwMode="auto">
          <a:xfrm>
            <a:off x="3400425" y="3009900"/>
            <a:ext cx="771525" cy="666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67" name="Line 7"/>
          <p:cNvSpPr>
            <a:spLocks noChangeShapeType="1"/>
          </p:cNvSpPr>
          <p:nvPr/>
        </p:nvSpPr>
        <p:spPr bwMode="auto">
          <a:xfrm flipV="1">
            <a:off x="4876800" y="2152650"/>
            <a:ext cx="533400" cy="3905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68" name="Line 8"/>
          <p:cNvSpPr>
            <a:spLocks noChangeShapeType="1"/>
          </p:cNvSpPr>
          <p:nvPr/>
        </p:nvSpPr>
        <p:spPr bwMode="auto">
          <a:xfrm flipV="1">
            <a:off x="3743325" y="3409950"/>
            <a:ext cx="438150" cy="2952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69" name="Line 9"/>
          <p:cNvSpPr>
            <a:spLocks noChangeShapeType="1"/>
          </p:cNvSpPr>
          <p:nvPr/>
        </p:nvSpPr>
        <p:spPr bwMode="auto">
          <a:xfrm flipH="1" flipV="1">
            <a:off x="4124325" y="1895475"/>
            <a:ext cx="314325" cy="5524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70" name="Line 10"/>
          <p:cNvSpPr>
            <a:spLocks noChangeShapeType="1"/>
          </p:cNvSpPr>
          <p:nvPr/>
        </p:nvSpPr>
        <p:spPr bwMode="auto">
          <a:xfrm>
            <a:off x="3467100" y="2533650"/>
            <a:ext cx="838200" cy="1905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71" name="Line 11"/>
          <p:cNvSpPr>
            <a:spLocks noChangeShapeType="1"/>
          </p:cNvSpPr>
          <p:nvPr/>
        </p:nvSpPr>
        <p:spPr bwMode="auto">
          <a:xfrm>
            <a:off x="4857750" y="3248025"/>
            <a:ext cx="866775" cy="571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72" name="Line 12"/>
          <p:cNvSpPr>
            <a:spLocks noChangeShapeType="1"/>
          </p:cNvSpPr>
          <p:nvPr/>
        </p:nvSpPr>
        <p:spPr bwMode="auto">
          <a:xfrm flipH="1" flipV="1">
            <a:off x="4714875" y="3562350"/>
            <a:ext cx="295275" cy="4857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573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6574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6575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76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77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78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79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0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1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2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3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4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5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6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7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88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6589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6590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6591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2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3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4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5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6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7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8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599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6600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6601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2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3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4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5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6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7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8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09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6610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87454" y="3157873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81474" y="2628900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1671"/>
      </p:ext>
    </p:extLst>
  </p:cSld>
  <p:clrMapOvr>
    <a:masterClrMapping/>
  </p:clrMapOvr>
  <p:transition advTm="9563"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586" name="Group 2"/>
          <p:cNvGrpSpPr>
            <a:grpSpLocks/>
          </p:cNvGrpSpPr>
          <p:nvPr/>
        </p:nvGrpSpPr>
        <p:grpSpPr bwMode="auto">
          <a:xfrm rot="-48026532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7587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588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7589" name="Line 5"/>
          <p:cNvSpPr>
            <a:spLocks noChangeShapeType="1"/>
          </p:cNvSpPr>
          <p:nvPr/>
        </p:nvSpPr>
        <p:spPr bwMode="auto">
          <a:xfrm flipV="1">
            <a:off x="4943475" y="2514600"/>
            <a:ext cx="704850" cy="381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0" name="Line 6"/>
          <p:cNvSpPr>
            <a:spLocks noChangeShapeType="1"/>
          </p:cNvSpPr>
          <p:nvPr/>
        </p:nvSpPr>
        <p:spPr bwMode="auto">
          <a:xfrm flipV="1">
            <a:off x="3505200" y="3076575"/>
            <a:ext cx="666750" cy="3048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1" name="Line 7"/>
          <p:cNvSpPr>
            <a:spLocks noChangeShapeType="1"/>
          </p:cNvSpPr>
          <p:nvPr/>
        </p:nvSpPr>
        <p:spPr bwMode="auto">
          <a:xfrm flipV="1">
            <a:off x="4876800" y="1905000"/>
            <a:ext cx="104775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2" name="Line 8"/>
          <p:cNvSpPr>
            <a:spLocks noChangeShapeType="1"/>
          </p:cNvSpPr>
          <p:nvPr/>
        </p:nvSpPr>
        <p:spPr bwMode="auto">
          <a:xfrm flipV="1">
            <a:off x="4133850" y="3409950"/>
            <a:ext cx="95250" cy="628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3" name="Line 9"/>
          <p:cNvSpPr>
            <a:spLocks noChangeShapeType="1"/>
          </p:cNvSpPr>
          <p:nvPr/>
        </p:nvSpPr>
        <p:spPr bwMode="auto">
          <a:xfrm flipH="1" flipV="1">
            <a:off x="3752850" y="2276475"/>
            <a:ext cx="685800" cy="1714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4" name="Line 10"/>
          <p:cNvSpPr>
            <a:spLocks noChangeShapeType="1"/>
          </p:cNvSpPr>
          <p:nvPr/>
        </p:nvSpPr>
        <p:spPr bwMode="auto">
          <a:xfrm flipV="1">
            <a:off x="3429000" y="2724150"/>
            <a:ext cx="876300" cy="2190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5" name="Line 11"/>
          <p:cNvSpPr>
            <a:spLocks noChangeShapeType="1"/>
          </p:cNvSpPr>
          <p:nvPr/>
        </p:nvSpPr>
        <p:spPr bwMode="auto">
          <a:xfrm flipV="1">
            <a:off x="4857750" y="2933700"/>
            <a:ext cx="895350" cy="3143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6" name="Line 12"/>
          <p:cNvSpPr>
            <a:spLocks noChangeShapeType="1"/>
          </p:cNvSpPr>
          <p:nvPr/>
        </p:nvSpPr>
        <p:spPr bwMode="auto">
          <a:xfrm flipH="1" flipV="1">
            <a:off x="4714875" y="3562350"/>
            <a:ext cx="790575" cy="1143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597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7598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7599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0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1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2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3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4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5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6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7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8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09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0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1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2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7613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7614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7615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6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7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8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19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20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21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22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23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7624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7625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26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27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28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29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30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31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32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33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7634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57737" y="3157873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71950" y="265981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83357"/>
      </p:ext>
    </p:extLst>
  </p:cSld>
  <p:clrMapOvr>
    <a:masterClrMapping/>
  </p:clrMapOvr>
  <p:transition advTm="9563"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610" name="Group 2"/>
          <p:cNvGrpSpPr>
            <a:grpSpLocks/>
          </p:cNvGrpSpPr>
          <p:nvPr/>
        </p:nvGrpSpPr>
        <p:grpSpPr bwMode="auto">
          <a:xfrm rot="-49766917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8611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12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8613" name="Line 5"/>
          <p:cNvSpPr>
            <a:spLocks noChangeShapeType="1"/>
          </p:cNvSpPr>
          <p:nvPr/>
        </p:nvSpPr>
        <p:spPr bwMode="auto">
          <a:xfrm flipV="1">
            <a:off x="4867275" y="2514600"/>
            <a:ext cx="7810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4" name="Line 6"/>
          <p:cNvSpPr>
            <a:spLocks noChangeShapeType="1"/>
          </p:cNvSpPr>
          <p:nvPr/>
        </p:nvSpPr>
        <p:spPr bwMode="auto">
          <a:xfrm flipV="1">
            <a:off x="3505200" y="3257550"/>
            <a:ext cx="771525" cy="1238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5" name="Line 7"/>
          <p:cNvSpPr>
            <a:spLocks noChangeShapeType="1"/>
          </p:cNvSpPr>
          <p:nvPr/>
        </p:nvSpPr>
        <p:spPr bwMode="auto">
          <a:xfrm flipV="1">
            <a:off x="4591050" y="1905000"/>
            <a:ext cx="390525" cy="5524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6" name="Line 8"/>
          <p:cNvSpPr>
            <a:spLocks noChangeShapeType="1"/>
          </p:cNvSpPr>
          <p:nvPr/>
        </p:nvSpPr>
        <p:spPr bwMode="auto">
          <a:xfrm flipV="1">
            <a:off x="4133850" y="3467100"/>
            <a:ext cx="352425" cy="5715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7" name="Line 9"/>
          <p:cNvSpPr>
            <a:spLocks noChangeShapeType="1"/>
          </p:cNvSpPr>
          <p:nvPr/>
        </p:nvSpPr>
        <p:spPr bwMode="auto">
          <a:xfrm flipH="1" flipV="1">
            <a:off x="3752850" y="2276475"/>
            <a:ext cx="428625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8" name="Line 10"/>
          <p:cNvSpPr>
            <a:spLocks noChangeShapeType="1"/>
          </p:cNvSpPr>
          <p:nvPr/>
        </p:nvSpPr>
        <p:spPr bwMode="auto">
          <a:xfrm flipV="1">
            <a:off x="3429000" y="2905125"/>
            <a:ext cx="666750" cy="381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19" name="Line 11"/>
          <p:cNvSpPr>
            <a:spLocks noChangeShapeType="1"/>
          </p:cNvSpPr>
          <p:nvPr/>
        </p:nvSpPr>
        <p:spPr bwMode="auto">
          <a:xfrm flipV="1">
            <a:off x="4972050" y="2933700"/>
            <a:ext cx="781050" cy="1143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20" name="Line 12"/>
          <p:cNvSpPr>
            <a:spLocks noChangeShapeType="1"/>
          </p:cNvSpPr>
          <p:nvPr/>
        </p:nvSpPr>
        <p:spPr bwMode="auto">
          <a:xfrm flipH="1" flipV="1">
            <a:off x="4933950" y="3419475"/>
            <a:ext cx="53340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21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8622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8623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4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5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6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7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8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29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0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1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2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3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4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5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36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8637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8638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8639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0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1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2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3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4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5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6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7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8648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8649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0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1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2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3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4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5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6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7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8658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846637" y="2993274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065653" y="2794267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6191"/>
      </p:ext>
    </p:extLst>
  </p:cSld>
  <p:clrMapOvr>
    <a:masterClrMapping/>
  </p:clrMapOvr>
  <p:transition advTm="9563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634" name="Group 2"/>
          <p:cNvGrpSpPr>
            <a:grpSpLocks/>
          </p:cNvGrpSpPr>
          <p:nvPr/>
        </p:nvGrpSpPr>
        <p:grpSpPr bwMode="auto">
          <a:xfrm rot="-49766917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89635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36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9637" name="Line 5"/>
          <p:cNvSpPr>
            <a:spLocks noChangeShapeType="1"/>
          </p:cNvSpPr>
          <p:nvPr/>
        </p:nvSpPr>
        <p:spPr bwMode="auto">
          <a:xfrm flipV="1">
            <a:off x="4867275" y="2162175"/>
            <a:ext cx="581025" cy="5810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38" name="Line 6"/>
          <p:cNvSpPr>
            <a:spLocks noChangeShapeType="1"/>
          </p:cNvSpPr>
          <p:nvPr/>
        </p:nvSpPr>
        <p:spPr bwMode="auto">
          <a:xfrm flipV="1">
            <a:off x="3695700" y="3257550"/>
            <a:ext cx="581025" cy="466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39" name="Line 7"/>
          <p:cNvSpPr>
            <a:spLocks noChangeShapeType="1"/>
          </p:cNvSpPr>
          <p:nvPr/>
        </p:nvSpPr>
        <p:spPr bwMode="auto">
          <a:xfrm flipH="1" flipV="1">
            <a:off x="4238625" y="1914525"/>
            <a:ext cx="285750" cy="4762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0" name="Line 8"/>
          <p:cNvSpPr>
            <a:spLocks noChangeShapeType="1"/>
          </p:cNvSpPr>
          <p:nvPr/>
        </p:nvSpPr>
        <p:spPr bwMode="auto">
          <a:xfrm flipH="1" flipV="1">
            <a:off x="4486275" y="3467100"/>
            <a:ext cx="447675" cy="6191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1" name="Line 9"/>
          <p:cNvSpPr>
            <a:spLocks noChangeShapeType="1"/>
          </p:cNvSpPr>
          <p:nvPr/>
        </p:nvSpPr>
        <p:spPr bwMode="auto">
          <a:xfrm flipH="1">
            <a:off x="3533775" y="2533650"/>
            <a:ext cx="695325" cy="1047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2" name="Line 10"/>
          <p:cNvSpPr>
            <a:spLocks noChangeShapeType="1"/>
          </p:cNvSpPr>
          <p:nvPr/>
        </p:nvSpPr>
        <p:spPr bwMode="auto">
          <a:xfrm flipV="1">
            <a:off x="3486150" y="2914650"/>
            <a:ext cx="666750" cy="4572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3" name="Line 11"/>
          <p:cNvSpPr>
            <a:spLocks noChangeShapeType="1"/>
          </p:cNvSpPr>
          <p:nvPr/>
        </p:nvSpPr>
        <p:spPr bwMode="auto">
          <a:xfrm flipV="1">
            <a:off x="4972050" y="2590800"/>
            <a:ext cx="723900" cy="4572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4" name="Line 12"/>
          <p:cNvSpPr>
            <a:spLocks noChangeShapeType="1"/>
          </p:cNvSpPr>
          <p:nvPr/>
        </p:nvSpPr>
        <p:spPr bwMode="auto">
          <a:xfrm flipH="1">
            <a:off x="4933950" y="3267075"/>
            <a:ext cx="790575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45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9646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89647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48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49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0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1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2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3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4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5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6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7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8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59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0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9661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89662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89663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4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5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6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7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8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69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70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71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9672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9673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4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5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6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7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8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79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80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81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9682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065653" y="2794267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846637" y="2993274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3880"/>
      </p:ext>
    </p:extLst>
  </p:cSld>
  <p:clrMapOvr>
    <a:masterClrMapping/>
  </p:clrMapOvr>
  <p:transition advTm="956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5516" y="1802976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4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7990" y="925466"/>
            <a:ext cx="25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a,0</a:t>
            </a:r>
            <a:r>
              <a:rPr lang="en-US" sz="2800" b="1" i="1" dirty="0" smtClean="0">
                <a:solidFill>
                  <a:srgbClr val="0070C0"/>
                </a:solidFill>
              </a:rPr>
              <a:t> + 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a,1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5946" y="2080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9749" y="1904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20820" y="2017687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a0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04038" y="381071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901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9619" y="47652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3642" y="4751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47113" y="463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4358" y="487253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72633" y="3797324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43088" y="5867400"/>
          <a:ext cx="53816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45" name="Equation" r:id="rId5" imgW="2234880" imgH="342720" progId="Equation.3">
                  <p:embed/>
                </p:oleObj>
              </mc:Choice>
              <mc:Fallback>
                <p:oleObj name="Equation" r:id="rId5" imgW="2234880" imgH="3427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3088" y="5867400"/>
                        <a:ext cx="53816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323200" y="5827652"/>
            <a:ext cx="88121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Top path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57530" y="5802252"/>
            <a:ext cx="120867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Bottom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6" name="Straight Arrow Connector 85"/>
          <p:cNvCxnSpPr>
            <a:stCxn id="84" idx="3"/>
          </p:cNvCxnSpPr>
          <p:nvPr/>
        </p:nvCxnSpPr>
        <p:spPr>
          <a:xfrm>
            <a:off x="1204418" y="6243151"/>
            <a:ext cx="56346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5" idx="1"/>
          </p:cNvCxnSpPr>
          <p:nvPr/>
        </p:nvCxnSpPr>
        <p:spPr>
          <a:xfrm flipH="1">
            <a:off x="7260832" y="6217751"/>
            <a:ext cx="49669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6032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658" name="Group 2"/>
          <p:cNvGrpSpPr>
            <a:grpSpLocks/>
          </p:cNvGrpSpPr>
          <p:nvPr/>
        </p:nvGrpSpPr>
        <p:grpSpPr bwMode="auto">
          <a:xfrm rot="-73534277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90659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60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0661" name="Line 5"/>
          <p:cNvSpPr>
            <a:spLocks noChangeShapeType="1"/>
          </p:cNvSpPr>
          <p:nvPr/>
        </p:nvSpPr>
        <p:spPr bwMode="auto">
          <a:xfrm flipV="1">
            <a:off x="4629150" y="2162175"/>
            <a:ext cx="819150" cy="4095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2" name="Line 6"/>
          <p:cNvSpPr>
            <a:spLocks noChangeShapeType="1"/>
          </p:cNvSpPr>
          <p:nvPr/>
        </p:nvSpPr>
        <p:spPr bwMode="auto">
          <a:xfrm flipV="1">
            <a:off x="3695700" y="3362325"/>
            <a:ext cx="819150" cy="361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3" name="Line 7"/>
          <p:cNvSpPr>
            <a:spLocks noChangeShapeType="1"/>
          </p:cNvSpPr>
          <p:nvPr/>
        </p:nvSpPr>
        <p:spPr bwMode="auto">
          <a:xfrm flipH="1" flipV="1">
            <a:off x="4238625" y="1914525"/>
            <a:ext cx="28575" cy="609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4" name="Line 8"/>
          <p:cNvSpPr>
            <a:spLocks noChangeShapeType="1"/>
          </p:cNvSpPr>
          <p:nvPr/>
        </p:nvSpPr>
        <p:spPr bwMode="auto">
          <a:xfrm flipH="1" flipV="1">
            <a:off x="4829175" y="3448050"/>
            <a:ext cx="104775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5" name="Line 9"/>
          <p:cNvSpPr>
            <a:spLocks noChangeShapeType="1"/>
          </p:cNvSpPr>
          <p:nvPr/>
        </p:nvSpPr>
        <p:spPr bwMode="auto">
          <a:xfrm flipH="1" flipV="1">
            <a:off x="3533775" y="2638425"/>
            <a:ext cx="457200" cy="1333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6" name="Line 10"/>
          <p:cNvSpPr>
            <a:spLocks noChangeShapeType="1"/>
          </p:cNvSpPr>
          <p:nvPr/>
        </p:nvSpPr>
        <p:spPr bwMode="auto">
          <a:xfrm flipV="1">
            <a:off x="3486150" y="3124200"/>
            <a:ext cx="600075" cy="247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7" name="Line 11"/>
          <p:cNvSpPr>
            <a:spLocks noChangeShapeType="1"/>
          </p:cNvSpPr>
          <p:nvPr/>
        </p:nvSpPr>
        <p:spPr bwMode="auto">
          <a:xfrm flipV="1">
            <a:off x="4991100" y="2590800"/>
            <a:ext cx="704850" cy="247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8" name="Line 12"/>
          <p:cNvSpPr>
            <a:spLocks noChangeShapeType="1"/>
          </p:cNvSpPr>
          <p:nvPr/>
        </p:nvSpPr>
        <p:spPr bwMode="auto">
          <a:xfrm flipH="1" flipV="1">
            <a:off x="5133975" y="3162300"/>
            <a:ext cx="590550" cy="1047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69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0670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90671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2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3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4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5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6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7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8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79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0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1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2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3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4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0685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0686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90687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8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89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0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1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2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3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4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5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0696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0697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98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699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0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1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2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3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4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5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0706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005262" y="3009900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902578" y="2776537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03799"/>
      </p:ext>
    </p:extLst>
  </p:cSld>
  <p:clrMapOvr>
    <a:masterClrMapping/>
  </p:clrMapOvr>
  <p:transition advTm="9563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682" name="Group 2"/>
          <p:cNvGrpSpPr>
            <a:grpSpLocks/>
          </p:cNvGrpSpPr>
          <p:nvPr/>
        </p:nvGrpSpPr>
        <p:grpSpPr bwMode="auto">
          <a:xfrm rot="-73534277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91683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684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1685" name="Line 5"/>
          <p:cNvSpPr>
            <a:spLocks noChangeShapeType="1"/>
          </p:cNvSpPr>
          <p:nvPr/>
        </p:nvSpPr>
        <p:spPr bwMode="auto">
          <a:xfrm flipV="1">
            <a:off x="4629150" y="1885950"/>
            <a:ext cx="323850" cy="6858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86" name="Line 6"/>
          <p:cNvSpPr>
            <a:spLocks noChangeShapeType="1"/>
          </p:cNvSpPr>
          <p:nvPr/>
        </p:nvSpPr>
        <p:spPr bwMode="auto">
          <a:xfrm flipV="1">
            <a:off x="4210050" y="3362325"/>
            <a:ext cx="304800" cy="6858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87" name="Line 7"/>
          <p:cNvSpPr>
            <a:spLocks noChangeShapeType="1"/>
          </p:cNvSpPr>
          <p:nvPr/>
        </p:nvSpPr>
        <p:spPr bwMode="auto">
          <a:xfrm flipH="1" flipV="1">
            <a:off x="3695700" y="2238375"/>
            <a:ext cx="571500" cy="285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88" name="Line 8"/>
          <p:cNvSpPr>
            <a:spLocks noChangeShapeType="1"/>
          </p:cNvSpPr>
          <p:nvPr/>
        </p:nvSpPr>
        <p:spPr bwMode="auto">
          <a:xfrm flipH="1" flipV="1">
            <a:off x="4829175" y="3448050"/>
            <a:ext cx="723900" cy="2095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89" name="Line 9"/>
          <p:cNvSpPr>
            <a:spLocks noChangeShapeType="1"/>
          </p:cNvSpPr>
          <p:nvPr/>
        </p:nvSpPr>
        <p:spPr bwMode="auto">
          <a:xfrm flipH="1">
            <a:off x="3467100" y="2771775"/>
            <a:ext cx="523875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90" name="Line 10"/>
          <p:cNvSpPr>
            <a:spLocks noChangeShapeType="1"/>
          </p:cNvSpPr>
          <p:nvPr/>
        </p:nvSpPr>
        <p:spPr bwMode="auto">
          <a:xfrm flipV="1">
            <a:off x="3686175" y="3114675"/>
            <a:ext cx="447675" cy="6191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91" name="Line 11"/>
          <p:cNvSpPr>
            <a:spLocks noChangeShapeType="1"/>
          </p:cNvSpPr>
          <p:nvPr/>
        </p:nvSpPr>
        <p:spPr bwMode="auto">
          <a:xfrm flipV="1">
            <a:off x="4991100" y="2209800"/>
            <a:ext cx="447675" cy="6286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92" name="Line 12"/>
          <p:cNvSpPr>
            <a:spLocks noChangeShapeType="1"/>
          </p:cNvSpPr>
          <p:nvPr/>
        </p:nvSpPr>
        <p:spPr bwMode="auto">
          <a:xfrm flipH="1">
            <a:off x="5133975" y="2886075"/>
            <a:ext cx="619125" cy="276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693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1694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91695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696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697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698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699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0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1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2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3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4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5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6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7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08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1709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1710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91711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2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3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4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5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6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7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8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19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1720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1721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2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3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4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5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6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7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8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29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1730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889878" y="2773654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005262" y="3009900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20384"/>
      </p:ext>
    </p:extLst>
  </p:cSld>
  <p:clrMapOvr>
    <a:masterClrMapping/>
  </p:clrMapOvr>
  <p:transition advTm="9563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2706" name="Group 2"/>
          <p:cNvGrpSpPr>
            <a:grpSpLocks/>
          </p:cNvGrpSpPr>
          <p:nvPr/>
        </p:nvGrpSpPr>
        <p:grpSpPr bwMode="auto">
          <a:xfrm rot="-75228281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92707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08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2709" name="Line 5"/>
          <p:cNvSpPr>
            <a:spLocks noChangeShapeType="1"/>
          </p:cNvSpPr>
          <p:nvPr/>
        </p:nvSpPr>
        <p:spPr bwMode="auto">
          <a:xfrm flipV="1">
            <a:off x="4429125" y="1885950"/>
            <a:ext cx="523875" cy="714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0" name="Line 6"/>
          <p:cNvSpPr>
            <a:spLocks noChangeShapeType="1"/>
          </p:cNvSpPr>
          <p:nvPr/>
        </p:nvSpPr>
        <p:spPr bwMode="auto">
          <a:xfrm flipV="1">
            <a:off x="4210050" y="3324225"/>
            <a:ext cx="476250" cy="7239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1" name="Line 7"/>
          <p:cNvSpPr>
            <a:spLocks noChangeShapeType="1"/>
          </p:cNvSpPr>
          <p:nvPr/>
        </p:nvSpPr>
        <p:spPr bwMode="auto">
          <a:xfrm flipH="1" flipV="1">
            <a:off x="3695700" y="2238375"/>
            <a:ext cx="428625" cy="4762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2" name="Line 8"/>
          <p:cNvSpPr>
            <a:spLocks noChangeShapeType="1"/>
          </p:cNvSpPr>
          <p:nvPr/>
        </p:nvSpPr>
        <p:spPr bwMode="auto">
          <a:xfrm flipH="1" flipV="1">
            <a:off x="4924425" y="3314700"/>
            <a:ext cx="628650" cy="3429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3" name="Line 9"/>
          <p:cNvSpPr>
            <a:spLocks noChangeShapeType="1"/>
          </p:cNvSpPr>
          <p:nvPr/>
        </p:nvSpPr>
        <p:spPr bwMode="auto">
          <a:xfrm flipH="1">
            <a:off x="3467100" y="2962275"/>
            <a:ext cx="428625" cy="381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4" name="Line 10"/>
          <p:cNvSpPr>
            <a:spLocks noChangeShapeType="1"/>
          </p:cNvSpPr>
          <p:nvPr/>
        </p:nvSpPr>
        <p:spPr bwMode="auto">
          <a:xfrm flipV="1">
            <a:off x="3686175" y="3248025"/>
            <a:ext cx="552450" cy="4857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5" name="Line 11"/>
          <p:cNvSpPr>
            <a:spLocks noChangeShapeType="1"/>
          </p:cNvSpPr>
          <p:nvPr/>
        </p:nvSpPr>
        <p:spPr bwMode="auto">
          <a:xfrm flipV="1">
            <a:off x="4867275" y="2190750"/>
            <a:ext cx="514350" cy="5048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6" name="Line 12"/>
          <p:cNvSpPr>
            <a:spLocks noChangeShapeType="1"/>
          </p:cNvSpPr>
          <p:nvPr/>
        </p:nvSpPr>
        <p:spPr bwMode="auto">
          <a:xfrm flipH="1">
            <a:off x="5133975" y="2886075"/>
            <a:ext cx="619125" cy="276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17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2718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92719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0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1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2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3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4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5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6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7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8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29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0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1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2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2733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2734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92735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6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7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8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39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40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41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42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43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2744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2745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46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47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48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49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50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51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52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53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2754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802566" y="2626131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38612" y="320445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76150"/>
      </p:ext>
    </p:extLst>
  </p:cSld>
  <p:clrMapOvr>
    <a:masterClrMapping/>
  </p:clrMapOvr>
  <p:transition advTm="9563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3730" name="Group 2"/>
          <p:cNvGrpSpPr>
            <a:grpSpLocks/>
          </p:cNvGrpSpPr>
          <p:nvPr/>
        </p:nvGrpSpPr>
        <p:grpSpPr bwMode="auto">
          <a:xfrm rot="-75228281">
            <a:off x="3952875" y="2628900"/>
            <a:ext cx="1247775" cy="733425"/>
            <a:chOff x="2490" y="1656"/>
            <a:chExt cx="786" cy="462"/>
          </a:xfrm>
        </p:grpSpPr>
        <p:sp>
          <p:nvSpPr>
            <p:cNvPr id="1993731" name="Oval 3"/>
            <p:cNvSpPr>
              <a:spLocks noChangeArrowheads="1"/>
            </p:cNvSpPr>
            <p:nvPr/>
          </p:nvSpPr>
          <p:spPr bwMode="auto">
            <a:xfrm>
              <a:off x="2490" y="1656"/>
              <a:ext cx="786" cy="462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32" name="Line 4"/>
            <p:cNvSpPr>
              <a:spLocks noChangeShapeType="1"/>
            </p:cNvSpPr>
            <p:nvPr/>
          </p:nvSpPr>
          <p:spPr bwMode="auto">
            <a:xfrm>
              <a:off x="2868" y="1668"/>
              <a:ext cx="0" cy="42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3733" name="Line 5"/>
          <p:cNvSpPr>
            <a:spLocks noChangeShapeType="1"/>
          </p:cNvSpPr>
          <p:nvPr/>
        </p:nvSpPr>
        <p:spPr bwMode="auto">
          <a:xfrm flipH="1" flipV="1">
            <a:off x="4152900" y="1952625"/>
            <a:ext cx="276225" cy="6477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4" name="Line 6"/>
          <p:cNvSpPr>
            <a:spLocks noChangeShapeType="1"/>
          </p:cNvSpPr>
          <p:nvPr/>
        </p:nvSpPr>
        <p:spPr bwMode="auto">
          <a:xfrm flipH="1" flipV="1">
            <a:off x="4686300" y="3324225"/>
            <a:ext cx="257175" cy="752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5" name="Line 7"/>
          <p:cNvSpPr>
            <a:spLocks noChangeShapeType="1"/>
          </p:cNvSpPr>
          <p:nvPr/>
        </p:nvSpPr>
        <p:spPr bwMode="auto">
          <a:xfrm flipH="1" flipV="1">
            <a:off x="3495675" y="2647950"/>
            <a:ext cx="628650" cy="666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6" name="Line 8"/>
          <p:cNvSpPr>
            <a:spLocks noChangeShapeType="1"/>
          </p:cNvSpPr>
          <p:nvPr/>
        </p:nvSpPr>
        <p:spPr bwMode="auto">
          <a:xfrm flipH="1">
            <a:off x="4924425" y="3257550"/>
            <a:ext cx="857250" cy="571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7" name="Line 9"/>
          <p:cNvSpPr>
            <a:spLocks noChangeShapeType="1"/>
          </p:cNvSpPr>
          <p:nvPr/>
        </p:nvSpPr>
        <p:spPr bwMode="auto">
          <a:xfrm flipH="1">
            <a:off x="3486150" y="2962275"/>
            <a:ext cx="409575" cy="4095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8" name="Line 10"/>
          <p:cNvSpPr>
            <a:spLocks noChangeShapeType="1"/>
          </p:cNvSpPr>
          <p:nvPr/>
        </p:nvSpPr>
        <p:spPr bwMode="auto">
          <a:xfrm flipV="1">
            <a:off x="3990975" y="3248025"/>
            <a:ext cx="247650" cy="752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39" name="Line 11"/>
          <p:cNvSpPr>
            <a:spLocks noChangeShapeType="1"/>
          </p:cNvSpPr>
          <p:nvPr/>
        </p:nvSpPr>
        <p:spPr bwMode="auto">
          <a:xfrm flipV="1">
            <a:off x="4867275" y="1952625"/>
            <a:ext cx="190500" cy="742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40" name="Line 12"/>
          <p:cNvSpPr>
            <a:spLocks noChangeShapeType="1"/>
          </p:cNvSpPr>
          <p:nvPr/>
        </p:nvSpPr>
        <p:spPr bwMode="auto">
          <a:xfrm flipH="1">
            <a:off x="5133975" y="2505075"/>
            <a:ext cx="514350" cy="657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41" name="Oval 13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3742" name="Group 14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93743" name="Line 15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4" name="Line 16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5" name="Line 17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6" name="Line 18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7" name="Line 19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8" name="Line 20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49" name="Line 21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0" name="Line 22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1" name="Line 23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2" name="Line 24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3" name="Line 25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4" name="Line 26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5" name="Line 27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56" name="Line 28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3757" name="Oval 29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3758" name="Group 30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93759" name="Line 31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0" name="Line 32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1" name="Line 33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2" name="Line 34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3" name="Line 35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4" name="Line 36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5" name="Line 37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6" name="Line 38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7" name="Line 39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3768" name="Line 40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3769" name="Line 41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0" name="Line 42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1" name="Line 43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2" name="Line 44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3" name="Line 45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4" name="Line 46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5" name="Line 47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6" name="Line 48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7" name="Line 49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3778" name="Line 50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57737" y="2600325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38612" y="320445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498"/>
      </p:ext>
    </p:extLst>
  </p:cSld>
  <p:clrMapOvr>
    <a:masterClrMapping/>
  </p:clrMapOvr>
  <p:transition advTm="9563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54" name="Oval 2"/>
          <p:cNvSpPr>
            <a:spLocks noChangeArrowheads="1"/>
          </p:cNvSpPr>
          <p:nvPr/>
        </p:nvSpPr>
        <p:spPr bwMode="auto">
          <a:xfrm>
            <a:off x="3952875" y="2628900"/>
            <a:ext cx="1247775" cy="733425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55" name="Line 3"/>
          <p:cNvSpPr>
            <a:spLocks noChangeShapeType="1"/>
          </p:cNvSpPr>
          <p:nvPr/>
        </p:nvSpPr>
        <p:spPr bwMode="auto">
          <a:xfrm>
            <a:off x="4552950" y="2647950"/>
            <a:ext cx="0" cy="6667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56" name="Line 4"/>
          <p:cNvSpPr>
            <a:spLocks noChangeShapeType="1"/>
          </p:cNvSpPr>
          <p:nvPr/>
        </p:nvSpPr>
        <p:spPr bwMode="auto">
          <a:xfrm>
            <a:off x="4772025" y="3352800"/>
            <a:ext cx="266700" cy="6572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57" name="Line 5"/>
          <p:cNvSpPr>
            <a:spLocks noChangeShapeType="1"/>
          </p:cNvSpPr>
          <p:nvPr/>
        </p:nvSpPr>
        <p:spPr bwMode="auto">
          <a:xfrm>
            <a:off x="4095750" y="1952625"/>
            <a:ext cx="276225" cy="6953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58" name="Line 6"/>
          <p:cNvSpPr>
            <a:spLocks noChangeShapeType="1"/>
          </p:cNvSpPr>
          <p:nvPr/>
        </p:nvSpPr>
        <p:spPr bwMode="auto">
          <a:xfrm>
            <a:off x="5162550" y="3124200"/>
            <a:ext cx="51435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59" name="Line 7"/>
          <p:cNvSpPr>
            <a:spLocks noChangeShapeType="1"/>
          </p:cNvSpPr>
          <p:nvPr/>
        </p:nvSpPr>
        <p:spPr bwMode="auto">
          <a:xfrm>
            <a:off x="3495675" y="2676525"/>
            <a:ext cx="514350" cy="1524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60" name="Line 8"/>
          <p:cNvSpPr>
            <a:spLocks noChangeShapeType="1"/>
          </p:cNvSpPr>
          <p:nvPr/>
        </p:nvSpPr>
        <p:spPr bwMode="auto">
          <a:xfrm flipV="1">
            <a:off x="5124450" y="2505075"/>
            <a:ext cx="523875" cy="257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61" name="Line 9"/>
          <p:cNvSpPr>
            <a:spLocks noChangeShapeType="1"/>
          </p:cNvSpPr>
          <p:nvPr/>
        </p:nvSpPr>
        <p:spPr bwMode="auto">
          <a:xfrm flipH="1">
            <a:off x="4810125" y="2000250"/>
            <a:ext cx="323850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62" name="Line 10"/>
          <p:cNvSpPr>
            <a:spLocks noChangeShapeType="1"/>
          </p:cNvSpPr>
          <p:nvPr/>
        </p:nvSpPr>
        <p:spPr bwMode="auto">
          <a:xfrm flipH="1">
            <a:off x="4057650" y="3362325"/>
            <a:ext cx="266700" cy="6381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63" name="Line 11"/>
          <p:cNvSpPr>
            <a:spLocks noChangeShapeType="1"/>
          </p:cNvSpPr>
          <p:nvPr/>
        </p:nvSpPr>
        <p:spPr bwMode="auto">
          <a:xfrm flipV="1">
            <a:off x="3533775" y="3143250"/>
            <a:ext cx="438150" cy="2000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64" name="Oval 12"/>
          <p:cNvSpPr>
            <a:spLocks noChangeArrowheads="1"/>
          </p:cNvSpPr>
          <p:nvPr/>
        </p:nvSpPr>
        <p:spPr bwMode="auto">
          <a:xfrm>
            <a:off x="3448050" y="1857375"/>
            <a:ext cx="2286000" cy="228600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4765" name="Group 13"/>
          <p:cNvGrpSpPr>
            <a:grpSpLocks/>
          </p:cNvGrpSpPr>
          <p:nvPr/>
        </p:nvGrpSpPr>
        <p:grpSpPr bwMode="auto">
          <a:xfrm>
            <a:off x="2881313" y="1257300"/>
            <a:ext cx="3443287" cy="3448050"/>
            <a:chOff x="1803" y="804"/>
            <a:chExt cx="2169" cy="2172"/>
          </a:xfrm>
        </p:grpSpPr>
        <p:sp>
          <p:nvSpPr>
            <p:cNvPr id="1994766" name="Line 14"/>
            <p:cNvSpPr>
              <a:spLocks noChangeShapeType="1"/>
            </p:cNvSpPr>
            <p:nvPr/>
          </p:nvSpPr>
          <p:spPr bwMode="auto">
            <a:xfrm>
              <a:off x="2850" y="804"/>
              <a:ext cx="36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67" name="Line 15"/>
            <p:cNvSpPr>
              <a:spLocks noChangeShapeType="1"/>
            </p:cNvSpPr>
            <p:nvPr/>
          </p:nvSpPr>
          <p:spPr bwMode="auto">
            <a:xfrm flipH="1">
              <a:off x="3348" y="1008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68" name="Line 16"/>
            <p:cNvSpPr>
              <a:spLocks noChangeShapeType="1"/>
            </p:cNvSpPr>
            <p:nvPr/>
          </p:nvSpPr>
          <p:spPr bwMode="auto">
            <a:xfrm flipH="1">
              <a:off x="3486" y="1260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V="1">
              <a:off x="3606" y="1614"/>
              <a:ext cx="330" cy="12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0" name="Line 18"/>
            <p:cNvSpPr>
              <a:spLocks noChangeShapeType="1"/>
            </p:cNvSpPr>
            <p:nvPr/>
          </p:nvSpPr>
          <p:spPr bwMode="auto">
            <a:xfrm>
              <a:off x="3606" y="1920"/>
              <a:ext cx="366" cy="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1" name="Line 19"/>
            <p:cNvSpPr>
              <a:spLocks noChangeShapeType="1"/>
            </p:cNvSpPr>
            <p:nvPr/>
          </p:nvSpPr>
          <p:spPr bwMode="auto">
            <a:xfrm>
              <a:off x="3546" y="2196"/>
              <a:ext cx="360" cy="10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2" name="Line 20"/>
            <p:cNvSpPr>
              <a:spLocks noChangeShapeType="1"/>
            </p:cNvSpPr>
            <p:nvPr/>
          </p:nvSpPr>
          <p:spPr bwMode="auto">
            <a:xfrm flipH="1" flipV="1">
              <a:off x="3342" y="2424"/>
              <a:ext cx="294" cy="2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3" name="Line 21"/>
            <p:cNvSpPr>
              <a:spLocks noChangeShapeType="1"/>
            </p:cNvSpPr>
            <p:nvPr/>
          </p:nvSpPr>
          <p:spPr bwMode="auto">
            <a:xfrm flipH="1">
              <a:off x="2892" y="2604"/>
              <a:ext cx="12" cy="37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4" name="Line 22"/>
            <p:cNvSpPr>
              <a:spLocks noChangeShapeType="1"/>
            </p:cNvSpPr>
            <p:nvPr/>
          </p:nvSpPr>
          <p:spPr bwMode="auto">
            <a:xfrm rot="-336478">
              <a:off x="2176" y="1081"/>
              <a:ext cx="216" cy="31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5" name="Line 23"/>
            <p:cNvSpPr>
              <a:spLocks noChangeShapeType="1"/>
            </p:cNvSpPr>
            <p:nvPr/>
          </p:nvSpPr>
          <p:spPr bwMode="auto">
            <a:xfrm rot="-336478">
              <a:off x="1980" y="1349"/>
              <a:ext cx="294" cy="20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6" name="Line 24"/>
            <p:cNvSpPr>
              <a:spLocks noChangeShapeType="1"/>
            </p:cNvSpPr>
            <p:nvPr/>
          </p:nvSpPr>
          <p:spPr bwMode="auto">
            <a:xfrm rot="-336478" flipH="1" flipV="1">
              <a:off x="1803" y="1747"/>
              <a:ext cx="368" cy="9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7" name="Line 25"/>
            <p:cNvSpPr>
              <a:spLocks noChangeShapeType="1"/>
            </p:cNvSpPr>
            <p:nvPr/>
          </p:nvSpPr>
          <p:spPr bwMode="auto">
            <a:xfrm rot="21263522" flipH="1">
              <a:off x="1811" y="2008"/>
              <a:ext cx="381" cy="46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8" name="Line 26"/>
            <p:cNvSpPr>
              <a:spLocks noChangeShapeType="1"/>
            </p:cNvSpPr>
            <p:nvPr/>
          </p:nvSpPr>
          <p:spPr bwMode="auto">
            <a:xfrm rot="21263522" flipH="1">
              <a:off x="1938" y="2290"/>
              <a:ext cx="365" cy="14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79" name="Line 27"/>
            <p:cNvSpPr>
              <a:spLocks noChangeShapeType="1"/>
            </p:cNvSpPr>
            <p:nvPr/>
          </p:nvSpPr>
          <p:spPr bwMode="auto">
            <a:xfrm rot="21263522" flipV="1">
              <a:off x="2150" y="2448"/>
              <a:ext cx="282" cy="241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4780" name="Oval 28"/>
          <p:cNvSpPr>
            <a:spLocks noChangeArrowheads="1"/>
          </p:cNvSpPr>
          <p:nvPr/>
        </p:nvSpPr>
        <p:spPr bwMode="auto">
          <a:xfrm>
            <a:off x="2886075" y="1266825"/>
            <a:ext cx="3486150" cy="3486150"/>
          </a:xfrm>
          <a:prstGeom prst="ellips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94781" name="Group 29"/>
          <p:cNvGrpSpPr>
            <a:grpSpLocks/>
          </p:cNvGrpSpPr>
          <p:nvPr/>
        </p:nvGrpSpPr>
        <p:grpSpPr bwMode="auto">
          <a:xfrm>
            <a:off x="5113338" y="522288"/>
            <a:ext cx="2157412" cy="5040312"/>
            <a:chOff x="3221" y="329"/>
            <a:chExt cx="1359" cy="3175"/>
          </a:xfrm>
        </p:grpSpPr>
        <p:sp>
          <p:nvSpPr>
            <p:cNvPr id="1994782" name="Line 30"/>
            <p:cNvSpPr>
              <a:spLocks noChangeShapeType="1"/>
            </p:cNvSpPr>
            <p:nvPr/>
          </p:nvSpPr>
          <p:spPr bwMode="auto">
            <a:xfrm rot="20473857" flipH="1">
              <a:off x="3221" y="329"/>
              <a:ext cx="335" cy="48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3" name="Line 31"/>
            <p:cNvSpPr>
              <a:spLocks noChangeShapeType="1"/>
            </p:cNvSpPr>
            <p:nvPr/>
          </p:nvSpPr>
          <p:spPr bwMode="auto">
            <a:xfrm rot="20473857" flipH="1">
              <a:off x="3595" y="678"/>
              <a:ext cx="457" cy="31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4" name="Line 32"/>
            <p:cNvSpPr>
              <a:spLocks noChangeShapeType="1"/>
            </p:cNvSpPr>
            <p:nvPr/>
          </p:nvSpPr>
          <p:spPr bwMode="auto">
            <a:xfrm rot="20473857" flipV="1">
              <a:off x="3693" y="876"/>
              <a:ext cx="512" cy="19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5" name="Line 33"/>
            <p:cNvSpPr>
              <a:spLocks noChangeShapeType="1"/>
            </p:cNvSpPr>
            <p:nvPr/>
          </p:nvSpPr>
          <p:spPr bwMode="auto">
            <a:xfrm rot="20473857" flipV="1">
              <a:off x="3848" y="1225"/>
              <a:ext cx="587" cy="68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6" name="Line 34"/>
            <p:cNvSpPr>
              <a:spLocks noChangeShapeType="1"/>
            </p:cNvSpPr>
            <p:nvPr/>
          </p:nvSpPr>
          <p:spPr bwMode="auto">
            <a:xfrm rot="-1126143">
              <a:off x="3987" y="1570"/>
              <a:ext cx="593" cy="5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7" name="Line 35"/>
            <p:cNvSpPr>
              <a:spLocks noChangeShapeType="1"/>
            </p:cNvSpPr>
            <p:nvPr/>
          </p:nvSpPr>
          <p:spPr bwMode="auto">
            <a:xfrm rot="20473857" flipH="1">
              <a:off x="3362" y="2931"/>
              <a:ext cx="19" cy="573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8" name="Line 36"/>
            <p:cNvSpPr>
              <a:spLocks noChangeShapeType="1"/>
            </p:cNvSpPr>
            <p:nvPr/>
          </p:nvSpPr>
          <p:spPr bwMode="auto">
            <a:xfrm rot="-1126143">
              <a:off x="3995" y="1719"/>
              <a:ext cx="580" cy="144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89" name="Line 37"/>
            <p:cNvSpPr>
              <a:spLocks noChangeShapeType="1"/>
            </p:cNvSpPr>
            <p:nvPr/>
          </p:nvSpPr>
          <p:spPr bwMode="auto">
            <a:xfrm rot="-1126143" flipH="1" flipV="1">
              <a:off x="4013" y="2022"/>
              <a:ext cx="484" cy="279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90" name="Line 38"/>
            <p:cNvSpPr>
              <a:spLocks noChangeShapeType="1"/>
            </p:cNvSpPr>
            <p:nvPr/>
          </p:nvSpPr>
          <p:spPr bwMode="auto">
            <a:xfrm rot="-1126143" flipH="1" flipV="1">
              <a:off x="3807" y="2511"/>
              <a:ext cx="335" cy="362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4791" name="Line 39"/>
            <p:cNvSpPr>
              <a:spLocks noChangeShapeType="1"/>
            </p:cNvSpPr>
            <p:nvPr/>
          </p:nvSpPr>
          <p:spPr bwMode="auto">
            <a:xfrm rot="-1126143" flipH="1" flipV="1">
              <a:off x="3897" y="2334"/>
              <a:ext cx="395" cy="370"/>
            </a:xfrm>
            <a:prstGeom prst="line">
              <a:avLst/>
            </a:prstGeom>
            <a:noFill/>
            <a:ln w="57150">
              <a:solidFill>
                <a:srgbClr val="1691F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4792" name="Line 40"/>
          <p:cNvSpPr>
            <a:spLocks noChangeShapeType="1"/>
          </p:cNvSpPr>
          <p:nvPr/>
        </p:nvSpPr>
        <p:spPr bwMode="auto">
          <a:xfrm rot="846624">
            <a:off x="3400425" y="652463"/>
            <a:ext cx="531813" cy="776287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3" name="Line 41"/>
          <p:cNvSpPr>
            <a:spLocks noChangeShapeType="1"/>
          </p:cNvSpPr>
          <p:nvPr/>
        </p:nvSpPr>
        <p:spPr bwMode="auto">
          <a:xfrm rot="846624">
            <a:off x="2647950" y="1262063"/>
            <a:ext cx="725488" cy="4984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4" name="Line 42"/>
          <p:cNvSpPr>
            <a:spLocks noChangeShapeType="1"/>
          </p:cNvSpPr>
          <p:nvPr/>
        </p:nvSpPr>
        <p:spPr bwMode="auto">
          <a:xfrm rot="846624" flipH="1" flipV="1">
            <a:off x="2424113" y="1592263"/>
            <a:ext cx="812800" cy="3079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5" name="Line 43"/>
          <p:cNvSpPr>
            <a:spLocks noChangeShapeType="1"/>
          </p:cNvSpPr>
          <p:nvPr/>
        </p:nvSpPr>
        <p:spPr bwMode="auto">
          <a:xfrm rot="846624" flipH="1" flipV="1">
            <a:off x="2097088" y="2168525"/>
            <a:ext cx="931862" cy="10795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6" name="Line 44"/>
          <p:cNvSpPr>
            <a:spLocks noChangeShapeType="1"/>
          </p:cNvSpPr>
          <p:nvPr/>
        </p:nvSpPr>
        <p:spPr bwMode="auto">
          <a:xfrm rot="846624" flipH="1">
            <a:off x="1911350" y="2733675"/>
            <a:ext cx="941388" cy="8572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7" name="Line 45"/>
          <p:cNvSpPr>
            <a:spLocks noChangeShapeType="1"/>
          </p:cNvSpPr>
          <p:nvPr/>
        </p:nvSpPr>
        <p:spPr bwMode="auto">
          <a:xfrm rot="846624" flipH="1">
            <a:off x="3687763" y="4595813"/>
            <a:ext cx="201612" cy="8890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8" name="Line 46"/>
          <p:cNvSpPr>
            <a:spLocks noChangeShapeType="1"/>
          </p:cNvSpPr>
          <p:nvPr/>
        </p:nvSpPr>
        <p:spPr bwMode="auto">
          <a:xfrm rot="846624" flipH="1">
            <a:off x="1944688" y="2968625"/>
            <a:ext cx="920750" cy="228600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799" name="Line 47"/>
          <p:cNvSpPr>
            <a:spLocks noChangeShapeType="1"/>
          </p:cNvSpPr>
          <p:nvPr/>
        </p:nvSpPr>
        <p:spPr bwMode="auto">
          <a:xfrm rot="846624" flipV="1">
            <a:off x="2116138" y="3444875"/>
            <a:ext cx="768350" cy="442913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800" name="Line 48"/>
          <p:cNvSpPr>
            <a:spLocks noChangeShapeType="1"/>
          </p:cNvSpPr>
          <p:nvPr/>
        </p:nvSpPr>
        <p:spPr bwMode="auto">
          <a:xfrm rot="846624" flipV="1">
            <a:off x="2755900" y="4095750"/>
            <a:ext cx="433388" cy="649288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4801" name="Line 49"/>
          <p:cNvSpPr>
            <a:spLocks noChangeShapeType="1"/>
          </p:cNvSpPr>
          <p:nvPr/>
        </p:nvSpPr>
        <p:spPr bwMode="auto">
          <a:xfrm rot="846624" flipV="1">
            <a:off x="2486025" y="3916363"/>
            <a:ext cx="627063" cy="587375"/>
          </a:xfrm>
          <a:prstGeom prst="line">
            <a:avLst/>
          </a:prstGeom>
          <a:noFill/>
          <a:ln w="57150">
            <a:solidFill>
              <a:srgbClr val="1691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733925" y="2560637"/>
            <a:ext cx="200025" cy="2000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191000" y="3271053"/>
            <a:ext cx="200025" cy="2000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895"/>
      </p:ext>
    </p:extLst>
  </p:cSld>
  <p:clrMapOvr>
    <a:masterClrMapping/>
  </p:clrMapOvr>
  <p:transition advTm="9563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19075" y="446726"/>
            <a:ext cx="746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prstClr val="black"/>
                </a:solidFill>
              </a:rPr>
              <a:t>Non-Abelian Anyons and Topological Quantum Computation</a:t>
            </a:r>
            <a:r>
              <a:rPr lang="en-US" sz="1800" smtClean="0">
                <a:solidFill>
                  <a:prstClr val="black"/>
                </a:solidFill>
              </a:rPr>
              <a:t>,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</a:rPr>
              <a:t>C. Nayak et al., Rev. Mod. Phys. 80, 1083 (2008).  (arXiv:0707.1889v2)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19075" y="1205551"/>
            <a:ext cx="8934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i="1" dirty="0" smtClean="0">
                <a:solidFill>
                  <a:prstClr val="black"/>
                </a:solidFill>
              </a:rPr>
              <a:t>Lectures on Topological Quantum Computation,</a:t>
            </a:r>
          </a:p>
          <a:p>
            <a:pPr eaLnBrk="1" hangingPunct="1"/>
            <a:r>
              <a:rPr lang="en-US" sz="1800" i="1" dirty="0" smtClean="0">
                <a:solidFill>
                  <a:prstClr val="black"/>
                </a:solidFill>
              </a:rPr>
              <a:t>J. </a:t>
            </a:r>
            <a:r>
              <a:rPr lang="en-US" sz="1800" i="1" dirty="0" err="1" smtClean="0">
                <a:solidFill>
                  <a:prstClr val="black"/>
                </a:solidFill>
              </a:rPr>
              <a:t>Preskill</a:t>
            </a:r>
            <a:r>
              <a:rPr lang="en-US" sz="1800" b="1" i="1" dirty="0" smtClean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Available online at</a:t>
            </a:r>
            <a:r>
              <a:rPr lang="en-US" sz="1800" b="1" i="1" dirty="0" smtClean="0">
                <a:solidFill>
                  <a:prstClr val="black"/>
                </a:solidFill>
              </a:rPr>
              <a:t>: </a:t>
            </a:r>
            <a:r>
              <a:rPr lang="en-US" sz="1800" dirty="0" smtClean="0">
                <a:solidFill>
                  <a:prstClr val="black"/>
                </a:solidFill>
              </a:rPr>
              <a:t>www.theory.caltech.edu/~preskill/ph219/topological.pdf</a:t>
            </a:r>
          </a:p>
        </p:txBody>
      </p:sp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0" y="60964"/>
            <a:ext cx="320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</a:rPr>
              <a:t>Some excellent reviews: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08" y="3473018"/>
            <a:ext cx="6175783" cy="859611"/>
          </a:xfrm>
          <a:prstGeom prst="rect">
            <a:avLst/>
          </a:prstGeom>
        </p:spPr>
      </p:pic>
      <p:cxnSp>
        <p:nvCxnSpPr>
          <p:cNvPr id="687" name="Straight Connector 97"/>
          <p:cNvCxnSpPr>
            <a:cxnSpLocks noChangeShapeType="1"/>
          </p:cNvCxnSpPr>
          <p:nvPr/>
        </p:nvCxnSpPr>
        <p:spPr bwMode="auto">
          <a:xfrm>
            <a:off x="0" y="1951934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694" name="TextBox 693"/>
          <p:cNvSpPr txBox="1"/>
          <p:nvPr/>
        </p:nvSpPr>
        <p:spPr>
          <a:xfrm>
            <a:off x="3389641" y="6285452"/>
            <a:ext cx="262778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Support: US DOE</a:t>
            </a:r>
          </a:p>
        </p:txBody>
      </p:sp>
      <p:sp>
        <p:nvSpPr>
          <p:cNvPr id="696" name="TextBox 10"/>
          <p:cNvSpPr txBox="1">
            <a:spLocks noChangeArrowheads="1"/>
          </p:cNvSpPr>
          <p:nvPr/>
        </p:nvSpPr>
        <p:spPr bwMode="auto">
          <a:xfrm>
            <a:off x="355801" y="4568778"/>
            <a:ext cx="86060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NEB,  L. </a:t>
            </a:r>
            <a:r>
              <a:rPr lang="en-US" sz="1600" dirty="0" err="1" smtClean="0">
                <a:solidFill>
                  <a:prstClr val="black"/>
                </a:solidFill>
              </a:rPr>
              <a:t>Hormozi</a:t>
            </a:r>
            <a:r>
              <a:rPr lang="en-US" sz="1600" dirty="0" smtClean="0">
                <a:solidFill>
                  <a:prstClr val="black"/>
                </a:solidFill>
              </a:rPr>
              <a:t>,  G. </a:t>
            </a:r>
            <a:r>
              <a:rPr lang="en-US" sz="1600" dirty="0" err="1" smtClean="0">
                <a:solidFill>
                  <a:prstClr val="black"/>
                </a:solidFill>
              </a:rPr>
              <a:t>Zikos</a:t>
            </a:r>
            <a:r>
              <a:rPr lang="en-US" sz="1600" dirty="0" smtClean="0">
                <a:solidFill>
                  <a:prstClr val="black"/>
                </a:solidFill>
              </a:rPr>
              <a:t>, S.H. Simon,  Phys. Rev. </a:t>
            </a:r>
            <a:r>
              <a:rPr lang="en-US" sz="1600" dirty="0" err="1" smtClean="0">
                <a:solidFill>
                  <a:prstClr val="black"/>
                </a:solidFill>
              </a:rPr>
              <a:t>Lett</a:t>
            </a:r>
            <a:r>
              <a:rPr lang="en-US" sz="1600" dirty="0" smtClean="0">
                <a:solidFill>
                  <a:prstClr val="black"/>
                </a:solidFill>
              </a:rPr>
              <a:t>. 95 140503 (2005).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S.H. Simon, NEB, </a:t>
            </a:r>
            <a:r>
              <a:rPr lang="en-US" sz="1600" dirty="0" err="1" smtClean="0">
                <a:solidFill>
                  <a:prstClr val="black"/>
                </a:solidFill>
              </a:rPr>
              <a:t>M.Freedman</a:t>
            </a:r>
            <a:r>
              <a:rPr lang="en-US" sz="1600" dirty="0" smtClean="0">
                <a:solidFill>
                  <a:prstClr val="black"/>
                </a:solidFill>
              </a:rPr>
              <a:t>, N, </a:t>
            </a:r>
            <a:r>
              <a:rPr lang="en-US" sz="1600" dirty="0" err="1" smtClean="0">
                <a:solidFill>
                  <a:prstClr val="black"/>
                </a:solidFill>
              </a:rPr>
              <a:t>Petrovic</a:t>
            </a:r>
            <a:r>
              <a:rPr lang="en-US" sz="1600" dirty="0" smtClean="0">
                <a:solidFill>
                  <a:prstClr val="black"/>
                </a:solidFill>
              </a:rPr>
              <a:t>, L. </a:t>
            </a:r>
            <a:r>
              <a:rPr lang="en-US" sz="1600" dirty="0" err="1" smtClean="0">
                <a:solidFill>
                  <a:prstClr val="black"/>
                </a:solidFill>
              </a:rPr>
              <a:t>Hormozi</a:t>
            </a:r>
            <a:r>
              <a:rPr lang="en-US" sz="1600" dirty="0" smtClean="0">
                <a:solidFill>
                  <a:prstClr val="black"/>
                </a:solidFill>
              </a:rPr>
              <a:t>, Phys. Rev. </a:t>
            </a:r>
            <a:r>
              <a:rPr lang="en-US" sz="1600" dirty="0" err="1" smtClean="0">
                <a:solidFill>
                  <a:prstClr val="black"/>
                </a:solidFill>
              </a:rPr>
              <a:t>Lett</a:t>
            </a:r>
            <a:r>
              <a:rPr lang="en-US" sz="1600" dirty="0" smtClean="0">
                <a:solidFill>
                  <a:prstClr val="black"/>
                </a:solidFill>
              </a:rPr>
              <a:t>. 96, 070503 (2006).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L. </a:t>
            </a:r>
            <a:r>
              <a:rPr lang="en-US" sz="1600" dirty="0" err="1" smtClean="0">
                <a:solidFill>
                  <a:prstClr val="black"/>
                </a:solidFill>
              </a:rPr>
              <a:t>Hormozi</a:t>
            </a:r>
            <a:r>
              <a:rPr lang="en-US" sz="1600" dirty="0" smtClean="0">
                <a:solidFill>
                  <a:prstClr val="black"/>
                </a:solidFill>
              </a:rPr>
              <a:t>, G. </a:t>
            </a:r>
            <a:r>
              <a:rPr lang="en-US" sz="1600" dirty="0" err="1" smtClean="0">
                <a:solidFill>
                  <a:prstClr val="black"/>
                </a:solidFill>
              </a:rPr>
              <a:t>Zikos</a:t>
            </a:r>
            <a:r>
              <a:rPr lang="en-US" sz="1600" dirty="0" smtClean="0">
                <a:solidFill>
                  <a:prstClr val="black"/>
                </a:solidFill>
              </a:rPr>
              <a:t>, NEB, and S.H. Simon, Phys. Rev. B 75, 165310 (2007). 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L. </a:t>
            </a:r>
            <a:r>
              <a:rPr lang="en-US" sz="1600" dirty="0" err="1" smtClean="0">
                <a:solidFill>
                  <a:prstClr val="black"/>
                </a:solidFill>
              </a:rPr>
              <a:t>Hormozi</a:t>
            </a:r>
            <a:r>
              <a:rPr lang="en-US" sz="1600" dirty="0" smtClean="0">
                <a:solidFill>
                  <a:prstClr val="black"/>
                </a:solidFill>
              </a:rPr>
              <a:t>, NEB, and S.H. Simon, Phys. Rev. </a:t>
            </a:r>
            <a:r>
              <a:rPr lang="en-US" sz="1600" dirty="0" err="1" smtClean="0">
                <a:solidFill>
                  <a:prstClr val="black"/>
                </a:solidFill>
              </a:rPr>
              <a:t>Lett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103, 160501 (2009).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M. </a:t>
            </a:r>
            <a:r>
              <a:rPr lang="en-US" sz="1600" dirty="0" err="1" smtClean="0">
                <a:solidFill>
                  <a:prstClr val="black"/>
                </a:solidFill>
              </a:rPr>
              <a:t>Baraban</a:t>
            </a:r>
            <a:r>
              <a:rPr lang="en-US" sz="1600" dirty="0" smtClean="0">
                <a:solidFill>
                  <a:prstClr val="black"/>
                </a:solidFill>
              </a:rPr>
              <a:t>, NEB, and S.H. Simon, Phys. Rev. </a:t>
            </a:r>
            <a:r>
              <a:rPr lang="en-US" sz="1600" dirty="0">
                <a:solidFill>
                  <a:prstClr val="black"/>
                </a:solidFill>
              </a:rPr>
              <a:t>A 81, 062317 (2010</a:t>
            </a:r>
            <a:r>
              <a:rPr lang="en-US" sz="1600" dirty="0" smtClean="0">
                <a:solidFill>
                  <a:prstClr val="black"/>
                </a:solidFill>
              </a:rPr>
              <a:t>).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</a:rPr>
              <a:t>NEB and D.P. </a:t>
            </a:r>
            <a:r>
              <a:rPr lang="en-US" sz="1600" dirty="0" err="1" smtClean="0">
                <a:solidFill>
                  <a:prstClr val="black"/>
                </a:solidFill>
              </a:rPr>
              <a:t>DiVincenzo</a:t>
            </a:r>
            <a:r>
              <a:rPr lang="en-US" sz="1600" dirty="0" smtClean="0">
                <a:solidFill>
                  <a:prstClr val="black"/>
                </a:solidFill>
              </a:rPr>
              <a:t>, Phys. Rev. B 86</a:t>
            </a:r>
            <a:r>
              <a:rPr lang="en-US" sz="1600" dirty="0">
                <a:solidFill>
                  <a:prstClr val="black"/>
                </a:solidFill>
              </a:rPr>
              <a:t>, 165113 (2012).</a:t>
            </a:r>
            <a:endParaRPr lang="en-US" sz="1600" b="1" dirty="0">
              <a:solidFill>
                <a:prstClr val="black"/>
              </a:solidFill>
            </a:endParaRPr>
          </a:p>
          <a:p>
            <a:pPr eaLnBrk="1" hangingPunct="1"/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01" y="2154027"/>
            <a:ext cx="8343699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909881"/>
      </p:ext>
    </p:extLst>
  </p:cSld>
  <p:clrMapOvr>
    <a:masterClrMapping/>
  </p:clrMapOvr>
  <p:transition advTm="956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184" y="4636725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Only two solutions: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135"/>
          <p:cNvGraphicFramePr>
            <a:graphicFrameLocks noChangeAspect="1"/>
          </p:cNvGraphicFramePr>
          <p:nvPr>
            <p:extLst/>
          </p:nvPr>
        </p:nvGraphicFramePr>
        <p:xfrm>
          <a:off x="906889" y="5313823"/>
          <a:ext cx="32178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68" name="Equation" r:id="rId3" imgW="1333440" imgH="482400" progId="Equation.3">
                  <p:embed/>
                </p:oleObj>
              </mc:Choice>
              <mc:Fallback>
                <p:oleObj name="Equation" r:id="rId3" imgW="1333440" imgH="482400" progId="Equation.3">
                  <p:embed/>
                  <p:pic>
                    <p:nvPicPr>
                      <p:cNvPr id="55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89" y="5313823"/>
                        <a:ext cx="321786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35"/>
          <p:cNvGraphicFramePr>
            <a:graphicFrameLocks noChangeAspect="1"/>
          </p:cNvGraphicFramePr>
          <p:nvPr>
            <p:extLst/>
          </p:nvPr>
        </p:nvGraphicFramePr>
        <p:xfrm>
          <a:off x="5268420" y="5322722"/>
          <a:ext cx="32178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69" name="Equation" r:id="rId5" imgW="1333440" imgH="482400" progId="Equation.3">
                  <p:embed/>
                </p:oleObj>
              </mc:Choice>
              <mc:Fallback>
                <p:oleObj name="Equation" r:id="rId5" imgW="1333440" imgH="482400" progId="Equation.3">
                  <p:embed/>
                  <p:pic>
                    <p:nvPicPr>
                      <p:cNvPr id="59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420" y="5322722"/>
                        <a:ext cx="321786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27273" y="960107"/>
            <a:ext cx="6284167" cy="3691803"/>
            <a:chOff x="1427273" y="960107"/>
            <a:chExt cx="6284167" cy="3691803"/>
          </a:xfrm>
        </p:grpSpPr>
        <p:grpSp>
          <p:nvGrpSpPr>
            <p:cNvPr id="2" name="Group 1"/>
            <p:cNvGrpSpPr/>
            <p:nvPr/>
          </p:nvGrpSpPr>
          <p:grpSpPr>
            <a:xfrm>
              <a:off x="1427273" y="1218087"/>
              <a:ext cx="6284167" cy="3222222"/>
              <a:chOff x="355393" y="1225549"/>
              <a:chExt cx="8510714" cy="4363891"/>
            </a:xfrm>
          </p:grpSpPr>
          <p:sp>
            <p:nvSpPr>
              <p:cNvPr id="15367" name="Oval 3"/>
              <p:cNvSpPr>
                <a:spLocks noChangeArrowheads="1"/>
              </p:cNvSpPr>
              <p:nvPr/>
            </p:nvSpPr>
            <p:spPr bwMode="auto">
              <a:xfrm>
                <a:off x="1771650" y="1225549"/>
                <a:ext cx="2505282" cy="1047751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8" name="Oval 5"/>
              <p:cNvSpPr>
                <a:spLocks noChangeArrowheads="1"/>
              </p:cNvSpPr>
              <p:nvPr/>
            </p:nvSpPr>
            <p:spPr bwMode="auto">
              <a:xfrm>
                <a:off x="2157413" y="1595438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9" name="Oval 6"/>
              <p:cNvSpPr>
                <a:spLocks noChangeArrowheads="1"/>
              </p:cNvSpPr>
              <p:nvPr/>
            </p:nvSpPr>
            <p:spPr bwMode="auto">
              <a:xfrm>
                <a:off x="2733675" y="1595438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0" name="Oval 9"/>
              <p:cNvSpPr>
                <a:spLocks noChangeArrowheads="1"/>
              </p:cNvSpPr>
              <p:nvPr/>
            </p:nvSpPr>
            <p:spPr bwMode="auto">
              <a:xfrm>
                <a:off x="2549525" y="1444626"/>
                <a:ext cx="1302173" cy="554036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auto">
              <a:xfrm>
                <a:off x="3313113" y="1595438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2" name="Oval 3"/>
              <p:cNvSpPr>
                <a:spLocks noChangeArrowheads="1"/>
              </p:cNvSpPr>
              <p:nvPr/>
            </p:nvSpPr>
            <p:spPr bwMode="auto">
              <a:xfrm>
                <a:off x="5137150" y="1276351"/>
                <a:ext cx="2530338" cy="1009650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3" name="Oval 5"/>
              <p:cNvSpPr>
                <a:spLocks noChangeArrowheads="1"/>
              </p:cNvSpPr>
              <p:nvPr/>
            </p:nvSpPr>
            <p:spPr bwMode="auto">
              <a:xfrm>
                <a:off x="5497513" y="16748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4" name="Oval 6"/>
              <p:cNvSpPr>
                <a:spLocks noChangeArrowheads="1"/>
              </p:cNvSpPr>
              <p:nvPr/>
            </p:nvSpPr>
            <p:spPr bwMode="auto">
              <a:xfrm>
                <a:off x="6073775" y="16748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5" name="Oval 9"/>
              <p:cNvSpPr>
                <a:spLocks noChangeArrowheads="1"/>
              </p:cNvSpPr>
              <p:nvPr/>
            </p:nvSpPr>
            <p:spPr bwMode="auto">
              <a:xfrm>
                <a:off x="5346700" y="1533525"/>
                <a:ext cx="1240164" cy="527653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6" name="Oval 11"/>
              <p:cNvSpPr>
                <a:spLocks noChangeArrowheads="1"/>
              </p:cNvSpPr>
              <p:nvPr/>
            </p:nvSpPr>
            <p:spPr bwMode="auto">
              <a:xfrm>
                <a:off x="7212013" y="16748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7" name="Oval 3"/>
              <p:cNvSpPr>
                <a:spLocks noChangeArrowheads="1"/>
              </p:cNvSpPr>
              <p:nvPr/>
            </p:nvSpPr>
            <p:spPr bwMode="auto">
              <a:xfrm>
                <a:off x="6375400" y="2867025"/>
                <a:ext cx="2490707" cy="1007788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8" name="Oval 5"/>
              <p:cNvSpPr>
                <a:spLocks noChangeArrowheads="1"/>
              </p:cNvSpPr>
              <p:nvPr/>
            </p:nvSpPr>
            <p:spPr bwMode="auto">
              <a:xfrm>
                <a:off x="6735763" y="31988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2" name="Oval 3"/>
              <p:cNvSpPr>
                <a:spLocks noChangeArrowheads="1"/>
              </p:cNvSpPr>
              <p:nvPr/>
            </p:nvSpPr>
            <p:spPr bwMode="auto">
              <a:xfrm>
                <a:off x="1924050" y="4467225"/>
                <a:ext cx="2290505" cy="1044576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6" name="Oval 11"/>
              <p:cNvSpPr>
                <a:spLocks noChangeArrowheads="1"/>
              </p:cNvSpPr>
              <p:nvPr/>
            </p:nvSpPr>
            <p:spPr bwMode="auto">
              <a:xfrm>
                <a:off x="3681413" y="4862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7" name="Oval 3"/>
              <p:cNvSpPr>
                <a:spLocks noChangeArrowheads="1"/>
              </p:cNvSpPr>
              <p:nvPr/>
            </p:nvSpPr>
            <p:spPr bwMode="auto">
              <a:xfrm>
                <a:off x="5164294" y="4527403"/>
                <a:ext cx="2325394" cy="1062037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8" name="Oval 5"/>
              <p:cNvSpPr>
                <a:spLocks noChangeArrowheads="1"/>
              </p:cNvSpPr>
              <p:nvPr/>
            </p:nvSpPr>
            <p:spPr bwMode="auto">
              <a:xfrm>
                <a:off x="5272088" y="489426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9" name="Oval 6"/>
              <p:cNvSpPr>
                <a:spLocks noChangeArrowheads="1"/>
              </p:cNvSpPr>
              <p:nvPr/>
            </p:nvSpPr>
            <p:spPr bwMode="auto">
              <a:xfrm>
                <a:off x="5848350" y="489426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0" name="Oval 9"/>
              <p:cNvSpPr>
                <a:spLocks noChangeArrowheads="1"/>
              </p:cNvSpPr>
              <p:nvPr/>
            </p:nvSpPr>
            <p:spPr bwMode="auto">
              <a:xfrm>
                <a:off x="5708650" y="4718050"/>
                <a:ext cx="1291689" cy="634137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1" name="Oval 11"/>
              <p:cNvSpPr>
                <a:spLocks noChangeArrowheads="1"/>
              </p:cNvSpPr>
              <p:nvPr/>
            </p:nvSpPr>
            <p:spPr bwMode="auto">
              <a:xfrm>
                <a:off x="6427788" y="489426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2" name="Freeform 63"/>
              <p:cNvSpPr>
                <a:spLocks/>
              </p:cNvSpPr>
              <p:nvPr/>
            </p:nvSpPr>
            <p:spPr bwMode="auto">
              <a:xfrm>
                <a:off x="6622627" y="1507106"/>
                <a:ext cx="555512" cy="133873"/>
              </a:xfrm>
              <a:custGeom>
                <a:avLst/>
                <a:gdLst>
                  <a:gd name="T0" fmla="*/ 0 w 704850"/>
                  <a:gd name="T1" fmla="*/ 122237 h 169862"/>
                  <a:gd name="T2" fmla="*/ 361950 w 704850"/>
                  <a:gd name="T3" fmla="*/ 7937 h 169862"/>
                  <a:gd name="T4" fmla="*/ 704850 w 704850"/>
                  <a:gd name="T5" fmla="*/ 169862 h 169862"/>
                  <a:gd name="T6" fmla="*/ 0 60000 65536"/>
                  <a:gd name="T7" fmla="*/ 0 60000 65536"/>
                  <a:gd name="T8" fmla="*/ 0 60000 65536"/>
                  <a:gd name="T9" fmla="*/ 0 w 704850"/>
                  <a:gd name="T10" fmla="*/ 0 h 169862"/>
                  <a:gd name="T11" fmla="*/ 704850 w 704850"/>
                  <a:gd name="T12" fmla="*/ 169862 h 169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4850" h="169862">
                    <a:moveTo>
                      <a:pt x="0" y="122237"/>
                    </a:moveTo>
                    <a:cubicBezTo>
                      <a:pt x="122237" y="61118"/>
                      <a:pt x="244475" y="0"/>
                      <a:pt x="361950" y="7937"/>
                    </a:cubicBezTo>
                    <a:cubicBezTo>
                      <a:pt x="479425" y="15874"/>
                      <a:pt x="592137" y="92868"/>
                      <a:pt x="704850" y="16986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Freeform 66"/>
              <p:cNvSpPr>
                <a:spLocks/>
              </p:cNvSpPr>
              <p:nvPr/>
            </p:nvSpPr>
            <p:spPr bwMode="auto">
              <a:xfrm rot="10800000">
                <a:off x="6604375" y="1910703"/>
                <a:ext cx="531548" cy="128098"/>
              </a:xfrm>
              <a:custGeom>
                <a:avLst/>
                <a:gdLst>
                  <a:gd name="T0" fmla="*/ 0 w 704850"/>
                  <a:gd name="T1" fmla="*/ 122237 h 169862"/>
                  <a:gd name="T2" fmla="*/ 361950 w 704850"/>
                  <a:gd name="T3" fmla="*/ 7937 h 169862"/>
                  <a:gd name="T4" fmla="*/ 704850 w 704850"/>
                  <a:gd name="T5" fmla="*/ 169862 h 169862"/>
                  <a:gd name="T6" fmla="*/ 0 60000 65536"/>
                  <a:gd name="T7" fmla="*/ 0 60000 65536"/>
                  <a:gd name="T8" fmla="*/ 0 60000 65536"/>
                  <a:gd name="T9" fmla="*/ 0 w 704850"/>
                  <a:gd name="T10" fmla="*/ 0 h 169862"/>
                  <a:gd name="T11" fmla="*/ 704850 w 704850"/>
                  <a:gd name="T12" fmla="*/ 169862 h 169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4850" h="169862">
                    <a:moveTo>
                      <a:pt x="0" y="122237"/>
                    </a:moveTo>
                    <a:cubicBezTo>
                      <a:pt x="122237" y="61118"/>
                      <a:pt x="244475" y="0"/>
                      <a:pt x="361950" y="7937"/>
                    </a:cubicBezTo>
                    <a:cubicBezTo>
                      <a:pt x="479425" y="15874"/>
                      <a:pt x="592137" y="92868"/>
                      <a:pt x="704850" y="16986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214920" y="3032125"/>
                <a:ext cx="1175018" cy="612775"/>
                <a:chOff x="7240320" y="3298825"/>
                <a:chExt cx="1175018" cy="612775"/>
              </a:xfrm>
            </p:grpSpPr>
            <p:sp>
              <p:nvSpPr>
                <p:cNvPr id="15379" name="Oval 6"/>
                <p:cNvSpPr>
                  <a:spLocks noChangeArrowheads="1"/>
                </p:cNvSpPr>
                <p:nvPr/>
              </p:nvSpPr>
              <p:spPr bwMode="auto">
                <a:xfrm>
                  <a:off x="7337425" y="3465513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0" name="Oval 9"/>
                <p:cNvSpPr>
                  <a:spLocks noChangeArrowheads="1"/>
                </p:cNvSpPr>
                <p:nvPr/>
              </p:nvSpPr>
              <p:spPr bwMode="auto">
                <a:xfrm>
                  <a:off x="7240320" y="3298825"/>
                  <a:ext cx="1175018" cy="612775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1" name="Oval 11"/>
                <p:cNvSpPr>
                  <a:spLocks noChangeArrowheads="1"/>
                </p:cNvSpPr>
                <p:nvPr/>
              </p:nvSpPr>
              <p:spPr bwMode="auto">
                <a:xfrm>
                  <a:off x="8043863" y="34655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96" name="Freeform 82"/>
                <p:cNvSpPr>
                  <a:spLocks/>
                </p:cNvSpPr>
                <p:nvPr/>
              </p:nvSpPr>
              <p:spPr bwMode="auto">
                <a:xfrm>
                  <a:off x="7592588" y="3378199"/>
                  <a:ext cx="451275" cy="127861"/>
                </a:xfrm>
                <a:custGeom>
                  <a:avLst/>
                  <a:gdLst>
                    <a:gd name="T0" fmla="*/ 0 w 381000"/>
                    <a:gd name="T1" fmla="*/ 107950 h 107950"/>
                    <a:gd name="T2" fmla="*/ 209550 w 381000"/>
                    <a:gd name="T3" fmla="*/ 3175 h 107950"/>
                    <a:gd name="T4" fmla="*/ 381000 w 381000"/>
                    <a:gd name="T5" fmla="*/ 88900 h 107950"/>
                    <a:gd name="T6" fmla="*/ 0 60000 65536"/>
                    <a:gd name="T7" fmla="*/ 0 60000 65536"/>
                    <a:gd name="T8" fmla="*/ 0 60000 65536"/>
                    <a:gd name="T9" fmla="*/ 0 w 381000"/>
                    <a:gd name="T10" fmla="*/ 0 h 107950"/>
                    <a:gd name="T11" fmla="*/ 381000 w 381000"/>
                    <a:gd name="T12" fmla="*/ 107950 h 1079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000" h="107950">
                      <a:moveTo>
                        <a:pt x="0" y="107950"/>
                      </a:moveTo>
                      <a:cubicBezTo>
                        <a:pt x="73025" y="57150"/>
                        <a:pt x="146050" y="6350"/>
                        <a:pt x="209550" y="3175"/>
                      </a:cubicBezTo>
                      <a:cubicBezTo>
                        <a:pt x="273050" y="0"/>
                        <a:pt x="327025" y="44450"/>
                        <a:pt x="381000" y="88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97" name="Freeform 85"/>
                <p:cNvSpPr>
                  <a:spLocks/>
                </p:cNvSpPr>
                <p:nvPr/>
              </p:nvSpPr>
              <p:spPr bwMode="auto">
                <a:xfrm rot="-10616011">
                  <a:off x="7589606" y="3672136"/>
                  <a:ext cx="427132" cy="120822"/>
                </a:xfrm>
                <a:custGeom>
                  <a:avLst/>
                  <a:gdLst>
                    <a:gd name="T0" fmla="*/ 0 w 381000"/>
                    <a:gd name="T1" fmla="*/ 107950 h 107950"/>
                    <a:gd name="T2" fmla="*/ 209550 w 381000"/>
                    <a:gd name="T3" fmla="*/ 3175 h 107950"/>
                    <a:gd name="T4" fmla="*/ 381000 w 381000"/>
                    <a:gd name="T5" fmla="*/ 88900 h 107950"/>
                    <a:gd name="T6" fmla="*/ 0 60000 65536"/>
                    <a:gd name="T7" fmla="*/ 0 60000 65536"/>
                    <a:gd name="T8" fmla="*/ 0 60000 65536"/>
                    <a:gd name="T9" fmla="*/ 0 w 381000"/>
                    <a:gd name="T10" fmla="*/ 0 h 107950"/>
                    <a:gd name="T11" fmla="*/ 381000 w 381000"/>
                    <a:gd name="T12" fmla="*/ 107950 h 1079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000" h="107950">
                      <a:moveTo>
                        <a:pt x="0" y="107950"/>
                      </a:moveTo>
                      <a:cubicBezTo>
                        <a:pt x="73025" y="57150"/>
                        <a:pt x="146050" y="6350"/>
                        <a:pt x="209550" y="3175"/>
                      </a:cubicBezTo>
                      <a:cubicBezTo>
                        <a:pt x="273050" y="0"/>
                        <a:pt x="327025" y="44450"/>
                        <a:pt x="381000" y="88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398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1663700" y="2249800"/>
                <a:ext cx="493713" cy="472385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9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4384882" y="1795601"/>
                <a:ext cx="677812" cy="0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0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6965370" y="2300252"/>
                <a:ext cx="460972" cy="494620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1" name="Straight Arrow Connector 107"/>
              <p:cNvCxnSpPr>
                <a:cxnSpLocks noChangeShapeType="1"/>
              </p:cNvCxnSpPr>
              <p:nvPr/>
            </p:nvCxnSpPr>
            <p:spPr bwMode="auto">
              <a:xfrm>
                <a:off x="1762125" y="3943350"/>
                <a:ext cx="524824" cy="502956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Oval 3"/>
              <p:cNvSpPr>
                <a:spLocks noChangeArrowheads="1"/>
              </p:cNvSpPr>
              <p:nvPr/>
            </p:nvSpPr>
            <p:spPr bwMode="auto">
              <a:xfrm>
                <a:off x="355393" y="2850773"/>
                <a:ext cx="2317163" cy="969076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741156" y="3195261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317418" y="3195261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Oval 9"/>
              <p:cNvSpPr>
                <a:spLocks noChangeArrowheads="1"/>
              </p:cNvSpPr>
              <p:nvPr/>
            </p:nvSpPr>
            <p:spPr bwMode="auto">
              <a:xfrm>
                <a:off x="546100" y="3044449"/>
                <a:ext cx="1190841" cy="554036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1896856" y="3195261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286949" y="4688612"/>
                <a:ext cx="1175018" cy="612775"/>
                <a:chOff x="7240320" y="3298825"/>
                <a:chExt cx="1175018" cy="612775"/>
              </a:xfrm>
            </p:grpSpPr>
            <p:sp>
              <p:nvSpPr>
                <p:cNvPr id="72" name="Oval 6"/>
                <p:cNvSpPr>
                  <a:spLocks noChangeArrowheads="1"/>
                </p:cNvSpPr>
                <p:nvPr/>
              </p:nvSpPr>
              <p:spPr bwMode="auto">
                <a:xfrm>
                  <a:off x="7337425" y="3465513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7240320" y="3298825"/>
                  <a:ext cx="1175018" cy="612775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" name="Oval 11"/>
                <p:cNvSpPr>
                  <a:spLocks noChangeArrowheads="1"/>
                </p:cNvSpPr>
                <p:nvPr/>
              </p:nvSpPr>
              <p:spPr bwMode="auto">
                <a:xfrm>
                  <a:off x="8043863" y="34655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82"/>
                <p:cNvSpPr>
                  <a:spLocks/>
                </p:cNvSpPr>
                <p:nvPr/>
              </p:nvSpPr>
              <p:spPr bwMode="auto">
                <a:xfrm>
                  <a:off x="7592588" y="3378199"/>
                  <a:ext cx="451275" cy="127861"/>
                </a:xfrm>
                <a:custGeom>
                  <a:avLst/>
                  <a:gdLst>
                    <a:gd name="T0" fmla="*/ 0 w 381000"/>
                    <a:gd name="T1" fmla="*/ 107950 h 107950"/>
                    <a:gd name="T2" fmla="*/ 209550 w 381000"/>
                    <a:gd name="T3" fmla="*/ 3175 h 107950"/>
                    <a:gd name="T4" fmla="*/ 381000 w 381000"/>
                    <a:gd name="T5" fmla="*/ 88900 h 107950"/>
                    <a:gd name="T6" fmla="*/ 0 60000 65536"/>
                    <a:gd name="T7" fmla="*/ 0 60000 65536"/>
                    <a:gd name="T8" fmla="*/ 0 60000 65536"/>
                    <a:gd name="T9" fmla="*/ 0 w 381000"/>
                    <a:gd name="T10" fmla="*/ 0 h 107950"/>
                    <a:gd name="T11" fmla="*/ 381000 w 381000"/>
                    <a:gd name="T12" fmla="*/ 107950 h 1079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000" h="107950">
                      <a:moveTo>
                        <a:pt x="0" y="107950"/>
                      </a:moveTo>
                      <a:cubicBezTo>
                        <a:pt x="73025" y="57150"/>
                        <a:pt x="146050" y="6350"/>
                        <a:pt x="209550" y="3175"/>
                      </a:cubicBezTo>
                      <a:cubicBezTo>
                        <a:pt x="273050" y="0"/>
                        <a:pt x="327025" y="44450"/>
                        <a:pt x="381000" y="88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85"/>
                <p:cNvSpPr>
                  <a:spLocks/>
                </p:cNvSpPr>
                <p:nvPr/>
              </p:nvSpPr>
              <p:spPr bwMode="auto">
                <a:xfrm rot="-10616011">
                  <a:off x="7589606" y="3672136"/>
                  <a:ext cx="427132" cy="120822"/>
                </a:xfrm>
                <a:custGeom>
                  <a:avLst/>
                  <a:gdLst>
                    <a:gd name="T0" fmla="*/ 0 w 381000"/>
                    <a:gd name="T1" fmla="*/ 107950 h 107950"/>
                    <a:gd name="T2" fmla="*/ 209550 w 381000"/>
                    <a:gd name="T3" fmla="*/ 3175 h 107950"/>
                    <a:gd name="T4" fmla="*/ 381000 w 381000"/>
                    <a:gd name="T5" fmla="*/ 88900 h 107950"/>
                    <a:gd name="T6" fmla="*/ 0 60000 65536"/>
                    <a:gd name="T7" fmla="*/ 0 60000 65536"/>
                    <a:gd name="T8" fmla="*/ 0 60000 65536"/>
                    <a:gd name="T9" fmla="*/ 0 w 381000"/>
                    <a:gd name="T10" fmla="*/ 0 h 107950"/>
                    <a:gd name="T11" fmla="*/ 381000 w 381000"/>
                    <a:gd name="T12" fmla="*/ 107950 h 1079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000" h="107950">
                      <a:moveTo>
                        <a:pt x="0" y="107950"/>
                      </a:moveTo>
                      <a:cubicBezTo>
                        <a:pt x="73025" y="57150"/>
                        <a:pt x="146050" y="6350"/>
                        <a:pt x="209550" y="3175"/>
                      </a:cubicBezTo>
                      <a:cubicBezTo>
                        <a:pt x="273050" y="0"/>
                        <a:pt x="327025" y="44450"/>
                        <a:pt x="381000" y="88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9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4399241" y="5030085"/>
                <a:ext cx="677812" cy="0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7023689" y="3954071"/>
                <a:ext cx="465999" cy="513155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868429" y="960107"/>
              <a:ext cx="5199258" cy="3691803"/>
              <a:chOff x="1681613" y="1168183"/>
              <a:chExt cx="5711330" cy="4055407"/>
            </a:xfrm>
          </p:grpSpPr>
          <p:sp>
            <p:nvSpPr>
              <p:cNvPr id="51" name="TextBox 64"/>
              <p:cNvSpPr txBox="1">
                <a:spLocks noChangeArrowheads="1"/>
              </p:cNvSpPr>
              <p:nvPr/>
            </p:nvSpPr>
            <p:spPr bwMode="auto">
              <a:xfrm>
                <a:off x="1681613" y="1939393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2" name="TextBox 64"/>
              <p:cNvSpPr txBox="1">
                <a:spLocks noChangeArrowheads="1"/>
              </p:cNvSpPr>
              <p:nvPr/>
            </p:nvSpPr>
            <p:spPr bwMode="auto">
              <a:xfrm>
                <a:off x="6976222" y="2005682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3" name="TextBox 64"/>
              <p:cNvSpPr txBox="1">
                <a:spLocks noChangeArrowheads="1"/>
              </p:cNvSpPr>
              <p:nvPr/>
            </p:nvSpPr>
            <p:spPr bwMode="auto">
              <a:xfrm>
                <a:off x="1842903" y="3752407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64"/>
              <p:cNvSpPr txBox="1">
                <a:spLocks noChangeArrowheads="1"/>
              </p:cNvSpPr>
              <p:nvPr/>
            </p:nvSpPr>
            <p:spPr bwMode="auto">
              <a:xfrm>
                <a:off x="4361769" y="4629797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6" name="TextBox 64"/>
              <p:cNvSpPr txBox="1">
                <a:spLocks noChangeArrowheads="1"/>
              </p:cNvSpPr>
              <p:nvPr/>
            </p:nvSpPr>
            <p:spPr bwMode="auto">
              <a:xfrm>
                <a:off x="6900609" y="3735680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64"/>
              <p:cNvSpPr txBox="1">
                <a:spLocks noChangeArrowheads="1"/>
              </p:cNvSpPr>
              <p:nvPr/>
            </p:nvSpPr>
            <p:spPr bwMode="auto">
              <a:xfrm>
                <a:off x="4406291" y="1168183"/>
                <a:ext cx="416721" cy="59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716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403666" y="146957"/>
            <a:ext cx="6395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Basic Content of an </a:t>
            </a:r>
            <a:r>
              <a:rPr lang="en-US" sz="3200" dirty="0" err="1" smtClean="0"/>
              <a:t>Anyon</a:t>
            </a:r>
            <a:r>
              <a:rPr lang="en-US" sz="3200" dirty="0" smtClean="0"/>
              <a:t> Theory</a:t>
            </a:r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906518" y="2121779"/>
            <a:ext cx="3932598" cy="792940"/>
            <a:chOff x="2331365" y="4134875"/>
            <a:chExt cx="4667685" cy="941158"/>
          </a:xfrm>
        </p:grpSpPr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2331365" y="4134875"/>
              <a:ext cx="1920958" cy="876045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3805197" y="4466388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5048832" y="4185344"/>
              <a:ext cx="1950218" cy="890689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5139235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622524" y="4493015"/>
              <a:ext cx="19174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5505363" y="4345232"/>
              <a:ext cx="1083290" cy="53182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6108476" y="4493015"/>
              <a:ext cx="189937" cy="20079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35714" y="4320544"/>
              <a:ext cx="985442" cy="513911"/>
              <a:chOff x="7240320" y="3298825"/>
              <a:chExt cx="1175018" cy="612775"/>
            </a:xfrm>
          </p:grpSpPr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40" name="Straight Arrow Connector 98"/>
            <p:cNvCxnSpPr>
              <a:cxnSpLocks noChangeShapeType="1"/>
            </p:cNvCxnSpPr>
            <p:nvPr/>
          </p:nvCxnSpPr>
          <p:spPr bwMode="auto">
            <a:xfrm>
              <a:off x="4407212" y="4606924"/>
              <a:ext cx="568455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2686367" y="3161674"/>
            <a:ext cx="2470679" cy="522586"/>
            <a:chOff x="1022078" y="3190520"/>
            <a:chExt cx="3144929" cy="665200"/>
          </a:xfrm>
        </p:grpSpPr>
        <p:grpSp>
          <p:nvGrpSpPr>
            <p:cNvPr id="49" name="Group 48"/>
            <p:cNvGrpSpPr/>
            <p:nvPr/>
          </p:nvGrpSpPr>
          <p:grpSpPr>
            <a:xfrm>
              <a:off x="1175850" y="3217472"/>
              <a:ext cx="2991157" cy="638248"/>
              <a:chOff x="3265785" y="4299512"/>
              <a:chExt cx="2991157" cy="638248"/>
            </a:xfrm>
          </p:grpSpPr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5332964" y="4493015"/>
                <a:ext cx="191747" cy="200791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5154843" y="4299512"/>
                <a:ext cx="1102099" cy="638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5818916" y="4493015"/>
                <a:ext cx="189937" cy="200791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3265785" y="4445103"/>
                <a:ext cx="782399" cy="200791"/>
                <a:chOff x="7991607" y="3447341"/>
                <a:chExt cx="932915" cy="239418"/>
              </a:xfrm>
            </p:grpSpPr>
            <p:sp>
              <p:nvSpPr>
                <p:cNvPr id="59" name="Oval 6"/>
                <p:cNvSpPr>
                  <a:spLocks noChangeArrowheads="1"/>
                </p:cNvSpPr>
                <p:nvPr/>
              </p:nvSpPr>
              <p:spPr bwMode="auto">
                <a:xfrm>
                  <a:off x="7991607" y="3447341"/>
                  <a:ext cx="228633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" name="Oval 11"/>
                <p:cNvSpPr>
                  <a:spLocks noChangeArrowheads="1"/>
                </p:cNvSpPr>
                <p:nvPr/>
              </p:nvSpPr>
              <p:spPr bwMode="auto">
                <a:xfrm>
                  <a:off x="8698046" y="3447341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8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4407212" y="4606924"/>
                <a:ext cx="568455" cy="0"/>
              </a:xfrm>
              <a:prstGeom prst="straightConnector1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383623" y="3291263"/>
              <a:ext cx="465886" cy="112274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 rot="10800000">
              <a:off x="3368316" y="3629743"/>
              <a:ext cx="445788" cy="107432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1022078" y="3190520"/>
              <a:ext cx="1102099" cy="6382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66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10206"/>
              </p:ext>
            </p:extLst>
          </p:nvPr>
        </p:nvGraphicFramePr>
        <p:xfrm>
          <a:off x="6388230" y="2075620"/>
          <a:ext cx="2277626" cy="92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924" name="Equation" r:id="rId4" imgW="1180588" imgH="482391" progId="Equation.3">
                  <p:embed/>
                </p:oleObj>
              </mc:Choice>
              <mc:Fallback>
                <p:oleObj name="Equation" r:id="rId4" imgW="118058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230" y="2075620"/>
                        <a:ext cx="2277626" cy="926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12829"/>
              </p:ext>
            </p:extLst>
          </p:nvPr>
        </p:nvGraphicFramePr>
        <p:xfrm>
          <a:off x="6330453" y="3022301"/>
          <a:ext cx="2475910" cy="896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925" name="Equation" r:id="rId6" imgW="1333440" imgH="482400" progId="Equation.3">
                  <p:embed/>
                </p:oleObj>
              </mc:Choice>
              <mc:Fallback>
                <p:oleObj name="Equation" r:id="rId6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453" y="3022301"/>
                        <a:ext cx="2475910" cy="896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26213" y="2246280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 Matrix:</a:t>
            </a:r>
            <a:endParaRPr lang="en-US" dirty="0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26213" y="3205705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 Matrix:</a:t>
            </a:r>
            <a:endParaRPr lang="en-US" dirty="0"/>
          </a:p>
        </p:txBody>
      </p:sp>
      <p:grpSp>
        <p:nvGrpSpPr>
          <p:cNvPr id="100" name="Group 1"/>
          <p:cNvGrpSpPr>
            <a:grpSpLocks/>
          </p:cNvGrpSpPr>
          <p:nvPr/>
        </p:nvGrpSpPr>
        <p:grpSpPr bwMode="auto">
          <a:xfrm>
            <a:off x="466773" y="4619950"/>
            <a:ext cx="3332273" cy="2250981"/>
            <a:chOff x="52919" y="466853"/>
            <a:chExt cx="8916719" cy="6036565"/>
          </a:xfrm>
        </p:grpSpPr>
        <p:grpSp>
          <p:nvGrpSpPr>
            <p:cNvPr id="101" name="Group 2"/>
            <p:cNvGrpSpPr>
              <a:grpSpLocks/>
            </p:cNvGrpSpPr>
            <p:nvPr/>
          </p:nvGrpSpPr>
          <p:grpSpPr bwMode="auto">
            <a:xfrm>
              <a:off x="52919" y="2134024"/>
              <a:ext cx="3045632" cy="1376610"/>
              <a:chOff x="75387" y="1450110"/>
              <a:chExt cx="3480611" cy="1573218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224768" y="1850028"/>
                <a:ext cx="1622701" cy="75570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38591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093511" y="2069711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264587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922437" y="2069711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54471" y="1615700"/>
                <a:ext cx="2533641" cy="126244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5387" y="1448743"/>
                <a:ext cx="3479727" cy="157585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grpSp>
          <p:nvGrpSpPr>
            <p:cNvPr id="102" name="Group 26"/>
            <p:cNvGrpSpPr>
              <a:grpSpLocks/>
            </p:cNvGrpSpPr>
            <p:nvPr/>
          </p:nvGrpSpPr>
          <p:grpSpPr bwMode="auto">
            <a:xfrm>
              <a:off x="2924554" y="466853"/>
              <a:ext cx="3045632" cy="1376610"/>
              <a:chOff x="75387" y="1450110"/>
              <a:chExt cx="3480611" cy="157321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14770" y="1827962"/>
                <a:ext cx="1622701" cy="75570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37379" y="2068148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092298" y="2068148"/>
                <a:ext cx="26947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66303" y="2068148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921224" y="2068148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925343" y="1819176"/>
                <a:ext cx="1438169" cy="82893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4175" y="1450110"/>
                <a:ext cx="3482655" cy="15729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flipV="1">
              <a:off x="2861980" y="1774003"/>
              <a:ext cx="494661" cy="49210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64"/>
            <p:cNvSpPr txBox="1">
              <a:spLocks noChangeArrowheads="1"/>
            </p:cNvSpPr>
            <p:nvPr/>
          </p:nvSpPr>
          <p:spPr bwMode="auto">
            <a:xfrm>
              <a:off x="2149378" y="1128312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05" name="Group 20"/>
            <p:cNvGrpSpPr>
              <a:grpSpLocks/>
            </p:cNvGrpSpPr>
            <p:nvPr/>
          </p:nvGrpSpPr>
          <p:grpSpPr bwMode="auto">
            <a:xfrm>
              <a:off x="5924006" y="2214849"/>
              <a:ext cx="3045632" cy="1376610"/>
              <a:chOff x="75387" y="1450110"/>
              <a:chExt cx="3480611" cy="1573218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39475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094396" y="2068144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265470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923320" y="2068144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31145" y="1658071"/>
                <a:ext cx="2428194" cy="116578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271" y="1450106"/>
                <a:ext cx="3479727" cy="15729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7542041" y="2530098"/>
              <a:ext cx="1255876" cy="7279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806881" y="1774003"/>
              <a:ext cx="551048" cy="47672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38"/>
            <p:cNvSpPr txBox="1">
              <a:spLocks noChangeArrowheads="1"/>
            </p:cNvSpPr>
            <p:nvPr/>
          </p:nvSpPr>
          <p:spPr bwMode="auto">
            <a:xfrm>
              <a:off x="6225365" y="1323310"/>
              <a:ext cx="802200" cy="94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09" name="Group 30"/>
            <p:cNvGrpSpPr>
              <a:grpSpLocks/>
            </p:cNvGrpSpPr>
            <p:nvPr/>
          </p:nvGrpSpPr>
          <p:grpSpPr bwMode="auto">
            <a:xfrm>
              <a:off x="1223284" y="4650925"/>
              <a:ext cx="3045632" cy="1376610"/>
              <a:chOff x="75387" y="1450110"/>
              <a:chExt cx="3480611" cy="157321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963959" y="1829529"/>
                <a:ext cx="1622701" cy="75277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39655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094577" y="2069714"/>
                <a:ext cx="266544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65651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23501" y="2069714"/>
                <a:ext cx="266546" cy="2665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76040" y="1606918"/>
                <a:ext cx="2533641" cy="12595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6452" y="1448746"/>
                <a:ext cx="3479727" cy="157585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2052069" y="3824434"/>
              <a:ext cx="404956" cy="645886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47"/>
            <p:cNvSpPr txBox="1">
              <a:spLocks noChangeArrowheads="1"/>
            </p:cNvSpPr>
            <p:nvPr/>
          </p:nvSpPr>
          <p:spPr bwMode="auto">
            <a:xfrm>
              <a:off x="1263604" y="3737518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12" name="Group 48"/>
            <p:cNvGrpSpPr>
              <a:grpSpLocks/>
            </p:cNvGrpSpPr>
            <p:nvPr/>
          </p:nvGrpSpPr>
          <p:grpSpPr bwMode="auto">
            <a:xfrm>
              <a:off x="5133191" y="4738683"/>
              <a:ext cx="3045632" cy="1376610"/>
              <a:chOff x="75387" y="1450110"/>
              <a:chExt cx="3480611" cy="1573218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953671" y="1828828"/>
                <a:ext cx="1619771" cy="755706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38155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093075" y="2069013"/>
                <a:ext cx="266546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264151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922001" y="2069013"/>
                <a:ext cx="266544" cy="26947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859941" y="1606216"/>
                <a:ext cx="2533639" cy="12595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4952" y="1450974"/>
                <a:ext cx="3479727" cy="15729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>
              <a:off x="4363906" y="5400702"/>
              <a:ext cx="68176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57"/>
            <p:cNvSpPr txBox="1">
              <a:spLocks noChangeArrowheads="1"/>
            </p:cNvSpPr>
            <p:nvPr/>
          </p:nvSpPr>
          <p:spPr bwMode="auto">
            <a:xfrm>
              <a:off x="4279999" y="5562191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6696247" y="3850064"/>
              <a:ext cx="435712" cy="62025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59"/>
            <p:cNvSpPr txBox="1">
              <a:spLocks noChangeArrowheads="1"/>
            </p:cNvSpPr>
            <p:nvPr/>
          </p:nvSpPr>
          <p:spPr bwMode="auto">
            <a:xfrm>
              <a:off x="7259644" y="3767879"/>
              <a:ext cx="802201" cy="9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32502" y="4508440"/>
            <a:ext cx="3682156" cy="2166551"/>
            <a:chOff x="4732502" y="4268138"/>
            <a:chExt cx="4197642" cy="2469860"/>
          </a:xfrm>
        </p:grpSpPr>
        <p:grpSp>
          <p:nvGrpSpPr>
            <p:cNvPr id="151" name="Group 150"/>
            <p:cNvGrpSpPr/>
            <p:nvPr/>
          </p:nvGrpSpPr>
          <p:grpSpPr>
            <a:xfrm>
              <a:off x="4732502" y="4268138"/>
              <a:ext cx="4197642" cy="2469860"/>
              <a:chOff x="1427273" y="960107"/>
              <a:chExt cx="6284167" cy="376042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427273" y="1218087"/>
                <a:ext cx="6284167" cy="3222222"/>
                <a:chOff x="355393" y="1225549"/>
                <a:chExt cx="8510714" cy="4363891"/>
              </a:xfrm>
            </p:grpSpPr>
            <p:sp>
              <p:nvSpPr>
                <p:cNvPr id="160" name="Oval 3"/>
                <p:cNvSpPr>
                  <a:spLocks noChangeArrowheads="1"/>
                </p:cNvSpPr>
                <p:nvPr/>
              </p:nvSpPr>
              <p:spPr bwMode="auto">
                <a:xfrm>
                  <a:off x="1771650" y="1225549"/>
                  <a:ext cx="2505282" cy="1047751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" name="Oval 5"/>
                <p:cNvSpPr>
                  <a:spLocks noChangeArrowheads="1"/>
                </p:cNvSpPr>
                <p:nvPr/>
              </p:nvSpPr>
              <p:spPr bwMode="auto">
                <a:xfrm>
                  <a:off x="2157413" y="1595438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" name="Oval 6"/>
                <p:cNvSpPr>
                  <a:spLocks noChangeArrowheads="1"/>
                </p:cNvSpPr>
                <p:nvPr/>
              </p:nvSpPr>
              <p:spPr bwMode="auto">
                <a:xfrm>
                  <a:off x="2733675" y="1595438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" name="Oval 9"/>
                <p:cNvSpPr>
                  <a:spLocks noChangeArrowheads="1"/>
                </p:cNvSpPr>
                <p:nvPr/>
              </p:nvSpPr>
              <p:spPr bwMode="auto">
                <a:xfrm>
                  <a:off x="2549525" y="1444626"/>
                  <a:ext cx="1302173" cy="5540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" name="Oval 11"/>
                <p:cNvSpPr>
                  <a:spLocks noChangeArrowheads="1"/>
                </p:cNvSpPr>
                <p:nvPr/>
              </p:nvSpPr>
              <p:spPr bwMode="auto">
                <a:xfrm>
                  <a:off x="3313113" y="1595438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" name="Oval 3"/>
                <p:cNvSpPr>
                  <a:spLocks noChangeArrowheads="1"/>
                </p:cNvSpPr>
                <p:nvPr/>
              </p:nvSpPr>
              <p:spPr bwMode="auto">
                <a:xfrm>
                  <a:off x="5137150" y="1276351"/>
                  <a:ext cx="2530338" cy="100965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" name="Oval 5"/>
                <p:cNvSpPr>
                  <a:spLocks noChangeArrowheads="1"/>
                </p:cNvSpPr>
                <p:nvPr/>
              </p:nvSpPr>
              <p:spPr bwMode="auto">
                <a:xfrm>
                  <a:off x="5497513" y="16748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" name="Oval 6"/>
                <p:cNvSpPr>
                  <a:spLocks noChangeArrowheads="1"/>
                </p:cNvSpPr>
                <p:nvPr/>
              </p:nvSpPr>
              <p:spPr bwMode="auto">
                <a:xfrm>
                  <a:off x="6073775" y="1674813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" name="Oval 9"/>
                <p:cNvSpPr>
                  <a:spLocks noChangeArrowheads="1"/>
                </p:cNvSpPr>
                <p:nvPr/>
              </p:nvSpPr>
              <p:spPr bwMode="auto">
                <a:xfrm>
                  <a:off x="5346700" y="1533525"/>
                  <a:ext cx="1240164" cy="527653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" name="Oval 11"/>
                <p:cNvSpPr>
                  <a:spLocks noChangeArrowheads="1"/>
                </p:cNvSpPr>
                <p:nvPr/>
              </p:nvSpPr>
              <p:spPr bwMode="auto">
                <a:xfrm>
                  <a:off x="7212013" y="16748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" name="Oval 3"/>
                <p:cNvSpPr>
                  <a:spLocks noChangeArrowheads="1"/>
                </p:cNvSpPr>
                <p:nvPr/>
              </p:nvSpPr>
              <p:spPr bwMode="auto">
                <a:xfrm>
                  <a:off x="6375400" y="2867025"/>
                  <a:ext cx="2490707" cy="100778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" name="Oval 5"/>
                <p:cNvSpPr>
                  <a:spLocks noChangeArrowheads="1"/>
                </p:cNvSpPr>
                <p:nvPr/>
              </p:nvSpPr>
              <p:spPr bwMode="auto">
                <a:xfrm>
                  <a:off x="6735763" y="31988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Oval 3"/>
                <p:cNvSpPr>
                  <a:spLocks noChangeArrowheads="1"/>
                </p:cNvSpPr>
                <p:nvPr/>
              </p:nvSpPr>
              <p:spPr bwMode="auto">
                <a:xfrm>
                  <a:off x="1924050" y="4467225"/>
                  <a:ext cx="2290505" cy="104457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Oval 11"/>
                <p:cNvSpPr>
                  <a:spLocks noChangeArrowheads="1"/>
                </p:cNvSpPr>
                <p:nvPr/>
              </p:nvSpPr>
              <p:spPr bwMode="auto">
                <a:xfrm>
                  <a:off x="3681413" y="486251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" name="Oval 3"/>
                <p:cNvSpPr>
                  <a:spLocks noChangeArrowheads="1"/>
                </p:cNvSpPr>
                <p:nvPr/>
              </p:nvSpPr>
              <p:spPr bwMode="auto">
                <a:xfrm>
                  <a:off x="5164294" y="4527403"/>
                  <a:ext cx="2325394" cy="1062037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" name="Oval 5"/>
                <p:cNvSpPr>
                  <a:spLocks noChangeArrowheads="1"/>
                </p:cNvSpPr>
                <p:nvPr/>
              </p:nvSpPr>
              <p:spPr bwMode="auto">
                <a:xfrm>
                  <a:off x="5272088" y="489426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" name="Oval 6"/>
                <p:cNvSpPr>
                  <a:spLocks noChangeArrowheads="1"/>
                </p:cNvSpPr>
                <p:nvPr/>
              </p:nvSpPr>
              <p:spPr bwMode="auto">
                <a:xfrm>
                  <a:off x="5848350" y="4894263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Oval 9"/>
                <p:cNvSpPr>
                  <a:spLocks noChangeArrowheads="1"/>
                </p:cNvSpPr>
                <p:nvPr/>
              </p:nvSpPr>
              <p:spPr bwMode="auto">
                <a:xfrm>
                  <a:off x="5708650" y="4718050"/>
                  <a:ext cx="1291689" cy="634137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Oval 11"/>
                <p:cNvSpPr>
                  <a:spLocks noChangeArrowheads="1"/>
                </p:cNvSpPr>
                <p:nvPr/>
              </p:nvSpPr>
              <p:spPr bwMode="auto">
                <a:xfrm>
                  <a:off x="6427788" y="4894263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1" name="Group 180"/>
                <p:cNvGrpSpPr/>
                <p:nvPr/>
              </p:nvGrpSpPr>
              <p:grpSpPr>
                <a:xfrm>
                  <a:off x="7214920" y="3032125"/>
                  <a:ext cx="1175018" cy="612775"/>
                  <a:chOff x="7240320" y="3298825"/>
                  <a:chExt cx="1175018" cy="612775"/>
                </a:xfrm>
              </p:grpSpPr>
              <p:sp>
                <p:nvSpPr>
                  <p:cNvPr id="19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7337425" y="3465513"/>
                    <a:ext cx="228634" cy="23941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7240320" y="3298825"/>
                    <a:ext cx="1175018" cy="61277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1">
                        <a:lumMod val="2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043863" y="3465513"/>
                    <a:ext cx="226476" cy="23941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82" name="Straight Arrow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63700" y="2249800"/>
                  <a:ext cx="493713" cy="472385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3" name="Straight Arrow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4384882" y="1795601"/>
                  <a:ext cx="677812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" name="Straight Arrow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6965370" y="2300252"/>
                  <a:ext cx="460972" cy="49462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" name="Straight Arrow Connector 107"/>
                <p:cNvCxnSpPr>
                  <a:cxnSpLocks noChangeShapeType="1"/>
                </p:cNvCxnSpPr>
                <p:nvPr/>
              </p:nvCxnSpPr>
              <p:spPr bwMode="auto">
                <a:xfrm>
                  <a:off x="1762125" y="3943350"/>
                  <a:ext cx="524824" cy="502956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6" name="Oval 3"/>
                <p:cNvSpPr>
                  <a:spLocks noChangeArrowheads="1"/>
                </p:cNvSpPr>
                <p:nvPr/>
              </p:nvSpPr>
              <p:spPr bwMode="auto">
                <a:xfrm>
                  <a:off x="355393" y="2850773"/>
                  <a:ext cx="2317163" cy="96907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" name="Oval 5"/>
                <p:cNvSpPr>
                  <a:spLocks noChangeArrowheads="1"/>
                </p:cNvSpPr>
                <p:nvPr/>
              </p:nvSpPr>
              <p:spPr bwMode="auto">
                <a:xfrm>
                  <a:off x="741156" y="3195261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" name="Oval 6"/>
                <p:cNvSpPr>
                  <a:spLocks noChangeArrowheads="1"/>
                </p:cNvSpPr>
                <p:nvPr/>
              </p:nvSpPr>
              <p:spPr bwMode="auto">
                <a:xfrm>
                  <a:off x="1317418" y="3195261"/>
                  <a:ext cx="228634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" name="Oval 9"/>
                <p:cNvSpPr>
                  <a:spLocks noChangeArrowheads="1"/>
                </p:cNvSpPr>
                <p:nvPr/>
              </p:nvSpPr>
              <p:spPr bwMode="auto">
                <a:xfrm>
                  <a:off x="546100" y="3044449"/>
                  <a:ext cx="1190841" cy="5540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2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" name="Oval 11"/>
                <p:cNvSpPr>
                  <a:spLocks noChangeArrowheads="1"/>
                </p:cNvSpPr>
                <p:nvPr/>
              </p:nvSpPr>
              <p:spPr bwMode="auto">
                <a:xfrm>
                  <a:off x="1896856" y="3195261"/>
                  <a:ext cx="226476" cy="23941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91" name="Group 190"/>
                <p:cNvGrpSpPr/>
                <p:nvPr/>
              </p:nvGrpSpPr>
              <p:grpSpPr>
                <a:xfrm>
                  <a:off x="2286949" y="4688612"/>
                  <a:ext cx="1175018" cy="612775"/>
                  <a:chOff x="7240320" y="3298825"/>
                  <a:chExt cx="1175018" cy="612775"/>
                </a:xfrm>
              </p:grpSpPr>
              <p:sp>
                <p:nvSpPr>
                  <p:cNvPr id="19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7337425" y="3465513"/>
                    <a:ext cx="228634" cy="23941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7240320" y="3298825"/>
                    <a:ext cx="1175018" cy="61277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1">
                        <a:lumMod val="2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043863" y="3465513"/>
                    <a:ext cx="226476" cy="23941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92" name="Straight Arrow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4399241" y="5030085"/>
                  <a:ext cx="677812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Straight Arrow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23689" y="3954071"/>
                  <a:ext cx="465999" cy="513155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C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868429" y="960107"/>
                <a:ext cx="5331540" cy="3760428"/>
                <a:chOff x="1681613" y="1168183"/>
                <a:chExt cx="5856640" cy="4130791"/>
              </a:xfrm>
            </p:grpSpPr>
            <p:sp>
              <p:nvSpPr>
                <p:cNvPr id="15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1681613" y="1939393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55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6976223" y="2005682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5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1842902" y="3752407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361770" y="4629798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5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6900608" y="3735679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406292" y="1168183"/>
                  <a:ext cx="562030" cy="669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5880996" y="4553015"/>
              <a:ext cx="2650596" cy="1810148"/>
              <a:chOff x="5880996" y="4141535"/>
              <a:chExt cx="2650596" cy="1810148"/>
            </a:xfrm>
          </p:grpSpPr>
          <p:sp>
            <p:nvSpPr>
              <p:cNvPr id="204" name="Freeform 63"/>
              <p:cNvSpPr>
                <a:spLocks/>
              </p:cNvSpPr>
              <p:nvPr/>
            </p:nvSpPr>
            <p:spPr bwMode="auto">
              <a:xfrm>
                <a:off x="7844182" y="4141535"/>
                <a:ext cx="273574" cy="65929"/>
              </a:xfrm>
              <a:custGeom>
                <a:avLst/>
                <a:gdLst>
                  <a:gd name="T0" fmla="*/ 0 w 704850"/>
                  <a:gd name="T1" fmla="*/ 122237 h 169862"/>
                  <a:gd name="T2" fmla="*/ 361950 w 704850"/>
                  <a:gd name="T3" fmla="*/ 7937 h 169862"/>
                  <a:gd name="T4" fmla="*/ 704850 w 704850"/>
                  <a:gd name="T5" fmla="*/ 169862 h 169862"/>
                  <a:gd name="T6" fmla="*/ 0 60000 65536"/>
                  <a:gd name="T7" fmla="*/ 0 60000 65536"/>
                  <a:gd name="T8" fmla="*/ 0 60000 65536"/>
                  <a:gd name="T9" fmla="*/ 0 w 704850"/>
                  <a:gd name="T10" fmla="*/ 0 h 169862"/>
                  <a:gd name="T11" fmla="*/ 704850 w 704850"/>
                  <a:gd name="T12" fmla="*/ 169862 h 169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4850" h="169862">
                    <a:moveTo>
                      <a:pt x="0" y="122237"/>
                    </a:moveTo>
                    <a:cubicBezTo>
                      <a:pt x="122237" y="61118"/>
                      <a:pt x="244475" y="0"/>
                      <a:pt x="361950" y="7937"/>
                    </a:cubicBezTo>
                    <a:cubicBezTo>
                      <a:pt x="479425" y="15874"/>
                      <a:pt x="592137" y="92868"/>
                      <a:pt x="704850" y="169862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66"/>
              <p:cNvSpPr>
                <a:spLocks/>
              </p:cNvSpPr>
              <p:nvPr/>
            </p:nvSpPr>
            <p:spPr bwMode="auto">
              <a:xfrm rot="10800000">
                <a:off x="7835194" y="4340295"/>
                <a:ext cx="261772" cy="63085"/>
              </a:xfrm>
              <a:custGeom>
                <a:avLst/>
                <a:gdLst>
                  <a:gd name="T0" fmla="*/ 0 w 704850"/>
                  <a:gd name="T1" fmla="*/ 122237 h 169862"/>
                  <a:gd name="T2" fmla="*/ 361950 w 704850"/>
                  <a:gd name="T3" fmla="*/ 7937 h 169862"/>
                  <a:gd name="T4" fmla="*/ 704850 w 704850"/>
                  <a:gd name="T5" fmla="*/ 169862 h 169862"/>
                  <a:gd name="T6" fmla="*/ 0 60000 65536"/>
                  <a:gd name="T7" fmla="*/ 0 60000 65536"/>
                  <a:gd name="T8" fmla="*/ 0 60000 65536"/>
                  <a:gd name="T9" fmla="*/ 0 w 704850"/>
                  <a:gd name="T10" fmla="*/ 0 h 169862"/>
                  <a:gd name="T11" fmla="*/ 704850 w 704850"/>
                  <a:gd name="T12" fmla="*/ 169862 h 169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4850" h="169862">
                    <a:moveTo>
                      <a:pt x="0" y="122237"/>
                    </a:moveTo>
                    <a:cubicBezTo>
                      <a:pt x="122237" y="61118"/>
                      <a:pt x="244475" y="0"/>
                      <a:pt x="361950" y="7937"/>
                    </a:cubicBezTo>
                    <a:cubicBezTo>
                      <a:pt x="479425" y="15874"/>
                      <a:pt x="592137" y="92868"/>
                      <a:pt x="704850" y="169862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82"/>
              <p:cNvSpPr>
                <a:spLocks/>
              </p:cNvSpPr>
              <p:nvPr/>
            </p:nvSpPr>
            <p:spPr bwMode="auto">
              <a:xfrm>
                <a:off x="8309352" y="4931653"/>
                <a:ext cx="222240" cy="62968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85"/>
              <p:cNvSpPr>
                <a:spLocks/>
              </p:cNvSpPr>
              <p:nvPr/>
            </p:nvSpPr>
            <p:spPr bwMode="auto">
              <a:xfrm rot="10983989">
                <a:off x="8307883" y="5076409"/>
                <a:ext cx="210350" cy="5950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82"/>
              <p:cNvSpPr>
                <a:spLocks/>
              </p:cNvSpPr>
              <p:nvPr/>
            </p:nvSpPr>
            <p:spPr bwMode="auto">
              <a:xfrm>
                <a:off x="5882465" y="5747426"/>
                <a:ext cx="222240" cy="62968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85"/>
              <p:cNvSpPr>
                <a:spLocks/>
              </p:cNvSpPr>
              <p:nvPr/>
            </p:nvSpPr>
            <p:spPr bwMode="auto">
              <a:xfrm rot="10983989">
                <a:off x="5880996" y="5892182"/>
                <a:ext cx="210350" cy="5950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83785" y="4100467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Pentagon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5824487" y="410405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Hexagon</a:t>
            </a:r>
            <a:endParaRPr lang="en-US" dirty="0"/>
          </a:p>
        </p:txBody>
      </p:sp>
      <p:cxnSp>
        <p:nvCxnSpPr>
          <p:cNvPr id="211" name="Straight Connector 210"/>
          <p:cNvCxnSpPr/>
          <p:nvPr/>
        </p:nvCxnSpPr>
        <p:spPr>
          <a:xfrm>
            <a:off x="0" y="4040789"/>
            <a:ext cx="9144000" cy="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6213" y="882831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“Charge” values:  0, 1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26213" y="1513114"/>
            <a:ext cx="689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 rules:  1x1 = 0+1; 1x0 = 0x1 = 1; 0x0 = 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29372" y="1397836"/>
            <a:ext cx="4871955" cy="67778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70543" y="890451"/>
            <a:ext cx="666646" cy="461665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8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Qubit Encoding</a:t>
            </a:r>
            <a:endParaRPr baseline="-25000" smtClean="0">
              <a:latin typeface="Calibri" panose="020F0502020204030204" pitchFamily="34" charset="0"/>
            </a:endParaRPr>
          </a:p>
        </p:txBody>
      </p:sp>
      <p:sp>
        <p:nvSpPr>
          <p:cNvPr id="11270" name="Oval 3"/>
          <p:cNvSpPr>
            <a:spLocks/>
          </p:cNvSpPr>
          <p:nvPr/>
        </p:nvSpPr>
        <p:spPr bwMode="auto">
          <a:xfrm>
            <a:off x="3754438" y="2649538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Oval 4"/>
          <p:cNvSpPr>
            <a:spLocks/>
          </p:cNvSpPr>
          <p:nvPr/>
        </p:nvSpPr>
        <p:spPr bwMode="auto">
          <a:xfrm>
            <a:off x="1425575" y="2446338"/>
            <a:ext cx="1558925" cy="654050"/>
          </a:xfrm>
          <a:custGeom>
            <a:avLst/>
            <a:gdLst>
              <a:gd name="T0" fmla="*/ 779464 w 1558923"/>
              <a:gd name="T1" fmla="*/ 0 h 654052"/>
              <a:gd name="T2" fmla="*/ 1558927 w 1558923"/>
              <a:gd name="T3" fmla="*/ 327024 h 654052"/>
              <a:gd name="T4" fmla="*/ 779464 w 1558923"/>
              <a:gd name="T5" fmla="*/ 654048 h 654052"/>
              <a:gd name="T6" fmla="*/ 0 w 1558923"/>
              <a:gd name="T7" fmla="*/ 327024 h 654052"/>
              <a:gd name="T8" fmla="*/ 228299 w 1558923"/>
              <a:gd name="T9" fmla="*/ 95784 h 654052"/>
              <a:gd name="T10" fmla="*/ 228299 w 1558923"/>
              <a:gd name="T11" fmla="*/ 558264 h 654052"/>
              <a:gd name="T12" fmla="*/ 1330628 w 1558923"/>
              <a:gd name="T13" fmla="*/ 558264 h 654052"/>
              <a:gd name="T14" fmla="*/ 1330628 w 1558923"/>
              <a:gd name="T15" fmla="*/ 95784 h 65405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8299 w 1558923"/>
              <a:gd name="T25" fmla="*/ 95784 h 654052"/>
              <a:gd name="T26" fmla="*/ 1330624 w 1558923"/>
              <a:gd name="T27" fmla="*/ 558268 h 6540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8923" h="654052">
                <a:moveTo>
                  <a:pt x="0" y="327026"/>
                </a:moveTo>
                <a:lnTo>
                  <a:pt x="0" y="327026"/>
                </a:lnTo>
                <a:cubicBezTo>
                  <a:pt x="1" y="146414"/>
                  <a:pt x="348977" y="0"/>
                  <a:pt x="779461" y="1"/>
                </a:cubicBezTo>
                <a:cubicBezTo>
                  <a:pt x="779461" y="1"/>
                  <a:pt x="779461" y="1"/>
                  <a:pt x="779461" y="1"/>
                </a:cubicBezTo>
                <a:cubicBezTo>
                  <a:pt x="1209946" y="1"/>
                  <a:pt x="1558923" y="146415"/>
                  <a:pt x="1558923" y="327027"/>
                </a:cubicBezTo>
                <a:cubicBezTo>
                  <a:pt x="1558923" y="327027"/>
                  <a:pt x="1558922" y="327027"/>
                  <a:pt x="1558922" y="327027"/>
                </a:cubicBezTo>
                <a:lnTo>
                  <a:pt x="1558923" y="327028"/>
                </a:lnTo>
                <a:cubicBezTo>
                  <a:pt x="1558923" y="507639"/>
                  <a:pt x="1209946" y="654053"/>
                  <a:pt x="779462" y="654054"/>
                </a:cubicBezTo>
                <a:cubicBezTo>
                  <a:pt x="348977" y="654054"/>
                  <a:pt x="1" y="507639"/>
                  <a:pt x="1" y="327028"/>
                </a:cubicBezTo>
                <a:cubicBezTo>
                  <a:pt x="0" y="327027"/>
                  <a:pt x="1" y="327027"/>
                  <a:pt x="1" y="327027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2" name="Oval 5"/>
          <p:cNvSpPr>
            <a:spLocks/>
          </p:cNvSpPr>
          <p:nvPr/>
        </p:nvSpPr>
        <p:spPr bwMode="auto">
          <a:xfrm>
            <a:off x="1296988" y="2239963"/>
            <a:ext cx="2860675" cy="1066800"/>
          </a:xfrm>
          <a:custGeom>
            <a:avLst/>
            <a:gdLst>
              <a:gd name="T0" fmla="*/ 1430340 w 2860672"/>
              <a:gd name="T1" fmla="*/ 0 h 1066803"/>
              <a:gd name="T2" fmla="*/ 2860677 w 2860672"/>
              <a:gd name="T3" fmla="*/ 533399 h 1066803"/>
              <a:gd name="T4" fmla="*/ 1430340 w 2860672"/>
              <a:gd name="T5" fmla="*/ 1066797 h 1066803"/>
              <a:gd name="T6" fmla="*/ 0 w 2860672"/>
              <a:gd name="T7" fmla="*/ 533399 h 1066803"/>
              <a:gd name="T8" fmla="*/ 418936 w 2860672"/>
              <a:gd name="T9" fmla="*/ 156230 h 1066803"/>
              <a:gd name="T10" fmla="*/ 418936 w 2860672"/>
              <a:gd name="T11" fmla="*/ 910567 h 1066803"/>
              <a:gd name="T12" fmla="*/ 2441741 w 2860672"/>
              <a:gd name="T13" fmla="*/ 910567 h 1066803"/>
              <a:gd name="T14" fmla="*/ 2441741 w 2860672"/>
              <a:gd name="T15" fmla="*/ 156230 h 106680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18936 w 2860672"/>
              <a:gd name="T25" fmla="*/ 156230 h 1066803"/>
              <a:gd name="T26" fmla="*/ 2441736 w 2860672"/>
              <a:gd name="T27" fmla="*/ 910573 h 10668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60672" h="1066803">
                <a:moveTo>
                  <a:pt x="0" y="533402"/>
                </a:moveTo>
                <a:lnTo>
                  <a:pt x="0" y="533402"/>
                </a:lnTo>
                <a:cubicBezTo>
                  <a:pt x="2" y="238812"/>
                  <a:pt x="640385" y="1"/>
                  <a:pt x="1430336" y="2"/>
                </a:cubicBezTo>
                <a:cubicBezTo>
                  <a:pt x="1430336" y="2"/>
                  <a:pt x="1430336" y="2"/>
                  <a:pt x="1430336" y="2"/>
                </a:cubicBezTo>
                <a:cubicBezTo>
                  <a:pt x="2220289" y="2"/>
                  <a:pt x="2860672" y="238814"/>
                  <a:pt x="2860672" y="533404"/>
                </a:cubicBezTo>
                <a:cubicBezTo>
                  <a:pt x="2860672" y="533404"/>
                  <a:pt x="2860671" y="533405"/>
                  <a:pt x="2860671" y="533405"/>
                </a:cubicBezTo>
                <a:lnTo>
                  <a:pt x="2860672" y="533406"/>
                </a:lnTo>
                <a:cubicBezTo>
                  <a:pt x="2860672" y="827995"/>
                  <a:pt x="2220288" y="1066807"/>
                  <a:pt x="1430336" y="1066808"/>
                </a:cubicBezTo>
                <a:cubicBezTo>
                  <a:pt x="640383" y="1066808"/>
                  <a:pt x="0" y="827995"/>
                  <a:pt x="0" y="533406"/>
                </a:cubicBezTo>
                <a:cubicBezTo>
                  <a:pt x="-1" y="533405"/>
                  <a:pt x="0" y="533404"/>
                  <a:pt x="0" y="533404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2897188" y="2725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040188" y="27733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4905375" y="1273175"/>
            <a:ext cx="387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Non-Computational State</a:t>
            </a:r>
          </a:p>
        </p:txBody>
      </p:sp>
      <p:sp>
        <p:nvSpPr>
          <p:cNvPr id="11276" name="Text Box 9"/>
          <p:cNvSpPr txBox="1">
            <a:spLocks noChangeArrowheads="1"/>
          </p:cNvSpPr>
          <p:nvPr/>
        </p:nvSpPr>
        <p:spPr bwMode="auto">
          <a:xfrm>
            <a:off x="1" y="5586413"/>
            <a:ext cx="4584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State of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qubit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is determined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by “charge”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of two leftmost particles</a:t>
            </a:r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1312863" y="1252538"/>
            <a:ext cx="199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Qubit States</a:t>
            </a:r>
          </a:p>
        </p:txBody>
      </p:sp>
      <p:sp>
        <p:nvSpPr>
          <p:cNvPr id="11278" name="Oval 11"/>
          <p:cNvSpPr>
            <a:spLocks/>
          </p:cNvSpPr>
          <p:nvPr/>
        </p:nvSpPr>
        <p:spPr bwMode="auto">
          <a:xfrm>
            <a:off x="5491163" y="2943225"/>
            <a:ext cx="1558925" cy="654050"/>
          </a:xfrm>
          <a:custGeom>
            <a:avLst/>
            <a:gdLst>
              <a:gd name="T0" fmla="*/ 779464 w 1558923"/>
              <a:gd name="T1" fmla="*/ 0 h 654052"/>
              <a:gd name="T2" fmla="*/ 1558927 w 1558923"/>
              <a:gd name="T3" fmla="*/ 327024 h 654052"/>
              <a:gd name="T4" fmla="*/ 779464 w 1558923"/>
              <a:gd name="T5" fmla="*/ 654048 h 654052"/>
              <a:gd name="T6" fmla="*/ 0 w 1558923"/>
              <a:gd name="T7" fmla="*/ 327024 h 654052"/>
              <a:gd name="T8" fmla="*/ 228299 w 1558923"/>
              <a:gd name="T9" fmla="*/ 95784 h 654052"/>
              <a:gd name="T10" fmla="*/ 228299 w 1558923"/>
              <a:gd name="T11" fmla="*/ 558264 h 654052"/>
              <a:gd name="T12" fmla="*/ 1330628 w 1558923"/>
              <a:gd name="T13" fmla="*/ 558264 h 654052"/>
              <a:gd name="T14" fmla="*/ 1330628 w 1558923"/>
              <a:gd name="T15" fmla="*/ 95784 h 65405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8299 w 1558923"/>
              <a:gd name="T25" fmla="*/ 95784 h 654052"/>
              <a:gd name="T26" fmla="*/ 1330624 w 1558923"/>
              <a:gd name="T27" fmla="*/ 558268 h 6540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8923" h="654052">
                <a:moveTo>
                  <a:pt x="0" y="327026"/>
                </a:moveTo>
                <a:lnTo>
                  <a:pt x="0" y="327026"/>
                </a:lnTo>
                <a:cubicBezTo>
                  <a:pt x="1" y="146414"/>
                  <a:pt x="348977" y="0"/>
                  <a:pt x="779461" y="1"/>
                </a:cubicBezTo>
                <a:cubicBezTo>
                  <a:pt x="779461" y="1"/>
                  <a:pt x="779461" y="1"/>
                  <a:pt x="779461" y="1"/>
                </a:cubicBezTo>
                <a:cubicBezTo>
                  <a:pt x="1209946" y="1"/>
                  <a:pt x="1558923" y="146415"/>
                  <a:pt x="1558923" y="327027"/>
                </a:cubicBezTo>
                <a:cubicBezTo>
                  <a:pt x="1558923" y="327027"/>
                  <a:pt x="1558922" y="327027"/>
                  <a:pt x="1558922" y="327027"/>
                </a:cubicBezTo>
                <a:lnTo>
                  <a:pt x="1558923" y="327028"/>
                </a:lnTo>
                <a:cubicBezTo>
                  <a:pt x="1558923" y="507639"/>
                  <a:pt x="1209946" y="654053"/>
                  <a:pt x="779462" y="654054"/>
                </a:cubicBezTo>
                <a:cubicBezTo>
                  <a:pt x="348977" y="654054"/>
                  <a:pt x="1" y="507639"/>
                  <a:pt x="1" y="327028"/>
                </a:cubicBezTo>
                <a:cubicBezTo>
                  <a:pt x="0" y="327027"/>
                  <a:pt x="1" y="327027"/>
                  <a:pt x="1" y="327027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9" name="Oval 12"/>
          <p:cNvSpPr>
            <a:spLocks/>
          </p:cNvSpPr>
          <p:nvPr/>
        </p:nvSpPr>
        <p:spPr bwMode="auto">
          <a:xfrm>
            <a:off x="5362575" y="2736850"/>
            <a:ext cx="2860675" cy="1066800"/>
          </a:xfrm>
          <a:custGeom>
            <a:avLst/>
            <a:gdLst>
              <a:gd name="T0" fmla="*/ 1430340 w 2860672"/>
              <a:gd name="T1" fmla="*/ 0 h 1066803"/>
              <a:gd name="T2" fmla="*/ 2860677 w 2860672"/>
              <a:gd name="T3" fmla="*/ 533399 h 1066803"/>
              <a:gd name="T4" fmla="*/ 1430340 w 2860672"/>
              <a:gd name="T5" fmla="*/ 1066797 h 1066803"/>
              <a:gd name="T6" fmla="*/ 0 w 2860672"/>
              <a:gd name="T7" fmla="*/ 533399 h 1066803"/>
              <a:gd name="T8" fmla="*/ 418936 w 2860672"/>
              <a:gd name="T9" fmla="*/ 156230 h 1066803"/>
              <a:gd name="T10" fmla="*/ 418936 w 2860672"/>
              <a:gd name="T11" fmla="*/ 910567 h 1066803"/>
              <a:gd name="T12" fmla="*/ 2441741 w 2860672"/>
              <a:gd name="T13" fmla="*/ 910567 h 1066803"/>
              <a:gd name="T14" fmla="*/ 2441741 w 2860672"/>
              <a:gd name="T15" fmla="*/ 156230 h 106680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18936 w 2860672"/>
              <a:gd name="T25" fmla="*/ 156230 h 1066803"/>
              <a:gd name="T26" fmla="*/ 2441736 w 2860672"/>
              <a:gd name="T27" fmla="*/ 910573 h 10668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60672" h="1066803">
                <a:moveTo>
                  <a:pt x="0" y="533402"/>
                </a:moveTo>
                <a:lnTo>
                  <a:pt x="0" y="533402"/>
                </a:lnTo>
                <a:cubicBezTo>
                  <a:pt x="2" y="238812"/>
                  <a:pt x="640385" y="1"/>
                  <a:pt x="1430336" y="2"/>
                </a:cubicBezTo>
                <a:cubicBezTo>
                  <a:pt x="1430336" y="2"/>
                  <a:pt x="1430336" y="2"/>
                  <a:pt x="1430336" y="2"/>
                </a:cubicBezTo>
                <a:cubicBezTo>
                  <a:pt x="2220289" y="2"/>
                  <a:pt x="2860672" y="238814"/>
                  <a:pt x="2860672" y="533404"/>
                </a:cubicBezTo>
                <a:cubicBezTo>
                  <a:pt x="2860672" y="533404"/>
                  <a:pt x="2860671" y="533405"/>
                  <a:pt x="2860671" y="533405"/>
                </a:cubicBezTo>
                <a:lnTo>
                  <a:pt x="2860672" y="533406"/>
                </a:lnTo>
                <a:cubicBezTo>
                  <a:pt x="2860672" y="827995"/>
                  <a:pt x="2220288" y="1066807"/>
                  <a:pt x="1430336" y="1066808"/>
                </a:cubicBezTo>
                <a:cubicBezTo>
                  <a:pt x="640383" y="1066808"/>
                  <a:pt x="0" y="827995"/>
                  <a:pt x="0" y="533406"/>
                </a:cubicBezTo>
                <a:cubicBezTo>
                  <a:pt x="-1" y="533405"/>
                  <a:pt x="0" y="533404"/>
                  <a:pt x="0" y="533404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6962775" y="3222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8158163" y="3248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4900613" y="5565775"/>
            <a:ext cx="3867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Transitions to this state are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33CC"/>
                </a:solidFill>
                <a:cs typeface="Arial" panose="020B0604020202020204" pitchFamily="34" charset="0"/>
              </a:rPr>
              <a:t>leakage errors</a:t>
            </a:r>
          </a:p>
        </p:txBody>
      </p:sp>
      <p:sp>
        <p:nvSpPr>
          <p:cNvPr id="11283" name="Oval 16"/>
          <p:cNvSpPr>
            <a:spLocks/>
          </p:cNvSpPr>
          <p:nvPr/>
        </p:nvSpPr>
        <p:spPr bwMode="auto">
          <a:xfrm>
            <a:off x="1544638" y="2678113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Oval 17"/>
          <p:cNvSpPr>
            <a:spLocks/>
          </p:cNvSpPr>
          <p:nvPr/>
        </p:nvSpPr>
        <p:spPr bwMode="auto">
          <a:xfrm>
            <a:off x="2592388" y="2668588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5" name="Oval 22"/>
          <p:cNvSpPr>
            <a:spLocks/>
          </p:cNvSpPr>
          <p:nvPr/>
        </p:nvSpPr>
        <p:spPr bwMode="auto">
          <a:xfrm>
            <a:off x="1474788" y="4116388"/>
            <a:ext cx="1558925" cy="654050"/>
          </a:xfrm>
          <a:custGeom>
            <a:avLst/>
            <a:gdLst>
              <a:gd name="T0" fmla="*/ 779464 w 1558923"/>
              <a:gd name="T1" fmla="*/ 0 h 654052"/>
              <a:gd name="T2" fmla="*/ 1558927 w 1558923"/>
              <a:gd name="T3" fmla="*/ 327024 h 654052"/>
              <a:gd name="T4" fmla="*/ 779464 w 1558923"/>
              <a:gd name="T5" fmla="*/ 654048 h 654052"/>
              <a:gd name="T6" fmla="*/ 0 w 1558923"/>
              <a:gd name="T7" fmla="*/ 327024 h 654052"/>
              <a:gd name="T8" fmla="*/ 228299 w 1558923"/>
              <a:gd name="T9" fmla="*/ 95784 h 654052"/>
              <a:gd name="T10" fmla="*/ 228299 w 1558923"/>
              <a:gd name="T11" fmla="*/ 558264 h 654052"/>
              <a:gd name="T12" fmla="*/ 1330628 w 1558923"/>
              <a:gd name="T13" fmla="*/ 558264 h 654052"/>
              <a:gd name="T14" fmla="*/ 1330628 w 1558923"/>
              <a:gd name="T15" fmla="*/ 95784 h 65405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8299 w 1558923"/>
              <a:gd name="T25" fmla="*/ 95784 h 654052"/>
              <a:gd name="T26" fmla="*/ 1330624 w 1558923"/>
              <a:gd name="T27" fmla="*/ 558268 h 6540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8923" h="654052">
                <a:moveTo>
                  <a:pt x="0" y="327026"/>
                </a:moveTo>
                <a:lnTo>
                  <a:pt x="0" y="327026"/>
                </a:lnTo>
                <a:cubicBezTo>
                  <a:pt x="1" y="146414"/>
                  <a:pt x="348977" y="0"/>
                  <a:pt x="779461" y="1"/>
                </a:cubicBezTo>
                <a:cubicBezTo>
                  <a:pt x="779461" y="1"/>
                  <a:pt x="779461" y="1"/>
                  <a:pt x="779461" y="1"/>
                </a:cubicBezTo>
                <a:cubicBezTo>
                  <a:pt x="1209946" y="1"/>
                  <a:pt x="1558923" y="146415"/>
                  <a:pt x="1558923" y="327027"/>
                </a:cubicBezTo>
                <a:cubicBezTo>
                  <a:pt x="1558923" y="327027"/>
                  <a:pt x="1558922" y="327027"/>
                  <a:pt x="1558922" y="327027"/>
                </a:cubicBezTo>
                <a:lnTo>
                  <a:pt x="1558923" y="327028"/>
                </a:lnTo>
                <a:cubicBezTo>
                  <a:pt x="1558923" y="507639"/>
                  <a:pt x="1209946" y="654053"/>
                  <a:pt x="779462" y="654054"/>
                </a:cubicBezTo>
                <a:cubicBezTo>
                  <a:pt x="348977" y="654054"/>
                  <a:pt x="1" y="507639"/>
                  <a:pt x="1" y="327028"/>
                </a:cubicBezTo>
                <a:cubicBezTo>
                  <a:pt x="0" y="327027"/>
                  <a:pt x="1" y="327027"/>
                  <a:pt x="1" y="327027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6" name="Oval 23"/>
          <p:cNvSpPr>
            <a:spLocks/>
          </p:cNvSpPr>
          <p:nvPr/>
        </p:nvSpPr>
        <p:spPr bwMode="auto">
          <a:xfrm>
            <a:off x="1346200" y="3910013"/>
            <a:ext cx="2860675" cy="1066800"/>
          </a:xfrm>
          <a:custGeom>
            <a:avLst/>
            <a:gdLst>
              <a:gd name="T0" fmla="*/ 1430340 w 2860672"/>
              <a:gd name="T1" fmla="*/ 0 h 1066803"/>
              <a:gd name="T2" fmla="*/ 2860677 w 2860672"/>
              <a:gd name="T3" fmla="*/ 533399 h 1066803"/>
              <a:gd name="T4" fmla="*/ 1430340 w 2860672"/>
              <a:gd name="T5" fmla="*/ 1066797 h 1066803"/>
              <a:gd name="T6" fmla="*/ 0 w 2860672"/>
              <a:gd name="T7" fmla="*/ 533399 h 1066803"/>
              <a:gd name="T8" fmla="*/ 418936 w 2860672"/>
              <a:gd name="T9" fmla="*/ 156230 h 1066803"/>
              <a:gd name="T10" fmla="*/ 418936 w 2860672"/>
              <a:gd name="T11" fmla="*/ 910567 h 1066803"/>
              <a:gd name="T12" fmla="*/ 2441741 w 2860672"/>
              <a:gd name="T13" fmla="*/ 910567 h 1066803"/>
              <a:gd name="T14" fmla="*/ 2441741 w 2860672"/>
              <a:gd name="T15" fmla="*/ 156230 h 106680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18936 w 2860672"/>
              <a:gd name="T25" fmla="*/ 156230 h 1066803"/>
              <a:gd name="T26" fmla="*/ 2441736 w 2860672"/>
              <a:gd name="T27" fmla="*/ 910573 h 10668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60672" h="1066803">
                <a:moveTo>
                  <a:pt x="0" y="533402"/>
                </a:moveTo>
                <a:lnTo>
                  <a:pt x="0" y="533402"/>
                </a:lnTo>
                <a:cubicBezTo>
                  <a:pt x="2" y="238812"/>
                  <a:pt x="640385" y="1"/>
                  <a:pt x="1430336" y="2"/>
                </a:cubicBezTo>
                <a:cubicBezTo>
                  <a:pt x="1430336" y="2"/>
                  <a:pt x="1430336" y="2"/>
                  <a:pt x="1430336" y="2"/>
                </a:cubicBezTo>
                <a:cubicBezTo>
                  <a:pt x="2220289" y="2"/>
                  <a:pt x="2860672" y="238814"/>
                  <a:pt x="2860672" y="533404"/>
                </a:cubicBezTo>
                <a:cubicBezTo>
                  <a:pt x="2860672" y="533404"/>
                  <a:pt x="2860671" y="533405"/>
                  <a:pt x="2860671" y="533405"/>
                </a:cubicBezTo>
                <a:lnTo>
                  <a:pt x="2860672" y="533406"/>
                </a:lnTo>
                <a:cubicBezTo>
                  <a:pt x="2860672" y="827995"/>
                  <a:pt x="2220288" y="1066807"/>
                  <a:pt x="1430336" y="1066808"/>
                </a:cubicBezTo>
                <a:cubicBezTo>
                  <a:pt x="640383" y="1066808"/>
                  <a:pt x="0" y="827995"/>
                  <a:pt x="0" y="533406"/>
                </a:cubicBezTo>
                <a:cubicBezTo>
                  <a:pt x="-1" y="533405"/>
                  <a:pt x="0" y="533404"/>
                  <a:pt x="0" y="533404"/>
                </a:cubicBezTo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2946400" y="43957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4089400" y="44434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11266" name="Object 67"/>
          <p:cNvGraphicFramePr>
            <a:graphicFrameLocks noChangeAspect="1"/>
          </p:cNvGraphicFramePr>
          <p:nvPr/>
        </p:nvGraphicFramePr>
        <p:xfrm>
          <a:off x="206375" y="4078288"/>
          <a:ext cx="8620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220" r:id="rId4" imgW="317225" imgH="253780" progId="Equation.3">
                  <p:embed/>
                </p:oleObj>
              </mc:Choice>
              <mc:Fallback>
                <p:oleObj r:id="rId4" imgW="317225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078288"/>
                        <a:ext cx="86201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8"/>
          <p:cNvGraphicFramePr>
            <a:graphicFrameLocks noChangeAspect="1"/>
          </p:cNvGraphicFramePr>
          <p:nvPr/>
        </p:nvGraphicFramePr>
        <p:xfrm>
          <a:off x="223838" y="2435225"/>
          <a:ext cx="865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221" r:id="rId6" imgW="342751" imgH="253890" progId="Equation.3">
                  <p:embed/>
                </p:oleObj>
              </mc:Choice>
              <mc:Fallback>
                <p:oleObj r:id="rId6" imgW="3427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435225"/>
                        <a:ext cx="865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Oval 3"/>
          <p:cNvSpPr>
            <a:spLocks/>
          </p:cNvSpPr>
          <p:nvPr/>
        </p:nvSpPr>
        <p:spPr bwMode="auto">
          <a:xfrm>
            <a:off x="3808413" y="4321175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0" name="Oval 16"/>
          <p:cNvSpPr>
            <a:spLocks/>
          </p:cNvSpPr>
          <p:nvPr/>
        </p:nvSpPr>
        <p:spPr bwMode="auto">
          <a:xfrm>
            <a:off x="1598613" y="4349750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1" name="Oval 17"/>
          <p:cNvSpPr>
            <a:spLocks/>
          </p:cNvSpPr>
          <p:nvPr/>
        </p:nvSpPr>
        <p:spPr bwMode="auto">
          <a:xfrm>
            <a:off x="2646363" y="4340225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2" name="Oval 3"/>
          <p:cNvSpPr>
            <a:spLocks/>
          </p:cNvSpPr>
          <p:nvPr/>
        </p:nvSpPr>
        <p:spPr bwMode="auto">
          <a:xfrm>
            <a:off x="7812088" y="3135313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3" name="Oval 16"/>
          <p:cNvSpPr>
            <a:spLocks/>
          </p:cNvSpPr>
          <p:nvPr/>
        </p:nvSpPr>
        <p:spPr bwMode="auto">
          <a:xfrm>
            <a:off x="5602288" y="3163888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94" name="Oval 17"/>
          <p:cNvSpPr>
            <a:spLocks/>
          </p:cNvSpPr>
          <p:nvPr/>
        </p:nvSpPr>
        <p:spPr bwMode="auto">
          <a:xfrm>
            <a:off x="6650038" y="3154363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228600 w 228600"/>
              <a:gd name="T3" fmla="*/ 114300 h 228600"/>
              <a:gd name="T4" fmla="*/ 114300 w 228600"/>
              <a:gd name="T5" fmla="*/ 228600 h 228600"/>
              <a:gd name="T6" fmla="*/ 0 w 228600"/>
              <a:gd name="T7" fmla="*/ 114300 h 228600"/>
              <a:gd name="T8" fmla="*/ 33478 w 228600"/>
              <a:gd name="T9" fmla="*/ 33478 h 228600"/>
              <a:gd name="T10" fmla="*/ 33478 w 228600"/>
              <a:gd name="T11" fmla="*/ 195122 h 228600"/>
              <a:gd name="T12" fmla="*/ 195122 w 228600"/>
              <a:gd name="T13" fmla="*/ 195122 h 228600"/>
              <a:gd name="T14" fmla="*/ 195122 w 228600"/>
              <a:gd name="T15" fmla="*/ 33478 h 228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478 w 228600"/>
              <a:gd name="T25" fmla="*/ 33478 h 228600"/>
              <a:gd name="T26" fmla="*/ 195122 w 228600"/>
              <a:gd name="T27" fmla="*/ 195122 h 228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00" h="228600">
                <a:moveTo>
                  <a:pt x="0" y="114300"/>
                </a:moveTo>
                <a:lnTo>
                  <a:pt x="0" y="114300"/>
                </a:lnTo>
                <a:cubicBezTo>
                  <a:pt x="0" y="51173"/>
                  <a:pt x="51173" y="0"/>
                  <a:pt x="114299" y="0"/>
                </a:cubicBezTo>
                <a:cubicBezTo>
                  <a:pt x="177426" y="0"/>
                  <a:pt x="228600" y="51173"/>
                  <a:pt x="228600" y="114300"/>
                </a:cubicBezTo>
                <a:cubicBezTo>
                  <a:pt x="228600" y="177426"/>
                  <a:pt x="177426" y="228599"/>
                  <a:pt x="114300" y="228600"/>
                </a:cubicBezTo>
                <a:cubicBezTo>
                  <a:pt x="51173" y="228600"/>
                  <a:pt x="0" y="177426"/>
                  <a:pt x="0" y="114300"/>
                </a:cubicBezTo>
                <a:close/>
              </a:path>
            </a:pathLst>
          </a:custGeom>
          <a:solidFill>
            <a:srgbClr val="92D050"/>
          </a:solidFill>
          <a:ln w="9528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295" name="Straight Connector 150"/>
          <p:cNvCxnSpPr>
            <a:cxnSpLocks noChangeShapeType="1"/>
          </p:cNvCxnSpPr>
          <p:nvPr/>
        </p:nvCxnSpPr>
        <p:spPr bwMode="auto">
          <a:xfrm>
            <a:off x="0" y="5322888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Straight Connector 151"/>
          <p:cNvCxnSpPr>
            <a:cxnSpLocks noChangeShapeType="1"/>
          </p:cNvCxnSpPr>
          <p:nvPr/>
        </p:nvCxnSpPr>
        <p:spPr bwMode="auto">
          <a:xfrm rot="5400013">
            <a:off x="1727200" y="3935413"/>
            <a:ext cx="5870575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74676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8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Elementary Braid Matrices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4" name="Oval 6"/>
          <p:cNvSpPr/>
          <p:nvPr/>
        </p:nvSpPr>
        <p:spPr>
          <a:xfrm>
            <a:off x="720725" y="1841500"/>
            <a:ext cx="125413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7"/>
          <p:cNvSpPr/>
          <p:nvPr/>
        </p:nvSpPr>
        <p:spPr>
          <a:xfrm>
            <a:off x="720725" y="2370138"/>
            <a:ext cx="123825" cy="109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" name="Oval 9"/>
          <p:cNvSpPr/>
          <p:nvPr/>
        </p:nvSpPr>
        <p:spPr>
          <a:xfrm>
            <a:off x="720725" y="2897188"/>
            <a:ext cx="123825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Oval 10"/>
          <p:cNvSpPr/>
          <p:nvPr/>
        </p:nvSpPr>
        <p:spPr>
          <a:xfrm>
            <a:off x="549275" y="2320925"/>
            <a:ext cx="463550" cy="7762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6153" name="Group 87"/>
          <p:cNvGrpSpPr>
            <a:grpSpLocks/>
          </p:cNvGrpSpPr>
          <p:nvPr/>
        </p:nvGrpSpPr>
        <p:grpSpPr bwMode="auto">
          <a:xfrm>
            <a:off x="1474788" y="1847850"/>
            <a:ext cx="1208087" cy="1258888"/>
            <a:chOff x="1474790" y="1847846"/>
            <a:chExt cx="1208086" cy="1258891"/>
          </a:xfrm>
        </p:grpSpPr>
        <p:sp>
          <p:nvSpPr>
            <p:cNvPr id="9" name="Line 17"/>
            <p:cNvSpPr/>
            <p:nvPr/>
          </p:nvSpPr>
          <p:spPr>
            <a:xfrm>
              <a:off x="1495427" y="1847846"/>
              <a:ext cx="117316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1474790" y="2352672"/>
              <a:ext cx="500062" cy="127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51"/>
                <a:gd name="f8" fmla="val 7"/>
                <a:gd name="f9" fmla="val 88"/>
                <a:gd name="f10" fmla="val 3"/>
                <a:gd name="f11" fmla="val 176"/>
                <a:gd name="f12" fmla="val 228"/>
                <a:gd name="f13" fmla="val 280"/>
                <a:gd name="f14" fmla="val 14"/>
                <a:gd name="f15" fmla="val 297"/>
                <a:gd name="f16" fmla="val 32"/>
                <a:gd name="f17" fmla="+- 0 0 -90"/>
                <a:gd name="f18" fmla="*/ f3 1 315"/>
                <a:gd name="f19" fmla="*/ f4 1 5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5"/>
                <a:gd name="f28" fmla="*/ f24 1 51"/>
                <a:gd name="f29" fmla="*/ 0 f25 1"/>
                <a:gd name="f30" fmla="*/ 7 f24 1"/>
                <a:gd name="f31" fmla="*/ 228 f25 1"/>
                <a:gd name="f32" fmla="*/ 315 f25 1"/>
                <a:gd name="f33" fmla="*/ 51 f24 1"/>
                <a:gd name="f34" fmla="*/ 0 f24 1"/>
                <a:gd name="f35" fmla="+- f26 0 f1"/>
                <a:gd name="f36" fmla="*/ f29 1 315"/>
                <a:gd name="f37" fmla="*/ f30 1 51"/>
                <a:gd name="f38" fmla="*/ f31 1 315"/>
                <a:gd name="f39" fmla="*/ f32 1 315"/>
                <a:gd name="f40" fmla="*/ f33 1 51"/>
                <a:gd name="f41" fmla="*/ f34 1 51"/>
                <a:gd name="f42" fmla="*/ f36 1 f27"/>
                <a:gd name="f43" fmla="*/ f37 1 f28"/>
                <a:gd name="f44" fmla="*/ f38 1 f27"/>
                <a:gd name="f45" fmla="*/ f39 1 f27"/>
                <a:gd name="f46" fmla="*/ f40 1 f28"/>
                <a:gd name="f47" fmla="*/ f41 1 f28"/>
                <a:gd name="f48" fmla="*/ f42 f18 1"/>
                <a:gd name="f49" fmla="*/ f45 f18 1"/>
                <a:gd name="f50" fmla="*/ f46 f19 1"/>
                <a:gd name="f51" fmla="*/ f47 f19 1"/>
                <a:gd name="f52" fmla="*/ f43 f19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8" y="f52"/>
                </a:cxn>
                <a:cxn ang="f35">
                  <a:pos x="f53" y="f52"/>
                </a:cxn>
                <a:cxn ang="f35">
                  <a:pos x="f49" y="f50"/>
                </a:cxn>
              </a:cxnLst>
              <a:rect l="f48" t="f51" r="f49" b="f50"/>
              <a:pathLst>
                <a:path w="315" h="51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81226" y="2911474"/>
              <a:ext cx="501650" cy="150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1509715" y="2320922"/>
              <a:ext cx="1138236" cy="78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"/>
                <a:gd name="f7" fmla="val 317"/>
                <a:gd name="f8" fmla="val 292"/>
                <a:gd name="f9" fmla="val 77"/>
                <a:gd name="f10" fmla="val 304"/>
                <a:gd name="f11" fmla="val 154"/>
                <a:gd name="f12" fmla="val 217"/>
                <a:gd name="f13" fmla="val 280"/>
                <a:gd name="f14" fmla="val 267"/>
                <a:gd name="f15" fmla="val 331"/>
                <a:gd name="f16" fmla="val 185"/>
                <a:gd name="f17" fmla="val 380"/>
                <a:gd name="f18" fmla="val 140"/>
                <a:gd name="f19" fmla="val 429"/>
                <a:gd name="f20" fmla="val 95"/>
                <a:gd name="f21" fmla="val 454"/>
                <a:gd name="f22" fmla="val 40"/>
                <a:gd name="f23" fmla="val 510"/>
                <a:gd name="f24" fmla="val 20"/>
                <a:gd name="f25" fmla="val 566"/>
                <a:gd name="f26" fmla="val 684"/>
                <a:gd name="f27" fmla="+- 0 0 -90"/>
                <a:gd name="f28" fmla="*/ f3 1 717"/>
                <a:gd name="f29" fmla="*/ f4 1 3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7"/>
                <a:gd name="f38" fmla="*/ f34 1 317"/>
                <a:gd name="f39" fmla="*/ 0 f35 1"/>
                <a:gd name="f40" fmla="*/ 292 f34 1"/>
                <a:gd name="f41" fmla="*/ 217 f35 1"/>
                <a:gd name="f42" fmla="*/ 380 f35 1"/>
                <a:gd name="f43" fmla="*/ 140 f34 1"/>
                <a:gd name="f44" fmla="*/ 510 f35 1"/>
                <a:gd name="f45" fmla="*/ 20 f34 1"/>
                <a:gd name="f46" fmla="*/ 717 f35 1"/>
                <a:gd name="f47" fmla="*/ 0 f34 1"/>
                <a:gd name="f48" fmla="*/ 317 f34 1"/>
                <a:gd name="f49" fmla="+- f36 0 f1"/>
                <a:gd name="f50" fmla="*/ f39 1 717"/>
                <a:gd name="f51" fmla="*/ f40 1 317"/>
                <a:gd name="f52" fmla="*/ f41 1 717"/>
                <a:gd name="f53" fmla="*/ f42 1 717"/>
                <a:gd name="f54" fmla="*/ f43 1 317"/>
                <a:gd name="f55" fmla="*/ f44 1 717"/>
                <a:gd name="f56" fmla="*/ f45 1 317"/>
                <a:gd name="f57" fmla="*/ f46 1 717"/>
                <a:gd name="f58" fmla="*/ f47 1 317"/>
                <a:gd name="f59" fmla="*/ f48 1 317"/>
                <a:gd name="f60" fmla="*/ f50 1 f37"/>
                <a:gd name="f61" fmla="*/ f51 1 f38"/>
                <a:gd name="f62" fmla="*/ f52 1 f37"/>
                <a:gd name="f63" fmla="*/ f53 1 f37"/>
                <a:gd name="f64" fmla="*/ f54 1 f38"/>
                <a:gd name="f65" fmla="*/ f55 1 f37"/>
                <a:gd name="f66" fmla="*/ f56 1 f38"/>
                <a:gd name="f67" fmla="*/ f57 1 f37"/>
                <a:gd name="f68" fmla="*/ f58 1 f38"/>
                <a:gd name="f69" fmla="*/ f59 1 f38"/>
                <a:gd name="f70" fmla="*/ f60 f28 1"/>
                <a:gd name="f71" fmla="*/ f67 f28 1"/>
                <a:gd name="f72" fmla="*/ f69 f29 1"/>
                <a:gd name="f73" fmla="*/ f68 f29 1"/>
                <a:gd name="f74" fmla="*/ f61 f29 1"/>
                <a:gd name="f75" fmla="*/ f62 f28 1"/>
                <a:gd name="f76" fmla="*/ f63 f28 1"/>
                <a:gd name="f77" fmla="*/ f64 f29 1"/>
                <a:gd name="f78" fmla="*/ f65 f28 1"/>
                <a:gd name="f79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0" y="f74"/>
                </a:cxn>
                <a:cxn ang="f49">
                  <a:pos x="f75" y="f74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71" y="f79"/>
                </a:cxn>
              </a:cxnLst>
              <a:rect l="f70" t="f73" r="f71" b="f72"/>
              <a:pathLst>
                <a:path w="717" h="317">
                  <a:moveTo>
                    <a:pt x="f5" y="f8"/>
                  </a:moveTo>
                  <a:cubicBezTo>
                    <a:pt x="f9" y="f10"/>
                    <a:pt x="f11" y="f7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4"/>
                    <a:pt x="f6" y="f24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6154" name="TextBox 88"/>
          <p:cNvSpPr txBox="1">
            <a:spLocks noChangeArrowheads="1"/>
          </p:cNvSpPr>
          <p:nvPr/>
        </p:nvSpPr>
        <p:spPr bwMode="auto">
          <a:xfrm>
            <a:off x="874713" y="28321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Oval 89"/>
          <p:cNvSpPr/>
          <p:nvPr/>
        </p:nvSpPr>
        <p:spPr>
          <a:xfrm>
            <a:off x="412750" y="16716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156" name="TextBox 90"/>
          <p:cNvSpPr txBox="1">
            <a:spLocks noChangeArrowheads="1"/>
          </p:cNvSpPr>
          <p:nvPr/>
        </p:nvSpPr>
        <p:spPr bwMode="auto">
          <a:xfrm>
            <a:off x="1062038" y="3186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157" name="Straight Arrow Connector 92"/>
          <p:cNvCxnSpPr>
            <a:cxnSpLocks noChangeShapeType="1"/>
          </p:cNvCxnSpPr>
          <p:nvPr/>
        </p:nvCxnSpPr>
        <p:spPr bwMode="auto">
          <a:xfrm>
            <a:off x="1770063" y="1458913"/>
            <a:ext cx="628650" cy="1587"/>
          </a:xfrm>
          <a:prstGeom prst="straightConnector1">
            <a:avLst/>
          </a:prstGeom>
          <a:noFill/>
          <a:ln w="38103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8" name="TextBox 101"/>
          <p:cNvSpPr txBox="1">
            <a:spLocks noChangeArrowheads="1"/>
          </p:cNvSpPr>
          <p:nvPr/>
        </p:nvSpPr>
        <p:spPr bwMode="auto">
          <a:xfrm>
            <a:off x="1711325" y="1062038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time</a:t>
            </a:r>
          </a:p>
        </p:txBody>
      </p:sp>
      <p:graphicFrame>
        <p:nvGraphicFramePr>
          <p:cNvPr id="6146" name="Object 135"/>
          <p:cNvGraphicFramePr>
            <a:graphicFrameLocks noChangeAspect="1"/>
          </p:cNvGraphicFramePr>
          <p:nvPr/>
        </p:nvGraphicFramePr>
        <p:xfrm>
          <a:off x="3089275" y="2154238"/>
          <a:ext cx="1011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80" r:id="rId4" imgW="418918" imgH="215806" progId="Equation.3">
                  <p:embed/>
                </p:oleObj>
              </mc:Choice>
              <mc:Fallback>
                <p:oleObj r:id="rId4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154238"/>
                        <a:ext cx="10112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0533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720725" y="1841500"/>
            <a:ext cx="125413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7"/>
          <p:cNvSpPr/>
          <p:nvPr/>
        </p:nvSpPr>
        <p:spPr>
          <a:xfrm>
            <a:off x="720725" y="2370138"/>
            <a:ext cx="123825" cy="109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" name="Oval 9"/>
          <p:cNvSpPr/>
          <p:nvPr/>
        </p:nvSpPr>
        <p:spPr>
          <a:xfrm>
            <a:off x="720725" y="2897188"/>
            <a:ext cx="123825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Oval 10"/>
          <p:cNvSpPr/>
          <p:nvPr/>
        </p:nvSpPr>
        <p:spPr>
          <a:xfrm>
            <a:off x="549275" y="2320925"/>
            <a:ext cx="463550" cy="7762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7177" name="Group 87"/>
          <p:cNvGrpSpPr>
            <a:grpSpLocks/>
          </p:cNvGrpSpPr>
          <p:nvPr/>
        </p:nvGrpSpPr>
        <p:grpSpPr bwMode="auto">
          <a:xfrm>
            <a:off x="1474788" y="1847850"/>
            <a:ext cx="1208087" cy="1258888"/>
            <a:chOff x="1474790" y="1847846"/>
            <a:chExt cx="1208086" cy="1258891"/>
          </a:xfrm>
        </p:grpSpPr>
        <p:sp>
          <p:nvSpPr>
            <p:cNvPr id="9" name="Line 17"/>
            <p:cNvSpPr/>
            <p:nvPr/>
          </p:nvSpPr>
          <p:spPr>
            <a:xfrm>
              <a:off x="1495427" y="1847846"/>
              <a:ext cx="117316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1474790" y="2352672"/>
              <a:ext cx="500062" cy="127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51"/>
                <a:gd name="f8" fmla="val 7"/>
                <a:gd name="f9" fmla="val 88"/>
                <a:gd name="f10" fmla="val 3"/>
                <a:gd name="f11" fmla="val 176"/>
                <a:gd name="f12" fmla="val 228"/>
                <a:gd name="f13" fmla="val 280"/>
                <a:gd name="f14" fmla="val 14"/>
                <a:gd name="f15" fmla="val 297"/>
                <a:gd name="f16" fmla="val 32"/>
                <a:gd name="f17" fmla="+- 0 0 -90"/>
                <a:gd name="f18" fmla="*/ f3 1 315"/>
                <a:gd name="f19" fmla="*/ f4 1 5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5"/>
                <a:gd name="f28" fmla="*/ f24 1 51"/>
                <a:gd name="f29" fmla="*/ 0 f25 1"/>
                <a:gd name="f30" fmla="*/ 7 f24 1"/>
                <a:gd name="f31" fmla="*/ 228 f25 1"/>
                <a:gd name="f32" fmla="*/ 315 f25 1"/>
                <a:gd name="f33" fmla="*/ 51 f24 1"/>
                <a:gd name="f34" fmla="*/ 0 f24 1"/>
                <a:gd name="f35" fmla="+- f26 0 f1"/>
                <a:gd name="f36" fmla="*/ f29 1 315"/>
                <a:gd name="f37" fmla="*/ f30 1 51"/>
                <a:gd name="f38" fmla="*/ f31 1 315"/>
                <a:gd name="f39" fmla="*/ f32 1 315"/>
                <a:gd name="f40" fmla="*/ f33 1 51"/>
                <a:gd name="f41" fmla="*/ f34 1 51"/>
                <a:gd name="f42" fmla="*/ f36 1 f27"/>
                <a:gd name="f43" fmla="*/ f37 1 f28"/>
                <a:gd name="f44" fmla="*/ f38 1 f27"/>
                <a:gd name="f45" fmla="*/ f39 1 f27"/>
                <a:gd name="f46" fmla="*/ f40 1 f28"/>
                <a:gd name="f47" fmla="*/ f41 1 f28"/>
                <a:gd name="f48" fmla="*/ f42 f18 1"/>
                <a:gd name="f49" fmla="*/ f45 f18 1"/>
                <a:gd name="f50" fmla="*/ f46 f19 1"/>
                <a:gd name="f51" fmla="*/ f47 f19 1"/>
                <a:gd name="f52" fmla="*/ f43 f19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8" y="f52"/>
                </a:cxn>
                <a:cxn ang="f35">
                  <a:pos x="f53" y="f52"/>
                </a:cxn>
                <a:cxn ang="f35">
                  <a:pos x="f49" y="f50"/>
                </a:cxn>
              </a:cxnLst>
              <a:rect l="f48" t="f51" r="f49" b="f50"/>
              <a:pathLst>
                <a:path w="315" h="51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81226" y="2911474"/>
              <a:ext cx="501650" cy="150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1509715" y="2320922"/>
              <a:ext cx="1138236" cy="78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"/>
                <a:gd name="f7" fmla="val 317"/>
                <a:gd name="f8" fmla="val 292"/>
                <a:gd name="f9" fmla="val 77"/>
                <a:gd name="f10" fmla="val 304"/>
                <a:gd name="f11" fmla="val 154"/>
                <a:gd name="f12" fmla="val 217"/>
                <a:gd name="f13" fmla="val 280"/>
                <a:gd name="f14" fmla="val 267"/>
                <a:gd name="f15" fmla="val 331"/>
                <a:gd name="f16" fmla="val 185"/>
                <a:gd name="f17" fmla="val 380"/>
                <a:gd name="f18" fmla="val 140"/>
                <a:gd name="f19" fmla="val 429"/>
                <a:gd name="f20" fmla="val 95"/>
                <a:gd name="f21" fmla="val 454"/>
                <a:gd name="f22" fmla="val 40"/>
                <a:gd name="f23" fmla="val 510"/>
                <a:gd name="f24" fmla="val 20"/>
                <a:gd name="f25" fmla="val 566"/>
                <a:gd name="f26" fmla="val 684"/>
                <a:gd name="f27" fmla="+- 0 0 -90"/>
                <a:gd name="f28" fmla="*/ f3 1 717"/>
                <a:gd name="f29" fmla="*/ f4 1 3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7"/>
                <a:gd name="f38" fmla="*/ f34 1 317"/>
                <a:gd name="f39" fmla="*/ 0 f35 1"/>
                <a:gd name="f40" fmla="*/ 292 f34 1"/>
                <a:gd name="f41" fmla="*/ 217 f35 1"/>
                <a:gd name="f42" fmla="*/ 380 f35 1"/>
                <a:gd name="f43" fmla="*/ 140 f34 1"/>
                <a:gd name="f44" fmla="*/ 510 f35 1"/>
                <a:gd name="f45" fmla="*/ 20 f34 1"/>
                <a:gd name="f46" fmla="*/ 717 f35 1"/>
                <a:gd name="f47" fmla="*/ 0 f34 1"/>
                <a:gd name="f48" fmla="*/ 317 f34 1"/>
                <a:gd name="f49" fmla="+- f36 0 f1"/>
                <a:gd name="f50" fmla="*/ f39 1 717"/>
                <a:gd name="f51" fmla="*/ f40 1 317"/>
                <a:gd name="f52" fmla="*/ f41 1 717"/>
                <a:gd name="f53" fmla="*/ f42 1 717"/>
                <a:gd name="f54" fmla="*/ f43 1 317"/>
                <a:gd name="f55" fmla="*/ f44 1 717"/>
                <a:gd name="f56" fmla="*/ f45 1 317"/>
                <a:gd name="f57" fmla="*/ f46 1 717"/>
                <a:gd name="f58" fmla="*/ f47 1 317"/>
                <a:gd name="f59" fmla="*/ f48 1 317"/>
                <a:gd name="f60" fmla="*/ f50 1 f37"/>
                <a:gd name="f61" fmla="*/ f51 1 f38"/>
                <a:gd name="f62" fmla="*/ f52 1 f37"/>
                <a:gd name="f63" fmla="*/ f53 1 f37"/>
                <a:gd name="f64" fmla="*/ f54 1 f38"/>
                <a:gd name="f65" fmla="*/ f55 1 f37"/>
                <a:gd name="f66" fmla="*/ f56 1 f38"/>
                <a:gd name="f67" fmla="*/ f57 1 f37"/>
                <a:gd name="f68" fmla="*/ f58 1 f38"/>
                <a:gd name="f69" fmla="*/ f59 1 f38"/>
                <a:gd name="f70" fmla="*/ f60 f28 1"/>
                <a:gd name="f71" fmla="*/ f67 f28 1"/>
                <a:gd name="f72" fmla="*/ f69 f29 1"/>
                <a:gd name="f73" fmla="*/ f68 f29 1"/>
                <a:gd name="f74" fmla="*/ f61 f29 1"/>
                <a:gd name="f75" fmla="*/ f62 f28 1"/>
                <a:gd name="f76" fmla="*/ f63 f28 1"/>
                <a:gd name="f77" fmla="*/ f64 f29 1"/>
                <a:gd name="f78" fmla="*/ f65 f28 1"/>
                <a:gd name="f79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0" y="f74"/>
                </a:cxn>
                <a:cxn ang="f49">
                  <a:pos x="f75" y="f74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71" y="f79"/>
                </a:cxn>
              </a:cxnLst>
              <a:rect l="f70" t="f73" r="f71" b="f72"/>
              <a:pathLst>
                <a:path w="717" h="317">
                  <a:moveTo>
                    <a:pt x="f5" y="f8"/>
                  </a:moveTo>
                  <a:cubicBezTo>
                    <a:pt x="f9" y="f10"/>
                    <a:pt x="f11" y="f7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4"/>
                    <a:pt x="f6" y="f24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7178" name="TextBox 88"/>
          <p:cNvSpPr txBox="1">
            <a:spLocks noChangeArrowheads="1"/>
          </p:cNvSpPr>
          <p:nvPr/>
        </p:nvSpPr>
        <p:spPr bwMode="auto">
          <a:xfrm>
            <a:off x="874713" y="28321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Oval 89"/>
          <p:cNvSpPr/>
          <p:nvPr/>
        </p:nvSpPr>
        <p:spPr>
          <a:xfrm>
            <a:off x="412750" y="16716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180" name="TextBox 90"/>
          <p:cNvSpPr txBox="1">
            <a:spLocks noChangeArrowheads="1"/>
          </p:cNvSpPr>
          <p:nvPr/>
        </p:nvSpPr>
        <p:spPr bwMode="auto">
          <a:xfrm>
            <a:off x="1062038" y="3186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181" name="Straight Arrow Connector 92"/>
          <p:cNvCxnSpPr>
            <a:cxnSpLocks noChangeShapeType="1"/>
          </p:cNvCxnSpPr>
          <p:nvPr/>
        </p:nvCxnSpPr>
        <p:spPr bwMode="auto">
          <a:xfrm>
            <a:off x="1770063" y="1458913"/>
            <a:ext cx="628650" cy="1587"/>
          </a:xfrm>
          <a:prstGeom prst="straightConnector1">
            <a:avLst/>
          </a:prstGeom>
          <a:noFill/>
          <a:ln w="38103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TextBox 101"/>
          <p:cNvSpPr txBox="1">
            <a:spLocks noChangeArrowheads="1"/>
          </p:cNvSpPr>
          <p:nvPr/>
        </p:nvSpPr>
        <p:spPr bwMode="auto">
          <a:xfrm>
            <a:off x="1711325" y="1062038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time</a:t>
            </a:r>
          </a:p>
        </p:txBody>
      </p:sp>
      <p:graphicFrame>
        <p:nvGraphicFramePr>
          <p:cNvPr id="7170" name="Object 135"/>
          <p:cNvGraphicFramePr>
            <a:graphicFrameLocks noChangeAspect="1"/>
          </p:cNvGraphicFramePr>
          <p:nvPr/>
        </p:nvGraphicFramePr>
        <p:xfrm>
          <a:off x="3089275" y="1862138"/>
          <a:ext cx="38925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04" r:id="rId4" imgW="1612900" imgH="482600" progId="Equation.3">
                  <p:embed/>
                </p:oleObj>
              </mc:Choice>
              <mc:Fallback>
                <p:oleObj r:id="rId4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1862138"/>
                        <a:ext cx="38925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Elementary Braid Matrices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0988" y="1406823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=    0              1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91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591870" y="1604963"/>
            <a:ext cx="2085975" cy="923925"/>
            <a:chOff x="781" y="2627"/>
            <a:chExt cx="1314" cy="582"/>
          </a:xfrm>
        </p:grpSpPr>
        <p:sp>
          <p:nvSpPr>
            <p:cNvPr id="14" name="Oval 13"/>
            <p:cNvSpPr/>
            <p:nvPr/>
          </p:nvSpPr>
          <p:spPr>
            <a:xfrm>
              <a:off x="921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712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81" y="2627"/>
              <a:ext cx="1314" cy="582"/>
            </a:xfrm>
            <a:prstGeom prst="ellipse">
              <a:avLst/>
            </a:prstGeom>
            <a:noFill/>
            <a:ln w="28575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57962" y="2066132"/>
            <a:ext cx="409593" cy="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5154987" y="1604169"/>
            <a:ext cx="2085975" cy="923925"/>
            <a:chOff x="781" y="2627"/>
            <a:chExt cx="1314" cy="582"/>
          </a:xfrm>
        </p:grpSpPr>
        <p:sp>
          <p:nvSpPr>
            <p:cNvPr id="21" name="Oval 20"/>
            <p:cNvSpPr/>
            <p:nvPr/>
          </p:nvSpPr>
          <p:spPr>
            <a:xfrm>
              <a:off x="921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712" y="2833"/>
              <a:ext cx="168" cy="1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81" y="2627"/>
              <a:ext cx="1314" cy="582"/>
            </a:xfrm>
            <a:prstGeom prst="ellipse">
              <a:avLst/>
            </a:prstGeom>
            <a:noFill/>
            <a:ln w="28575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121079" y="2065338"/>
            <a:ext cx="409593" cy="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" name="Freeform 63"/>
          <p:cNvSpPr>
            <a:spLocks/>
          </p:cNvSpPr>
          <p:nvPr/>
        </p:nvSpPr>
        <p:spPr bwMode="auto">
          <a:xfrm>
            <a:off x="5810004" y="1763627"/>
            <a:ext cx="779298" cy="187803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66"/>
          <p:cNvSpPr>
            <a:spLocks/>
          </p:cNvSpPr>
          <p:nvPr/>
        </p:nvSpPr>
        <p:spPr bwMode="auto">
          <a:xfrm rot="10800000">
            <a:off x="5791752" y="2167224"/>
            <a:ext cx="745680" cy="179702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" name="Object 122"/>
          <p:cNvGraphicFramePr>
            <a:graphicFrameLocks noChangeAspect="1"/>
          </p:cNvGraphicFramePr>
          <p:nvPr/>
        </p:nvGraphicFramePr>
        <p:xfrm>
          <a:off x="2849563" y="4341813"/>
          <a:ext cx="3054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068" name="Equation" r:id="rId3" imgW="850680" imgH="482400" progId="Equation.3">
                  <p:embed/>
                </p:oleObj>
              </mc:Choice>
              <mc:Fallback>
                <p:oleObj name="Equation" r:id="rId3" imgW="850680" imgH="482400" progId="Equation.3">
                  <p:embed/>
                  <p:pic>
                    <p:nvPicPr>
                      <p:cNvPr id="27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341813"/>
                        <a:ext cx="3054350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280860" y="156789"/>
            <a:ext cx="2529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44963" y="2074863"/>
            <a:ext cx="71120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202113" y="1325563"/>
            <a:ext cx="496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720725" y="1841500"/>
            <a:ext cx="125413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7"/>
          <p:cNvSpPr/>
          <p:nvPr/>
        </p:nvSpPr>
        <p:spPr>
          <a:xfrm>
            <a:off x="720725" y="2370138"/>
            <a:ext cx="123825" cy="109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" name="Oval 9"/>
          <p:cNvSpPr/>
          <p:nvPr/>
        </p:nvSpPr>
        <p:spPr>
          <a:xfrm>
            <a:off x="720725" y="2897188"/>
            <a:ext cx="123825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Oval 10"/>
          <p:cNvSpPr/>
          <p:nvPr/>
        </p:nvSpPr>
        <p:spPr>
          <a:xfrm>
            <a:off x="549275" y="2320925"/>
            <a:ext cx="463550" cy="7762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8202" name="Group 87"/>
          <p:cNvGrpSpPr>
            <a:grpSpLocks/>
          </p:cNvGrpSpPr>
          <p:nvPr/>
        </p:nvGrpSpPr>
        <p:grpSpPr bwMode="auto">
          <a:xfrm>
            <a:off x="1474788" y="1847850"/>
            <a:ext cx="1208087" cy="1258888"/>
            <a:chOff x="1474790" y="1847846"/>
            <a:chExt cx="1208086" cy="1258891"/>
          </a:xfrm>
        </p:grpSpPr>
        <p:sp>
          <p:nvSpPr>
            <p:cNvPr id="9" name="Line 17"/>
            <p:cNvSpPr/>
            <p:nvPr/>
          </p:nvSpPr>
          <p:spPr>
            <a:xfrm>
              <a:off x="1495427" y="1847846"/>
              <a:ext cx="117316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1474790" y="2352672"/>
              <a:ext cx="500062" cy="127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51"/>
                <a:gd name="f8" fmla="val 7"/>
                <a:gd name="f9" fmla="val 88"/>
                <a:gd name="f10" fmla="val 3"/>
                <a:gd name="f11" fmla="val 176"/>
                <a:gd name="f12" fmla="val 228"/>
                <a:gd name="f13" fmla="val 280"/>
                <a:gd name="f14" fmla="val 14"/>
                <a:gd name="f15" fmla="val 297"/>
                <a:gd name="f16" fmla="val 32"/>
                <a:gd name="f17" fmla="+- 0 0 -90"/>
                <a:gd name="f18" fmla="*/ f3 1 315"/>
                <a:gd name="f19" fmla="*/ f4 1 5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5"/>
                <a:gd name="f28" fmla="*/ f24 1 51"/>
                <a:gd name="f29" fmla="*/ 0 f25 1"/>
                <a:gd name="f30" fmla="*/ 7 f24 1"/>
                <a:gd name="f31" fmla="*/ 228 f25 1"/>
                <a:gd name="f32" fmla="*/ 315 f25 1"/>
                <a:gd name="f33" fmla="*/ 51 f24 1"/>
                <a:gd name="f34" fmla="*/ 0 f24 1"/>
                <a:gd name="f35" fmla="+- f26 0 f1"/>
                <a:gd name="f36" fmla="*/ f29 1 315"/>
                <a:gd name="f37" fmla="*/ f30 1 51"/>
                <a:gd name="f38" fmla="*/ f31 1 315"/>
                <a:gd name="f39" fmla="*/ f32 1 315"/>
                <a:gd name="f40" fmla="*/ f33 1 51"/>
                <a:gd name="f41" fmla="*/ f34 1 51"/>
                <a:gd name="f42" fmla="*/ f36 1 f27"/>
                <a:gd name="f43" fmla="*/ f37 1 f28"/>
                <a:gd name="f44" fmla="*/ f38 1 f27"/>
                <a:gd name="f45" fmla="*/ f39 1 f27"/>
                <a:gd name="f46" fmla="*/ f40 1 f28"/>
                <a:gd name="f47" fmla="*/ f41 1 f28"/>
                <a:gd name="f48" fmla="*/ f42 f18 1"/>
                <a:gd name="f49" fmla="*/ f45 f18 1"/>
                <a:gd name="f50" fmla="*/ f46 f19 1"/>
                <a:gd name="f51" fmla="*/ f47 f19 1"/>
                <a:gd name="f52" fmla="*/ f43 f19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8" y="f52"/>
                </a:cxn>
                <a:cxn ang="f35">
                  <a:pos x="f53" y="f52"/>
                </a:cxn>
                <a:cxn ang="f35">
                  <a:pos x="f49" y="f50"/>
                </a:cxn>
              </a:cxnLst>
              <a:rect l="f48" t="f51" r="f49" b="f50"/>
              <a:pathLst>
                <a:path w="315" h="51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81226" y="2911474"/>
              <a:ext cx="501650" cy="150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1509715" y="2320922"/>
              <a:ext cx="1138236" cy="78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"/>
                <a:gd name="f7" fmla="val 317"/>
                <a:gd name="f8" fmla="val 292"/>
                <a:gd name="f9" fmla="val 77"/>
                <a:gd name="f10" fmla="val 304"/>
                <a:gd name="f11" fmla="val 154"/>
                <a:gd name="f12" fmla="val 217"/>
                <a:gd name="f13" fmla="val 280"/>
                <a:gd name="f14" fmla="val 267"/>
                <a:gd name="f15" fmla="val 331"/>
                <a:gd name="f16" fmla="val 185"/>
                <a:gd name="f17" fmla="val 380"/>
                <a:gd name="f18" fmla="val 140"/>
                <a:gd name="f19" fmla="val 429"/>
                <a:gd name="f20" fmla="val 95"/>
                <a:gd name="f21" fmla="val 454"/>
                <a:gd name="f22" fmla="val 40"/>
                <a:gd name="f23" fmla="val 510"/>
                <a:gd name="f24" fmla="val 20"/>
                <a:gd name="f25" fmla="val 566"/>
                <a:gd name="f26" fmla="val 684"/>
                <a:gd name="f27" fmla="+- 0 0 -90"/>
                <a:gd name="f28" fmla="*/ f3 1 717"/>
                <a:gd name="f29" fmla="*/ f4 1 3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7"/>
                <a:gd name="f38" fmla="*/ f34 1 317"/>
                <a:gd name="f39" fmla="*/ 0 f35 1"/>
                <a:gd name="f40" fmla="*/ 292 f34 1"/>
                <a:gd name="f41" fmla="*/ 217 f35 1"/>
                <a:gd name="f42" fmla="*/ 380 f35 1"/>
                <a:gd name="f43" fmla="*/ 140 f34 1"/>
                <a:gd name="f44" fmla="*/ 510 f35 1"/>
                <a:gd name="f45" fmla="*/ 20 f34 1"/>
                <a:gd name="f46" fmla="*/ 717 f35 1"/>
                <a:gd name="f47" fmla="*/ 0 f34 1"/>
                <a:gd name="f48" fmla="*/ 317 f34 1"/>
                <a:gd name="f49" fmla="+- f36 0 f1"/>
                <a:gd name="f50" fmla="*/ f39 1 717"/>
                <a:gd name="f51" fmla="*/ f40 1 317"/>
                <a:gd name="f52" fmla="*/ f41 1 717"/>
                <a:gd name="f53" fmla="*/ f42 1 717"/>
                <a:gd name="f54" fmla="*/ f43 1 317"/>
                <a:gd name="f55" fmla="*/ f44 1 717"/>
                <a:gd name="f56" fmla="*/ f45 1 317"/>
                <a:gd name="f57" fmla="*/ f46 1 717"/>
                <a:gd name="f58" fmla="*/ f47 1 317"/>
                <a:gd name="f59" fmla="*/ f48 1 317"/>
                <a:gd name="f60" fmla="*/ f50 1 f37"/>
                <a:gd name="f61" fmla="*/ f51 1 f38"/>
                <a:gd name="f62" fmla="*/ f52 1 f37"/>
                <a:gd name="f63" fmla="*/ f53 1 f37"/>
                <a:gd name="f64" fmla="*/ f54 1 f38"/>
                <a:gd name="f65" fmla="*/ f55 1 f37"/>
                <a:gd name="f66" fmla="*/ f56 1 f38"/>
                <a:gd name="f67" fmla="*/ f57 1 f37"/>
                <a:gd name="f68" fmla="*/ f58 1 f38"/>
                <a:gd name="f69" fmla="*/ f59 1 f38"/>
                <a:gd name="f70" fmla="*/ f60 f28 1"/>
                <a:gd name="f71" fmla="*/ f67 f28 1"/>
                <a:gd name="f72" fmla="*/ f69 f29 1"/>
                <a:gd name="f73" fmla="*/ f68 f29 1"/>
                <a:gd name="f74" fmla="*/ f61 f29 1"/>
                <a:gd name="f75" fmla="*/ f62 f28 1"/>
                <a:gd name="f76" fmla="*/ f63 f28 1"/>
                <a:gd name="f77" fmla="*/ f64 f29 1"/>
                <a:gd name="f78" fmla="*/ f65 f28 1"/>
                <a:gd name="f79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0" y="f74"/>
                </a:cxn>
                <a:cxn ang="f49">
                  <a:pos x="f75" y="f74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71" y="f79"/>
                </a:cxn>
              </a:cxnLst>
              <a:rect l="f70" t="f73" r="f71" b="f72"/>
              <a:pathLst>
                <a:path w="717" h="317">
                  <a:moveTo>
                    <a:pt x="f5" y="f8"/>
                  </a:moveTo>
                  <a:cubicBezTo>
                    <a:pt x="f9" y="f10"/>
                    <a:pt x="f11" y="f7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4"/>
                    <a:pt x="f6" y="f24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8203" name="TextBox 88"/>
          <p:cNvSpPr txBox="1">
            <a:spLocks noChangeArrowheads="1"/>
          </p:cNvSpPr>
          <p:nvPr/>
        </p:nvSpPr>
        <p:spPr bwMode="auto">
          <a:xfrm>
            <a:off x="874713" y="28321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Oval 89"/>
          <p:cNvSpPr/>
          <p:nvPr/>
        </p:nvSpPr>
        <p:spPr>
          <a:xfrm>
            <a:off x="412750" y="16716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8205" name="TextBox 90"/>
          <p:cNvSpPr txBox="1">
            <a:spLocks noChangeArrowheads="1"/>
          </p:cNvSpPr>
          <p:nvPr/>
        </p:nvSpPr>
        <p:spPr bwMode="auto">
          <a:xfrm>
            <a:off x="1062038" y="3186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8206" name="Straight Arrow Connector 92"/>
          <p:cNvCxnSpPr>
            <a:cxnSpLocks noChangeShapeType="1"/>
          </p:cNvCxnSpPr>
          <p:nvPr/>
        </p:nvCxnSpPr>
        <p:spPr bwMode="auto">
          <a:xfrm>
            <a:off x="1770063" y="1458913"/>
            <a:ext cx="628650" cy="1587"/>
          </a:xfrm>
          <a:prstGeom prst="straightConnector1">
            <a:avLst/>
          </a:prstGeom>
          <a:noFill/>
          <a:ln w="38103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extBox 101"/>
          <p:cNvSpPr txBox="1">
            <a:spLocks noChangeArrowheads="1"/>
          </p:cNvSpPr>
          <p:nvPr/>
        </p:nvSpPr>
        <p:spPr bwMode="auto">
          <a:xfrm>
            <a:off x="1711325" y="1062038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time</a:t>
            </a:r>
          </a:p>
        </p:txBody>
      </p:sp>
      <p:graphicFrame>
        <p:nvGraphicFramePr>
          <p:cNvPr id="8194" name="Object 135"/>
          <p:cNvGraphicFramePr>
            <a:graphicFrameLocks noChangeAspect="1"/>
          </p:cNvGraphicFramePr>
          <p:nvPr/>
        </p:nvGraphicFramePr>
        <p:xfrm>
          <a:off x="3089275" y="1862138"/>
          <a:ext cx="38925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06" r:id="rId4" imgW="1612900" imgH="482600" progId="Equation.3">
                  <p:embed/>
                </p:oleObj>
              </mc:Choice>
              <mc:Fallback>
                <p:oleObj r:id="rId4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1862138"/>
                        <a:ext cx="38925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6"/>
          <p:cNvSpPr/>
          <p:nvPr/>
        </p:nvSpPr>
        <p:spPr>
          <a:xfrm>
            <a:off x="735013" y="4560888"/>
            <a:ext cx="127000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3" name="Oval 7"/>
          <p:cNvSpPr/>
          <p:nvPr/>
        </p:nvSpPr>
        <p:spPr>
          <a:xfrm>
            <a:off x="735013" y="5087938"/>
            <a:ext cx="125412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4" name="Oval 9"/>
          <p:cNvSpPr/>
          <p:nvPr/>
        </p:nvSpPr>
        <p:spPr>
          <a:xfrm>
            <a:off x="735013" y="5614988"/>
            <a:ext cx="125412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5" name="Oval 10"/>
          <p:cNvSpPr/>
          <p:nvPr/>
        </p:nvSpPr>
        <p:spPr>
          <a:xfrm>
            <a:off x="563563" y="5040313"/>
            <a:ext cx="463550" cy="774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6" name="Line 17"/>
          <p:cNvSpPr/>
          <p:nvPr/>
        </p:nvSpPr>
        <p:spPr>
          <a:xfrm>
            <a:off x="1500188" y="5815013"/>
            <a:ext cx="11731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8216" name="Group 37"/>
          <p:cNvGrpSpPr>
            <a:grpSpLocks/>
          </p:cNvGrpSpPr>
          <p:nvPr/>
        </p:nvGrpSpPr>
        <p:grpSpPr bwMode="auto">
          <a:xfrm>
            <a:off x="1479550" y="4538663"/>
            <a:ext cx="1208088" cy="785812"/>
            <a:chOff x="1479554" y="4538660"/>
            <a:chExt cx="1208086" cy="785807"/>
          </a:xfrm>
        </p:grpSpPr>
        <p:sp>
          <p:nvSpPr>
            <p:cNvPr id="28" name="Freeform 19"/>
            <p:cNvSpPr/>
            <p:nvPr/>
          </p:nvSpPr>
          <p:spPr>
            <a:xfrm>
              <a:off x="2185991" y="5129206"/>
              <a:ext cx="501649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grpSp>
          <p:nvGrpSpPr>
            <p:cNvPr id="8224" name="Group 36"/>
            <p:cNvGrpSpPr>
              <a:grpSpLocks/>
            </p:cNvGrpSpPr>
            <p:nvPr/>
          </p:nvGrpSpPr>
          <p:grpSpPr bwMode="auto">
            <a:xfrm>
              <a:off x="1479554" y="4538660"/>
              <a:ext cx="1173156" cy="785807"/>
              <a:chOff x="1479554" y="4538660"/>
              <a:chExt cx="1173156" cy="785807"/>
            </a:xfrm>
          </p:grpSpPr>
          <p:sp>
            <p:nvSpPr>
              <p:cNvPr id="30" name="Freeform 18"/>
              <p:cNvSpPr/>
              <p:nvPr/>
            </p:nvSpPr>
            <p:spPr>
              <a:xfrm>
                <a:off x="1479554" y="4570410"/>
                <a:ext cx="500062" cy="126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5"/>
                  <a:gd name="f7" fmla="val 51"/>
                  <a:gd name="f8" fmla="val 7"/>
                  <a:gd name="f9" fmla="val 88"/>
                  <a:gd name="f10" fmla="val 3"/>
                  <a:gd name="f11" fmla="val 176"/>
                  <a:gd name="f12" fmla="val 228"/>
                  <a:gd name="f13" fmla="val 280"/>
                  <a:gd name="f14" fmla="val 14"/>
                  <a:gd name="f15" fmla="val 297"/>
                  <a:gd name="f16" fmla="val 32"/>
                  <a:gd name="f17" fmla="+- 0 0 -90"/>
                  <a:gd name="f18" fmla="*/ f3 1 315"/>
                  <a:gd name="f19" fmla="*/ f4 1 51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15"/>
                  <a:gd name="f28" fmla="*/ f24 1 51"/>
                  <a:gd name="f29" fmla="*/ 0 f25 1"/>
                  <a:gd name="f30" fmla="*/ 7 f24 1"/>
                  <a:gd name="f31" fmla="*/ 228 f25 1"/>
                  <a:gd name="f32" fmla="*/ 315 f25 1"/>
                  <a:gd name="f33" fmla="*/ 51 f24 1"/>
                  <a:gd name="f34" fmla="*/ 0 f24 1"/>
                  <a:gd name="f35" fmla="+- f26 0 f1"/>
                  <a:gd name="f36" fmla="*/ f29 1 315"/>
                  <a:gd name="f37" fmla="*/ f30 1 51"/>
                  <a:gd name="f38" fmla="*/ f31 1 315"/>
                  <a:gd name="f39" fmla="*/ f32 1 315"/>
                  <a:gd name="f40" fmla="*/ f33 1 51"/>
                  <a:gd name="f41" fmla="*/ f34 1 51"/>
                  <a:gd name="f42" fmla="*/ f36 1 f27"/>
                  <a:gd name="f43" fmla="*/ f37 1 f28"/>
                  <a:gd name="f44" fmla="*/ f38 1 f27"/>
                  <a:gd name="f45" fmla="*/ f39 1 f27"/>
                  <a:gd name="f46" fmla="*/ f40 1 f28"/>
                  <a:gd name="f47" fmla="*/ f41 1 f28"/>
                  <a:gd name="f48" fmla="*/ f42 f18 1"/>
                  <a:gd name="f49" fmla="*/ f45 f18 1"/>
                  <a:gd name="f50" fmla="*/ f46 f19 1"/>
                  <a:gd name="f51" fmla="*/ f47 f19 1"/>
                  <a:gd name="f52" fmla="*/ f43 f19 1"/>
                  <a:gd name="f53" fmla="*/ f44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48" y="f52"/>
                  </a:cxn>
                  <a:cxn ang="f35">
                    <a:pos x="f53" y="f52"/>
                  </a:cxn>
                  <a:cxn ang="f35">
                    <a:pos x="f49" y="f50"/>
                  </a:cxn>
                </a:cxnLst>
                <a:rect l="f48" t="f51" r="f49" b="f50"/>
                <a:pathLst>
                  <a:path w="315" h="51">
                    <a:moveTo>
                      <a:pt x="f5" y="f8"/>
                    </a:moveTo>
                    <a:cubicBezTo>
                      <a:pt x="f9" y="f10"/>
                      <a:pt x="f11" y="f5"/>
                      <a:pt x="f12" y="f8"/>
                    </a:cubicBezTo>
                    <a:cubicBezTo>
                      <a:pt x="f13" y="f14"/>
                      <a:pt x="f15" y="f16"/>
                      <a:pt x="f6" y="f7"/>
                    </a:cubicBezTo>
                  </a:path>
                </a:pathLst>
              </a:custGeom>
              <a:noFill/>
              <a:ln w="76196">
                <a:solidFill>
                  <a:srgbClr val="99CC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>
              <a:xfrm>
                <a:off x="1514479" y="4538660"/>
                <a:ext cx="1138236" cy="7858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317"/>
                  <a:gd name="f8" fmla="val 292"/>
                  <a:gd name="f9" fmla="val 77"/>
                  <a:gd name="f10" fmla="val 304"/>
                  <a:gd name="f11" fmla="val 154"/>
                  <a:gd name="f12" fmla="val 217"/>
                  <a:gd name="f13" fmla="val 280"/>
                  <a:gd name="f14" fmla="val 267"/>
                  <a:gd name="f15" fmla="val 331"/>
                  <a:gd name="f16" fmla="val 185"/>
                  <a:gd name="f17" fmla="val 380"/>
                  <a:gd name="f18" fmla="val 140"/>
                  <a:gd name="f19" fmla="val 429"/>
                  <a:gd name="f20" fmla="val 95"/>
                  <a:gd name="f21" fmla="val 454"/>
                  <a:gd name="f22" fmla="val 40"/>
                  <a:gd name="f23" fmla="val 510"/>
                  <a:gd name="f24" fmla="val 20"/>
                  <a:gd name="f25" fmla="val 566"/>
                  <a:gd name="f26" fmla="val 684"/>
                  <a:gd name="f27" fmla="+- 0 0 -90"/>
                  <a:gd name="f28" fmla="*/ f3 1 717"/>
                  <a:gd name="f29" fmla="*/ f4 1 317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717"/>
                  <a:gd name="f38" fmla="*/ f34 1 317"/>
                  <a:gd name="f39" fmla="*/ 0 f35 1"/>
                  <a:gd name="f40" fmla="*/ 292 f34 1"/>
                  <a:gd name="f41" fmla="*/ 217 f35 1"/>
                  <a:gd name="f42" fmla="*/ 380 f35 1"/>
                  <a:gd name="f43" fmla="*/ 140 f34 1"/>
                  <a:gd name="f44" fmla="*/ 510 f35 1"/>
                  <a:gd name="f45" fmla="*/ 20 f34 1"/>
                  <a:gd name="f46" fmla="*/ 717 f35 1"/>
                  <a:gd name="f47" fmla="*/ 0 f34 1"/>
                  <a:gd name="f48" fmla="*/ 317 f34 1"/>
                  <a:gd name="f49" fmla="+- f36 0 f1"/>
                  <a:gd name="f50" fmla="*/ f39 1 717"/>
                  <a:gd name="f51" fmla="*/ f40 1 317"/>
                  <a:gd name="f52" fmla="*/ f41 1 717"/>
                  <a:gd name="f53" fmla="*/ f42 1 717"/>
                  <a:gd name="f54" fmla="*/ f43 1 317"/>
                  <a:gd name="f55" fmla="*/ f44 1 717"/>
                  <a:gd name="f56" fmla="*/ f45 1 317"/>
                  <a:gd name="f57" fmla="*/ f46 1 717"/>
                  <a:gd name="f58" fmla="*/ f47 1 317"/>
                  <a:gd name="f59" fmla="*/ f48 1 317"/>
                  <a:gd name="f60" fmla="*/ f50 1 f37"/>
                  <a:gd name="f61" fmla="*/ f51 1 f38"/>
                  <a:gd name="f62" fmla="*/ f52 1 f37"/>
                  <a:gd name="f63" fmla="*/ f53 1 f37"/>
                  <a:gd name="f64" fmla="*/ f54 1 f38"/>
                  <a:gd name="f65" fmla="*/ f55 1 f37"/>
                  <a:gd name="f66" fmla="*/ f56 1 f38"/>
                  <a:gd name="f67" fmla="*/ f57 1 f37"/>
                  <a:gd name="f68" fmla="*/ f58 1 f38"/>
                  <a:gd name="f69" fmla="*/ f59 1 f38"/>
                  <a:gd name="f70" fmla="*/ f60 f28 1"/>
                  <a:gd name="f71" fmla="*/ f67 f28 1"/>
                  <a:gd name="f72" fmla="*/ f69 f29 1"/>
                  <a:gd name="f73" fmla="*/ f68 f29 1"/>
                  <a:gd name="f74" fmla="*/ f61 f29 1"/>
                  <a:gd name="f75" fmla="*/ f62 f28 1"/>
                  <a:gd name="f76" fmla="*/ f63 f28 1"/>
                  <a:gd name="f77" fmla="*/ f64 f29 1"/>
                  <a:gd name="f78" fmla="*/ f65 f28 1"/>
                  <a:gd name="f79" fmla="*/ f6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0" y="f74"/>
                  </a:cxn>
                  <a:cxn ang="f49">
                    <a:pos x="f75" y="f74"/>
                  </a:cxn>
                  <a:cxn ang="f49">
                    <a:pos x="f76" y="f77"/>
                  </a:cxn>
                  <a:cxn ang="f49">
                    <a:pos x="f78" y="f79"/>
                  </a:cxn>
                  <a:cxn ang="f49">
                    <a:pos x="f71" y="f79"/>
                  </a:cxn>
                </a:cxnLst>
                <a:rect l="f70" t="f73" r="f71" b="f72"/>
                <a:pathLst>
                  <a:path w="717" h="317">
                    <a:moveTo>
                      <a:pt x="f5" y="f8"/>
                    </a:moveTo>
                    <a:cubicBezTo>
                      <a:pt x="f9" y="f10"/>
                      <a:pt x="f11" y="f7"/>
                      <a:pt x="f12" y="f8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5"/>
                      <a:pt x="f26" y="f24"/>
                      <a:pt x="f6" y="f24"/>
                    </a:cubicBezTo>
                  </a:path>
                </a:pathLst>
              </a:custGeom>
              <a:noFill/>
              <a:ln w="76196">
                <a:solidFill>
                  <a:srgbClr val="99CC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</p:grpSp>
      <p:sp>
        <p:nvSpPr>
          <p:cNvPr id="8217" name="TextBox 30"/>
          <p:cNvSpPr txBox="1">
            <a:spLocks noChangeArrowheads="1"/>
          </p:cNvSpPr>
          <p:nvPr/>
        </p:nvSpPr>
        <p:spPr bwMode="auto">
          <a:xfrm>
            <a:off x="890588" y="55499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Oval 31"/>
          <p:cNvSpPr/>
          <p:nvPr/>
        </p:nvSpPr>
        <p:spPr>
          <a:xfrm>
            <a:off x="427038" y="43894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8219" name="TextBox 32"/>
          <p:cNvSpPr txBox="1">
            <a:spLocks noChangeArrowheads="1"/>
          </p:cNvSpPr>
          <p:nvPr/>
        </p:nvSpPr>
        <p:spPr bwMode="auto">
          <a:xfrm>
            <a:off x="1076325" y="59039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33621"/>
              </p:ext>
            </p:extLst>
          </p:nvPr>
        </p:nvGraphicFramePr>
        <p:xfrm>
          <a:off x="3089274" y="4818063"/>
          <a:ext cx="11017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07" r:id="rId6" imgW="431613" imgH="215806" progId="Equation.3">
                  <p:embed/>
                </p:oleObj>
              </mc:Choice>
              <mc:Fallback>
                <p:oleObj r:id="rId6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818063"/>
                        <a:ext cx="11017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Elementary Braid Matrices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9465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720725" y="1841500"/>
            <a:ext cx="125413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7"/>
          <p:cNvSpPr/>
          <p:nvPr/>
        </p:nvSpPr>
        <p:spPr>
          <a:xfrm>
            <a:off x="720725" y="2370138"/>
            <a:ext cx="123825" cy="109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" name="Oval 9"/>
          <p:cNvSpPr/>
          <p:nvPr/>
        </p:nvSpPr>
        <p:spPr>
          <a:xfrm>
            <a:off x="720725" y="2897188"/>
            <a:ext cx="123825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Oval 10"/>
          <p:cNvSpPr/>
          <p:nvPr/>
        </p:nvSpPr>
        <p:spPr>
          <a:xfrm>
            <a:off x="549275" y="2320925"/>
            <a:ext cx="463550" cy="7762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9226" name="Group 87"/>
          <p:cNvGrpSpPr>
            <a:grpSpLocks/>
          </p:cNvGrpSpPr>
          <p:nvPr/>
        </p:nvGrpSpPr>
        <p:grpSpPr bwMode="auto">
          <a:xfrm>
            <a:off x="1474788" y="1847850"/>
            <a:ext cx="1208087" cy="1258888"/>
            <a:chOff x="1474790" y="1847846"/>
            <a:chExt cx="1208086" cy="1258891"/>
          </a:xfrm>
        </p:grpSpPr>
        <p:sp>
          <p:nvSpPr>
            <p:cNvPr id="9" name="Line 17"/>
            <p:cNvSpPr/>
            <p:nvPr/>
          </p:nvSpPr>
          <p:spPr>
            <a:xfrm>
              <a:off x="1495427" y="1847846"/>
              <a:ext cx="117316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1474790" y="2352672"/>
              <a:ext cx="500062" cy="127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51"/>
                <a:gd name="f8" fmla="val 7"/>
                <a:gd name="f9" fmla="val 88"/>
                <a:gd name="f10" fmla="val 3"/>
                <a:gd name="f11" fmla="val 176"/>
                <a:gd name="f12" fmla="val 228"/>
                <a:gd name="f13" fmla="val 280"/>
                <a:gd name="f14" fmla="val 14"/>
                <a:gd name="f15" fmla="val 297"/>
                <a:gd name="f16" fmla="val 32"/>
                <a:gd name="f17" fmla="+- 0 0 -90"/>
                <a:gd name="f18" fmla="*/ f3 1 315"/>
                <a:gd name="f19" fmla="*/ f4 1 5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5"/>
                <a:gd name="f28" fmla="*/ f24 1 51"/>
                <a:gd name="f29" fmla="*/ 0 f25 1"/>
                <a:gd name="f30" fmla="*/ 7 f24 1"/>
                <a:gd name="f31" fmla="*/ 228 f25 1"/>
                <a:gd name="f32" fmla="*/ 315 f25 1"/>
                <a:gd name="f33" fmla="*/ 51 f24 1"/>
                <a:gd name="f34" fmla="*/ 0 f24 1"/>
                <a:gd name="f35" fmla="+- f26 0 f1"/>
                <a:gd name="f36" fmla="*/ f29 1 315"/>
                <a:gd name="f37" fmla="*/ f30 1 51"/>
                <a:gd name="f38" fmla="*/ f31 1 315"/>
                <a:gd name="f39" fmla="*/ f32 1 315"/>
                <a:gd name="f40" fmla="*/ f33 1 51"/>
                <a:gd name="f41" fmla="*/ f34 1 51"/>
                <a:gd name="f42" fmla="*/ f36 1 f27"/>
                <a:gd name="f43" fmla="*/ f37 1 f28"/>
                <a:gd name="f44" fmla="*/ f38 1 f27"/>
                <a:gd name="f45" fmla="*/ f39 1 f27"/>
                <a:gd name="f46" fmla="*/ f40 1 f28"/>
                <a:gd name="f47" fmla="*/ f41 1 f28"/>
                <a:gd name="f48" fmla="*/ f42 f18 1"/>
                <a:gd name="f49" fmla="*/ f45 f18 1"/>
                <a:gd name="f50" fmla="*/ f46 f19 1"/>
                <a:gd name="f51" fmla="*/ f47 f19 1"/>
                <a:gd name="f52" fmla="*/ f43 f19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8" y="f52"/>
                </a:cxn>
                <a:cxn ang="f35">
                  <a:pos x="f53" y="f52"/>
                </a:cxn>
                <a:cxn ang="f35">
                  <a:pos x="f49" y="f50"/>
                </a:cxn>
              </a:cxnLst>
              <a:rect l="f48" t="f51" r="f49" b="f50"/>
              <a:pathLst>
                <a:path w="315" h="51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2181226" y="2911474"/>
              <a:ext cx="501650" cy="150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1509715" y="2320922"/>
              <a:ext cx="1138236" cy="78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"/>
                <a:gd name="f7" fmla="val 317"/>
                <a:gd name="f8" fmla="val 292"/>
                <a:gd name="f9" fmla="val 77"/>
                <a:gd name="f10" fmla="val 304"/>
                <a:gd name="f11" fmla="val 154"/>
                <a:gd name="f12" fmla="val 217"/>
                <a:gd name="f13" fmla="val 280"/>
                <a:gd name="f14" fmla="val 267"/>
                <a:gd name="f15" fmla="val 331"/>
                <a:gd name="f16" fmla="val 185"/>
                <a:gd name="f17" fmla="val 380"/>
                <a:gd name="f18" fmla="val 140"/>
                <a:gd name="f19" fmla="val 429"/>
                <a:gd name="f20" fmla="val 95"/>
                <a:gd name="f21" fmla="val 454"/>
                <a:gd name="f22" fmla="val 40"/>
                <a:gd name="f23" fmla="val 510"/>
                <a:gd name="f24" fmla="val 20"/>
                <a:gd name="f25" fmla="val 566"/>
                <a:gd name="f26" fmla="val 684"/>
                <a:gd name="f27" fmla="+- 0 0 -90"/>
                <a:gd name="f28" fmla="*/ f3 1 717"/>
                <a:gd name="f29" fmla="*/ f4 1 3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7"/>
                <a:gd name="f38" fmla="*/ f34 1 317"/>
                <a:gd name="f39" fmla="*/ 0 f35 1"/>
                <a:gd name="f40" fmla="*/ 292 f34 1"/>
                <a:gd name="f41" fmla="*/ 217 f35 1"/>
                <a:gd name="f42" fmla="*/ 380 f35 1"/>
                <a:gd name="f43" fmla="*/ 140 f34 1"/>
                <a:gd name="f44" fmla="*/ 510 f35 1"/>
                <a:gd name="f45" fmla="*/ 20 f34 1"/>
                <a:gd name="f46" fmla="*/ 717 f35 1"/>
                <a:gd name="f47" fmla="*/ 0 f34 1"/>
                <a:gd name="f48" fmla="*/ 317 f34 1"/>
                <a:gd name="f49" fmla="+- f36 0 f1"/>
                <a:gd name="f50" fmla="*/ f39 1 717"/>
                <a:gd name="f51" fmla="*/ f40 1 317"/>
                <a:gd name="f52" fmla="*/ f41 1 717"/>
                <a:gd name="f53" fmla="*/ f42 1 717"/>
                <a:gd name="f54" fmla="*/ f43 1 317"/>
                <a:gd name="f55" fmla="*/ f44 1 717"/>
                <a:gd name="f56" fmla="*/ f45 1 317"/>
                <a:gd name="f57" fmla="*/ f46 1 717"/>
                <a:gd name="f58" fmla="*/ f47 1 317"/>
                <a:gd name="f59" fmla="*/ f48 1 317"/>
                <a:gd name="f60" fmla="*/ f50 1 f37"/>
                <a:gd name="f61" fmla="*/ f51 1 f38"/>
                <a:gd name="f62" fmla="*/ f52 1 f37"/>
                <a:gd name="f63" fmla="*/ f53 1 f37"/>
                <a:gd name="f64" fmla="*/ f54 1 f38"/>
                <a:gd name="f65" fmla="*/ f55 1 f37"/>
                <a:gd name="f66" fmla="*/ f56 1 f38"/>
                <a:gd name="f67" fmla="*/ f57 1 f37"/>
                <a:gd name="f68" fmla="*/ f58 1 f38"/>
                <a:gd name="f69" fmla="*/ f59 1 f38"/>
                <a:gd name="f70" fmla="*/ f60 f28 1"/>
                <a:gd name="f71" fmla="*/ f67 f28 1"/>
                <a:gd name="f72" fmla="*/ f69 f29 1"/>
                <a:gd name="f73" fmla="*/ f68 f29 1"/>
                <a:gd name="f74" fmla="*/ f61 f29 1"/>
                <a:gd name="f75" fmla="*/ f62 f28 1"/>
                <a:gd name="f76" fmla="*/ f63 f28 1"/>
                <a:gd name="f77" fmla="*/ f64 f29 1"/>
                <a:gd name="f78" fmla="*/ f65 f28 1"/>
                <a:gd name="f79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0" y="f74"/>
                </a:cxn>
                <a:cxn ang="f49">
                  <a:pos x="f75" y="f74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71" y="f79"/>
                </a:cxn>
              </a:cxnLst>
              <a:rect l="f70" t="f73" r="f71" b="f72"/>
              <a:pathLst>
                <a:path w="717" h="317">
                  <a:moveTo>
                    <a:pt x="f5" y="f8"/>
                  </a:moveTo>
                  <a:cubicBezTo>
                    <a:pt x="f9" y="f10"/>
                    <a:pt x="f11" y="f7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4"/>
                    <a:pt x="f6" y="f24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9227" name="TextBox 88"/>
          <p:cNvSpPr txBox="1">
            <a:spLocks noChangeArrowheads="1"/>
          </p:cNvSpPr>
          <p:nvPr/>
        </p:nvSpPr>
        <p:spPr bwMode="auto">
          <a:xfrm>
            <a:off x="874713" y="28321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Oval 89"/>
          <p:cNvSpPr/>
          <p:nvPr/>
        </p:nvSpPr>
        <p:spPr>
          <a:xfrm>
            <a:off x="412750" y="16716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9229" name="TextBox 90"/>
          <p:cNvSpPr txBox="1">
            <a:spLocks noChangeArrowheads="1"/>
          </p:cNvSpPr>
          <p:nvPr/>
        </p:nvSpPr>
        <p:spPr bwMode="auto">
          <a:xfrm>
            <a:off x="1062038" y="3186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230" name="Straight Arrow Connector 92"/>
          <p:cNvCxnSpPr>
            <a:cxnSpLocks noChangeShapeType="1"/>
          </p:cNvCxnSpPr>
          <p:nvPr/>
        </p:nvCxnSpPr>
        <p:spPr bwMode="auto">
          <a:xfrm>
            <a:off x="1770063" y="1458913"/>
            <a:ext cx="628650" cy="1587"/>
          </a:xfrm>
          <a:prstGeom prst="straightConnector1">
            <a:avLst/>
          </a:prstGeom>
          <a:noFill/>
          <a:ln w="38103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TextBox 101"/>
          <p:cNvSpPr txBox="1">
            <a:spLocks noChangeArrowheads="1"/>
          </p:cNvSpPr>
          <p:nvPr/>
        </p:nvSpPr>
        <p:spPr bwMode="auto">
          <a:xfrm>
            <a:off x="1711325" y="1062038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time</a:t>
            </a:r>
          </a:p>
        </p:txBody>
      </p:sp>
      <p:graphicFrame>
        <p:nvGraphicFramePr>
          <p:cNvPr id="9218" name="Object 135"/>
          <p:cNvGraphicFramePr>
            <a:graphicFrameLocks noChangeAspect="1"/>
          </p:cNvGraphicFramePr>
          <p:nvPr/>
        </p:nvGraphicFramePr>
        <p:xfrm>
          <a:off x="3086100" y="1862138"/>
          <a:ext cx="38925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76" r:id="rId4" imgW="1612900" imgH="482600" progId="Equation.3">
                  <p:embed/>
                </p:oleObj>
              </mc:Choice>
              <mc:Fallback>
                <p:oleObj r:id="rId4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862138"/>
                        <a:ext cx="38925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6"/>
          <p:cNvSpPr/>
          <p:nvPr/>
        </p:nvSpPr>
        <p:spPr>
          <a:xfrm>
            <a:off x="735013" y="4560888"/>
            <a:ext cx="127000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3" name="Oval 7"/>
          <p:cNvSpPr/>
          <p:nvPr/>
        </p:nvSpPr>
        <p:spPr>
          <a:xfrm>
            <a:off x="735013" y="5087938"/>
            <a:ext cx="125412" cy="1111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4" name="Oval 9"/>
          <p:cNvSpPr/>
          <p:nvPr/>
        </p:nvSpPr>
        <p:spPr>
          <a:xfrm>
            <a:off x="735013" y="5614988"/>
            <a:ext cx="125412" cy="112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99CC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5" name="Oval 10"/>
          <p:cNvSpPr/>
          <p:nvPr/>
        </p:nvSpPr>
        <p:spPr>
          <a:xfrm>
            <a:off x="563563" y="5040313"/>
            <a:ext cx="463550" cy="774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6" name="Line 17"/>
          <p:cNvSpPr/>
          <p:nvPr/>
        </p:nvSpPr>
        <p:spPr>
          <a:xfrm>
            <a:off x="1500188" y="5815013"/>
            <a:ext cx="11731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9240" name="Group 37"/>
          <p:cNvGrpSpPr>
            <a:grpSpLocks/>
          </p:cNvGrpSpPr>
          <p:nvPr/>
        </p:nvGrpSpPr>
        <p:grpSpPr bwMode="auto">
          <a:xfrm>
            <a:off x="1479550" y="4538663"/>
            <a:ext cx="1208088" cy="785812"/>
            <a:chOff x="1479554" y="4538660"/>
            <a:chExt cx="1208086" cy="785807"/>
          </a:xfrm>
        </p:grpSpPr>
        <p:sp>
          <p:nvSpPr>
            <p:cNvPr id="28" name="Freeform 19"/>
            <p:cNvSpPr/>
            <p:nvPr/>
          </p:nvSpPr>
          <p:spPr>
            <a:xfrm>
              <a:off x="2185991" y="5129206"/>
              <a:ext cx="501649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grpSp>
          <p:nvGrpSpPr>
            <p:cNvPr id="9248" name="Group 36"/>
            <p:cNvGrpSpPr>
              <a:grpSpLocks/>
            </p:cNvGrpSpPr>
            <p:nvPr/>
          </p:nvGrpSpPr>
          <p:grpSpPr bwMode="auto">
            <a:xfrm>
              <a:off x="1479554" y="4538660"/>
              <a:ext cx="1173156" cy="785807"/>
              <a:chOff x="1479554" y="4538660"/>
              <a:chExt cx="1173156" cy="785807"/>
            </a:xfrm>
          </p:grpSpPr>
          <p:sp>
            <p:nvSpPr>
              <p:cNvPr id="30" name="Freeform 18"/>
              <p:cNvSpPr/>
              <p:nvPr/>
            </p:nvSpPr>
            <p:spPr>
              <a:xfrm>
                <a:off x="1479554" y="4570410"/>
                <a:ext cx="500062" cy="126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5"/>
                  <a:gd name="f7" fmla="val 51"/>
                  <a:gd name="f8" fmla="val 7"/>
                  <a:gd name="f9" fmla="val 88"/>
                  <a:gd name="f10" fmla="val 3"/>
                  <a:gd name="f11" fmla="val 176"/>
                  <a:gd name="f12" fmla="val 228"/>
                  <a:gd name="f13" fmla="val 280"/>
                  <a:gd name="f14" fmla="val 14"/>
                  <a:gd name="f15" fmla="val 297"/>
                  <a:gd name="f16" fmla="val 32"/>
                  <a:gd name="f17" fmla="+- 0 0 -90"/>
                  <a:gd name="f18" fmla="*/ f3 1 315"/>
                  <a:gd name="f19" fmla="*/ f4 1 51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15"/>
                  <a:gd name="f28" fmla="*/ f24 1 51"/>
                  <a:gd name="f29" fmla="*/ 0 f25 1"/>
                  <a:gd name="f30" fmla="*/ 7 f24 1"/>
                  <a:gd name="f31" fmla="*/ 228 f25 1"/>
                  <a:gd name="f32" fmla="*/ 315 f25 1"/>
                  <a:gd name="f33" fmla="*/ 51 f24 1"/>
                  <a:gd name="f34" fmla="*/ 0 f24 1"/>
                  <a:gd name="f35" fmla="+- f26 0 f1"/>
                  <a:gd name="f36" fmla="*/ f29 1 315"/>
                  <a:gd name="f37" fmla="*/ f30 1 51"/>
                  <a:gd name="f38" fmla="*/ f31 1 315"/>
                  <a:gd name="f39" fmla="*/ f32 1 315"/>
                  <a:gd name="f40" fmla="*/ f33 1 51"/>
                  <a:gd name="f41" fmla="*/ f34 1 51"/>
                  <a:gd name="f42" fmla="*/ f36 1 f27"/>
                  <a:gd name="f43" fmla="*/ f37 1 f28"/>
                  <a:gd name="f44" fmla="*/ f38 1 f27"/>
                  <a:gd name="f45" fmla="*/ f39 1 f27"/>
                  <a:gd name="f46" fmla="*/ f40 1 f28"/>
                  <a:gd name="f47" fmla="*/ f41 1 f28"/>
                  <a:gd name="f48" fmla="*/ f42 f18 1"/>
                  <a:gd name="f49" fmla="*/ f45 f18 1"/>
                  <a:gd name="f50" fmla="*/ f46 f19 1"/>
                  <a:gd name="f51" fmla="*/ f47 f19 1"/>
                  <a:gd name="f52" fmla="*/ f43 f19 1"/>
                  <a:gd name="f53" fmla="*/ f44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48" y="f52"/>
                  </a:cxn>
                  <a:cxn ang="f35">
                    <a:pos x="f53" y="f52"/>
                  </a:cxn>
                  <a:cxn ang="f35">
                    <a:pos x="f49" y="f50"/>
                  </a:cxn>
                </a:cxnLst>
                <a:rect l="f48" t="f51" r="f49" b="f50"/>
                <a:pathLst>
                  <a:path w="315" h="51">
                    <a:moveTo>
                      <a:pt x="f5" y="f8"/>
                    </a:moveTo>
                    <a:cubicBezTo>
                      <a:pt x="f9" y="f10"/>
                      <a:pt x="f11" y="f5"/>
                      <a:pt x="f12" y="f8"/>
                    </a:cubicBezTo>
                    <a:cubicBezTo>
                      <a:pt x="f13" y="f14"/>
                      <a:pt x="f15" y="f16"/>
                      <a:pt x="f6" y="f7"/>
                    </a:cubicBezTo>
                  </a:path>
                </a:pathLst>
              </a:custGeom>
              <a:noFill/>
              <a:ln w="76196">
                <a:solidFill>
                  <a:srgbClr val="99CC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>
              <a:xfrm>
                <a:off x="1514479" y="4538660"/>
                <a:ext cx="1138236" cy="7858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317"/>
                  <a:gd name="f8" fmla="val 292"/>
                  <a:gd name="f9" fmla="val 77"/>
                  <a:gd name="f10" fmla="val 304"/>
                  <a:gd name="f11" fmla="val 154"/>
                  <a:gd name="f12" fmla="val 217"/>
                  <a:gd name="f13" fmla="val 280"/>
                  <a:gd name="f14" fmla="val 267"/>
                  <a:gd name="f15" fmla="val 331"/>
                  <a:gd name="f16" fmla="val 185"/>
                  <a:gd name="f17" fmla="val 380"/>
                  <a:gd name="f18" fmla="val 140"/>
                  <a:gd name="f19" fmla="val 429"/>
                  <a:gd name="f20" fmla="val 95"/>
                  <a:gd name="f21" fmla="val 454"/>
                  <a:gd name="f22" fmla="val 40"/>
                  <a:gd name="f23" fmla="val 510"/>
                  <a:gd name="f24" fmla="val 20"/>
                  <a:gd name="f25" fmla="val 566"/>
                  <a:gd name="f26" fmla="val 684"/>
                  <a:gd name="f27" fmla="+- 0 0 -90"/>
                  <a:gd name="f28" fmla="*/ f3 1 717"/>
                  <a:gd name="f29" fmla="*/ f4 1 317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717"/>
                  <a:gd name="f38" fmla="*/ f34 1 317"/>
                  <a:gd name="f39" fmla="*/ 0 f35 1"/>
                  <a:gd name="f40" fmla="*/ 292 f34 1"/>
                  <a:gd name="f41" fmla="*/ 217 f35 1"/>
                  <a:gd name="f42" fmla="*/ 380 f35 1"/>
                  <a:gd name="f43" fmla="*/ 140 f34 1"/>
                  <a:gd name="f44" fmla="*/ 510 f35 1"/>
                  <a:gd name="f45" fmla="*/ 20 f34 1"/>
                  <a:gd name="f46" fmla="*/ 717 f35 1"/>
                  <a:gd name="f47" fmla="*/ 0 f34 1"/>
                  <a:gd name="f48" fmla="*/ 317 f34 1"/>
                  <a:gd name="f49" fmla="+- f36 0 f1"/>
                  <a:gd name="f50" fmla="*/ f39 1 717"/>
                  <a:gd name="f51" fmla="*/ f40 1 317"/>
                  <a:gd name="f52" fmla="*/ f41 1 717"/>
                  <a:gd name="f53" fmla="*/ f42 1 717"/>
                  <a:gd name="f54" fmla="*/ f43 1 317"/>
                  <a:gd name="f55" fmla="*/ f44 1 717"/>
                  <a:gd name="f56" fmla="*/ f45 1 317"/>
                  <a:gd name="f57" fmla="*/ f46 1 717"/>
                  <a:gd name="f58" fmla="*/ f47 1 317"/>
                  <a:gd name="f59" fmla="*/ f48 1 317"/>
                  <a:gd name="f60" fmla="*/ f50 1 f37"/>
                  <a:gd name="f61" fmla="*/ f51 1 f38"/>
                  <a:gd name="f62" fmla="*/ f52 1 f37"/>
                  <a:gd name="f63" fmla="*/ f53 1 f37"/>
                  <a:gd name="f64" fmla="*/ f54 1 f38"/>
                  <a:gd name="f65" fmla="*/ f55 1 f37"/>
                  <a:gd name="f66" fmla="*/ f56 1 f38"/>
                  <a:gd name="f67" fmla="*/ f57 1 f37"/>
                  <a:gd name="f68" fmla="*/ f58 1 f38"/>
                  <a:gd name="f69" fmla="*/ f59 1 f38"/>
                  <a:gd name="f70" fmla="*/ f60 f28 1"/>
                  <a:gd name="f71" fmla="*/ f67 f28 1"/>
                  <a:gd name="f72" fmla="*/ f69 f29 1"/>
                  <a:gd name="f73" fmla="*/ f68 f29 1"/>
                  <a:gd name="f74" fmla="*/ f61 f29 1"/>
                  <a:gd name="f75" fmla="*/ f62 f28 1"/>
                  <a:gd name="f76" fmla="*/ f63 f28 1"/>
                  <a:gd name="f77" fmla="*/ f64 f29 1"/>
                  <a:gd name="f78" fmla="*/ f65 f28 1"/>
                  <a:gd name="f79" fmla="*/ f6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0" y="f74"/>
                  </a:cxn>
                  <a:cxn ang="f49">
                    <a:pos x="f75" y="f74"/>
                  </a:cxn>
                  <a:cxn ang="f49">
                    <a:pos x="f76" y="f77"/>
                  </a:cxn>
                  <a:cxn ang="f49">
                    <a:pos x="f78" y="f79"/>
                  </a:cxn>
                  <a:cxn ang="f49">
                    <a:pos x="f71" y="f79"/>
                  </a:cxn>
                </a:cxnLst>
                <a:rect l="f70" t="f73" r="f71" b="f72"/>
                <a:pathLst>
                  <a:path w="717" h="317">
                    <a:moveTo>
                      <a:pt x="f5" y="f8"/>
                    </a:moveTo>
                    <a:cubicBezTo>
                      <a:pt x="f9" y="f10"/>
                      <a:pt x="f11" y="f7"/>
                      <a:pt x="f12" y="f8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5"/>
                      <a:pt x="f26" y="f24"/>
                      <a:pt x="f6" y="f24"/>
                    </a:cubicBezTo>
                  </a:path>
                </a:pathLst>
              </a:custGeom>
              <a:noFill/>
              <a:ln w="76196">
                <a:solidFill>
                  <a:srgbClr val="99CC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</p:grpSp>
      <p:sp>
        <p:nvSpPr>
          <p:cNvPr id="9241" name="TextBox 30"/>
          <p:cNvSpPr txBox="1">
            <a:spLocks noChangeArrowheads="1"/>
          </p:cNvSpPr>
          <p:nvPr/>
        </p:nvSpPr>
        <p:spPr bwMode="auto">
          <a:xfrm>
            <a:off x="890588" y="55499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Oval 31"/>
          <p:cNvSpPr/>
          <p:nvPr/>
        </p:nvSpPr>
        <p:spPr>
          <a:xfrm>
            <a:off x="427038" y="4389438"/>
            <a:ext cx="885825" cy="1760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9243" name="TextBox 32"/>
          <p:cNvSpPr txBox="1">
            <a:spLocks noChangeArrowheads="1"/>
          </p:cNvSpPr>
          <p:nvPr/>
        </p:nvSpPr>
        <p:spPr bwMode="auto">
          <a:xfrm>
            <a:off x="1076325" y="59039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219" name="Object 29"/>
          <p:cNvGraphicFramePr>
            <a:graphicFrameLocks noChangeAspect="1"/>
          </p:cNvGraphicFramePr>
          <p:nvPr/>
        </p:nvGraphicFramePr>
        <p:xfrm>
          <a:off x="3089275" y="4462463"/>
          <a:ext cx="598646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77" name="Equation" r:id="rId6" imgW="2336800" imgH="508000" progId="Equation.3">
                  <p:embed/>
                </p:oleObj>
              </mc:Choice>
              <mc:Fallback>
                <p:oleObj name="Equation" r:id="rId6" imgW="2336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4462463"/>
                        <a:ext cx="5986463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Elementary Braid Matrices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96351"/>
              </p:ext>
            </p:extLst>
          </p:nvPr>
        </p:nvGraphicFramePr>
        <p:xfrm>
          <a:off x="6850647" y="6346826"/>
          <a:ext cx="229335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78" name="Equation" r:id="rId8" imgW="1193760" imgH="241200" progId="Equation.3">
                  <p:embed/>
                </p:oleObj>
              </mc:Choice>
              <mc:Fallback>
                <p:oleObj name="Equation" r:id="rId8" imgW="1193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0647" y="6346826"/>
                        <a:ext cx="2293353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5722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/>
          <p:nvPr/>
        </p:nvSpPr>
        <p:spPr>
          <a:xfrm flipV="1">
            <a:off x="8312150" y="2257425"/>
            <a:ext cx="1588" cy="19161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10247" name="Group 5"/>
          <p:cNvGrpSpPr>
            <a:grpSpLocks/>
          </p:cNvGrpSpPr>
          <p:nvPr/>
        </p:nvGrpSpPr>
        <p:grpSpPr bwMode="auto">
          <a:xfrm>
            <a:off x="196850" y="1493838"/>
            <a:ext cx="849313" cy="1225550"/>
            <a:chOff x="196852" y="1493836"/>
            <a:chExt cx="849312" cy="1225552"/>
          </a:xfrm>
        </p:grpSpPr>
        <p:sp>
          <p:nvSpPr>
            <p:cNvPr id="6" name="Oval 6"/>
            <p:cNvSpPr/>
            <p:nvPr/>
          </p:nvSpPr>
          <p:spPr>
            <a:xfrm>
              <a:off x="474665" y="1585911"/>
              <a:ext cx="130175" cy="1111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492127" y="1904999"/>
              <a:ext cx="123825" cy="1111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492127" y="2179637"/>
              <a:ext cx="123825" cy="1095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333377" y="1849437"/>
              <a:ext cx="381000" cy="50323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196852" y="1493836"/>
              <a:ext cx="708024" cy="102552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Text Box 14"/>
            <p:cNvSpPr txBox="1"/>
            <p:nvPr/>
          </p:nvSpPr>
          <p:spPr>
            <a:xfrm>
              <a:off x="581027" y="2127249"/>
              <a:ext cx="276225" cy="4492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a</a:t>
              </a:r>
            </a:p>
          </p:txBody>
        </p:sp>
        <p:sp>
          <p:nvSpPr>
            <p:cNvPr id="12" name="Text Box 15"/>
            <p:cNvSpPr txBox="1"/>
            <p:nvPr/>
          </p:nvSpPr>
          <p:spPr>
            <a:xfrm>
              <a:off x="746126" y="2349499"/>
              <a:ext cx="300038" cy="369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1</a:t>
              </a:r>
            </a:p>
          </p:txBody>
        </p:sp>
      </p:grpSp>
      <p:sp>
        <p:nvSpPr>
          <p:cNvPr id="14" name="Freeform 18"/>
          <p:cNvSpPr/>
          <p:nvPr/>
        </p:nvSpPr>
        <p:spPr>
          <a:xfrm>
            <a:off x="1219200" y="1984375"/>
            <a:ext cx="500063" cy="71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5"/>
              <a:gd name="f7" fmla="val 51"/>
              <a:gd name="f8" fmla="val 7"/>
              <a:gd name="f9" fmla="val 88"/>
              <a:gd name="f10" fmla="val 3"/>
              <a:gd name="f11" fmla="val 176"/>
              <a:gd name="f12" fmla="val 228"/>
              <a:gd name="f13" fmla="val 280"/>
              <a:gd name="f14" fmla="val 14"/>
              <a:gd name="f15" fmla="val 297"/>
              <a:gd name="f16" fmla="val 32"/>
              <a:gd name="f17" fmla="+- 0 0 -90"/>
              <a:gd name="f18" fmla="*/ f3 1 315"/>
              <a:gd name="f19" fmla="*/ f4 1 5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315"/>
              <a:gd name="f28" fmla="*/ f24 1 51"/>
              <a:gd name="f29" fmla="*/ 0 f25 1"/>
              <a:gd name="f30" fmla="*/ 7 f24 1"/>
              <a:gd name="f31" fmla="*/ 228 f25 1"/>
              <a:gd name="f32" fmla="*/ 315 f25 1"/>
              <a:gd name="f33" fmla="*/ 51 f24 1"/>
              <a:gd name="f34" fmla="*/ 0 f24 1"/>
              <a:gd name="f35" fmla="+- f26 0 f1"/>
              <a:gd name="f36" fmla="*/ f29 1 315"/>
              <a:gd name="f37" fmla="*/ f30 1 51"/>
              <a:gd name="f38" fmla="*/ f31 1 315"/>
              <a:gd name="f39" fmla="*/ f32 1 315"/>
              <a:gd name="f40" fmla="*/ f33 1 51"/>
              <a:gd name="f41" fmla="*/ f34 1 51"/>
              <a:gd name="f42" fmla="*/ f36 1 f27"/>
              <a:gd name="f43" fmla="*/ f37 1 f28"/>
              <a:gd name="f44" fmla="*/ f38 1 f27"/>
              <a:gd name="f45" fmla="*/ f39 1 f27"/>
              <a:gd name="f46" fmla="*/ f40 1 f28"/>
              <a:gd name="f47" fmla="*/ f41 1 f28"/>
              <a:gd name="f48" fmla="*/ f42 f18 1"/>
              <a:gd name="f49" fmla="*/ f45 f18 1"/>
              <a:gd name="f50" fmla="*/ f46 f19 1"/>
              <a:gd name="f51" fmla="*/ f47 f19 1"/>
              <a:gd name="f52" fmla="*/ f43 f19 1"/>
              <a:gd name="f53" fmla="*/ f4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8" y="f52"/>
              </a:cxn>
              <a:cxn ang="f35">
                <a:pos x="f53" y="f52"/>
              </a:cxn>
              <a:cxn ang="f35">
                <a:pos x="f49" y="f50"/>
              </a:cxn>
            </a:cxnLst>
            <a:rect l="f48" t="f51" r="f49" b="f50"/>
            <a:pathLst>
              <a:path w="315" h="51">
                <a:moveTo>
                  <a:pt x="f5" y="f8"/>
                </a:moveTo>
                <a:cubicBezTo>
                  <a:pt x="f9" y="f10"/>
                  <a:pt x="f11" y="f5"/>
                  <a:pt x="f12" y="f8"/>
                </a:cubicBezTo>
                <a:cubicBezTo>
                  <a:pt x="f13" y="f14"/>
                  <a:pt x="f15" y="f16"/>
                  <a:pt x="f6" y="f7"/>
                </a:cubicBez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5" name="Freeform 19"/>
          <p:cNvSpPr/>
          <p:nvPr/>
        </p:nvSpPr>
        <p:spPr>
          <a:xfrm>
            <a:off x="1925638" y="2301875"/>
            <a:ext cx="501650" cy="857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6"/>
              <a:gd name="f7" fmla="val 61"/>
              <a:gd name="f8" fmla="val 12"/>
              <a:gd name="f9" fmla="val 23"/>
              <a:gd name="f10" fmla="val 24"/>
              <a:gd name="f11" fmla="val 47"/>
              <a:gd name="f12" fmla="val 77"/>
              <a:gd name="f13" fmla="val 54"/>
              <a:gd name="f14" fmla="val 130"/>
              <a:gd name="f15" fmla="val 223"/>
              <a:gd name="f16" fmla="val 52"/>
              <a:gd name="f17" fmla="val 43"/>
              <a:gd name="f18" fmla="+- 0 0 -90"/>
              <a:gd name="f19" fmla="*/ f3 1 316"/>
              <a:gd name="f20" fmla="*/ f4 1 61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316"/>
              <a:gd name="f29" fmla="*/ f25 1 61"/>
              <a:gd name="f30" fmla="*/ 0 f26 1"/>
              <a:gd name="f31" fmla="*/ 0 f25 1"/>
              <a:gd name="f32" fmla="*/ 77 f26 1"/>
              <a:gd name="f33" fmla="*/ 54 f25 1"/>
              <a:gd name="f34" fmla="*/ 316 f26 1"/>
              <a:gd name="f35" fmla="*/ 43 f25 1"/>
              <a:gd name="f36" fmla="*/ 61 f25 1"/>
              <a:gd name="f37" fmla="+- f27 0 f1"/>
              <a:gd name="f38" fmla="*/ f30 1 316"/>
              <a:gd name="f39" fmla="*/ f31 1 61"/>
              <a:gd name="f40" fmla="*/ f32 1 316"/>
              <a:gd name="f41" fmla="*/ f33 1 61"/>
              <a:gd name="f42" fmla="*/ f34 1 316"/>
              <a:gd name="f43" fmla="*/ f35 1 61"/>
              <a:gd name="f44" fmla="*/ f36 1 61"/>
              <a:gd name="f45" fmla="*/ f38 1 f28"/>
              <a:gd name="f46" fmla="*/ f39 1 f29"/>
              <a:gd name="f47" fmla="*/ f40 1 f28"/>
              <a:gd name="f48" fmla="*/ f41 1 f29"/>
              <a:gd name="f49" fmla="*/ f42 1 f28"/>
              <a:gd name="f50" fmla="*/ f43 1 f29"/>
              <a:gd name="f51" fmla="*/ f44 1 f29"/>
              <a:gd name="f52" fmla="*/ f45 f19 1"/>
              <a:gd name="f53" fmla="*/ f49 f19 1"/>
              <a:gd name="f54" fmla="*/ f51 f20 1"/>
              <a:gd name="f55" fmla="*/ f46 f20 1"/>
              <a:gd name="f56" fmla="*/ f47 f19 1"/>
              <a:gd name="f57" fmla="*/ f48 f20 1"/>
              <a:gd name="f58" fmla="*/ f5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2" y="f55"/>
              </a:cxn>
              <a:cxn ang="f37">
                <a:pos x="f56" y="f57"/>
              </a:cxn>
              <a:cxn ang="f37">
                <a:pos x="f53" y="f58"/>
              </a:cxn>
            </a:cxnLst>
            <a:rect l="f52" t="f55" r="f53" b="f54"/>
            <a:pathLst>
              <a:path w="316" h="61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6" name="Freeform 20"/>
          <p:cNvSpPr/>
          <p:nvPr/>
        </p:nvSpPr>
        <p:spPr>
          <a:xfrm>
            <a:off x="1254125" y="1966913"/>
            <a:ext cx="1138238" cy="446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7"/>
              <a:gd name="f7" fmla="val 317"/>
              <a:gd name="f8" fmla="val 292"/>
              <a:gd name="f9" fmla="val 77"/>
              <a:gd name="f10" fmla="val 304"/>
              <a:gd name="f11" fmla="val 154"/>
              <a:gd name="f12" fmla="val 217"/>
              <a:gd name="f13" fmla="val 280"/>
              <a:gd name="f14" fmla="val 267"/>
              <a:gd name="f15" fmla="val 331"/>
              <a:gd name="f16" fmla="val 185"/>
              <a:gd name="f17" fmla="val 380"/>
              <a:gd name="f18" fmla="val 140"/>
              <a:gd name="f19" fmla="val 429"/>
              <a:gd name="f20" fmla="val 95"/>
              <a:gd name="f21" fmla="val 454"/>
              <a:gd name="f22" fmla="val 40"/>
              <a:gd name="f23" fmla="val 510"/>
              <a:gd name="f24" fmla="val 20"/>
              <a:gd name="f25" fmla="val 566"/>
              <a:gd name="f26" fmla="val 684"/>
              <a:gd name="f27" fmla="+- 0 0 -90"/>
              <a:gd name="f28" fmla="*/ f3 1 717"/>
              <a:gd name="f29" fmla="*/ f4 1 317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717"/>
              <a:gd name="f38" fmla="*/ f34 1 317"/>
              <a:gd name="f39" fmla="*/ 0 f35 1"/>
              <a:gd name="f40" fmla="*/ 292 f34 1"/>
              <a:gd name="f41" fmla="*/ 217 f35 1"/>
              <a:gd name="f42" fmla="*/ 380 f35 1"/>
              <a:gd name="f43" fmla="*/ 140 f34 1"/>
              <a:gd name="f44" fmla="*/ 510 f35 1"/>
              <a:gd name="f45" fmla="*/ 20 f34 1"/>
              <a:gd name="f46" fmla="*/ 717 f35 1"/>
              <a:gd name="f47" fmla="*/ 0 f34 1"/>
              <a:gd name="f48" fmla="*/ 317 f34 1"/>
              <a:gd name="f49" fmla="+- f36 0 f1"/>
              <a:gd name="f50" fmla="*/ f39 1 717"/>
              <a:gd name="f51" fmla="*/ f40 1 317"/>
              <a:gd name="f52" fmla="*/ f41 1 717"/>
              <a:gd name="f53" fmla="*/ f42 1 717"/>
              <a:gd name="f54" fmla="*/ f43 1 317"/>
              <a:gd name="f55" fmla="*/ f44 1 717"/>
              <a:gd name="f56" fmla="*/ f45 1 317"/>
              <a:gd name="f57" fmla="*/ f46 1 717"/>
              <a:gd name="f58" fmla="*/ f47 1 317"/>
              <a:gd name="f59" fmla="*/ f48 1 317"/>
              <a:gd name="f60" fmla="*/ f50 1 f37"/>
              <a:gd name="f61" fmla="*/ f51 1 f38"/>
              <a:gd name="f62" fmla="*/ f52 1 f37"/>
              <a:gd name="f63" fmla="*/ f53 1 f37"/>
              <a:gd name="f64" fmla="*/ f54 1 f38"/>
              <a:gd name="f65" fmla="*/ f55 1 f37"/>
              <a:gd name="f66" fmla="*/ f56 1 f38"/>
              <a:gd name="f67" fmla="*/ f57 1 f37"/>
              <a:gd name="f68" fmla="*/ f58 1 f38"/>
              <a:gd name="f69" fmla="*/ f59 1 f38"/>
              <a:gd name="f70" fmla="*/ f60 f28 1"/>
              <a:gd name="f71" fmla="*/ f67 f28 1"/>
              <a:gd name="f72" fmla="*/ f69 f29 1"/>
              <a:gd name="f73" fmla="*/ f68 f29 1"/>
              <a:gd name="f74" fmla="*/ f61 f29 1"/>
              <a:gd name="f75" fmla="*/ f62 f28 1"/>
              <a:gd name="f76" fmla="*/ f63 f28 1"/>
              <a:gd name="f77" fmla="*/ f64 f29 1"/>
              <a:gd name="f78" fmla="*/ f65 f28 1"/>
              <a:gd name="f79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0" y="f74"/>
              </a:cxn>
              <a:cxn ang="f49">
                <a:pos x="f75" y="f74"/>
              </a:cxn>
              <a:cxn ang="f49">
                <a:pos x="f76" y="f77"/>
              </a:cxn>
              <a:cxn ang="f49">
                <a:pos x="f78" y="f79"/>
              </a:cxn>
              <a:cxn ang="f49">
                <a:pos x="f71" y="f79"/>
              </a:cxn>
            </a:cxnLst>
            <a:rect l="f70" t="f73" r="f71" b="f72"/>
            <a:pathLst>
              <a:path w="717" h="317">
                <a:moveTo>
                  <a:pt x="f5" y="f8"/>
                </a:moveTo>
                <a:cubicBezTo>
                  <a:pt x="f9" y="f10"/>
                  <a:pt x="f11" y="f7"/>
                  <a:pt x="f12" y="f8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5"/>
                  <a:pt x="f26" y="f24"/>
                  <a:pt x="f6" y="f24"/>
                </a:cubicBez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10252" name="Group 22"/>
          <p:cNvGrpSpPr>
            <a:grpSpLocks/>
          </p:cNvGrpSpPr>
          <p:nvPr/>
        </p:nvGrpSpPr>
        <p:grpSpPr bwMode="auto">
          <a:xfrm>
            <a:off x="1266825" y="3422650"/>
            <a:ext cx="1208088" cy="812800"/>
            <a:chOff x="1266828" y="3422654"/>
            <a:chExt cx="1208086" cy="812791"/>
          </a:xfrm>
        </p:grpSpPr>
        <p:sp>
          <p:nvSpPr>
            <p:cNvPr id="18" name="Line 23"/>
            <p:cNvSpPr/>
            <p:nvPr/>
          </p:nvSpPr>
          <p:spPr>
            <a:xfrm>
              <a:off x="1279528" y="4235445"/>
              <a:ext cx="117316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9" name="Freeform 24"/>
            <p:cNvSpPr/>
            <p:nvPr/>
          </p:nvSpPr>
          <p:spPr>
            <a:xfrm>
              <a:off x="1266828" y="3443292"/>
              <a:ext cx="500062" cy="80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51"/>
                <a:gd name="f8" fmla="val 7"/>
                <a:gd name="f9" fmla="val 88"/>
                <a:gd name="f10" fmla="val 3"/>
                <a:gd name="f11" fmla="val 176"/>
                <a:gd name="f12" fmla="val 228"/>
                <a:gd name="f13" fmla="val 280"/>
                <a:gd name="f14" fmla="val 14"/>
                <a:gd name="f15" fmla="val 297"/>
                <a:gd name="f16" fmla="val 32"/>
                <a:gd name="f17" fmla="+- 0 0 -90"/>
                <a:gd name="f18" fmla="*/ f3 1 315"/>
                <a:gd name="f19" fmla="*/ f4 1 5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5"/>
                <a:gd name="f28" fmla="*/ f24 1 51"/>
                <a:gd name="f29" fmla="*/ 0 f25 1"/>
                <a:gd name="f30" fmla="*/ 7 f24 1"/>
                <a:gd name="f31" fmla="*/ 228 f25 1"/>
                <a:gd name="f32" fmla="*/ 315 f25 1"/>
                <a:gd name="f33" fmla="*/ 51 f24 1"/>
                <a:gd name="f34" fmla="*/ 0 f24 1"/>
                <a:gd name="f35" fmla="+- f26 0 f1"/>
                <a:gd name="f36" fmla="*/ f29 1 315"/>
                <a:gd name="f37" fmla="*/ f30 1 51"/>
                <a:gd name="f38" fmla="*/ f31 1 315"/>
                <a:gd name="f39" fmla="*/ f32 1 315"/>
                <a:gd name="f40" fmla="*/ f33 1 51"/>
                <a:gd name="f41" fmla="*/ f34 1 51"/>
                <a:gd name="f42" fmla="*/ f36 1 f27"/>
                <a:gd name="f43" fmla="*/ f37 1 f28"/>
                <a:gd name="f44" fmla="*/ f38 1 f27"/>
                <a:gd name="f45" fmla="*/ f39 1 f27"/>
                <a:gd name="f46" fmla="*/ f40 1 f28"/>
                <a:gd name="f47" fmla="*/ f41 1 f28"/>
                <a:gd name="f48" fmla="*/ f42 f18 1"/>
                <a:gd name="f49" fmla="*/ f45 f18 1"/>
                <a:gd name="f50" fmla="*/ f46 f19 1"/>
                <a:gd name="f51" fmla="*/ f47 f19 1"/>
                <a:gd name="f52" fmla="*/ f43 f19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8" y="f52"/>
                </a:cxn>
                <a:cxn ang="f35">
                  <a:pos x="f53" y="f52"/>
                </a:cxn>
                <a:cxn ang="f35">
                  <a:pos x="f49" y="f50"/>
                </a:cxn>
              </a:cxnLst>
              <a:rect l="f48" t="f51" r="f49" b="f50"/>
              <a:pathLst>
                <a:path w="315" h="51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0" name="Freeform 25"/>
            <p:cNvSpPr/>
            <p:nvPr/>
          </p:nvSpPr>
          <p:spPr>
            <a:xfrm>
              <a:off x="1973265" y="3800475"/>
              <a:ext cx="501649" cy="968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61"/>
                <a:gd name="f8" fmla="val 12"/>
                <a:gd name="f9" fmla="val 23"/>
                <a:gd name="f10" fmla="val 24"/>
                <a:gd name="f11" fmla="val 47"/>
                <a:gd name="f12" fmla="val 77"/>
                <a:gd name="f13" fmla="val 54"/>
                <a:gd name="f14" fmla="val 130"/>
                <a:gd name="f15" fmla="val 223"/>
                <a:gd name="f16" fmla="val 52"/>
                <a:gd name="f17" fmla="val 43"/>
                <a:gd name="f18" fmla="+- 0 0 -90"/>
                <a:gd name="f19" fmla="*/ f3 1 316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61"/>
                <a:gd name="f30" fmla="*/ 0 f26 1"/>
                <a:gd name="f31" fmla="*/ 0 f25 1"/>
                <a:gd name="f32" fmla="*/ 77 f26 1"/>
                <a:gd name="f33" fmla="*/ 54 f25 1"/>
                <a:gd name="f34" fmla="*/ 316 f26 1"/>
                <a:gd name="f35" fmla="*/ 43 f25 1"/>
                <a:gd name="f36" fmla="*/ 61 f25 1"/>
                <a:gd name="f37" fmla="+- f27 0 f1"/>
                <a:gd name="f38" fmla="*/ f30 1 316"/>
                <a:gd name="f39" fmla="*/ f31 1 61"/>
                <a:gd name="f40" fmla="*/ f32 1 316"/>
                <a:gd name="f41" fmla="*/ f33 1 61"/>
                <a:gd name="f42" fmla="*/ f34 1 316"/>
                <a:gd name="f43" fmla="*/ f35 1 61"/>
                <a:gd name="f44" fmla="*/ f36 1 61"/>
                <a:gd name="f45" fmla="*/ f38 1 f28"/>
                <a:gd name="f46" fmla="*/ f39 1 f29"/>
                <a:gd name="f47" fmla="*/ f40 1 f28"/>
                <a:gd name="f48" fmla="*/ f41 1 f29"/>
                <a:gd name="f49" fmla="*/ f42 1 f28"/>
                <a:gd name="f50" fmla="*/ f43 1 f29"/>
                <a:gd name="f51" fmla="*/ f44 1 f29"/>
                <a:gd name="f52" fmla="*/ f45 f19 1"/>
                <a:gd name="f53" fmla="*/ f49 f19 1"/>
                <a:gd name="f54" fmla="*/ f51 f20 1"/>
                <a:gd name="f55" fmla="*/ f46 f20 1"/>
                <a:gd name="f56" fmla="*/ f47 f19 1"/>
                <a:gd name="f57" fmla="*/ f48 f20 1"/>
                <a:gd name="f58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2" y="f55"/>
                </a:cxn>
                <a:cxn ang="f37">
                  <a:pos x="f56" y="f57"/>
                </a:cxn>
                <a:cxn ang="f37">
                  <a:pos x="f53" y="f58"/>
                </a:cxn>
              </a:cxnLst>
              <a:rect l="f52" t="f55" r="f53" b="f54"/>
              <a:pathLst>
                <a:path w="316" h="6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6" y="f17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1" name="Freeform 26"/>
            <p:cNvSpPr/>
            <p:nvPr/>
          </p:nvSpPr>
          <p:spPr>
            <a:xfrm>
              <a:off x="1301753" y="3422654"/>
              <a:ext cx="1138236" cy="503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"/>
                <a:gd name="f7" fmla="val 317"/>
                <a:gd name="f8" fmla="val 292"/>
                <a:gd name="f9" fmla="val 77"/>
                <a:gd name="f10" fmla="val 304"/>
                <a:gd name="f11" fmla="val 154"/>
                <a:gd name="f12" fmla="val 217"/>
                <a:gd name="f13" fmla="val 280"/>
                <a:gd name="f14" fmla="val 267"/>
                <a:gd name="f15" fmla="val 331"/>
                <a:gd name="f16" fmla="val 185"/>
                <a:gd name="f17" fmla="val 380"/>
                <a:gd name="f18" fmla="val 140"/>
                <a:gd name="f19" fmla="val 429"/>
                <a:gd name="f20" fmla="val 95"/>
                <a:gd name="f21" fmla="val 454"/>
                <a:gd name="f22" fmla="val 40"/>
                <a:gd name="f23" fmla="val 510"/>
                <a:gd name="f24" fmla="val 20"/>
                <a:gd name="f25" fmla="val 566"/>
                <a:gd name="f26" fmla="val 684"/>
                <a:gd name="f27" fmla="+- 0 0 -90"/>
                <a:gd name="f28" fmla="*/ f3 1 717"/>
                <a:gd name="f29" fmla="*/ f4 1 3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7"/>
                <a:gd name="f38" fmla="*/ f34 1 317"/>
                <a:gd name="f39" fmla="*/ 0 f35 1"/>
                <a:gd name="f40" fmla="*/ 292 f34 1"/>
                <a:gd name="f41" fmla="*/ 217 f35 1"/>
                <a:gd name="f42" fmla="*/ 380 f35 1"/>
                <a:gd name="f43" fmla="*/ 140 f34 1"/>
                <a:gd name="f44" fmla="*/ 510 f35 1"/>
                <a:gd name="f45" fmla="*/ 20 f34 1"/>
                <a:gd name="f46" fmla="*/ 717 f35 1"/>
                <a:gd name="f47" fmla="*/ 0 f34 1"/>
                <a:gd name="f48" fmla="*/ 317 f34 1"/>
                <a:gd name="f49" fmla="+- f36 0 f1"/>
                <a:gd name="f50" fmla="*/ f39 1 717"/>
                <a:gd name="f51" fmla="*/ f40 1 317"/>
                <a:gd name="f52" fmla="*/ f41 1 717"/>
                <a:gd name="f53" fmla="*/ f42 1 717"/>
                <a:gd name="f54" fmla="*/ f43 1 317"/>
                <a:gd name="f55" fmla="*/ f44 1 717"/>
                <a:gd name="f56" fmla="*/ f45 1 317"/>
                <a:gd name="f57" fmla="*/ f46 1 717"/>
                <a:gd name="f58" fmla="*/ f47 1 317"/>
                <a:gd name="f59" fmla="*/ f48 1 317"/>
                <a:gd name="f60" fmla="*/ f50 1 f37"/>
                <a:gd name="f61" fmla="*/ f51 1 f38"/>
                <a:gd name="f62" fmla="*/ f52 1 f37"/>
                <a:gd name="f63" fmla="*/ f53 1 f37"/>
                <a:gd name="f64" fmla="*/ f54 1 f38"/>
                <a:gd name="f65" fmla="*/ f55 1 f37"/>
                <a:gd name="f66" fmla="*/ f56 1 f38"/>
                <a:gd name="f67" fmla="*/ f57 1 f37"/>
                <a:gd name="f68" fmla="*/ f58 1 f38"/>
                <a:gd name="f69" fmla="*/ f59 1 f38"/>
                <a:gd name="f70" fmla="*/ f60 f28 1"/>
                <a:gd name="f71" fmla="*/ f67 f28 1"/>
                <a:gd name="f72" fmla="*/ f69 f29 1"/>
                <a:gd name="f73" fmla="*/ f68 f29 1"/>
                <a:gd name="f74" fmla="*/ f61 f29 1"/>
                <a:gd name="f75" fmla="*/ f62 f28 1"/>
                <a:gd name="f76" fmla="*/ f63 f28 1"/>
                <a:gd name="f77" fmla="*/ f64 f29 1"/>
                <a:gd name="f78" fmla="*/ f65 f28 1"/>
                <a:gd name="f79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0" y="f74"/>
                </a:cxn>
                <a:cxn ang="f49">
                  <a:pos x="f75" y="f74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71" y="f79"/>
                </a:cxn>
              </a:cxnLst>
              <a:rect l="f70" t="f73" r="f71" b="f72"/>
              <a:pathLst>
                <a:path w="717" h="317">
                  <a:moveTo>
                    <a:pt x="f5" y="f8"/>
                  </a:moveTo>
                  <a:cubicBezTo>
                    <a:pt x="f9" y="f10"/>
                    <a:pt x="f11" y="f7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4"/>
                    <a:pt x="f6" y="f24"/>
                  </a:cubicBezTo>
                </a:path>
              </a:pathLst>
            </a:custGeom>
            <a:noFill/>
            <a:ln w="76196">
              <a:solidFill>
                <a:srgbClr val="99CC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graphicFrame>
        <p:nvGraphicFramePr>
          <p:cNvPr id="10242" name="Object 29"/>
          <p:cNvGraphicFramePr>
            <a:graphicFrameLocks noChangeAspect="1"/>
          </p:cNvGraphicFramePr>
          <p:nvPr/>
        </p:nvGraphicFramePr>
        <p:xfrm>
          <a:off x="2987675" y="3094038"/>
          <a:ext cx="59658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970" r:id="rId4" imgW="2349500" imgH="508000" progId="Equation.3">
                  <p:embed/>
                </p:oleObj>
              </mc:Choice>
              <mc:Fallback>
                <p:oleObj r:id="rId4" imgW="2349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094038"/>
                        <a:ext cx="59658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59"/>
          <p:cNvSpPr/>
          <p:nvPr/>
        </p:nvSpPr>
        <p:spPr>
          <a:xfrm>
            <a:off x="1477963" y="5319713"/>
            <a:ext cx="1846262" cy="88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3"/>
              <a:gd name="f7" fmla="val 56"/>
              <a:gd name="f8" fmla="val 234"/>
              <a:gd name="f9" fmla="val 4"/>
              <a:gd name="f10" fmla="val 468"/>
              <a:gd name="f11" fmla="val 9"/>
              <a:gd name="f12" fmla="val 643"/>
              <a:gd name="f13" fmla="val 11"/>
              <a:gd name="f14" fmla="val 818"/>
              <a:gd name="f15" fmla="val 13"/>
              <a:gd name="f16" fmla="val 963"/>
              <a:gd name="f17" fmla="val 1050"/>
              <a:gd name="f18" fmla="val 1137"/>
              <a:gd name="f19" fmla="val 18"/>
              <a:gd name="f20" fmla="val 1150"/>
              <a:gd name="f21" fmla="val 37"/>
              <a:gd name="f22" fmla="+- 0 0 -90"/>
              <a:gd name="f23" fmla="*/ f3 1 1163"/>
              <a:gd name="f24" fmla="*/ f4 1 5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163"/>
              <a:gd name="f33" fmla="*/ f29 1 56"/>
              <a:gd name="f34" fmla="*/ 0 f30 1"/>
              <a:gd name="f35" fmla="*/ 0 f29 1"/>
              <a:gd name="f36" fmla="*/ 2147483647 f30 1"/>
              <a:gd name="f37" fmla="*/ 2147483647 f29 1"/>
              <a:gd name="f38" fmla="*/ 1163 f30 1"/>
              <a:gd name="f39" fmla="*/ 56 f29 1"/>
              <a:gd name="f40" fmla="+- f31 0 f1"/>
              <a:gd name="f41" fmla="*/ f34 1 1163"/>
              <a:gd name="f42" fmla="*/ f35 1 56"/>
              <a:gd name="f43" fmla="*/ f36 1 1163"/>
              <a:gd name="f44" fmla="*/ f37 1 56"/>
              <a:gd name="f45" fmla="*/ f38 1 1163"/>
              <a:gd name="f46" fmla="*/ f39 1 56"/>
              <a:gd name="f47" fmla="*/ f41 1 f32"/>
              <a:gd name="f48" fmla="*/ f42 1 f33"/>
              <a:gd name="f49" fmla="*/ f43 1 f32"/>
              <a:gd name="f50" fmla="*/ f44 1 f33"/>
              <a:gd name="f51" fmla="*/ f45 1 f32"/>
              <a:gd name="f52" fmla="*/ f46 1 f33"/>
              <a:gd name="f53" fmla="*/ f47 f23 1"/>
              <a:gd name="f54" fmla="*/ f51 f23 1"/>
              <a:gd name="f55" fmla="*/ f52 f24 1"/>
              <a:gd name="f56" fmla="*/ f48 f24 1"/>
              <a:gd name="f57" fmla="*/ f49 f23 1"/>
              <a:gd name="f58" fmla="*/ f50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3" y="f56"/>
              </a:cxn>
              <a:cxn ang="f40">
                <a:pos x="f57" y="f58"/>
              </a:cxn>
              <a:cxn ang="f40">
                <a:pos x="f57" y="f58"/>
              </a:cxn>
              <a:cxn ang="f40">
                <a:pos x="f57" y="f58"/>
              </a:cxn>
            </a:cxnLst>
            <a:rect l="f53" t="f56" r="f54" b="f55"/>
            <a:pathLst>
              <a:path w="1163" h="56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9"/>
                  <a:pt x="f17" y="f13"/>
                </a:cubicBezTo>
                <a:cubicBezTo>
                  <a:pt x="f18" y="f19"/>
                  <a:pt x="f20" y="f21"/>
                  <a:pt x="f6" y="f7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4" name="Freeform 60"/>
          <p:cNvSpPr/>
          <p:nvPr/>
        </p:nvSpPr>
        <p:spPr>
          <a:xfrm>
            <a:off x="3592513" y="5595938"/>
            <a:ext cx="2636837" cy="482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61"/>
              <a:gd name="f7" fmla="val 304"/>
              <a:gd name="f8" fmla="val 7"/>
              <a:gd name="f9" fmla="val 34"/>
              <a:gd name="f10" fmla="val 15"/>
              <a:gd name="f11" fmla="val 68"/>
              <a:gd name="f12" fmla="val 24"/>
              <a:gd name="f13" fmla="val 113"/>
              <a:gd name="f14" fmla="val 29"/>
              <a:gd name="f15" fmla="val 158"/>
              <a:gd name="f16" fmla="val 194"/>
              <a:gd name="f17" fmla="val 271"/>
              <a:gd name="f18" fmla="val 40"/>
              <a:gd name="f19" fmla="val 348"/>
              <a:gd name="f20" fmla="val 80"/>
              <a:gd name="f21" fmla="val 435"/>
              <a:gd name="f22" fmla="val 228"/>
              <a:gd name="f23" fmla="val 576"/>
              <a:gd name="f24" fmla="val 266"/>
              <a:gd name="f25" fmla="val 717"/>
              <a:gd name="f26" fmla="val 937"/>
              <a:gd name="f27" fmla="val 268"/>
              <a:gd name="f28" fmla="val 1118"/>
              <a:gd name="f29" fmla="val 1299"/>
              <a:gd name="f30" fmla="val 264"/>
              <a:gd name="f31" fmla="val 1480"/>
              <a:gd name="f32" fmla="val 259"/>
              <a:gd name="f33" fmla="val 255"/>
              <a:gd name="f34" fmla="+- 0 0 -90"/>
              <a:gd name="f35" fmla="*/ f3 1 1661"/>
              <a:gd name="f36" fmla="*/ f4 1 304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661"/>
              <a:gd name="f45" fmla="*/ f41 1 304"/>
              <a:gd name="f46" fmla="*/ 0 f42 1"/>
              <a:gd name="f47" fmla="*/ 2147483647 f41 1"/>
              <a:gd name="f48" fmla="*/ 2147483647 f42 1"/>
              <a:gd name="f49" fmla="*/ 0 f41 1"/>
              <a:gd name="f50" fmla="*/ 1661 f42 1"/>
              <a:gd name="f51" fmla="*/ 304 f41 1"/>
              <a:gd name="f52" fmla="+- f43 0 f1"/>
              <a:gd name="f53" fmla="*/ f46 1 1661"/>
              <a:gd name="f54" fmla="*/ f47 1 304"/>
              <a:gd name="f55" fmla="*/ f48 1 1661"/>
              <a:gd name="f56" fmla="*/ f49 1 304"/>
              <a:gd name="f57" fmla="*/ f50 1 1661"/>
              <a:gd name="f58" fmla="*/ f51 1 304"/>
              <a:gd name="f59" fmla="*/ f53 1 f44"/>
              <a:gd name="f60" fmla="*/ f54 1 f45"/>
              <a:gd name="f61" fmla="*/ f55 1 f44"/>
              <a:gd name="f62" fmla="*/ f57 1 f44"/>
              <a:gd name="f63" fmla="*/ f56 1 f45"/>
              <a:gd name="f64" fmla="*/ f58 1 f45"/>
              <a:gd name="f65" fmla="*/ f59 f35 1"/>
              <a:gd name="f66" fmla="*/ f62 f35 1"/>
              <a:gd name="f67" fmla="*/ f64 f36 1"/>
              <a:gd name="f68" fmla="*/ f63 f36 1"/>
              <a:gd name="f69" fmla="*/ f60 f36 1"/>
              <a:gd name="f70" fmla="*/ f61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65" y="f69"/>
              </a:cxn>
              <a:cxn ang="f52">
                <a:pos x="f70" y="f69"/>
              </a:cxn>
              <a:cxn ang="f52">
                <a:pos x="f70" y="f69"/>
              </a:cxn>
              <a:cxn ang="f52">
                <a:pos x="f70" y="f69"/>
              </a:cxn>
              <a:cxn ang="f52">
                <a:pos x="f70" y="f69"/>
              </a:cxn>
              <a:cxn ang="f52">
                <a:pos x="f70" y="f69"/>
              </a:cxn>
            </a:cxnLst>
            <a:rect l="f65" t="f68" r="f66" b="f67"/>
            <a:pathLst>
              <a:path w="1661" h="304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9"/>
                  <a:pt x="f16" y="f5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7"/>
                  <a:pt x="f26" y="f27"/>
                  <a:pt x="f28" y="f24"/>
                </a:cubicBezTo>
                <a:cubicBezTo>
                  <a:pt x="f29" y="f30"/>
                  <a:pt x="f31" y="f32"/>
                  <a:pt x="f6" y="f33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5" name="Freeform 61"/>
          <p:cNvSpPr/>
          <p:nvPr/>
        </p:nvSpPr>
        <p:spPr>
          <a:xfrm>
            <a:off x="4418013" y="5248275"/>
            <a:ext cx="1792287" cy="538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9"/>
              <a:gd name="f7" fmla="val 339"/>
              <a:gd name="f8" fmla="val 59"/>
              <a:gd name="f9" fmla="val 302"/>
              <a:gd name="f10" fmla="val 118"/>
              <a:gd name="f11" fmla="val 265"/>
              <a:gd name="f12" fmla="val 169"/>
              <a:gd name="f13" fmla="val 248"/>
              <a:gd name="f14" fmla="val 220"/>
              <a:gd name="f15" fmla="val 231"/>
              <a:gd name="f16" fmla="val 243"/>
              <a:gd name="f17" fmla="val 273"/>
              <a:gd name="f18" fmla="val 305"/>
              <a:gd name="f19" fmla="val 237"/>
              <a:gd name="f20" fmla="val 367"/>
              <a:gd name="f21" fmla="val 201"/>
              <a:gd name="f22" fmla="val 405"/>
              <a:gd name="f23" fmla="val 68"/>
              <a:gd name="f24" fmla="val 542"/>
              <a:gd name="f25" fmla="val 34"/>
              <a:gd name="f26" fmla="val 679"/>
              <a:gd name="f27" fmla="val 904"/>
              <a:gd name="f28" fmla="val 17"/>
              <a:gd name="f29" fmla="+- 0 0 -90"/>
              <a:gd name="f30" fmla="*/ f3 1 1129"/>
              <a:gd name="f31" fmla="*/ f4 1 339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129"/>
              <a:gd name="f40" fmla="*/ f36 1 339"/>
              <a:gd name="f41" fmla="*/ 0 f37 1"/>
              <a:gd name="f42" fmla="*/ 2147483647 f36 1"/>
              <a:gd name="f43" fmla="*/ 2147483647 f37 1"/>
              <a:gd name="f44" fmla="*/ 0 f36 1"/>
              <a:gd name="f45" fmla="*/ 1129 f37 1"/>
              <a:gd name="f46" fmla="*/ 339 f36 1"/>
              <a:gd name="f47" fmla="+- f38 0 f1"/>
              <a:gd name="f48" fmla="*/ f41 1 1129"/>
              <a:gd name="f49" fmla="*/ f42 1 339"/>
              <a:gd name="f50" fmla="*/ f43 1 1129"/>
              <a:gd name="f51" fmla="*/ f44 1 339"/>
              <a:gd name="f52" fmla="*/ f45 1 1129"/>
              <a:gd name="f53" fmla="*/ f46 1 339"/>
              <a:gd name="f54" fmla="*/ f48 1 f39"/>
              <a:gd name="f55" fmla="*/ f49 1 f40"/>
              <a:gd name="f56" fmla="*/ f50 1 f39"/>
              <a:gd name="f57" fmla="*/ f52 1 f39"/>
              <a:gd name="f58" fmla="*/ f51 1 f40"/>
              <a:gd name="f59" fmla="*/ f53 1 f40"/>
              <a:gd name="f60" fmla="*/ f54 f30 1"/>
              <a:gd name="f61" fmla="*/ f57 f30 1"/>
              <a:gd name="f62" fmla="*/ f59 f31 1"/>
              <a:gd name="f63" fmla="*/ f58 f31 1"/>
              <a:gd name="f64" fmla="*/ f55 f31 1"/>
              <a:gd name="f65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0" y="f64"/>
              </a:cxn>
              <a:cxn ang="f47">
                <a:pos x="f65" y="f64"/>
              </a:cxn>
              <a:cxn ang="f47">
                <a:pos x="f65" y="f64"/>
              </a:cxn>
              <a:cxn ang="f47">
                <a:pos x="f65" y="f64"/>
              </a:cxn>
              <a:cxn ang="f47">
                <a:pos x="f65" y="f64"/>
              </a:cxn>
            </a:cxnLst>
            <a:rect l="f60" t="f63" r="f61" b="f62"/>
            <a:pathLst>
              <a:path w="1129" h="339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5"/>
                  <a:pt x="f27" y="f28"/>
                  <a:pt x="f6" y="f25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6" name="Freeform 62"/>
          <p:cNvSpPr/>
          <p:nvPr/>
        </p:nvSpPr>
        <p:spPr>
          <a:xfrm>
            <a:off x="1495425" y="5929313"/>
            <a:ext cx="1111250" cy="1222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0"/>
              <a:gd name="f7" fmla="val 77"/>
              <a:gd name="f8" fmla="val 56"/>
              <a:gd name="f9" fmla="val 133"/>
              <a:gd name="f10" fmla="val 66"/>
              <a:gd name="f11" fmla="val 267"/>
              <a:gd name="f12" fmla="val 384"/>
              <a:gd name="f13" fmla="val 68"/>
              <a:gd name="f14" fmla="val 501"/>
              <a:gd name="f15" fmla="val 59"/>
              <a:gd name="f16" fmla="val 600"/>
              <a:gd name="f17" fmla="val 29"/>
              <a:gd name="f18" fmla="+- 0 0 -90"/>
              <a:gd name="f19" fmla="*/ f3 1 700"/>
              <a:gd name="f20" fmla="*/ f4 1 7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700"/>
              <a:gd name="f29" fmla="*/ f25 1 77"/>
              <a:gd name="f30" fmla="*/ 0 f26 1"/>
              <a:gd name="f31" fmla="*/ 2147483647 f25 1"/>
              <a:gd name="f32" fmla="*/ 2147483647 f26 1"/>
              <a:gd name="f33" fmla="*/ 0 f25 1"/>
              <a:gd name="f34" fmla="*/ 700 f26 1"/>
              <a:gd name="f35" fmla="*/ 77 f25 1"/>
              <a:gd name="f36" fmla="+- f27 0 f1"/>
              <a:gd name="f37" fmla="*/ f30 1 700"/>
              <a:gd name="f38" fmla="*/ f31 1 77"/>
              <a:gd name="f39" fmla="*/ f32 1 700"/>
              <a:gd name="f40" fmla="*/ f33 1 77"/>
              <a:gd name="f41" fmla="*/ f34 1 700"/>
              <a:gd name="f42" fmla="*/ f35 1 77"/>
              <a:gd name="f43" fmla="*/ f37 1 f28"/>
              <a:gd name="f44" fmla="*/ f38 1 f29"/>
              <a:gd name="f45" fmla="*/ f39 1 f28"/>
              <a:gd name="f46" fmla="*/ f40 1 f29"/>
              <a:gd name="f47" fmla="*/ f41 1 f28"/>
              <a:gd name="f48" fmla="*/ f42 1 f29"/>
              <a:gd name="f49" fmla="*/ f43 f19 1"/>
              <a:gd name="f50" fmla="*/ f47 f19 1"/>
              <a:gd name="f51" fmla="*/ f48 f20 1"/>
              <a:gd name="f52" fmla="*/ f46 f20 1"/>
              <a:gd name="f53" fmla="*/ f44 f20 1"/>
              <a:gd name="f54" fmla="*/ f45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9" y="f53"/>
              </a:cxn>
              <a:cxn ang="f36">
                <a:pos x="f54" y="f53"/>
              </a:cxn>
              <a:cxn ang="f36">
                <a:pos x="f54" y="f52"/>
              </a:cxn>
            </a:cxnLst>
            <a:rect l="f49" t="f52" r="f50" b="f51"/>
            <a:pathLst>
              <a:path w="700" h="77">
                <a:moveTo>
                  <a:pt x="f5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16" y="f17"/>
                  <a:pt x="f6" y="f5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7" name="Freeform 64"/>
          <p:cNvSpPr/>
          <p:nvPr/>
        </p:nvSpPr>
        <p:spPr>
          <a:xfrm>
            <a:off x="5189538" y="5588000"/>
            <a:ext cx="1003300" cy="80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2"/>
              <a:gd name="f7" fmla="val 51"/>
              <a:gd name="f8" fmla="val 26"/>
              <a:gd name="f9" fmla="val 19"/>
              <a:gd name="f10" fmla="val 53"/>
              <a:gd name="f11" fmla="val 39"/>
              <a:gd name="f12" fmla="val 158"/>
              <a:gd name="f13" fmla="val 45"/>
              <a:gd name="f14" fmla="val 263"/>
              <a:gd name="f15" fmla="val 447"/>
              <a:gd name="f16" fmla="val 42"/>
              <a:gd name="f17" fmla="val 34"/>
              <a:gd name="f18" fmla="+- 0 0 -90"/>
              <a:gd name="f19" fmla="*/ f3 1 632"/>
              <a:gd name="f20" fmla="*/ f4 1 51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32"/>
              <a:gd name="f29" fmla="*/ f25 1 51"/>
              <a:gd name="f30" fmla="*/ 0 f26 1"/>
              <a:gd name="f31" fmla="*/ 0 f25 1"/>
              <a:gd name="f32" fmla="*/ 2147483647 f26 1"/>
              <a:gd name="f33" fmla="*/ 2147483647 f25 1"/>
              <a:gd name="f34" fmla="*/ 632 f26 1"/>
              <a:gd name="f35" fmla="*/ 51 f25 1"/>
              <a:gd name="f36" fmla="+- f27 0 f1"/>
              <a:gd name="f37" fmla="*/ f30 1 632"/>
              <a:gd name="f38" fmla="*/ f31 1 51"/>
              <a:gd name="f39" fmla="*/ f32 1 632"/>
              <a:gd name="f40" fmla="*/ f33 1 51"/>
              <a:gd name="f41" fmla="*/ f34 1 632"/>
              <a:gd name="f42" fmla="*/ f35 1 51"/>
              <a:gd name="f43" fmla="*/ f37 1 f28"/>
              <a:gd name="f44" fmla="*/ f38 1 f29"/>
              <a:gd name="f45" fmla="*/ f39 1 f28"/>
              <a:gd name="f46" fmla="*/ f40 1 f29"/>
              <a:gd name="f47" fmla="*/ f41 1 f28"/>
              <a:gd name="f48" fmla="*/ f42 1 f29"/>
              <a:gd name="f49" fmla="*/ f43 f19 1"/>
              <a:gd name="f50" fmla="*/ f47 f19 1"/>
              <a:gd name="f51" fmla="*/ f48 f20 1"/>
              <a:gd name="f52" fmla="*/ f44 f20 1"/>
              <a:gd name="f53" fmla="*/ f45 f19 1"/>
              <a:gd name="f54" fmla="*/ f46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9" y="f52"/>
              </a:cxn>
              <a:cxn ang="f36">
                <a:pos x="f53" y="f54"/>
              </a:cxn>
              <a:cxn ang="f36">
                <a:pos x="f53" y="f54"/>
              </a:cxn>
            </a:cxnLst>
            <a:rect l="f49" t="f52" r="f50" b="f51"/>
            <a:pathLst>
              <a:path w="632" h="51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8" name="Freeform 65"/>
          <p:cNvSpPr/>
          <p:nvPr/>
        </p:nvSpPr>
        <p:spPr>
          <a:xfrm>
            <a:off x="1512888" y="5614988"/>
            <a:ext cx="2671762" cy="492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38"/>
              <a:gd name="f7" fmla="val 287"/>
              <a:gd name="f8" fmla="val 27"/>
              <a:gd name="f9" fmla="val 224"/>
              <a:gd name="f10" fmla="val 13"/>
              <a:gd name="f11" fmla="val 448"/>
              <a:gd name="f12" fmla="val 599"/>
              <a:gd name="f13" fmla="val 38"/>
              <a:gd name="f14" fmla="val 750"/>
              <a:gd name="f15" fmla="val 76"/>
              <a:gd name="f16" fmla="val 737"/>
              <a:gd name="f17" fmla="val 219"/>
              <a:gd name="f18" fmla="val 904"/>
              <a:gd name="f19" fmla="val 253"/>
              <a:gd name="f20" fmla="val 1071"/>
              <a:gd name="f21" fmla="val 1470"/>
              <a:gd name="f22" fmla="val 251"/>
              <a:gd name="f23" fmla="val 1604"/>
              <a:gd name="f24" fmla="val 242"/>
              <a:gd name="f25" fmla="val 233"/>
              <a:gd name="f26" fmla="val 1722"/>
              <a:gd name="f27" fmla="val 215"/>
              <a:gd name="f28" fmla="val 1706"/>
              <a:gd name="f29" fmla="val 197"/>
              <a:gd name="f30" fmla="+- 0 0 -90"/>
              <a:gd name="f31" fmla="*/ f3 1 1738"/>
              <a:gd name="f32" fmla="*/ f4 1 287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738"/>
              <a:gd name="f41" fmla="*/ f37 1 287"/>
              <a:gd name="f42" fmla="*/ 0 f38 1"/>
              <a:gd name="f43" fmla="*/ 2147483647 f37 1"/>
              <a:gd name="f44" fmla="*/ 2147483647 f38 1"/>
              <a:gd name="f45" fmla="*/ 0 f37 1"/>
              <a:gd name="f46" fmla="*/ 1738 f38 1"/>
              <a:gd name="f47" fmla="*/ 287 f37 1"/>
              <a:gd name="f48" fmla="+- f39 0 f1"/>
              <a:gd name="f49" fmla="*/ f42 1 1738"/>
              <a:gd name="f50" fmla="*/ f43 1 287"/>
              <a:gd name="f51" fmla="*/ f44 1 1738"/>
              <a:gd name="f52" fmla="*/ f45 1 287"/>
              <a:gd name="f53" fmla="*/ f46 1 1738"/>
              <a:gd name="f54" fmla="*/ f47 1 287"/>
              <a:gd name="f55" fmla="*/ f49 1 f40"/>
              <a:gd name="f56" fmla="*/ f50 1 f41"/>
              <a:gd name="f57" fmla="*/ f51 1 f40"/>
              <a:gd name="f58" fmla="*/ f53 1 f40"/>
              <a:gd name="f59" fmla="*/ f52 1 f41"/>
              <a:gd name="f60" fmla="*/ f54 1 f41"/>
              <a:gd name="f61" fmla="*/ f55 f31 1"/>
              <a:gd name="f62" fmla="*/ f58 f31 1"/>
              <a:gd name="f63" fmla="*/ f60 f32 1"/>
              <a:gd name="f64" fmla="*/ f59 f32 1"/>
              <a:gd name="f65" fmla="*/ f56 f32 1"/>
              <a:gd name="f66" fmla="*/ f57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61" y="f65"/>
              </a:cxn>
              <a:cxn ang="f48">
                <a:pos x="f66" y="f65"/>
              </a:cxn>
              <a:cxn ang="f48">
                <a:pos x="f66" y="f65"/>
              </a:cxn>
              <a:cxn ang="f48">
                <a:pos x="f66" y="f65"/>
              </a:cxn>
              <a:cxn ang="f48">
                <a:pos x="f66" y="f65"/>
              </a:cxn>
            </a:cxnLst>
            <a:rect l="f61" t="f64" r="f62" b="f63"/>
            <a:pathLst>
              <a:path w="1738" h="287">
                <a:moveTo>
                  <a:pt x="f5" y="f8"/>
                </a:moveTo>
                <a:cubicBezTo>
                  <a:pt x="f9" y="f10"/>
                  <a:pt x="f11" y="f5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6" y="f25"/>
                  <a:pt x="f26" y="f27"/>
                  <a:pt x="f28" y="f29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9" name="Text Box 66"/>
          <p:cNvSpPr txBox="1"/>
          <p:nvPr/>
        </p:nvSpPr>
        <p:spPr>
          <a:xfrm>
            <a:off x="2355850" y="6172200"/>
            <a:ext cx="42275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Symbol" pitchFamily="18"/>
              </a:rPr>
              <a:t>s</a:t>
            </a:r>
            <a:r>
              <a:rPr lang="en-US" sz="2000" kern="0" baseline="-25000">
                <a:solidFill>
                  <a:srgbClr val="000000"/>
                </a:solidFill>
                <a:latin typeface="Times New Roman" pitchFamily="18"/>
              </a:rPr>
              <a:t>1</a:t>
            </a:r>
            <a:r>
              <a:rPr lang="en-US" sz="2000" kern="0" baseline="30000">
                <a:solidFill>
                  <a:srgbClr val="000000"/>
                </a:solidFill>
                <a:latin typeface="Symbol" pitchFamily="18"/>
              </a:rPr>
              <a:t>-1</a:t>
            </a:r>
            <a:r>
              <a:rPr lang="en-US" sz="2000" kern="0">
                <a:solidFill>
                  <a:srgbClr val="000000"/>
                </a:solidFill>
                <a:latin typeface="Times New Roman" pitchFamily="18"/>
              </a:rPr>
              <a:t>       </a:t>
            </a:r>
            <a:r>
              <a:rPr lang="en-US" sz="2000" kern="0">
                <a:solidFill>
                  <a:srgbClr val="000000"/>
                </a:solidFill>
                <a:latin typeface="Symbol" pitchFamily="18"/>
              </a:rPr>
              <a:t>s</a:t>
            </a:r>
            <a:r>
              <a:rPr lang="en-US" sz="2000" kern="0" baseline="-25000">
                <a:solidFill>
                  <a:srgbClr val="000000"/>
                </a:solidFill>
                <a:latin typeface="Times New Roman" pitchFamily="18"/>
              </a:rPr>
              <a:t>2</a:t>
            </a:r>
            <a:r>
              <a:rPr lang="en-US" sz="2000" kern="0">
                <a:solidFill>
                  <a:srgbClr val="000000"/>
                </a:solidFill>
                <a:latin typeface="Times New Roman" pitchFamily="18"/>
              </a:rPr>
              <a:t>         </a:t>
            </a:r>
            <a:r>
              <a:rPr lang="en-US" sz="2000" kern="0">
                <a:solidFill>
                  <a:srgbClr val="000000"/>
                </a:solidFill>
                <a:latin typeface="Symbol" pitchFamily="18"/>
              </a:rPr>
              <a:t>s</a:t>
            </a:r>
            <a:r>
              <a:rPr lang="en-US" sz="2000" kern="0" baseline="-25000">
                <a:solidFill>
                  <a:srgbClr val="000000"/>
                </a:solidFill>
                <a:latin typeface="Times New Roman" pitchFamily="18"/>
              </a:rPr>
              <a:t>1</a:t>
            </a:r>
            <a:r>
              <a:rPr lang="en-US" sz="2000" kern="0" baseline="30000">
                <a:solidFill>
                  <a:srgbClr val="000000"/>
                </a:solidFill>
                <a:latin typeface="Symbol" pitchFamily="18"/>
              </a:rPr>
              <a:t>-1</a:t>
            </a:r>
            <a:r>
              <a:rPr lang="en-US" sz="2000" kern="0">
                <a:solidFill>
                  <a:srgbClr val="000000"/>
                </a:solidFill>
                <a:latin typeface="Times New Roman" pitchFamily="18"/>
              </a:rPr>
              <a:t>      </a:t>
            </a:r>
            <a:r>
              <a:rPr lang="en-US" sz="2000" kern="0">
                <a:solidFill>
                  <a:srgbClr val="000000"/>
                </a:solidFill>
                <a:latin typeface="Symbol" pitchFamily="18"/>
              </a:rPr>
              <a:t>s</a:t>
            </a:r>
            <a:r>
              <a:rPr lang="en-US" sz="2000" kern="0" baseline="-25000">
                <a:solidFill>
                  <a:srgbClr val="000000"/>
                </a:solidFill>
                <a:latin typeface="Times New Roman" pitchFamily="18"/>
              </a:rPr>
              <a:t>2     </a:t>
            </a:r>
            <a:r>
              <a:rPr lang="en-US" sz="2000" kern="0">
                <a:solidFill>
                  <a:srgbClr val="000000"/>
                </a:solidFill>
                <a:latin typeface="Times New Roman" pitchFamily="18"/>
              </a:rPr>
              <a:t>=   </a:t>
            </a:r>
            <a:r>
              <a:rPr lang="en-US" sz="2000" i="1" kern="0">
                <a:solidFill>
                  <a:srgbClr val="000000"/>
                </a:solidFill>
                <a:latin typeface="Times New Roman" pitchFamily="18"/>
              </a:rPr>
              <a:t>M</a:t>
            </a:r>
            <a:r>
              <a:rPr lang="en-US" sz="2000" i="1" kern="0" baseline="-25000">
                <a:solidFill>
                  <a:srgbClr val="000000"/>
                </a:solidFill>
                <a:latin typeface="Times New Roman" pitchFamily="18"/>
              </a:rPr>
              <a:t>  </a:t>
            </a:r>
          </a:p>
        </p:txBody>
      </p:sp>
      <p:grpSp>
        <p:nvGrpSpPr>
          <p:cNvPr id="10260" name="Group 72"/>
          <p:cNvGrpSpPr>
            <a:grpSpLocks/>
          </p:cNvGrpSpPr>
          <p:nvPr/>
        </p:nvGrpSpPr>
        <p:grpSpPr bwMode="auto">
          <a:xfrm>
            <a:off x="152400" y="5297488"/>
            <a:ext cx="501650" cy="419100"/>
            <a:chOff x="152403" y="5297484"/>
            <a:chExt cx="501648" cy="419097"/>
          </a:xfrm>
        </p:grpSpPr>
        <p:sp>
          <p:nvSpPr>
            <p:cNvPr id="31" name="Line 73"/>
            <p:cNvSpPr/>
            <p:nvPr/>
          </p:nvSpPr>
          <p:spPr>
            <a:xfrm>
              <a:off x="152403" y="5345109"/>
              <a:ext cx="1588" cy="360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2" name="Line 74"/>
            <p:cNvSpPr/>
            <p:nvPr/>
          </p:nvSpPr>
          <p:spPr>
            <a:xfrm>
              <a:off x="582614" y="5345109"/>
              <a:ext cx="71437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3" name="Line 75"/>
            <p:cNvSpPr/>
            <p:nvPr/>
          </p:nvSpPr>
          <p:spPr>
            <a:xfrm flipH="1">
              <a:off x="582614" y="5524494"/>
              <a:ext cx="71437" cy="1825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4" name="Rectangle 76"/>
            <p:cNvSpPr/>
            <p:nvPr/>
          </p:nvSpPr>
          <p:spPr>
            <a:xfrm>
              <a:off x="466727" y="5518144"/>
              <a:ext cx="47625" cy="19843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00" i="1" kern="0">
                  <a:solidFill>
                    <a:srgbClr val="000000"/>
                  </a:solidFill>
                  <a:latin typeface="Times New Roman" pitchFamily="18"/>
                </a:rPr>
                <a:t>i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5" name="Rectangle 77"/>
            <p:cNvSpPr/>
            <p:nvPr/>
          </p:nvSpPr>
          <p:spPr>
            <a:xfrm>
              <a:off x="223841" y="5297484"/>
              <a:ext cx="273049" cy="33496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kern="0">
                  <a:solidFill>
                    <a:srgbClr val="000000"/>
                  </a:solidFill>
                  <a:latin typeface="Symbol" pitchFamily="18"/>
                </a:rPr>
                <a:t>Y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grpSp>
        <p:nvGrpSpPr>
          <p:cNvPr id="10261" name="Group 78"/>
          <p:cNvGrpSpPr>
            <a:grpSpLocks/>
          </p:cNvGrpSpPr>
          <p:nvPr/>
        </p:nvGrpSpPr>
        <p:grpSpPr bwMode="auto">
          <a:xfrm>
            <a:off x="7056438" y="5343525"/>
            <a:ext cx="406400" cy="396875"/>
            <a:chOff x="7056433" y="5343525"/>
            <a:chExt cx="406406" cy="396876"/>
          </a:xfrm>
        </p:grpSpPr>
        <p:sp>
          <p:nvSpPr>
            <p:cNvPr id="37" name="Line 79"/>
            <p:cNvSpPr/>
            <p:nvPr/>
          </p:nvSpPr>
          <p:spPr>
            <a:xfrm>
              <a:off x="7056433" y="5356225"/>
              <a:ext cx="1587" cy="384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8" name="Line 80"/>
            <p:cNvSpPr/>
            <p:nvPr/>
          </p:nvSpPr>
          <p:spPr>
            <a:xfrm>
              <a:off x="7407275" y="5356225"/>
              <a:ext cx="55564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9" name="Line 81"/>
            <p:cNvSpPr/>
            <p:nvPr/>
          </p:nvSpPr>
          <p:spPr>
            <a:xfrm flipH="1">
              <a:off x="7407275" y="5548314"/>
              <a:ext cx="55564" cy="1920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40" name="Rectangle 82"/>
            <p:cNvSpPr/>
            <p:nvPr/>
          </p:nvSpPr>
          <p:spPr>
            <a:xfrm>
              <a:off x="7302499" y="5541964"/>
              <a:ext cx="42864" cy="19843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00" i="1" kern="0">
                  <a:solidFill>
                    <a:srgbClr val="000000"/>
                  </a:solidFill>
                  <a:latin typeface="Times New Roman" pitchFamily="18"/>
                </a:rPr>
                <a:t>f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41" name="Rectangle 83"/>
            <p:cNvSpPr/>
            <p:nvPr/>
          </p:nvSpPr>
          <p:spPr>
            <a:xfrm>
              <a:off x="7104059" y="5343525"/>
              <a:ext cx="190503" cy="33496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kern="0">
                  <a:solidFill>
                    <a:srgbClr val="000000"/>
                  </a:solidFill>
                  <a:latin typeface="Symbol" pitchFamily="18"/>
                </a:rPr>
                <a:t>Y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42" name="Freeform 63"/>
          <p:cNvSpPr/>
          <p:nvPr/>
        </p:nvSpPr>
        <p:spPr>
          <a:xfrm>
            <a:off x="2803525" y="5300663"/>
            <a:ext cx="2152650" cy="3698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6"/>
              <a:gd name="f7" fmla="val 283"/>
              <a:gd name="f8" fmla="val 12"/>
              <a:gd name="f9" fmla="val 254"/>
              <a:gd name="f10" fmla="val 24"/>
              <a:gd name="f11" fmla="val 226"/>
              <a:gd name="f12" fmla="val 79"/>
              <a:gd name="f13" fmla="val 215"/>
              <a:gd name="f14" fmla="val 134"/>
              <a:gd name="f15" fmla="val 204"/>
              <a:gd name="f16" fmla="val 249"/>
              <a:gd name="f17" fmla="val 245"/>
              <a:gd name="f18" fmla="val 328"/>
              <a:gd name="f19" fmla="val 407"/>
              <a:gd name="f20" fmla="val 185"/>
              <a:gd name="f21" fmla="val 409"/>
              <a:gd name="f22" fmla="val 68"/>
              <a:gd name="f23" fmla="val 554"/>
              <a:gd name="f24" fmla="val 34"/>
              <a:gd name="f25" fmla="val 699"/>
              <a:gd name="f26" fmla="val 1064"/>
              <a:gd name="f27" fmla="val 6"/>
              <a:gd name="f28" fmla="val 1198"/>
              <a:gd name="f29" fmla="val 1332"/>
              <a:gd name="f30" fmla="val 18"/>
              <a:gd name="f31" fmla="val 1344"/>
              <a:gd name="f32" fmla="val 43"/>
              <a:gd name="f33" fmla="+- 0 0 -90"/>
              <a:gd name="f34" fmla="*/ f3 1 1356"/>
              <a:gd name="f35" fmla="*/ f4 1 283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356"/>
              <a:gd name="f44" fmla="*/ f40 1 283"/>
              <a:gd name="f45" fmla="*/ 0 f41 1"/>
              <a:gd name="f46" fmla="*/ 2147483647 f40 1"/>
              <a:gd name="f47" fmla="*/ 2147483647 f41 1"/>
              <a:gd name="f48" fmla="*/ 0 f40 1"/>
              <a:gd name="f49" fmla="*/ 1356 f41 1"/>
              <a:gd name="f50" fmla="*/ 283 f40 1"/>
              <a:gd name="f51" fmla="+- f42 0 f1"/>
              <a:gd name="f52" fmla="*/ f45 1 1356"/>
              <a:gd name="f53" fmla="*/ f46 1 283"/>
              <a:gd name="f54" fmla="*/ f47 1 1356"/>
              <a:gd name="f55" fmla="*/ f48 1 283"/>
              <a:gd name="f56" fmla="*/ f49 1 1356"/>
              <a:gd name="f57" fmla="*/ f50 1 283"/>
              <a:gd name="f58" fmla="*/ f52 1 f43"/>
              <a:gd name="f59" fmla="*/ f53 1 f44"/>
              <a:gd name="f60" fmla="*/ f54 1 f43"/>
              <a:gd name="f61" fmla="*/ f56 1 f43"/>
              <a:gd name="f62" fmla="*/ f55 1 f44"/>
              <a:gd name="f63" fmla="*/ f57 1 f44"/>
              <a:gd name="f64" fmla="*/ f58 f34 1"/>
              <a:gd name="f65" fmla="*/ f61 f34 1"/>
              <a:gd name="f66" fmla="*/ f63 f35 1"/>
              <a:gd name="f67" fmla="*/ f62 f35 1"/>
              <a:gd name="f68" fmla="*/ f59 f35 1"/>
              <a:gd name="f69" fmla="*/ f6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4" y="f68"/>
              </a:cxn>
              <a:cxn ang="f51">
                <a:pos x="f69" y="f68"/>
              </a:cxn>
              <a:cxn ang="f51">
                <a:pos x="f69" y="f68"/>
              </a:cxn>
              <a:cxn ang="f51">
                <a:pos x="f69" y="f68"/>
              </a:cxn>
              <a:cxn ang="f51">
                <a:pos x="f69" y="f68"/>
              </a:cxn>
              <a:cxn ang="f51">
                <a:pos x="f69" y="f68"/>
              </a:cxn>
            </a:cxnLst>
            <a:rect l="f64" t="f67" r="f65" b="f66"/>
            <a:pathLst>
              <a:path w="1356" h="283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3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5"/>
                  <a:pt x="f26" y="f27"/>
                  <a:pt x="f28" y="f8"/>
                </a:cubicBezTo>
                <a:cubicBezTo>
                  <a:pt x="f29" y="f30"/>
                  <a:pt x="f31" y="f32"/>
                  <a:pt x="f6" y="f22"/>
                </a:cubicBezTo>
              </a:path>
            </a:pathLst>
          </a:custGeom>
          <a:noFill/>
          <a:ln w="57150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3" name="Line 70"/>
          <p:cNvSpPr/>
          <p:nvPr/>
        </p:nvSpPr>
        <p:spPr>
          <a:xfrm>
            <a:off x="2209800" y="5113338"/>
            <a:ext cx="0" cy="1074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000000"/>
            </a:solidFill>
            <a:custDash>
              <a:ds d="300000" sp="3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4" name="Line 120"/>
          <p:cNvSpPr/>
          <p:nvPr/>
        </p:nvSpPr>
        <p:spPr>
          <a:xfrm>
            <a:off x="2959100" y="5122863"/>
            <a:ext cx="0" cy="10858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000000"/>
            </a:solidFill>
            <a:custDash>
              <a:ds d="300000" sp="3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5" name="Line 121"/>
          <p:cNvSpPr/>
          <p:nvPr/>
        </p:nvSpPr>
        <p:spPr>
          <a:xfrm>
            <a:off x="3784600" y="5122863"/>
            <a:ext cx="0" cy="11064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000000"/>
            </a:solidFill>
            <a:custDash>
              <a:ds d="300000" sp="3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6" name="Line 122"/>
          <p:cNvSpPr/>
          <p:nvPr/>
        </p:nvSpPr>
        <p:spPr>
          <a:xfrm>
            <a:off x="4645025" y="5141913"/>
            <a:ext cx="0" cy="11096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000000"/>
            </a:solidFill>
            <a:custDash>
              <a:ds d="300000" sp="3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7" name="Line 123"/>
          <p:cNvSpPr/>
          <p:nvPr/>
        </p:nvSpPr>
        <p:spPr>
          <a:xfrm>
            <a:off x="5448300" y="5094288"/>
            <a:ext cx="0" cy="11572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000000"/>
            </a:solidFill>
            <a:custDash>
              <a:ds d="300000" sp="3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8" name="Rectangle 124"/>
          <p:cNvSpPr/>
          <p:nvPr/>
        </p:nvSpPr>
        <p:spPr>
          <a:xfrm>
            <a:off x="7705725" y="5264150"/>
            <a:ext cx="1006475" cy="5191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en-US" sz="2800" i="1" kern="0">
                <a:solidFill>
                  <a:srgbClr val="000000"/>
                </a:solidFill>
                <a:latin typeface="Times New Roman" pitchFamily="18"/>
              </a:rPr>
              <a:t>M </a:t>
            </a:r>
            <a:r>
              <a:rPr lang="en-US" sz="2800" i="1" kern="0" baseline="30000">
                <a:solidFill>
                  <a:srgbClr val="000000"/>
                </a:solidFill>
                <a:latin typeface="Times New Roman" pitchFamily="18"/>
              </a:rPr>
              <a:t>T</a:t>
            </a:r>
          </a:p>
        </p:txBody>
      </p:sp>
      <p:sp>
        <p:nvSpPr>
          <p:cNvPr id="49" name="Text Box 125"/>
          <p:cNvSpPr txBox="1"/>
          <p:nvPr/>
        </p:nvSpPr>
        <p:spPr>
          <a:xfrm>
            <a:off x="7521575" y="5341938"/>
            <a:ext cx="357188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>
                <a:solidFill>
                  <a:srgbClr val="000000"/>
                </a:solidFill>
                <a:latin typeface="Times New Roman" pitchFamily="18"/>
              </a:rPr>
              <a:t>=</a:t>
            </a:r>
          </a:p>
        </p:txBody>
      </p:sp>
      <p:grpSp>
        <p:nvGrpSpPr>
          <p:cNvPr id="22" name="Group 126"/>
          <p:cNvGrpSpPr>
            <a:grpSpLocks/>
          </p:cNvGrpSpPr>
          <p:nvPr/>
        </p:nvGrpSpPr>
        <p:grpSpPr bwMode="auto">
          <a:xfrm>
            <a:off x="8537575" y="5299075"/>
            <a:ext cx="501650" cy="419100"/>
            <a:chOff x="8537579" y="5299076"/>
            <a:chExt cx="501648" cy="419096"/>
          </a:xfrm>
        </p:grpSpPr>
        <p:sp>
          <p:nvSpPr>
            <p:cNvPr id="51" name="Line 127"/>
            <p:cNvSpPr/>
            <p:nvPr/>
          </p:nvSpPr>
          <p:spPr>
            <a:xfrm>
              <a:off x="8537579" y="5346701"/>
              <a:ext cx="1588" cy="36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2" name="Line 128"/>
            <p:cNvSpPr/>
            <p:nvPr/>
          </p:nvSpPr>
          <p:spPr>
            <a:xfrm>
              <a:off x="8967790" y="5346701"/>
              <a:ext cx="71437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3" name="Line 129"/>
            <p:cNvSpPr/>
            <p:nvPr/>
          </p:nvSpPr>
          <p:spPr>
            <a:xfrm flipH="1">
              <a:off x="8967790" y="5526087"/>
              <a:ext cx="71437" cy="18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1109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4" name="Rectangle 130"/>
            <p:cNvSpPr/>
            <p:nvPr/>
          </p:nvSpPr>
          <p:spPr>
            <a:xfrm>
              <a:off x="8851903" y="5519737"/>
              <a:ext cx="47625" cy="19843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00" i="1" kern="0">
                  <a:solidFill>
                    <a:srgbClr val="000000"/>
                  </a:solidFill>
                  <a:latin typeface="Times New Roman" pitchFamily="18"/>
                </a:rPr>
                <a:t>i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5" name="Rectangle 131"/>
            <p:cNvSpPr/>
            <p:nvPr/>
          </p:nvSpPr>
          <p:spPr>
            <a:xfrm>
              <a:off x="8609017" y="5299076"/>
              <a:ext cx="273049" cy="33496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kern="0">
                  <a:solidFill>
                    <a:srgbClr val="000000"/>
                  </a:solidFill>
                  <a:latin typeface="Symbol" pitchFamily="18"/>
                </a:rPr>
                <a:t>Y</a:t>
              </a:r>
              <a:endParaRPr lang="en-US" i="1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56" name="Line 132"/>
          <p:cNvSpPr/>
          <p:nvPr/>
        </p:nvSpPr>
        <p:spPr>
          <a:xfrm>
            <a:off x="6959600" y="5868988"/>
            <a:ext cx="21463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F66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10243" name="Object 135"/>
          <p:cNvGraphicFramePr>
            <a:graphicFrameLocks noChangeAspect="1"/>
          </p:cNvGraphicFramePr>
          <p:nvPr/>
        </p:nvGraphicFramePr>
        <p:xfrm>
          <a:off x="2987675" y="1311275"/>
          <a:ext cx="31877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971" r:id="rId6" imgW="1320227" imgH="482391" progId="Equation.3">
                  <p:embed/>
                </p:oleObj>
              </mc:Choice>
              <mc:Fallback>
                <p:oleObj r:id="rId6" imgW="132022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311275"/>
                        <a:ext cx="31877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72" name="Straight Connector 96"/>
          <p:cNvCxnSpPr>
            <a:cxnSpLocks noChangeShapeType="1"/>
          </p:cNvCxnSpPr>
          <p:nvPr/>
        </p:nvCxnSpPr>
        <p:spPr bwMode="auto">
          <a:xfrm>
            <a:off x="0" y="4741863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73" name="Group 5"/>
          <p:cNvGrpSpPr>
            <a:grpSpLocks/>
          </p:cNvGrpSpPr>
          <p:nvPr/>
        </p:nvGrpSpPr>
        <p:grpSpPr bwMode="auto">
          <a:xfrm>
            <a:off x="207963" y="3306763"/>
            <a:ext cx="850900" cy="1227137"/>
            <a:chOff x="207961" y="3306763"/>
            <a:chExt cx="850895" cy="1227133"/>
          </a:xfrm>
        </p:grpSpPr>
        <p:sp>
          <p:nvSpPr>
            <p:cNvPr id="60" name="Oval 6"/>
            <p:cNvSpPr/>
            <p:nvPr/>
          </p:nvSpPr>
          <p:spPr>
            <a:xfrm>
              <a:off x="487359" y="3400425"/>
              <a:ext cx="125411" cy="10953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1" name="Oval 7"/>
            <p:cNvSpPr/>
            <p:nvPr/>
          </p:nvSpPr>
          <p:spPr>
            <a:xfrm>
              <a:off x="503234" y="3719512"/>
              <a:ext cx="130174" cy="1079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2" name="Oval 9"/>
            <p:cNvSpPr/>
            <p:nvPr/>
          </p:nvSpPr>
          <p:spPr>
            <a:xfrm>
              <a:off x="503234" y="3992561"/>
              <a:ext cx="130174" cy="1127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3" name="Oval 10"/>
            <p:cNvSpPr/>
            <p:nvPr/>
          </p:nvSpPr>
          <p:spPr>
            <a:xfrm>
              <a:off x="344485" y="3663949"/>
              <a:ext cx="382585" cy="50323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4" name="Oval 12"/>
            <p:cNvSpPr/>
            <p:nvPr/>
          </p:nvSpPr>
          <p:spPr>
            <a:xfrm>
              <a:off x="207961" y="3306763"/>
              <a:ext cx="709608" cy="10271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5" name="Text Box 14"/>
            <p:cNvSpPr txBox="1"/>
            <p:nvPr/>
          </p:nvSpPr>
          <p:spPr>
            <a:xfrm>
              <a:off x="593721" y="3940173"/>
              <a:ext cx="276223" cy="4556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a</a:t>
              </a:r>
            </a:p>
          </p:txBody>
        </p:sp>
        <p:sp>
          <p:nvSpPr>
            <p:cNvPr id="66" name="Text Box 15"/>
            <p:cNvSpPr txBox="1"/>
            <p:nvPr/>
          </p:nvSpPr>
          <p:spPr>
            <a:xfrm>
              <a:off x="758820" y="4164010"/>
              <a:ext cx="300036" cy="369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1</a:t>
              </a:r>
            </a:p>
          </p:txBody>
        </p:sp>
      </p:grpSp>
      <p:grpSp>
        <p:nvGrpSpPr>
          <p:cNvPr id="10274" name="Group 5"/>
          <p:cNvGrpSpPr>
            <a:grpSpLocks/>
          </p:cNvGrpSpPr>
          <p:nvPr/>
        </p:nvGrpSpPr>
        <p:grpSpPr bwMode="auto">
          <a:xfrm>
            <a:off x="754063" y="5138738"/>
            <a:ext cx="765175" cy="1225550"/>
            <a:chOff x="754059" y="5138735"/>
            <a:chExt cx="765179" cy="1225552"/>
          </a:xfrm>
        </p:grpSpPr>
        <p:sp>
          <p:nvSpPr>
            <p:cNvPr id="68" name="Oval 6"/>
            <p:cNvSpPr/>
            <p:nvPr/>
          </p:nvSpPr>
          <p:spPr>
            <a:xfrm>
              <a:off x="995360" y="5230810"/>
              <a:ext cx="125413" cy="1111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9" name="Oval 7"/>
            <p:cNvSpPr/>
            <p:nvPr/>
          </p:nvSpPr>
          <p:spPr>
            <a:xfrm>
              <a:off x="1011235" y="5549898"/>
              <a:ext cx="125413" cy="1111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0" name="Oval 9"/>
            <p:cNvSpPr/>
            <p:nvPr/>
          </p:nvSpPr>
          <p:spPr>
            <a:xfrm>
              <a:off x="1011235" y="5824536"/>
              <a:ext cx="125413" cy="1095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1" name="Oval 10"/>
            <p:cNvSpPr/>
            <p:nvPr/>
          </p:nvSpPr>
          <p:spPr>
            <a:xfrm>
              <a:off x="869947" y="5494336"/>
              <a:ext cx="382590" cy="50323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2" name="Oval 12"/>
            <p:cNvSpPr/>
            <p:nvPr/>
          </p:nvSpPr>
          <p:spPr>
            <a:xfrm>
              <a:off x="754059" y="5138735"/>
              <a:ext cx="638178" cy="102552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3" name="Text Box 14"/>
            <p:cNvSpPr txBox="1"/>
            <p:nvPr/>
          </p:nvSpPr>
          <p:spPr>
            <a:xfrm>
              <a:off x="1101723" y="5772148"/>
              <a:ext cx="268289" cy="3698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4" name="Text Box 15"/>
            <p:cNvSpPr txBox="1"/>
            <p:nvPr/>
          </p:nvSpPr>
          <p:spPr>
            <a:xfrm>
              <a:off x="1219198" y="5994398"/>
              <a:ext cx="300040" cy="369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1</a:t>
              </a:r>
            </a:p>
          </p:txBody>
        </p:sp>
      </p:grpSp>
      <p:grpSp>
        <p:nvGrpSpPr>
          <p:cNvPr id="10275" name="Group 5"/>
          <p:cNvGrpSpPr>
            <a:grpSpLocks/>
          </p:cNvGrpSpPr>
          <p:nvPr/>
        </p:nvGrpSpPr>
        <p:grpSpPr bwMode="auto">
          <a:xfrm>
            <a:off x="6308725" y="5132388"/>
            <a:ext cx="728663" cy="1227137"/>
            <a:chOff x="6308729" y="5132390"/>
            <a:chExt cx="728666" cy="1227133"/>
          </a:xfrm>
        </p:grpSpPr>
        <p:sp>
          <p:nvSpPr>
            <p:cNvPr id="76" name="Oval 6"/>
            <p:cNvSpPr/>
            <p:nvPr/>
          </p:nvSpPr>
          <p:spPr>
            <a:xfrm>
              <a:off x="6530980" y="5226052"/>
              <a:ext cx="139701" cy="10953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7" name="Oval 7"/>
            <p:cNvSpPr/>
            <p:nvPr/>
          </p:nvSpPr>
          <p:spPr>
            <a:xfrm>
              <a:off x="6548443" y="5545139"/>
              <a:ext cx="128588" cy="1079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8" name="Oval 9"/>
            <p:cNvSpPr/>
            <p:nvPr/>
          </p:nvSpPr>
          <p:spPr>
            <a:xfrm>
              <a:off x="6548443" y="5818188"/>
              <a:ext cx="128588" cy="1127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9CC00"/>
            </a:solidFill>
            <a:ln w="9528">
              <a:solidFill>
                <a:srgbClr val="000000"/>
              </a:solidFill>
              <a:prstDash val="solid"/>
              <a:rou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9" name="Oval 10"/>
            <p:cNvSpPr/>
            <p:nvPr/>
          </p:nvSpPr>
          <p:spPr>
            <a:xfrm>
              <a:off x="6402392" y="5489576"/>
              <a:ext cx="404814" cy="50323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80" name="Oval 12"/>
            <p:cNvSpPr/>
            <p:nvPr/>
          </p:nvSpPr>
          <p:spPr>
            <a:xfrm>
              <a:off x="6308729" y="5132390"/>
              <a:ext cx="595315" cy="10271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81" name="Text Box 14"/>
            <p:cNvSpPr txBox="1"/>
            <p:nvPr/>
          </p:nvSpPr>
          <p:spPr>
            <a:xfrm>
              <a:off x="6642105" y="5765800"/>
              <a:ext cx="28575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82" name="Text Box 15"/>
            <p:cNvSpPr txBox="1"/>
            <p:nvPr/>
          </p:nvSpPr>
          <p:spPr>
            <a:xfrm>
              <a:off x="6726244" y="5989637"/>
              <a:ext cx="311151" cy="369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>
                  <a:solidFill>
                    <a:srgbClr val="000000"/>
                  </a:solidFill>
                  <a:latin typeface="Times New Roman" pitchFamily="18"/>
                </a:rPr>
                <a:t>1</a:t>
              </a:r>
            </a:p>
          </p:txBody>
        </p:sp>
      </p:grpSp>
      <p:cxnSp>
        <p:nvCxnSpPr>
          <p:cNvPr id="84" name="Straight Connector 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Elementary Braid Matrices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83" name="Line 23"/>
          <p:cNvSpPr/>
          <p:nvPr/>
        </p:nvSpPr>
        <p:spPr bwMode="auto">
          <a:xfrm>
            <a:off x="1231900" y="1585913"/>
            <a:ext cx="117316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6196">
            <a:solidFill>
              <a:srgbClr val="99CC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35462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  <p:bldP spid="48" grpId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2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A Quantum Bit:  A Continuum of States</a:t>
            </a:r>
            <a:endParaRPr baseline="-25000" smtClean="0"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8450" y="2274888"/>
            <a:ext cx="3006725" cy="2903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0038" y="3425825"/>
            <a:ext cx="3006725" cy="6794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custDash>
              <a:ds d="300063" sp="300063"/>
            </a:custDash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809875" y="1549400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38" r:id="rId4" imgW="266469" imgH="253780" progId="Equation.3">
                  <p:embed/>
                </p:oleObj>
              </mc:Choice>
              <mc:Fallback>
                <p:oleObj r:id="rId4" imgW="266469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549400"/>
                        <a:ext cx="6223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39" r:id="rId6" imgW="241195" imgH="253890" progId="Equation.3">
                  <p:embed/>
                </p:oleObj>
              </mc:Choice>
              <mc:Fallback>
                <p:oleObj r:id="rId6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7"/>
          <p:cNvSpPr/>
          <p:nvPr/>
        </p:nvSpPr>
        <p:spPr>
          <a:xfrm flipH="1">
            <a:off x="3011488" y="2276475"/>
            <a:ext cx="11112" cy="2901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33713" y="2286000"/>
            <a:ext cx="985837" cy="679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8"/>
              <a:gd name="f7" fmla="val 463"/>
              <a:gd name="f8" fmla="val 123"/>
              <a:gd name="f9" fmla="val 49"/>
              <a:gd name="f10" fmla="val 246"/>
              <a:gd name="f11" fmla="val 98"/>
              <a:gd name="f12" fmla="val 341"/>
              <a:gd name="f13" fmla="val 175"/>
              <a:gd name="f14" fmla="val 436"/>
              <a:gd name="f15" fmla="val 252"/>
              <a:gd name="f16" fmla="val 530"/>
              <a:gd name="f17" fmla="val 415"/>
              <a:gd name="f18" fmla="+- 0 0 -90"/>
              <a:gd name="f19" fmla="*/ f3 1 568"/>
              <a:gd name="f20" fmla="*/ f4 1 46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568"/>
              <a:gd name="f29" fmla="*/ f25 1 463"/>
              <a:gd name="f30" fmla="*/ 0 f26 1"/>
              <a:gd name="f31" fmla="*/ 0 f25 1"/>
              <a:gd name="f32" fmla="*/ 1027229997 f26 1"/>
              <a:gd name="f33" fmla="*/ 376870216 f25 1"/>
              <a:gd name="f34" fmla="*/ 1711046513 f26 1"/>
              <a:gd name="f35" fmla="*/ 997089310 f25 1"/>
              <a:gd name="f36" fmla="*/ 568 f26 1"/>
              <a:gd name="f37" fmla="*/ 463 f25 1"/>
              <a:gd name="f38" fmla="+- f27 0 f1"/>
              <a:gd name="f39" fmla="*/ f30 1 568"/>
              <a:gd name="f40" fmla="*/ f31 1 463"/>
              <a:gd name="f41" fmla="*/ f32 1 568"/>
              <a:gd name="f42" fmla="*/ f33 1 463"/>
              <a:gd name="f43" fmla="*/ f34 1 568"/>
              <a:gd name="f44" fmla="*/ f35 1 463"/>
              <a:gd name="f45" fmla="*/ f36 1 568"/>
              <a:gd name="f46" fmla="*/ f37 1 463"/>
              <a:gd name="f47" fmla="*/ f39 1 f28"/>
              <a:gd name="f48" fmla="*/ f40 1 f29"/>
              <a:gd name="f49" fmla="*/ f41 1 f28"/>
              <a:gd name="f50" fmla="*/ f42 1 f29"/>
              <a:gd name="f51" fmla="*/ f43 1 f28"/>
              <a:gd name="f52" fmla="*/ f44 1 f29"/>
              <a:gd name="f53" fmla="*/ f45 1 f28"/>
              <a:gd name="f54" fmla="*/ f46 1 f29"/>
              <a:gd name="f55" fmla="*/ f47 f19 1"/>
              <a:gd name="f56" fmla="*/ f53 f19 1"/>
              <a:gd name="f57" fmla="*/ f54 f20 1"/>
              <a:gd name="f58" fmla="*/ f48 f20 1"/>
              <a:gd name="f59" fmla="*/ f49 f19 1"/>
              <a:gd name="f60" fmla="*/ f50 f20 1"/>
              <a:gd name="f61" fmla="*/ f51 f19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5" y="f58"/>
              </a:cxn>
              <a:cxn ang="f38">
                <a:pos x="f59" y="f60"/>
              </a:cxn>
              <a:cxn ang="f38">
                <a:pos x="f61" y="f62"/>
              </a:cxn>
            </a:cxnLst>
            <a:rect l="f55" t="f58" r="f56" b="f57"/>
            <a:pathLst>
              <a:path w="568" h="463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6" y="f7"/>
                </a:cubicBezTo>
              </a:path>
            </a:pathLst>
          </a:custGeom>
          <a:noFill/>
          <a:ln w="57150">
            <a:solidFill>
              <a:srgbClr val="009900"/>
            </a:solidFill>
            <a:prstDash val="solid"/>
            <a:round/>
            <a:headEnd type="arrow"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0" name="Line 9"/>
          <p:cNvSpPr/>
          <p:nvPr/>
        </p:nvSpPr>
        <p:spPr>
          <a:xfrm flipV="1">
            <a:off x="1558925" y="3748088"/>
            <a:ext cx="3003550" cy="222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1" name="Line 10"/>
          <p:cNvSpPr/>
          <p:nvPr/>
        </p:nvSpPr>
        <p:spPr>
          <a:xfrm flipH="1">
            <a:off x="2576513" y="3441700"/>
            <a:ext cx="955675" cy="669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2" name="Line 11"/>
          <p:cNvSpPr/>
          <p:nvPr/>
        </p:nvSpPr>
        <p:spPr>
          <a:xfrm flipV="1">
            <a:off x="3079750" y="3001963"/>
            <a:ext cx="958850" cy="769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1598">
            <a:solidFill>
              <a:srgbClr val="333399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3" name="Line 12"/>
          <p:cNvSpPr/>
          <p:nvPr/>
        </p:nvSpPr>
        <p:spPr>
          <a:xfrm>
            <a:off x="4003675" y="3033713"/>
            <a:ext cx="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799706" sp="799706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4" name="Line 13"/>
          <p:cNvSpPr/>
          <p:nvPr/>
        </p:nvSpPr>
        <p:spPr>
          <a:xfrm>
            <a:off x="3049588" y="3767138"/>
            <a:ext cx="1149350" cy="193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299906" sp="299906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62225" y="4029075"/>
            <a:ext cx="1677988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2"/>
              <a:gd name="f7" fmla="val 85"/>
              <a:gd name="f8" fmla="val 43"/>
              <a:gd name="f9" fmla="val 117"/>
              <a:gd name="f10" fmla="val 64"/>
              <a:gd name="f11" fmla="val 234"/>
              <a:gd name="f12" fmla="val 358"/>
              <a:gd name="f13" fmla="val 78"/>
              <a:gd name="f14" fmla="val 482"/>
              <a:gd name="f15" fmla="val 71"/>
              <a:gd name="f16" fmla="val 612"/>
              <a:gd name="f17" fmla="val 35"/>
              <a:gd name="f18" fmla="+- 0 0 -90"/>
              <a:gd name="f19" fmla="*/ f3 1 742"/>
              <a:gd name="f20" fmla="*/ f4 1 85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742"/>
              <a:gd name="f29" fmla="*/ f25 1 85"/>
              <a:gd name="f30" fmla="*/ 0 f26 1"/>
              <a:gd name="f31" fmla="*/ 67330277 f25 1"/>
              <a:gd name="f32" fmla="*/ 1830849956 f26 1"/>
              <a:gd name="f33" fmla="*/ 122134751 f25 1"/>
              <a:gd name="f34" fmla="*/ 2147483647 f26 1"/>
              <a:gd name="f35" fmla="*/ 0 f25 1"/>
              <a:gd name="f36" fmla="*/ 742 f26 1"/>
              <a:gd name="f37" fmla="*/ 85 f25 1"/>
              <a:gd name="f38" fmla="+- f27 0 f1"/>
              <a:gd name="f39" fmla="*/ f30 1 742"/>
              <a:gd name="f40" fmla="*/ f31 1 85"/>
              <a:gd name="f41" fmla="*/ f32 1 742"/>
              <a:gd name="f42" fmla="*/ f33 1 85"/>
              <a:gd name="f43" fmla="*/ f34 1 742"/>
              <a:gd name="f44" fmla="*/ f35 1 85"/>
              <a:gd name="f45" fmla="*/ f36 1 742"/>
              <a:gd name="f46" fmla="*/ f37 1 85"/>
              <a:gd name="f47" fmla="*/ f39 1 f28"/>
              <a:gd name="f48" fmla="*/ f40 1 f29"/>
              <a:gd name="f49" fmla="*/ f41 1 f28"/>
              <a:gd name="f50" fmla="*/ f42 1 f29"/>
              <a:gd name="f51" fmla="*/ f43 1 f28"/>
              <a:gd name="f52" fmla="*/ f44 1 f29"/>
              <a:gd name="f53" fmla="*/ f45 1 f28"/>
              <a:gd name="f54" fmla="*/ f46 1 f29"/>
              <a:gd name="f55" fmla="*/ f47 f19 1"/>
              <a:gd name="f56" fmla="*/ f53 f19 1"/>
              <a:gd name="f57" fmla="*/ f54 f20 1"/>
              <a:gd name="f58" fmla="*/ f52 f20 1"/>
              <a:gd name="f59" fmla="*/ f48 f20 1"/>
              <a:gd name="f60" fmla="*/ f49 f19 1"/>
              <a:gd name="f61" fmla="*/ f50 f20 1"/>
              <a:gd name="f62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5" y="f59"/>
              </a:cxn>
              <a:cxn ang="f38">
                <a:pos x="f60" y="f61"/>
              </a:cxn>
              <a:cxn ang="f38">
                <a:pos x="f62" y="f58"/>
              </a:cxn>
            </a:cxnLst>
            <a:rect l="f55" t="f58" r="f56" b="f57"/>
            <a:pathLst>
              <a:path w="742" h="85">
                <a:moveTo>
                  <a:pt x="f5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16" y="f17"/>
                  <a:pt x="f6" y="f5"/>
                </a:cubicBezTo>
              </a:path>
            </a:pathLst>
          </a:custGeom>
          <a:noFill/>
          <a:ln w="57150">
            <a:solidFill>
              <a:srgbClr val="009900"/>
            </a:solidFill>
            <a:prstDash val="solid"/>
            <a:round/>
            <a:headEnd type="arrow"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9474" name="Text Box 15"/>
          <p:cNvSpPr txBox="1">
            <a:spLocks noChangeArrowheads="1"/>
          </p:cNvSpPr>
          <p:nvPr/>
        </p:nvSpPr>
        <p:spPr bwMode="auto">
          <a:xfrm>
            <a:off x="3759200" y="1965325"/>
            <a:ext cx="39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3206750" y="4113213"/>
            <a:ext cx="395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719638" y="3349625"/>
          <a:ext cx="116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40" r:id="rId8" imgW="622030" imgH="444307" progId="Equation.3">
                  <p:embed/>
                </p:oleObj>
              </mc:Choice>
              <mc:Fallback>
                <p:oleObj r:id="rId8" imgW="62203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3349625"/>
                        <a:ext cx="116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57188" y="3395663"/>
          <a:ext cx="10699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41" r:id="rId10" imgW="622030" imgH="444307" progId="Equation.3">
                  <p:embed/>
                </p:oleObj>
              </mc:Choice>
              <mc:Fallback>
                <p:oleObj r:id="rId10" imgW="62203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395663"/>
                        <a:ext cx="10699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6" name="Group 19"/>
          <p:cNvGrpSpPr>
            <a:grpSpLocks/>
          </p:cNvGrpSpPr>
          <p:nvPr/>
        </p:nvGrpSpPr>
        <p:grpSpPr bwMode="auto">
          <a:xfrm>
            <a:off x="3990975" y="5245100"/>
            <a:ext cx="4878388" cy="1095375"/>
            <a:chOff x="3990971" y="5245098"/>
            <a:chExt cx="4878388" cy="1095378"/>
          </a:xfrm>
        </p:grpSpPr>
        <p:sp>
          <p:nvSpPr>
            <p:cNvPr id="21" name="AutoShape 20"/>
            <p:cNvSpPr/>
            <p:nvPr/>
          </p:nvSpPr>
          <p:spPr>
            <a:xfrm>
              <a:off x="3990971" y="5265736"/>
              <a:ext cx="4878388" cy="1073153"/>
            </a:xfrm>
            <a:prstGeom prst="rect">
              <a:avLst/>
            </a:prstGeom>
            <a:noFill/>
            <a:ln w="9528">
              <a:solidFill>
                <a:srgbClr val="333399"/>
              </a:solidFill>
              <a:prstDash val="solid"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2" name="Line 21"/>
            <p:cNvSpPr/>
            <p:nvPr/>
          </p:nvSpPr>
          <p:spPr>
            <a:xfrm>
              <a:off x="4068759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3" name="Line 22"/>
            <p:cNvSpPr/>
            <p:nvPr/>
          </p:nvSpPr>
          <p:spPr>
            <a:xfrm>
              <a:off x="4478334" y="5570537"/>
              <a:ext cx="88900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4" name="Line 23"/>
            <p:cNvSpPr/>
            <p:nvPr/>
          </p:nvSpPr>
          <p:spPr>
            <a:xfrm flipH="1">
              <a:off x="4478334" y="5819775"/>
              <a:ext cx="88900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5" name="Line 24"/>
            <p:cNvSpPr/>
            <p:nvPr/>
          </p:nvSpPr>
          <p:spPr>
            <a:xfrm>
              <a:off x="5545134" y="5819775"/>
              <a:ext cx="276225" cy="15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6" name="Line 25"/>
            <p:cNvSpPr/>
            <p:nvPr/>
          </p:nvSpPr>
          <p:spPr>
            <a:xfrm>
              <a:off x="5907084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7" name="Line 26"/>
            <p:cNvSpPr/>
            <p:nvPr/>
          </p:nvSpPr>
          <p:spPr>
            <a:xfrm>
              <a:off x="6218234" y="5570537"/>
              <a:ext cx="92075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8" name="Line 27"/>
            <p:cNvSpPr/>
            <p:nvPr/>
          </p:nvSpPr>
          <p:spPr>
            <a:xfrm flipH="1">
              <a:off x="6218234" y="5819775"/>
              <a:ext cx="92075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9" name="Line 28"/>
            <p:cNvSpPr/>
            <p:nvPr/>
          </p:nvSpPr>
          <p:spPr>
            <a:xfrm>
              <a:off x="7388221" y="5819775"/>
              <a:ext cx="276225" cy="15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0" name="Line 29"/>
            <p:cNvSpPr/>
            <p:nvPr/>
          </p:nvSpPr>
          <p:spPr>
            <a:xfrm>
              <a:off x="8447084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1" name="Line 30"/>
            <p:cNvSpPr/>
            <p:nvPr/>
          </p:nvSpPr>
          <p:spPr>
            <a:xfrm>
              <a:off x="8688384" y="5570537"/>
              <a:ext cx="88900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2" name="Line 31"/>
            <p:cNvSpPr/>
            <p:nvPr/>
          </p:nvSpPr>
          <p:spPr>
            <a:xfrm flipH="1">
              <a:off x="8688384" y="5819775"/>
              <a:ext cx="88900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91534" y="5554662"/>
              <a:ext cx="19208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1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27909" y="5878513"/>
              <a:ext cx="192087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2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23071" y="5554662"/>
              <a:ext cx="469900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sin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89634" y="5554662"/>
              <a:ext cx="192087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0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84821" y="5878513"/>
              <a:ext cx="192088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2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27596" y="5554662"/>
              <a:ext cx="50800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cos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53396" y="5494337"/>
              <a:ext cx="114300" cy="26193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1" i="1" kern="0">
                  <a:solidFill>
                    <a:srgbClr val="333399"/>
                  </a:solidFill>
                  <a:latin typeface="Symbol" pitchFamily="18"/>
                </a:rPr>
                <a:t>f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77109" y="5245098"/>
              <a:ext cx="19843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q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32434" y="5245098"/>
              <a:ext cx="19843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q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92571" y="5507037"/>
              <a:ext cx="261938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y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74021" y="5521324"/>
              <a:ext cx="60325" cy="25876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i="1" kern="0">
                  <a:solidFill>
                    <a:srgbClr val="333399"/>
                  </a:solidFill>
                  <a:latin typeface="Times New Roman" pitchFamily="18"/>
                </a:rPr>
                <a:t>i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29534" y="5554662"/>
              <a:ext cx="169862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Times New Roman" pitchFamily="18"/>
                </a:rPr>
                <a:t>e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32734" y="5494337"/>
              <a:ext cx="122237" cy="2587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kern="0">
                  <a:solidFill>
                    <a:srgbClr val="333399"/>
                  </a:solidFill>
                  <a:latin typeface="Symbol" pitchFamily="18"/>
                </a:rPr>
                <a:t>-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65884" y="5507037"/>
              <a:ext cx="20955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kern="0">
                  <a:solidFill>
                    <a:srgbClr val="333399"/>
                  </a:solidFill>
                  <a:latin typeface="Symbol" pitchFamily="18"/>
                </a:rPr>
                <a:t>+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48196" y="5507037"/>
              <a:ext cx="20955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kern="0">
                  <a:solidFill>
                    <a:srgbClr val="333399"/>
                  </a:solidFill>
                  <a:latin typeface="Symbol" pitchFamily="18"/>
                </a:rPr>
                <a:t>=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75781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5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Single Qubit Operations: Rotations</a:t>
            </a:r>
            <a:endParaRPr baseline="-25000" smtClean="0">
              <a:latin typeface="Calibri" panose="020F0502020204030204" pitchFamily="34" charset="0"/>
            </a:endParaRPr>
          </a:p>
        </p:txBody>
      </p:sp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3990975" y="5245100"/>
            <a:ext cx="4878388" cy="1095375"/>
            <a:chOff x="3990971" y="5245098"/>
            <a:chExt cx="4878388" cy="1095378"/>
          </a:xfrm>
        </p:grpSpPr>
        <p:sp>
          <p:nvSpPr>
            <p:cNvPr id="5" name="AutoShape 20"/>
            <p:cNvSpPr/>
            <p:nvPr/>
          </p:nvSpPr>
          <p:spPr>
            <a:xfrm>
              <a:off x="3990971" y="5265736"/>
              <a:ext cx="4878388" cy="1073153"/>
            </a:xfrm>
            <a:prstGeom prst="rect">
              <a:avLst/>
            </a:prstGeom>
            <a:noFill/>
            <a:ln w="9528">
              <a:solidFill>
                <a:srgbClr val="333399"/>
              </a:solidFill>
              <a:prstDash val="solid"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6" name="Line 21"/>
            <p:cNvSpPr/>
            <p:nvPr/>
          </p:nvSpPr>
          <p:spPr>
            <a:xfrm>
              <a:off x="4068759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7" name="Line 22"/>
            <p:cNvSpPr/>
            <p:nvPr/>
          </p:nvSpPr>
          <p:spPr>
            <a:xfrm>
              <a:off x="4478334" y="5570537"/>
              <a:ext cx="88900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8" name="Line 23"/>
            <p:cNvSpPr/>
            <p:nvPr/>
          </p:nvSpPr>
          <p:spPr>
            <a:xfrm flipH="1">
              <a:off x="4478334" y="5819775"/>
              <a:ext cx="88900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9" name="Line 24"/>
            <p:cNvSpPr/>
            <p:nvPr/>
          </p:nvSpPr>
          <p:spPr>
            <a:xfrm>
              <a:off x="5545134" y="5819775"/>
              <a:ext cx="276225" cy="15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0" name="Line 25"/>
            <p:cNvSpPr/>
            <p:nvPr/>
          </p:nvSpPr>
          <p:spPr>
            <a:xfrm>
              <a:off x="5907084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1" name="Line 26"/>
            <p:cNvSpPr/>
            <p:nvPr/>
          </p:nvSpPr>
          <p:spPr>
            <a:xfrm>
              <a:off x="6218234" y="5570537"/>
              <a:ext cx="92075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2" name="Line 27"/>
            <p:cNvSpPr/>
            <p:nvPr/>
          </p:nvSpPr>
          <p:spPr>
            <a:xfrm flipH="1">
              <a:off x="6218234" y="5819775"/>
              <a:ext cx="92075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3" name="Line 28"/>
            <p:cNvSpPr/>
            <p:nvPr/>
          </p:nvSpPr>
          <p:spPr>
            <a:xfrm>
              <a:off x="7388221" y="5819775"/>
              <a:ext cx="276225" cy="15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4" name="Line 29"/>
            <p:cNvSpPr/>
            <p:nvPr/>
          </p:nvSpPr>
          <p:spPr>
            <a:xfrm>
              <a:off x="8447084" y="5570537"/>
              <a:ext cx="1587" cy="496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5" name="Line 30"/>
            <p:cNvSpPr/>
            <p:nvPr/>
          </p:nvSpPr>
          <p:spPr>
            <a:xfrm>
              <a:off x="8688384" y="5570537"/>
              <a:ext cx="88900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6" name="Line 31"/>
            <p:cNvSpPr/>
            <p:nvPr/>
          </p:nvSpPr>
          <p:spPr>
            <a:xfrm flipH="1">
              <a:off x="8688384" y="5819775"/>
              <a:ext cx="88900" cy="247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73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7" name="Rectangle 32"/>
            <p:cNvSpPr/>
            <p:nvPr/>
          </p:nvSpPr>
          <p:spPr>
            <a:xfrm>
              <a:off x="8491534" y="5554662"/>
              <a:ext cx="19208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1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18" name="Rectangle 33"/>
            <p:cNvSpPr/>
            <p:nvPr/>
          </p:nvSpPr>
          <p:spPr>
            <a:xfrm>
              <a:off x="7427909" y="5878513"/>
              <a:ext cx="192087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2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19" name="Rectangle 34"/>
            <p:cNvSpPr/>
            <p:nvPr/>
          </p:nvSpPr>
          <p:spPr>
            <a:xfrm>
              <a:off x="6823071" y="5554662"/>
              <a:ext cx="469900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sin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5989634" y="5554662"/>
              <a:ext cx="192087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0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1" name="Rectangle 36"/>
            <p:cNvSpPr/>
            <p:nvPr/>
          </p:nvSpPr>
          <p:spPr>
            <a:xfrm>
              <a:off x="5584821" y="5878513"/>
              <a:ext cx="192088" cy="4619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2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2" name="Rectangle 37"/>
            <p:cNvSpPr/>
            <p:nvPr/>
          </p:nvSpPr>
          <p:spPr>
            <a:xfrm>
              <a:off x="4927596" y="5554662"/>
              <a:ext cx="50800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kern="0">
                  <a:solidFill>
                    <a:srgbClr val="333399"/>
                  </a:solidFill>
                  <a:latin typeface="Times New Roman" pitchFamily="18"/>
                </a:rPr>
                <a:t>cos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3" name="Rectangle 38"/>
            <p:cNvSpPr/>
            <p:nvPr/>
          </p:nvSpPr>
          <p:spPr>
            <a:xfrm>
              <a:off x="8153396" y="5494337"/>
              <a:ext cx="114300" cy="26193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1" i="1" kern="0">
                  <a:solidFill>
                    <a:srgbClr val="333399"/>
                  </a:solidFill>
                  <a:latin typeface="Symbol" pitchFamily="18"/>
                </a:rPr>
                <a:t>f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4" name="Rectangle 39"/>
            <p:cNvSpPr/>
            <p:nvPr/>
          </p:nvSpPr>
          <p:spPr>
            <a:xfrm>
              <a:off x="7377109" y="5245098"/>
              <a:ext cx="19843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q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5" name="Rectangle 40"/>
            <p:cNvSpPr/>
            <p:nvPr/>
          </p:nvSpPr>
          <p:spPr>
            <a:xfrm>
              <a:off x="5532434" y="5245098"/>
              <a:ext cx="198437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q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4092571" y="5507037"/>
              <a:ext cx="261938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Symbol" pitchFamily="18"/>
                </a:rPr>
                <a:t>y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8074021" y="5521324"/>
              <a:ext cx="60325" cy="25876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i="1" kern="0">
                  <a:solidFill>
                    <a:srgbClr val="333399"/>
                  </a:solidFill>
                  <a:latin typeface="Times New Roman" pitchFamily="18"/>
                </a:rPr>
                <a:t>i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8" name="Rectangle 43"/>
            <p:cNvSpPr/>
            <p:nvPr/>
          </p:nvSpPr>
          <p:spPr>
            <a:xfrm>
              <a:off x="7729534" y="5554662"/>
              <a:ext cx="169862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1" kern="0">
                  <a:solidFill>
                    <a:srgbClr val="333399"/>
                  </a:solidFill>
                  <a:latin typeface="Times New Roman" pitchFamily="18"/>
                </a:rPr>
                <a:t>e</a:t>
              </a:r>
              <a:endParaRPr lang="en-US" sz="1800" b="1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29" name="Rectangle 44"/>
            <p:cNvSpPr/>
            <p:nvPr/>
          </p:nvSpPr>
          <p:spPr>
            <a:xfrm>
              <a:off x="7932734" y="5494337"/>
              <a:ext cx="122237" cy="2587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kern="0">
                  <a:solidFill>
                    <a:srgbClr val="333399"/>
                  </a:solidFill>
                  <a:latin typeface="Symbol" pitchFamily="18"/>
                </a:rPr>
                <a:t>-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0" name="Rectangle 45"/>
            <p:cNvSpPr/>
            <p:nvPr/>
          </p:nvSpPr>
          <p:spPr>
            <a:xfrm>
              <a:off x="6465884" y="5507037"/>
              <a:ext cx="20955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kern="0">
                  <a:solidFill>
                    <a:srgbClr val="333399"/>
                  </a:solidFill>
                  <a:latin typeface="Symbol" pitchFamily="18"/>
                </a:rPr>
                <a:t>+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1" name="Rectangle 46"/>
            <p:cNvSpPr/>
            <p:nvPr/>
          </p:nvSpPr>
          <p:spPr>
            <a:xfrm>
              <a:off x="4648196" y="5507037"/>
              <a:ext cx="209550" cy="4572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kern="0">
                  <a:solidFill>
                    <a:srgbClr val="333399"/>
                  </a:solidFill>
                  <a:latin typeface="Symbol" pitchFamily="18"/>
                </a:rPr>
                <a:t>=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</p:grpSp>
      <p:sp>
        <p:nvSpPr>
          <p:cNvPr id="32" name="Oval 2"/>
          <p:cNvSpPr/>
          <p:nvPr/>
        </p:nvSpPr>
        <p:spPr>
          <a:xfrm>
            <a:off x="1568450" y="2274888"/>
            <a:ext cx="3006725" cy="2903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3" name="Oval 3"/>
          <p:cNvSpPr/>
          <p:nvPr/>
        </p:nvSpPr>
        <p:spPr>
          <a:xfrm>
            <a:off x="1570038" y="3425825"/>
            <a:ext cx="3006725" cy="6794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custDash>
              <a:ds d="300063" sp="300063"/>
            </a:custDash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09875" y="1549400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892" r:id="rId4" imgW="266469" imgH="253780" progId="Equation.3">
                  <p:embed/>
                </p:oleObj>
              </mc:Choice>
              <mc:Fallback>
                <p:oleObj r:id="rId4" imgW="266469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549400"/>
                        <a:ext cx="6223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893" r:id="rId6" imgW="241195" imgH="253890" progId="Equation.3">
                  <p:embed/>
                </p:oleObj>
              </mc:Choice>
              <mc:Fallback>
                <p:oleObj r:id="rId6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6"/>
          <p:cNvSpPr/>
          <p:nvPr/>
        </p:nvSpPr>
        <p:spPr>
          <a:xfrm flipH="1">
            <a:off x="3011488" y="2276475"/>
            <a:ext cx="11112" cy="2901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7" name="Line 7"/>
          <p:cNvSpPr/>
          <p:nvPr/>
        </p:nvSpPr>
        <p:spPr>
          <a:xfrm flipV="1">
            <a:off x="1558925" y="3748088"/>
            <a:ext cx="3003550" cy="222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8" name="Line 8"/>
          <p:cNvSpPr/>
          <p:nvPr/>
        </p:nvSpPr>
        <p:spPr>
          <a:xfrm flipH="1">
            <a:off x="2576513" y="3441700"/>
            <a:ext cx="955675" cy="669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9" name="Line 9"/>
          <p:cNvSpPr/>
          <p:nvPr/>
        </p:nvSpPr>
        <p:spPr>
          <a:xfrm flipV="1">
            <a:off x="3078163" y="3001963"/>
            <a:ext cx="958850" cy="769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1598">
            <a:solidFill>
              <a:srgbClr val="333399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40" name="Line 10"/>
          <p:cNvSpPr/>
          <p:nvPr/>
        </p:nvSpPr>
        <p:spPr>
          <a:xfrm flipH="1" flipV="1">
            <a:off x="2479675" y="2703513"/>
            <a:ext cx="512763" cy="1023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7030A0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637088" y="2554288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894" r:id="rId8" imgW="241195" imgH="253890" progId="Equation.3">
                  <p:embed/>
                </p:oleObj>
              </mc:Choice>
              <mc:Fallback>
                <p:oleObj r:id="rId8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2554288"/>
                        <a:ext cx="5778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12"/>
          <p:cNvGrpSpPr>
            <a:grpSpLocks/>
          </p:cNvGrpSpPr>
          <p:nvPr/>
        </p:nvGrpSpPr>
        <p:grpSpPr bwMode="auto">
          <a:xfrm>
            <a:off x="2003425" y="2768600"/>
            <a:ext cx="441325" cy="579438"/>
            <a:chOff x="2003422" y="2768602"/>
            <a:chExt cx="441326" cy="579436"/>
          </a:xfrm>
        </p:grpSpPr>
        <p:sp>
          <p:nvSpPr>
            <p:cNvPr id="43" name="Text Box 13"/>
            <p:cNvSpPr txBox="1"/>
            <p:nvPr/>
          </p:nvSpPr>
          <p:spPr>
            <a:xfrm>
              <a:off x="2003422" y="2768602"/>
              <a:ext cx="441326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</a:p>
          </p:txBody>
        </p:sp>
        <p:sp>
          <p:nvSpPr>
            <p:cNvPr id="44" name="Line 14"/>
            <p:cNvSpPr/>
            <p:nvPr/>
          </p:nvSpPr>
          <p:spPr>
            <a:xfrm>
              <a:off x="2133597" y="2924176"/>
              <a:ext cx="2079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45" name="Line 15"/>
            <p:cNvSpPr/>
            <p:nvPr/>
          </p:nvSpPr>
          <p:spPr>
            <a:xfrm>
              <a:off x="2259011" y="2855915"/>
              <a:ext cx="68262" cy="68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46" name="Line 16"/>
          <p:cNvSpPr/>
          <p:nvPr/>
        </p:nvSpPr>
        <p:spPr>
          <a:xfrm flipV="1">
            <a:off x="4125913" y="2930525"/>
            <a:ext cx="425450" cy="619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009900"/>
            </a:solidFill>
            <a:prstDash val="solid"/>
            <a:round/>
            <a:head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5430838" y="1227138"/>
            <a:ext cx="3311525" cy="3503612"/>
            <a:chOff x="5430841" y="1227133"/>
            <a:chExt cx="3311527" cy="3503615"/>
          </a:xfrm>
        </p:grpSpPr>
        <p:sp>
          <p:nvSpPr>
            <p:cNvPr id="48" name="Text Box 18"/>
            <p:cNvSpPr txBox="1"/>
            <p:nvPr/>
          </p:nvSpPr>
          <p:spPr>
            <a:xfrm>
              <a:off x="5430841" y="1227133"/>
              <a:ext cx="3311527" cy="3503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 =</a:t>
              </a: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 </a:t>
              </a: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rotation vector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Symbol" pitchFamily="18"/>
                <a:buChar char="a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kern="0">
                <a:solidFill>
                  <a:srgbClr val="333399"/>
                </a:solidFill>
                <a:latin typeface="Times New Roman" pitchFamily="1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Direction of </a:t>
              </a: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 is the rotation axis</a:t>
              </a:r>
              <a:endParaRPr lang="en-US" sz="3200" kern="0">
                <a:solidFill>
                  <a:srgbClr val="333399"/>
                </a:solidFill>
                <a:latin typeface="Symbol" pitchFamily="1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kern="0">
                <a:solidFill>
                  <a:srgbClr val="333399"/>
                </a:solidFill>
                <a:latin typeface="Symbol" pitchFamily="1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Magnitude of </a:t>
              </a: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  <a:r>
                <a:rPr lang="en-US" sz="3200" kern="0">
                  <a:solidFill>
                    <a:srgbClr val="333399"/>
                  </a:solidFill>
                  <a:latin typeface="Times New Roman" pitchFamily="18"/>
                </a:rPr>
                <a:t> is the rotation angle</a:t>
              </a:r>
            </a:p>
          </p:txBody>
        </p:sp>
        <p:grpSp>
          <p:nvGrpSpPr>
            <p:cNvPr id="20499" name="Group 19"/>
            <p:cNvGrpSpPr>
              <a:grpSpLocks/>
            </p:cNvGrpSpPr>
            <p:nvPr/>
          </p:nvGrpSpPr>
          <p:grpSpPr bwMode="auto">
            <a:xfrm>
              <a:off x="7999408" y="3757617"/>
              <a:ext cx="201616" cy="77788"/>
              <a:chOff x="7999408" y="3757617"/>
              <a:chExt cx="201616" cy="77788"/>
            </a:xfrm>
          </p:grpSpPr>
          <p:sp>
            <p:nvSpPr>
              <p:cNvPr id="50" name="Line 20"/>
              <p:cNvSpPr/>
              <p:nvPr/>
            </p:nvSpPr>
            <p:spPr>
              <a:xfrm>
                <a:off x="7999418" y="3835397"/>
                <a:ext cx="20161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51" name="Line 21"/>
              <p:cNvSpPr/>
              <p:nvPr/>
            </p:nvSpPr>
            <p:spPr>
              <a:xfrm>
                <a:off x="8120068" y="3757610"/>
                <a:ext cx="66675" cy="777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  <p:grpSp>
          <p:nvGrpSpPr>
            <p:cNvPr id="20500" name="Group 22"/>
            <p:cNvGrpSpPr>
              <a:grpSpLocks/>
            </p:cNvGrpSpPr>
            <p:nvPr/>
          </p:nvGrpSpPr>
          <p:grpSpPr bwMode="auto">
            <a:xfrm>
              <a:off x="7851779" y="2314574"/>
              <a:ext cx="201616" cy="77789"/>
              <a:chOff x="7851779" y="2314574"/>
              <a:chExt cx="201616" cy="77789"/>
            </a:xfrm>
          </p:grpSpPr>
          <p:sp>
            <p:nvSpPr>
              <p:cNvPr id="53" name="Line 23"/>
              <p:cNvSpPr/>
              <p:nvPr/>
            </p:nvSpPr>
            <p:spPr>
              <a:xfrm>
                <a:off x="7851779" y="2392359"/>
                <a:ext cx="201613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54" name="Line 24"/>
              <p:cNvSpPr/>
              <p:nvPr/>
            </p:nvSpPr>
            <p:spPr>
              <a:xfrm>
                <a:off x="7972429" y="2314571"/>
                <a:ext cx="66675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  <p:grpSp>
          <p:nvGrpSpPr>
            <p:cNvPr id="20501" name="Group 25"/>
            <p:cNvGrpSpPr>
              <a:grpSpLocks/>
            </p:cNvGrpSpPr>
            <p:nvPr/>
          </p:nvGrpSpPr>
          <p:grpSpPr bwMode="auto">
            <a:xfrm>
              <a:off x="5607055" y="1319214"/>
              <a:ext cx="201616" cy="77788"/>
              <a:chOff x="5607055" y="1319214"/>
              <a:chExt cx="201616" cy="77788"/>
            </a:xfrm>
          </p:grpSpPr>
          <p:sp>
            <p:nvSpPr>
              <p:cNvPr id="56" name="Line 26"/>
              <p:cNvSpPr/>
              <p:nvPr/>
            </p:nvSpPr>
            <p:spPr>
              <a:xfrm>
                <a:off x="5607053" y="1396995"/>
                <a:ext cx="201613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57" name="Line 27"/>
              <p:cNvSpPr/>
              <p:nvPr/>
            </p:nvSpPr>
            <p:spPr>
              <a:xfrm>
                <a:off x="5727703" y="1319208"/>
                <a:ext cx="66675" cy="777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48072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12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Single Qubit Operations: Rotations</a:t>
            </a:r>
            <a:endParaRPr baseline="-25000" smtClean="0">
              <a:latin typeface="Calibri" panose="020F0502020204030204" pitchFamily="34" charset="0"/>
            </a:endParaRPr>
          </a:p>
        </p:txBody>
      </p:sp>
      <p:sp>
        <p:nvSpPr>
          <p:cNvPr id="4" name="Oval 2"/>
          <p:cNvSpPr/>
          <p:nvPr/>
        </p:nvSpPr>
        <p:spPr>
          <a:xfrm>
            <a:off x="1568450" y="2274888"/>
            <a:ext cx="3006725" cy="29035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3"/>
          <p:cNvSpPr/>
          <p:nvPr/>
        </p:nvSpPr>
        <p:spPr>
          <a:xfrm>
            <a:off x="1570038" y="3425825"/>
            <a:ext cx="3006725" cy="6794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custDash>
              <a:ds d="300063" sp="300063"/>
            </a:custDash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809875" y="1549400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2" r:id="rId4" imgW="266469" imgH="253780" progId="Equation.3">
                  <p:embed/>
                </p:oleObj>
              </mc:Choice>
              <mc:Fallback>
                <p:oleObj r:id="rId4" imgW="266469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549400"/>
                        <a:ext cx="6223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3" r:id="rId6" imgW="241195" imgH="253890" progId="Equation.3">
                  <p:embed/>
                </p:oleObj>
              </mc:Choice>
              <mc:Fallback>
                <p:oleObj r:id="rId6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/>
          <p:nvPr/>
        </p:nvSpPr>
        <p:spPr>
          <a:xfrm flipH="1">
            <a:off x="3011488" y="2276475"/>
            <a:ext cx="11112" cy="2901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9" name="Line 7"/>
          <p:cNvSpPr/>
          <p:nvPr/>
        </p:nvSpPr>
        <p:spPr>
          <a:xfrm flipV="1">
            <a:off x="1558925" y="3748088"/>
            <a:ext cx="3003550" cy="222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0" name="Line 8"/>
          <p:cNvSpPr/>
          <p:nvPr/>
        </p:nvSpPr>
        <p:spPr>
          <a:xfrm flipH="1">
            <a:off x="2576513" y="3441700"/>
            <a:ext cx="955675" cy="669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custDash>
              <a:ds d="100000" sp="100000"/>
            </a:custDash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1" name="Line 9"/>
          <p:cNvSpPr/>
          <p:nvPr/>
        </p:nvSpPr>
        <p:spPr>
          <a:xfrm flipV="1">
            <a:off x="3078163" y="3001963"/>
            <a:ext cx="958850" cy="769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1598">
            <a:solidFill>
              <a:srgbClr val="333399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637088" y="2554288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4" r:id="rId8" imgW="241195" imgH="253890" progId="Equation.3">
                  <p:embed/>
                </p:oleObj>
              </mc:Choice>
              <mc:Fallback>
                <p:oleObj r:id="rId8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2554288"/>
                        <a:ext cx="5778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1"/>
          <p:cNvSpPr/>
          <p:nvPr/>
        </p:nvSpPr>
        <p:spPr>
          <a:xfrm flipV="1">
            <a:off x="4125913" y="2930525"/>
            <a:ext cx="425450" cy="619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009900"/>
            </a:solidFill>
            <a:prstDash val="solid"/>
            <a:round/>
            <a:head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14" name="Line 12"/>
          <p:cNvSpPr/>
          <p:nvPr/>
        </p:nvSpPr>
        <p:spPr>
          <a:xfrm flipH="1">
            <a:off x="1919288" y="3784600"/>
            <a:ext cx="1117600" cy="3937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01598">
            <a:solidFill>
              <a:srgbClr val="333399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904875" y="4346575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5" r:id="rId10" imgW="241195" imgH="253890" progId="Equation.3">
                  <p:embed/>
                </p:oleObj>
              </mc:Choice>
              <mc:Fallback>
                <p:oleObj r:id="rId10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346575"/>
                        <a:ext cx="5778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3675" y="4300538"/>
          <a:ext cx="6524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6" r:id="rId12" imgW="215806" imgH="228501" progId="Equation.3">
                  <p:embed/>
                </p:oleObj>
              </mc:Choice>
              <mc:Fallback>
                <p:oleObj r:id="rId12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300538"/>
                        <a:ext cx="65246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5"/>
          <p:cNvSpPr/>
          <p:nvPr/>
        </p:nvSpPr>
        <p:spPr>
          <a:xfrm flipH="1">
            <a:off x="1485900" y="4235450"/>
            <a:ext cx="371475" cy="319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009900"/>
            </a:solidFill>
            <a:prstDash val="solid"/>
            <a:round/>
            <a:head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21" name="Text Box 19"/>
          <p:cNvSpPr txBox="1"/>
          <p:nvPr/>
        </p:nvSpPr>
        <p:spPr>
          <a:xfrm>
            <a:off x="5430838" y="1227138"/>
            <a:ext cx="3311525" cy="106680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kern="0">
                <a:solidFill>
                  <a:srgbClr val="333399"/>
                </a:solidFill>
                <a:latin typeface="Symbol" pitchFamily="18"/>
              </a:rPr>
              <a:t>a</a:t>
            </a:r>
            <a:r>
              <a:rPr lang="en-US" sz="3200" kern="0">
                <a:solidFill>
                  <a:srgbClr val="333399"/>
                </a:solidFill>
                <a:latin typeface="Times New Roman" pitchFamily="18"/>
              </a:rPr>
              <a:t> =</a:t>
            </a:r>
            <a:r>
              <a:rPr lang="en-US" sz="3200" i="1" kern="0">
                <a:solidFill>
                  <a:srgbClr val="333399"/>
                </a:solidFill>
                <a:latin typeface="Symbol" pitchFamily="18"/>
              </a:rPr>
              <a:t> </a:t>
            </a:r>
            <a:r>
              <a:rPr lang="en-US" sz="3200" kern="0">
                <a:solidFill>
                  <a:srgbClr val="333399"/>
                </a:solidFill>
                <a:latin typeface="Times New Roman" pitchFamily="18"/>
              </a:rPr>
              <a:t>rotation vector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a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kern="0">
              <a:solidFill>
                <a:srgbClr val="333399"/>
              </a:solidFill>
              <a:latin typeface="Times New Roman" pitchFamily="18"/>
            </a:endParaRPr>
          </a:p>
        </p:txBody>
      </p:sp>
      <p:grpSp>
        <p:nvGrpSpPr>
          <p:cNvPr id="21527" name="Group 20"/>
          <p:cNvGrpSpPr>
            <a:grpSpLocks/>
          </p:cNvGrpSpPr>
          <p:nvPr/>
        </p:nvGrpSpPr>
        <p:grpSpPr bwMode="auto">
          <a:xfrm>
            <a:off x="5607050" y="1319213"/>
            <a:ext cx="201613" cy="77787"/>
            <a:chOff x="5607045" y="1319214"/>
            <a:chExt cx="201616" cy="77788"/>
          </a:xfrm>
        </p:grpSpPr>
        <p:sp>
          <p:nvSpPr>
            <p:cNvPr id="23" name="Line 21"/>
            <p:cNvSpPr/>
            <p:nvPr/>
          </p:nvSpPr>
          <p:spPr>
            <a:xfrm>
              <a:off x="5607045" y="1397002"/>
              <a:ext cx="20161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24" name="Line 22"/>
            <p:cNvSpPr/>
            <p:nvPr/>
          </p:nvSpPr>
          <p:spPr>
            <a:xfrm>
              <a:off x="5727697" y="1319214"/>
              <a:ext cx="66676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45" name="Line 43"/>
          <p:cNvSpPr/>
          <p:nvPr/>
        </p:nvSpPr>
        <p:spPr>
          <a:xfrm flipH="1" flipV="1">
            <a:off x="2479675" y="2703513"/>
            <a:ext cx="512763" cy="1023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7030A0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21539" name="Group 44"/>
          <p:cNvGrpSpPr>
            <a:grpSpLocks/>
          </p:cNvGrpSpPr>
          <p:nvPr/>
        </p:nvGrpSpPr>
        <p:grpSpPr bwMode="auto">
          <a:xfrm>
            <a:off x="2003425" y="2768600"/>
            <a:ext cx="441325" cy="579438"/>
            <a:chOff x="2003422" y="2768602"/>
            <a:chExt cx="441326" cy="579436"/>
          </a:xfrm>
        </p:grpSpPr>
        <p:sp>
          <p:nvSpPr>
            <p:cNvPr id="47" name="Text Box 45"/>
            <p:cNvSpPr txBox="1"/>
            <p:nvPr/>
          </p:nvSpPr>
          <p:spPr>
            <a:xfrm>
              <a:off x="2003422" y="2768602"/>
              <a:ext cx="441326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</a:p>
          </p:txBody>
        </p:sp>
        <p:sp>
          <p:nvSpPr>
            <p:cNvPr id="48" name="Line 46"/>
            <p:cNvSpPr/>
            <p:nvPr/>
          </p:nvSpPr>
          <p:spPr>
            <a:xfrm>
              <a:off x="2133597" y="2924176"/>
              <a:ext cx="2079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49" name="Line 47"/>
            <p:cNvSpPr/>
            <p:nvPr/>
          </p:nvSpPr>
          <p:spPr>
            <a:xfrm>
              <a:off x="2259011" y="2855915"/>
              <a:ext cx="68262" cy="68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50" name="Freeform 48"/>
          <p:cNvSpPr/>
          <p:nvPr/>
        </p:nvSpPr>
        <p:spPr>
          <a:xfrm rot="20951176">
            <a:off x="2368550" y="3006725"/>
            <a:ext cx="650875" cy="285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8"/>
              <a:gd name="f7" fmla="val 336"/>
              <a:gd name="f8" fmla="val 120"/>
              <a:gd name="f9" fmla="val 123"/>
              <a:gd name="f10" fmla="val 60"/>
              <a:gd name="f11" fmla="val 229"/>
              <a:gd name="f12" fmla="val 77"/>
              <a:gd name="f13" fmla="val 332"/>
              <a:gd name="f14" fmla="val 154"/>
              <a:gd name="f15" fmla="val 328"/>
              <a:gd name="f16" fmla="val 528"/>
              <a:gd name="f17" fmla="val 151"/>
              <a:gd name="f18" fmla="val 583"/>
              <a:gd name="f19" fmla="val 96"/>
              <a:gd name="f20" fmla="val 41"/>
              <a:gd name="f21" fmla="val 523"/>
              <a:gd name="f22" fmla="val 20"/>
              <a:gd name="f23" fmla="val 408"/>
              <a:gd name="f24" fmla="+- 0 0 -90"/>
              <a:gd name="f25" fmla="*/ f3 1 638"/>
              <a:gd name="f26" fmla="*/ f4 1 336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38"/>
              <a:gd name="f35" fmla="*/ f31 1 336"/>
              <a:gd name="f36" fmla="*/ 124892491 f32 1"/>
              <a:gd name="f37" fmla="*/ 88960943 f31 1"/>
              <a:gd name="f38" fmla="*/ 80139241 f32 1"/>
              <a:gd name="f39" fmla="*/ 240121867 f31 1"/>
              <a:gd name="f40" fmla="*/ 606767530 f32 1"/>
              <a:gd name="f41" fmla="*/ 69432999 f31 1"/>
              <a:gd name="f42" fmla="*/ 424633672 f32 1"/>
              <a:gd name="f43" fmla="*/ 0 f31 1"/>
              <a:gd name="f44" fmla="*/ 0 f32 1"/>
              <a:gd name="f45" fmla="*/ 638 f32 1"/>
              <a:gd name="f46" fmla="*/ 336 f31 1"/>
              <a:gd name="f47" fmla="+- f33 0 f1"/>
              <a:gd name="f48" fmla="*/ f36 1 638"/>
              <a:gd name="f49" fmla="*/ f37 1 336"/>
              <a:gd name="f50" fmla="*/ f38 1 638"/>
              <a:gd name="f51" fmla="*/ f39 1 336"/>
              <a:gd name="f52" fmla="*/ f40 1 638"/>
              <a:gd name="f53" fmla="*/ f41 1 336"/>
              <a:gd name="f54" fmla="*/ f42 1 638"/>
              <a:gd name="f55" fmla="*/ f43 1 336"/>
              <a:gd name="f56" fmla="*/ f44 1 638"/>
              <a:gd name="f57" fmla="*/ f45 1 638"/>
              <a:gd name="f58" fmla="*/ f46 1 336"/>
              <a:gd name="f59" fmla="*/ f48 1 f34"/>
              <a:gd name="f60" fmla="*/ f49 1 f35"/>
              <a:gd name="f61" fmla="*/ f50 1 f34"/>
              <a:gd name="f62" fmla="*/ f51 1 f35"/>
              <a:gd name="f63" fmla="*/ f52 1 f34"/>
              <a:gd name="f64" fmla="*/ f53 1 f35"/>
              <a:gd name="f65" fmla="*/ f54 1 f34"/>
              <a:gd name="f66" fmla="*/ f55 1 f35"/>
              <a:gd name="f67" fmla="*/ f56 1 f34"/>
              <a:gd name="f68" fmla="*/ f57 1 f34"/>
              <a:gd name="f69" fmla="*/ f58 1 f35"/>
              <a:gd name="f70" fmla="*/ f67 f25 1"/>
              <a:gd name="f71" fmla="*/ f68 f25 1"/>
              <a:gd name="f72" fmla="*/ f69 f26 1"/>
              <a:gd name="f73" fmla="*/ f66 f26 1"/>
              <a:gd name="f74" fmla="*/ f59 f25 1"/>
              <a:gd name="f75" fmla="*/ f60 f26 1"/>
              <a:gd name="f76" fmla="*/ f61 f25 1"/>
              <a:gd name="f77" fmla="*/ f62 f26 1"/>
              <a:gd name="f78" fmla="*/ f63 f25 1"/>
              <a:gd name="f79" fmla="*/ f64 f26 1"/>
              <a:gd name="f80" fmla="*/ f6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73"/>
              </a:cxn>
            </a:cxnLst>
            <a:rect l="f70" t="f73" r="f71" b="f72"/>
            <a:pathLst>
              <a:path w="638" h="336">
                <a:moveTo>
                  <a:pt x="f8" y="f9"/>
                </a:moveTo>
                <a:cubicBezTo>
                  <a:pt x="f10" y="f11"/>
                  <a:pt x="f5" y="f7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6" y="f20"/>
                  <a:pt x="f21" y="f22"/>
                  <a:pt x="f23" y="f5"/>
                </a:cubicBezTo>
              </a:path>
            </a:pathLst>
          </a:custGeom>
          <a:noFill/>
          <a:ln w="38103">
            <a:solidFill>
              <a:srgbClr val="009900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aphicFrame>
        <p:nvGraphicFramePr>
          <p:cNvPr id="21511" name="Content Placeholder 50"/>
          <p:cNvGraphicFramePr>
            <a:graphicFrameLocks noGrp="1" noChangeAspect="1"/>
          </p:cNvGraphicFramePr>
          <p:nvPr>
            <p:ph idx="1"/>
          </p:nvPr>
        </p:nvGraphicFramePr>
        <p:xfrm>
          <a:off x="5781675" y="2754313"/>
          <a:ext cx="29162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37" r:id="rId14" imgW="952087" imgH="393529" progId="Equation.3">
                  <p:embed/>
                </p:oleObj>
              </mc:Choice>
              <mc:Fallback>
                <p:oleObj r:id="rId14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2754313"/>
                        <a:ext cx="2916238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730750" y="5424918"/>
            <a:ext cx="3346450" cy="809195"/>
            <a:chOff x="4730750" y="5424918"/>
            <a:chExt cx="3346450" cy="809195"/>
          </a:xfrm>
        </p:grpSpPr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5641975" y="5424918"/>
              <a:ext cx="859631" cy="77247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18"/>
            <p:cNvSpPr/>
            <p:nvPr/>
          </p:nvSpPr>
          <p:spPr>
            <a:xfrm flipV="1">
              <a:off x="6503988" y="5780088"/>
              <a:ext cx="25558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9046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grpSp>
          <p:nvGrpSpPr>
            <p:cNvPr id="21528" name="Group 23"/>
            <p:cNvGrpSpPr>
              <a:grpSpLocks/>
            </p:cNvGrpSpPr>
            <p:nvPr/>
          </p:nvGrpSpPr>
          <p:grpSpPr bwMode="auto">
            <a:xfrm>
              <a:off x="4730750" y="5451475"/>
              <a:ext cx="577850" cy="711200"/>
              <a:chOff x="4730748" y="5451479"/>
              <a:chExt cx="577845" cy="711202"/>
            </a:xfrm>
          </p:grpSpPr>
          <p:sp>
            <p:nvSpPr>
              <p:cNvPr id="26" name="AutoShape 24"/>
              <p:cNvSpPr/>
              <p:nvPr/>
            </p:nvSpPr>
            <p:spPr>
              <a:xfrm>
                <a:off x="4730748" y="5451479"/>
                <a:ext cx="577845" cy="71120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27" name="Line 25"/>
              <p:cNvSpPr/>
              <p:nvPr/>
            </p:nvSpPr>
            <p:spPr>
              <a:xfrm>
                <a:off x="4799010" y="5551492"/>
                <a:ext cx="1587" cy="5111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28" name="Line 26"/>
              <p:cNvSpPr/>
              <p:nvPr/>
            </p:nvSpPr>
            <p:spPr>
              <a:xfrm>
                <a:off x="5157782" y="5551492"/>
                <a:ext cx="80961" cy="2555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29" name="Line 27"/>
              <p:cNvSpPr/>
              <p:nvPr/>
            </p:nvSpPr>
            <p:spPr>
              <a:xfrm flipH="1">
                <a:off x="5157782" y="5807080"/>
                <a:ext cx="80961" cy="2555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0" name="Rectangle 28"/>
              <p:cNvSpPr/>
              <p:nvPr/>
            </p:nvSpPr>
            <p:spPr>
              <a:xfrm>
                <a:off x="4819647" y="5484817"/>
                <a:ext cx="296860" cy="51752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400" i="1" kern="0">
                    <a:solidFill>
                      <a:srgbClr val="333399"/>
                    </a:solidFill>
                    <a:latin typeface="Symbol" pitchFamily="18"/>
                  </a:rPr>
                  <a:t>y</a:t>
                </a:r>
                <a:endParaRPr lang="en-US" sz="1800" kern="0">
                  <a:solidFill>
                    <a:srgbClr val="333399"/>
                  </a:solidFill>
                  <a:latin typeface="Times New Roman" pitchFamily="18"/>
                </a:endParaRPr>
              </a:p>
            </p:txBody>
          </p:sp>
        </p:grpSp>
        <p:grpSp>
          <p:nvGrpSpPr>
            <p:cNvPr id="21529" name="Group 29"/>
            <p:cNvGrpSpPr>
              <a:grpSpLocks/>
            </p:cNvGrpSpPr>
            <p:nvPr/>
          </p:nvGrpSpPr>
          <p:grpSpPr bwMode="auto">
            <a:xfrm>
              <a:off x="7499350" y="5472113"/>
              <a:ext cx="577850" cy="711200"/>
              <a:chOff x="7499351" y="5472117"/>
              <a:chExt cx="577845" cy="711202"/>
            </a:xfrm>
          </p:grpSpPr>
          <p:sp>
            <p:nvSpPr>
              <p:cNvPr id="32" name="AutoShape 30"/>
              <p:cNvSpPr/>
              <p:nvPr/>
            </p:nvSpPr>
            <p:spPr>
              <a:xfrm>
                <a:off x="7499351" y="5472117"/>
                <a:ext cx="577845" cy="71120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3" name="Line 31"/>
              <p:cNvSpPr/>
              <p:nvPr/>
            </p:nvSpPr>
            <p:spPr>
              <a:xfrm>
                <a:off x="7567613" y="5572129"/>
                <a:ext cx="1587" cy="5111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4" name="Line 32"/>
              <p:cNvSpPr/>
              <p:nvPr/>
            </p:nvSpPr>
            <p:spPr>
              <a:xfrm>
                <a:off x="7926385" y="5572129"/>
                <a:ext cx="80961" cy="2555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5" name="Line 33"/>
              <p:cNvSpPr/>
              <p:nvPr/>
            </p:nvSpPr>
            <p:spPr>
              <a:xfrm flipH="1">
                <a:off x="7926385" y="5827718"/>
                <a:ext cx="80961" cy="2555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36" name="Rectangle 34"/>
              <p:cNvSpPr/>
              <p:nvPr/>
            </p:nvSpPr>
            <p:spPr>
              <a:xfrm>
                <a:off x="7588250" y="5505454"/>
                <a:ext cx="296860" cy="51752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400" i="1" kern="0">
                    <a:solidFill>
                      <a:srgbClr val="333399"/>
                    </a:solidFill>
                    <a:latin typeface="Symbol" pitchFamily="18"/>
                  </a:rPr>
                  <a:t>y</a:t>
                </a:r>
                <a:endParaRPr lang="en-US" sz="1800" kern="0">
                  <a:solidFill>
                    <a:srgbClr val="333399"/>
                  </a:solidFill>
                  <a:latin typeface="Times New Roman" pitchFamily="18"/>
                </a:endParaRPr>
              </a:p>
            </p:txBody>
          </p:sp>
        </p:grpSp>
        <p:sp>
          <p:nvSpPr>
            <p:cNvPr id="37" name="AutoShape 35"/>
            <p:cNvSpPr/>
            <p:nvPr/>
          </p:nvSpPr>
          <p:spPr>
            <a:xfrm>
              <a:off x="5802313" y="5429250"/>
              <a:ext cx="650875" cy="8048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38" name="Rectangle 36"/>
            <p:cNvSpPr/>
            <p:nvPr/>
          </p:nvSpPr>
          <p:spPr>
            <a:xfrm>
              <a:off x="6180138" y="5786438"/>
              <a:ext cx="20002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Symbol" pitchFamily="18"/>
                </a:rPr>
                <a:t>a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238875" y="5588000"/>
              <a:ext cx="13017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MT Extra" pitchFamily="18"/>
                </a:rPr>
                <a:t>r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0" name="Rectangle 38"/>
            <p:cNvSpPr/>
            <p:nvPr/>
          </p:nvSpPr>
          <p:spPr>
            <a:xfrm>
              <a:off x="5829300" y="5487988"/>
              <a:ext cx="389530" cy="64633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200" kern="0" dirty="0">
                  <a:solidFill>
                    <a:srgbClr val="333399"/>
                  </a:solidFill>
                  <a:latin typeface="Times New Roman" pitchFamily="18"/>
                </a:rPr>
                <a:t>U</a:t>
              </a:r>
              <a:endParaRPr lang="en-US" sz="1800" kern="0" dirty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1" name="AutoShape 39"/>
            <p:cNvSpPr/>
            <p:nvPr/>
          </p:nvSpPr>
          <p:spPr>
            <a:xfrm>
              <a:off x="6788150" y="5426075"/>
              <a:ext cx="652463" cy="8048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42" name="Rectangle 40"/>
            <p:cNvSpPr/>
            <p:nvPr/>
          </p:nvSpPr>
          <p:spPr>
            <a:xfrm>
              <a:off x="7167563" y="5783263"/>
              <a:ext cx="20002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3" name="Rectangle 41"/>
            <p:cNvSpPr/>
            <p:nvPr/>
          </p:nvSpPr>
          <p:spPr>
            <a:xfrm>
              <a:off x="7240588" y="5584825"/>
              <a:ext cx="13017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MT Extra" pitchFamily="18"/>
                </a:rPr>
                <a:t>r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44" name="Rectangle 42"/>
            <p:cNvSpPr/>
            <p:nvPr/>
          </p:nvSpPr>
          <p:spPr>
            <a:xfrm>
              <a:off x="6815138" y="5484813"/>
              <a:ext cx="385762" cy="6397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200" i="1" kern="0">
                  <a:solidFill>
                    <a:srgbClr val="333399"/>
                  </a:solidFill>
                  <a:latin typeface="Times New Roman" pitchFamily="18"/>
                </a:rPr>
                <a:t>U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3" name="Line 18"/>
            <p:cNvSpPr/>
            <p:nvPr/>
          </p:nvSpPr>
          <p:spPr>
            <a:xfrm flipV="1">
              <a:off x="5386388" y="5806282"/>
              <a:ext cx="25558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9046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4846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10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11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Single Qubit Operations: Rotations</a:t>
            </a:r>
            <a:endParaRPr baseline="-25000" smtClean="0"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1400" y="1746250"/>
            <a:ext cx="4114800" cy="39306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4575" y="3303588"/>
            <a:ext cx="4113213" cy="920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9046">
            <a:solidFill>
              <a:srgbClr val="000000"/>
            </a:solidFill>
            <a:custDash>
              <a:ds d="300063" sp="300063"/>
            </a:custDash>
            <a:rou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6" name="Line 5"/>
          <p:cNvSpPr/>
          <p:nvPr/>
        </p:nvSpPr>
        <p:spPr>
          <a:xfrm flipH="1">
            <a:off x="2995613" y="1757363"/>
            <a:ext cx="46037" cy="3875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7" name="Line 6"/>
          <p:cNvSpPr/>
          <p:nvPr/>
        </p:nvSpPr>
        <p:spPr>
          <a:xfrm>
            <a:off x="1039813" y="3760788"/>
            <a:ext cx="415131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8" name="Line 7"/>
          <p:cNvSpPr/>
          <p:nvPr/>
        </p:nvSpPr>
        <p:spPr>
          <a:xfrm flipH="1">
            <a:off x="2408238" y="3325813"/>
            <a:ext cx="1247775" cy="8651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684463" y="1141413"/>
            <a:ext cx="646112" cy="519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2 </a:t>
            </a: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32050" y="5711825"/>
            <a:ext cx="841375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-</a:t>
            </a: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2 </a:t>
            </a: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p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213350" y="3206750"/>
            <a:ext cx="646113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2 </a:t>
            </a: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p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25413" y="3213100"/>
            <a:ext cx="841375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-</a:t>
            </a: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2 </a:t>
            </a:r>
            <a:r>
              <a:rPr lang="en-US" sz="2800" kern="0">
                <a:solidFill>
                  <a:srgbClr val="000000"/>
                </a:solidFill>
                <a:latin typeface="Symbol" pitchFamily="18"/>
              </a:rPr>
              <a:t>p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03913" y="1449388"/>
            <a:ext cx="2960687" cy="2528887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>
                <a:solidFill>
                  <a:srgbClr val="333399"/>
                </a:solidFill>
                <a:latin typeface="Times New Roman" pitchFamily="18"/>
              </a:rPr>
              <a:t>The set of all single qubit rotations lives in a solid sphere of radius </a:t>
            </a:r>
            <a:r>
              <a:rPr lang="en-US" sz="3200" kern="0">
                <a:solidFill>
                  <a:srgbClr val="333399"/>
                </a:solidFill>
                <a:latin typeface="Symbol" pitchFamily="18"/>
              </a:rPr>
              <a:t>2p</a:t>
            </a:r>
            <a:r>
              <a:rPr lang="en-US" sz="3200" kern="0">
                <a:solidFill>
                  <a:srgbClr val="0066FF"/>
                </a:solidFill>
                <a:latin typeface="Symbol" pitchFamily="18"/>
              </a:rPr>
              <a:t>.</a:t>
            </a:r>
          </a:p>
        </p:txBody>
      </p:sp>
      <p:sp>
        <p:nvSpPr>
          <p:cNvPr id="14" name="Line 13"/>
          <p:cNvSpPr/>
          <p:nvPr/>
        </p:nvSpPr>
        <p:spPr>
          <a:xfrm flipH="1" flipV="1">
            <a:off x="2479675" y="2703513"/>
            <a:ext cx="512763" cy="1023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7030A0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94223" name="Group 14"/>
          <p:cNvGrpSpPr>
            <a:grpSpLocks/>
          </p:cNvGrpSpPr>
          <p:nvPr/>
        </p:nvGrpSpPr>
        <p:grpSpPr bwMode="auto">
          <a:xfrm>
            <a:off x="2003425" y="2768600"/>
            <a:ext cx="441325" cy="579438"/>
            <a:chOff x="2003422" y="2768602"/>
            <a:chExt cx="441326" cy="579436"/>
          </a:xfrm>
        </p:grpSpPr>
        <p:sp>
          <p:nvSpPr>
            <p:cNvPr id="16" name="Text Box 15"/>
            <p:cNvSpPr txBox="1"/>
            <p:nvPr/>
          </p:nvSpPr>
          <p:spPr>
            <a:xfrm>
              <a:off x="2003422" y="2768602"/>
              <a:ext cx="441326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</a:p>
          </p:txBody>
        </p:sp>
        <p:sp>
          <p:nvSpPr>
            <p:cNvPr id="17" name="Line 16"/>
            <p:cNvSpPr/>
            <p:nvPr/>
          </p:nvSpPr>
          <p:spPr>
            <a:xfrm>
              <a:off x="2133597" y="2924176"/>
              <a:ext cx="2079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18" name="Line 17"/>
            <p:cNvSpPr/>
            <p:nvPr/>
          </p:nvSpPr>
          <p:spPr>
            <a:xfrm>
              <a:off x="2259011" y="2855915"/>
              <a:ext cx="68262" cy="68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sp>
        <p:nvSpPr>
          <p:cNvPr id="19" name="Text Box 18"/>
          <p:cNvSpPr txBox="1"/>
          <p:nvPr/>
        </p:nvSpPr>
        <p:spPr>
          <a:xfrm>
            <a:off x="5703888" y="4206875"/>
            <a:ext cx="3173412" cy="984250"/>
          </a:xfrm>
          <a:prstGeom prst="rect">
            <a:avLst/>
          </a:prstGeom>
          <a:noFill/>
          <a:ln w="38103">
            <a:solidFill>
              <a:srgbClr val="FF3300"/>
            </a:solidFill>
            <a:prstDash val="solid"/>
            <a:miter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Qubits are sensitive: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>
                <a:solidFill>
                  <a:srgbClr val="000000"/>
                </a:solidFill>
                <a:latin typeface="Times New Roman" pitchFamily="18"/>
              </a:rPr>
              <a:t>Easy to make errors!</a:t>
            </a:r>
          </a:p>
        </p:txBody>
      </p:sp>
      <p:sp>
        <p:nvSpPr>
          <p:cNvPr id="20" name="Freeform 19"/>
          <p:cNvSpPr/>
          <p:nvPr/>
        </p:nvSpPr>
        <p:spPr>
          <a:xfrm rot="20951176">
            <a:off x="2368550" y="3006725"/>
            <a:ext cx="650875" cy="285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8"/>
              <a:gd name="f7" fmla="val 336"/>
              <a:gd name="f8" fmla="val 120"/>
              <a:gd name="f9" fmla="val 123"/>
              <a:gd name="f10" fmla="val 60"/>
              <a:gd name="f11" fmla="val 229"/>
              <a:gd name="f12" fmla="val 77"/>
              <a:gd name="f13" fmla="val 332"/>
              <a:gd name="f14" fmla="val 154"/>
              <a:gd name="f15" fmla="val 328"/>
              <a:gd name="f16" fmla="val 528"/>
              <a:gd name="f17" fmla="val 151"/>
              <a:gd name="f18" fmla="val 583"/>
              <a:gd name="f19" fmla="val 96"/>
              <a:gd name="f20" fmla="val 41"/>
              <a:gd name="f21" fmla="val 523"/>
              <a:gd name="f22" fmla="val 20"/>
              <a:gd name="f23" fmla="val 408"/>
              <a:gd name="f24" fmla="+- 0 0 -90"/>
              <a:gd name="f25" fmla="*/ f3 1 638"/>
              <a:gd name="f26" fmla="*/ f4 1 336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38"/>
              <a:gd name="f35" fmla="*/ f31 1 336"/>
              <a:gd name="f36" fmla="*/ 124892491 f32 1"/>
              <a:gd name="f37" fmla="*/ 88960943 f31 1"/>
              <a:gd name="f38" fmla="*/ 80139241 f32 1"/>
              <a:gd name="f39" fmla="*/ 240121867 f31 1"/>
              <a:gd name="f40" fmla="*/ 606767530 f32 1"/>
              <a:gd name="f41" fmla="*/ 69432999 f31 1"/>
              <a:gd name="f42" fmla="*/ 424633672 f32 1"/>
              <a:gd name="f43" fmla="*/ 0 f31 1"/>
              <a:gd name="f44" fmla="*/ 0 f32 1"/>
              <a:gd name="f45" fmla="*/ 638 f32 1"/>
              <a:gd name="f46" fmla="*/ 336 f31 1"/>
              <a:gd name="f47" fmla="+- f33 0 f1"/>
              <a:gd name="f48" fmla="*/ f36 1 638"/>
              <a:gd name="f49" fmla="*/ f37 1 336"/>
              <a:gd name="f50" fmla="*/ f38 1 638"/>
              <a:gd name="f51" fmla="*/ f39 1 336"/>
              <a:gd name="f52" fmla="*/ f40 1 638"/>
              <a:gd name="f53" fmla="*/ f41 1 336"/>
              <a:gd name="f54" fmla="*/ f42 1 638"/>
              <a:gd name="f55" fmla="*/ f43 1 336"/>
              <a:gd name="f56" fmla="*/ f44 1 638"/>
              <a:gd name="f57" fmla="*/ f45 1 638"/>
              <a:gd name="f58" fmla="*/ f46 1 336"/>
              <a:gd name="f59" fmla="*/ f48 1 f34"/>
              <a:gd name="f60" fmla="*/ f49 1 f35"/>
              <a:gd name="f61" fmla="*/ f50 1 f34"/>
              <a:gd name="f62" fmla="*/ f51 1 f35"/>
              <a:gd name="f63" fmla="*/ f52 1 f34"/>
              <a:gd name="f64" fmla="*/ f53 1 f35"/>
              <a:gd name="f65" fmla="*/ f54 1 f34"/>
              <a:gd name="f66" fmla="*/ f55 1 f35"/>
              <a:gd name="f67" fmla="*/ f56 1 f34"/>
              <a:gd name="f68" fmla="*/ f57 1 f34"/>
              <a:gd name="f69" fmla="*/ f58 1 f35"/>
              <a:gd name="f70" fmla="*/ f67 f25 1"/>
              <a:gd name="f71" fmla="*/ f68 f25 1"/>
              <a:gd name="f72" fmla="*/ f69 f26 1"/>
              <a:gd name="f73" fmla="*/ f66 f26 1"/>
              <a:gd name="f74" fmla="*/ f59 f25 1"/>
              <a:gd name="f75" fmla="*/ f60 f26 1"/>
              <a:gd name="f76" fmla="*/ f61 f25 1"/>
              <a:gd name="f77" fmla="*/ f62 f26 1"/>
              <a:gd name="f78" fmla="*/ f63 f25 1"/>
              <a:gd name="f79" fmla="*/ f64 f26 1"/>
              <a:gd name="f80" fmla="*/ f6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73"/>
              </a:cxn>
            </a:cxnLst>
            <a:rect l="f70" t="f73" r="f71" b="f72"/>
            <a:pathLst>
              <a:path w="638" h="336">
                <a:moveTo>
                  <a:pt x="f8" y="f9"/>
                </a:moveTo>
                <a:cubicBezTo>
                  <a:pt x="f10" y="f11"/>
                  <a:pt x="f5" y="f7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6" y="f20"/>
                  <a:pt x="f21" y="f22"/>
                  <a:pt x="f23" y="f5"/>
                </a:cubicBezTo>
              </a:path>
            </a:pathLst>
          </a:custGeom>
          <a:noFill/>
          <a:ln w="38103">
            <a:solidFill>
              <a:srgbClr val="009900"/>
            </a:solidFill>
            <a:prstDash val="solid"/>
            <a:round/>
            <a:tailEnd type="arrow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>
              <a:solidFill>
                <a:srgbClr val="000000"/>
              </a:solidFill>
              <a:latin typeface="Times New Roman" pitchFamily="1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730750" y="5424918"/>
            <a:ext cx="3346450" cy="809195"/>
            <a:chOff x="4730750" y="5424918"/>
            <a:chExt cx="3346450" cy="809195"/>
          </a:xfrm>
        </p:grpSpPr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641975" y="5424918"/>
              <a:ext cx="859631" cy="77247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18"/>
            <p:cNvSpPr/>
            <p:nvPr/>
          </p:nvSpPr>
          <p:spPr>
            <a:xfrm flipV="1">
              <a:off x="6503988" y="5780088"/>
              <a:ext cx="25558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9046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grpSp>
          <p:nvGrpSpPr>
            <p:cNvPr id="48" name="Group 23"/>
            <p:cNvGrpSpPr>
              <a:grpSpLocks/>
            </p:cNvGrpSpPr>
            <p:nvPr/>
          </p:nvGrpSpPr>
          <p:grpSpPr bwMode="auto">
            <a:xfrm>
              <a:off x="4730750" y="5451475"/>
              <a:ext cx="577850" cy="711200"/>
              <a:chOff x="4730748" y="5451479"/>
              <a:chExt cx="577845" cy="711202"/>
            </a:xfrm>
          </p:grpSpPr>
          <p:sp>
            <p:nvSpPr>
              <p:cNvPr id="64" name="AutoShape 24"/>
              <p:cNvSpPr/>
              <p:nvPr/>
            </p:nvSpPr>
            <p:spPr>
              <a:xfrm>
                <a:off x="4730748" y="5451479"/>
                <a:ext cx="577845" cy="71120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5" name="Line 25"/>
              <p:cNvSpPr/>
              <p:nvPr/>
            </p:nvSpPr>
            <p:spPr>
              <a:xfrm>
                <a:off x="4799010" y="5551492"/>
                <a:ext cx="1587" cy="5111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6" name="Line 26"/>
              <p:cNvSpPr/>
              <p:nvPr/>
            </p:nvSpPr>
            <p:spPr>
              <a:xfrm>
                <a:off x="5157782" y="5551492"/>
                <a:ext cx="80961" cy="2555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7" name="Line 27"/>
              <p:cNvSpPr/>
              <p:nvPr/>
            </p:nvSpPr>
            <p:spPr>
              <a:xfrm flipH="1">
                <a:off x="5157782" y="5807080"/>
                <a:ext cx="80961" cy="2555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8" name="Rectangle 28"/>
              <p:cNvSpPr/>
              <p:nvPr/>
            </p:nvSpPr>
            <p:spPr>
              <a:xfrm>
                <a:off x="4819647" y="5484817"/>
                <a:ext cx="296860" cy="51752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400" i="1" kern="0">
                    <a:solidFill>
                      <a:srgbClr val="333399"/>
                    </a:solidFill>
                    <a:latin typeface="Symbol" pitchFamily="18"/>
                  </a:rPr>
                  <a:t>y</a:t>
                </a:r>
                <a:endParaRPr lang="en-US" sz="1800" kern="0">
                  <a:solidFill>
                    <a:srgbClr val="333399"/>
                  </a:solidFill>
                  <a:latin typeface="Times New Roman" pitchFamily="18"/>
                </a:endParaRPr>
              </a:p>
            </p:txBody>
          </p:sp>
        </p:grpSp>
        <p:grpSp>
          <p:nvGrpSpPr>
            <p:cNvPr id="49" name="Group 29"/>
            <p:cNvGrpSpPr>
              <a:grpSpLocks/>
            </p:cNvGrpSpPr>
            <p:nvPr/>
          </p:nvGrpSpPr>
          <p:grpSpPr bwMode="auto">
            <a:xfrm>
              <a:off x="7499350" y="5472113"/>
              <a:ext cx="577850" cy="711200"/>
              <a:chOff x="7499351" y="5472117"/>
              <a:chExt cx="577845" cy="711202"/>
            </a:xfrm>
          </p:grpSpPr>
          <p:sp>
            <p:nvSpPr>
              <p:cNvPr id="59" name="AutoShape 30"/>
              <p:cNvSpPr/>
              <p:nvPr/>
            </p:nvSpPr>
            <p:spPr>
              <a:xfrm>
                <a:off x="7499351" y="5472117"/>
                <a:ext cx="577845" cy="71120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0" name="Line 31"/>
              <p:cNvSpPr/>
              <p:nvPr/>
            </p:nvSpPr>
            <p:spPr>
              <a:xfrm>
                <a:off x="7567613" y="5572129"/>
                <a:ext cx="1587" cy="5111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1" name="Line 32"/>
              <p:cNvSpPr/>
              <p:nvPr/>
            </p:nvSpPr>
            <p:spPr>
              <a:xfrm>
                <a:off x="7926385" y="5572129"/>
                <a:ext cx="80961" cy="2555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2" name="Line 33"/>
              <p:cNvSpPr/>
              <p:nvPr/>
            </p:nvSpPr>
            <p:spPr>
              <a:xfrm flipH="1">
                <a:off x="7926385" y="5827718"/>
                <a:ext cx="80961" cy="2555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73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  <p:sp>
            <p:nvSpPr>
              <p:cNvPr id="63" name="Rectangle 34"/>
              <p:cNvSpPr/>
              <p:nvPr/>
            </p:nvSpPr>
            <p:spPr>
              <a:xfrm>
                <a:off x="7588250" y="5505454"/>
                <a:ext cx="296860" cy="51752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400" i="1" kern="0">
                    <a:solidFill>
                      <a:srgbClr val="333399"/>
                    </a:solidFill>
                    <a:latin typeface="Symbol" pitchFamily="18"/>
                  </a:rPr>
                  <a:t>y</a:t>
                </a:r>
                <a:endParaRPr lang="en-US" sz="1800" kern="0">
                  <a:solidFill>
                    <a:srgbClr val="333399"/>
                  </a:solidFill>
                  <a:latin typeface="Times New Roman" pitchFamily="18"/>
                </a:endParaRPr>
              </a:p>
            </p:txBody>
          </p:sp>
        </p:grpSp>
        <p:sp>
          <p:nvSpPr>
            <p:cNvPr id="50" name="AutoShape 35"/>
            <p:cNvSpPr/>
            <p:nvPr/>
          </p:nvSpPr>
          <p:spPr>
            <a:xfrm>
              <a:off x="5802313" y="5429250"/>
              <a:ext cx="650875" cy="8048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1" name="Rectangle 36"/>
            <p:cNvSpPr/>
            <p:nvPr/>
          </p:nvSpPr>
          <p:spPr>
            <a:xfrm>
              <a:off x="6180138" y="5786438"/>
              <a:ext cx="20002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Symbol" pitchFamily="18"/>
                </a:rPr>
                <a:t>a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2" name="Rectangle 37"/>
            <p:cNvSpPr/>
            <p:nvPr/>
          </p:nvSpPr>
          <p:spPr>
            <a:xfrm>
              <a:off x="6238875" y="5588000"/>
              <a:ext cx="13017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MT Extra" pitchFamily="18"/>
                </a:rPr>
                <a:t>r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3" name="Rectangle 38"/>
            <p:cNvSpPr/>
            <p:nvPr/>
          </p:nvSpPr>
          <p:spPr>
            <a:xfrm>
              <a:off x="5829300" y="5487988"/>
              <a:ext cx="389530" cy="64633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200" kern="0" dirty="0">
                  <a:solidFill>
                    <a:srgbClr val="333399"/>
                  </a:solidFill>
                  <a:latin typeface="Times New Roman" pitchFamily="18"/>
                </a:rPr>
                <a:t>U</a:t>
              </a:r>
              <a:endParaRPr lang="en-US" sz="1800" kern="0" dirty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4" name="AutoShape 39"/>
            <p:cNvSpPr/>
            <p:nvPr/>
          </p:nvSpPr>
          <p:spPr>
            <a:xfrm>
              <a:off x="6788150" y="5426075"/>
              <a:ext cx="652463" cy="80486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  <p:sp>
          <p:nvSpPr>
            <p:cNvPr id="55" name="Rectangle 40"/>
            <p:cNvSpPr/>
            <p:nvPr/>
          </p:nvSpPr>
          <p:spPr>
            <a:xfrm>
              <a:off x="7167563" y="5783263"/>
              <a:ext cx="20002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i="1" kern="0">
                  <a:solidFill>
                    <a:srgbClr val="333399"/>
                  </a:solidFill>
                  <a:latin typeface="Symbol" pitchFamily="18"/>
                </a:rPr>
                <a:t>a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6" name="Rectangle 41"/>
            <p:cNvSpPr/>
            <p:nvPr/>
          </p:nvSpPr>
          <p:spPr>
            <a:xfrm>
              <a:off x="7240588" y="5584825"/>
              <a:ext cx="130175" cy="381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kern="0">
                  <a:solidFill>
                    <a:srgbClr val="333399"/>
                  </a:solidFill>
                  <a:latin typeface="MT Extra" pitchFamily="18"/>
                </a:rPr>
                <a:t>r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7" name="Rectangle 42"/>
            <p:cNvSpPr/>
            <p:nvPr/>
          </p:nvSpPr>
          <p:spPr>
            <a:xfrm>
              <a:off x="6815138" y="5484813"/>
              <a:ext cx="385762" cy="6397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200" i="1" kern="0">
                  <a:solidFill>
                    <a:srgbClr val="333399"/>
                  </a:solidFill>
                  <a:latin typeface="Times New Roman" pitchFamily="18"/>
                </a:rPr>
                <a:t>U</a:t>
              </a:r>
              <a:endParaRPr lang="en-US" sz="1800" kern="0">
                <a:solidFill>
                  <a:srgbClr val="333399"/>
                </a:solidFill>
                <a:latin typeface="Times New Roman" pitchFamily="18"/>
              </a:endParaRPr>
            </a:p>
          </p:txBody>
        </p:sp>
        <p:sp>
          <p:nvSpPr>
            <p:cNvPr id="58" name="Line 18"/>
            <p:cNvSpPr/>
            <p:nvPr/>
          </p:nvSpPr>
          <p:spPr>
            <a:xfrm flipV="1">
              <a:off x="5386388" y="5806282"/>
              <a:ext cx="25558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9046">
              <a:solidFill>
                <a:srgbClr val="000000"/>
              </a:solidFill>
              <a:prstDash val="solid"/>
              <a:rou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23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6282" name="Picture 3" descr="N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3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285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6259" name="Line 7"/>
          <p:cNvSpPr>
            <a:spLocks/>
          </p:cNvSpPr>
          <p:nvPr/>
        </p:nvSpPr>
        <p:spPr bwMode="auto">
          <a:xfrm>
            <a:off x="3714750" y="3124200"/>
            <a:ext cx="2000250" cy="381000"/>
          </a:xfrm>
          <a:custGeom>
            <a:avLst/>
            <a:gdLst>
              <a:gd name="T0" fmla="*/ 1000125 w 2000250"/>
              <a:gd name="T1" fmla="*/ 0 h 381003"/>
              <a:gd name="T2" fmla="*/ 2000250 w 2000250"/>
              <a:gd name="T3" fmla="*/ 190499 h 381003"/>
              <a:gd name="T4" fmla="*/ 1000125 w 2000250"/>
              <a:gd name="T5" fmla="*/ 380997 h 381003"/>
              <a:gd name="T6" fmla="*/ 0 w 2000250"/>
              <a:gd name="T7" fmla="*/ 190499 h 381003"/>
              <a:gd name="T8" fmla="*/ 0 w 2000250"/>
              <a:gd name="T9" fmla="*/ 0 h 381003"/>
              <a:gd name="T10" fmla="*/ 2000250 w 2000250"/>
              <a:gd name="T11" fmla="*/ 380997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2000250"/>
              <a:gd name="T19" fmla="*/ 0 h 381003"/>
              <a:gd name="T20" fmla="*/ 2000250 w 2000250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250" h="381003">
                <a:moveTo>
                  <a:pt x="0" y="0"/>
                </a:moveTo>
                <a:lnTo>
                  <a:pt x="2000250" y="381003"/>
                </a:lnTo>
              </a:path>
            </a:pathLst>
          </a:custGeom>
          <a:noFill/>
          <a:ln w="57150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Oval 8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1" name="Line 9"/>
          <p:cNvSpPr>
            <a:spLocks/>
          </p:cNvSpPr>
          <p:nvPr/>
        </p:nvSpPr>
        <p:spPr bwMode="auto">
          <a:xfrm flipH="1">
            <a:off x="4114800" y="2895600"/>
            <a:ext cx="1247775" cy="865188"/>
          </a:xfrm>
          <a:custGeom>
            <a:avLst/>
            <a:gdLst>
              <a:gd name="T0" fmla="*/ 623890 w 1247771"/>
              <a:gd name="T1" fmla="*/ 0 h 865186"/>
              <a:gd name="T2" fmla="*/ 1247779 w 1247771"/>
              <a:gd name="T3" fmla="*/ 432595 h 865186"/>
              <a:gd name="T4" fmla="*/ 623890 w 1247771"/>
              <a:gd name="T5" fmla="*/ 865190 h 865186"/>
              <a:gd name="T6" fmla="*/ 0 w 1247771"/>
              <a:gd name="T7" fmla="*/ 432595 h 865186"/>
              <a:gd name="T8" fmla="*/ 0 w 1247771"/>
              <a:gd name="T9" fmla="*/ 0 h 865186"/>
              <a:gd name="T10" fmla="*/ 1247779 w 1247771"/>
              <a:gd name="T11" fmla="*/ 865190 h 86518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247771"/>
              <a:gd name="T19" fmla="*/ 0 h 865186"/>
              <a:gd name="T20" fmla="*/ 1247771 w 1247771"/>
              <a:gd name="T21" fmla="*/ 865186 h 865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7771" h="865186">
                <a:moveTo>
                  <a:pt x="0" y="0"/>
                </a:moveTo>
                <a:lnTo>
                  <a:pt x="1247771" y="865186"/>
                </a:lnTo>
              </a:path>
            </a:pathLst>
          </a:custGeom>
          <a:noFill/>
          <a:ln w="1270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2" name="Text Box 10"/>
          <p:cNvSpPr txBox="1">
            <a:spLocks noChangeArrowheads="1"/>
          </p:cNvSpPr>
          <p:nvPr/>
        </p:nvSpPr>
        <p:spPr bwMode="auto">
          <a:xfrm>
            <a:off x="4413250" y="522288"/>
            <a:ext cx="646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96263" name="Text Box 11"/>
          <p:cNvSpPr txBox="1">
            <a:spLocks noChangeArrowheads="1"/>
          </p:cNvSpPr>
          <p:nvPr/>
        </p:nvSpPr>
        <p:spPr bwMode="auto">
          <a:xfrm>
            <a:off x="4316413" y="558800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96264" name="Text Box 12"/>
          <p:cNvSpPr txBox="1">
            <a:spLocks noChangeArrowheads="1"/>
          </p:cNvSpPr>
          <p:nvPr/>
        </p:nvSpPr>
        <p:spPr bwMode="auto">
          <a:xfrm>
            <a:off x="7099300" y="3062288"/>
            <a:ext cx="646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96265" name="Text Box 13"/>
          <p:cNvSpPr txBox="1">
            <a:spLocks noChangeArrowheads="1"/>
          </p:cNvSpPr>
          <p:nvPr/>
        </p:nvSpPr>
        <p:spPr bwMode="auto">
          <a:xfrm>
            <a:off x="1508125" y="305435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96266" name="Line 14"/>
          <p:cNvSpPr>
            <a:spLocks/>
          </p:cNvSpPr>
          <p:nvPr/>
        </p:nvSpPr>
        <p:spPr bwMode="auto">
          <a:xfrm>
            <a:off x="4737100" y="1104900"/>
            <a:ext cx="0" cy="4419600"/>
          </a:xfrm>
          <a:custGeom>
            <a:avLst/>
            <a:gdLst>
              <a:gd name="T0" fmla="*/ 0 h 4419596"/>
              <a:gd name="T1" fmla="*/ 2209802 h 4419596"/>
              <a:gd name="T2" fmla="*/ 4419604 h 4419596"/>
              <a:gd name="T3" fmla="*/ 2209802 h 4419596"/>
              <a:gd name="T4" fmla="*/ 0 h 4419596"/>
              <a:gd name="T5" fmla="*/ 4419604 h 441959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4419596"/>
              <a:gd name="T13" fmla="*/ 4419596 h 441959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4419596">
                <a:moveTo>
                  <a:pt x="0" y="0"/>
                </a:moveTo>
                <a:lnTo>
                  <a:pt x="1" y="441959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Line 15"/>
          <p:cNvSpPr>
            <a:spLocks/>
          </p:cNvSpPr>
          <p:nvPr/>
        </p:nvSpPr>
        <p:spPr bwMode="auto">
          <a:xfrm>
            <a:off x="2413000" y="3314700"/>
            <a:ext cx="4648200" cy="0"/>
          </a:xfrm>
          <a:custGeom>
            <a:avLst/>
            <a:gdLst>
              <a:gd name="T0" fmla="*/ 2324102 w 4648196"/>
              <a:gd name="T1" fmla="*/ 4648204 w 4648196"/>
              <a:gd name="T2" fmla="*/ 2324102 w 4648196"/>
              <a:gd name="T3" fmla="*/ 0 w 4648196"/>
              <a:gd name="T4" fmla="*/ 0 w 4648196"/>
              <a:gd name="T5" fmla="*/ 4648204 w 464819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4648196"/>
              <a:gd name="T13" fmla="*/ 4648196 w 464819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4648196">
                <a:moveTo>
                  <a:pt x="0" y="0"/>
                </a:moveTo>
                <a:lnTo>
                  <a:pt x="4648196" y="1"/>
                </a:lnTo>
              </a:path>
            </a:pathLst>
          </a:custGeom>
          <a:noFill/>
          <a:ln w="1270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6"/>
          <p:cNvSpPr>
            <a:spLocks/>
          </p:cNvSpPr>
          <p:nvPr/>
        </p:nvSpPr>
        <p:spPr bwMode="auto">
          <a:xfrm flipV="1">
            <a:off x="4724400" y="2032000"/>
            <a:ext cx="0" cy="2552700"/>
          </a:xfrm>
          <a:custGeom>
            <a:avLst/>
            <a:gdLst>
              <a:gd name="T0" fmla="*/ 0 h 2552703"/>
              <a:gd name="T1" fmla="*/ 1276350 h 2552703"/>
              <a:gd name="T2" fmla="*/ 2552698 h 2552703"/>
              <a:gd name="T3" fmla="*/ 1276350 h 2552703"/>
              <a:gd name="T4" fmla="*/ 0 h 2552703"/>
              <a:gd name="T5" fmla="*/ 2552698 h 25527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2552703"/>
              <a:gd name="T13" fmla="*/ 2552703 h 255270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2552703">
                <a:moveTo>
                  <a:pt x="0" y="0"/>
                </a:moveTo>
                <a:lnTo>
                  <a:pt x="1" y="2552703"/>
                </a:lnTo>
              </a:path>
            </a:pathLst>
          </a:custGeom>
          <a:noFill/>
          <a:ln w="57150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Text Box 17"/>
          <p:cNvSpPr txBox="1">
            <a:spLocks noChangeArrowheads="1"/>
          </p:cNvSpPr>
          <p:nvPr/>
        </p:nvSpPr>
        <p:spPr bwMode="auto">
          <a:xfrm>
            <a:off x="6019800" y="152400"/>
            <a:ext cx="765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6270" name="Line 18"/>
          <p:cNvSpPr>
            <a:spLocks/>
          </p:cNvSpPr>
          <p:nvPr/>
        </p:nvSpPr>
        <p:spPr bwMode="auto">
          <a:xfrm flipH="1">
            <a:off x="4800600" y="685800"/>
            <a:ext cx="1023938" cy="1204913"/>
          </a:xfrm>
          <a:custGeom>
            <a:avLst/>
            <a:gdLst>
              <a:gd name="T0" fmla="*/ 511972 w 1023935"/>
              <a:gd name="T1" fmla="*/ 0 h 1204914"/>
              <a:gd name="T2" fmla="*/ 1023941 w 1023935"/>
              <a:gd name="T3" fmla="*/ 602457 h 1204914"/>
              <a:gd name="T4" fmla="*/ 511972 w 1023935"/>
              <a:gd name="T5" fmla="*/ 1204912 h 1204914"/>
              <a:gd name="T6" fmla="*/ 0 w 1023935"/>
              <a:gd name="T7" fmla="*/ 602457 h 1204914"/>
              <a:gd name="T8" fmla="*/ 0 w 1023935"/>
              <a:gd name="T9" fmla="*/ 0 h 1204914"/>
              <a:gd name="T10" fmla="*/ 1023941 w 1023935"/>
              <a:gd name="T11" fmla="*/ 1204912 h 120491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023935"/>
              <a:gd name="T19" fmla="*/ 0 h 1204914"/>
              <a:gd name="T20" fmla="*/ 1023935 w 1023935"/>
              <a:gd name="T21" fmla="*/ 1204914 h 12049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3935" h="1204914">
                <a:moveTo>
                  <a:pt x="0" y="0"/>
                </a:moveTo>
                <a:lnTo>
                  <a:pt x="1023935" y="1204914"/>
                </a:lnTo>
              </a:path>
            </a:pathLst>
          </a:custGeom>
          <a:noFill/>
          <a:ln w="28575">
            <a:solidFill>
              <a:srgbClr val="CC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71" name="Line 19"/>
          <p:cNvSpPr>
            <a:spLocks/>
          </p:cNvSpPr>
          <p:nvPr/>
        </p:nvSpPr>
        <p:spPr bwMode="auto">
          <a:xfrm flipH="1" flipV="1">
            <a:off x="5943600" y="3505200"/>
            <a:ext cx="1600200" cy="304800"/>
          </a:xfrm>
          <a:custGeom>
            <a:avLst/>
            <a:gdLst>
              <a:gd name="T0" fmla="*/ 800100 w 1600200"/>
              <a:gd name="T1" fmla="*/ 0 h 304796"/>
              <a:gd name="T2" fmla="*/ 1600200 w 1600200"/>
              <a:gd name="T3" fmla="*/ 152402 h 304796"/>
              <a:gd name="T4" fmla="*/ 800100 w 1600200"/>
              <a:gd name="T5" fmla="*/ 304804 h 304796"/>
              <a:gd name="T6" fmla="*/ 0 w 1600200"/>
              <a:gd name="T7" fmla="*/ 152402 h 304796"/>
              <a:gd name="T8" fmla="*/ 0 w 1600200"/>
              <a:gd name="T9" fmla="*/ 0 h 304796"/>
              <a:gd name="T10" fmla="*/ 1600200 w 1600200"/>
              <a:gd name="T11" fmla="*/ 304804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600200"/>
              <a:gd name="T19" fmla="*/ 0 h 304796"/>
              <a:gd name="T20" fmla="*/ 1600200 w 1600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0200" h="304796">
                <a:moveTo>
                  <a:pt x="0" y="0"/>
                </a:moveTo>
                <a:lnTo>
                  <a:pt x="1600200" y="304796"/>
                </a:lnTo>
              </a:path>
            </a:pathLst>
          </a:custGeom>
          <a:noFill/>
          <a:ln w="28575">
            <a:solidFill>
              <a:srgbClr val="CC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72" name="Line 20"/>
          <p:cNvSpPr>
            <a:spLocks/>
          </p:cNvSpPr>
          <p:nvPr/>
        </p:nvSpPr>
        <p:spPr bwMode="auto">
          <a:xfrm flipH="1" flipV="1">
            <a:off x="4800600" y="4724400"/>
            <a:ext cx="1524000" cy="1371600"/>
          </a:xfrm>
          <a:custGeom>
            <a:avLst/>
            <a:gdLst>
              <a:gd name="T0" fmla="*/ 761999 w 1524003"/>
              <a:gd name="T1" fmla="*/ 0 h 1371600"/>
              <a:gd name="T2" fmla="*/ 1523997 w 1524003"/>
              <a:gd name="T3" fmla="*/ 685800 h 1371600"/>
              <a:gd name="T4" fmla="*/ 761999 w 1524003"/>
              <a:gd name="T5" fmla="*/ 1371600 h 1371600"/>
              <a:gd name="T6" fmla="*/ 0 w 1524003"/>
              <a:gd name="T7" fmla="*/ 685800 h 1371600"/>
              <a:gd name="T8" fmla="*/ 0 w 1524003"/>
              <a:gd name="T9" fmla="*/ 0 h 1371600"/>
              <a:gd name="T10" fmla="*/ 1523997 w 1524003"/>
              <a:gd name="T11" fmla="*/ 1371600 h 137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524003"/>
              <a:gd name="T19" fmla="*/ 0 h 1371600"/>
              <a:gd name="T20" fmla="*/ 1524003 w 1524003"/>
              <a:gd name="T21" fmla="*/ 1371600 h 137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3" h="1371600">
                <a:moveTo>
                  <a:pt x="0" y="0"/>
                </a:moveTo>
                <a:lnTo>
                  <a:pt x="1524003" y="1371600"/>
                </a:lnTo>
              </a:path>
            </a:pathLst>
          </a:custGeom>
          <a:noFill/>
          <a:ln w="28575">
            <a:solidFill>
              <a:srgbClr val="CC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73" name="Line 21"/>
          <p:cNvSpPr>
            <a:spLocks/>
          </p:cNvSpPr>
          <p:nvPr/>
        </p:nvSpPr>
        <p:spPr bwMode="auto">
          <a:xfrm flipV="1">
            <a:off x="1295400" y="3124200"/>
            <a:ext cx="2351088" cy="77788"/>
          </a:xfrm>
          <a:custGeom>
            <a:avLst/>
            <a:gdLst>
              <a:gd name="T0" fmla="*/ 1175545 w 2351086"/>
              <a:gd name="T1" fmla="*/ 0 h 77788"/>
              <a:gd name="T2" fmla="*/ 2351090 w 2351086"/>
              <a:gd name="T3" fmla="*/ 38894 h 77788"/>
              <a:gd name="T4" fmla="*/ 1175545 w 2351086"/>
              <a:gd name="T5" fmla="*/ 77788 h 77788"/>
              <a:gd name="T6" fmla="*/ 0 w 2351086"/>
              <a:gd name="T7" fmla="*/ 38894 h 77788"/>
              <a:gd name="T8" fmla="*/ 0 w 2351086"/>
              <a:gd name="T9" fmla="*/ 0 h 77788"/>
              <a:gd name="T10" fmla="*/ 2351090 w 2351086"/>
              <a:gd name="T11" fmla="*/ 77788 h 7778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2351086"/>
              <a:gd name="T19" fmla="*/ 0 h 77788"/>
              <a:gd name="T20" fmla="*/ 2351086 w 2351086"/>
              <a:gd name="T21" fmla="*/ 77788 h 777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1086" h="77788">
                <a:moveTo>
                  <a:pt x="0" y="0"/>
                </a:moveTo>
                <a:lnTo>
                  <a:pt x="2351086" y="77788"/>
                </a:lnTo>
              </a:path>
            </a:pathLst>
          </a:custGeom>
          <a:noFill/>
          <a:ln w="28575">
            <a:solidFill>
              <a:srgbClr val="CC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74" name="Text Box 22"/>
          <p:cNvSpPr txBox="1">
            <a:spLocks noChangeArrowheads="1"/>
          </p:cNvSpPr>
          <p:nvPr/>
        </p:nvSpPr>
        <p:spPr bwMode="auto">
          <a:xfrm>
            <a:off x="6296025" y="6096000"/>
            <a:ext cx="866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6275" name="Text Box 25"/>
          <p:cNvSpPr txBox="1">
            <a:spLocks noChangeArrowheads="1"/>
          </p:cNvSpPr>
          <p:nvPr/>
        </p:nvSpPr>
        <p:spPr bwMode="auto">
          <a:xfrm>
            <a:off x="7620000" y="3473450"/>
            <a:ext cx="866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6276" name="Text Box 27"/>
          <p:cNvSpPr txBox="1">
            <a:spLocks noChangeArrowheads="1"/>
          </p:cNvSpPr>
          <p:nvPr/>
        </p:nvSpPr>
        <p:spPr bwMode="auto">
          <a:xfrm>
            <a:off x="1508125" y="305435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96277" name="Text Box 28"/>
          <p:cNvSpPr txBox="1">
            <a:spLocks noChangeArrowheads="1"/>
          </p:cNvSpPr>
          <p:nvPr/>
        </p:nvSpPr>
        <p:spPr bwMode="auto">
          <a:xfrm>
            <a:off x="381000" y="2895600"/>
            <a:ext cx="765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9627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32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9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76725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0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256338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1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354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543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7286" name="Picture 3" descr="N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7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89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 = 1</a:t>
            </a:r>
          </a:p>
        </p:txBody>
      </p:sp>
      <p:sp>
        <p:nvSpPr>
          <p:cNvPr id="97284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728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099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8310" name="Picture 3" descr="N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1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2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313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8307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 = 2</a:t>
            </a:r>
          </a:p>
        </p:txBody>
      </p:sp>
      <p:sp>
        <p:nvSpPr>
          <p:cNvPr id="98308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830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2073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7" name="Oval 3"/>
          <p:cNvSpPr>
            <a:spLocks noChangeArrowheads="1"/>
          </p:cNvSpPr>
          <p:nvPr/>
        </p:nvSpPr>
        <p:spPr bwMode="auto">
          <a:xfrm>
            <a:off x="5164294" y="4527403"/>
            <a:ext cx="2325394" cy="1062037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8" name="Oval 5"/>
          <p:cNvSpPr>
            <a:spLocks noChangeArrowheads="1"/>
          </p:cNvSpPr>
          <p:nvPr/>
        </p:nvSpPr>
        <p:spPr bwMode="auto">
          <a:xfrm>
            <a:off x="5272088" y="4894263"/>
            <a:ext cx="226476" cy="2394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9" name="Oval 6"/>
          <p:cNvSpPr>
            <a:spLocks noChangeArrowheads="1"/>
          </p:cNvSpPr>
          <p:nvPr/>
        </p:nvSpPr>
        <p:spPr bwMode="auto">
          <a:xfrm>
            <a:off x="5848350" y="4894263"/>
            <a:ext cx="228634" cy="23941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0" name="Oval 9"/>
          <p:cNvSpPr>
            <a:spLocks noChangeArrowheads="1"/>
          </p:cNvSpPr>
          <p:nvPr/>
        </p:nvSpPr>
        <p:spPr bwMode="auto">
          <a:xfrm>
            <a:off x="5708650" y="4718050"/>
            <a:ext cx="1291689" cy="634137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1" name="Oval 11"/>
          <p:cNvSpPr>
            <a:spLocks noChangeArrowheads="1"/>
          </p:cNvSpPr>
          <p:nvPr/>
        </p:nvSpPr>
        <p:spPr bwMode="auto">
          <a:xfrm>
            <a:off x="6427788" y="4894263"/>
            <a:ext cx="226476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399" name="Straight Arrow Connector 98"/>
          <p:cNvCxnSpPr>
            <a:cxnSpLocks noChangeShapeType="1"/>
          </p:cNvCxnSpPr>
          <p:nvPr/>
        </p:nvCxnSpPr>
        <p:spPr bwMode="auto">
          <a:xfrm>
            <a:off x="4384882" y="1795601"/>
            <a:ext cx="677812" cy="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98"/>
          <p:cNvCxnSpPr>
            <a:cxnSpLocks noChangeShapeType="1"/>
          </p:cNvCxnSpPr>
          <p:nvPr/>
        </p:nvCxnSpPr>
        <p:spPr bwMode="auto">
          <a:xfrm>
            <a:off x="4399241" y="5030085"/>
            <a:ext cx="677812" cy="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Box 64"/>
          <p:cNvSpPr txBox="1">
            <a:spLocks noChangeArrowheads="1"/>
          </p:cNvSpPr>
          <p:nvPr/>
        </p:nvSpPr>
        <p:spPr bwMode="auto">
          <a:xfrm>
            <a:off x="4375342" y="5087644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3" name="TextBox 64"/>
          <p:cNvSpPr txBox="1">
            <a:spLocks noChangeArrowheads="1"/>
          </p:cNvSpPr>
          <p:nvPr/>
        </p:nvSpPr>
        <p:spPr bwMode="auto">
          <a:xfrm>
            <a:off x="4413286" y="990383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3"/>
          <p:cNvSpPr>
            <a:spLocks noChangeArrowheads="1"/>
          </p:cNvSpPr>
          <p:nvPr/>
        </p:nvSpPr>
        <p:spPr bwMode="auto">
          <a:xfrm>
            <a:off x="1924050" y="4467225"/>
            <a:ext cx="2290505" cy="1044576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3681413" y="4862513"/>
            <a:ext cx="226476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4" name="Straight Arrow Connector 107"/>
          <p:cNvCxnSpPr>
            <a:cxnSpLocks noChangeShapeType="1"/>
          </p:cNvCxnSpPr>
          <p:nvPr/>
        </p:nvCxnSpPr>
        <p:spPr bwMode="auto">
          <a:xfrm>
            <a:off x="1762125" y="3943350"/>
            <a:ext cx="524824" cy="502956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54"/>
          <p:cNvGrpSpPr/>
          <p:nvPr/>
        </p:nvGrpSpPr>
        <p:grpSpPr>
          <a:xfrm>
            <a:off x="2286949" y="4688612"/>
            <a:ext cx="1175018" cy="612775"/>
            <a:chOff x="7240320" y="3298825"/>
            <a:chExt cx="1175018" cy="612775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7337425" y="3465513"/>
              <a:ext cx="228634" cy="239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7240320" y="3298825"/>
              <a:ext cx="1175018" cy="612775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8043863" y="3465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7592588" y="3378199"/>
              <a:ext cx="451275" cy="127861"/>
            </a:xfrm>
            <a:custGeom>
              <a:avLst/>
              <a:gdLst>
                <a:gd name="T0" fmla="*/ 0 w 381000"/>
                <a:gd name="T1" fmla="*/ 107950 h 107950"/>
                <a:gd name="T2" fmla="*/ 209550 w 381000"/>
                <a:gd name="T3" fmla="*/ 3175 h 107950"/>
                <a:gd name="T4" fmla="*/ 381000 w 381000"/>
                <a:gd name="T5" fmla="*/ 88900 h 107950"/>
                <a:gd name="T6" fmla="*/ 0 60000 65536"/>
                <a:gd name="T7" fmla="*/ 0 60000 65536"/>
                <a:gd name="T8" fmla="*/ 0 60000 65536"/>
                <a:gd name="T9" fmla="*/ 0 w 381000"/>
                <a:gd name="T10" fmla="*/ 0 h 107950"/>
                <a:gd name="T11" fmla="*/ 381000 w 381000"/>
                <a:gd name="T12" fmla="*/ 107950 h 1079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000" h="107950">
                  <a:moveTo>
                    <a:pt x="0" y="107950"/>
                  </a:moveTo>
                  <a:cubicBezTo>
                    <a:pt x="73025" y="57150"/>
                    <a:pt x="146050" y="6350"/>
                    <a:pt x="209550" y="3175"/>
                  </a:cubicBezTo>
                  <a:cubicBezTo>
                    <a:pt x="273050" y="0"/>
                    <a:pt x="327025" y="44450"/>
                    <a:pt x="381000" y="8890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/>
          </p:nvSpPr>
          <p:spPr bwMode="auto">
            <a:xfrm rot="-10616011">
              <a:off x="7589606" y="3672136"/>
              <a:ext cx="427132" cy="120822"/>
            </a:xfrm>
            <a:custGeom>
              <a:avLst/>
              <a:gdLst>
                <a:gd name="T0" fmla="*/ 0 w 381000"/>
                <a:gd name="T1" fmla="*/ 107950 h 107950"/>
                <a:gd name="T2" fmla="*/ 209550 w 381000"/>
                <a:gd name="T3" fmla="*/ 3175 h 107950"/>
                <a:gd name="T4" fmla="*/ 381000 w 381000"/>
                <a:gd name="T5" fmla="*/ 88900 h 107950"/>
                <a:gd name="T6" fmla="*/ 0 60000 65536"/>
                <a:gd name="T7" fmla="*/ 0 60000 65536"/>
                <a:gd name="T8" fmla="*/ 0 60000 65536"/>
                <a:gd name="T9" fmla="*/ 0 w 381000"/>
                <a:gd name="T10" fmla="*/ 0 h 107950"/>
                <a:gd name="T11" fmla="*/ 381000 w 381000"/>
                <a:gd name="T12" fmla="*/ 107950 h 1079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000" h="107950">
                  <a:moveTo>
                    <a:pt x="0" y="107950"/>
                  </a:moveTo>
                  <a:cubicBezTo>
                    <a:pt x="73025" y="57150"/>
                    <a:pt x="146050" y="6350"/>
                    <a:pt x="209550" y="3175"/>
                  </a:cubicBezTo>
                  <a:cubicBezTo>
                    <a:pt x="273050" y="0"/>
                    <a:pt x="327025" y="44450"/>
                    <a:pt x="381000" y="8890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extBox 64"/>
          <p:cNvSpPr txBox="1">
            <a:spLocks noChangeArrowheads="1"/>
          </p:cNvSpPr>
          <p:nvPr/>
        </p:nvSpPr>
        <p:spPr bwMode="auto">
          <a:xfrm>
            <a:off x="1341620" y="4011179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1771650" y="1225549"/>
            <a:ext cx="2505282" cy="1047751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2157413" y="1595438"/>
            <a:ext cx="226476" cy="23941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2733675" y="1595438"/>
            <a:ext cx="228634" cy="2394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2549525" y="1444626"/>
            <a:ext cx="1302173" cy="554036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Oval 11"/>
          <p:cNvSpPr>
            <a:spLocks noChangeArrowheads="1"/>
          </p:cNvSpPr>
          <p:nvPr/>
        </p:nvSpPr>
        <p:spPr bwMode="auto">
          <a:xfrm>
            <a:off x="3313113" y="1595438"/>
            <a:ext cx="226476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8" name="Straight Arrow Connector 92"/>
          <p:cNvCxnSpPr>
            <a:cxnSpLocks noChangeShapeType="1"/>
          </p:cNvCxnSpPr>
          <p:nvPr/>
        </p:nvCxnSpPr>
        <p:spPr bwMode="auto">
          <a:xfrm flipV="1">
            <a:off x="1663700" y="2249800"/>
            <a:ext cx="493713" cy="47238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val 3"/>
          <p:cNvSpPr>
            <a:spLocks noChangeArrowheads="1"/>
          </p:cNvSpPr>
          <p:nvPr/>
        </p:nvSpPr>
        <p:spPr bwMode="auto">
          <a:xfrm>
            <a:off x="355393" y="2850773"/>
            <a:ext cx="2317163" cy="969076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741156" y="3195261"/>
            <a:ext cx="226476" cy="23941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Oval 6"/>
          <p:cNvSpPr>
            <a:spLocks noChangeArrowheads="1"/>
          </p:cNvSpPr>
          <p:nvPr/>
        </p:nvSpPr>
        <p:spPr bwMode="auto">
          <a:xfrm>
            <a:off x="1317418" y="3195261"/>
            <a:ext cx="228634" cy="2394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Oval 9"/>
          <p:cNvSpPr>
            <a:spLocks noChangeArrowheads="1"/>
          </p:cNvSpPr>
          <p:nvPr/>
        </p:nvSpPr>
        <p:spPr bwMode="auto">
          <a:xfrm>
            <a:off x="546100" y="3044449"/>
            <a:ext cx="1190841" cy="554036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1896856" y="3195261"/>
            <a:ext cx="226476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TextBox 64"/>
          <p:cNvSpPr txBox="1">
            <a:spLocks noChangeArrowheads="1"/>
          </p:cNvSpPr>
          <p:nvPr/>
        </p:nvSpPr>
        <p:spPr bwMode="auto">
          <a:xfrm>
            <a:off x="1149301" y="1849384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87" name="Oval 3"/>
          <p:cNvSpPr>
            <a:spLocks noChangeArrowheads="1"/>
          </p:cNvSpPr>
          <p:nvPr/>
        </p:nvSpPr>
        <p:spPr bwMode="auto">
          <a:xfrm>
            <a:off x="5137150" y="1276351"/>
            <a:ext cx="2530338" cy="1009650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5497513" y="1674813"/>
            <a:ext cx="226476" cy="2394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6073775" y="1674813"/>
            <a:ext cx="228634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5346700" y="1533525"/>
            <a:ext cx="1240164" cy="527653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7212013" y="1674813"/>
            <a:ext cx="226476" cy="23941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6375400" y="2867025"/>
            <a:ext cx="2490707" cy="1007788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Oval 5"/>
          <p:cNvSpPr>
            <a:spLocks noChangeArrowheads="1"/>
          </p:cNvSpPr>
          <p:nvPr/>
        </p:nvSpPr>
        <p:spPr bwMode="auto">
          <a:xfrm>
            <a:off x="6735763" y="3198813"/>
            <a:ext cx="226476" cy="2394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6622627" y="1507106"/>
            <a:ext cx="555512" cy="133873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Freeform 66"/>
          <p:cNvSpPr>
            <a:spLocks/>
          </p:cNvSpPr>
          <p:nvPr/>
        </p:nvSpPr>
        <p:spPr bwMode="auto">
          <a:xfrm rot="10800000">
            <a:off x="6604375" y="1910703"/>
            <a:ext cx="531548" cy="128098"/>
          </a:xfrm>
          <a:custGeom>
            <a:avLst/>
            <a:gdLst>
              <a:gd name="T0" fmla="*/ 0 w 704850"/>
              <a:gd name="T1" fmla="*/ 122237 h 169862"/>
              <a:gd name="T2" fmla="*/ 361950 w 704850"/>
              <a:gd name="T3" fmla="*/ 7937 h 169862"/>
              <a:gd name="T4" fmla="*/ 704850 w 704850"/>
              <a:gd name="T5" fmla="*/ 169862 h 169862"/>
              <a:gd name="T6" fmla="*/ 0 60000 65536"/>
              <a:gd name="T7" fmla="*/ 0 60000 65536"/>
              <a:gd name="T8" fmla="*/ 0 60000 65536"/>
              <a:gd name="T9" fmla="*/ 0 w 704850"/>
              <a:gd name="T10" fmla="*/ 0 h 169862"/>
              <a:gd name="T11" fmla="*/ 704850 w 704850"/>
              <a:gd name="T12" fmla="*/ 169862 h 169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850" h="169862">
                <a:moveTo>
                  <a:pt x="0" y="122237"/>
                </a:moveTo>
                <a:cubicBezTo>
                  <a:pt x="122237" y="61118"/>
                  <a:pt x="244475" y="0"/>
                  <a:pt x="361950" y="7937"/>
                </a:cubicBezTo>
                <a:cubicBezTo>
                  <a:pt x="479425" y="15874"/>
                  <a:pt x="592137" y="92868"/>
                  <a:pt x="704850" y="169862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" name="Oval 6"/>
          <p:cNvSpPr>
            <a:spLocks noChangeArrowheads="1"/>
          </p:cNvSpPr>
          <p:nvPr/>
        </p:nvSpPr>
        <p:spPr bwMode="auto">
          <a:xfrm>
            <a:off x="7312025" y="3198813"/>
            <a:ext cx="228634" cy="23941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7214920" y="3032125"/>
            <a:ext cx="1175018" cy="612775"/>
          </a:xfrm>
          <a:prstGeom prst="ellipse">
            <a:avLst/>
          </a:prstGeom>
          <a:noFill/>
          <a:ln w="127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Oval 11"/>
          <p:cNvSpPr>
            <a:spLocks noChangeArrowheads="1"/>
          </p:cNvSpPr>
          <p:nvPr/>
        </p:nvSpPr>
        <p:spPr bwMode="auto">
          <a:xfrm>
            <a:off x="8018463" y="3198813"/>
            <a:ext cx="226476" cy="23941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5" name="Straight Arrow Connector 105"/>
          <p:cNvCxnSpPr>
            <a:cxnSpLocks noChangeShapeType="1"/>
          </p:cNvCxnSpPr>
          <p:nvPr/>
        </p:nvCxnSpPr>
        <p:spPr bwMode="auto">
          <a:xfrm>
            <a:off x="6965370" y="2300252"/>
            <a:ext cx="460972" cy="49462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Box 64"/>
          <p:cNvSpPr txBox="1">
            <a:spLocks noChangeArrowheads="1"/>
          </p:cNvSpPr>
          <p:nvPr/>
        </p:nvSpPr>
        <p:spPr bwMode="auto">
          <a:xfrm>
            <a:off x="7462468" y="2004141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47" name="Straight Arrow Connector 92"/>
          <p:cNvCxnSpPr>
            <a:cxnSpLocks noChangeShapeType="1"/>
          </p:cNvCxnSpPr>
          <p:nvPr/>
        </p:nvCxnSpPr>
        <p:spPr bwMode="auto">
          <a:xfrm flipV="1">
            <a:off x="7023689" y="3954071"/>
            <a:ext cx="465999" cy="51315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4"/>
          <p:cNvSpPr txBox="1">
            <a:spLocks noChangeArrowheads="1"/>
          </p:cNvSpPr>
          <p:nvPr/>
        </p:nvSpPr>
        <p:spPr bwMode="auto">
          <a:xfrm>
            <a:off x="7372309" y="3991234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82"/>
          <p:cNvSpPr>
            <a:spLocks/>
          </p:cNvSpPr>
          <p:nvPr/>
        </p:nvSpPr>
        <p:spPr bwMode="auto">
          <a:xfrm>
            <a:off x="7567188" y="3111499"/>
            <a:ext cx="451275" cy="127861"/>
          </a:xfrm>
          <a:custGeom>
            <a:avLst/>
            <a:gdLst>
              <a:gd name="T0" fmla="*/ 0 w 381000"/>
              <a:gd name="T1" fmla="*/ 107950 h 107950"/>
              <a:gd name="T2" fmla="*/ 209550 w 381000"/>
              <a:gd name="T3" fmla="*/ 3175 h 107950"/>
              <a:gd name="T4" fmla="*/ 381000 w 381000"/>
              <a:gd name="T5" fmla="*/ 88900 h 107950"/>
              <a:gd name="T6" fmla="*/ 0 60000 65536"/>
              <a:gd name="T7" fmla="*/ 0 60000 65536"/>
              <a:gd name="T8" fmla="*/ 0 60000 65536"/>
              <a:gd name="T9" fmla="*/ 0 w 381000"/>
              <a:gd name="T10" fmla="*/ 0 h 107950"/>
              <a:gd name="T11" fmla="*/ 381000 w 381000"/>
              <a:gd name="T12" fmla="*/ 107950 h 107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000" h="107950">
                <a:moveTo>
                  <a:pt x="0" y="107950"/>
                </a:moveTo>
                <a:cubicBezTo>
                  <a:pt x="73025" y="57150"/>
                  <a:pt x="146050" y="6350"/>
                  <a:pt x="209550" y="3175"/>
                </a:cubicBezTo>
                <a:cubicBezTo>
                  <a:pt x="273050" y="0"/>
                  <a:pt x="327025" y="44450"/>
                  <a:pt x="381000" y="8890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Freeform 85"/>
          <p:cNvSpPr>
            <a:spLocks/>
          </p:cNvSpPr>
          <p:nvPr/>
        </p:nvSpPr>
        <p:spPr bwMode="auto">
          <a:xfrm rot="10983989">
            <a:off x="7564206" y="3405436"/>
            <a:ext cx="427132" cy="120822"/>
          </a:xfrm>
          <a:custGeom>
            <a:avLst/>
            <a:gdLst>
              <a:gd name="T0" fmla="*/ 0 w 381000"/>
              <a:gd name="T1" fmla="*/ 107950 h 107950"/>
              <a:gd name="T2" fmla="*/ 209550 w 381000"/>
              <a:gd name="T3" fmla="*/ 3175 h 107950"/>
              <a:gd name="T4" fmla="*/ 381000 w 381000"/>
              <a:gd name="T5" fmla="*/ 88900 h 107950"/>
              <a:gd name="T6" fmla="*/ 0 60000 65536"/>
              <a:gd name="T7" fmla="*/ 0 60000 65536"/>
              <a:gd name="T8" fmla="*/ 0 60000 65536"/>
              <a:gd name="T9" fmla="*/ 0 w 381000"/>
              <a:gd name="T10" fmla="*/ 0 h 107950"/>
              <a:gd name="T11" fmla="*/ 381000 w 381000"/>
              <a:gd name="T12" fmla="*/ 107950 h 107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000" h="107950">
                <a:moveTo>
                  <a:pt x="0" y="107950"/>
                </a:moveTo>
                <a:cubicBezTo>
                  <a:pt x="73025" y="57150"/>
                  <a:pt x="146050" y="6350"/>
                  <a:pt x="209550" y="3175"/>
                </a:cubicBezTo>
                <a:cubicBezTo>
                  <a:pt x="273050" y="0"/>
                  <a:pt x="327025" y="44450"/>
                  <a:pt x="381000" y="8890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78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9334" name="Picture 3" descr="N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5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6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337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9331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 = 3</a:t>
            </a:r>
          </a:p>
        </p:txBody>
      </p:sp>
      <p:sp>
        <p:nvSpPr>
          <p:cNvPr id="99332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933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288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0358" name="Picture 3" descr="N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9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60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361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0355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4</a:t>
            </a:r>
          </a:p>
        </p:txBody>
      </p:sp>
      <p:sp>
        <p:nvSpPr>
          <p:cNvPr id="100356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035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87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425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1382" name="Picture 3" descr="N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3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384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385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1379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5</a:t>
            </a:r>
          </a:p>
        </p:txBody>
      </p:sp>
      <p:sp>
        <p:nvSpPr>
          <p:cNvPr id="101380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138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344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7690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406" name="Picture 3" descr="N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7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408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9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03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6</a:t>
            </a:r>
          </a:p>
        </p:txBody>
      </p:sp>
      <p:sp>
        <p:nvSpPr>
          <p:cNvPr id="102404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0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879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430" name="Picture 3" descr="N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1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32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3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3427" name="Text Box 8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7</a:t>
            </a:r>
          </a:p>
        </p:txBody>
      </p:sp>
      <p:sp>
        <p:nvSpPr>
          <p:cNvPr id="103428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42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59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167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Oval 3"/>
          <p:cNvSpPr>
            <a:spLocks/>
          </p:cNvSpPr>
          <p:nvPr/>
        </p:nvSpPr>
        <p:spPr bwMode="auto">
          <a:xfrm>
            <a:off x="2413000" y="1104900"/>
            <a:ext cx="4648200" cy="4419600"/>
          </a:xfrm>
          <a:custGeom>
            <a:avLst/>
            <a:gdLst>
              <a:gd name="T0" fmla="*/ 2324102 w 4648196"/>
              <a:gd name="T1" fmla="*/ 0 h 4419596"/>
              <a:gd name="T2" fmla="*/ 4648204 w 4648196"/>
              <a:gd name="T3" fmla="*/ 2209802 h 4419596"/>
              <a:gd name="T4" fmla="*/ 2324102 w 4648196"/>
              <a:gd name="T5" fmla="*/ 4419604 h 4419596"/>
              <a:gd name="T6" fmla="*/ 0 w 4648196"/>
              <a:gd name="T7" fmla="*/ 2209802 h 4419596"/>
              <a:gd name="T8" fmla="*/ 680715 w 4648196"/>
              <a:gd name="T9" fmla="*/ 647236 h 4419596"/>
              <a:gd name="T10" fmla="*/ 680715 w 4648196"/>
              <a:gd name="T11" fmla="*/ 3772367 h 4419596"/>
              <a:gd name="T12" fmla="*/ 3967487 w 4648196"/>
              <a:gd name="T13" fmla="*/ 3772367 h 4419596"/>
              <a:gd name="T14" fmla="*/ 3967487 w 4648196"/>
              <a:gd name="T15" fmla="*/ 647236 h 44195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647234 h 4419596"/>
              <a:gd name="T26" fmla="*/ 3967482 w 4648196"/>
              <a:gd name="T27" fmla="*/ 3772362 h 4419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4419596">
                <a:moveTo>
                  <a:pt x="0" y="2209798"/>
                </a:moveTo>
                <a:lnTo>
                  <a:pt x="0" y="2209798"/>
                </a:lnTo>
                <a:cubicBezTo>
                  <a:pt x="1" y="989361"/>
                  <a:pt x="1040535" y="2"/>
                  <a:pt x="2324098" y="3"/>
                </a:cubicBezTo>
                <a:cubicBezTo>
                  <a:pt x="2324099" y="3"/>
                  <a:pt x="2324100" y="3"/>
                  <a:pt x="2324101" y="3"/>
                </a:cubicBezTo>
                <a:cubicBezTo>
                  <a:pt x="3607664" y="4"/>
                  <a:pt x="4648197" y="989364"/>
                  <a:pt x="4648197" y="2209801"/>
                </a:cubicBezTo>
                <a:cubicBezTo>
                  <a:pt x="4648197" y="2209802"/>
                  <a:pt x="4648196" y="2209803"/>
                  <a:pt x="4648196" y="2209804"/>
                </a:cubicBezTo>
                <a:lnTo>
                  <a:pt x="4648197" y="2209805"/>
                </a:lnTo>
                <a:cubicBezTo>
                  <a:pt x="4648197" y="3430242"/>
                  <a:pt x="3607662" y="4419603"/>
                  <a:pt x="2324099" y="4419603"/>
                </a:cubicBezTo>
                <a:cubicBezTo>
                  <a:pt x="2324098" y="4419603"/>
                  <a:pt x="2324098" y="4419602"/>
                  <a:pt x="2324098" y="4419602"/>
                </a:cubicBezTo>
                <a:cubicBezTo>
                  <a:pt x="1040534" y="4419602"/>
                  <a:pt x="1" y="3430242"/>
                  <a:pt x="1" y="2209805"/>
                </a:cubicBezTo>
                <a:cubicBezTo>
                  <a:pt x="0" y="2209804"/>
                  <a:pt x="1" y="2209803"/>
                  <a:pt x="1" y="2209802"/>
                </a:cubicBezTo>
                <a:close/>
              </a:path>
            </a:pathLst>
          </a:custGeom>
          <a:noFill/>
          <a:ln w="1270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04800" y="5562600"/>
            <a:ext cx="84582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33400" y="457200"/>
            <a:ext cx="1219200" cy="556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8</a:t>
            </a:r>
          </a:p>
        </p:txBody>
      </p:sp>
      <p:sp>
        <p:nvSpPr>
          <p:cNvPr id="104455" name="Oval 8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45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696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5478" name="Group 3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5480" name="Picture 4" descr="N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481" name="Rectangle 5"/>
              <p:cNvSpPr>
                <a:spLocks noChangeArrowheads="1"/>
              </p:cNvSpPr>
              <p:nvPr/>
            </p:nvSpPr>
            <p:spPr bwMode="auto">
              <a:xfrm>
                <a:off x="533396" y="457200"/>
                <a:ext cx="1219196" cy="55625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2" name="Rectangle 6"/>
              <p:cNvSpPr>
                <a:spLocks noChangeArrowheads="1"/>
              </p:cNvSpPr>
              <p:nvPr/>
            </p:nvSpPr>
            <p:spPr bwMode="auto">
              <a:xfrm>
                <a:off x="304796" y="5562596"/>
                <a:ext cx="8458200" cy="10668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5479" name="Oval 7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475" name="Text Box 9"/>
          <p:cNvSpPr txBox="1">
            <a:spLocks noChangeArrowheads="1"/>
          </p:cNvSpPr>
          <p:nvPr/>
        </p:nvSpPr>
        <p:spPr bwMode="auto">
          <a:xfrm>
            <a:off x="4279900" y="228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9</a:t>
            </a:r>
          </a:p>
        </p:txBody>
      </p:sp>
      <p:sp>
        <p:nvSpPr>
          <p:cNvPr id="105476" name="Oval 10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547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74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2011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6502" name="Picture 3" descr="N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3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04" name="Rectangle 5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505" name="Rectangle 6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6499" name="Text Box 8"/>
          <p:cNvSpPr txBox="1">
            <a:spLocks noChangeArrowheads="1"/>
          </p:cNvSpPr>
          <p:nvPr/>
        </p:nvSpPr>
        <p:spPr bwMode="auto">
          <a:xfrm>
            <a:off x="4203700" y="228600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10</a:t>
            </a:r>
          </a:p>
        </p:txBody>
      </p:sp>
      <p:sp>
        <p:nvSpPr>
          <p:cNvPr id="106500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650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8583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7528" name="Picture 3" descr="N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9" name="Oval 4"/>
            <p:cNvSpPr>
              <a:spLocks/>
            </p:cNvSpPr>
            <p:nvPr/>
          </p:nvSpPr>
          <p:spPr bwMode="auto">
            <a:xfrm>
              <a:off x="2413001" y="1104896"/>
              <a:ext cx="4648196" cy="4419596"/>
            </a:xfrm>
            <a:custGeom>
              <a:avLst/>
              <a:gdLst>
                <a:gd name="T0" fmla="*/ 2324098 w 4648196"/>
                <a:gd name="T1" fmla="*/ 0 h 4419596"/>
                <a:gd name="T2" fmla="*/ 4648196 w 4648196"/>
                <a:gd name="T3" fmla="*/ 2209798 h 4419596"/>
                <a:gd name="T4" fmla="*/ 2324098 w 4648196"/>
                <a:gd name="T5" fmla="*/ 4419596 h 4419596"/>
                <a:gd name="T6" fmla="*/ 0 w 4648196"/>
                <a:gd name="T7" fmla="*/ 2209798 h 4419596"/>
                <a:gd name="T8" fmla="*/ 680713 w 4648196"/>
                <a:gd name="T9" fmla="*/ 647234 h 4419596"/>
                <a:gd name="T10" fmla="*/ 680713 w 4648196"/>
                <a:gd name="T11" fmla="*/ 3772359 h 4419596"/>
                <a:gd name="T12" fmla="*/ 3967479 w 4648196"/>
                <a:gd name="T13" fmla="*/ 3772359 h 4419596"/>
                <a:gd name="T14" fmla="*/ 3967479 w 4648196"/>
                <a:gd name="T15" fmla="*/ 647234 h 441959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680713 w 4648196"/>
                <a:gd name="T25" fmla="*/ 647234 h 4419596"/>
                <a:gd name="T26" fmla="*/ 3967479 w 4648196"/>
                <a:gd name="T27" fmla="*/ 3772359 h 4419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48196" h="4419596">
                  <a:moveTo>
                    <a:pt x="0" y="2209798"/>
                  </a:moveTo>
                  <a:lnTo>
                    <a:pt x="0" y="2209798"/>
                  </a:lnTo>
                  <a:cubicBezTo>
                    <a:pt x="1" y="989361"/>
                    <a:pt x="1040535" y="2"/>
                    <a:pt x="2324098" y="3"/>
                  </a:cubicBezTo>
                  <a:cubicBezTo>
                    <a:pt x="2324099" y="3"/>
                    <a:pt x="2324100" y="3"/>
                    <a:pt x="2324101" y="3"/>
                  </a:cubicBezTo>
                  <a:cubicBezTo>
                    <a:pt x="3607664" y="4"/>
                    <a:pt x="4648197" y="989364"/>
                    <a:pt x="4648197" y="2209801"/>
                  </a:cubicBezTo>
                  <a:cubicBezTo>
                    <a:pt x="4648197" y="2209802"/>
                    <a:pt x="4648196" y="2209803"/>
                    <a:pt x="4648196" y="2209804"/>
                  </a:cubicBezTo>
                  <a:lnTo>
                    <a:pt x="4648197" y="2209805"/>
                  </a:lnTo>
                  <a:cubicBezTo>
                    <a:pt x="4648197" y="3430242"/>
                    <a:pt x="3607662" y="4419603"/>
                    <a:pt x="2324099" y="4419603"/>
                  </a:cubicBezTo>
                  <a:cubicBezTo>
                    <a:pt x="2324098" y="4419603"/>
                    <a:pt x="2324098" y="4419602"/>
                    <a:pt x="2324098" y="4419602"/>
                  </a:cubicBezTo>
                  <a:cubicBezTo>
                    <a:pt x="1040534" y="4419602"/>
                    <a:pt x="1" y="3430242"/>
                    <a:pt x="1" y="2209805"/>
                  </a:cubicBezTo>
                  <a:cubicBezTo>
                    <a:pt x="0" y="2209804"/>
                    <a:pt x="1" y="2209803"/>
                    <a:pt x="1" y="2209802"/>
                  </a:cubicBezTo>
                  <a:close/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30" name="Rectangle 5"/>
            <p:cNvSpPr>
              <a:spLocks noChangeArrowheads="1"/>
            </p:cNvSpPr>
            <p:nvPr/>
          </p:nvSpPr>
          <p:spPr bwMode="auto">
            <a:xfrm>
              <a:off x="304796" y="5562596"/>
              <a:ext cx="8458200" cy="1066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531" name="Rectangle 6"/>
            <p:cNvSpPr>
              <a:spLocks noChangeArrowheads="1"/>
            </p:cNvSpPr>
            <p:nvPr/>
          </p:nvSpPr>
          <p:spPr bwMode="auto">
            <a:xfrm>
              <a:off x="533396" y="457200"/>
              <a:ext cx="1219196" cy="5562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7523" name="Text Box 8"/>
          <p:cNvSpPr txBox="1">
            <a:spLocks noChangeArrowheads="1"/>
          </p:cNvSpPr>
          <p:nvPr/>
        </p:nvSpPr>
        <p:spPr bwMode="auto">
          <a:xfrm>
            <a:off x="4203700" y="228600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N = 11</a:t>
            </a:r>
          </a:p>
        </p:txBody>
      </p:sp>
      <p:sp>
        <p:nvSpPr>
          <p:cNvPr id="107524" name="Oval 9"/>
          <p:cNvSpPr>
            <a:spLocks/>
          </p:cNvSpPr>
          <p:nvPr/>
        </p:nvSpPr>
        <p:spPr bwMode="auto">
          <a:xfrm>
            <a:off x="2413000" y="2854325"/>
            <a:ext cx="4648200" cy="920750"/>
          </a:xfrm>
          <a:custGeom>
            <a:avLst/>
            <a:gdLst>
              <a:gd name="T0" fmla="*/ 2324102 w 4648196"/>
              <a:gd name="T1" fmla="*/ 0 h 920745"/>
              <a:gd name="T2" fmla="*/ 4648204 w 4648196"/>
              <a:gd name="T3" fmla="*/ 460379 h 920745"/>
              <a:gd name="T4" fmla="*/ 2324102 w 4648196"/>
              <a:gd name="T5" fmla="*/ 920755 h 920745"/>
              <a:gd name="T6" fmla="*/ 0 w 4648196"/>
              <a:gd name="T7" fmla="*/ 460379 h 920745"/>
              <a:gd name="T8" fmla="*/ 680715 w 4648196"/>
              <a:gd name="T9" fmla="*/ 134842 h 920745"/>
              <a:gd name="T10" fmla="*/ 680715 w 4648196"/>
              <a:gd name="T11" fmla="*/ 785913 h 920745"/>
              <a:gd name="T12" fmla="*/ 3967487 w 4648196"/>
              <a:gd name="T13" fmla="*/ 785913 h 920745"/>
              <a:gd name="T14" fmla="*/ 3967487 w 4648196"/>
              <a:gd name="T15" fmla="*/ 134842 h 9207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80713 w 4648196"/>
              <a:gd name="T25" fmla="*/ 134840 h 920745"/>
              <a:gd name="T26" fmla="*/ 3967482 w 4648196"/>
              <a:gd name="T27" fmla="*/ 785905 h 9207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8196" h="920745">
                <a:moveTo>
                  <a:pt x="0" y="460372"/>
                </a:moveTo>
                <a:lnTo>
                  <a:pt x="0" y="460372"/>
                </a:lnTo>
                <a:cubicBezTo>
                  <a:pt x="8" y="206116"/>
                  <a:pt x="1040540" y="2"/>
                  <a:pt x="2324098" y="3"/>
                </a:cubicBezTo>
                <a:cubicBezTo>
                  <a:pt x="2324098" y="3"/>
                  <a:pt x="2324098" y="3"/>
                  <a:pt x="2324098" y="3"/>
                </a:cubicBezTo>
                <a:cubicBezTo>
                  <a:pt x="3607662" y="3"/>
                  <a:pt x="4648196" y="206118"/>
                  <a:pt x="4648196" y="460375"/>
                </a:cubicBezTo>
                <a:cubicBezTo>
                  <a:pt x="4648196" y="460376"/>
                  <a:pt x="4648195" y="460377"/>
                  <a:pt x="4648195" y="460378"/>
                </a:cubicBezTo>
                <a:lnTo>
                  <a:pt x="4648196" y="460379"/>
                </a:lnTo>
                <a:cubicBezTo>
                  <a:pt x="4648196" y="714635"/>
                  <a:pt x="3607661" y="920750"/>
                  <a:pt x="2324098" y="920751"/>
                </a:cubicBezTo>
                <a:cubicBezTo>
                  <a:pt x="1040534" y="920751"/>
                  <a:pt x="0" y="714635"/>
                  <a:pt x="0" y="460379"/>
                </a:cubicBezTo>
                <a:cubicBezTo>
                  <a:pt x="-1" y="460378"/>
                  <a:pt x="0" y="460377"/>
                  <a:pt x="0" y="460376"/>
                </a:cubicBezTo>
                <a:close/>
              </a:path>
            </a:pathLst>
          </a:custGeom>
          <a:noFill/>
          <a:ln w="1904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5" name="Rectangle 13"/>
          <p:cNvSpPr>
            <a:spLocks noChangeArrowheads="1"/>
          </p:cNvSpPr>
          <p:nvPr/>
        </p:nvSpPr>
        <p:spPr bwMode="auto">
          <a:xfrm>
            <a:off x="7921625" y="2006600"/>
            <a:ext cx="3317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/>
          <a:stretch>
            <a:fillRect/>
          </a:stretch>
        </p:blipFill>
        <p:spPr bwMode="auto">
          <a:xfrm>
            <a:off x="6223000" y="6167438"/>
            <a:ext cx="93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635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Brute Force Search</a:t>
            </a:r>
            <a:endParaRPr baseline="-25000" smtClean="0">
              <a:latin typeface="Calibri" panose="020F0502020204030204" pitchFamily="34" charset="0"/>
            </a:endParaRPr>
          </a:p>
        </p:txBody>
      </p:sp>
      <p:cxnSp>
        <p:nvCxnSpPr>
          <p:cNvPr id="23557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58" name="Group 2"/>
          <p:cNvGrpSpPr>
            <a:grpSpLocks/>
          </p:cNvGrpSpPr>
          <p:nvPr/>
        </p:nvGrpSpPr>
        <p:grpSpPr bwMode="auto">
          <a:xfrm>
            <a:off x="180975" y="2600325"/>
            <a:ext cx="407988" cy="668338"/>
            <a:chOff x="180978" y="2600325"/>
            <a:chExt cx="407987" cy="668334"/>
          </a:xfrm>
        </p:grpSpPr>
        <p:pic>
          <p:nvPicPr>
            <p:cNvPr id="2356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62" t="56535" r="1317" b="2280"/>
            <a:stretch>
              <a:fillRect/>
            </a:stretch>
          </p:blipFill>
          <p:spPr bwMode="auto">
            <a:xfrm>
              <a:off x="180978" y="2600325"/>
              <a:ext cx="396877" cy="66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/>
            <p:nvPr/>
          </p:nvSpPr>
          <p:spPr>
            <a:xfrm>
              <a:off x="446090" y="3038472"/>
              <a:ext cx="142875" cy="209549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pic>
        <p:nvPicPr>
          <p:cNvPr id="2355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57488"/>
            <a:ext cx="7327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270625" y="1662113"/>
          <a:ext cx="220663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408" r:id="rId6" imgW="126780" imgH="101424" progId="Equation.3">
                  <p:embed/>
                </p:oleObj>
              </mc:Choice>
              <mc:Fallback>
                <p:oleObj r:id="rId6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1662113"/>
                        <a:ext cx="220663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74800"/>
            <a:ext cx="6142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90279"/>
              </p:ext>
            </p:extLst>
          </p:nvPr>
        </p:nvGraphicFramePr>
        <p:xfrm>
          <a:off x="6563995" y="1339787"/>
          <a:ext cx="22002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409" name="Equation" r:id="rId9" imgW="1079500" imgH="457200" progId="Equation.3">
                  <p:embed/>
                </p:oleObj>
              </mc:Choice>
              <mc:Fallback>
                <p:oleObj name="Equation" r:id="rId9" imgW="1079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995" y="1339787"/>
                        <a:ext cx="22002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7890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168183"/>
            <a:ext cx="7137607" cy="4055407"/>
            <a:chOff x="355393" y="929811"/>
            <a:chExt cx="8510714" cy="4835572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TextBox 64"/>
            <p:cNvSpPr txBox="1">
              <a:spLocks noChangeArrowheads="1"/>
            </p:cNvSpPr>
            <p:nvPr/>
          </p:nvSpPr>
          <p:spPr bwMode="auto">
            <a:xfrm>
              <a:off x="1149301" y="1849384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89" name="TextBox 64"/>
            <p:cNvSpPr txBox="1">
              <a:spLocks noChangeArrowheads="1"/>
            </p:cNvSpPr>
            <p:nvPr/>
          </p:nvSpPr>
          <p:spPr bwMode="auto">
            <a:xfrm>
              <a:off x="7462468" y="1928425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90" name="TextBox 64"/>
            <p:cNvSpPr txBox="1">
              <a:spLocks noChangeArrowheads="1"/>
            </p:cNvSpPr>
            <p:nvPr/>
          </p:nvSpPr>
          <p:spPr bwMode="auto">
            <a:xfrm>
              <a:off x="1341620" y="4011179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64"/>
            <p:cNvSpPr txBox="1">
              <a:spLocks noChangeArrowheads="1"/>
            </p:cNvSpPr>
            <p:nvPr/>
          </p:nvSpPr>
          <p:spPr bwMode="auto">
            <a:xfrm>
              <a:off x="4345056" y="5057358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92" name="TextBox 64"/>
            <p:cNvSpPr txBox="1">
              <a:spLocks noChangeArrowheads="1"/>
            </p:cNvSpPr>
            <p:nvPr/>
          </p:nvSpPr>
          <p:spPr bwMode="auto">
            <a:xfrm>
              <a:off x="7372309" y="3991234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64"/>
            <p:cNvSpPr txBox="1">
              <a:spLocks noChangeArrowheads="1"/>
            </p:cNvSpPr>
            <p:nvPr/>
          </p:nvSpPr>
          <p:spPr bwMode="auto">
            <a:xfrm>
              <a:off x="4398143" y="929811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3303121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5856288" y="5942013"/>
            <a:ext cx="17653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Braid Length</a:t>
            </a:r>
          </a:p>
        </p:txBody>
      </p:sp>
      <p:sp>
        <p:nvSpPr>
          <p:cNvPr id="2458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smtClean="0">
                <a:latin typeface="Calibri" panose="020F0502020204030204" pitchFamily="34" charset="0"/>
              </a:rPr>
              <a:t>Brute Force Search</a:t>
            </a:r>
            <a:endParaRPr baseline="-25000" smtClean="0">
              <a:latin typeface="Calibri" panose="020F0502020204030204" pitchFamily="34" charset="0"/>
            </a:endParaRPr>
          </a:p>
        </p:txBody>
      </p:sp>
      <p:cxnSp>
        <p:nvCxnSpPr>
          <p:cNvPr id="24583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84" name="Group 2"/>
          <p:cNvGrpSpPr>
            <a:grpSpLocks/>
          </p:cNvGrpSpPr>
          <p:nvPr/>
        </p:nvGrpSpPr>
        <p:grpSpPr bwMode="auto">
          <a:xfrm>
            <a:off x="180975" y="2600325"/>
            <a:ext cx="407988" cy="668338"/>
            <a:chOff x="180978" y="2600325"/>
            <a:chExt cx="407987" cy="668334"/>
          </a:xfrm>
        </p:grpSpPr>
        <p:pic>
          <p:nvPicPr>
            <p:cNvPr id="2460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62" t="56535" r="1317" b="2280"/>
            <a:stretch>
              <a:fillRect/>
            </a:stretch>
          </p:blipFill>
          <p:spPr bwMode="auto">
            <a:xfrm>
              <a:off x="180978" y="2600325"/>
              <a:ext cx="396877" cy="66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/>
            <p:nvPr/>
          </p:nvSpPr>
          <p:spPr>
            <a:xfrm>
              <a:off x="446090" y="3038472"/>
              <a:ext cx="142875" cy="209549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kern="0">
                <a:solidFill>
                  <a:srgbClr val="000000"/>
                </a:solidFill>
                <a:latin typeface="Times New Roman" pitchFamily="18"/>
              </a:endParaRPr>
            </a:p>
          </p:txBody>
        </p:sp>
      </p:grpSp>
      <p:pic>
        <p:nvPicPr>
          <p:cNvPr id="2458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57488"/>
            <a:ext cx="7327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270625" y="1662113"/>
          <a:ext cx="220663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516" r:id="rId6" imgW="126780" imgH="101424" progId="Equation.3">
                  <p:embed/>
                </p:oleObj>
              </mc:Choice>
              <mc:Fallback>
                <p:oleObj r:id="rId6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1662113"/>
                        <a:ext cx="220663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9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74800"/>
            <a:ext cx="6142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2817813" y="5637213"/>
            <a:ext cx="1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2687638" y="5670550"/>
            <a:ext cx="1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60363" y="4829175"/>
            <a:ext cx="200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Braid Length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598738" y="4767263"/>
          <a:ext cx="11795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517" r:id="rId9" imgW="406048" imgH="203024" progId="Equation.3">
                  <p:embed/>
                </p:oleObj>
              </mc:Choice>
              <mc:Fallback>
                <p:oleObj r:id="rId9" imgW="40604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4767263"/>
                        <a:ext cx="117951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42"/>
          <p:cNvSpPr>
            <a:spLocks/>
          </p:cNvSpPr>
          <p:nvPr/>
        </p:nvSpPr>
        <p:spPr bwMode="auto">
          <a:xfrm>
            <a:off x="2384425" y="5022850"/>
            <a:ext cx="206375" cy="130175"/>
          </a:xfrm>
          <a:custGeom>
            <a:avLst/>
            <a:gdLst>
              <a:gd name="T0" fmla="*/ 2147483647 w 130"/>
              <a:gd name="T1" fmla="*/ 0 h 82"/>
              <a:gd name="T2" fmla="*/ 2147483647 w 130"/>
              <a:gd name="T3" fmla="*/ 2147483647 h 82"/>
              <a:gd name="T4" fmla="*/ 2147483647 w 130"/>
              <a:gd name="T5" fmla="*/ 2147483647 h 82"/>
              <a:gd name="T6" fmla="*/ 0 w 130"/>
              <a:gd name="T7" fmla="*/ 2147483647 h 82"/>
              <a:gd name="T8" fmla="*/ 0 w 130"/>
              <a:gd name="T9" fmla="*/ 2147483647 h 82"/>
              <a:gd name="T10" fmla="*/ 2147483647 w 130"/>
              <a:gd name="T11" fmla="*/ 2147483647 h 82"/>
              <a:gd name="T12" fmla="*/ 2147483647 w 130"/>
              <a:gd name="T13" fmla="*/ 2147483647 h 82"/>
              <a:gd name="T14" fmla="*/ 2147483647 w 130"/>
              <a:gd name="T15" fmla="*/ 2147483647 h 8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82"/>
              <a:gd name="T26" fmla="*/ 130 w 130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82">
                <a:moveTo>
                  <a:pt x="0" y="58"/>
                </a:moveTo>
                <a:cubicBezTo>
                  <a:pt x="13" y="29"/>
                  <a:pt x="26" y="0"/>
                  <a:pt x="41" y="3"/>
                </a:cubicBezTo>
                <a:cubicBezTo>
                  <a:pt x="56" y="6"/>
                  <a:pt x="74" y="74"/>
                  <a:pt x="89" y="78"/>
                </a:cubicBezTo>
                <a:cubicBezTo>
                  <a:pt x="104" y="82"/>
                  <a:pt x="117" y="56"/>
                  <a:pt x="130" y="30"/>
                </a:cubicBez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90525" y="4151313"/>
            <a:ext cx="355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For brute force search: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089400" y="4340225"/>
            <a:ext cx="730250" cy="365125"/>
            <a:chOff x="4089397" y="4340227"/>
            <a:chExt cx="730249" cy="365129"/>
          </a:xfrm>
        </p:grpSpPr>
        <p:sp>
          <p:nvSpPr>
            <p:cNvPr id="24601" name="Rectangle 45"/>
            <p:cNvSpPr>
              <a:spLocks noChangeArrowheads="1"/>
            </p:cNvSpPr>
            <p:nvPr/>
          </p:nvSpPr>
          <p:spPr bwMode="auto">
            <a:xfrm>
              <a:off x="4256083" y="4340227"/>
              <a:ext cx="296859" cy="36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|ln</a:t>
              </a:r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02" name="Rectangle 46"/>
            <p:cNvSpPr>
              <a:spLocks noChangeArrowheads="1"/>
            </p:cNvSpPr>
            <p:nvPr/>
          </p:nvSpPr>
          <p:spPr bwMode="auto">
            <a:xfrm>
              <a:off x="4089397" y="4340227"/>
              <a:ext cx="1591" cy="36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03" name="Rectangle 47"/>
            <p:cNvSpPr>
              <a:spLocks noChangeArrowheads="1"/>
            </p:cNvSpPr>
            <p:nvPr/>
          </p:nvSpPr>
          <p:spPr bwMode="auto">
            <a:xfrm>
              <a:off x="4549770" y="4340227"/>
              <a:ext cx="269876" cy="36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000000"/>
                  </a:solidFill>
                  <a:latin typeface="Symbol" panose="05050102010706020507" pitchFamily="18" charset="2"/>
                </a:rPr>
                <a:t>e </a:t>
              </a:r>
              <a:r>
                <a:rPr lang="en-US">
                  <a:solidFill>
                    <a:srgbClr val="000000"/>
                  </a:solidFill>
                  <a:latin typeface="Symbol" panose="05050102010706020507" pitchFamily="18" charset="2"/>
                </a:rPr>
                <a:t>|</a:t>
              </a:r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4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259138"/>
            <a:ext cx="3870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3983613" y="6487244"/>
            <a:ext cx="51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70C0"/>
                </a:solidFill>
                <a:latin typeface="+mn-lt"/>
              </a:rPr>
              <a:t>L. </a:t>
            </a:r>
            <a:r>
              <a:rPr lang="en-US" altLang="en-US" sz="1800" dirty="0" err="1">
                <a:solidFill>
                  <a:srgbClr val="0070C0"/>
                </a:solidFill>
                <a:latin typeface="+mn-lt"/>
              </a:rPr>
              <a:t>Hormozi</a:t>
            </a:r>
            <a:r>
              <a:rPr lang="en-US" altLang="en-US" sz="1800" dirty="0">
                <a:solidFill>
                  <a:srgbClr val="0070C0"/>
                </a:solidFill>
                <a:latin typeface="+mn-lt"/>
              </a:rPr>
              <a:t>, G. </a:t>
            </a:r>
            <a:r>
              <a:rPr lang="en-US" altLang="en-US" sz="1800" dirty="0" err="1">
                <a:solidFill>
                  <a:srgbClr val="0070C0"/>
                </a:solidFill>
                <a:latin typeface="+mn-lt"/>
              </a:rPr>
              <a:t>Zikos</a:t>
            </a:r>
            <a:r>
              <a:rPr lang="en-US" altLang="en-US" sz="1800" dirty="0">
                <a:solidFill>
                  <a:srgbClr val="0070C0"/>
                </a:solidFill>
                <a:latin typeface="+mn-lt"/>
              </a:rPr>
              <a:t>, NEB, S.H. Simon, PRB ‘07</a:t>
            </a:r>
          </a:p>
        </p:txBody>
      </p:sp>
      <p:sp>
        <p:nvSpPr>
          <p:cNvPr id="24598" name="Text Box 17"/>
          <p:cNvSpPr txBox="1">
            <a:spLocks noChangeArrowheads="1"/>
          </p:cNvSpPr>
          <p:nvPr/>
        </p:nvSpPr>
        <p:spPr bwMode="auto">
          <a:xfrm>
            <a:off x="8750300" y="212883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24599" name="Line 18"/>
          <p:cNvSpPr>
            <a:spLocks/>
          </p:cNvSpPr>
          <p:nvPr/>
        </p:nvSpPr>
        <p:spPr bwMode="auto">
          <a:xfrm flipV="1">
            <a:off x="8397875" y="1990725"/>
            <a:ext cx="31750" cy="187325"/>
          </a:xfrm>
          <a:custGeom>
            <a:avLst/>
            <a:gdLst>
              <a:gd name="T0" fmla="*/ 15878 w 31747"/>
              <a:gd name="T1" fmla="*/ 0 h 187323"/>
              <a:gd name="T2" fmla="*/ 31753 w 31747"/>
              <a:gd name="T3" fmla="*/ 93664 h 187323"/>
              <a:gd name="T4" fmla="*/ 15878 w 31747"/>
              <a:gd name="T5" fmla="*/ 187327 h 187323"/>
              <a:gd name="T6" fmla="*/ 0 w 31747"/>
              <a:gd name="T7" fmla="*/ 93664 h 187323"/>
              <a:gd name="T8" fmla="*/ 0 w 31747"/>
              <a:gd name="T9" fmla="*/ 0 h 187323"/>
              <a:gd name="T10" fmla="*/ 31753 w 31747"/>
              <a:gd name="T11" fmla="*/ 187327 h 18732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1747"/>
              <a:gd name="T19" fmla="*/ 0 h 187323"/>
              <a:gd name="T20" fmla="*/ 31747 w 31747"/>
              <a:gd name="T21" fmla="*/ 187323 h 1873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47" h="187323">
                <a:moveTo>
                  <a:pt x="0" y="0"/>
                </a:moveTo>
                <a:lnTo>
                  <a:pt x="31747" y="187323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7826375" y="2182813"/>
            <a:ext cx="1250950" cy="40640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99"/>
                </a:solidFill>
                <a:latin typeface="Times New Roman" panose="02020603050405020304" pitchFamily="18" charset="0"/>
              </a:rPr>
              <a:t>“error”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90279"/>
              </p:ext>
            </p:extLst>
          </p:nvPr>
        </p:nvGraphicFramePr>
        <p:xfrm>
          <a:off x="6564313" y="1339850"/>
          <a:ext cx="22002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518" name="Equation" r:id="rId12" imgW="1079500" imgH="457200" progId="Equation.3">
                  <p:embed/>
                </p:oleObj>
              </mc:Choice>
              <mc:Fallback>
                <p:oleObj name="Equation" r:id="rId12" imgW="10795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1339850"/>
                        <a:ext cx="22002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89273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Beyond </a:t>
            </a:r>
            <a:r>
              <a:rPr dirty="0" smtClean="0">
                <a:latin typeface="Calibri" panose="020F0502020204030204" pitchFamily="34" charset="0"/>
              </a:rPr>
              <a:t>Brute Force Search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24583" name="Straight Connector 4"/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5989" y="1025021"/>
            <a:ext cx="879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sufficiently dense covering of SU(2), braids can be systematically improved by </a:t>
            </a:r>
            <a:r>
              <a:rPr lang="en-US" b="1" dirty="0" err="1" smtClean="0"/>
              <a:t>Solovay-Kitaev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see, e.g., Dawson and Nielson, RMP 2002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641" y="2226181"/>
            <a:ext cx="7379909" cy="778342"/>
            <a:chOff x="1157315" y="2266951"/>
            <a:chExt cx="6928756" cy="1435258"/>
          </a:xfrm>
        </p:grpSpPr>
        <p:grpSp>
          <p:nvGrpSpPr>
            <p:cNvPr id="24584" name="Group 2"/>
            <p:cNvGrpSpPr>
              <a:grpSpLocks/>
            </p:cNvGrpSpPr>
            <p:nvPr/>
          </p:nvGrpSpPr>
          <p:grpSpPr bwMode="auto">
            <a:xfrm>
              <a:off x="1157315" y="2266951"/>
              <a:ext cx="217747" cy="348244"/>
              <a:chOff x="446090" y="2600325"/>
              <a:chExt cx="417891" cy="668334"/>
            </a:xfrm>
          </p:grpSpPr>
          <p:pic>
            <p:nvPicPr>
              <p:cNvPr id="2460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2" t="56535" r="1317" b="2280"/>
              <a:stretch>
                <a:fillRect/>
              </a:stretch>
            </p:blipFill>
            <p:spPr bwMode="auto">
              <a:xfrm>
                <a:off x="467105" y="2600325"/>
                <a:ext cx="396876" cy="66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4"/>
              <p:cNvSpPr/>
              <p:nvPr/>
            </p:nvSpPr>
            <p:spPr>
              <a:xfrm>
                <a:off x="446090" y="3038472"/>
                <a:ext cx="142875" cy="2095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kern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p:grpSp>
        <p:pic>
          <p:nvPicPr>
            <p:cNvPr id="28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281" y="2344171"/>
              <a:ext cx="6767790" cy="135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018300" y="3044486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Braid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Length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47085"/>
              </p:ext>
            </p:extLst>
          </p:nvPr>
        </p:nvGraphicFramePr>
        <p:xfrm>
          <a:off x="4084582" y="2944324"/>
          <a:ext cx="13636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12" r:id="rId6" imgW="469900" imgH="228600" progId="Equation.3">
                  <p:embed/>
                </p:oleObj>
              </mc:Choice>
              <mc:Fallback>
                <p:oleObj r:id="rId6" imgW="469900" imgH="228600" progId="Equation.3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582" y="2944324"/>
                        <a:ext cx="136366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9"/>
          <p:cNvSpPr>
            <a:spLocks/>
          </p:cNvSpPr>
          <p:nvPr/>
        </p:nvSpPr>
        <p:spPr bwMode="auto">
          <a:xfrm>
            <a:off x="3979097" y="3257485"/>
            <a:ext cx="206375" cy="130175"/>
          </a:xfrm>
          <a:custGeom>
            <a:avLst/>
            <a:gdLst>
              <a:gd name="T0" fmla="*/ 2147483647 w 130"/>
              <a:gd name="T1" fmla="*/ 0 h 82"/>
              <a:gd name="T2" fmla="*/ 2147483647 w 130"/>
              <a:gd name="T3" fmla="*/ 2147483647 h 82"/>
              <a:gd name="T4" fmla="*/ 2147483647 w 130"/>
              <a:gd name="T5" fmla="*/ 2147483647 h 82"/>
              <a:gd name="T6" fmla="*/ 0 w 130"/>
              <a:gd name="T7" fmla="*/ 2147483647 h 82"/>
              <a:gd name="T8" fmla="*/ 0 w 130"/>
              <a:gd name="T9" fmla="*/ 2147483647 h 82"/>
              <a:gd name="T10" fmla="*/ 2147483647 w 130"/>
              <a:gd name="T11" fmla="*/ 2147483647 h 82"/>
              <a:gd name="T12" fmla="*/ 2147483647 w 130"/>
              <a:gd name="T13" fmla="*/ 2147483647 h 82"/>
              <a:gd name="T14" fmla="*/ 2147483647 w 130"/>
              <a:gd name="T15" fmla="*/ 2147483647 h 8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82"/>
              <a:gd name="T26" fmla="*/ 130 w 130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82">
                <a:moveTo>
                  <a:pt x="0" y="58"/>
                </a:moveTo>
                <a:cubicBezTo>
                  <a:pt x="13" y="29"/>
                  <a:pt x="26" y="0"/>
                  <a:pt x="41" y="3"/>
                </a:cubicBezTo>
                <a:cubicBezTo>
                  <a:pt x="56" y="6"/>
                  <a:pt x="74" y="74"/>
                  <a:pt x="89" y="78"/>
                </a:cubicBezTo>
                <a:cubicBezTo>
                  <a:pt x="104" y="82"/>
                  <a:pt x="117" y="56"/>
                  <a:pt x="130" y="30"/>
                </a:cubicBez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60351"/>
              </p:ext>
            </p:extLst>
          </p:nvPr>
        </p:nvGraphicFramePr>
        <p:xfrm>
          <a:off x="5571684" y="3061387"/>
          <a:ext cx="10128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13" r:id="rId8" imgW="431613" imgH="203112" progId="Equation.3">
                  <p:embed/>
                </p:oleObj>
              </mc:Choice>
              <mc:Fallback>
                <p:oleObj r:id="rId8" imgW="431613" imgH="203112" progId="Equation.3">
                  <p:embed/>
                  <p:pic>
                    <p:nvPicPr>
                      <p:cNvPr id="266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684" y="3061387"/>
                        <a:ext cx="10128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321273" y="3090869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cxnSp>
        <p:nvCxnSpPr>
          <p:cNvPr id="35" name="Straight Connector 4"/>
          <p:cNvCxnSpPr>
            <a:cxnSpLocks noChangeShapeType="1"/>
          </p:cNvCxnSpPr>
          <p:nvPr/>
        </p:nvCxnSpPr>
        <p:spPr bwMode="auto">
          <a:xfrm>
            <a:off x="-12912" y="3743244"/>
            <a:ext cx="9144000" cy="0"/>
          </a:xfrm>
          <a:prstGeom prst="straightConnector1">
            <a:avLst/>
          </a:prstGeom>
          <a:noFill/>
          <a:ln w="6349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6477" y="3839951"/>
            <a:ext cx="6847523" cy="1460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89" y="5479897"/>
            <a:ext cx="9115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ideas from algebraic number theory can asymptotically achieve: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018300" y="6241678"/>
            <a:ext cx="200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Braid Length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17131"/>
              </p:ext>
            </p:extLst>
          </p:nvPr>
        </p:nvGraphicFramePr>
        <p:xfrm>
          <a:off x="4084582" y="6179766"/>
          <a:ext cx="11795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14" r:id="rId11" imgW="406048" imgH="203024" progId="Equation.3">
                  <p:embed/>
                </p:oleObj>
              </mc:Choice>
              <mc:Fallback>
                <p:oleObj r:id="rId11" imgW="406048" imgH="203024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582" y="6179766"/>
                        <a:ext cx="117951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42"/>
          <p:cNvSpPr>
            <a:spLocks/>
          </p:cNvSpPr>
          <p:nvPr/>
        </p:nvSpPr>
        <p:spPr bwMode="auto">
          <a:xfrm>
            <a:off x="3979097" y="6435353"/>
            <a:ext cx="206375" cy="130175"/>
          </a:xfrm>
          <a:custGeom>
            <a:avLst/>
            <a:gdLst>
              <a:gd name="T0" fmla="*/ 2147483647 w 130"/>
              <a:gd name="T1" fmla="*/ 0 h 82"/>
              <a:gd name="T2" fmla="*/ 2147483647 w 130"/>
              <a:gd name="T3" fmla="*/ 2147483647 h 82"/>
              <a:gd name="T4" fmla="*/ 2147483647 w 130"/>
              <a:gd name="T5" fmla="*/ 2147483647 h 82"/>
              <a:gd name="T6" fmla="*/ 0 w 130"/>
              <a:gd name="T7" fmla="*/ 2147483647 h 82"/>
              <a:gd name="T8" fmla="*/ 0 w 130"/>
              <a:gd name="T9" fmla="*/ 2147483647 h 82"/>
              <a:gd name="T10" fmla="*/ 2147483647 w 130"/>
              <a:gd name="T11" fmla="*/ 2147483647 h 82"/>
              <a:gd name="T12" fmla="*/ 2147483647 w 130"/>
              <a:gd name="T13" fmla="*/ 2147483647 h 82"/>
              <a:gd name="T14" fmla="*/ 2147483647 w 130"/>
              <a:gd name="T15" fmla="*/ 2147483647 h 8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82"/>
              <a:gd name="T26" fmla="*/ 130 w 130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82">
                <a:moveTo>
                  <a:pt x="0" y="58"/>
                </a:moveTo>
                <a:cubicBezTo>
                  <a:pt x="13" y="29"/>
                  <a:pt x="26" y="0"/>
                  <a:pt x="41" y="3"/>
                </a:cubicBezTo>
                <a:cubicBezTo>
                  <a:pt x="56" y="6"/>
                  <a:pt x="74" y="74"/>
                  <a:pt x="89" y="78"/>
                </a:cubicBezTo>
                <a:cubicBezTo>
                  <a:pt x="104" y="82"/>
                  <a:pt x="117" y="56"/>
                  <a:pt x="130" y="30"/>
                </a:cubicBezTo>
              </a:path>
            </a:pathLst>
          </a:custGeom>
          <a:noFill/>
          <a:ln w="1904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154568"/>
            <a:ext cx="256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Recent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86253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52"/>
          <p:cNvSpPr>
            <a:spLocks noChangeShapeType="1"/>
          </p:cNvSpPr>
          <p:nvPr/>
        </p:nvSpPr>
        <p:spPr bwMode="auto">
          <a:xfrm>
            <a:off x="2819400" y="2139950"/>
            <a:ext cx="30019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805890" name="Picture 2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10274"/>
          <a:stretch>
            <a:fillRect/>
          </a:stretch>
        </p:blipFill>
        <p:spPr>
          <a:xfrm>
            <a:off x="969963" y="3636963"/>
            <a:ext cx="7527925" cy="1249362"/>
          </a:xfrm>
        </p:spPr>
      </p:pic>
      <p:sp>
        <p:nvSpPr>
          <p:cNvPr id="805891" name="TextBox 3"/>
          <p:cNvSpPr txBox="1">
            <a:spLocks noChangeArrowheads="1"/>
          </p:cNvSpPr>
          <p:nvPr/>
        </p:nvSpPr>
        <p:spPr bwMode="auto">
          <a:xfrm>
            <a:off x="133350" y="233363"/>
            <a:ext cx="5083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Single Qubit Operations</a:t>
            </a:r>
          </a:p>
        </p:txBody>
      </p:sp>
      <p:grpSp>
        <p:nvGrpSpPr>
          <p:cNvPr id="805892" name="Group 55"/>
          <p:cNvGrpSpPr>
            <a:grpSpLocks/>
          </p:cNvGrpSpPr>
          <p:nvPr/>
        </p:nvGrpSpPr>
        <p:grpSpPr bwMode="auto">
          <a:xfrm rot="10800000">
            <a:off x="495300" y="3894138"/>
            <a:ext cx="354013" cy="809625"/>
            <a:chOff x="324" y="3485"/>
            <a:chExt cx="223" cy="510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rot="5400000">
              <a:off x="418" y="3532"/>
              <a:ext cx="40" cy="40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rot="5400000">
              <a:off x="418" y="3901"/>
              <a:ext cx="40" cy="40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 rot="5400000">
              <a:off x="420" y="3720"/>
              <a:ext cx="39" cy="4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rot="5400000">
              <a:off x="285" y="3588"/>
              <a:ext cx="309" cy="136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 rot="5400000">
              <a:off x="180" y="3628"/>
              <a:ext cx="510" cy="223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05893" name="Line 52"/>
          <p:cNvSpPr>
            <a:spLocks noChangeShapeType="1"/>
          </p:cNvSpPr>
          <p:nvPr/>
        </p:nvSpPr>
        <p:spPr bwMode="auto">
          <a:xfrm>
            <a:off x="971550" y="3524250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5894" name="Text Box 53"/>
          <p:cNvSpPr txBox="1">
            <a:spLocks noChangeArrowheads="1"/>
          </p:cNvSpPr>
          <p:nvPr/>
        </p:nvSpPr>
        <p:spPr bwMode="auto">
          <a:xfrm>
            <a:off x="1079500" y="31035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805895" name="Group 53"/>
          <p:cNvGrpSpPr>
            <a:grpSpLocks/>
          </p:cNvGrpSpPr>
          <p:nvPr/>
        </p:nvGrpSpPr>
        <p:grpSpPr bwMode="auto">
          <a:xfrm>
            <a:off x="3794125" y="1490663"/>
            <a:ext cx="1225550" cy="1363662"/>
            <a:chOff x="2454" y="1571"/>
            <a:chExt cx="456" cy="507"/>
          </a:xfrm>
        </p:grpSpPr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97" cy="3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75044"/>
              </p:ext>
            </p:extLst>
          </p:nvPr>
        </p:nvGraphicFramePr>
        <p:xfrm>
          <a:off x="2109788" y="1784350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51" name="Equation" r:id="rId4" imgW="241195" imgH="253890" progId="Equation.3">
                  <p:embed/>
                </p:oleObj>
              </mc:Choice>
              <mc:Fallback>
                <p:oleObj name="Equation" r:id="rId4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784350"/>
                        <a:ext cx="577850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54191"/>
              </p:ext>
            </p:extLst>
          </p:nvPr>
        </p:nvGraphicFramePr>
        <p:xfrm>
          <a:off x="6410311" y="1733887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52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11" y="1733887"/>
                        <a:ext cx="5778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21016"/>
              </p:ext>
            </p:extLst>
          </p:nvPr>
        </p:nvGraphicFramePr>
        <p:xfrm>
          <a:off x="5841986" y="1783100"/>
          <a:ext cx="5000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53" name="Equation" r:id="rId8" imgW="164814" imgH="177492" progId="Equation.3">
                  <p:embed/>
                </p:oleObj>
              </mc:Choice>
              <mc:Fallback>
                <p:oleObj name="Equation" r:id="rId8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986" y="1783100"/>
                        <a:ext cx="5000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593541"/>
      </p:ext>
    </p:extLst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52"/>
          <p:cNvSpPr>
            <a:spLocks noChangeShapeType="1"/>
          </p:cNvSpPr>
          <p:nvPr/>
        </p:nvSpPr>
        <p:spPr bwMode="auto">
          <a:xfrm>
            <a:off x="2868613" y="2892425"/>
            <a:ext cx="300196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2884488" y="1173163"/>
            <a:ext cx="300196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806916" name="Group 25"/>
          <p:cNvGrpSpPr>
            <a:grpSpLocks/>
          </p:cNvGrpSpPr>
          <p:nvPr/>
        </p:nvGrpSpPr>
        <p:grpSpPr bwMode="auto">
          <a:xfrm>
            <a:off x="3886200" y="1052513"/>
            <a:ext cx="1225550" cy="2549525"/>
            <a:chOff x="3809696" y="1052513"/>
            <a:chExt cx="1225980" cy="2549525"/>
          </a:xfrm>
        </p:grpSpPr>
        <p:cxnSp>
          <p:nvCxnSpPr>
            <p:cNvPr id="806929" name="Straight Connector 16"/>
            <p:cNvCxnSpPr>
              <a:cxnSpLocks noChangeShapeType="1"/>
            </p:cNvCxnSpPr>
            <p:nvPr/>
          </p:nvCxnSpPr>
          <p:spPr bwMode="auto">
            <a:xfrm>
              <a:off x="4363778" y="1192415"/>
              <a:ext cx="0" cy="1734797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06930" name="Group 53"/>
            <p:cNvGrpSpPr>
              <a:grpSpLocks/>
            </p:cNvGrpSpPr>
            <p:nvPr/>
          </p:nvGrpSpPr>
          <p:grpSpPr bwMode="auto">
            <a:xfrm>
              <a:off x="3809696" y="2239695"/>
              <a:ext cx="1225980" cy="1362343"/>
              <a:chOff x="2454" y="1571"/>
              <a:chExt cx="456" cy="507"/>
            </a:xfrm>
          </p:grpSpPr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38"/>
              <p:cNvSpPr>
                <a:spLocks noChangeArrowheads="1"/>
              </p:cNvSpPr>
              <p:nvPr/>
            </p:nvSpPr>
            <p:spPr bwMode="auto">
              <a:xfrm>
                <a:off x="2562" y="1601"/>
                <a:ext cx="178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kern="0" dirty="0">
                    <a:solidFill>
                      <a:srgbClr val="333399"/>
                    </a:solidFill>
                    <a:latin typeface="Calibri"/>
                  </a:rPr>
                  <a:t>X</a:t>
                </a: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4260704" y="1052513"/>
              <a:ext cx="214388" cy="21431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06917" name="TextBox 3"/>
          <p:cNvSpPr txBox="1">
            <a:spLocks noChangeArrowheads="1"/>
          </p:cNvSpPr>
          <p:nvPr/>
        </p:nvSpPr>
        <p:spPr bwMode="auto">
          <a:xfrm>
            <a:off x="142875" y="157163"/>
            <a:ext cx="536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Two </a:t>
            </a:r>
            <a:r>
              <a:rPr lang="en-US" sz="3600" dirty="0" err="1">
                <a:solidFill>
                  <a:srgbClr val="000000"/>
                </a:solidFill>
              </a:rPr>
              <a:t>Qubit</a:t>
            </a:r>
            <a:r>
              <a:rPr lang="en-US" sz="3600" dirty="0">
                <a:solidFill>
                  <a:srgbClr val="000000"/>
                </a:solidFill>
              </a:rPr>
              <a:t> Gates (CNOT)</a:t>
            </a:r>
          </a:p>
        </p:txBody>
      </p:sp>
      <p:pic>
        <p:nvPicPr>
          <p:cNvPr id="8069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524" y="3485936"/>
            <a:ext cx="7432201" cy="24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>
            <a:spLocks noChangeArrowheads="1"/>
          </p:cNvSpPr>
          <p:nvPr/>
        </p:nvSpPr>
        <p:spPr bwMode="auto">
          <a:xfrm rot="16200000">
            <a:off x="745056" y="4257085"/>
            <a:ext cx="74162" cy="72788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16200000">
            <a:off x="745742" y="3582072"/>
            <a:ext cx="72789" cy="72788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 rot="16200000">
            <a:off x="746429" y="3916488"/>
            <a:ext cx="71415" cy="72788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 rot="16200000">
            <a:off x="499909" y="3980350"/>
            <a:ext cx="564456" cy="248580"/>
          </a:xfrm>
          <a:prstGeom prst="ellipse">
            <a:avLst/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 rot="16200000">
            <a:off x="328236" y="3746878"/>
            <a:ext cx="931146" cy="406518"/>
          </a:xfrm>
          <a:prstGeom prst="ellipse">
            <a:avLst/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Oval 26"/>
          <p:cNvSpPr>
            <a:spLocks noChangeArrowheads="1"/>
          </p:cNvSpPr>
          <p:nvPr/>
        </p:nvSpPr>
        <p:spPr bwMode="auto">
          <a:xfrm rot="16200000">
            <a:off x="769090" y="5445738"/>
            <a:ext cx="75535" cy="75536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 rot="16200000">
            <a:off x="769776" y="4755619"/>
            <a:ext cx="74162" cy="75536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val 28"/>
          <p:cNvSpPr>
            <a:spLocks noChangeArrowheads="1"/>
          </p:cNvSpPr>
          <p:nvPr/>
        </p:nvSpPr>
        <p:spPr bwMode="auto">
          <a:xfrm rot="16200000">
            <a:off x="769776" y="5097588"/>
            <a:ext cx="74162" cy="75536"/>
          </a:xfrm>
          <a:prstGeom prst="ellipse">
            <a:avLst/>
          </a:prstGeom>
          <a:solidFill>
            <a:schemeClr val="folHlink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 rot="16200000">
            <a:off x="517762" y="5164198"/>
            <a:ext cx="579563" cy="258194"/>
          </a:xfrm>
          <a:prstGeom prst="ellipse">
            <a:avLst/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31"/>
          <p:cNvSpPr>
            <a:spLocks noChangeArrowheads="1"/>
          </p:cNvSpPr>
          <p:nvPr/>
        </p:nvSpPr>
        <p:spPr bwMode="auto">
          <a:xfrm rot="16200000">
            <a:off x="340597" y="4921110"/>
            <a:ext cx="955867" cy="422999"/>
          </a:xfrm>
          <a:prstGeom prst="ellipse">
            <a:avLst/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6928" name="TextBox 25"/>
          <p:cNvSpPr txBox="1">
            <a:spLocks noChangeArrowheads="1"/>
          </p:cNvSpPr>
          <p:nvPr/>
        </p:nvSpPr>
        <p:spPr bwMode="auto">
          <a:xfrm>
            <a:off x="2451101" y="6018679"/>
            <a:ext cx="673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NEB, L. </a:t>
            </a:r>
            <a:r>
              <a:rPr lang="en-US" sz="2000" dirty="0" err="1" smtClean="0">
                <a:solidFill>
                  <a:srgbClr val="002060"/>
                </a:solidFill>
              </a:rPr>
              <a:t>Hormozi</a:t>
            </a:r>
            <a:r>
              <a:rPr lang="en-US" sz="2000" dirty="0" smtClean="0">
                <a:solidFill>
                  <a:srgbClr val="002060"/>
                </a:solidFill>
              </a:rPr>
              <a:t>, G. </a:t>
            </a:r>
            <a:r>
              <a:rPr lang="en-US" sz="2000" dirty="0" err="1" smtClean="0">
                <a:solidFill>
                  <a:srgbClr val="002060"/>
                </a:solidFill>
              </a:rPr>
              <a:t>Zikos</a:t>
            </a:r>
            <a:r>
              <a:rPr lang="en-US" sz="2000" dirty="0" smtClean="0">
                <a:solidFill>
                  <a:srgbClr val="002060"/>
                </a:solidFill>
              </a:rPr>
              <a:t>, &amp; S. Simon, PRL 2005</a:t>
            </a:r>
          </a:p>
          <a:p>
            <a:r>
              <a:rPr lang="en-US" sz="2000" dirty="0">
                <a:solidFill>
                  <a:srgbClr val="002060"/>
                </a:solidFill>
              </a:rPr>
              <a:t>L. </a:t>
            </a:r>
            <a:r>
              <a:rPr lang="en-US" sz="2000" dirty="0" err="1">
                <a:solidFill>
                  <a:srgbClr val="002060"/>
                </a:solidFill>
              </a:rPr>
              <a:t>Hormozi</a:t>
            </a:r>
            <a:r>
              <a:rPr lang="en-US" sz="2000" dirty="0">
                <a:solidFill>
                  <a:srgbClr val="002060"/>
                </a:solidFill>
              </a:rPr>
              <a:t>, G. </a:t>
            </a:r>
            <a:r>
              <a:rPr lang="en-US" sz="2000" dirty="0" err="1">
                <a:solidFill>
                  <a:srgbClr val="002060"/>
                </a:solidFill>
              </a:rPr>
              <a:t>Zikos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NEB, </a:t>
            </a:r>
            <a:r>
              <a:rPr lang="en-US" sz="2000" dirty="0">
                <a:solidFill>
                  <a:srgbClr val="002060"/>
                </a:solidFill>
              </a:rPr>
              <a:t>and S. H. </a:t>
            </a:r>
            <a:r>
              <a:rPr lang="en-US" sz="2000" dirty="0" smtClean="0">
                <a:solidFill>
                  <a:srgbClr val="002060"/>
                </a:solidFill>
              </a:rPr>
              <a:t>Simon, PRB 2007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2D2D8A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753350" y="114300"/>
          <a:ext cx="1162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95" name="Equation" r:id="rId4" imgW="723586" imgH="457002" progId="Equation.3">
                  <p:embed/>
                </p:oleObj>
              </mc:Choice>
              <mc:Fallback>
                <p:oleObj name="Equation" r:id="rId4" imgW="723586" imgH="457002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14300"/>
                        <a:ext cx="11620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264851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870200"/>
            <a:ext cx="8882851" cy="1415525"/>
          </a:xfrm>
          <a:prstGeom prst="rect">
            <a:avLst/>
          </a:prstGeom>
        </p:spPr>
      </p:pic>
      <p:sp>
        <p:nvSpPr>
          <p:cNvPr id="34823" name="Title 1"/>
          <p:cNvSpPr txBox="1">
            <a:spLocks noGrp="1"/>
          </p:cNvSpPr>
          <p:nvPr>
            <p:ph type="title"/>
          </p:nvPr>
        </p:nvSpPr>
        <p:spPr>
          <a:xfrm>
            <a:off x="169863" y="0"/>
            <a:ext cx="893127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Other Two-</a:t>
            </a:r>
            <a:r>
              <a:rPr lang="en-US" dirty="0" err="1" smtClean="0">
                <a:latin typeface="Calibri" panose="020F0502020204030204" pitchFamily="34" charset="0"/>
              </a:rPr>
              <a:t>Qubit</a:t>
            </a:r>
            <a:r>
              <a:rPr lang="en-US" dirty="0" smtClean="0">
                <a:latin typeface="Calibri" panose="020F0502020204030204" pitchFamily="34" charset="0"/>
              </a:rPr>
              <a:t> Gates</a:t>
            </a:r>
            <a:endParaRPr baseline="-25000" dirty="0" smtClean="0">
              <a:latin typeface="Calibri" panose="020F0502020204030204" pitchFamily="34" charset="0"/>
            </a:endParaRPr>
          </a:p>
        </p:txBody>
      </p:sp>
      <p:pic>
        <p:nvPicPr>
          <p:cNvPr id="34832" name="Content Placeholder 1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382713"/>
            <a:ext cx="8483599" cy="935037"/>
          </a:xfrm>
        </p:spPr>
      </p:pic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4677264" y="2435916"/>
            <a:ext cx="4467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sz="1400" dirty="0">
                <a:solidFill>
                  <a:srgbClr val="000000"/>
                </a:solidFill>
              </a:rPr>
              <a:t>L. </a:t>
            </a:r>
            <a:r>
              <a:rPr lang="en-US" sz="1400" dirty="0" err="1">
                <a:solidFill>
                  <a:srgbClr val="000000"/>
                </a:solidFill>
              </a:rPr>
              <a:t>Hormozi</a:t>
            </a:r>
            <a:r>
              <a:rPr lang="en-US" sz="1400" dirty="0">
                <a:solidFill>
                  <a:srgbClr val="000000"/>
                </a:solidFill>
              </a:rPr>
              <a:t>, G. </a:t>
            </a:r>
            <a:r>
              <a:rPr lang="en-US" sz="1400" dirty="0" err="1">
                <a:solidFill>
                  <a:srgbClr val="000000"/>
                </a:solidFill>
              </a:rPr>
              <a:t>Zikos</a:t>
            </a:r>
            <a:r>
              <a:rPr lang="en-US" sz="1400" dirty="0">
                <a:solidFill>
                  <a:srgbClr val="000000"/>
                </a:solidFill>
              </a:rPr>
              <a:t>, NEB, and S.H. Simon, </a:t>
            </a:r>
            <a:r>
              <a:rPr lang="en-US" sz="1400" dirty="0" smtClean="0">
                <a:solidFill>
                  <a:srgbClr val="000000"/>
                </a:solidFill>
              </a:rPr>
              <a:t>PRB ‘07.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 flipH="1">
            <a:off x="127000" y="1269131"/>
            <a:ext cx="241300" cy="1167286"/>
            <a:chOff x="590550" y="3484564"/>
            <a:chExt cx="439480" cy="2125979"/>
          </a:xfrm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16200000">
              <a:off x="745056" y="4257085"/>
              <a:ext cx="74162" cy="72788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33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 rot="16200000">
              <a:off x="745742" y="3582072"/>
              <a:ext cx="72789" cy="72788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33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 rot="16200000">
              <a:off x="746429" y="3916488"/>
              <a:ext cx="71415" cy="72788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33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16200000">
              <a:off x="499909" y="3980350"/>
              <a:ext cx="564456" cy="248580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 rot="16200000">
              <a:off x="328236" y="3746878"/>
              <a:ext cx="931146" cy="406518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 rot="16200000">
              <a:off x="769090" y="5445738"/>
              <a:ext cx="75535" cy="75536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 rot="16200000">
              <a:off x="769776" y="4755619"/>
              <a:ext cx="74162" cy="75536"/>
            </a:xfrm>
            <a:prstGeom prst="ellipse">
              <a:avLst/>
            </a:prstGeom>
            <a:solidFill>
              <a:srgbClr val="92D050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 rot="16200000">
              <a:off x="769776" y="5097588"/>
              <a:ext cx="74162" cy="75536"/>
            </a:xfrm>
            <a:prstGeom prst="ellipse">
              <a:avLst/>
            </a:prstGeom>
            <a:solidFill>
              <a:srgbClr val="99CC00"/>
            </a:solidFill>
            <a:ln w="25400" algn="ctr">
              <a:solidFill>
                <a:srgbClr val="99CC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 rot="16200000">
              <a:off x="517762" y="5164198"/>
              <a:ext cx="579563" cy="258194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Oval 31"/>
            <p:cNvSpPr>
              <a:spLocks noChangeArrowheads="1"/>
            </p:cNvSpPr>
            <p:nvPr/>
          </p:nvSpPr>
          <p:spPr bwMode="auto">
            <a:xfrm rot="16200000">
              <a:off x="340597" y="4921110"/>
              <a:ext cx="955867" cy="422999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7182116" y="4264716"/>
            <a:ext cx="19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Xu and Wan, PRA ‘08.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4756931" y="6517234"/>
            <a:ext cx="4380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C.Carnahan</a:t>
            </a:r>
            <a:r>
              <a:rPr lang="en-US" sz="1400" dirty="0" smtClean="0">
                <a:solidFill>
                  <a:srgbClr val="000000"/>
                </a:solidFill>
              </a:rPr>
              <a:t>, D. </a:t>
            </a:r>
            <a:r>
              <a:rPr lang="en-US" sz="1400" dirty="0" err="1" smtClean="0">
                <a:solidFill>
                  <a:srgbClr val="000000"/>
                </a:solidFill>
              </a:rPr>
              <a:t>Zeuch</a:t>
            </a:r>
            <a:r>
              <a:rPr lang="en-US" sz="1400" dirty="0" smtClean="0">
                <a:solidFill>
                  <a:srgbClr val="000000"/>
                </a:solidFill>
              </a:rPr>
              <a:t>, and NEB, arXiv:1511.00719.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3663" y="4635500"/>
            <a:ext cx="89614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69" y="4851400"/>
            <a:ext cx="8846931" cy="14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171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7" name="Text Box 2"/>
          <p:cNvSpPr txBox="1">
            <a:spLocks noChangeArrowheads="1"/>
          </p:cNvSpPr>
          <p:nvPr/>
        </p:nvSpPr>
        <p:spPr bwMode="auto">
          <a:xfrm>
            <a:off x="1503363" y="157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9298" name="Line 4"/>
          <p:cNvSpPr>
            <a:spLocks noChangeShapeType="1"/>
          </p:cNvSpPr>
          <p:nvPr/>
        </p:nvSpPr>
        <p:spPr bwMode="auto">
          <a:xfrm>
            <a:off x="685800" y="1703388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9299" name="Line 5"/>
          <p:cNvSpPr>
            <a:spLocks noChangeShapeType="1"/>
          </p:cNvSpPr>
          <p:nvPr/>
        </p:nvSpPr>
        <p:spPr bwMode="auto">
          <a:xfrm>
            <a:off x="685800" y="23749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9300" name="Line 6"/>
          <p:cNvSpPr>
            <a:spLocks noChangeShapeType="1"/>
          </p:cNvSpPr>
          <p:nvPr/>
        </p:nvSpPr>
        <p:spPr bwMode="auto">
          <a:xfrm>
            <a:off x="685800" y="30480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9301" name="Line 7"/>
          <p:cNvSpPr>
            <a:spLocks noChangeShapeType="1"/>
          </p:cNvSpPr>
          <p:nvPr/>
        </p:nvSpPr>
        <p:spPr bwMode="auto">
          <a:xfrm>
            <a:off x="685800" y="43942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9302" name="Line 16"/>
          <p:cNvSpPr>
            <a:spLocks noChangeShapeType="1"/>
          </p:cNvSpPr>
          <p:nvPr/>
        </p:nvSpPr>
        <p:spPr bwMode="auto">
          <a:xfrm>
            <a:off x="685800" y="37211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79303" name="Group 51"/>
          <p:cNvGrpSpPr>
            <a:grpSpLocks/>
          </p:cNvGrpSpPr>
          <p:nvPr/>
        </p:nvGrpSpPr>
        <p:grpSpPr bwMode="auto">
          <a:xfrm>
            <a:off x="1571625" y="2286000"/>
            <a:ext cx="579438" cy="1512888"/>
            <a:chOff x="1571105" y="2438400"/>
            <a:chExt cx="579912" cy="1512327"/>
          </a:xfrm>
        </p:grpSpPr>
        <p:sp>
          <p:nvSpPr>
            <p:cNvPr id="1079342" name="Oval 18"/>
            <p:cNvSpPr>
              <a:spLocks noChangeArrowheads="1"/>
            </p:cNvSpPr>
            <p:nvPr/>
          </p:nvSpPr>
          <p:spPr bwMode="auto">
            <a:xfrm>
              <a:off x="1772595" y="2438400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79343" name="Group 35"/>
            <p:cNvGrpSpPr>
              <a:grpSpLocks/>
            </p:cNvGrpSpPr>
            <p:nvPr/>
          </p:nvGrpSpPr>
          <p:grpSpPr bwMode="auto">
            <a:xfrm>
              <a:off x="1571105" y="2546742"/>
              <a:ext cx="579912" cy="1403985"/>
              <a:chOff x="3699464" y="1170468"/>
              <a:chExt cx="1336210" cy="3235017"/>
            </a:xfrm>
          </p:grpSpPr>
          <p:cxnSp>
            <p:nvCxnSpPr>
              <p:cNvPr id="1079344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79345" name="Group 53"/>
              <p:cNvGrpSpPr>
                <a:grpSpLocks/>
              </p:cNvGrpSpPr>
              <p:nvPr/>
            </p:nvGrpSpPr>
            <p:grpSpPr bwMode="auto">
              <a:xfrm>
                <a:off x="3699464" y="2013989"/>
                <a:ext cx="1336210" cy="2391496"/>
                <a:chOff x="2413" y="1487"/>
                <a:chExt cx="497" cy="890"/>
              </a:xfrm>
            </p:grpSpPr>
            <p:sp>
              <p:nvSpPr>
                <p:cNvPr id="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3" y="1513"/>
                  <a:ext cx="482" cy="527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5"/>
                  <a:ext cx="41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2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87"/>
                  <a:ext cx="252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79304" name="Group 52"/>
          <p:cNvGrpSpPr>
            <a:grpSpLocks/>
          </p:cNvGrpSpPr>
          <p:nvPr/>
        </p:nvGrpSpPr>
        <p:grpSpPr bwMode="auto">
          <a:xfrm>
            <a:off x="4267200" y="3648075"/>
            <a:ext cx="619125" cy="1512888"/>
            <a:chOff x="1533767" y="2438400"/>
            <a:chExt cx="619585" cy="1512327"/>
          </a:xfrm>
        </p:grpSpPr>
        <p:sp>
          <p:nvSpPr>
            <p:cNvPr id="1079334" name="Oval 18"/>
            <p:cNvSpPr>
              <a:spLocks noChangeArrowheads="1"/>
            </p:cNvSpPr>
            <p:nvPr/>
          </p:nvSpPr>
          <p:spPr bwMode="auto">
            <a:xfrm>
              <a:off x="1772595" y="2438400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79335" name="Group 35"/>
            <p:cNvGrpSpPr>
              <a:grpSpLocks/>
            </p:cNvGrpSpPr>
            <p:nvPr/>
          </p:nvGrpSpPr>
          <p:grpSpPr bwMode="auto">
            <a:xfrm>
              <a:off x="1533767" y="2546742"/>
              <a:ext cx="619585" cy="1403985"/>
              <a:chOff x="3613430" y="1170468"/>
              <a:chExt cx="1427621" cy="3235018"/>
            </a:xfrm>
          </p:grpSpPr>
          <p:cxnSp>
            <p:nvCxnSpPr>
              <p:cNvPr id="1079336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79337" name="Group 53"/>
              <p:cNvGrpSpPr>
                <a:grpSpLocks/>
              </p:cNvGrpSpPr>
              <p:nvPr/>
            </p:nvGrpSpPr>
            <p:grpSpPr bwMode="auto">
              <a:xfrm>
                <a:off x="3613430" y="1992493"/>
                <a:ext cx="1427621" cy="2412993"/>
                <a:chOff x="2381" y="1479"/>
                <a:chExt cx="531" cy="898"/>
              </a:xfrm>
            </p:grpSpPr>
            <p:sp>
              <p:nvSpPr>
                <p:cNvPr id="5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81" y="1513"/>
                  <a:ext cx="531" cy="527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9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99" y="1635"/>
                  <a:ext cx="411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79"/>
                  <a:ext cx="251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79305" name="Group 61"/>
          <p:cNvGrpSpPr>
            <a:grpSpLocks/>
          </p:cNvGrpSpPr>
          <p:nvPr/>
        </p:nvGrpSpPr>
        <p:grpSpPr bwMode="auto">
          <a:xfrm flipV="1">
            <a:off x="6896100" y="1171575"/>
            <a:ext cx="598488" cy="1276350"/>
            <a:chOff x="1552437" y="2507343"/>
            <a:chExt cx="598582" cy="1319768"/>
          </a:xfrm>
        </p:grpSpPr>
        <p:sp>
          <p:nvSpPr>
            <p:cNvPr id="1079326" name="Oval 18"/>
            <p:cNvSpPr>
              <a:spLocks noChangeArrowheads="1"/>
            </p:cNvSpPr>
            <p:nvPr/>
          </p:nvSpPr>
          <p:spPr bwMode="auto">
            <a:xfrm>
              <a:off x="1772595" y="2507343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79327" name="Group 35"/>
            <p:cNvGrpSpPr>
              <a:grpSpLocks/>
            </p:cNvGrpSpPr>
            <p:nvPr/>
          </p:nvGrpSpPr>
          <p:grpSpPr bwMode="auto">
            <a:xfrm>
              <a:off x="1552437" y="2546742"/>
              <a:ext cx="598582" cy="1280369"/>
              <a:chOff x="3656446" y="1170468"/>
              <a:chExt cx="1379227" cy="2950179"/>
            </a:xfrm>
          </p:grpSpPr>
          <p:cxnSp>
            <p:nvCxnSpPr>
              <p:cNvPr id="1079328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79329" name="Group 53"/>
              <p:cNvGrpSpPr>
                <a:grpSpLocks/>
              </p:cNvGrpSpPr>
              <p:nvPr/>
            </p:nvGrpSpPr>
            <p:grpSpPr bwMode="auto">
              <a:xfrm>
                <a:off x="3656446" y="1876943"/>
                <a:ext cx="1379227" cy="2243704"/>
                <a:chOff x="2397" y="1436"/>
                <a:chExt cx="513" cy="835"/>
              </a:xfrm>
            </p:grpSpPr>
            <p:sp>
              <p:nvSpPr>
                <p:cNvPr id="6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97" y="1514"/>
                  <a:ext cx="506" cy="525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8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6"/>
                  <a:ext cx="41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9" y="1671"/>
                  <a:ext cx="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0" name="Rectangle 38"/>
                <p:cNvSpPr>
                  <a:spLocks noChangeArrowheads="1"/>
                </p:cNvSpPr>
                <p:nvPr/>
              </p:nvSpPr>
              <p:spPr bwMode="auto">
                <a:xfrm>
                  <a:off x="2539" y="1436"/>
                  <a:ext cx="25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79306" name="Group 70"/>
          <p:cNvGrpSpPr>
            <a:grpSpLocks/>
          </p:cNvGrpSpPr>
          <p:nvPr/>
        </p:nvGrpSpPr>
        <p:grpSpPr bwMode="auto">
          <a:xfrm flipV="1">
            <a:off x="6934200" y="2514600"/>
            <a:ext cx="609600" cy="1276350"/>
            <a:chOff x="1552436" y="2507343"/>
            <a:chExt cx="609083" cy="1319768"/>
          </a:xfrm>
        </p:grpSpPr>
        <p:sp>
          <p:nvSpPr>
            <p:cNvPr id="1079318" name="Oval 18"/>
            <p:cNvSpPr>
              <a:spLocks noChangeArrowheads="1"/>
            </p:cNvSpPr>
            <p:nvPr/>
          </p:nvSpPr>
          <p:spPr bwMode="auto">
            <a:xfrm>
              <a:off x="1772595" y="2507343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79319" name="Group 35"/>
            <p:cNvGrpSpPr>
              <a:grpSpLocks/>
            </p:cNvGrpSpPr>
            <p:nvPr/>
          </p:nvGrpSpPr>
          <p:grpSpPr bwMode="auto">
            <a:xfrm>
              <a:off x="1552436" y="2546742"/>
              <a:ext cx="609083" cy="1280369"/>
              <a:chOff x="3656451" y="1170468"/>
              <a:chExt cx="1403425" cy="2950176"/>
            </a:xfrm>
          </p:grpSpPr>
          <p:cxnSp>
            <p:nvCxnSpPr>
              <p:cNvPr id="1079320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79321" name="Group 53"/>
              <p:cNvGrpSpPr>
                <a:grpSpLocks/>
              </p:cNvGrpSpPr>
              <p:nvPr/>
            </p:nvGrpSpPr>
            <p:grpSpPr bwMode="auto">
              <a:xfrm>
                <a:off x="3656451" y="1944118"/>
                <a:ext cx="1403425" cy="2176526"/>
                <a:chOff x="2397" y="1461"/>
                <a:chExt cx="522" cy="810"/>
              </a:xfrm>
            </p:grpSpPr>
            <p:sp>
              <p:nvSpPr>
                <p:cNvPr id="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97" y="1515"/>
                  <a:ext cx="522" cy="524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7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6"/>
                  <a:ext cx="40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671"/>
                  <a:ext cx="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9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63"/>
                  <a:ext cx="251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79307" name="Group 53"/>
          <p:cNvGrpSpPr>
            <a:grpSpLocks/>
          </p:cNvGrpSpPr>
          <p:nvPr/>
        </p:nvGrpSpPr>
        <p:grpSpPr bwMode="auto">
          <a:xfrm>
            <a:off x="4238625" y="1914525"/>
            <a:ext cx="779463" cy="1098550"/>
            <a:chOff x="2493" y="1571"/>
            <a:chExt cx="417" cy="587"/>
          </a:xfrm>
        </p:grpSpPr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2493" y="1646"/>
              <a:ext cx="341" cy="3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2570" y="1643"/>
              <a:ext cx="194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  <p:grpSp>
        <p:nvGrpSpPr>
          <p:cNvPr id="1079308" name="Group 53"/>
          <p:cNvGrpSpPr>
            <a:grpSpLocks/>
          </p:cNvGrpSpPr>
          <p:nvPr/>
        </p:nvGrpSpPr>
        <p:grpSpPr bwMode="auto">
          <a:xfrm>
            <a:off x="1514475" y="3971925"/>
            <a:ext cx="817563" cy="1098550"/>
            <a:chOff x="2473" y="1571"/>
            <a:chExt cx="437" cy="587"/>
          </a:xfrm>
        </p:grpSpPr>
        <p:sp>
          <p:nvSpPr>
            <p:cNvPr id="86" name="Rectangle 20"/>
            <p:cNvSpPr>
              <a:spLocks noChangeArrowheads="1"/>
            </p:cNvSpPr>
            <p:nvPr/>
          </p:nvSpPr>
          <p:spPr bwMode="auto">
            <a:xfrm>
              <a:off x="2473" y="1646"/>
              <a:ext cx="367" cy="3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9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  <p:sp>
        <p:nvSpPr>
          <p:cNvPr id="1079309" name="TextBox 3"/>
          <p:cNvSpPr txBox="1">
            <a:spLocks noChangeArrowheads="1"/>
          </p:cNvSpPr>
          <p:nvPr/>
        </p:nvSpPr>
        <p:spPr bwMode="auto">
          <a:xfrm>
            <a:off x="2924175" y="328613"/>
            <a:ext cx="351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Quantum Circuit</a:t>
            </a:r>
          </a:p>
        </p:txBody>
      </p:sp>
    </p:spTree>
    <p:extLst>
      <p:ext uri="{BB962C8B-B14F-4D97-AF65-F5344CB8AC3E}">
        <p14:creationId xmlns:p14="http://schemas.microsoft.com/office/powerpoint/2010/main" val="2354568659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5" name="Text Box 2"/>
          <p:cNvSpPr txBox="1">
            <a:spLocks noChangeArrowheads="1"/>
          </p:cNvSpPr>
          <p:nvPr/>
        </p:nvSpPr>
        <p:spPr bwMode="auto">
          <a:xfrm>
            <a:off x="1503363" y="157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1346" name="Group 35"/>
          <p:cNvGrpSpPr>
            <a:grpSpLocks/>
          </p:cNvGrpSpPr>
          <p:nvPr/>
        </p:nvGrpSpPr>
        <p:grpSpPr bwMode="auto">
          <a:xfrm>
            <a:off x="255588" y="1360488"/>
            <a:ext cx="234950" cy="3341687"/>
            <a:chOff x="161" y="953"/>
            <a:chExt cx="148" cy="2105"/>
          </a:xfrm>
        </p:grpSpPr>
        <p:sp>
          <p:nvSpPr>
            <p:cNvPr id="1081425" name="Oval 36"/>
            <p:cNvSpPr>
              <a:spLocks noChangeArrowheads="1"/>
            </p:cNvSpPr>
            <p:nvPr/>
          </p:nvSpPr>
          <p:spPr bwMode="auto">
            <a:xfrm>
              <a:off x="213" y="271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6" name="Oval 37"/>
            <p:cNvSpPr>
              <a:spLocks noChangeArrowheads="1"/>
            </p:cNvSpPr>
            <p:nvPr/>
          </p:nvSpPr>
          <p:spPr bwMode="auto">
            <a:xfrm>
              <a:off x="213" y="28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7" name="Oval 38"/>
            <p:cNvSpPr>
              <a:spLocks noChangeArrowheads="1"/>
            </p:cNvSpPr>
            <p:nvPr/>
          </p:nvSpPr>
          <p:spPr bwMode="auto">
            <a:xfrm>
              <a:off x="213" y="298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8" name="Oval 39"/>
            <p:cNvSpPr>
              <a:spLocks noChangeArrowheads="1"/>
            </p:cNvSpPr>
            <p:nvPr/>
          </p:nvSpPr>
          <p:spPr bwMode="auto">
            <a:xfrm>
              <a:off x="213" y="140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9" name="Oval 40"/>
            <p:cNvSpPr>
              <a:spLocks noChangeArrowheads="1"/>
            </p:cNvSpPr>
            <p:nvPr/>
          </p:nvSpPr>
          <p:spPr bwMode="auto">
            <a:xfrm>
              <a:off x="213" y="1551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0" name="Oval 41"/>
            <p:cNvSpPr>
              <a:spLocks noChangeArrowheads="1"/>
            </p:cNvSpPr>
            <p:nvPr/>
          </p:nvSpPr>
          <p:spPr bwMode="auto">
            <a:xfrm>
              <a:off x="213" y="169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1" name="Oval 42"/>
            <p:cNvSpPr>
              <a:spLocks noChangeArrowheads="1"/>
            </p:cNvSpPr>
            <p:nvPr/>
          </p:nvSpPr>
          <p:spPr bwMode="auto">
            <a:xfrm>
              <a:off x="213" y="2295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2" name="Oval 43"/>
            <p:cNvSpPr>
              <a:spLocks noChangeArrowheads="1"/>
            </p:cNvSpPr>
            <p:nvPr/>
          </p:nvSpPr>
          <p:spPr bwMode="auto">
            <a:xfrm>
              <a:off x="213" y="244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3" name="Oval 44"/>
            <p:cNvSpPr>
              <a:spLocks noChangeArrowheads="1"/>
            </p:cNvSpPr>
            <p:nvPr/>
          </p:nvSpPr>
          <p:spPr bwMode="auto">
            <a:xfrm>
              <a:off x="213" y="2580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4" name="Oval 45"/>
            <p:cNvSpPr>
              <a:spLocks noChangeArrowheads="1"/>
            </p:cNvSpPr>
            <p:nvPr/>
          </p:nvSpPr>
          <p:spPr bwMode="auto">
            <a:xfrm>
              <a:off x="213" y="96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5" name="Oval 46"/>
            <p:cNvSpPr>
              <a:spLocks noChangeArrowheads="1"/>
            </p:cNvSpPr>
            <p:nvPr/>
          </p:nvSpPr>
          <p:spPr bwMode="auto">
            <a:xfrm>
              <a:off x="213" y="110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6" name="Oval 47"/>
            <p:cNvSpPr>
              <a:spLocks noChangeArrowheads="1"/>
            </p:cNvSpPr>
            <p:nvPr/>
          </p:nvSpPr>
          <p:spPr bwMode="auto">
            <a:xfrm>
              <a:off x="213" y="12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7" name="Oval 48"/>
            <p:cNvSpPr>
              <a:spLocks noChangeArrowheads="1"/>
            </p:cNvSpPr>
            <p:nvPr/>
          </p:nvSpPr>
          <p:spPr bwMode="auto">
            <a:xfrm>
              <a:off x="213" y="186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8" name="Oval 49"/>
            <p:cNvSpPr>
              <a:spLocks noChangeArrowheads="1"/>
            </p:cNvSpPr>
            <p:nvPr/>
          </p:nvSpPr>
          <p:spPr bwMode="auto">
            <a:xfrm>
              <a:off x="213" y="2007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39" name="Oval 50"/>
            <p:cNvSpPr>
              <a:spLocks noChangeArrowheads="1"/>
            </p:cNvSpPr>
            <p:nvPr/>
          </p:nvSpPr>
          <p:spPr bwMode="auto">
            <a:xfrm>
              <a:off x="213" y="214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0" name="Oval 51"/>
            <p:cNvSpPr>
              <a:spLocks noChangeArrowheads="1"/>
            </p:cNvSpPr>
            <p:nvPr/>
          </p:nvSpPr>
          <p:spPr bwMode="auto">
            <a:xfrm>
              <a:off x="181" y="2831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1" name="Oval 52"/>
            <p:cNvSpPr>
              <a:spLocks noChangeArrowheads="1"/>
            </p:cNvSpPr>
            <p:nvPr/>
          </p:nvSpPr>
          <p:spPr bwMode="auto">
            <a:xfrm>
              <a:off x="161" y="2687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2" name="Oval 53"/>
            <p:cNvSpPr>
              <a:spLocks noChangeArrowheads="1"/>
            </p:cNvSpPr>
            <p:nvPr/>
          </p:nvSpPr>
          <p:spPr bwMode="auto">
            <a:xfrm>
              <a:off x="161" y="2281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3" name="Oval 54"/>
            <p:cNvSpPr>
              <a:spLocks noChangeArrowheads="1"/>
            </p:cNvSpPr>
            <p:nvPr/>
          </p:nvSpPr>
          <p:spPr bwMode="auto">
            <a:xfrm>
              <a:off x="161" y="1842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4" name="Oval 55"/>
            <p:cNvSpPr>
              <a:spLocks noChangeArrowheads="1"/>
            </p:cNvSpPr>
            <p:nvPr/>
          </p:nvSpPr>
          <p:spPr bwMode="auto">
            <a:xfrm>
              <a:off x="161" y="1385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5" name="Oval 56"/>
            <p:cNvSpPr>
              <a:spLocks noChangeArrowheads="1"/>
            </p:cNvSpPr>
            <p:nvPr/>
          </p:nvSpPr>
          <p:spPr bwMode="auto">
            <a:xfrm>
              <a:off x="161" y="953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6" name="Oval 57"/>
            <p:cNvSpPr>
              <a:spLocks noChangeArrowheads="1"/>
            </p:cNvSpPr>
            <p:nvPr/>
          </p:nvSpPr>
          <p:spPr bwMode="auto">
            <a:xfrm>
              <a:off x="181" y="242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7" name="Oval 58"/>
            <p:cNvSpPr>
              <a:spLocks noChangeArrowheads="1"/>
            </p:cNvSpPr>
            <p:nvPr/>
          </p:nvSpPr>
          <p:spPr bwMode="auto">
            <a:xfrm>
              <a:off x="181" y="198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8" name="Oval 59"/>
            <p:cNvSpPr>
              <a:spLocks noChangeArrowheads="1"/>
            </p:cNvSpPr>
            <p:nvPr/>
          </p:nvSpPr>
          <p:spPr bwMode="auto">
            <a:xfrm>
              <a:off x="181" y="1530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49" name="Oval 60"/>
            <p:cNvSpPr>
              <a:spLocks noChangeArrowheads="1"/>
            </p:cNvSpPr>
            <p:nvPr/>
          </p:nvSpPr>
          <p:spPr bwMode="auto">
            <a:xfrm>
              <a:off x="181" y="1097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81347" name="Group 61"/>
          <p:cNvGrpSpPr>
            <a:grpSpLocks/>
          </p:cNvGrpSpPr>
          <p:nvPr/>
        </p:nvGrpSpPr>
        <p:grpSpPr bwMode="auto">
          <a:xfrm>
            <a:off x="8763000" y="1371600"/>
            <a:ext cx="234950" cy="3341688"/>
            <a:chOff x="161" y="953"/>
            <a:chExt cx="148" cy="2105"/>
          </a:xfrm>
        </p:grpSpPr>
        <p:sp>
          <p:nvSpPr>
            <p:cNvPr id="1081400" name="Oval 62"/>
            <p:cNvSpPr>
              <a:spLocks noChangeArrowheads="1"/>
            </p:cNvSpPr>
            <p:nvPr/>
          </p:nvSpPr>
          <p:spPr bwMode="auto">
            <a:xfrm>
              <a:off x="213" y="271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1" name="Oval 63"/>
            <p:cNvSpPr>
              <a:spLocks noChangeArrowheads="1"/>
            </p:cNvSpPr>
            <p:nvPr/>
          </p:nvSpPr>
          <p:spPr bwMode="auto">
            <a:xfrm>
              <a:off x="213" y="28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2" name="Oval 64"/>
            <p:cNvSpPr>
              <a:spLocks noChangeArrowheads="1"/>
            </p:cNvSpPr>
            <p:nvPr/>
          </p:nvSpPr>
          <p:spPr bwMode="auto">
            <a:xfrm>
              <a:off x="213" y="298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3" name="Oval 65"/>
            <p:cNvSpPr>
              <a:spLocks noChangeArrowheads="1"/>
            </p:cNvSpPr>
            <p:nvPr/>
          </p:nvSpPr>
          <p:spPr bwMode="auto">
            <a:xfrm>
              <a:off x="213" y="140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4" name="Oval 66"/>
            <p:cNvSpPr>
              <a:spLocks noChangeArrowheads="1"/>
            </p:cNvSpPr>
            <p:nvPr/>
          </p:nvSpPr>
          <p:spPr bwMode="auto">
            <a:xfrm>
              <a:off x="213" y="1551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5" name="Oval 67"/>
            <p:cNvSpPr>
              <a:spLocks noChangeArrowheads="1"/>
            </p:cNvSpPr>
            <p:nvPr/>
          </p:nvSpPr>
          <p:spPr bwMode="auto">
            <a:xfrm>
              <a:off x="213" y="169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6" name="Oval 68"/>
            <p:cNvSpPr>
              <a:spLocks noChangeArrowheads="1"/>
            </p:cNvSpPr>
            <p:nvPr/>
          </p:nvSpPr>
          <p:spPr bwMode="auto">
            <a:xfrm>
              <a:off x="213" y="2295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7" name="Oval 69"/>
            <p:cNvSpPr>
              <a:spLocks noChangeArrowheads="1"/>
            </p:cNvSpPr>
            <p:nvPr/>
          </p:nvSpPr>
          <p:spPr bwMode="auto">
            <a:xfrm>
              <a:off x="213" y="244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8" name="Oval 70"/>
            <p:cNvSpPr>
              <a:spLocks noChangeArrowheads="1"/>
            </p:cNvSpPr>
            <p:nvPr/>
          </p:nvSpPr>
          <p:spPr bwMode="auto">
            <a:xfrm>
              <a:off x="213" y="2580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09" name="Oval 71"/>
            <p:cNvSpPr>
              <a:spLocks noChangeArrowheads="1"/>
            </p:cNvSpPr>
            <p:nvPr/>
          </p:nvSpPr>
          <p:spPr bwMode="auto">
            <a:xfrm>
              <a:off x="213" y="96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0" name="Oval 72"/>
            <p:cNvSpPr>
              <a:spLocks noChangeArrowheads="1"/>
            </p:cNvSpPr>
            <p:nvPr/>
          </p:nvSpPr>
          <p:spPr bwMode="auto">
            <a:xfrm>
              <a:off x="213" y="110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1" name="Oval 73"/>
            <p:cNvSpPr>
              <a:spLocks noChangeArrowheads="1"/>
            </p:cNvSpPr>
            <p:nvPr/>
          </p:nvSpPr>
          <p:spPr bwMode="auto">
            <a:xfrm>
              <a:off x="213" y="12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2" name="Oval 74"/>
            <p:cNvSpPr>
              <a:spLocks noChangeArrowheads="1"/>
            </p:cNvSpPr>
            <p:nvPr/>
          </p:nvSpPr>
          <p:spPr bwMode="auto">
            <a:xfrm>
              <a:off x="213" y="186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3" name="Oval 75"/>
            <p:cNvSpPr>
              <a:spLocks noChangeArrowheads="1"/>
            </p:cNvSpPr>
            <p:nvPr/>
          </p:nvSpPr>
          <p:spPr bwMode="auto">
            <a:xfrm>
              <a:off x="213" y="2007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4" name="Oval 76"/>
            <p:cNvSpPr>
              <a:spLocks noChangeArrowheads="1"/>
            </p:cNvSpPr>
            <p:nvPr/>
          </p:nvSpPr>
          <p:spPr bwMode="auto">
            <a:xfrm>
              <a:off x="213" y="214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5" name="Oval 77"/>
            <p:cNvSpPr>
              <a:spLocks noChangeArrowheads="1"/>
            </p:cNvSpPr>
            <p:nvPr/>
          </p:nvSpPr>
          <p:spPr bwMode="auto">
            <a:xfrm>
              <a:off x="181" y="2831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6" name="Oval 78"/>
            <p:cNvSpPr>
              <a:spLocks noChangeArrowheads="1"/>
            </p:cNvSpPr>
            <p:nvPr/>
          </p:nvSpPr>
          <p:spPr bwMode="auto">
            <a:xfrm>
              <a:off x="161" y="2687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7" name="Oval 79"/>
            <p:cNvSpPr>
              <a:spLocks noChangeArrowheads="1"/>
            </p:cNvSpPr>
            <p:nvPr/>
          </p:nvSpPr>
          <p:spPr bwMode="auto">
            <a:xfrm>
              <a:off x="161" y="2281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8" name="Oval 80"/>
            <p:cNvSpPr>
              <a:spLocks noChangeArrowheads="1"/>
            </p:cNvSpPr>
            <p:nvPr/>
          </p:nvSpPr>
          <p:spPr bwMode="auto">
            <a:xfrm>
              <a:off x="161" y="1842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19" name="Oval 81"/>
            <p:cNvSpPr>
              <a:spLocks noChangeArrowheads="1"/>
            </p:cNvSpPr>
            <p:nvPr/>
          </p:nvSpPr>
          <p:spPr bwMode="auto">
            <a:xfrm>
              <a:off x="161" y="1385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0" name="Oval 82"/>
            <p:cNvSpPr>
              <a:spLocks noChangeArrowheads="1"/>
            </p:cNvSpPr>
            <p:nvPr/>
          </p:nvSpPr>
          <p:spPr bwMode="auto">
            <a:xfrm>
              <a:off x="161" y="953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1" name="Oval 83"/>
            <p:cNvSpPr>
              <a:spLocks noChangeArrowheads="1"/>
            </p:cNvSpPr>
            <p:nvPr/>
          </p:nvSpPr>
          <p:spPr bwMode="auto">
            <a:xfrm>
              <a:off x="181" y="242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2" name="Oval 84"/>
            <p:cNvSpPr>
              <a:spLocks noChangeArrowheads="1"/>
            </p:cNvSpPr>
            <p:nvPr/>
          </p:nvSpPr>
          <p:spPr bwMode="auto">
            <a:xfrm>
              <a:off x="181" y="198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3" name="Oval 85"/>
            <p:cNvSpPr>
              <a:spLocks noChangeArrowheads="1"/>
            </p:cNvSpPr>
            <p:nvPr/>
          </p:nvSpPr>
          <p:spPr bwMode="auto">
            <a:xfrm>
              <a:off x="181" y="1530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1424" name="Oval 86"/>
            <p:cNvSpPr>
              <a:spLocks noChangeArrowheads="1"/>
            </p:cNvSpPr>
            <p:nvPr/>
          </p:nvSpPr>
          <p:spPr bwMode="auto">
            <a:xfrm>
              <a:off x="181" y="1097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81348" name="TextBox 3"/>
          <p:cNvSpPr txBox="1">
            <a:spLocks noChangeArrowheads="1"/>
          </p:cNvSpPr>
          <p:nvPr/>
        </p:nvSpPr>
        <p:spPr bwMode="auto">
          <a:xfrm>
            <a:off x="2924175" y="328613"/>
            <a:ext cx="351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Quantum Circuit</a:t>
            </a:r>
          </a:p>
        </p:txBody>
      </p:sp>
      <p:sp>
        <p:nvSpPr>
          <p:cNvPr id="1081349" name="Line 4"/>
          <p:cNvSpPr>
            <a:spLocks noChangeShapeType="1"/>
          </p:cNvSpPr>
          <p:nvPr/>
        </p:nvSpPr>
        <p:spPr bwMode="auto">
          <a:xfrm>
            <a:off x="685800" y="1703388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350" name="Line 5"/>
          <p:cNvSpPr>
            <a:spLocks noChangeShapeType="1"/>
          </p:cNvSpPr>
          <p:nvPr/>
        </p:nvSpPr>
        <p:spPr bwMode="auto">
          <a:xfrm>
            <a:off x="685800" y="23749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351" name="Line 6"/>
          <p:cNvSpPr>
            <a:spLocks noChangeShapeType="1"/>
          </p:cNvSpPr>
          <p:nvPr/>
        </p:nvSpPr>
        <p:spPr bwMode="auto">
          <a:xfrm>
            <a:off x="685800" y="30480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352" name="Line 7"/>
          <p:cNvSpPr>
            <a:spLocks noChangeShapeType="1"/>
          </p:cNvSpPr>
          <p:nvPr/>
        </p:nvSpPr>
        <p:spPr bwMode="auto">
          <a:xfrm>
            <a:off x="685800" y="43942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353" name="Line 16"/>
          <p:cNvSpPr>
            <a:spLocks noChangeShapeType="1"/>
          </p:cNvSpPr>
          <p:nvPr/>
        </p:nvSpPr>
        <p:spPr bwMode="auto">
          <a:xfrm>
            <a:off x="685800" y="372110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1354" name="Group 148"/>
          <p:cNvGrpSpPr>
            <a:grpSpLocks/>
          </p:cNvGrpSpPr>
          <p:nvPr/>
        </p:nvGrpSpPr>
        <p:grpSpPr bwMode="auto">
          <a:xfrm>
            <a:off x="1571625" y="2286000"/>
            <a:ext cx="579438" cy="1512888"/>
            <a:chOff x="1571105" y="2438400"/>
            <a:chExt cx="579912" cy="1512327"/>
          </a:xfrm>
        </p:grpSpPr>
        <p:sp>
          <p:nvSpPr>
            <p:cNvPr id="1081392" name="Oval 18"/>
            <p:cNvSpPr>
              <a:spLocks noChangeArrowheads="1"/>
            </p:cNvSpPr>
            <p:nvPr/>
          </p:nvSpPr>
          <p:spPr bwMode="auto">
            <a:xfrm>
              <a:off x="1772595" y="2438400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81393" name="Group 35"/>
            <p:cNvGrpSpPr>
              <a:grpSpLocks/>
            </p:cNvGrpSpPr>
            <p:nvPr/>
          </p:nvGrpSpPr>
          <p:grpSpPr bwMode="auto">
            <a:xfrm>
              <a:off x="1571105" y="2546742"/>
              <a:ext cx="579912" cy="1403985"/>
              <a:chOff x="3699464" y="1170468"/>
              <a:chExt cx="1336210" cy="3235017"/>
            </a:xfrm>
          </p:grpSpPr>
          <p:cxnSp>
            <p:nvCxnSpPr>
              <p:cNvPr id="1081394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81395" name="Group 53"/>
              <p:cNvGrpSpPr>
                <a:grpSpLocks/>
              </p:cNvGrpSpPr>
              <p:nvPr/>
            </p:nvGrpSpPr>
            <p:grpSpPr bwMode="auto">
              <a:xfrm>
                <a:off x="3699464" y="2013989"/>
                <a:ext cx="1336210" cy="2391496"/>
                <a:chOff x="2413" y="1487"/>
                <a:chExt cx="497" cy="890"/>
              </a:xfrm>
            </p:grpSpPr>
            <p:sp>
              <p:nvSpPr>
                <p:cNvPr id="15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3" y="1513"/>
                  <a:ext cx="482" cy="527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5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5"/>
                  <a:ext cx="41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7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87"/>
                  <a:ext cx="252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81355" name="Group 157"/>
          <p:cNvGrpSpPr>
            <a:grpSpLocks/>
          </p:cNvGrpSpPr>
          <p:nvPr/>
        </p:nvGrpSpPr>
        <p:grpSpPr bwMode="auto">
          <a:xfrm>
            <a:off x="4267200" y="3648075"/>
            <a:ext cx="619125" cy="1512888"/>
            <a:chOff x="1533767" y="2438400"/>
            <a:chExt cx="619585" cy="1512327"/>
          </a:xfrm>
        </p:grpSpPr>
        <p:sp>
          <p:nvSpPr>
            <p:cNvPr id="1081384" name="Oval 18"/>
            <p:cNvSpPr>
              <a:spLocks noChangeArrowheads="1"/>
            </p:cNvSpPr>
            <p:nvPr/>
          </p:nvSpPr>
          <p:spPr bwMode="auto">
            <a:xfrm>
              <a:off x="1772595" y="2438400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81385" name="Group 35"/>
            <p:cNvGrpSpPr>
              <a:grpSpLocks/>
            </p:cNvGrpSpPr>
            <p:nvPr/>
          </p:nvGrpSpPr>
          <p:grpSpPr bwMode="auto">
            <a:xfrm>
              <a:off x="1533767" y="2546742"/>
              <a:ext cx="619585" cy="1403985"/>
              <a:chOff x="3613430" y="1170468"/>
              <a:chExt cx="1427621" cy="3235018"/>
            </a:xfrm>
          </p:grpSpPr>
          <p:cxnSp>
            <p:nvCxnSpPr>
              <p:cNvPr id="1081386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81387" name="Group 53"/>
              <p:cNvGrpSpPr>
                <a:grpSpLocks/>
              </p:cNvGrpSpPr>
              <p:nvPr/>
            </p:nvGrpSpPr>
            <p:grpSpPr bwMode="auto">
              <a:xfrm>
                <a:off x="3613430" y="1992493"/>
                <a:ext cx="1427621" cy="2412993"/>
                <a:chOff x="2381" y="1479"/>
                <a:chExt cx="531" cy="898"/>
              </a:xfrm>
            </p:grpSpPr>
            <p:sp>
              <p:nvSpPr>
                <p:cNvPr id="163" name="Rectangle 20"/>
                <p:cNvSpPr>
                  <a:spLocks noChangeArrowheads="1"/>
                </p:cNvSpPr>
                <p:nvPr/>
              </p:nvSpPr>
              <p:spPr bwMode="auto">
                <a:xfrm>
                  <a:off x="2381" y="1513"/>
                  <a:ext cx="531" cy="527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99" y="1635"/>
                  <a:ext cx="411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6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79"/>
                  <a:ext cx="251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81356" name="Group 166"/>
          <p:cNvGrpSpPr>
            <a:grpSpLocks/>
          </p:cNvGrpSpPr>
          <p:nvPr/>
        </p:nvGrpSpPr>
        <p:grpSpPr bwMode="auto">
          <a:xfrm flipV="1">
            <a:off x="6896100" y="1171575"/>
            <a:ext cx="598488" cy="1276350"/>
            <a:chOff x="1552437" y="2507343"/>
            <a:chExt cx="598582" cy="1319768"/>
          </a:xfrm>
        </p:grpSpPr>
        <p:sp>
          <p:nvSpPr>
            <p:cNvPr id="1081376" name="Oval 18"/>
            <p:cNvSpPr>
              <a:spLocks noChangeArrowheads="1"/>
            </p:cNvSpPr>
            <p:nvPr/>
          </p:nvSpPr>
          <p:spPr bwMode="auto">
            <a:xfrm>
              <a:off x="1772595" y="2507343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81377" name="Group 35"/>
            <p:cNvGrpSpPr>
              <a:grpSpLocks/>
            </p:cNvGrpSpPr>
            <p:nvPr/>
          </p:nvGrpSpPr>
          <p:grpSpPr bwMode="auto">
            <a:xfrm>
              <a:off x="1552437" y="2546742"/>
              <a:ext cx="598582" cy="1280369"/>
              <a:chOff x="3656446" y="1170468"/>
              <a:chExt cx="1379227" cy="2950179"/>
            </a:xfrm>
          </p:grpSpPr>
          <p:cxnSp>
            <p:nvCxnSpPr>
              <p:cNvPr id="1081378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81379" name="Group 53"/>
              <p:cNvGrpSpPr>
                <a:grpSpLocks/>
              </p:cNvGrpSpPr>
              <p:nvPr/>
            </p:nvGrpSpPr>
            <p:grpSpPr bwMode="auto">
              <a:xfrm>
                <a:off x="3656446" y="1876943"/>
                <a:ext cx="1379227" cy="2243704"/>
                <a:chOff x="2397" y="1436"/>
                <a:chExt cx="513" cy="835"/>
              </a:xfrm>
            </p:grpSpPr>
            <p:sp>
              <p:nvSpPr>
                <p:cNvPr id="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397" y="1514"/>
                  <a:ext cx="506" cy="525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3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6"/>
                  <a:ext cx="41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9" y="1671"/>
                  <a:ext cx="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2539" y="1436"/>
                  <a:ext cx="25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81357" name="Group 175"/>
          <p:cNvGrpSpPr>
            <a:grpSpLocks/>
          </p:cNvGrpSpPr>
          <p:nvPr/>
        </p:nvGrpSpPr>
        <p:grpSpPr bwMode="auto">
          <a:xfrm flipV="1">
            <a:off x="6934200" y="2514600"/>
            <a:ext cx="609600" cy="1276350"/>
            <a:chOff x="1552436" y="2507343"/>
            <a:chExt cx="609083" cy="1319768"/>
          </a:xfrm>
        </p:grpSpPr>
        <p:sp>
          <p:nvSpPr>
            <p:cNvPr id="1081368" name="Oval 18"/>
            <p:cNvSpPr>
              <a:spLocks noChangeArrowheads="1"/>
            </p:cNvSpPr>
            <p:nvPr/>
          </p:nvSpPr>
          <p:spPr bwMode="auto">
            <a:xfrm>
              <a:off x="1772595" y="2507343"/>
              <a:ext cx="159957" cy="1450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>
                <a:solidFill>
                  <a:srgbClr val="000000"/>
                </a:solidFill>
              </a:endParaRPr>
            </a:p>
          </p:txBody>
        </p:sp>
        <p:grpSp>
          <p:nvGrpSpPr>
            <p:cNvPr id="1081369" name="Group 177"/>
            <p:cNvGrpSpPr>
              <a:grpSpLocks/>
            </p:cNvGrpSpPr>
            <p:nvPr/>
          </p:nvGrpSpPr>
          <p:grpSpPr bwMode="auto">
            <a:xfrm>
              <a:off x="1552436" y="2546742"/>
              <a:ext cx="609083" cy="1280369"/>
              <a:chOff x="3656451" y="1170468"/>
              <a:chExt cx="1403425" cy="2950176"/>
            </a:xfrm>
          </p:grpSpPr>
          <p:cxnSp>
            <p:nvCxnSpPr>
              <p:cNvPr id="1081370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363779" y="1170468"/>
                <a:ext cx="0" cy="1734798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81371" name="Group 53"/>
              <p:cNvGrpSpPr>
                <a:grpSpLocks/>
              </p:cNvGrpSpPr>
              <p:nvPr/>
            </p:nvGrpSpPr>
            <p:grpSpPr bwMode="auto">
              <a:xfrm>
                <a:off x="3656451" y="1944118"/>
                <a:ext cx="1403425" cy="2176526"/>
                <a:chOff x="2397" y="1461"/>
                <a:chExt cx="522" cy="810"/>
              </a:xfrm>
            </p:grpSpPr>
            <p:sp>
              <p:nvSpPr>
                <p:cNvPr id="18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97" y="1515"/>
                  <a:ext cx="522" cy="524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2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636"/>
                  <a:ext cx="40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3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671"/>
                  <a:ext cx="0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 kern="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" name="Rectangle 38"/>
                <p:cNvSpPr>
                  <a:spLocks noChangeArrowheads="1"/>
                </p:cNvSpPr>
                <p:nvPr/>
              </p:nvSpPr>
              <p:spPr bwMode="auto">
                <a:xfrm>
                  <a:off x="2529" y="1463"/>
                  <a:ext cx="251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kern="0" dirty="0">
                      <a:solidFill>
                        <a:srgbClr val="333399"/>
                      </a:solidFill>
                      <a:latin typeface="Calibri"/>
                    </a:rPr>
                    <a:t>X</a:t>
                  </a:r>
                </a:p>
              </p:txBody>
            </p:sp>
          </p:grpSp>
        </p:grpSp>
      </p:grpSp>
      <p:grpSp>
        <p:nvGrpSpPr>
          <p:cNvPr id="1081358" name="Group 53"/>
          <p:cNvGrpSpPr>
            <a:grpSpLocks/>
          </p:cNvGrpSpPr>
          <p:nvPr/>
        </p:nvGrpSpPr>
        <p:grpSpPr bwMode="auto">
          <a:xfrm>
            <a:off x="4238625" y="1914525"/>
            <a:ext cx="779463" cy="1098550"/>
            <a:chOff x="2493" y="1571"/>
            <a:chExt cx="417" cy="587"/>
          </a:xfrm>
        </p:grpSpPr>
        <p:sp>
          <p:nvSpPr>
            <p:cNvPr id="186" name="Rectangle 20"/>
            <p:cNvSpPr>
              <a:spLocks noChangeArrowheads="1"/>
            </p:cNvSpPr>
            <p:nvPr/>
          </p:nvSpPr>
          <p:spPr bwMode="auto">
            <a:xfrm>
              <a:off x="2493" y="1646"/>
              <a:ext cx="341" cy="3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8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189" name="Rectangle 38"/>
            <p:cNvSpPr>
              <a:spLocks noChangeArrowheads="1"/>
            </p:cNvSpPr>
            <p:nvPr/>
          </p:nvSpPr>
          <p:spPr bwMode="auto">
            <a:xfrm>
              <a:off x="2570" y="1643"/>
              <a:ext cx="194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  <p:grpSp>
        <p:nvGrpSpPr>
          <p:cNvPr id="1081359" name="Group 53"/>
          <p:cNvGrpSpPr>
            <a:grpSpLocks/>
          </p:cNvGrpSpPr>
          <p:nvPr/>
        </p:nvGrpSpPr>
        <p:grpSpPr bwMode="auto">
          <a:xfrm>
            <a:off x="1514475" y="3971925"/>
            <a:ext cx="817563" cy="1098550"/>
            <a:chOff x="2473" y="1571"/>
            <a:chExt cx="437" cy="587"/>
          </a:xfrm>
        </p:grpSpPr>
        <p:sp>
          <p:nvSpPr>
            <p:cNvPr id="191" name="Rectangle 20"/>
            <p:cNvSpPr>
              <a:spLocks noChangeArrowheads="1"/>
            </p:cNvSpPr>
            <p:nvPr/>
          </p:nvSpPr>
          <p:spPr bwMode="auto">
            <a:xfrm>
              <a:off x="2473" y="1646"/>
              <a:ext cx="367" cy="333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93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9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217578"/>
      </p:ext>
    </p:extLst>
  </p:cSld>
  <p:clrMapOvr>
    <a:masterClrMapping/>
  </p:clrMapOvr>
  <p:transition spd="slow" advClick="0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3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8615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3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98850"/>
            <a:ext cx="27432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3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70363"/>
            <a:ext cx="27432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39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70363"/>
            <a:ext cx="2819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39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8950" y="2171700"/>
            <a:ext cx="2828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3398" name="Freeform 8"/>
          <p:cNvSpPr>
            <a:spLocks/>
          </p:cNvSpPr>
          <p:nvPr/>
        </p:nvSpPr>
        <p:spPr bwMode="auto">
          <a:xfrm>
            <a:off x="5783263" y="3503613"/>
            <a:ext cx="258762" cy="458787"/>
          </a:xfrm>
          <a:custGeom>
            <a:avLst/>
            <a:gdLst>
              <a:gd name="T0" fmla="*/ 258762 w 177"/>
              <a:gd name="T1" fmla="*/ 458787 h 235"/>
              <a:gd name="T2" fmla="*/ 200285 w 177"/>
              <a:gd name="T3" fmla="*/ 392409 h 235"/>
              <a:gd name="T4" fmla="*/ 141807 w 177"/>
              <a:gd name="T5" fmla="*/ 212799 h 235"/>
              <a:gd name="T6" fmla="*/ 76020 w 177"/>
              <a:gd name="T7" fmla="*/ 35141 h 235"/>
              <a:gd name="T8" fmla="*/ 0 w 177"/>
              <a:gd name="T9" fmla="*/ 1952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235"/>
              <a:gd name="T17" fmla="*/ 177 w 177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235">
                <a:moveTo>
                  <a:pt x="177" y="235"/>
                </a:moveTo>
                <a:cubicBezTo>
                  <a:pt x="170" y="229"/>
                  <a:pt x="150" y="222"/>
                  <a:pt x="137" y="201"/>
                </a:cubicBezTo>
                <a:cubicBezTo>
                  <a:pt x="124" y="180"/>
                  <a:pt x="111" y="140"/>
                  <a:pt x="97" y="109"/>
                </a:cubicBezTo>
                <a:cubicBezTo>
                  <a:pt x="83" y="78"/>
                  <a:pt x="68" y="36"/>
                  <a:pt x="52" y="18"/>
                </a:cubicBezTo>
                <a:cubicBezTo>
                  <a:pt x="36" y="0"/>
                  <a:pt x="11" y="5"/>
                  <a:pt x="0" y="1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399" name="Rectangle 9"/>
          <p:cNvSpPr>
            <a:spLocks noChangeArrowheads="1"/>
          </p:cNvSpPr>
          <p:nvPr/>
        </p:nvSpPr>
        <p:spPr bwMode="auto">
          <a:xfrm>
            <a:off x="5918200" y="3760788"/>
            <a:ext cx="90488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0" name="Rectangle 10"/>
          <p:cNvSpPr>
            <a:spLocks noChangeArrowheads="1"/>
          </p:cNvSpPr>
          <p:nvPr/>
        </p:nvSpPr>
        <p:spPr bwMode="auto">
          <a:xfrm>
            <a:off x="5824538" y="3541713"/>
            <a:ext cx="117475" cy="9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1" name="Freeform 11"/>
          <p:cNvSpPr>
            <a:spLocks/>
          </p:cNvSpPr>
          <p:nvPr/>
        </p:nvSpPr>
        <p:spPr bwMode="auto">
          <a:xfrm>
            <a:off x="5784850" y="3706813"/>
            <a:ext cx="266700" cy="233362"/>
          </a:xfrm>
          <a:custGeom>
            <a:avLst/>
            <a:gdLst>
              <a:gd name="T0" fmla="*/ 0 w 182"/>
              <a:gd name="T1" fmla="*/ 233362 h 120"/>
              <a:gd name="T2" fmla="*/ 90854 w 182"/>
              <a:gd name="T3" fmla="*/ 178911 h 120"/>
              <a:gd name="T4" fmla="*/ 199292 w 182"/>
              <a:gd name="T5" fmla="*/ 77787 h 120"/>
              <a:gd name="T6" fmla="*/ 266700 w 18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20"/>
              <a:gd name="T14" fmla="*/ 182 w 18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20">
                <a:moveTo>
                  <a:pt x="0" y="120"/>
                </a:moveTo>
                <a:cubicBezTo>
                  <a:pt x="10" y="115"/>
                  <a:pt x="39" y="105"/>
                  <a:pt x="62" y="92"/>
                </a:cubicBezTo>
                <a:cubicBezTo>
                  <a:pt x="85" y="79"/>
                  <a:pt x="116" y="55"/>
                  <a:pt x="136" y="40"/>
                </a:cubicBezTo>
                <a:cubicBezTo>
                  <a:pt x="156" y="25"/>
                  <a:pt x="172" y="8"/>
                  <a:pt x="182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2" name="Freeform 12"/>
          <p:cNvSpPr>
            <a:spLocks/>
          </p:cNvSpPr>
          <p:nvPr/>
        </p:nvSpPr>
        <p:spPr bwMode="auto">
          <a:xfrm>
            <a:off x="5783263" y="3479800"/>
            <a:ext cx="265112" cy="255588"/>
          </a:xfrm>
          <a:custGeom>
            <a:avLst/>
            <a:gdLst>
              <a:gd name="T0" fmla="*/ 265112 w 183"/>
              <a:gd name="T1" fmla="*/ 0 h 131"/>
              <a:gd name="T2" fmla="*/ 182536 w 183"/>
              <a:gd name="T3" fmla="*/ 44874 h 131"/>
              <a:gd name="T4" fmla="*/ 75332 w 183"/>
              <a:gd name="T5" fmla="*/ 144378 h 131"/>
              <a:gd name="T6" fmla="*/ 0 w 183"/>
              <a:gd name="T7" fmla="*/ 255588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131"/>
              <a:gd name="T14" fmla="*/ 183 w 183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131">
                <a:moveTo>
                  <a:pt x="183" y="0"/>
                </a:moveTo>
                <a:cubicBezTo>
                  <a:pt x="174" y="4"/>
                  <a:pt x="148" y="11"/>
                  <a:pt x="126" y="23"/>
                </a:cubicBezTo>
                <a:cubicBezTo>
                  <a:pt x="104" y="35"/>
                  <a:pt x="73" y="56"/>
                  <a:pt x="52" y="74"/>
                </a:cubicBezTo>
                <a:cubicBezTo>
                  <a:pt x="31" y="92"/>
                  <a:pt x="11" y="119"/>
                  <a:pt x="0" y="131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3" name="Freeform 13"/>
          <p:cNvSpPr>
            <a:spLocks/>
          </p:cNvSpPr>
          <p:nvPr/>
        </p:nvSpPr>
        <p:spPr bwMode="auto">
          <a:xfrm flipH="1">
            <a:off x="8372475" y="3511550"/>
            <a:ext cx="257175" cy="455613"/>
          </a:xfrm>
          <a:custGeom>
            <a:avLst/>
            <a:gdLst>
              <a:gd name="T0" fmla="*/ 257175 w 177"/>
              <a:gd name="T1" fmla="*/ 455613 h 235"/>
              <a:gd name="T2" fmla="*/ 199056 w 177"/>
              <a:gd name="T3" fmla="*/ 389695 h 235"/>
              <a:gd name="T4" fmla="*/ 140938 w 177"/>
              <a:gd name="T5" fmla="*/ 211327 h 235"/>
              <a:gd name="T6" fmla="*/ 75554 w 177"/>
              <a:gd name="T7" fmla="*/ 34898 h 235"/>
              <a:gd name="T8" fmla="*/ 0 w 177"/>
              <a:gd name="T9" fmla="*/ 1939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235"/>
              <a:gd name="T17" fmla="*/ 177 w 177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235">
                <a:moveTo>
                  <a:pt x="177" y="235"/>
                </a:moveTo>
                <a:cubicBezTo>
                  <a:pt x="170" y="229"/>
                  <a:pt x="150" y="222"/>
                  <a:pt x="137" y="201"/>
                </a:cubicBezTo>
                <a:cubicBezTo>
                  <a:pt x="124" y="180"/>
                  <a:pt x="111" y="140"/>
                  <a:pt x="97" y="109"/>
                </a:cubicBezTo>
                <a:cubicBezTo>
                  <a:pt x="83" y="78"/>
                  <a:pt x="68" y="36"/>
                  <a:pt x="52" y="18"/>
                </a:cubicBezTo>
                <a:cubicBezTo>
                  <a:pt x="36" y="0"/>
                  <a:pt x="11" y="5"/>
                  <a:pt x="0" y="1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4" name="Rectangle 14"/>
          <p:cNvSpPr>
            <a:spLocks noChangeArrowheads="1"/>
          </p:cNvSpPr>
          <p:nvPr/>
        </p:nvSpPr>
        <p:spPr bwMode="auto">
          <a:xfrm flipH="1">
            <a:off x="8394700" y="3746500"/>
            <a:ext cx="90488" cy="112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5" name="Rectangle 15"/>
          <p:cNvSpPr>
            <a:spLocks noChangeArrowheads="1"/>
          </p:cNvSpPr>
          <p:nvPr/>
        </p:nvSpPr>
        <p:spPr bwMode="auto">
          <a:xfrm flipH="1">
            <a:off x="8442325" y="3578225"/>
            <a:ext cx="117475" cy="100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6" name="Freeform 16"/>
          <p:cNvSpPr>
            <a:spLocks/>
          </p:cNvSpPr>
          <p:nvPr/>
        </p:nvSpPr>
        <p:spPr bwMode="auto">
          <a:xfrm>
            <a:off x="8383588" y="3717925"/>
            <a:ext cx="265112" cy="233363"/>
          </a:xfrm>
          <a:custGeom>
            <a:avLst/>
            <a:gdLst>
              <a:gd name="T0" fmla="*/ 265112 w 167"/>
              <a:gd name="T1" fmla="*/ 233363 h 135"/>
              <a:gd name="T2" fmla="*/ 174625 w 167"/>
              <a:gd name="T3" fmla="*/ 179776 h 135"/>
              <a:gd name="T4" fmla="*/ 76200 w 167"/>
              <a:gd name="T5" fmla="*/ 101988 h 135"/>
              <a:gd name="T6" fmla="*/ 0 w 167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167"/>
              <a:gd name="T13" fmla="*/ 0 h 135"/>
              <a:gd name="T14" fmla="*/ 167 w 167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" h="135">
                <a:moveTo>
                  <a:pt x="167" y="135"/>
                </a:moveTo>
                <a:cubicBezTo>
                  <a:pt x="158" y="129"/>
                  <a:pt x="130" y="117"/>
                  <a:pt x="110" y="104"/>
                </a:cubicBezTo>
                <a:cubicBezTo>
                  <a:pt x="90" y="91"/>
                  <a:pt x="66" y="76"/>
                  <a:pt x="48" y="59"/>
                </a:cubicBezTo>
                <a:cubicBezTo>
                  <a:pt x="30" y="42"/>
                  <a:pt x="10" y="12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07" name="Freeform 17"/>
          <p:cNvSpPr>
            <a:spLocks/>
          </p:cNvSpPr>
          <p:nvPr/>
        </p:nvSpPr>
        <p:spPr bwMode="auto">
          <a:xfrm>
            <a:off x="8386763" y="3502025"/>
            <a:ext cx="242887" cy="252413"/>
          </a:xfrm>
          <a:custGeom>
            <a:avLst/>
            <a:gdLst>
              <a:gd name="T0" fmla="*/ 0 w 153"/>
              <a:gd name="T1" fmla="*/ 0 h 146"/>
              <a:gd name="T2" fmla="*/ 82550 w 153"/>
              <a:gd name="T3" fmla="*/ 108918 h 146"/>
              <a:gd name="T4" fmla="*/ 153987 w 153"/>
              <a:gd name="T5" fmla="*/ 176343 h 146"/>
              <a:gd name="T6" fmla="*/ 242887 w 153"/>
              <a:gd name="T7" fmla="*/ 252413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146"/>
              <a:gd name="T14" fmla="*/ 153 w 153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146">
                <a:moveTo>
                  <a:pt x="0" y="0"/>
                </a:moveTo>
                <a:cubicBezTo>
                  <a:pt x="8" y="10"/>
                  <a:pt x="36" y="46"/>
                  <a:pt x="52" y="63"/>
                </a:cubicBezTo>
                <a:cubicBezTo>
                  <a:pt x="68" y="80"/>
                  <a:pt x="80" y="88"/>
                  <a:pt x="97" y="102"/>
                </a:cubicBezTo>
                <a:cubicBezTo>
                  <a:pt x="114" y="116"/>
                  <a:pt x="141" y="137"/>
                  <a:pt x="153" y="146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340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816225"/>
            <a:ext cx="30480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409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2162175"/>
            <a:ext cx="2362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410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2805113"/>
            <a:ext cx="228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411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26670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412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1485900"/>
            <a:ext cx="54102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3413" name="Group 23"/>
          <p:cNvGrpSpPr>
            <a:grpSpLocks/>
          </p:cNvGrpSpPr>
          <p:nvPr/>
        </p:nvGrpSpPr>
        <p:grpSpPr bwMode="auto">
          <a:xfrm>
            <a:off x="8763000" y="1371600"/>
            <a:ext cx="234950" cy="3341688"/>
            <a:chOff x="161" y="953"/>
            <a:chExt cx="148" cy="2105"/>
          </a:xfrm>
        </p:grpSpPr>
        <p:sp>
          <p:nvSpPr>
            <p:cNvPr id="1083453" name="Oval 24"/>
            <p:cNvSpPr>
              <a:spLocks noChangeArrowheads="1"/>
            </p:cNvSpPr>
            <p:nvPr/>
          </p:nvSpPr>
          <p:spPr bwMode="auto">
            <a:xfrm>
              <a:off x="213" y="271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4" name="Oval 25"/>
            <p:cNvSpPr>
              <a:spLocks noChangeArrowheads="1"/>
            </p:cNvSpPr>
            <p:nvPr/>
          </p:nvSpPr>
          <p:spPr bwMode="auto">
            <a:xfrm>
              <a:off x="213" y="28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5" name="Oval 26"/>
            <p:cNvSpPr>
              <a:spLocks noChangeArrowheads="1"/>
            </p:cNvSpPr>
            <p:nvPr/>
          </p:nvSpPr>
          <p:spPr bwMode="auto">
            <a:xfrm>
              <a:off x="213" y="298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6" name="Oval 27"/>
            <p:cNvSpPr>
              <a:spLocks noChangeArrowheads="1"/>
            </p:cNvSpPr>
            <p:nvPr/>
          </p:nvSpPr>
          <p:spPr bwMode="auto">
            <a:xfrm>
              <a:off x="213" y="140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7" name="Oval 28"/>
            <p:cNvSpPr>
              <a:spLocks noChangeArrowheads="1"/>
            </p:cNvSpPr>
            <p:nvPr/>
          </p:nvSpPr>
          <p:spPr bwMode="auto">
            <a:xfrm>
              <a:off x="213" y="1551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8" name="Oval 29"/>
            <p:cNvSpPr>
              <a:spLocks noChangeArrowheads="1"/>
            </p:cNvSpPr>
            <p:nvPr/>
          </p:nvSpPr>
          <p:spPr bwMode="auto">
            <a:xfrm>
              <a:off x="213" y="169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9" name="Oval 30"/>
            <p:cNvSpPr>
              <a:spLocks noChangeArrowheads="1"/>
            </p:cNvSpPr>
            <p:nvPr/>
          </p:nvSpPr>
          <p:spPr bwMode="auto">
            <a:xfrm>
              <a:off x="213" y="2295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0" name="Oval 31"/>
            <p:cNvSpPr>
              <a:spLocks noChangeArrowheads="1"/>
            </p:cNvSpPr>
            <p:nvPr/>
          </p:nvSpPr>
          <p:spPr bwMode="auto">
            <a:xfrm>
              <a:off x="213" y="244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1" name="Oval 32"/>
            <p:cNvSpPr>
              <a:spLocks noChangeArrowheads="1"/>
            </p:cNvSpPr>
            <p:nvPr/>
          </p:nvSpPr>
          <p:spPr bwMode="auto">
            <a:xfrm>
              <a:off x="213" y="2580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2" name="Oval 33"/>
            <p:cNvSpPr>
              <a:spLocks noChangeArrowheads="1"/>
            </p:cNvSpPr>
            <p:nvPr/>
          </p:nvSpPr>
          <p:spPr bwMode="auto">
            <a:xfrm>
              <a:off x="213" y="96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3" name="Oval 34"/>
            <p:cNvSpPr>
              <a:spLocks noChangeArrowheads="1"/>
            </p:cNvSpPr>
            <p:nvPr/>
          </p:nvSpPr>
          <p:spPr bwMode="auto">
            <a:xfrm>
              <a:off x="213" y="110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4" name="Oval 35"/>
            <p:cNvSpPr>
              <a:spLocks noChangeArrowheads="1"/>
            </p:cNvSpPr>
            <p:nvPr/>
          </p:nvSpPr>
          <p:spPr bwMode="auto">
            <a:xfrm>
              <a:off x="213" y="12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5" name="Oval 36"/>
            <p:cNvSpPr>
              <a:spLocks noChangeArrowheads="1"/>
            </p:cNvSpPr>
            <p:nvPr/>
          </p:nvSpPr>
          <p:spPr bwMode="auto">
            <a:xfrm>
              <a:off x="213" y="186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6" name="Oval 37"/>
            <p:cNvSpPr>
              <a:spLocks noChangeArrowheads="1"/>
            </p:cNvSpPr>
            <p:nvPr/>
          </p:nvSpPr>
          <p:spPr bwMode="auto">
            <a:xfrm>
              <a:off x="213" y="2007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7" name="Oval 38"/>
            <p:cNvSpPr>
              <a:spLocks noChangeArrowheads="1"/>
            </p:cNvSpPr>
            <p:nvPr/>
          </p:nvSpPr>
          <p:spPr bwMode="auto">
            <a:xfrm>
              <a:off x="213" y="214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8" name="Oval 39"/>
            <p:cNvSpPr>
              <a:spLocks noChangeArrowheads="1"/>
            </p:cNvSpPr>
            <p:nvPr/>
          </p:nvSpPr>
          <p:spPr bwMode="auto">
            <a:xfrm>
              <a:off x="181" y="2831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69" name="Oval 40"/>
            <p:cNvSpPr>
              <a:spLocks noChangeArrowheads="1"/>
            </p:cNvSpPr>
            <p:nvPr/>
          </p:nvSpPr>
          <p:spPr bwMode="auto">
            <a:xfrm>
              <a:off x="161" y="2687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0" name="Oval 41"/>
            <p:cNvSpPr>
              <a:spLocks noChangeArrowheads="1"/>
            </p:cNvSpPr>
            <p:nvPr/>
          </p:nvSpPr>
          <p:spPr bwMode="auto">
            <a:xfrm>
              <a:off x="161" y="2281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1" name="Oval 42"/>
            <p:cNvSpPr>
              <a:spLocks noChangeArrowheads="1"/>
            </p:cNvSpPr>
            <p:nvPr/>
          </p:nvSpPr>
          <p:spPr bwMode="auto">
            <a:xfrm>
              <a:off x="161" y="1842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2" name="Oval 43"/>
            <p:cNvSpPr>
              <a:spLocks noChangeArrowheads="1"/>
            </p:cNvSpPr>
            <p:nvPr/>
          </p:nvSpPr>
          <p:spPr bwMode="auto">
            <a:xfrm>
              <a:off x="161" y="1385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3" name="Oval 44"/>
            <p:cNvSpPr>
              <a:spLocks noChangeArrowheads="1"/>
            </p:cNvSpPr>
            <p:nvPr/>
          </p:nvSpPr>
          <p:spPr bwMode="auto">
            <a:xfrm>
              <a:off x="161" y="953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4" name="Oval 45"/>
            <p:cNvSpPr>
              <a:spLocks noChangeArrowheads="1"/>
            </p:cNvSpPr>
            <p:nvPr/>
          </p:nvSpPr>
          <p:spPr bwMode="auto">
            <a:xfrm>
              <a:off x="181" y="242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5" name="Oval 46"/>
            <p:cNvSpPr>
              <a:spLocks noChangeArrowheads="1"/>
            </p:cNvSpPr>
            <p:nvPr/>
          </p:nvSpPr>
          <p:spPr bwMode="auto">
            <a:xfrm>
              <a:off x="181" y="198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6" name="Oval 47"/>
            <p:cNvSpPr>
              <a:spLocks noChangeArrowheads="1"/>
            </p:cNvSpPr>
            <p:nvPr/>
          </p:nvSpPr>
          <p:spPr bwMode="auto">
            <a:xfrm>
              <a:off x="181" y="1530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77" name="Oval 48"/>
            <p:cNvSpPr>
              <a:spLocks noChangeArrowheads="1"/>
            </p:cNvSpPr>
            <p:nvPr/>
          </p:nvSpPr>
          <p:spPr bwMode="auto">
            <a:xfrm>
              <a:off x="181" y="1097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83414" name="Group 49"/>
          <p:cNvGrpSpPr>
            <a:grpSpLocks/>
          </p:cNvGrpSpPr>
          <p:nvPr/>
        </p:nvGrpSpPr>
        <p:grpSpPr bwMode="auto">
          <a:xfrm>
            <a:off x="255588" y="1360488"/>
            <a:ext cx="234950" cy="3341687"/>
            <a:chOff x="161" y="953"/>
            <a:chExt cx="148" cy="2105"/>
          </a:xfrm>
        </p:grpSpPr>
        <p:sp>
          <p:nvSpPr>
            <p:cNvPr id="1083428" name="Oval 50"/>
            <p:cNvSpPr>
              <a:spLocks noChangeArrowheads="1"/>
            </p:cNvSpPr>
            <p:nvPr/>
          </p:nvSpPr>
          <p:spPr bwMode="auto">
            <a:xfrm>
              <a:off x="213" y="271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29" name="Oval 51"/>
            <p:cNvSpPr>
              <a:spLocks noChangeArrowheads="1"/>
            </p:cNvSpPr>
            <p:nvPr/>
          </p:nvSpPr>
          <p:spPr bwMode="auto">
            <a:xfrm>
              <a:off x="213" y="28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0" name="Oval 52"/>
            <p:cNvSpPr>
              <a:spLocks noChangeArrowheads="1"/>
            </p:cNvSpPr>
            <p:nvPr/>
          </p:nvSpPr>
          <p:spPr bwMode="auto">
            <a:xfrm>
              <a:off x="213" y="298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1" name="Oval 53"/>
            <p:cNvSpPr>
              <a:spLocks noChangeArrowheads="1"/>
            </p:cNvSpPr>
            <p:nvPr/>
          </p:nvSpPr>
          <p:spPr bwMode="auto">
            <a:xfrm>
              <a:off x="213" y="140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2" name="Oval 54"/>
            <p:cNvSpPr>
              <a:spLocks noChangeArrowheads="1"/>
            </p:cNvSpPr>
            <p:nvPr/>
          </p:nvSpPr>
          <p:spPr bwMode="auto">
            <a:xfrm>
              <a:off x="213" y="1551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3" name="Oval 55"/>
            <p:cNvSpPr>
              <a:spLocks noChangeArrowheads="1"/>
            </p:cNvSpPr>
            <p:nvPr/>
          </p:nvSpPr>
          <p:spPr bwMode="auto">
            <a:xfrm>
              <a:off x="213" y="169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4" name="Oval 56"/>
            <p:cNvSpPr>
              <a:spLocks noChangeArrowheads="1"/>
            </p:cNvSpPr>
            <p:nvPr/>
          </p:nvSpPr>
          <p:spPr bwMode="auto">
            <a:xfrm>
              <a:off x="213" y="2295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5" name="Oval 57"/>
            <p:cNvSpPr>
              <a:spLocks noChangeArrowheads="1"/>
            </p:cNvSpPr>
            <p:nvPr/>
          </p:nvSpPr>
          <p:spPr bwMode="auto">
            <a:xfrm>
              <a:off x="213" y="2449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6" name="Oval 58"/>
            <p:cNvSpPr>
              <a:spLocks noChangeArrowheads="1"/>
            </p:cNvSpPr>
            <p:nvPr/>
          </p:nvSpPr>
          <p:spPr bwMode="auto">
            <a:xfrm>
              <a:off x="213" y="2580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7" name="Oval 59"/>
            <p:cNvSpPr>
              <a:spLocks noChangeArrowheads="1"/>
            </p:cNvSpPr>
            <p:nvPr/>
          </p:nvSpPr>
          <p:spPr bwMode="auto">
            <a:xfrm>
              <a:off x="213" y="96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8" name="Oval 60"/>
            <p:cNvSpPr>
              <a:spLocks noChangeArrowheads="1"/>
            </p:cNvSpPr>
            <p:nvPr/>
          </p:nvSpPr>
          <p:spPr bwMode="auto">
            <a:xfrm>
              <a:off x="213" y="1108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39" name="Oval 61"/>
            <p:cNvSpPr>
              <a:spLocks noChangeArrowheads="1"/>
            </p:cNvSpPr>
            <p:nvPr/>
          </p:nvSpPr>
          <p:spPr bwMode="auto">
            <a:xfrm>
              <a:off x="213" y="125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0" name="Oval 62"/>
            <p:cNvSpPr>
              <a:spLocks noChangeArrowheads="1"/>
            </p:cNvSpPr>
            <p:nvPr/>
          </p:nvSpPr>
          <p:spPr bwMode="auto">
            <a:xfrm>
              <a:off x="213" y="1866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1" name="Oval 63"/>
            <p:cNvSpPr>
              <a:spLocks noChangeArrowheads="1"/>
            </p:cNvSpPr>
            <p:nvPr/>
          </p:nvSpPr>
          <p:spPr bwMode="auto">
            <a:xfrm>
              <a:off x="213" y="2007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2" name="Oval 64"/>
            <p:cNvSpPr>
              <a:spLocks noChangeArrowheads="1"/>
            </p:cNvSpPr>
            <p:nvPr/>
          </p:nvSpPr>
          <p:spPr bwMode="auto">
            <a:xfrm>
              <a:off x="213" y="2143"/>
              <a:ext cx="44" cy="4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3" name="Oval 65"/>
            <p:cNvSpPr>
              <a:spLocks noChangeArrowheads="1"/>
            </p:cNvSpPr>
            <p:nvPr/>
          </p:nvSpPr>
          <p:spPr bwMode="auto">
            <a:xfrm>
              <a:off x="181" y="2831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4" name="Oval 66"/>
            <p:cNvSpPr>
              <a:spLocks noChangeArrowheads="1"/>
            </p:cNvSpPr>
            <p:nvPr/>
          </p:nvSpPr>
          <p:spPr bwMode="auto">
            <a:xfrm>
              <a:off x="161" y="2687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5" name="Oval 67"/>
            <p:cNvSpPr>
              <a:spLocks noChangeArrowheads="1"/>
            </p:cNvSpPr>
            <p:nvPr/>
          </p:nvSpPr>
          <p:spPr bwMode="auto">
            <a:xfrm>
              <a:off x="161" y="2281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6" name="Oval 68"/>
            <p:cNvSpPr>
              <a:spLocks noChangeArrowheads="1"/>
            </p:cNvSpPr>
            <p:nvPr/>
          </p:nvSpPr>
          <p:spPr bwMode="auto">
            <a:xfrm>
              <a:off x="161" y="1842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7" name="Oval 69"/>
            <p:cNvSpPr>
              <a:spLocks noChangeArrowheads="1"/>
            </p:cNvSpPr>
            <p:nvPr/>
          </p:nvSpPr>
          <p:spPr bwMode="auto">
            <a:xfrm>
              <a:off x="161" y="1385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8" name="Oval 70"/>
            <p:cNvSpPr>
              <a:spLocks noChangeArrowheads="1"/>
            </p:cNvSpPr>
            <p:nvPr/>
          </p:nvSpPr>
          <p:spPr bwMode="auto">
            <a:xfrm>
              <a:off x="161" y="953"/>
              <a:ext cx="148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49" name="Oval 71"/>
            <p:cNvSpPr>
              <a:spLocks noChangeArrowheads="1"/>
            </p:cNvSpPr>
            <p:nvPr/>
          </p:nvSpPr>
          <p:spPr bwMode="auto">
            <a:xfrm>
              <a:off x="181" y="242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0" name="Oval 72"/>
            <p:cNvSpPr>
              <a:spLocks noChangeArrowheads="1"/>
            </p:cNvSpPr>
            <p:nvPr/>
          </p:nvSpPr>
          <p:spPr bwMode="auto">
            <a:xfrm>
              <a:off x="181" y="1985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1" name="Oval 73"/>
            <p:cNvSpPr>
              <a:spLocks noChangeArrowheads="1"/>
            </p:cNvSpPr>
            <p:nvPr/>
          </p:nvSpPr>
          <p:spPr bwMode="auto">
            <a:xfrm>
              <a:off x="181" y="1530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3452" name="Oval 74"/>
            <p:cNvSpPr>
              <a:spLocks noChangeArrowheads="1"/>
            </p:cNvSpPr>
            <p:nvPr/>
          </p:nvSpPr>
          <p:spPr bwMode="auto">
            <a:xfrm>
              <a:off x="181" y="1097"/>
              <a:ext cx="108" cy="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83415" name="Freeform 75"/>
          <p:cNvSpPr>
            <a:spLocks/>
          </p:cNvSpPr>
          <p:nvPr/>
        </p:nvSpPr>
        <p:spPr bwMode="auto">
          <a:xfrm>
            <a:off x="5859463" y="2182813"/>
            <a:ext cx="258762" cy="458787"/>
          </a:xfrm>
          <a:custGeom>
            <a:avLst/>
            <a:gdLst>
              <a:gd name="T0" fmla="*/ 258762 w 177"/>
              <a:gd name="T1" fmla="*/ 458787 h 235"/>
              <a:gd name="T2" fmla="*/ 200285 w 177"/>
              <a:gd name="T3" fmla="*/ 392409 h 235"/>
              <a:gd name="T4" fmla="*/ 141807 w 177"/>
              <a:gd name="T5" fmla="*/ 212799 h 235"/>
              <a:gd name="T6" fmla="*/ 76020 w 177"/>
              <a:gd name="T7" fmla="*/ 35141 h 235"/>
              <a:gd name="T8" fmla="*/ 0 w 177"/>
              <a:gd name="T9" fmla="*/ 1952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235"/>
              <a:gd name="T17" fmla="*/ 177 w 177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235">
                <a:moveTo>
                  <a:pt x="177" y="235"/>
                </a:moveTo>
                <a:cubicBezTo>
                  <a:pt x="170" y="229"/>
                  <a:pt x="150" y="222"/>
                  <a:pt x="137" y="201"/>
                </a:cubicBezTo>
                <a:cubicBezTo>
                  <a:pt x="124" y="180"/>
                  <a:pt x="111" y="140"/>
                  <a:pt x="97" y="109"/>
                </a:cubicBezTo>
                <a:cubicBezTo>
                  <a:pt x="83" y="78"/>
                  <a:pt x="68" y="36"/>
                  <a:pt x="52" y="18"/>
                </a:cubicBezTo>
                <a:cubicBezTo>
                  <a:pt x="36" y="0"/>
                  <a:pt x="11" y="5"/>
                  <a:pt x="0" y="1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16" name="Rectangle 76"/>
          <p:cNvSpPr>
            <a:spLocks noChangeArrowheads="1"/>
          </p:cNvSpPr>
          <p:nvPr/>
        </p:nvSpPr>
        <p:spPr bwMode="auto">
          <a:xfrm>
            <a:off x="5994400" y="2439988"/>
            <a:ext cx="90488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17" name="Rectangle 77"/>
          <p:cNvSpPr>
            <a:spLocks noChangeArrowheads="1"/>
          </p:cNvSpPr>
          <p:nvPr/>
        </p:nvSpPr>
        <p:spPr bwMode="auto">
          <a:xfrm>
            <a:off x="5900738" y="2220913"/>
            <a:ext cx="117475" cy="9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18" name="Freeform 78"/>
          <p:cNvSpPr>
            <a:spLocks/>
          </p:cNvSpPr>
          <p:nvPr/>
        </p:nvSpPr>
        <p:spPr bwMode="auto">
          <a:xfrm>
            <a:off x="5851525" y="2395538"/>
            <a:ext cx="266700" cy="233362"/>
          </a:xfrm>
          <a:custGeom>
            <a:avLst/>
            <a:gdLst>
              <a:gd name="T0" fmla="*/ 0 w 182"/>
              <a:gd name="T1" fmla="*/ 233362 h 120"/>
              <a:gd name="T2" fmla="*/ 90854 w 182"/>
              <a:gd name="T3" fmla="*/ 178911 h 120"/>
              <a:gd name="T4" fmla="*/ 199292 w 182"/>
              <a:gd name="T5" fmla="*/ 77787 h 120"/>
              <a:gd name="T6" fmla="*/ 266700 w 18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20"/>
              <a:gd name="T14" fmla="*/ 182 w 18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20">
                <a:moveTo>
                  <a:pt x="0" y="120"/>
                </a:moveTo>
                <a:cubicBezTo>
                  <a:pt x="10" y="115"/>
                  <a:pt x="39" y="105"/>
                  <a:pt x="62" y="92"/>
                </a:cubicBezTo>
                <a:cubicBezTo>
                  <a:pt x="85" y="79"/>
                  <a:pt x="116" y="55"/>
                  <a:pt x="136" y="40"/>
                </a:cubicBezTo>
                <a:cubicBezTo>
                  <a:pt x="156" y="25"/>
                  <a:pt x="172" y="8"/>
                  <a:pt x="182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19" name="Freeform 79"/>
          <p:cNvSpPr>
            <a:spLocks/>
          </p:cNvSpPr>
          <p:nvPr/>
        </p:nvSpPr>
        <p:spPr bwMode="auto">
          <a:xfrm flipH="1">
            <a:off x="8448675" y="2190750"/>
            <a:ext cx="257175" cy="455613"/>
          </a:xfrm>
          <a:custGeom>
            <a:avLst/>
            <a:gdLst>
              <a:gd name="T0" fmla="*/ 257175 w 177"/>
              <a:gd name="T1" fmla="*/ 455613 h 235"/>
              <a:gd name="T2" fmla="*/ 199056 w 177"/>
              <a:gd name="T3" fmla="*/ 389695 h 235"/>
              <a:gd name="T4" fmla="*/ 140938 w 177"/>
              <a:gd name="T5" fmla="*/ 211327 h 235"/>
              <a:gd name="T6" fmla="*/ 75554 w 177"/>
              <a:gd name="T7" fmla="*/ 34898 h 235"/>
              <a:gd name="T8" fmla="*/ 0 w 177"/>
              <a:gd name="T9" fmla="*/ 1939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235"/>
              <a:gd name="T17" fmla="*/ 177 w 177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235">
                <a:moveTo>
                  <a:pt x="177" y="235"/>
                </a:moveTo>
                <a:cubicBezTo>
                  <a:pt x="170" y="229"/>
                  <a:pt x="150" y="222"/>
                  <a:pt x="137" y="201"/>
                </a:cubicBezTo>
                <a:cubicBezTo>
                  <a:pt x="124" y="180"/>
                  <a:pt x="111" y="140"/>
                  <a:pt x="97" y="109"/>
                </a:cubicBezTo>
                <a:cubicBezTo>
                  <a:pt x="83" y="78"/>
                  <a:pt x="68" y="36"/>
                  <a:pt x="52" y="18"/>
                </a:cubicBezTo>
                <a:cubicBezTo>
                  <a:pt x="36" y="0"/>
                  <a:pt x="11" y="5"/>
                  <a:pt x="0" y="1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20" name="Rectangle 80"/>
          <p:cNvSpPr>
            <a:spLocks noChangeArrowheads="1"/>
          </p:cNvSpPr>
          <p:nvPr/>
        </p:nvSpPr>
        <p:spPr bwMode="auto">
          <a:xfrm flipH="1">
            <a:off x="8470900" y="2425700"/>
            <a:ext cx="90488" cy="112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21" name="Rectangle 81"/>
          <p:cNvSpPr>
            <a:spLocks noChangeArrowheads="1"/>
          </p:cNvSpPr>
          <p:nvPr/>
        </p:nvSpPr>
        <p:spPr bwMode="auto">
          <a:xfrm flipH="1">
            <a:off x="8518525" y="2257425"/>
            <a:ext cx="117475" cy="100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22" name="Freeform 82"/>
          <p:cNvSpPr>
            <a:spLocks/>
          </p:cNvSpPr>
          <p:nvPr/>
        </p:nvSpPr>
        <p:spPr bwMode="auto">
          <a:xfrm>
            <a:off x="8459788" y="2397125"/>
            <a:ext cx="265112" cy="233363"/>
          </a:xfrm>
          <a:custGeom>
            <a:avLst/>
            <a:gdLst>
              <a:gd name="T0" fmla="*/ 265112 w 167"/>
              <a:gd name="T1" fmla="*/ 233363 h 135"/>
              <a:gd name="T2" fmla="*/ 174625 w 167"/>
              <a:gd name="T3" fmla="*/ 179776 h 135"/>
              <a:gd name="T4" fmla="*/ 76200 w 167"/>
              <a:gd name="T5" fmla="*/ 101988 h 135"/>
              <a:gd name="T6" fmla="*/ 0 w 167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167"/>
              <a:gd name="T13" fmla="*/ 0 h 135"/>
              <a:gd name="T14" fmla="*/ 167 w 167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" h="135">
                <a:moveTo>
                  <a:pt x="167" y="135"/>
                </a:moveTo>
                <a:cubicBezTo>
                  <a:pt x="158" y="129"/>
                  <a:pt x="130" y="117"/>
                  <a:pt x="110" y="104"/>
                </a:cubicBezTo>
                <a:cubicBezTo>
                  <a:pt x="90" y="91"/>
                  <a:pt x="66" y="76"/>
                  <a:pt x="48" y="59"/>
                </a:cubicBezTo>
                <a:cubicBezTo>
                  <a:pt x="30" y="42"/>
                  <a:pt x="10" y="12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23" name="Freeform 83"/>
          <p:cNvSpPr>
            <a:spLocks/>
          </p:cNvSpPr>
          <p:nvPr/>
        </p:nvSpPr>
        <p:spPr bwMode="auto">
          <a:xfrm>
            <a:off x="8462963" y="2181225"/>
            <a:ext cx="242887" cy="252413"/>
          </a:xfrm>
          <a:custGeom>
            <a:avLst/>
            <a:gdLst>
              <a:gd name="T0" fmla="*/ 0 w 153"/>
              <a:gd name="T1" fmla="*/ 0 h 146"/>
              <a:gd name="T2" fmla="*/ 82550 w 153"/>
              <a:gd name="T3" fmla="*/ 108918 h 146"/>
              <a:gd name="T4" fmla="*/ 153987 w 153"/>
              <a:gd name="T5" fmla="*/ 176343 h 146"/>
              <a:gd name="T6" fmla="*/ 242887 w 153"/>
              <a:gd name="T7" fmla="*/ 252413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146"/>
              <a:gd name="T14" fmla="*/ 153 w 153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146">
                <a:moveTo>
                  <a:pt x="0" y="0"/>
                </a:moveTo>
                <a:cubicBezTo>
                  <a:pt x="8" y="10"/>
                  <a:pt x="36" y="46"/>
                  <a:pt x="52" y="63"/>
                </a:cubicBezTo>
                <a:cubicBezTo>
                  <a:pt x="68" y="80"/>
                  <a:pt x="80" y="88"/>
                  <a:pt x="97" y="102"/>
                </a:cubicBezTo>
                <a:cubicBezTo>
                  <a:pt x="114" y="116"/>
                  <a:pt x="141" y="137"/>
                  <a:pt x="153" y="146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3424" name="Picture 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8200" y="1484313"/>
            <a:ext cx="228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425" name="Picture 8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5525" y="13335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3426" name="Freeform 86"/>
          <p:cNvSpPr>
            <a:spLocks/>
          </p:cNvSpPr>
          <p:nvPr/>
        </p:nvSpPr>
        <p:spPr bwMode="auto">
          <a:xfrm>
            <a:off x="5848350" y="2171700"/>
            <a:ext cx="266700" cy="233363"/>
          </a:xfrm>
          <a:custGeom>
            <a:avLst/>
            <a:gdLst>
              <a:gd name="T0" fmla="*/ 0 w 182"/>
              <a:gd name="T1" fmla="*/ 233363 h 120"/>
              <a:gd name="T2" fmla="*/ 90854 w 182"/>
              <a:gd name="T3" fmla="*/ 178912 h 120"/>
              <a:gd name="T4" fmla="*/ 199292 w 182"/>
              <a:gd name="T5" fmla="*/ 77788 h 120"/>
              <a:gd name="T6" fmla="*/ 266700 w 18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20"/>
              <a:gd name="T14" fmla="*/ 182 w 182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20">
                <a:moveTo>
                  <a:pt x="0" y="120"/>
                </a:moveTo>
                <a:cubicBezTo>
                  <a:pt x="10" y="115"/>
                  <a:pt x="39" y="105"/>
                  <a:pt x="62" y="92"/>
                </a:cubicBezTo>
                <a:cubicBezTo>
                  <a:pt x="85" y="79"/>
                  <a:pt x="116" y="55"/>
                  <a:pt x="136" y="40"/>
                </a:cubicBezTo>
                <a:cubicBezTo>
                  <a:pt x="156" y="25"/>
                  <a:pt x="172" y="8"/>
                  <a:pt x="182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3427" name="TextBox 3"/>
          <p:cNvSpPr txBox="1">
            <a:spLocks noChangeArrowheads="1"/>
          </p:cNvSpPr>
          <p:nvPr/>
        </p:nvSpPr>
        <p:spPr bwMode="auto">
          <a:xfrm>
            <a:off x="3724275" y="328613"/>
            <a:ext cx="126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Braid</a:t>
            </a:r>
          </a:p>
        </p:txBody>
      </p:sp>
    </p:spTree>
    <p:extLst>
      <p:ext uri="{BB962C8B-B14F-4D97-AF65-F5344CB8AC3E}">
        <p14:creationId xmlns:p14="http://schemas.microsoft.com/office/powerpoint/2010/main" val="2973125538"/>
      </p:ext>
    </p:extLst>
  </p:cSld>
  <p:clrMapOvr>
    <a:masterClrMapping/>
  </p:clrMapOvr>
  <p:transition spd="slow" advClick="0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30175" y="142875"/>
            <a:ext cx="884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SU(2)</a:t>
            </a:r>
            <a:r>
              <a:rPr lang="en-US" sz="3200" b="0" baseline="-25000" dirty="0" smtClean="0">
                <a:solidFill>
                  <a:srgbClr val="002060"/>
                </a:solidFill>
                <a:latin typeface="Arial" panose="020B0604020202020204" pitchFamily="34" charset="0"/>
              </a:rPr>
              <a:t>k  </a:t>
            </a:r>
            <a:r>
              <a:rPr lang="en-US" sz="3200" b="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Nonabelian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Particles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69863" y="773113"/>
            <a:ext cx="89741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 err="1" smtClean="0">
                <a:solidFill>
                  <a:srgbClr val="000000"/>
                </a:solidFill>
              </a:rPr>
              <a:t>Quasiparticle</a:t>
            </a:r>
            <a:r>
              <a:rPr lang="en-US" sz="2800" b="0" dirty="0" smtClean="0">
                <a:solidFill>
                  <a:srgbClr val="000000"/>
                </a:solidFill>
              </a:rPr>
              <a:t> excitations of the </a:t>
            </a:r>
            <a:r>
              <a:rPr lang="en-US" sz="2800" b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2800" b="0" dirty="0" smtClean="0">
                <a:solidFill>
                  <a:srgbClr val="0000FF"/>
                </a:solidFill>
              </a:rPr>
              <a:t>=12/5</a:t>
            </a:r>
            <a:r>
              <a:rPr lang="en-US" sz="2800" b="0" dirty="0" smtClean="0">
                <a:solidFill>
                  <a:srgbClr val="000000"/>
                </a:solidFill>
              </a:rPr>
              <a:t> state (if it is a Read-</a:t>
            </a:r>
            <a:r>
              <a:rPr lang="en-US" sz="2800" b="0" dirty="0" err="1" smtClean="0">
                <a:solidFill>
                  <a:srgbClr val="000000"/>
                </a:solidFill>
              </a:rPr>
              <a:t>Rezayi</a:t>
            </a:r>
            <a:r>
              <a:rPr lang="en-US" sz="2800" b="0" dirty="0" smtClean="0">
                <a:solidFill>
                  <a:srgbClr val="000000"/>
                </a:solidFill>
              </a:rPr>
              <a:t> state) are described (up to abelian phases) by </a:t>
            </a:r>
            <a:r>
              <a:rPr lang="en-US" sz="2800" b="0" dirty="0" smtClean="0">
                <a:solidFill>
                  <a:srgbClr val="0000FF"/>
                </a:solidFill>
              </a:rPr>
              <a:t>SU(2)</a:t>
            </a:r>
            <a:r>
              <a:rPr lang="en-US" sz="2800" b="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</a:rPr>
              <a:t>Chern</a:t>
            </a:r>
            <a:r>
              <a:rPr lang="en-US" sz="2800" b="0" dirty="0" smtClean="0">
                <a:solidFill>
                  <a:srgbClr val="000000"/>
                </a:solidFill>
              </a:rPr>
              <a:t>-Simons theory.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46063" y="4767263"/>
            <a:ext cx="8651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smtClean="0">
                <a:solidFill>
                  <a:srgbClr val="000000"/>
                </a:solidFill>
              </a:rPr>
              <a:t>Universal for quantum computation for </a:t>
            </a:r>
            <a:r>
              <a:rPr lang="en-US" sz="2800" smtClean="0">
                <a:solidFill>
                  <a:srgbClr val="0000FF"/>
                </a:solidFill>
              </a:rPr>
              <a:t>k=3</a:t>
            </a:r>
            <a:r>
              <a:rPr lang="en-US" sz="2800" b="0" smtClean="0">
                <a:solidFill>
                  <a:srgbClr val="000000"/>
                </a:solidFill>
              </a:rPr>
              <a:t> and </a:t>
            </a:r>
            <a:r>
              <a:rPr lang="en-US" sz="2800" smtClean="0">
                <a:solidFill>
                  <a:srgbClr val="0000FF"/>
                </a:solidFill>
              </a:rPr>
              <a:t>k &gt; 4</a:t>
            </a:r>
            <a:r>
              <a:rPr lang="en-US" sz="2800" b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2446338" y="4110038"/>
            <a:ext cx="355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b="0" smtClean="0">
                <a:solidFill>
                  <a:srgbClr val="009900"/>
                </a:solidFill>
              </a:rPr>
              <a:t>Slingerland and Bais, 2001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2446338" y="3730625"/>
            <a:ext cx="300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9900"/>
                </a:solidFill>
              </a:rPr>
              <a:t>Read and Rezyai, 1999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219325" y="5322888"/>
            <a:ext cx="454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b="0" smtClean="0">
                <a:solidFill>
                  <a:srgbClr val="009900"/>
                </a:solidFill>
              </a:rPr>
              <a:t>Freedman, Larsen, and Wang, 2001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081088" y="6007100"/>
            <a:ext cx="688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But before SU(2)</a:t>
            </a:r>
            <a:r>
              <a:rPr lang="en-US" baseline="-25000" smtClean="0">
                <a:solidFill>
                  <a:srgbClr val="000000"/>
                </a:solidFill>
              </a:rPr>
              <a:t>k</a:t>
            </a:r>
            <a:r>
              <a:rPr lang="en-US" smtClean="0">
                <a:solidFill>
                  <a:srgbClr val="000000"/>
                </a:solidFill>
              </a:rPr>
              <a:t>, there was just plain old SU(2)….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246063" y="2290763"/>
            <a:ext cx="8651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smtClean="0">
                <a:solidFill>
                  <a:srgbClr val="000000"/>
                </a:solidFill>
              </a:rPr>
              <a:t>In fact, Read and Rezayi proposed an infinite sequence of nonabelian states labeled by an index </a:t>
            </a:r>
            <a:r>
              <a:rPr lang="en-US" sz="2800" smtClean="0">
                <a:solidFill>
                  <a:srgbClr val="0000FF"/>
                </a:solidFill>
              </a:rPr>
              <a:t>k</a:t>
            </a:r>
            <a:r>
              <a:rPr lang="en-US" sz="2800" b="0" smtClean="0">
                <a:solidFill>
                  <a:srgbClr val="000000"/>
                </a:solidFill>
              </a:rPr>
              <a:t> with quasiparticle excitations described by </a:t>
            </a:r>
            <a:r>
              <a:rPr lang="en-US" sz="2800" b="0" smtClean="0">
                <a:solidFill>
                  <a:srgbClr val="0000FF"/>
                </a:solidFill>
              </a:rPr>
              <a:t>SU(2)</a:t>
            </a:r>
            <a:r>
              <a:rPr lang="en-US" sz="2800" b="0" baseline="-25000" smtClean="0">
                <a:solidFill>
                  <a:srgbClr val="0000FF"/>
                </a:solidFill>
              </a:rPr>
              <a:t>k</a:t>
            </a:r>
            <a:r>
              <a:rPr lang="en-US" sz="2800" b="0" smtClean="0">
                <a:solidFill>
                  <a:srgbClr val="000000"/>
                </a:solidFill>
              </a:rPr>
              <a:t> Chern-Simons theory.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>
            <a:off x="0" y="2290763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0" y="4719638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8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46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b="0" smtClean="0">
                <a:solidFill>
                  <a:srgbClr val="000000"/>
                </a:solidFill>
              </a:rPr>
              <a:t>Particles have spin </a:t>
            </a:r>
            <a:r>
              <a:rPr lang="en-US" i="1" smtClean="0">
                <a:solidFill>
                  <a:srgbClr val="0000FF"/>
                </a:solidFill>
              </a:rPr>
              <a:t>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= 0, 1/2, 1, 3/2 , … 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522288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22288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55" name="Oval 5"/>
          <p:cNvSpPr>
            <a:spLocks noChangeArrowheads="1"/>
          </p:cNvSpPr>
          <p:nvPr/>
        </p:nvSpPr>
        <p:spPr bwMode="auto">
          <a:xfrm>
            <a:off x="2197100" y="1822450"/>
            <a:ext cx="228600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H="1">
            <a:off x="2759075" y="1916113"/>
            <a:ext cx="6858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4697413" y="178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3810000" y="1690688"/>
            <a:ext cx="335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66FF"/>
                </a:solidFill>
              </a:rPr>
              <a:t>spin</a:t>
            </a:r>
            <a:r>
              <a:rPr lang="en-US" b="0" smtClean="0">
                <a:solidFill>
                  <a:srgbClr val="000000"/>
                </a:solidFill>
              </a:rPr>
              <a:t> = ½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427038" y="235585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2.</a:t>
            </a:r>
            <a:r>
              <a:rPr lang="en-US" b="0" smtClean="0">
                <a:solidFill>
                  <a:srgbClr val="0066FF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“Triangle Rule” for adding angular momentum:</a:t>
            </a:r>
            <a:endParaRPr lang="en-US" b="0" smtClean="0">
              <a:solidFill>
                <a:srgbClr val="0066FF"/>
              </a:solidFill>
            </a:endParaRP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Particles with Ordinary Spin:  SU(2)</a:t>
            </a:r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1295400" y="4579938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Two       particles can have total spin </a:t>
            </a:r>
            <a:r>
              <a:rPr lang="en-US" smtClean="0">
                <a:solidFill>
                  <a:srgbClr val="0000FF"/>
                </a:solidFill>
              </a:rPr>
              <a:t>0</a:t>
            </a:r>
            <a:r>
              <a:rPr lang="en-US" b="0" smtClean="0">
                <a:solidFill>
                  <a:srgbClr val="000000"/>
                </a:solidFill>
              </a:rPr>
              <a:t> or </a:t>
            </a:r>
            <a:r>
              <a:rPr lang="en-US" smtClean="0">
                <a:solidFill>
                  <a:srgbClr val="0000FF"/>
                </a:solidFill>
              </a:rPr>
              <a:t>1</a:t>
            </a:r>
            <a:r>
              <a:rPr lang="en-US" b="0" smtClean="0">
                <a:solidFill>
                  <a:srgbClr val="000000"/>
                </a:solidFill>
              </a:rPr>
              <a:t>.               </a:t>
            </a:r>
          </a:p>
        </p:txBody>
      </p:sp>
      <p:sp>
        <p:nvSpPr>
          <p:cNvPr id="2062" name="Oval 12"/>
          <p:cNvSpPr>
            <a:spLocks noChangeArrowheads="1"/>
          </p:cNvSpPr>
          <p:nvPr/>
        </p:nvSpPr>
        <p:spPr bwMode="auto">
          <a:xfrm>
            <a:off x="2103438" y="4741863"/>
            <a:ext cx="198437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3" name="Oval 13"/>
          <p:cNvSpPr>
            <a:spLocks noChangeArrowheads="1"/>
          </p:cNvSpPr>
          <p:nvPr/>
        </p:nvSpPr>
        <p:spPr bwMode="auto">
          <a:xfrm>
            <a:off x="2851150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4875213" y="5446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65" name="Oval 15"/>
          <p:cNvSpPr>
            <a:spLocks noChangeArrowheads="1"/>
          </p:cNvSpPr>
          <p:nvPr/>
        </p:nvSpPr>
        <p:spPr bwMode="auto">
          <a:xfrm>
            <a:off x="3660775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6" name="Oval 16"/>
          <p:cNvSpPr>
            <a:spLocks noChangeArrowheads="1"/>
          </p:cNvSpPr>
          <p:nvPr/>
        </p:nvSpPr>
        <p:spPr bwMode="auto">
          <a:xfrm>
            <a:off x="2622550" y="5213350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Oval 17"/>
          <p:cNvSpPr>
            <a:spLocks noChangeArrowheads="1"/>
          </p:cNvSpPr>
          <p:nvPr/>
        </p:nvSpPr>
        <p:spPr bwMode="auto">
          <a:xfrm>
            <a:off x="5535613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8" name="Oval 18"/>
          <p:cNvSpPr>
            <a:spLocks noChangeArrowheads="1"/>
          </p:cNvSpPr>
          <p:nvPr/>
        </p:nvSpPr>
        <p:spPr bwMode="auto">
          <a:xfrm>
            <a:off x="6345238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9" name="Oval 19"/>
          <p:cNvSpPr>
            <a:spLocks noChangeArrowheads="1"/>
          </p:cNvSpPr>
          <p:nvPr/>
        </p:nvSpPr>
        <p:spPr bwMode="auto">
          <a:xfrm>
            <a:off x="5307013" y="5224463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0" name="Text Box 20"/>
          <p:cNvSpPr txBox="1">
            <a:spLocks noChangeArrowheads="1"/>
          </p:cNvSpPr>
          <p:nvPr/>
        </p:nvSpPr>
        <p:spPr bwMode="auto">
          <a:xfrm>
            <a:off x="2165350" y="5224463"/>
            <a:ext cx="44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0" smtClean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071" name="Text Box 21"/>
          <p:cNvSpPr txBox="1">
            <a:spLocks noChangeArrowheads="1"/>
          </p:cNvSpPr>
          <p:nvPr/>
        </p:nvSpPr>
        <p:spPr bwMode="auto">
          <a:xfrm>
            <a:off x="4403725" y="5273675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smtClean="0">
                <a:solidFill>
                  <a:srgbClr val="000000"/>
                </a:solidFill>
                <a:latin typeface="Symbol" panose="05050102010706020507" pitchFamily="18" charset="2"/>
              </a:rPr>
              <a:t>+   b</a:t>
            </a:r>
          </a:p>
        </p:txBody>
      </p:sp>
      <p:sp>
        <p:nvSpPr>
          <p:cNvPr id="2072" name="Text Box 22"/>
          <p:cNvSpPr txBox="1">
            <a:spLocks noChangeArrowheads="1"/>
          </p:cNvSpPr>
          <p:nvPr/>
        </p:nvSpPr>
        <p:spPr bwMode="auto">
          <a:xfrm>
            <a:off x="4025900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73" name="Text Box 23"/>
          <p:cNvSpPr txBox="1">
            <a:spLocks noChangeArrowheads="1"/>
          </p:cNvSpPr>
          <p:nvPr/>
        </p:nvSpPr>
        <p:spPr bwMode="auto">
          <a:xfrm>
            <a:off x="6780213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2050" name="Object 24"/>
          <p:cNvGraphicFramePr>
            <a:graphicFrameLocks noGrp="1" noChangeAspect="1"/>
          </p:cNvGraphicFramePr>
          <p:nvPr>
            <p:ph/>
          </p:nvPr>
        </p:nvGraphicFramePr>
        <p:xfrm>
          <a:off x="2667000" y="3606800"/>
          <a:ext cx="1974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98"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06800"/>
                        <a:ext cx="1974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533400" y="3759200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For example:</a:t>
            </a:r>
          </a:p>
        </p:txBody>
      </p:sp>
      <p:sp>
        <p:nvSpPr>
          <p:cNvPr id="2075" name="Line 26"/>
          <p:cNvSpPr>
            <a:spLocks noChangeShapeType="1"/>
          </p:cNvSpPr>
          <p:nvPr/>
        </p:nvSpPr>
        <p:spPr bwMode="auto">
          <a:xfrm>
            <a:off x="768350" y="4830763"/>
            <a:ext cx="381000" cy="15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6" name="Line 27"/>
          <p:cNvSpPr>
            <a:spLocks noChangeShapeType="1"/>
          </p:cNvSpPr>
          <p:nvPr/>
        </p:nvSpPr>
        <p:spPr bwMode="auto">
          <a:xfrm>
            <a:off x="0" y="3548063"/>
            <a:ext cx="9144000" cy="0"/>
          </a:xfrm>
          <a:prstGeom prst="line">
            <a:avLst/>
          </a:prstGeom>
          <a:noFill/>
          <a:ln w="38100">
            <a:solidFill>
              <a:srgbClr val="8DDD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1" name="Object 28"/>
          <p:cNvGraphicFramePr>
            <a:graphicFrameLocks noChangeAspect="1"/>
          </p:cNvGraphicFramePr>
          <p:nvPr/>
        </p:nvGraphicFramePr>
        <p:xfrm>
          <a:off x="1600200" y="2895600"/>
          <a:ext cx="5678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99" name="Equation" r:id="rId6" imgW="2679480" imgH="253800" progId="Equation.3">
                  <p:embed/>
                </p:oleObj>
              </mc:Choice>
              <mc:Fallback>
                <p:oleObj name="Equation" r:id="rId6" imgW="267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5678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09938" y="6234113"/>
            <a:ext cx="5419725" cy="400050"/>
          </a:xfrm>
          <a:prstGeom prst="rect">
            <a:avLst/>
          </a:prstGeom>
          <a:noFill/>
          <a:ln w="317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Numbers label total spin of particles inside ovals</a:t>
            </a: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 flipV="1">
            <a:off x="7045325" y="5875338"/>
            <a:ext cx="152400" cy="3143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 flipV="1">
            <a:off x="4294188" y="5948363"/>
            <a:ext cx="169862" cy="2905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7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0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546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85738" y="620713"/>
            <a:ext cx="8699500" cy="5029200"/>
            <a:chOff x="117" y="96"/>
            <a:chExt cx="5480" cy="3168"/>
          </a:xfrm>
        </p:grpSpPr>
        <p:sp>
          <p:nvSpPr>
            <p:cNvPr id="13328" name="Line 3"/>
            <p:cNvSpPr>
              <a:spLocks noChangeShapeType="1"/>
            </p:cNvSpPr>
            <p:nvPr/>
          </p:nvSpPr>
          <p:spPr bwMode="auto">
            <a:xfrm>
              <a:off x="432" y="2862"/>
              <a:ext cx="46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9" name="Line 4"/>
            <p:cNvSpPr>
              <a:spLocks noChangeShapeType="1"/>
            </p:cNvSpPr>
            <p:nvPr/>
          </p:nvSpPr>
          <p:spPr bwMode="auto">
            <a:xfrm>
              <a:off x="925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0" name="Line 5"/>
            <p:cNvSpPr>
              <a:spLocks noChangeShapeType="1"/>
            </p:cNvSpPr>
            <p:nvPr/>
          </p:nvSpPr>
          <p:spPr bwMode="auto">
            <a:xfrm>
              <a:off x="1291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1" name="Line 6"/>
            <p:cNvSpPr>
              <a:spLocks noChangeShapeType="1"/>
            </p:cNvSpPr>
            <p:nvPr/>
          </p:nvSpPr>
          <p:spPr bwMode="auto">
            <a:xfrm>
              <a:off x="1657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2" name="Line 7"/>
            <p:cNvSpPr>
              <a:spLocks noChangeShapeType="1"/>
            </p:cNvSpPr>
            <p:nvPr/>
          </p:nvSpPr>
          <p:spPr bwMode="auto">
            <a:xfrm>
              <a:off x="2023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3" name="Line 8"/>
            <p:cNvSpPr>
              <a:spLocks noChangeShapeType="1"/>
            </p:cNvSpPr>
            <p:nvPr/>
          </p:nvSpPr>
          <p:spPr bwMode="auto">
            <a:xfrm>
              <a:off x="2388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4" name="Line 9"/>
            <p:cNvSpPr>
              <a:spLocks noChangeShapeType="1"/>
            </p:cNvSpPr>
            <p:nvPr/>
          </p:nvSpPr>
          <p:spPr bwMode="auto">
            <a:xfrm>
              <a:off x="2777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5" name="Line 10"/>
            <p:cNvSpPr>
              <a:spLocks noChangeShapeType="1"/>
            </p:cNvSpPr>
            <p:nvPr/>
          </p:nvSpPr>
          <p:spPr bwMode="auto">
            <a:xfrm>
              <a:off x="3120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6" name="Line 11"/>
            <p:cNvSpPr>
              <a:spLocks noChangeShapeType="1"/>
            </p:cNvSpPr>
            <p:nvPr/>
          </p:nvSpPr>
          <p:spPr bwMode="auto">
            <a:xfrm>
              <a:off x="3486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7" name="Line 12"/>
            <p:cNvSpPr>
              <a:spLocks noChangeShapeType="1"/>
            </p:cNvSpPr>
            <p:nvPr/>
          </p:nvSpPr>
          <p:spPr bwMode="auto">
            <a:xfrm>
              <a:off x="3851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8" name="Line 13"/>
            <p:cNvSpPr>
              <a:spLocks noChangeShapeType="1"/>
            </p:cNvSpPr>
            <p:nvPr/>
          </p:nvSpPr>
          <p:spPr bwMode="auto">
            <a:xfrm>
              <a:off x="4583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9" name="Text Box 14"/>
            <p:cNvSpPr txBox="1">
              <a:spLocks noChangeArrowheads="1"/>
            </p:cNvSpPr>
            <p:nvPr/>
          </p:nvSpPr>
          <p:spPr bwMode="auto">
            <a:xfrm>
              <a:off x="5296" y="274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3340" name="Text Box 15"/>
            <p:cNvSpPr txBox="1">
              <a:spLocks noChangeArrowheads="1"/>
            </p:cNvSpPr>
            <p:nvPr/>
          </p:nvSpPr>
          <p:spPr bwMode="auto">
            <a:xfrm>
              <a:off x="412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3341" name="Line 16"/>
            <p:cNvSpPr>
              <a:spLocks noChangeShapeType="1"/>
            </p:cNvSpPr>
            <p:nvPr/>
          </p:nvSpPr>
          <p:spPr bwMode="auto">
            <a:xfrm flipV="1">
              <a:off x="2770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2" name="Line 17"/>
            <p:cNvSpPr>
              <a:spLocks noChangeShapeType="1"/>
            </p:cNvSpPr>
            <p:nvPr/>
          </p:nvSpPr>
          <p:spPr bwMode="auto">
            <a:xfrm flipH="1" flipV="1">
              <a:off x="3880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3" name="Line 18"/>
            <p:cNvSpPr>
              <a:spLocks noChangeShapeType="1"/>
            </p:cNvSpPr>
            <p:nvPr/>
          </p:nvSpPr>
          <p:spPr bwMode="auto">
            <a:xfrm flipV="1">
              <a:off x="3510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4" name="Line 19"/>
            <p:cNvSpPr>
              <a:spLocks noChangeShapeType="1"/>
            </p:cNvSpPr>
            <p:nvPr/>
          </p:nvSpPr>
          <p:spPr bwMode="auto">
            <a:xfrm flipH="1" flipV="1">
              <a:off x="919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5" name="Line 20"/>
            <p:cNvSpPr>
              <a:spLocks noChangeShapeType="1"/>
            </p:cNvSpPr>
            <p:nvPr/>
          </p:nvSpPr>
          <p:spPr bwMode="auto">
            <a:xfrm flipV="1">
              <a:off x="1289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6" name="Line 21"/>
            <p:cNvSpPr>
              <a:spLocks noChangeShapeType="1"/>
            </p:cNvSpPr>
            <p:nvPr/>
          </p:nvSpPr>
          <p:spPr bwMode="auto">
            <a:xfrm flipH="1" flipV="1">
              <a:off x="1659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 flipV="1">
              <a:off x="2029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8" name="Line 23"/>
            <p:cNvSpPr>
              <a:spLocks noChangeShapeType="1"/>
            </p:cNvSpPr>
            <p:nvPr/>
          </p:nvSpPr>
          <p:spPr bwMode="auto">
            <a:xfrm flipH="1" flipV="1">
              <a:off x="2399" y="2548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9" name="Line 24"/>
            <p:cNvSpPr>
              <a:spLocks noChangeShapeType="1"/>
            </p:cNvSpPr>
            <p:nvPr/>
          </p:nvSpPr>
          <p:spPr bwMode="auto">
            <a:xfrm flipH="1" flipV="1">
              <a:off x="3140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0" name="Line 25"/>
            <p:cNvSpPr>
              <a:spLocks noChangeShapeType="1"/>
            </p:cNvSpPr>
            <p:nvPr/>
          </p:nvSpPr>
          <p:spPr bwMode="auto">
            <a:xfrm flipV="1">
              <a:off x="919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1" name="Line 26"/>
            <p:cNvSpPr>
              <a:spLocks noChangeShapeType="1"/>
            </p:cNvSpPr>
            <p:nvPr/>
          </p:nvSpPr>
          <p:spPr bwMode="auto">
            <a:xfrm flipV="1">
              <a:off x="3140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2" name="Line 27"/>
            <p:cNvSpPr>
              <a:spLocks noChangeShapeType="1"/>
            </p:cNvSpPr>
            <p:nvPr/>
          </p:nvSpPr>
          <p:spPr bwMode="auto">
            <a:xfrm flipV="1">
              <a:off x="3880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3" name="Line 28"/>
            <p:cNvSpPr>
              <a:spLocks noChangeShapeType="1"/>
            </p:cNvSpPr>
            <p:nvPr/>
          </p:nvSpPr>
          <p:spPr bwMode="auto">
            <a:xfrm flipH="1" flipV="1">
              <a:off x="1289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4" name="Line 29"/>
            <p:cNvSpPr>
              <a:spLocks noChangeShapeType="1"/>
            </p:cNvSpPr>
            <p:nvPr/>
          </p:nvSpPr>
          <p:spPr bwMode="auto">
            <a:xfrm flipV="1">
              <a:off x="1659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5" name="Line 30"/>
            <p:cNvSpPr>
              <a:spLocks noChangeShapeType="1"/>
            </p:cNvSpPr>
            <p:nvPr/>
          </p:nvSpPr>
          <p:spPr bwMode="auto">
            <a:xfrm flipH="1" flipV="1">
              <a:off x="2029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6" name="Line 31"/>
            <p:cNvSpPr>
              <a:spLocks noChangeShapeType="1"/>
            </p:cNvSpPr>
            <p:nvPr/>
          </p:nvSpPr>
          <p:spPr bwMode="auto">
            <a:xfrm flipV="1">
              <a:off x="2399" y="2234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7" name="Line 32"/>
            <p:cNvSpPr>
              <a:spLocks noChangeShapeType="1"/>
            </p:cNvSpPr>
            <p:nvPr/>
          </p:nvSpPr>
          <p:spPr bwMode="auto">
            <a:xfrm flipH="1" flipV="1">
              <a:off x="2770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8" name="Line 33"/>
            <p:cNvSpPr>
              <a:spLocks noChangeShapeType="1"/>
            </p:cNvSpPr>
            <p:nvPr/>
          </p:nvSpPr>
          <p:spPr bwMode="auto">
            <a:xfrm flipH="1" flipV="1">
              <a:off x="3510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9" name="Line 34"/>
            <p:cNvSpPr>
              <a:spLocks noChangeShapeType="1"/>
            </p:cNvSpPr>
            <p:nvPr/>
          </p:nvSpPr>
          <p:spPr bwMode="auto">
            <a:xfrm flipV="1">
              <a:off x="1298" y="1921"/>
              <a:ext cx="371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0" name="Line 35"/>
            <p:cNvSpPr>
              <a:spLocks noChangeShapeType="1"/>
            </p:cNvSpPr>
            <p:nvPr/>
          </p:nvSpPr>
          <p:spPr bwMode="auto">
            <a:xfrm flipV="1">
              <a:off x="351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1" name="Line 36"/>
            <p:cNvSpPr>
              <a:spLocks noChangeShapeType="1"/>
            </p:cNvSpPr>
            <p:nvPr/>
          </p:nvSpPr>
          <p:spPr bwMode="auto">
            <a:xfrm flipH="1" flipV="1">
              <a:off x="166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2" name="Line 37"/>
            <p:cNvSpPr>
              <a:spLocks noChangeShapeType="1"/>
            </p:cNvSpPr>
            <p:nvPr/>
          </p:nvSpPr>
          <p:spPr bwMode="auto">
            <a:xfrm flipV="1">
              <a:off x="203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3" name="Line 38"/>
            <p:cNvSpPr>
              <a:spLocks noChangeShapeType="1"/>
            </p:cNvSpPr>
            <p:nvPr/>
          </p:nvSpPr>
          <p:spPr bwMode="auto">
            <a:xfrm flipH="1" flipV="1">
              <a:off x="240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4" name="Line 39"/>
            <p:cNvSpPr>
              <a:spLocks noChangeShapeType="1"/>
            </p:cNvSpPr>
            <p:nvPr/>
          </p:nvSpPr>
          <p:spPr bwMode="auto">
            <a:xfrm flipV="1">
              <a:off x="277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5" name="Line 40"/>
            <p:cNvSpPr>
              <a:spLocks noChangeShapeType="1"/>
            </p:cNvSpPr>
            <p:nvPr/>
          </p:nvSpPr>
          <p:spPr bwMode="auto">
            <a:xfrm flipH="1" flipV="1">
              <a:off x="314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6" name="Line 41"/>
            <p:cNvSpPr>
              <a:spLocks noChangeShapeType="1"/>
            </p:cNvSpPr>
            <p:nvPr/>
          </p:nvSpPr>
          <p:spPr bwMode="auto">
            <a:xfrm flipH="1" flipV="1">
              <a:off x="3889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7" name="Line 42"/>
            <p:cNvSpPr>
              <a:spLocks noChangeShapeType="1"/>
            </p:cNvSpPr>
            <p:nvPr/>
          </p:nvSpPr>
          <p:spPr bwMode="auto">
            <a:xfrm flipV="1">
              <a:off x="1669" y="1608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8" name="Line 43"/>
            <p:cNvSpPr>
              <a:spLocks noChangeShapeType="1"/>
            </p:cNvSpPr>
            <p:nvPr/>
          </p:nvSpPr>
          <p:spPr bwMode="auto">
            <a:xfrm flipV="1">
              <a:off x="389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9" name="Line 44"/>
            <p:cNvSpPr>
              <a:spLocks noChangeShapeType="1"/>
            </p:cNvSpPr>
            <p:nvPr/>
          </p:nvSpPr>
          <p:spPr bwMode="auto">
            <a:xfrm flipH="1" flipV="1">
              <a:off x="204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0" name="Line 45"/>
            <p:cNvSpPr>
              <a:spLocks noChangeShapeType="1"/>
            </p:cNvSpPr>
            <p:nvPr/>
          </p:nvSpPr>
          <p:spPr bwMode="auto">
            <a:xfrm flipV="1">
              <a:off x="241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1" name="Line 46"/>
            <p:cNvSpPr>
              <a:spLocks noChangeShapeType="1"/>
            </p:cNvSpPr>
            <p:nvPr/>
          </p:nvSpPr>
          <p:spPr bwMode="auto">
            <a:xfrm flipH="1" flipV="1">
              <a:off x="278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2" name="Line 47"/>
            <p:cNvSpPr>
              <a:spLocks noChangeShapeType="1"/>
            </p:cNvSpPr>
            <p:nvPr/>
          </p:nvSpPr>
          <p:spPr bwMode="auto">
            <a:xfrm flipV="1">
              <a:off x="315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3" name="Line 48"/>
            <p:cNvSpPr>
              <a:spLocks noChangeShapeType="1"/>
            </p:cNvSpPr>
            <p:nvPr/>
          </p:nvSpPr>
          <p:spPr bwMode="auto">
            <a:xfrm flipH="1" flipV="1">
              <a:off x="3520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4" name="Line 49"/>
            <p:cNvSpPr>
              <a:spLocks noChangeShapeType="1"/>
            </p:cNvSpPr>
            <p:nvPr/>
          </p:nvSpPr>
          <p:spPr bwMode="auto">
            <a:xfrm flipV="1">
              <a:off x="2040" y="1290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5" name="Line 50"/>
            <p:cNvSpPr>
              <a:spLocks noChangeShapeType="1"/>
            </p:cNvSpPr>
            <p:nvPr/>
          </p:nvSpPr>
          <p:spPr bwMode="auto">
            <a:xfrm flipH="1" flipV="1">
              <a:off x="2411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6" name="Line 51"/>
            <p:cNvSpPr>
              <a:spLocks noChangeShapeType="1"/>
            </p:cNvSpPr>
            <p:nvPr/>
          </p:nvSpPr>
          <p:spPr bwMode="auto">
            <a:xfrm flipV="1">
              <a:off x="2781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7" name="Line 52"/>
            <p:cNvSpPr>
              <a:spLocks noChangeShapeType="1"/>
            </p:cNvSpPr>
            <p:nvPr/>
          </p:nvSpPr>
          <p:spPr bwMode="auto">
            <a:xfrm flipH="1" flipV="1">
              <a:off x="3151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8" name="Line 53"/>
            <p:cNvSpPr>
              <a:spLocks noChangeShapeType="1"/>
            </p:cNvSpPr>
            <p:nvPr/>
          </p:nvSpPr>
          <p:spPr bwMode="auto">
            <a:xfrm flipV="1">
              <a:off x="3521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9" name="Line 54"/>
            <p:cNvSpPr>
              <a:spLocks noChangeShapeType="1"/>
            </p:cNvSpPr>
            <p:nvPr/>
          </p:nvSpPr>
          <p:spPr bwMode="auto">
            <a:xfrm flipH="1" flipV="1">
              <a:off x="3891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0" name="Line 55"/>
            <p:cNvSpPr>
              <a:spLocks noChangeShapeType="1"/>
            </p:cNvSpPr>
            <p:nvPr/>
          </p:nvSpPr>
          <p:spPr bwMode="auto">
            <a:xfrm flipV="1">
              <a:off x="2417" y="971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1" name="Line 56"/>
            <p:cNvSpPr>
              <a:spLocks noChangeShapeType="1"/>
            </p:cNvSpPr>
            <p:nvPr/>
          </p:nvSpPr>
          <p:spPr bwMode="auto">
            <a:xfrm flipH="1" flipV="1">
              <a:off x="2788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2" name="Line 57"/>
            <p:cNvSpPr>
              <a:spLocks noChangeShapeType="1"/>
            </p:cNvSpPr>
            <p:nvPr/>
          </p:nvSpPr>
          <p:spPr bwMode="auto">
            <a:xfrm flipV="1">
              <a:off x="3158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3" name="Line 58"/>
            <p:cNvSpPr>
              <a:spLocks noChangeShapeType="1"/>
            </p:cNvSpPr>
            <p:nvPr/>
          </p:nvSpPr>
          <p:spPr bwMode="auto">
            <a:xfrm flipH="1" flipV="1">
              <a:off x="3528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4" name="Line 59"/>
            <p:cNvSpPr>
              <a:spLocks noChangeShapeType="1"/>
            </p:cNvSpPr>
            <p:nvPr/>
          </p:nvSpPr>
          <p:spPr bwMode="auto">
            <a:xfrm flipV="1">
              <a:off x="3898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5" name="Line 60"/>
            <p:cNvSpPr>
              <a:spLocks noChangeShapeType="1"/>
            </p:cNvSpPr>
            <p:nvPr/>
          </p:nvSpPr>
          <p:spPr bwMode="auto">
            <a:xfrm flipV="1">
              <a:off x="2788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6" name="Line 61"/>
            <p:cNvSpPr>
              <a:spLocks noChangeShapeType="1"/>
            </p:cNvSpPr>
            <p:nvPr/>
          </p:nvSpPr>
          <p:spPr bwMode="auto">
            <a:xfrm flipH="1" flipV="1">
              <a:off x="3158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7" name="Line 62"/>
            <p:cNvSpPr>
              <a:spLocks noChangeShapeType="1"/>
            </p:cNvSpPr>
            <p:nvPr/>
          </p:nvSpPr>
          <p:spPr bwMode="auto">
            <a:xfrm flipV="1">
              <a:off x="3528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8" name="Line 63"/>
            <p:cNvSpPr>
              <a:spLocks noChangeShapeType="1"/>
            </p:cNvSpPr>
            <p:nvPr/>
          </p:nvSpPr>
          <p:spPr bwMode="auto">
            <a:xfrm flipH="1" flipV="1">
              <a:off x="3898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9" name="Text Box 64"/>
            <p:cNvSpPr txBox="1">
              <a:spLocks noChangeArrowheads="1"/>
            </p:cNvSpPr>
            <p:nvPr/>
          </p:nvSpPr>
          <p:spPr bwMode="auto">
            <a:xfrm>
              <a:off x="805" y="228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0" name="Text Box 65"/>
            <p:cNvSpPr txBox="1">
              <a:spLocks noChangeArrowheads="1"/>
            </p:cNvSpPr>
            <p:nvPr/>
          </p:nvSpPr>
          <p:spPr bwMode="auto">
            <a:xfrm>
              <a:off x="1175" y="1963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1" name="Text Box 66"/>
            <p:cNvSpPr txBox="1">
              <a:spLocks noChangeArrowheads="1"/>
            </p:cNvSpPr>
            <p:nvPr/>
          </p:nvSpPr>
          <p:spPr bwMode="auto">
            <a:xfrm>
              <a:off x="1174" y="252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2" name="Text Box 67"/>
            <p:cNvSpPr txBox="1">
              <a:spLocks noChangeArrowheads="1"/>
            </p:cNvSpPr>
            <p:nvPr/>
          </p:nvSpPr>
          <p:spPr bwMode="auto">
            <a:xfrm>
              <a:off x="1524" y="165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3" name="Text Box 68"/>
            <p:cNvSpPr txBox="1">
              <a:spLocks noChangeArrowheads="1"/>
            </p:cNvSpPr>
            <p:nvPr/>
          </p:nvSpPr>
          <p:spPr bwMode="auto">
            <a:xfrm>
              <a:off x="1547" y="226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4" name="Text Box 69"/>
            <p:cNvSpPr txBox="1">
              <a:spLocks noChangeArrowheads="1"/>
            </p:cNvSpPr>
            <p:nvPr/>
          </p:nvSpPr>
          <p:spPr bwMode="auto">
            <a:xfrm>
              <a:off x="1880" y="135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5" name="Text Box 70"/>
            <p:cNvSpPr txBox="1">
              <a:spLocks noChangeArrowheads="1"/>
            </p:cNvSpPr>
            <p:nvPr/>
          </p:nvSpPr>
          <p:spPr bwMode="auto">
            <a:xfrm>
              <a:off x="1938" y="194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6" name="Text Box 71"/>
            <p:cNvSpPr txBox="1">
              <a:spLocks noChangeArrowheads="1"/>
            </p:cNvSpPr>
            <p:nvPr/>
          </p:nvSpPr>
          <p:spPr bwMode="auto">
            <a:xfrm>
              <a:off x="1920" y="252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7" name="Text Box 72"/>
            <p:cNvSpPr txBox="1">
              <a:spLocks noChangeArrowheads="1"/>
            </p:cNvSpPr>
            <p:nvPr/>
          </p:nvSpPr>
          <p:spPr bwMode="auto">
            <a:xfrm>
              <a:off x="2671" y="132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8" name="Text Box 73"/>
            <p:cNvSpPr txBox="1">
              <a:spLocks noChangeArrowheads="1"/>
            </p:cNvSpPr>
            <p:nvPr/>
          </p:nvSpPr>
          <p:spPr bwMode="auto">
            <a:xfrm>
              <a:off x="2671" y="191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399" name="Text Box 74"/>
            <p:cNvSpPr txBox="1">
              <a:spLocks noChangeArrowheads="1"/>
            </p:cNvSpPr>
            <p:nvPr/>
          </p:nvSpPr>
          <p:spPr bwMode="auto">
            <a:xfrm>
              <a:off x="2655" y="25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0" name="Text Box 75"/>
            <p:cNvSpPr txBox="1">
              <a:spLocks noChangeArrowheads="1"/>
            </p:cNvSpPr>
            <p:nvPr/>
          </p:nvSpPr>
          <p:spPr bwMode="auto">
            <a:xfrm>
              <a:off x="2243" y="101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1" name="Text Box 76"/>
            <p:cNvSpPr txBox="1">
              <a:spLocks noChangeArrowheads="1"/>
            </p:cNvSpPr>
            <p:nvPr/>
          </p:nvSpPr>
          <p:spPr bwMode="auto">
            <a:xfrm>
              <a:off x="2271" y="160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2" name="Text Box 77"/>
            <p:cNvSpPr txBox="1">
              <a:spLocks noChangeArrowheads="1"/>
            </p:cNvSpPr>
            <p:nvPr/>
          </p:nvSpPr>
          <p:spPr bwMode="auto">
            <a:xfrm>
              <a:off x="2253" y="222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3" name="Text Box 78"/>
            <p:cNvSpPr txBox="1">
              <a:spLocks noChangeArrowheads="1"/>
            </p:cNvSpPr>
            <p:nvPr/>
          </p:nvSpPr>
          <p:spPr bwMode="auto">
            <a:xfrm>
              <a:off x="3039" y="9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4" name="Text Box 79"/>
            <p:cNvSpPr txBox="1">
              <a:spLocks noChangeArrowheads="1"/>
            </p:cNvSpPr>
            <p:nvPr/>
          </p:nvSpPr>
          <p:spPr bwMode="auto">
            <a:xfrm>
              <a:off x="3000" y="158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5" name="Text Box 80"/>
            <p:cNvSpPr txBox="1">
              <a:spLocks noChangeArrowheads="1"/>
            </p:cNvSpPr>
            <p:nvPr/>
          </p:nvSpPr>
          <p:spPr bwMode="auto">
            <a:xfrm>
              <a:off x="2982" y="222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6" name="Text Box 81"/>
            <p:cNvSpPr txBox="1">
              <a:spLocks noChangeArrowheads="1"/>
            </p:cNvSpPr>
            <p:nvPr/>
          </p:nvSpPr>
          <p:spPr bwMode="auto">
            <a:xfrm>
              <a:off x="3341" y="128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7" name="Text Box 82"/>
            <p:cNvSpPr txBox="1">
              <a:spLocks noChangeArrowheads="1"/>
            </p:cNvSpPr>
            <p:nvPr/>
          </p:nvSpPr>
          <p:spPr bwMode="auto">
            <a:xfrm>
              <a:off x="3346" y="189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8" name="Text Box 83"/>
            <p:cNvSpPr txBox="1">
              <a:spLocks noChangeArrowheads="1"/>
            </p:cNvSpPr>
            <p:nvPr/>
          </p:nvSpPr>
          <p:spPr bwMode="auto">
            <a:xfrm>
              <a:off x="3332" y="253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09" name="Text Box 84"/>
            <p:cNvSpPr txBox="1">
              <a:spLocks noChangeArrowheads="1"/>
            </p:cNvSpPr>
            <p:nvPr/>
          </p:nvSpPr>
          <p:spPr bwMode="auto">
            <a:xfrm>
              <a:off x="2647" y="72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10" name="Text Box 85"/>
            <p:cNvSpPr txBox="1">
              <a:spLocks noChangeArrowheads="1"/>
            </p:cNvSpPr>
            <p:nvPr/>
          </p:nvSpPr>
          <p:spPr bwMode="auto">
            <a:xfrm>
              <a:off x="3025" y="40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11" name="Text Box 86"/>
            <p:cNvSpPr txBox="1">
              <a:spLocks noChangeArrowheads="1"/>
            </p:cNvSpPr>
            <p:nvPr/>
          </p:nvSpPr>
          <p:spPr bwMode="auto">
            <a:xfrm>
              <a:off x="3378" y="6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12" name="Line 87"/>
            <p:cNvSpPr>
              <a:spLocks noChangeShapeType="1"/>
            </p:cNvSpPr>
            <p:nvPr/>
          </p:nvSpPr>
          <p:spPr bwMode="auto">
            <a:xfrm flipV="1">
              <a:off x="564" y="503"/>
              <a:ext cx="0" cy="2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3" name="Line 88"/>
            <p:cNvSpPr>
              <a:spLocks noChangeShapeType="1"/>
            </p:cNvSpPr>
            <p:nvPr/>
          </p:nvSpPr>
          <p:spPr bwMode="auto">
            <a:xfrm>
              <a:off x="501" y="2540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4" name="Line 89"/>
            <p:cNvSpPr>
              <a:spLocks noChangeShapeType="1"/>
            </p:cNvSpPr>
            <p:nvPr/>
          </p:nvSpPr>
          <p:spPr bwMode="auto">
            <a:xfrm>
              <a:off x="501" y="2227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" name="Line 90"/>
            <p:cNvSpPr>
              <a:spLocks noChangeShapeType="1"/>
            </p:cNvSpPr>
            <p:nvPr/>
          </p:nvSpPr>
          <p:spPr bwMode="auto">
            <a:xfrm>
              <a:off x="501" y="1915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6" name="Line 91"/>
            <p:cNvSpPr>
              <a:spLocks noChangeShapeType="1"/>
            </p:cNvSpPr>
            <p:nvPr/>
          </p:nvSpPr>
          <p:spPr bwMode="auto">
            <a:xfrm>
              <a:off x="501" y="1602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7" name="Line 92"/>
            <p:cNvSpPr>
              <a:spLocks noChangeShapeType="1"/>
            </p:cNvSpPr>
            <p:nvPr/>
          </p:nvSpPr>
          <p:spPr bwMode="auto">
            <a:xfrm>
              <a:off x="501" y="663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8" name="Line 93"/>
            <p:cNvSpPr>
              <a:spLocks noChangeShapeType="1"/>
            </p:cNvSpPr>
            <p:nvPr/>
          </p:nvSpPr>
          <p:spPr bwMode="auto">
            <a:xfrm>
              <a:off x="501" y="97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9" name="Line 94"/>
            <p:cNvSpPr>
              <a:spLocks noChangeShapeType="1"/>
            </p:cNvSpPr>
            <p:nvPr/>
          </p:nvSpPr>
          <p:spPr bwMode="auto">
            <a:xfrm>
              <a:off x="524" y="2867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0" name="Line 95"/>
            <p:cNvSpPr>
              <a:spLocks noChangeShapeType="1"/>
            </p:cNvSpPr>
            <p:nvPr/>
          </p:nvSpPr>
          <p:spPr bwMode="auto">
            <a:xfrm>
              <a:off x="501" y="1289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1" name="Text Box 96"/>
            <p:cNvSpPr txBox="1">
              <a:spLocks noChangeArrowheads="1"/>
            </p:cNvSpPr>
            <p:nvPr/>
          </p:nvSpPr>
          <p:spPr bwMode="auto">
            <a:xfrm>
              <a:off x="117" y="515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7/2</a:t>
              </a:r>
            </a:p>
          </p:txBody>
        </p:sp>
        <p:sp>
          <p:nvSpPr>
            <p:cNvPr id="13422" name="Text Box 97"/>
            <p:cNvSpPr txBox="1">
              <a:spLocks noChangeArrowheads="1"/>
            </p:cNvSpPr>
            <p:nvPr/>
          </p:nvSpPr>
          <p:spPr bwMode="auto">
            <a:xfrm>
              <a:off x="192" y="82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423" name="Text Box 98"/>
            <p:cNvSpPr txBox="1">
              <a:spLocks noChangeArrowheads="1"/>
            </p:cNvSpPr>
            <p:nvPr/>
          </p:nvSpPr>
          <p:spPr bwMode="auto">
            <a:xfrm>
              <a:off x="118" y="1135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5/2</a:t>
              </a:r>
            </a:p>
          </p:txBody>
        </p:sp>
        <p:sp>
          <p:nvSpPr>
            <p:cNvPr id="13424" name="Text Box 99"/>
            <p:cNvSpPr txBox="1">
              <a:spLocks noChangeArrowheads="1"/>
            </p:cNvSpPr>
            <p:nvPr/>
          </p:nvSpPr>
          <p:spPr bwMode="auto">
            <a:xfrm>
              <a:off x="192" y="144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3425" name="Text Box 100"/>
            <p:cNvSpPr txBox="1">
              <a:spLocks noChangeArrowheads="1"/>
            </p:cNvSpPr>
            <p:nvPr/>
          </p:nvSpPr>
          <p:spPr bwMode="auto">
            <a:xfrm>
              <a:off x="118" y="1756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13426" name="Text Box 101"/>
            <p:cNvSpPr txBox="1">
              <a:spLocks noChangeArrowheads="1"/>
            </p:cNvSpPr>
            <p:nvPr/>
          </p:nvSpPr>
          <p:spPr bwMode="auto">
            <a:xfrm>
              <a:off x="192" y="206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27" name="Text Box 102"/>
            <p:cNvSpPr txBox="1">
              <a:spLocks noChangeArrowheads="1"/>
            </p:cNvSpPr>
            <p:nvPr/>
          </p:nvSpPr>
          <p:spPr bwMode="auto">
            <a:xfrm>
              <a:off x="118" y="2377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13428" name="Text Box 103"/>
            <p:cNvSpPr txBox="1">
              <a:spLocks noChangeArrowheads="1"/>
            </p:cNvSpPr>
            <p:nvPr/>
          </p:nvSpPr>
          <p:spPr bwMode="auto">
            <a:xfrm>
              <a:off x="409" y="96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sz="3200" smtClean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13429" name="Line 104"/>
            <p:cNvSpPr>
              <a:spLocks noChangeShapeType="1"/>
            </p:cNvSpPr>
            <p:nvPr/>
          </p:nvSpPr>
          <p:spPr bwMode="auto">
            <a:xfrm flipV="1">
              <a:off x="549" y="2549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30" name="Text Box 105"/>
            <p:cNvSpPr txBox="1">
              <a:spLocks noChangeArrowheads="1"/>
            </p:cNvSpPr>
            <p:nvPr/>
          </p:nvSpPr>
          <p:spPr bwMode="auto">
            <a:xfrm>
              <a:off x="784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31" name="Text Box 106"/>
            <p:cNvSpPr txBox="1">
              <a:spLocks noChangeArrowheads="1"/>
            </p:cNvSpPr>
            <p:nvPr/>
          </p:nvSpPr>
          <p:spPr bwMode="auto">
            <a:xfrm>
              <a:off x="1156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3432" name="Text Box 107"/>
            <p:cNvSpPr txBox="1">
              <a:spLocks noChangeArrowheads="1"/>
            </p:cNvSpPr>
            <p:nvPr/>
          </p:nvSpPr>
          <p:spPr bwMode="auto">
            <a:xfrm>
              <a:off x="1529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433" name="Text Box 108"/>
            <p:cNvSpPr txBox="1">
              <a:spLocks noChangeArrowheads="1"/>
            </p:cNvSpPr>
            <p:nvPr/>
          </p:nvSpPr>
          <p:spPr bwMode="auto">
            <a:xfrm>
              <a:off x="1901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434" name="Text Box 109"/>
            <p:cNvSpPr txBox="1">
              <a:spLocks noChangeArrowheads="1"/>
            </p:cNvSpPr>
            <p:nvPr/>
          </p:nvSpPr>
          <p:spPr bwMode="auto">
            <a:xfrm>
              <a:off x="2274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3435" name="Text Box 110"/>
            <p:cNvSpPr txBox="1">
              <a:spLocks noChangeArrowheads="1"/>
            </p:cNvSpPr>
            <p:nvPr/>
          </p:nvSpPr>
          <p:spPr bwMode="auto">
            <a:xfrm>
              <a:off x="2646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3436" name="Text Box 111"/>
            <p:cNvSpPr txBox="1">
              <a:spLocks noChangeArrowheads="1"/>
            </p:cNvSpPr>
            <p:nvPr/>
          </p:nvSpPr>
          <p:spPr bwMode="auto">
            <a:xfrm>
              <a:off x="3018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3437" name="Text Box 112"/>
            <p:cNvSpPr txBox="1">
              <a:spLocks noChangeArrowheads="1"/>
            </p:cNvSpPr>
            <p:nvPr/>
          </p:nvSpPr>
          <p:spPr bwMode="auto">
            <a:xfrm>
              <a:off x="3391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3438" name="Text Box 113"/>
            <p:cNvSpPr txBox="1">
              <a:spLocks noChangeArrowheads="1"/>
            </p:cNvSpPr>
            <p:nvPr/>
          </p:nvSpPr>
          <p:spPr bwMode="auto">
            <a:xfrm>
              <a:off x="4072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3439" name="Text Box 114"/>
            <p:cNvSpPr txBox="1">
              <a:spLocks noChangeArrowheads="1"/>
            </p:cNvSpPr>
            <p:nvPr/>
          </p:nvSpPr>
          <p:spPr bwMode="auto">
            <a:xfrm>
              <a:off x="3763" y="297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3440" name="Text Box 115"/>
            <p:cNvSpPr txBox="1">
              <a:spLocks noChangeArrowheads="1"/>
            </p:cNvSpPr>
            <p:nvPr/>
          </p:nvSpPr>
          <p:spPr bwMode="auto">
            <a:xfrm>
              <a:off x="4440" y="29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3441" name="Text Box 116"/>
            <p:cNvSpPr txBox="1">
              <a:spLocks noChangeArrowheads="1"/>
            </p:cNvSpPr>
            <p:nvPr/>
          </p:nvSpPr>
          <p:spPr bwMode="auto">
            <a:xfrm>
              <a:off x="4808" y="29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3442" name="Line 117"/>
            <p:cNvSpPr>
              <a:spLocks noChangeShapeType="1"/>
            </p:cNvSpPr>
            <p:nvPr/>
          </p:nvSpPr>
          <p:spPr bwMode="auto">
            <a:xfrm>
              <a:off x="4949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3" name="Line 118"/>
            <p:cNvSpPr>
              <a:spLocks noChangeShapeType="1"/>
            </p:cNvSpPr>
            <p:nvPr/>
          </p:nvSpPr>
          <p:spPr bwMode="auto">
            <a:xfrm flipH="1" flipV="1">
              <a:off x="4614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4" name="Line 119"/>
            <p:cNvSpPr>
              <a:spLocks noChangeShapeType="1"/>
            </p:cNvSpPr>
            <p:nvPr/>
          </p:nvSpPr>
          <p:spPr bwMode="auto">
            <a:xfrm flipV="1">
              <a:off x="4244" y="254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5" name="Line 120"/>
            <p:cNvSpPr>
              <a:spLocks noChangeShapeType="1"/>
            </p:cNvSpPr>
            <p:nvPr/>
          </p:nvSpPr>
          <p:spPr bwMode="auto">
            <a:xfrm flipV="1">
              <a:off x="4614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6" name="Line 121"/>
            <p:cNvSpPr>
              <a:spLocks noChangeShapeType="1"/>
            </p:cNvSpPr>
            <p:nvPr/>
          </p:nvSpPr>
          <p:spPr bwMode="auto">
            <a:xfrm flipH="1" flipV="1">
              <a:off x="4244" y="223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7" name="Line 122"/>
            <p:cNvSpPr>
              <a:spLocks noChangeShapeType="1"/>
            </p:cNvSpPr>
            <p:nvPr/>
          </p:nvSpPr>
          <p:spPr bwMode="auto">
            <a:xfrm flipV="1">
              <a:off x="4253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8" name="Line 123"/>
            <p:cNvSpPr>
              <a:spLocks noChangeShapeType="1"/>
            </p:cNvSpPr>
            <p:nvPr/>
          </p:nvSpPr>
          <p:spPr bwMode="auto">
            <a:xfrm flipH="1" flipV="1">
              <a:off x="4623" y="1921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9" name="Line 124"/>
            <p:cNvSpPr>
              <a:spLocks noChangeShapeType="1"/>
            </p:cNvSpPr>
            <p:nvPr/>
          </p:nvSpPr>
          <p:spPr bwMode="auto">
            <a:xfrm flipV="1">
              <a:off x="4624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0" name="Line 125"/>
            <p:cNvSpPr>
              <a:spLocks noChangeShapeType="1"/>
            </p:cNvSpPr>
            <p:nvPr/>
          </p:nvSpPr>
          <p:spPr bwMode="auto">
            <a:xfrm flipH="1" flipV="1">
              <a:off x="4254" y="1608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1" name="Line 126"/>
            <p:cNvSpPr>
              <a:spLocks noChangeShapeType="1"/>
            </p:cNvSpPr>
            <p:nvPr/>
          </p:nvSpPr>
          <p:spPr bwMode="auto">
            <a:xfrm flipV="1">
              <a:off x="4255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2" name="Line 127"/>
            <p:cNvSpPr>
              <a:spLocks noChangeShapeType="1"/>
            </p:cNvSpPr>
            <p:nvPr/>
          </p:nvSpPr>
          <p:spPr bwMode="auto">
            <a:xfrm flipH="1" flipV="1">
              <a:off x="4625" y="129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3" name="Line 128"/>
            <p:cNvSpPr>
              <a:spLocks noChangeShapeType="1"/>
            </p:cNvSpPr>
            <p:nvPr/>
          </p:nvSpPr>
          <p:spPr bwMode="auto">
            <a:xfrm flipH="1" flipV="1">
              <a:off x="4262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4" name="Line 129"/>
            <p:cNvSpPr>
              <a:spLocks noChangeShapeType="1"/>
            </p:cNvSpPr>
            <p:nvPr/>
          </p:nvSpPr>
          <p:spPr bwMode="auto">
            <a:xfrm flipV="1">
              <a:off x="4632" y="971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5" name="Line 130"/>
            <p:cNvSpPr>
              <a:spLocks noChangeShapeType="1"/>
            </p:cNvSpPr>
            <p:nvPr/>
          </p:nvSpPr>
          <p:spPr bwMode="auto">
            <a:xfrm flipV="1">
              <a:off x="4262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6" name="Line 131"/>
            <p:cNvSpPr>
              <a:spLocks noChangeShapeType="1"/>
            </p:cNvSpPr>
            <p:nvPr/>
          </p:nvSpPr>
          <p:spPr bwMode="auto">
            <a:xfrm flipH="1" flipV="1">
              <a:off x="4632" y="66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57" name="Text Box 132"/>
            <p:cNvSpPr txBox="1">
              <a:spLocks noChangeArrowheads="1"/>
            </p:cNvSpPr>
            <p:nvPr/>
          </p:nvSpPr>
          <p:spPr bwMode="auto">
            <a:xfrm>
              <a:off x="3759" y="992"/>
              <a:ext cx="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58" name="Text Box 133"/>
            <p:cNvSpPr txBox="1">
              <a:spLocks noChangeArrowheads="1"/>
            </p:cNvSpPr>
            <p:nvPr/>
          </p:nvSpPr>
          <p:spPr bwMode="auto">
            <a:xfrm>
              <a:off x="3744" y="159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59" name="Text Box 134"/>
            <p:cNvSpPr txBox="1">
              <a:spLocks noChangeArrowheads="1"/>
            </p:cNvSpPr>
            <p:nvPr/>
          </p:nvSpPr>
          <p:spPr bwMode="auto">
            <a:xfrm>
              <a:off x="3742" y="223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0" name="Text Box 135"/>
            <p:cNvSpPr txBox="1">
              <a:spLocks noChangeArrowheads="1"/>
            </p:cNvSpPr>
            <p:nvPr/>
          </p:nvSpPr>
          <p:spPr bwMode="auto">
            <a:xfrm>
              <a:off x="3785" y="41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1" name="Text Box 136"/>
            <p:cNvSpPr txBox="1">
              <a:spLocks noChangeArrowheads="1"/>
            </p:cNvSpPr>
            <p:nvPr/>
          </p:nvSpPr>
          <p:spPr bwMode="auto">
            <a:xfrm>
              <a:off x="4511" y="95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2" name="Text Box 137"/>
            <p:cNvSpPr txBox="1">
              <a:spLocks noChangeArrowheads="1"/>
            </p:cNvSpPr>
            <p:nvPr/>
          </p:nvSpPr>
          <p:spPr bwMode="auto">
            <a:xfrm>
              <a:off x="4472" y="155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3" name="Text Box 138"/>
            <p:cNvSpPr txBox="1">
              <a:spLocks noChangeArrowheads="1"/>
            </p:cNvSpPr>
            <p:nvPr/>
          </p:nvSpPr>
          <p:spPr bwMode="auto">
            <a:xfrm>
              <a:off x="4406" y="2212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4" name="Text Box 139"/>
            <p:cNvSpPr txBox="1">
              <a:spLocks noChangeArrowheads="1"/>
            </p:cNvSpPr>
            <p:nvPr/>
          </p:nvSpPr>
          <p:spPr bwMode="auto">
            <a:xfrm>
              <a:off x="4497" y="37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5" name="Line 140"/>
            <p:cNvSpPr>
              <a:spLocks noChangeShapeType="1"/>
            </p:cNvSpPr>
            <p:nvPr/>
          </p:nvSpPr>
          <p:spPr bwMode="auto">
            <a:xfrm>
              <a:off x="4262" y="2809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66" name="Text Box 141"/>
            <p:cNvSpPr txBox="1">
              <a:spLocks noChangeArrowheads="1"/>
            </p:cNvSpPr>
            <p:nvPr/>
          </p:nvSpPr>
          <p:spPr bwMode="auto">
            <a:xfrm>
              <a:off x="4117" y="125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7" name="Text Box 142"/>
            <p:cNvSpPr txBox="1">
              <a:spLocks noChangeArrowheads="1"/>
            </p:cNvSpPr>
            <p:nvPr/>
          </p:nvSpPr>
          <p:spPr bwMode="auto">
            <a:xfrm>
              <a:off x="4122" y="187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8" name="Text Box 143"/>
            <p:cNvSpPr txBox="1">
              <a:spLocks noChangeArrowheads="1"/>
            </p:cNvSpPr>
            <p:nvPr/>
          </p:nvSpPr>
          <p:spPr bwMode="auto">
            <a:xfrm>
              <a:off x="4068" y="254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69" name="Text Box 144"/>
            <p:cNvSpPr txBox="1">
              <a:spLocks noChangeArrowheads="1"/>
            </p:cNvSpPr>
            <p:nvPr/>
          </p:nvSpPr>
          <p:spPr bwMode="auto">
            <a:xfrm>
              <a:off x="4154" y="6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  <p:sp>
          <p:nvSpPr>
            <p:cNvPr id="13470" name="Text Box 145"/>
            <p:cNvSpPr txBox="1">
              <a:spLocks noChangeArrowheads="1"/>
            </p:cNvSpPr>
            <p:nvPr/>
          </p:nvSpPr>
          <p:spPr bwMode="auto">
            <a:xfrm>
              <a:off x="4750" y="2524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13315" name="Oval 146"/>
          <p:cNvSpPr>
            <a:spLocks noChangeArrowheads="1"/>
          </p:cNvSpPr>
          <p:nvPr/>
        </p:nvSpPr>
        <p:spPr bwMode="auto">
          <a:xfrm>
            <a:off x="10048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6" name="Oval 147"/>
          <p:cNvSpPr>
            <a:spLocks noChangeArrowheads="1"/>
          </p:cNvSpPr>
          <p:nvPr/>
        </p:nvSpPr>
        <p:spPr bwMode="auto">
          <a:xfrm>
            <a:off x="337661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7" name="Oval 148"/>
          <p:cNvSpPr>
            <a:spLocks noChangeArrowheads="1"/>
          </p:cNvSpPr>
          <p:nvPr/>
        </p:nvSpPr>
        <p:spPr bwMode="auto">
          <a:xfrm>
            <a:off x="15970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8" name="Oval 149"/>
          <p:cNvSpPr>
            <a:spLocks noChangeArrowheads="1"/>
          </p:cNvSpPr>
          <p:nvPr/>
        </p:nvSpPr>
        <p:spPr bwMode="auto">
          <a:xfrm>
            <a:off x="21907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9" name="Oval 150"/>
          <p:cNvSpPr>
            <a:spLocks noChangeArrowheads="1"/>
          </p:cNvSpPr>
          <p:nvPr/>
        </p:nvSpPr>
        <p:spPr bwMode="auto">
          <a:xfrm>
            <a:off x="27844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0" name="Oval 151"/>
          <p:cNvSpPr>
            <a:spLocks noChangeArrowheads="1"/>
          </p:cNvSpPr>
          <p:nvPr/>
        </p:nvSpPr>
        <p:spPr bwMode="auto">
          <a:xfrm>
            <a:off x="397033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1" name="Oval 152"/>
          <p:cNvSpPr>
            <a:spLocks noChangeArrowheads="1"/>
          </p:cNvSpPr>
          <p:nvPr/>
        </p:nvSpPr>
        <p:spPr bwMode="auto">
          <a:xfrm>
            <a:off x="456406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2" name="Oval 153"/>
          <p:cNvSpPr>
            <a:spLocks noChangeArrowheads="1"/>
          </p:cNvSpPr>
          <p:nvPr/>
        </p:nvSpPr>
        <p:spPr bwMode="auto">
          <a:xfrm>
            <a:off x="51577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3" name="Oval 154"/>
          <p:cNvSpPr>
            <a:spLocks noChangeArrowheads="1"/>
          </p:cNvSpPr>
          <p:nvPr/>
        </p:nvSpPr>
        <p:spPr bwMode="auto">
          <a:xfrm>
            <a:off x="57499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4" name="Oval 155"/>
          <p:cNvSpPr>
            <a:spLocks noChangeArrowheads="1"/>
          </p:cNvSpPr>
          <p:nvPr/>
        </p:nvSpPr>
        <p:spPr bwMode="auto">
          <a:xfrm>
            <a:off x="63436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5" name="Oval 156"/>
          <p:cNvSpPr>
            <a:spLocks noChangeArrowheads="1"/>
          </p:cNvSpPr>
          <p:nvPr/>
        </p:nvSpPr>
        <p:spPr bwMode="auto">
          <a:xfrm>
            <a:off x="69373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6" name="Oval 157"/>
          <p:cNvSpPr>
            <a:spLocks noChangeArrowheads="1"/>
          </p:cNvSpPr>
          <p:nvPr/>
        </p:nvSpPr>
        <p:spPr bwMode="auto">
          <a:xfrm>
            <a:off x="753110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7" name="Rectangle 158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Hilbert Space</a:t>
            </a:r>
          </a:p>
        </p:txBody>
      </p:sp>
    </p:spTree>
    <p:extLst>
      <p:ext uri="{BB962C8B-B14F-4D97-AF65-F5344CB8AC3E}">
        <p14:creationId xmlns:p14="http://schemas.microsoft.com/office/powerpoint/2010/main" val="1408881312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685800" y="5011738"/>
            <a:ext cx="739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46843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04946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63048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21151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790950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440848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4953000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5534025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11346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727551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8407400" y="482441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65405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V="1">
            <a:off x="439737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H="1" flipV="1">
            <a:off x="615950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V="1">
            <a:off x="557212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1458913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 flipV="1">
            <a:off x="2046288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 flipH="1" flipV="1">
            <a:off x="2633663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V="1">
            <a:off x="3221038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H="1" flipV="1">
            <a:off x="3808413" y="4513263"/>
            <a:ext cx="588962" cy="498475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 flipH="1" flipV="1">
            <a:off x="498475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 flipV="1">
            <a:off x="1458913" y="4014788"/>
            <a:ext cx="587375" cy="4984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V="1">
            <a:off x="498475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 flipV="1">
            <a:off x="615950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 flipH="1" flipV="1">
            <a:off x="2046288" y="4014788"/>
            <a:ext cx="587375" cy="4984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 flipV="1">
            <a:off x="2633663" y="4014788"/>
            <a:ext cx="587375" cy="4984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5" name="Line 30"/>
          <p:cNvSpPr>
            <a:spLocks noChangeShapeType="1"/>
          </p:cNvSpPr>
          <p:nvPr/>
        </p:nvSpPr>
        <p:spPr bwMode="auto">
          <a:xfrm flipH="1" flipV="1">
            <a:off x="3221038" y="4014788"/>
            <a:ext cx="587375" cy="4984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6" name="Line 31"/>
          <p:cNvSpPr>
            <a:spLocks noChangeShapeType="1"/>
          </p:cNvSpPr>
          <p:nvPr/>
        </p:nvSpPr>
        <p:spPr bwMode="auto">
          <a:xfrm flipV="1">
            <a:off x="3808413" y="4014788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7" name="Line 32"/>
          <p:cNvSpPr>
            <a:spLocks noChangeShapeType="1"/>
          </p:cNvSpPr>
          <p:nvPr/>
        </p:nvSpPr>
        <p:spPr bwMode="auto">
          <a:xfrm flipH="1" flipV="1">
            <a:off x="439737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8" name="Line 33"/>
          <p:cNvSpPr>
            <a:spLocks noChangeShapeType="1"/>
          </p:cNvSpPr>
          <p:nvPr/>
        </p:nvSpPr>
        <p:spPr bwMode="auto">
          <a:xfrm flipH="1" flipV="1">
            <a:off x="557212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9" name="Line 34"/>
          <p:cNvSpPr>
            <a:spLocks noChangeShapeType="1"/>
          </p:cNvSpPr>
          <p:nvPr/>
        </p:nvSpPr>
        <p:spPr bwMode="auto">
          <a:xfrm flipV="1">
            <a:off x="2060575" y="3517900"/>
            <a:ext cx="588963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0" name="Line 35"/>
          <p:cNvSpPr>
            <a:spLocks noChangeShapeType="1"/>
          </p:cNvSpPr>
          <p:nvPr/>
        </p:nvSpPr>
        <p:spPr bwMode="auto">
          <a:xfrm flipV="1">
            <a:off x="558641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Line 36"/>
          <p:cNvSpPr>
            <a:spLocks noChangeShapeType="1"/>
          </p:cNvSpPr>
          <p:nvPr/>
        </p:nvSpPr>
        <p:spPr bwMode="auto">
          <a:xfrm flipH="1" flipV="1">
            <a:off x="26495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2" name="Line 37"/>
          <p:cNvSpPr>
            <a:spLocks noChangeShapeType="1"/>
          </p:cNvSpPr>
          <p:nvPr/>
        </p:nvSpPr>
        <p:spPr bwMode="auto">
          <a:xfrm flipV="1">
            <a:off x="3236913" y="3517900"/>
            <a:ext cx="587375" cy="4968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Line 38"/>
          <p:cNvSpPr>
            <a:spLocks noChangeShapeType="1"/>
          </p:cNvSpPr>
          <p:nvPr/>
        </p:nvSpPr>
        <p:spPr bwMode="auto">
          <a:xfrm flipH="1" flipV="1">
            <a:off x="382428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Line 39"/>
          <p:cNvSpPr>
            <a:spLocks noChangeShapeType="1"/>
          </p:cNvSpPr>
          <p:nvPr/>
        </p:nvSpPr>
        <p:spPr bwMode="auto">
          <a:xfrm flipV="1">
            <a:off x="441166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5" name="Line 40"/>
          <p:cNvSpPr>
            <a:spLocks noChangeShapeType="1"/>
          </p:cNvSpPr>
          <p:nvPr/>
        </p:nvSpPr>
        <p:spPr bwMode="auto">
          <a:xfrm flipH="1" flipV="1">
            <a:off x="49990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6" name="Line 41"/>
          <p:cNvSpPr>
            <a:spLocks noChangeShapeType="1"/>
          </p:cNvSpPr>
          <p:nvPr/>
        </p:nvSpPr>
        <p:spPr bwMode="auto">
          <a:xfrm flipH="1" flipV="1">
            <a:off x="617378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7" name="Line 42"/>
          <p:cNvSpPr>
            <a:spLocks noChangeShapeType="1"/>
          </p:cNvSpPr>
          <p:nvPr/>
        </p:nvSpPr>
        <p:spPr bwMode="auto">
          <a:xfrm flipV="1">
            <a:off x="2649538" y="3021013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8" name="Line 43"/>
          <p:cNvSpPr>
            <a:spLocks noChangeShapeType="1"/>
          </p:cNvSpPr>
          <p:nvPr/>
        </p:nvSpPr>
        <p:spPr bwMode="auto">
          <a:xfrm flipV="1">
            <a:off x="617537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9" name="Line 44"/>
          <p:cNvSpPr>
            <a:spLocks noChangeShapeType="1"/>
          </p:cNvSpPr>
          <p:nvPr/>
        </p:nvSpPr>
        <p:spPr bwMode="auto">
          <a:xfrm flipH="1" flipV="1">
            <a:off x="32385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0" name="Line 45"/>
          <p:cNvSpPr>
            <a:spLocks noChangeShapeType="1"/>
          </p:cNvSpPr>
          <p:nvPr/>
        </p:nvSpPr>
        <p:spPr bwMode="auto">
          <a:xfrm flipV="1">
            <a:off x="382587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1" name="Line 46"/>
          <p:cNvSpPr>
            <a:spLocks noChangeShapeType="1"/>
          </p:cNvSpPr>
          <p:nvPr/>
        </p:nvSpPr>
        <p:spPr bwMode="auto">
          <a:xfrm flipH="1" flipV="1">
            <a:off x="441325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2" name="Line 47"/>
          <p:cNvSpPr>
            <a:spLocks noChangeShapeType="1"/>
          </p:cNvSpPr>
          <p:nvPr/>
        </p:nvSpPr>
        <p:spPr bwMode="auto">
          <a:xfrm flipV="1">
            <a:off x="500062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3" name="Line 48"/>
          <p:cNvSpPr>
            <a:spLocks noChangeShapeType="1"/>
          </p:cNvSpPr>
          <p:nvPr/>
        </p:nvSpPr>
        <p:spPr bwMode="auto">
          <a:xfrm flipH="1" flipV="1">
            <a:off x="55880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4" name="Line 49"/>
          <p:cNvSpPr>
            <a:spLocks noChangeShapeType="1"/>
          </p:cNvSpPr>
          <p:nvPr/>
        </p:nvSpPr>
        <p:spPr bwMode="auto">
          <a:xfrm flipV="1">
            <a:off x="3238500" y="2516188"/>
            <a:ext cx="588963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5" name="Line 50"/>
          <p:cNvSpPr>
            <a:spLocks noChangeShapeType="1"/>
          </p:cNvSpPr>
          <p:nvPr/>
        </p:nvSpPr>
        <p:spPr bwMode="auto">
          <a:xfrm flipH="1" flipV="1">
            <a:off x="382746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6" name="Line 51"/>
          <p:cNvSpPr>
            <a:spLocks noChangeShapeType="1"/>
          </p:cNvSpPr>
          <p:nvPr/>
        </p:nvSpPr>
        <p:spPr bwMode="auto">
          <a:xfrm flipV="1">
            <a:off x="441483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7" name="Line 52"/>
          <p:cNvSpPr>
            <a:spLocks noChangeShapeType="1"/>
          </p:cNvSpPr>
          <p:nvPr/>
        </p:nvSpPr>
        <p:spPr bwMode="auto">
          <a:xfrm flipH="1" flipV="1">
            <a:off x="500221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8" name="Line 53"/>
          <p:cNvSpPr>
            <a:spLocks noChangeShapeType="1"/>
          </p:cNvSpPr>
          <p:nvPr/>
        </p:nvSpPr>
        <p:spPr bwMode="auto">
          <a:xfrm flipV="1">
            <a:off x="558958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9" name="Line 54"/>
          <p:cNvSpPr>
            <a:spLocks noChangeShapeType="1"/>
          </p:cNvSpPr>
          <p:nvPr/>
        </p:nvSpPr>
        <p:spPr bwMode="auto">
          <a:xfrm flipH="1" flipV="1">
            <a:off x="617696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0" name="Line 55"/>
          <p:cNvSpPr>
            <a:spLocks noChangeShapeType="1"/>
          </p:cNvSpPr>
          <p:nvPr/>
        </p:nvSpPr>
        <p:spPr bwMode="auto">
          <a:xfrm flipV="1">
            <a:off x="3836988" y="2009775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1" name="Line 56"/>
          <p:cNvSpPr>
            <a:spLocks noChangeShapeType="1"/>
          </p:cNvSpPr>
          <p:nvPr/>
        </p:nvSpPr>
        <p:spPr bwMode="auto">
          <a:xfrm flipH="1" flipV="1">
            <a:off x="442595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2" name="Line 57"/>
          <p:cNvSpPr>
            <a:spLocks noChangeShapeType="1"/>
          </p:cNvSpPr>
          <p:nvPr/>
        </p:nvSpPr>
        <p:spPr bwMode="auto">
          <a:xfrm flipV="1">
            <a:off x="501332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3" name="Line 58"/>
          <p:cNvSpPr>
            <a:spLocks noChangeShapeType="1"/>
          </p:cNvSpPr>
          <p:nvPr/>
        </p:nvSpPr>
        <p:spPr bwMode="auto">
          <a:xfrm flipH="1" flipV="1">
            <a:off x="560070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4" name="Line 59"/>
          <p:cNvSpPr>
            <a:spLocks noChangeShapeType="1"/>
          </p:cNvSpPr>
          <p:nvPr/>
        </p:nvSpPr>
        <p:spPr bwMode="auto">
          <a:xfrm flipV="1">
            <a:off x="618807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5" name="Line 60"/>
          <p:cNvSpPr>
            <a:spLocks noChangeShapeType="1"/>
          </p:cNvSpPr>
          <p:nvPr/>
        </p:nvSpPr>
        <p:spPr bwMode="auto">
          <a:xfrm flipV="1">
            <a:off x="442595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6" name="Line 61"/>
          <p:cNvSpPr>
            <a:spLocks noChangeShapeType="1"/>
          </p:cNvSpPr>
          <p:nvPr/>
        </p:nvSpPr>
        <p:spPr bwMode="auto">
          <a:xfrm flipH="1" flipV="1">
            <a:off x="501332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7" name="Line 62"/>
          <p:cNvSpPr>
            <a:spLocks noChangeShapeType="1"/>
          </p:cNvSpPr>
          <p:nvPr/>
        </p:nvSpPr>
        <p:spPr bwMode="auto">
          <a:xfrm flipV="1">
            <a:off x="560070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8" name="Line 63"/>
          <p:cNvSpPr>
            <a:spLocks noChangeShapeType="1"/>
          </p:cNvSpPr>
          <p:nvPr/>
        </p:nvSpPr>
        <p:spPr bwMode="auto">
          <a:xfrm flipH="1" flipV="1">
            <a:off x="618807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9" name="Text Box 64"/>
          <p:cNvSpPr txBox="1">
            <a:spLocks noChangeArrowheads="1"/>
          </p:cNvSpPr>
          <p:nvPr/>
        </p:nvSpPr>
        <p:spPr bwMode="auto">
          <a:xfrm>
            <a:off x="1277938" y="410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0" name="Text Box 65"/>
          <p:cNvSpPr txBox="1">
            <a:spLocks noChangeArrowheads="1"/>
          </p:cNvSpPr>
          <p:nvPr/>
        </p:nvSpPr>
        <p:spPr bwMode="auto">
          <a:xfrm>
            <a:off x="1865313" y="3584575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1" name="Text Box 66"/>
          <p:cNvSpPr txBox="1">
            <a:spLocks noChangeArrowheads="1"/>
          </p:cNvSpPr>
          <p:nvPr/>
        </p:nvSpPr>
        <p:spPr bwMode="auto">
          <a:xfrm>
            <a:off x="1863725" y="4476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2" name="Text Box 67"/>
          <p:cNvSpPr txBox="1">
            <a:spLocks noChangeArrowheads="1"/>
          </p:cNvSpPr>
          <p:nvPr/>
        </p:nvSpPr>
        <p:spPr bwMode="auto">
          <a:xfrm>
            <a:off x="2419350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3" name="Text Box 68"/>
          <p:cNvSpPr txBox="1">
            <a:spLocks noChangeArrowheads="1"/>
          </p:cNvSpPr>
          <p:nvPr/>
        </p:nvSpPr>
        <p:spPr bwMode="auto">
          <a:xfrm>
            <a:off x="2455863" y="4067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4" name="Text Box 69"/>
          <p:cNvSpPr txBox="1">
            <a:spLocks noChangeArrowheads="1"/>
          </p:cNvSpPr>
          <p:nvPr/>
        </p:nvSpPr>
        <p:spPr bwMode="auto">
          <a:xfrm>
            <a:off x="2984500" y="2617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5" name="Text Box 70"/>
          <p:cNvSpPr txBox="1">
            <a:spLocks noChangeArrowheads="1"/>
          </p:cNvSpPr>
          <p:nvPr/>
        </p:nvSpPr>
        <p:spPr bwMode="auto">
          <a:xfrm>
            <a:off x="3076575" y="3560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6" name="Text Box 71"/>
          <p:cNvSpPr txBox="1">
            <a:spLocks noChangeArrowheads="1"/>
          </p:cNvSpPr>
          <p:nvPr/>
        </p:nvSpPr>
        <p:spPr bwMode="auto">
          <a:xfrm>
            <a:off x="3048000" y="4483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7" name="Text Box 72"/>
          <p:cNvSpPr txBox="1">
            <a:spLocks noChangeArrowheads="1"/>
          </p:cNvSpPr>
          <p:nvPr/>
        </p:nvSpPr>
        <p:spPr bwMode="auto">
          <a:xfrm>
            <a:off x="4240213" y="256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8" name="Text Box 73"/>
          <p:cNvSpPr txBox="1">
            <a:spLocks noChangeArrowheads="1"/>
          </p:cNvSpPr>
          <p:nvPr/>
        </p:nvSpPr>
        <p:spPr bwMode="auto">
          <a:xfrm>
            <a:off x="4240213" y="3508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09" name="Text Box 74"/>
          <p:cNvSpPr txBox="1">
            <a:spLocks noChangeArrowheads="1"/>
          </p:cNvSpPr>
          <p:nvPr/>
        </p:nvSpPr>
        <p:spPr bwMode="auto">
          <a:xfrm>
            <a:off x="4214813" y="4456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0" name="Text Box 75"/>
          <p:cNvSpPr txBox="1">
            <a:spLocks noChangeArrowheads="1"/>
          </p:cNvSpPr>
          <p:nvPr/>
        </p:nvSpPr>
        <p:spPr bwMode="auto">
          <a:xfrm>
            <a:off x="3560763" y="2084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1" name="Text Box 76"/>
          <p:cNvSpPr txBox="1">
            <a:spLocks noChangeArrowheads="1"/>
          </p:cNvSpPr>
          <p:nvPr/>
        </p:nvSpPr>
        <p:spPr bwMode="auto">
          <a:xfrm>
            <a:off x="3605213" y="3022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2" name="Text Box 77"/>
          <p:cNvSpPr txBox="1">
            <a:spLocks noChangeArrowheads="1"/>
          </p:cNvSpPr>
          <p:nvPr/>
        </p:nvSpPr>
        <p:spPr bwMode="auto">
          <a:xfrm>
            <a:off x="3576638" y="3994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3" name="Text Box 78"/>
          <p:cNvSpPr txBox="1">
            <a:spLocks noChangeArrowheads="1"/>
          </p:cNvSpPr>
          <p:nvPr/>
        </p:nvSpPr>
        <p:spPr bwMode="auto">
          <a:xfrm>
            <a:off x="4824413" y="20304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4" name="Text Box 79"/>
          <p:cNvSpPr txBox="1">
            <a:spLocks noChangeArrowheads="1"/>
          </p:cNvSpPr>
          <p:nvPr/>
        </p:nvSpPr>
        <p:spPr bwMode="auto">
          <a:xfrm>
            <a:off x="4762500" y="29892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5" name="Text Box 80"/>
          <p:cNvSpPr txBox="1">
            <a:spLocks noChangeArrowheads="1"/>
          </p:cNvSpPr>
          <p:nvPr/>
        </p:nvSpPr>
        <p:spPr bwMode="auto">
          <a:xfrm>
            <a:off x="4733925" y="40052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6" name="Text Box 81"/>
          <p:cNvSpPr txBox="1">
            <a:spLocks noChangeArrowheads="1"/>
          </p:cNvSpPr>
          <p:nvPr/>
        </p:nvSpPr>
        <p:spPr bwMode="auto">
          <a:xfrm>
            <a:off x="5303838" y="2505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7" name="Text Box 82"/>
          <p:cNvSpPr txBox="1">
            <a:spLocks noChangeArrowheads="1"/>
          </p:cNvSpPr>
          <p:nvPr/>
        </p:nvSpPr>
        <p:spPr bwMode="auto">
          <a:xfrm>
            <a:off x="5311775" y="3478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8" name="Text Box 83"/>
          <p:cNvSpPr txBox="1">
            <a:spLocks noChangeArrowheads="1"/>
          </p:cNvSpPr>
          <p:nvPr/>
        </p:nvSpPr>
        <p:spPr bwMode="auto">
          <a:xfrm>
            <a:off x="5289550" y="44894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19" name="Text Box 84"/>
          <p:cNvSpPr txBox="1">
            <a:spLocks noChangeArrowheads="1"/>
          </p:cNvSpPr>
          <p:nvPr/>
        </p:nvSpPr>
        <p:spPr bwMode="auto">
          <a:xfrm>
            <a:off x="4202113" y="161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20" name="Text Box 85"/>
          <p:cNvSpPr txBox="1">
            <a:spLocks noChangeArrowheads="1"/>
          </p:cNvSpPr>
          <p:nvPr/>
        </p:nvSpPr>
        <p:spPr bwMode="auto">
          <a:xfrm>
            <a:off x="4802188" y="1106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21" name="Text Box 86"/>
          <p:cNvSpPr txBox="1">
            <a:spLocks noChangeArrowheads="1"/>
          </p:cNvSpPr>
          <p:nvPr/>
        </p:nvSpPr>
        <p:spPr bwMode="auto">
          <a:xfrm>
            <a:off x="5362575" y="1533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22" name="Line 87"/>
          <p:cNvSpPr>
            <a:spLocks noChangeShapeType="1"/>
          </p:cNvSpPr>
          <p:nvPr/>
        </p:nvSpPr>
        <p:spPr bwMode="auto">
          <a:xfrm flipV="1">
            <a:off x="895350" y="1266825"/>
            <a:ext cx="0" cy="3732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3" name="Line 88"/>
          <p:cNvSpPr>
            <a:spLocks noChangeShapeType="1"/>
          </p:cNvSpPr>
          <p:nvPr/>
        </p:nvSpPr>
        <p:spPr bwMode="auto">
          <a:xfrm>
            <a:off x="795338" y="450056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4" name="Line 89"/>
          <p:cNvSpPr>
            <a:spLocks noChangeShapeType="1"/>
          </p:cNvSpPr>
          <p:nvPr/>
        </p:nvSpPr>
        <p:spPr bwMode="auto">
          <a:xfrm>
            <a:off x="795338" y="40036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5" name="Line 90"/>
          <p:cNvSpPr>
            <a:spLocks noChangeShapeType="1"/>
          </p:cNvSpPr>
          <p:nvPr/>
        </p:nvSpPr>
        <p:spPr bwMode="auto">
          <a:xfrm>
            <a:off x="795338" y="35083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6" name="Line 91"/>
          <p:cNvSpPr>
            <a:spLocks noChangeShapeType="1"/>
          </p:cNvSpPr>
          <p:nvPr/>
        </p:nvSpPr>
        <p:spPr bwMode="auto">
          <a:xfrm>
            <a:off x="795338" y="3011488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7" name="Line 92"/>
          <p:cNvSpPr>
            <a:spLocks noChangeShapeType="1"/>
          </p:cNvSpPr>
          <p:nvPr/>
        </p:nvSpPr>
        <p:spPr bwMode="auto">
          <a:xfrm>
            <a:off x="795338" y="152082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8" name="Line 93"/>
          <p:cNvSpPr>
            <a:spLocks noChangeShapeType="1"/>
          </p:cNvSpPr>
          <p:nvPr/>
        </p:nvSpPr>
        <p:spPr bwMode="auto">
          <a:xfrm>
            <a:off x="795338" y="201771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29" name="Line 94"/>
          <p:cNvSpPr>
            <a:spLocks noChangeShapeType="1"/>
          </p:cNvSpPr>
          <p:nvPr/>
        </p:nvSpPr>
        <p:spPr bwMode="auto">
          <a:xfrm>
            <a:off x="831850" y="50196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0" name="Line 95"/>
          <p:cNvSpPr>
            <a:spLocks noChangeShapeType="1"/>
          </p:cNvSpPr>
          <p:nvPr/>
        </p:nvSpPr>
        <p:spPr bwMode="auto">
          <a:xfrm>
            <a:off x="795338" y="2514600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1" name="Text Box 96"/>
          <p:cNvSpPr txBox="1">
            <a:spLocks noChangeArrowheads="1"/>
          </p:cNvSpPr>
          <p:nvPr/>
        </p:nvSpPr>
        <p:spPr bwMode="auto">
          <a:xfrm>
            <a:off x="185738" y="12858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7/2</a:t>
            </a:r>
          </a:p>
        </p:txBody>
      </p:sp>
      <p:sp>
        <p:nvSpPr>
          <p:cNvPr id="14432" name="Text Box 97"/>
          <p:cNvSpPr txBox="1">
            <a:spLocks noChangeArrowheads="1"/>
          </p:cNvSpPr>
          <p:nvPr/>
        </p:nvSpPr>
        <p:spPr bwMode="auto">
          <a:xfrm>
            <a:off x="304800" y="177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433" name="Text Box 98"/>
          <p:cNvSpPr txBox="1">
            <a:spLocks noChangeArrowheads="1"/>
          </p:cNvSpPr>
          <p:nvPr/>
        </p:nvSpPr>
        <p:spPr bwMode="auto">
          <a:xfrm>
            <a:off x="187325" y="22701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5/2</a:t>
            </a:r>
          </a:p>
        </p:txBody>
      </p:sp>
      <p:sp>
        <p:nvSpPr>
          <p:cNvPr id="14434" name="Text Box 99"/>
          <p:cNvSpPr txBox="1">
            <a:spLocks noChangeArrowheads="1"/>
          </p:cNvSpPr>
          <p:nvPr/>
        </p:nvSpPr>
        <p:spPr bwMode="auto">
          <a:xfrm>
            <a:off x="304800" y="27638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435" name="Text Box 100"/>
          <p:cNvSpPr txBox="1">
            <a:spLocks noChangeArrowheads="1"/>
          </p:cNvSpPr>
          <p:nvPr/>
        </p:nvSpPr>
        <p:spPr bwMode="auto">
          <a:xfrm>
            <a:off x="187325" y="32559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3/2</a:t>
            </a:r>
          </a:p>
        </p:txBody>
      </p:sp>
      <p:sp>
        <p:nvSpPr>
          <p:cNvPr id="14436" name="Text Box 101"/>
          <p:cNvSpPr txBox="1">
            <a:spLocks noChangeArrowheads="1"/>
          </p:cNvSpPr>
          <p:nvPr/>
        </p:nvSpPr>
        <p:spPr bwMode="auto">
          <a:xfrm>
            <a:off x="304800" y="3748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37" name="Text Box 102"/>
          <p:cNvSpPr txBox="1">
            <a:spLocks noChangeArrowheads="1"/>
          </p:cNvSpPr>
          <p:nvPr/>
        </p:nvSpPr>
        <p:spPr bwMode="auto">
          <a:xfrm>
            <a:off x="187325" y="42418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14438" name="Text Box 103"/>
          <p:cNvSpPr txBox="1">
            <a:spLocks noChangeArrowheads="1"/>
          </p:cNvSpPr>
          <p:nvPr/>
        </p:nvSpPr>
        <p:spPr bwMode="auto">
          <a:xfrm>
            <a:off x="649288" y="6207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sz="3200" smtClean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4439" name="Line 104"/>
          <p:cNvSpPr>
            <a:spLocks noChangeShapeType="1"/>
          </p:cNvSpPr>
          <p:nvPr/>
        </p:nvSpPr>
        <p:spPr bwMode="auto">
          <a:xfrm flipV="1">
            <a:off x="871538" y="4514850"/>
            <a:ext cx="587375" cy="4968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0" name="Text Box 105"/>
          <p:cNvSpPr txBox="1">
            <a:spLocks noChangeArrowheads="1"/>
          </p:cNvSpPr>
          <p:nvPr/>
        </p:nvSpPr>
        <p:spPr bwMode="auto">
          <a:xfrm>
            <a:off x="124460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41" name="Text Box 106"/>
          <p:cNvSpPr txBox="1">
            <a:spLocks noChangeArrowheads="1"/>
          </p:cNvSpPr>
          <p:nvPr/>
        </p:nvSpPr>
        <p:spPr bwMode="auto">
          <a:xfrm>
            <a:off x="183515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442" name="Text Box 107"/>
          <p:cNvSpPr txBox="1">
            <a:spLocks noChangeArrowheads="1"/>
          </p:cNvSpPr>
          <p:nvPr/>
        </p:nvSpPr>
        <p:spPr bwMode="auto">
          <a:xfrm>
            <a:off x="2427288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443" name="Text Box 108"/>
          <p:cNvSpPr txBox="1">
            <a:spLocks noChangeArrowheads="1"/>
          </p:cNvSpPr>
          <p:nvPr/>
        </p:nvSpPr>
        <p:spPr bwMode="auto">
          <a:xfrm>
            <a:off x="3017838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444" name="Text Box 109"/>
          <p:cNvSpPr txBox="1">
            <a:spLocks noChangeArrowheads="1"/>
          </p:cNvSpPr>
          <p:nvPr/>
        </p:nvSpPr>
        <p:spPr bwMode="auto">
          <a:xfrm>
            <a:off x="360997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45" name="Text Box 110"/>
          <p:cNvSpPr txBox="1">
            <a:spLocks noChangeArrowheads="1"/>
          </p:cNvSpPr>
          <p:nvPr/>
        </p:nvSpPr>
        <p:spPr bwMode="auto">
          <a:xfrm>
            <a:off x="420052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446" name="Text Box 111"/>
          <p:cNvSpPr txBox="1">
            <a:spLocks noChangeArrowheads="1"/>
          </p:cNvSpPr>
          <p:nvPr/>
        </p:nvSpPr>
        <p:spPr bwMode="auto">
          <a:xfrm>
            <a:off x="479107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447" name="Text Box 112"/>
          <p:cNvSpPr txBox="1">
            <a:spLocks noChangeArrowheads="1"/>
          </p:cNvSpPr>
          <p:nvPr/>
        </p:nvSpPr>
        <p:spPr bwMode="auto">
          <a:xfrm>
            <a:off x="5383213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448" name="Text Box 113"/>
          <p:cNvSpPr txBox="1">
            <a:spLocks noChangeArrowheads="1"/>
          </p:cNvSpPr>
          <p:nvPr/>
        </p:nvSpPr>
        <p:spPr bwMode="auto">
          <a:xfrm>
            <a:off x="6464300" y="51927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449" name="Text Box 114"/>
          <p:cNvSpPr txBox="1">
            <a:spLocks noChangeArrowheads="1"/>
          </p:cNvSpPr>
          <p:nvPr/>
        </p:nvSpPr>
        <p:spPr bwMode="auto">
          <a:xfrm>
            <a:off x="5973763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450" name="Text Box 115"/>
          <p:cNvSpPr txBox="1">
            <a:spLocks noChangeArrowheads="1"/>
          </p:cNvSpPr>
          <p:nvPr/>
        </p:nvSpPr>
        <p:spPr bwMode="auto">
          <a:xfrm>
            <a:off x="7048500" y="5180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451" name="Text Box 116"/>
          <p:cNvSpPr txBox="1">
            <a:spLocks noChangeArrowheads="1"/>
          </p:cNvSpPr>
          <p:nvPr/>
        </p:nvSpPr>
        <p:spPr bwMode="auto">
          <a:xfrm>
            <a:off x="7632700" y="5180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4452" name="Line 117"/>
          <p:cNvSpPr>
            <a:spLocks noChangeShapeType="1"/>
          </p:cNvSpPr>
          <p:nvPr/>
        </p:nvSpPr>
        <p:spPr bwMode="auto">
          <a:xfrm>
            <a:off x="785653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3" name="Line 118"/>
          <p:cNvSpPr>
            <a:spLocks noChangeShapeType="1"/>
          </p:cNvSpPr>
          <p:nvPr/>
        </p:nvSpPr>
        <p:spPr bwMode="auto">
          <a:xfrm flipH="1" flipV="1">
            <a:off x="732472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4" name="Line 119"/>
          <p:cNvSpPr>
            <a:spLocks noChangeShapeType="1"/>
          </p:cNvSpPr>
          <p:nvPr/>
        </p:nvSpPr>
        <p:spPr bwMode="auto">
          <a:xfrm flipV="1">
            <a:off x="673735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5" name="Line 120"/>
          <p:cNvSpPr>
            <a:spLocks noChangeShapeType="1"/>
          </p:cNvSpPr>
          <p:nvPr/>
        </p:nvSpPr>
        <p:spPr bwMode="auto">
          <a:xfrm flipV="1">
            <a:off x="732472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6" name="Line 121"/>
          <p:cNvSpPr>
            <a:spLocks noChangeShapeType="1"/>
          </p:cNvSpPr>
          <p:nvPr/>
        </p:nvSpPr>
        <p:spPr bwMode="auto">
          <a:xfrm flipH="1" flipV="1">
            <a:off x="673735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7" name="Line 122"/>
          <p:cNvSpPr>
            <a:spLocks noChangeShapeType="1"/>
          </p:cNvSpPr>
          <p:nvPr/>
        </p:nvSpPr>
        <p:spPr bwMode="auto">
          <a:xfrm flipV="1">
            <a:off x="67516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8" name="Line 123"/>
          <p:cNvSpPr>
            <a:spLocks noChangeShapeType="1"/>
          </p:cNvSpPr>
          <p:nvPr/>
        </p:nvSpPr>
        <p:spPr bwMode="auto">
          <a:xfrm flipH="1" flipV="1">
            <a:off x="733901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59" name="Line 124"/>
          <p:cNvSpPr>
            <a:spLocks noChangeShapeType="1"/>
          </p:cNvSpPr>
          <p:nvPr/>
        </p:nvSpPr>
        <p:spPr bwMode="auto">
          <a:xfrm flipV="1">
            <a:off x="73406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0" name="Line 125"/>
          <p:cNvSpPr>
            <a:spLocks noChangeShapeType="1"/>
          </p:cNvSpPr>
          <p:nvPr/>
        </p:nvSpPr>
        <p:spPr bwMode="auto">
          <a:xfrm flipH="1" flipV="1">
            <a:off x="675322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1" name="Line 126"/>
          <p:cNvSpPr>
            <a:spLocks noChangeShapeType="1"/>
          </p:cNvSpPr>
          <p:nvPr/>
        </p:nvSpPr>
        <p:spPr bwMode="auto">
          <a:xfrm flipV="1">
            <a:off x="675481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2" name="Line 127"/>
          <p:cNvSpPr>
            <a:spLocks noChangeShapeType="1"/>
          </p:cNvSpPr>
          <p:nvPr/>
        </p:nvSpPr>
        <p:spPr bwMode="auto">
          <a:xfrm flipH="1" flipV="1">
            <a:off x="734218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3" name="Line 128"/>
          <p:cNvSpPr>
            <a:spLocks noChangeShapeType="1"/>
          </p:cNvSpPr>
          <p:nvPr/>
        </p:nvSpPr>
        <p:spPr bwMode="auto">
          <a:xfrm flipH="1" flipV="1">
            <a:off x="676592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4" name="Line 129"/>
          <p:cNvSpPr>
            <a:spLocks noChangeShapeType="1"/>
          </p:cNvSpPr>
          <p:nvPr/>
        </p:nvSpPr>
        <p:spPr bwMode="auto">
          <a:xfrm flipV="1">
            <a:off x="735330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5" name="Line 130"/>
          <p:cNvSpPr>
            <a:spLocks noChangeShapeType="1"/>
          </p:cNvSpPr>
          <p:nvPr/>
        </p:nvSpPr>
        <p:spPr bwMode="auto">
          <a:xfrm flipV="1">
            <a:off x="676592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6" name="Line 131"/>
          <p:cNvSpPr>
            <a:spLocks noChangeShapeType="1"/>
          </p:cNvSpPr>
          <p:nvPr/>
        </p:nvSpPr>
        <p:spPr bwMode="auto">
          <a:xfrm flipH="1" flipV="1">
            <a:off x="735330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67" name="Text Box 132"/>
          <p:cNvSpPr txBox="1">
            <a:spLocks noChangeArrowheads="1"/>
          </p:cNvSpPr>
          <p:nvPr/>
        </p:nvSpPr>
        <p:spPr bwMode="auto">
          <a:xfrm>
            <a:off x="5967413" y="2043113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68" name="Text Box 133"/>
          <p:cNvSpPr txBox="1">
            <a:spLocks noChangeArrowheads="1"/>
          </p:cNvSpPr>
          <p:nvPr/>
        </p:nvSpPr>
        <p:spPr bwMode="auto">
          <a:xfrm>
            <a:off x="5943600" y="3001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69" name="Text Box 134"/>
          <p:cNvSpPr txBox="1">
            <a:spLocks noChangeArrowheads="1"/>
          </p:cNvSpPr>
          <p:nvPr/>
        </p:nvSpPr>
        <p:spPr bwMode="auto">
          <a:xfrm>
            <a:off x="5940425" y="4017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0" name="Text Box 135"/>
          <p:cNvSpPr txBox="1">
            <a:spLocks noChangeArrowheads="1"/>
          </p:cNvSpPr>
          <p:nvPr/>
        </p:nvSpPr>
        <p:spPr bwMode="auto">
          <a:xfrm>
            <a:off x="6008688" y="11191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1" name="Text Box 136"/>
          <p:cNvSpPr txBox="1">
            <a:spLocks noChangeArrowheads="1"/>
          </p:cNvSpPr>
          <p:nvPr/>
        </p:nvSpPr>
        <p:spPr bwMode="auto">
          <a:xfrm>
            <a:off x="7161213" y="1979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2" name="Text Box 137"/>
          <p:cNvSpPr txBox="1">
            <a:spLocks noChangeArrowheads="1"/>
          </p:cNvSpPr>
          <p:nvPr/>
        </p:nvSpPr>
        <p:spPr bwMode="auto">
          <a:xfrm>
            <a:off x="7099300" y="2938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3" name="Text Box 138"/>
          <p:cNvSpPr txBox="1">
            <a:spLocks noChangeArrowheads="1"/>
          </p:cNvSpPr>
          <p:nvPr/>
        </p:nvSpPr>
        <p:spPr bwMode="auto">
          <a:xfrm>
            <a:off x="6994525" y="39798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4" name="Text Box 139"/>
          <p:cNvSpPr txBox="1">
            <a:spLocks noChangeArrowheads="1"/>
          </p:cNvSpPr>
          <p:nvPr/>
        </p:nvSpPr>
        <p:spPr bwMode="auto">
          <a:xfrm>
            <a:off x="7138988" y="1055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5" name="Line 140"/>
          <p:cNvSpPr>
            <a:spLocks noChangeShapeType="1"/>
          </p:cNvSpPr>
          <p:nvPr/>
        </p:nvSpPr>
        <p:spPr bwMode="auto">
          <a:xfrm>
            <a:off x="6765925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76" name="Text Box 141"/>
          <p:cNvSpPr txBox="1">
            <a:spLocks noChangeArrowheads="1"/>
          </p:cNvSpPr>
          <p:nvPr/>
        </p:nvSpPr>
        <p:spPr bwMode="auto">
          <a:xfrm>
            <a:off x="6535738" y="24669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7" name="Text Box 142"/>
          <p:cNvSpPr txBox="1">
            <a:spLocks noChangeArrowheads="1"/>
          </p:cNvSpPr>
          <p:nvPr/>
        </p:nvSpPr>
        <p:spPr bwMode="auto">
          <a:xfrm>
            <a:off x="6543675" y="34401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8" name="Text Box 143"/>
          <p:cNvSpPr txBox="1">
            <a:spLocks noChangeArrowheads="1"/>
          </p:cNvSpPr>
          <p:nvPr/>
        </p:nvSpPr>
        <p:spPr bwMode="auto">
          <a:xfrm>
            <a:off x="6457950" y="4514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79" name="Text Box 144"/>
          <p:cNvSpPr txBox="1">
            <a:spLocks noChangeArrowheads="1"/>
          </p:cNvSpPr>
          <p:nvPr/>
        </p:nvSpPr>
        <p:spPr bwMode="auto">
          <a:xfrm>
            <a:off x="6594475" y="14954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80" name="Text Box 145"/>
          <p:cNvSpPr txBox="1">
            <a:spLocks noChangeArrowheads="1"/>
          </p:cNvSpPr>
          <p:nvPr/>
        </p:nvSpPr>
        <p:spPr bwMode="auto">
          <a:xfrm>
            <a:off x="7540625" y="44751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9999"/>
              </a:solidFill>
            </a:endParaRPr>
          </a:p>
        </p:txBody>
      </p:sp>
      <p:sp>
        <p:nvSpPr>
          <p:cNvPr id="14481" name="Oval 146"/>
          <p:cNvSpPr>
            <a:spLocks noChangeArrowheads="1"/>
          </p:cNvSpPr>
          <p:nvPr/>
        </p:nvSpPr>
        <p:spPr bwMode="auto">
          <a:xfrm>
            <a:off x="10048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2" name="Oval 147"/>
          <p:cNvSpPr>
            <a:spLocks noChangeArrowheads="1"/>
          </p:cNvSpPr>
          <p:nvPr/>
        </p:nvSpPr>
        <p:spPr bwMode="auto">
          <a:xfrm>
            <a:off x="337661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3" name="Oval 148"/>
          <p:cNvSpPr>
            <a:spLocks noChangeArrowheads="1"/>
          </p:cNvSpPr>
          <p:nvPr/>
        </p:nvSpPr>
        <p:spPr bwMode="auto">
          <a:xfrm>
            <a:off x="15970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4" name="Oval 149"/>
          <p:cNvSpPr>
            <a:spLocks noChangeArrowheads="1"/>
          </p:cNvSpPr>
          <p:nvPr/>
        </p:nvSpPr>
        <p:spPr bwMode="auto">
          <a:xfrm>
            <a:off x="21907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5" name="Oval 150"/>
          <p:cNvSpPr>
            <a:spLocks noChangeArrowheads="1"/>
          </p:cNvSpPr>
          <p:nvPr/>
        </p:nvSpPr>
        <p:spPr bwMode="auto">
          <a:xfrm>
            <a:off x="27844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6" name="Oval 151"/>
          <p:cNvSpPr>
            <a:spLocks noChangeArrowheads="1"/>
          </p:cNvSpPr>
          <p:nvPr/>
        </p:nvSpPr>
        <p:spPr bwMode="auto">
          <a:xfrm>
            <a:off x="397033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7" name="Oval 152"/>
          <p:cNvSpPr>
            <a:spLocks noChangeArrowheads="1"/>
          </p:cNvSpPr>
          <p:nvPr/>
        </p:nvSpPr>
        <p:spPr bwMode="auto">
          <a:xfrm>
            <a:off x="456406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8" name="Oval 153"/>
          <p:cNvSpPr>
            <a:spLocks noChangeArrowheads="1"/>
          </p:cNvSpPr>
          <p:nvPr/>
        </p:nvSpPr>
        <p:spPr bwMode="auto">
          <a:xfrm>
            <a:off x="51577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89" name="Oval 154"/>
          <p:cNvSpPr>
            <a:spLocks noChangeArrowheads="1"/>
          </p:cNvSpPr>
          <p:nvPr/>
        </p:nvSpPr>
        <p:spPr bwMode="auto">
          <a:xfrm>
            <a:off x="57499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0" name="Oval 155"/>
          <p:cNvSpPr>
            <a:spLocks noChangeArrowheads="1"/>
          </p:cNvSpPr>
          <p:nvPr/>
        </p:nvSpPr>
        <p:spPr bwMode="auto">
          <a:xfrm>
            <a:off x="63436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1" name="Oval 156"/>
          <p:cNvSpPr>
            <a:spLocks noChangeArrowheads="1"/>
          </p:cNvSpPr>
          <p:nvPr/>
        </p:nvSpPr>
        <p:spPr bwMode="auto">
          <a:xfrm>
            <a:off x="69373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2" name="Oval 157"/>
          <p:cNvSpPr>
            <a:spLocks noChangeArrowheads="1"/>
          </p:cNvSpPr>
          <p:nvPr/>
        </p:nvSpPr>
        <p:spPr bwMode="auto">
          <a:xfrm>
            <a:off x="753110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3" name="Rectangle 158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Hilbert Space</a:t>
            </a:r>
          </a:p>
        </p:txBody>
      </p:sp>
      <p:sp>
        <p:nvSpPr>
          <p:cNvPr id="14494" name="Oval 159"/>
          <p:cNvSpPr>
            <a:spLocks noChangeArrowheads="1"/>
          </p:cNvSpPr>
          <p:nvPr/>
        </p:nvSpPr>
        <p:spPr bwMode="auto">
          <a:xfrm>
            <a:off x="852488" y="5781675"/>
            <a:ext cx="1214437" cy="6969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5" name="Oval 160"/>
          <p:cNvSpPr>
            <a:spLocks noChangeArrowheads="1"/>
          </p:cNvSpPr>
          <p:nvPr/>
        </p:nvSpPr>
        <p:spPr bwMode="auto">
          <a:xfrm>
            <a:off x="701675" y="5705475"/>
            <a:ext cx="1895475" cy="835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6" name="Oval 161"/>
          <p:cNvSpPr>
            <a:spLocks noChangeArrowheads="1"/>
          </p:cNvSpPr>
          <p:nvPr/>
        </p:nvSpPr>
        <p:spPr bwMode="auto">
          <a:xfrm>
            <a:off x="625475" y="5629275"/>
            <a:ext cx="2505075" cy="10763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7" name="Oval 162"/>
          <p:cNvSpPr>
            <a:spLocks noChangeArrowheads="1"/>
          </p:cNvSpPr>
          <p:nvPr/>
        </p:nvSpPr>
        <p:spPr bwMode="auto">
          <a:xfrm>
            <a:off x="473075" y="5554663"/>
            <a:ext cx="3340100" cy="12890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98" name="Text Box 163"/>
          <p:cNvSpPr txBox="1">
            <a:spLocks noChangeArrowheads="1"/>
          </p:cNvSpPr>
          <p:nvPr/>
        </p:nvSpPr>
        <p:spPr bwMode="auto">
          <a:xfrm>
            <a:off x="1958975" y="6083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99" name="Text Box 164"/>
          <p:cNvSpPr txBox="1">
            <a:spLocks noChangeArrowheads="1"/>
          </p:cNvSpPr>
          <p:nvPr/>
        </p:nvSpPr>
        <p:spPr bwMode="auto">
          <a:xfrm>
            <a:off x="2371725" y="61610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14500" name="Text Box 165"/>
          <p:cNvSpPr txBox="1">
            <a:spLocks noChangeArrowheads="1"/>
          </p:cNvSpPr>
          <p:nvPr/>
        </p:nvSpPr>
        <p:spPr bwMode="auto">
          <a:xfrm>
            <a:off x="3054350" y="62007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501" name="Text Box 166"/>
          <p:cNvSpPr txBox="1">
            <a:spLocks noChangeArrowheads="1"/>
          </p:cNvSpPr>
          <p:nvPr/>
        </p:nvSpPr>
        <p:spPr bwMode="auto">
          <a:xfrm>
            <a:off x="3568700" y="63531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3/2</a:t>
            </a:r>
          </a:p>
        </p:txBody>
      </p:sp>
      <p:sp>
        <p:nvSpPr>
          <p:cNvPr id="14502" name="Text Box 167"/>
          <p:cNvSpPr txBox="1">
            <a:spLocks noChangeArrowheads="1"/>
          </p:cNvSpPr>
          <p:nvPr/>
        </p:nvSpPr>
        <p:spPr bwMode="auto">
          <a:xfrm>
            <a:off x="1520825" y="1798638"/>
            <a:ext cx="2225675" cy="466725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Paths are states</a:t>
            </a:r>
          </a:p>
        </p:txBody>
      </p:sp>
      <p:sp>
        <p:nvSpPr>
          <p:cNvPr id="14503" name="Line 168"/>
          <p:cNvSpPr>
            <a:spLocks noChangeShapeType="1"/>
          </p:cNvSpPr>
          <p:nvPr/>
        </p:nvSpPr>
        <p:spPr bwMode="auto">
          <a:xfrm>
            <a:off x="2446338" y="2290763"/>
            <a:ext cx="684212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22302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685800" y="5011738"/>
            <a:ext cx="739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46843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204946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263048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21151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790950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440848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953000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534025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611346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7275513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8407400" y="482441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65405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flipV="1">
            <a:off x="439737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 flipV="1">
            <a:off x="615950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557212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H="1" flipV="1">
            <a:off x="1458913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2046288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H="1" flipV="1">
            <a:off x="2633663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3221038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H="1" flipV="1">
            <a:off x="3808413" y="4513263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498475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V="1">
            <a:off x="1458913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V="1">
            <a:off x="498475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V="1">
            <a:off x="615950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7" name="Line 28"/>
          <p:cNvSpPr>
            <a:spLocks noChangeShapeType="1"/>
          </p:cNvSpPr>
          <p:nvPr/>
        </p:nvSpPr>
        <p:spPr bwMode="auto">
          <a:xfrm flipH="1" flipV="1">
            <a:off x="2046288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8" name="Line 29"/>
          <p:cNvSpPr>
            <a:spLocks noChangeShapeType="1"/>
          </p:cNvSpPr>
          <p:nvPr/>
        </p:nvSpPr>
        <p:spPr bwMode="auto">
          <a:xfrm flipV="1">
            <a:off x="2633663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9" name="Line 30"/>
          <p:cNvSpPr>
            <a:spLocks noChangeShapeType="1"/>
          </p:cNvSpPr>
          <p:nvPr/>
        </p:nvSpPr>
        <p:spPr bwMode="auto">
          <a:xfrm flipH="1" flipV="1">
            <a:off x="3221038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0" name="Line 31"/>
          <p:cNvSpPr>
            <a:spLocks noChangeShapeType="1"/>
          </p:cNvSpPr>
          <p:nvPr/>
        </p:nvSpPr>
        <p:spPr bwMode="auto">
          <a:xfrm flipV="1">
            <a:off x="3808413" y="4014788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1" name="Line 32"/>
          <p:cNvSpPr>
            <a:spLocks noChangeShapeType="1"/>
          </p:cNvSpPr>
          <p:nvPr/>
        </p:nvSpPr>
        <p:spPr bwMode="auto">
          <a:xfrm flipH="1" flipV="1">
            <a:off x="439737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2" name="Line 33"/>
          <p:cNvSpPr>
            <a:spLocks noChangeShapeType="1"/>
          </p:cNvSpPr>
          <p:nvPr/>
        </p:nvSpPr>
        <p:spPr bwMode="auto">
          <a:xfrm flipH="1" flipV="1">
            <a:off x="557212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 flipV="1">
            <a:off x="2060575" y="3517900"/>
            <a:ext cx="588963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 flipV="1">
            <a:off x="558641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 flipH="1" flipV="1">
            <a:off x="26495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6" name="Line 37"/>
          <p:cNvSpPr>
            <a:spLocks noChangeShapeType="1"/>
          </p:cNvSpPr>
          <p:nvPr/>
        </p:nvSpPr>
        <p:spPr bwMode="auto">
          <a:xfrm flipV="1">
            <a:off x="323691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7" name="Line 38"/>
          <p:cNvSpPr>
            <a:spLocks noChangeShapeType="1"/>
          </p:cNvSpPr>
          <p:nvPr/>
        </p:nvSpPr>
        <p:spPr bwMode="auto">
          <a:xfrm flipH="1" flipV="1">
            <a:off x="382428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8" name="Line 39"/>
          <p:cNvSpPr>
            <a:spLocks noChangeShapeType="1"/>
          </p:cNvSpPr>
          <p:nvPr/>
        </p:nvSpPr>
        <p:spPr bwMode="auto">
          <a:xfrm flipV="1">
            <a:off x="441166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9" name="Line 40"/>
          <p:cNvSpPr>
            <a:spLocks noChangeShapeType="1"/>
          </p:cNvSpPr>
          <p:nvPr/>
        </p:nvSpPr>
        <p:spPr bwMode="auto">
          <a:xfrm flipH="1" flipV="1">
            <a:off x="49990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0" name="Line 41"/>
          <p:cNvSpPr>
            <a:spLocks noChangeShapeType="1"/>
          </p:cNvSpPr>
          <p:nvPr/>
        </p:nvSpPr>
        <p:spPr bwMode="auto">
          <a:xfrm flipH="1" flipV="1">
            <a:off x="617378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1" name="Line 42"/>
          <p:cNvSpPr>
            <a:spLocks noChangeShapeType="1"/>
          </p:cNvSpPr>
          <p:nvPr/>
        </p:nvSpPr>
        <p:spPr bwMode="auto">
          <a:xfrm flipV="1">
            <a:off x="2649538" y="3021013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2" name="Line 43"/>
          <p:cNvSpPr>
            <a:spLocks noChangeShapeType="1"/>
          </p:cNvSpPr>
          <p:nvPr/>
        </p:nvSpPr>
        <p:spPr bwMode="auto">
          <a:xfrm flipV="1">
            <a:off x="617537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3" name="Line 44"/>
          <p:cNvSpPr>
            <a:spLocks noChangeShapeType="1"/>
          </p:cNvSpPr>
          <p:nvPr/>
        </p:nvSpPr>
        <p:spPr bwMode="auto">
          <a:xfrm flipH="1" flipV="1">
            <a:off x="32385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4" name="Line 45"/>
          <p:cNvSpPr>
            <a:spLocks noChangeShapeType="1"/>
          </p:cNvSpPr>
          <p:nvPr/>
        </p:nvSpPr>
        <p:spPr bwMode="auto">
          <a:xfrm flipV="1">
            <a:off x="382587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5" name="Line 46"/>
          <p:cNvSpPr>
            <a:spLocks noChangeShapeType="1"/>
          </p:cNvSpPr>
          <p:nvPr/>
        </p:nvSpPr>
        <p:spPr bwMode="auto">
          <a:xfrm flipH="1" flipV="1">
            <a:off x="441325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6" name="Line 47"/>
          <p:cNvSpPr>
            <a:spLocks noChangeShapeType="1"/>
          </p:cNvSpPr>
          <p:nvPr/>
        </p:nvSpPr>
        <p:spPr bwMode="auto">
          <a:xfrm flipV="1">
            <a:off x="500062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7" name="Line 48"/>
          <p:cNvSpPr>
            <a:spLocks noChangeShapeType="1"/>
          </p:cNvSpPr>
          <p:nvPr/>
        </p:nvSpPr>
        <p:spPr bwMode="auto">
          <a:xfrm flipH="1" flipV="1">
            <a:off x="55880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8" name="Line 49"/>
          <p:cNvSpPr>
            <a:spLocks noChangeShapeType="1"/>
          </p:cNvSpPr>
          <p:nvPr/>
        </p:nvSpPr>
        <p:spPr bwMode="auto">
          <a:xfrm flipV="1">
            <a:off x="3238500" y="2516188"/>
            <a:ext cx="588963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9" name="Line 50"/>
          <p:cNvSpPr>
            <a:spLocks noChangeShapeType="1"/>
          </p:cNvSpPr>
          <p:nvPr/>
        </p:nvSpPr>
        <p:spPr bwMode="auto">
          <a:xfrm flipH="1" flipV="1">
            <a:off x="382746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0" name="Line 51"/>
          <p:cNvSpPr>
            <a:spLocks noChangeShapeType="1"/>
          </p:cNvSpPr>
          <p:nvPr/>
        </p:nvSpPr>
        <p:spPr bwMode="auto">
          <a:xfrm flipV="1">
            <a:off x="441483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1" name="Line 52"/>
          <p:cNvSpPr>
            <a:spLocks noChangeShapeType="1"/>
          </p:cNvSpPr>
          <p:nvPr/>
        </p:nvSpPr>
        <p:spPr bwMode="auto">
          <a:xfrm flipH="1" flipV="1">
            <a:off x="500221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2" name="Line 53"/>
          <p:cNvSpPr>
            <a:spLocks noChangeShapeType="1"/>
          </p:cNvSpPr>
          <p:nvPr/>
        </p:nvSpPr>
        <p:spPr bwMode="auto">
          <a:xfrm flipV="1">
            <a:off x="558958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3" name="Line 54"/>
          <p:cNvSpPr>
            <a:spLocks noChangeShapeType="1"/>
          </p:cNvSpPr>
          <p:nvPr/>
        </p:nvSpPr>
        <p:spPr bwMode="auto">
          <a:xfrm flipH="1" flipV="1">
            <a:off x="617696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4" name="Line 55"/>
          <p:cNvSpPr>
            <a:spLocks noChangeShapeType="1"/>
          </p:cNvSpPr>
          <p:nvPr/>
        </p:nvSpPr>
        <p:spPr bwMode="auto">
          <a:xfrm flipV="1">
            <a:off x="3836988" y="2009775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5" name="Line 56"/>
          <p:cNvSpPr>
            <a:spLocks noChangeShapeType="1"/>
          </p:cNvSpPr>
          <p:nvPr/>
        </p:nvSpPr>
        <p:spPr bwMode="auto">
          <a:xfrm flipH="1" flipV="1">
            <a:off x="442595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6" name="Line 57"/>
          <p:cNvSpPr>
            <a:spLocks noChangeShapeType="1"/>
          </p:cNvSpPr>
          <p:nvPr/>
        </p:nvSpPr>
        <p:spPr bwMode="auto">
          <a:xfrm flipV="1">
            <a:off x="501332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7" name="Line 58"/>
          <p:cNvSpPr>
            <a:spLocks noChangeShapeType="1"/>
          </p:cNvSpPr>
          <p:nvPr/>
        </p:nvSpPr>
        <p:spPr bwMode="auto">
          <a:xfrm flipH="1" flipV="1">
            <a:off x="560070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8" name="Line 59"/>
          <p:cNvSpPr>
            <a:spLocks noChangeShapeType="1"/>
          </p:cNvSpPr>
          <p:nvPr/>
        </p:nvSpPr>
        <p:spPr bwMode="auto">
          <a:xfrm flipV="1">
            <a:off x="618807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9" name="Line 60"/>
          <p:cNvSpPr>
            <a:spLocks noChangeShapeType="1"/>
          </p:cNvSpPr>
          <p:nvPr/>
        </p:nvSpPr>
        <p:spPr bwMode="auto">
          <a:xfrm flipV="1">
            <a:off x="442595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20" name="Line 61"/>
          <p:cNvSpPr>
            <a:spLocks noChangeShapeType="1"/>
          </p:cNvSpPr>
          <p:nvPr/>
        </p:nvSpPr>
        <p:spPr bwMode="auto">
          <a:xfrm flipH="1" flipV="1">
            <a:off x="501332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21" name="Line 62"/>
          <p:cNvSpPr>
            <a:spLocks noChangeShapeType="1"/>
          </p:cNvSpPr>
          <p:nvPr/>
        </p:nvSpPr>
        <p:spPr bwMode="auto">
          <a:xfrm flipV="1">
            <a:off x="560070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22" name="Line 63"/>
          <p:cNvSpPr>
            <a:spLocks noChangeShapeType="1"/>
          </p:cNvSpPr>
          <p:nvPr/>
        </p:nvSpPr>
        <p:spPr bwMode="auto">
          <a:xfrm flipH="1" flipV="1">
            <a:off x="618807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23" name="Text Box 64"/>
          <p:cNvSpPr txBox="1">
            <a:spLocks noChangeArrowheads="1"/>
          </p:cNvSpPr>
          <p:nvPr/>
        </p:nvSpPr>
        <p:spPr bwMode="auto">
          <a:xfrm>
            <a:off x="1277938" y="4100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24" name="Text Box 65"/>
          <p:cNvSpPr txBox="1">
            <a:spLocks noChangeArrowheads="1"/>
          </p:cNvSpPr>
          <p:nvPr/>
        </p:nvSpPr>
        <p:spPr bwMode="auto">
          <a:xfrm>
            <a:off x="1865313" y="3584575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25" name="Text Box 66"/>
          <p:cNvSpPr txBox="1">
            <a:spLocks noChangeArrowheads="1"/>
          </p:cNvSpPr>
          <p:nvPr/>
        </p:nvSpPr>
        <p:spPr bwMode="auto">
          <a:xfrm>
            <a:off x="1863725" y="4476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26" name="Text Box 67"/>
          <p:cNvSpPr txBox="1">
            <a:spLocks noChangeArrowheads="1"/>
          </p:cNvSpPr>
          <p:nvPr/>
        </p:nvSpPr>
        <p:spPr bwMode="auto">
          <a:xfrm>
            <a:off x="2419350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27" name="Text Box 68"/>
          <p:cNvSpPr txBox="1">
            <a:spLocks noChangeArrowheads="1"/>
          </p:cNvSpPr>
          <p:nvPr/>
        </p:nvSpPr>
        <p:spPr bwMode="auto">
          <a:xfrm>
            <a:off x="2455863" y="40671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15428" name="Text Box 69"/>
          <p:cNvSpPr txBox="1">
            <a:spLocks noChangeArrowheads="1"/>
          </p:cNvSpPr>
          <p:nvPr/>
        </p:nvSpPr>
        <p:spPr bwMode="auto">
          <a:xfrm>
            <a:off x="2984500" y="26177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29" name="Text Box 70"/>
          <p:cNvSpPr txBox="1">
            <a:spLocks noChangeArrowheads="1"/>
          </p:cNvSpPr>
          <p:nvPr/>
        </p:nvSpPr>
        <p:spPr bwMode="auto">
          <a:xfrm>
            <a:off x="3076575" y="3560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15430" name="Text Box 71"/>
          <p:cNvSpPr txBox="1">
            <a:spLocks noChangeArrowheads="1"/>
          </p:cNvSpPr>
          <p:nvPr/>
        </p:nvSpPr>
        <p:spPr bwMode="auto">
          <a:xfrm>
            <a:off x="3048000" y="4483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15431" name="Text Box 72"/>
          <p:cNvSpPr txBox="1">
            <a:spLocks noChangeArrowheads="1"/>
          </p:cNvSpPr>
          <p:nvPr/>
        </p:nvSpPr>
        <p:spPr bwMode="auto">
          <a:xfrm>
            <a:off x="4240213" y="256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5432" name="Text Box 73"/>
          <p:cNvSpPr txBox="1">
            <a:spLocks noChangeArrowheads="1"/>
          </p:cNvSpPr>
          <p:nvPr/>
        </p:nvSpPr>
        <p:spPr bwMode="auto">
          <a:xfrm>
            <a:off x="4240213" y="35083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9</a:t>
            </a:r>
          </a:p>
        </p:txBody>
      </p:sp>
      <p:sp>
        <p:nvSpPr>
          <p:cNvPr id="15433" name="Text Box 74"/>
          <p:cNvSpPr txBox="1">
            <a:spLocks noChangeArrowheads="1"/>
          </p:cNvSpPr>
          <p:nvPr/>
        </p:nvSpPr>
        <p:spPr bwMode="auto">
          <a:xfrm>
            <a:off x="4214813" y="44561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5434" name="Text Box 75"/>
          <p:cNvSpPr txBox="1">
            <a:spLocks noChangeArrowheads="1"/>
          </p:cNvSpPr>
          <p:nvPr/>
        </p:nvSpPr>
        <p:spPr bwMode="auto">
          <a:xfrm>
            <a:off x="3560763" y="20843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35" name="Text Box 76"/>
          <p:cNvSpPr txBox="1">
            <a:spLocks noChangeArrowheads="1"/>
          </p:cNvSpPr>
          <p:nvPr/>
        </p:nvSpPr>
        <p:spPr bwMode="auto">
          <a:xfrm>
            <a:off x="3605213" y="302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</a:t>
            </a:r>
          </a:p>
        </p:txBody>
      </p:sp>
      <p:sp>
        <p:nvSpPr>
          <p:cNvPr id="15436" name="Text Box 77"/>
          <p:cNvSpPr txBox="1">
            <a:spLocks noChangeArrowheads="1"/>
          </p:cNvSpPr>
          <p:nvPr/>
        </p:nvSpPr>
        <p:spPr bwMode="auto">
          <a:xfrm>
            <a:off x="3576638" y="39941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5437" name="Text Box 78"/>
          <p:cNvSpPr txBox="1">
            <a:spLocks noChangeArrowheads="1"/>
          </p:cNvSpPr>
          <p:nvPr/>
        </p:nvSpPr>
        <p:spPr bwMode="auto">
          <a:xfrm>
            <a:off x="4824413" y="20304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6</a:t>
            </a:r>
          </a:p>
        </p:txBody>
      </p:sp>
      <p:sp>
        <p:nvSpPr>
          <p:cNvPr id="15438" name="Text Box 79"/>
          <p:cNvSpPr txBox="1">
            <a:spLocks noChangeArrowheads="1"/>
          </p:cNvSpPr>
          <p:nvPr/>
        </p:nvSpPr>
        <p:spPr bwMode="auto">
          <a:xfrm>
            <a:off x="4762500" y="29892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5439" name="Text Box 80"/>
          <p:cNvSpPr txBox="1">
            <a:spLocks noChangeArrowheads="1"/>
          </p:cNvSpPr>
          <p:nvPr/>
        </p:nvSpPr>
        <p:spPr bwMode="auto">
          <a:xfrm>
            <a:off x="4733925" y="40052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5440" name="Text Box 81"/>
          <p:cNvSpPr txBox="1">
            <a:spLocks noChangeArrowheads="1"/>
          </p:cNvSpPr>
          <p:nvPr/>
        </p:nvSpPr>
        <p:spPr bwMode="auto">
          <a:xfrm>
            <a:off x="5303838" y="2505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20</a:t>
            </a:r>
          </a:p>
        </p:txBody>
      </p:sp>
      <p:sp>
        <p:nvSpPr>
          <p:cNvPr id="15441" name="Text Box 82"/>
          <p:cNvSpPr txBox="1">
            <a:spLocks noChangeArrowheads="1"/>
          </p:cNvSpPr>
          <p:nvPr/>
        </p:nvSpPr>
        <p:spPr bwMode="auto">
          <a:xfrm>
            <a:off x="5311775" y="34782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28</a:t>
            </a:r>
          </a:p>
        </p:txBody>
      </p:sp>
      <p:sp>
        <p:nvSpPr>
          <p:cNvPr id="15442" name="Text Box 83"/>
          <p:cNvSpPr txBox="1">
            <a:spLocks noChangeArrowheads="1"/>
          </p:cNvSpPr>
          <p:nvPr/>
        </p:nvSpPr>
        <p:spPr bwMode="auto">
          <a:xfrm>
            <a:off x="5289550" y="44894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5443" name="Text Box 84"/>
          <p:cNvSpPr txBox="1">
            <a:spLocks noChangeArrowheads="1"/>
          </p:cNvSpPr>
          <p:nvPr/>
        </p:nvSpPr>
        <p:spPr bwMode="auto">
          <a:xfrm>
            <a:off x="4202113" y="1616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44" name="Text Box 85"/>
          <p:cNvSpPr txBox="1">
            <a:spLocks noChangeArrowheads="1"/>
          </p:cNvSpPr>
          <p:nvPr/>
        </p:nvSpPr>
        <p:spPr bwMode="auto">
          <a:xfrm>
            <a:off x="4802188" y="1106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5445" name="Text Box 86"/>
          <p:cNvSpPr txBox="1">
            <a:spLocks noChangeArrowheads="1"/>
          </p:cNvSpPr>
          <p:nvPr/>
        </p:nvSpPr>
        <p:spPr bwMode="auto">
          <a:xfrm>
            <a:off x="5362575" y="1533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7</a:t>
            </a:r>
          </a:p>
        </p:txBody>
      </p:sp>
      <p:sp>
        <p:nvSpPr>
          <p:cNvPr id="15446" name="Line 87"/>
          <p:cNvSpPr>
            <a:spLocks noChangeShapeType="1"/>
          </p:cNvSpPr>
          <p:nvPr/>
        </p:nvSpPr>
        <p:spPr bwMode="auto">
          <a:xfrm flipV="1">
            <a:off x="895350" y="1266825"/>
            <a:ext cx="0" cy="3732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47" name="Line 88"/>
          <p:cNvSpPr>
            <a:spLocks noChangeShapeType="1"/>
          </p:cNvSpPr>
          <p:nvPr/>
        </p:nvSpPr>
        <p:spPr bwMode="auto">
          <a:xfrm>
            <a:off x="795338" y="450056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48" name="Line 89"/>
          <p:cNvSpPr>
            <a:spLocks noChangeShapeType="1"/>
          </p:cNvSpPr>
          <p:nvPr/>
        </p:nvSpPr>
        <p:spPr bwMode="auto">
          <a:xfrm>
            <a:off x="795338" y="40036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49" name="Line 90"/>
          <p:cNvSpPr>
            <a:spLocks noChangeShapeType="1"/>
          </p:cNvSpPr>
          <p:nvPr/>
        </p:nvSpPr>
        <p:spPr bwMode="auto">
          <a:xfrm>
            <a:off x="795338" y="35083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0" name="Line 91"/>
          <p:cNvSpPr>
            <a:spLocks noChangeShapeType="1"/>
          </p:cNvSpPr>
          <p:nvPr/>
        </p:nvSpPr>
        <p:spPr bwMode="auto">
          <a:xfrm>
            <a:off x="795338" y="3011488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1" name="Line 92"/>
          <p:cNvSpPr>
            <a:spLocks noChangeShapeType="1"/>
          </p:cNvSpPr>
          <p:nvPr/>
        </p:nvSpPr>
        <p:spPr bwMode="auto">
          <a:xfrm>
            <a:off x="795338" y="152082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2" name="Line 93"/>
          <p:cNvSpPr>
            <a:spLocks noChangeShapeType="1"/>
          </p:cNvSpPr>
          <p:nvPr/>
        </p:nvSpPr>
        <p:spPr bwMode="auto">
          <a:xfrm>
            <a:off x="795338" y="201771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3" name="Line 94"/>
          <p:cNvSpPr>
            <a:spLocks noChangeShapeType="1"/>
          </p:cNvSpPr>
          <p:nvPr/>
        </p:nvSpPr>
        <p:spPr bwMode="auto">
          <a:xfrm>
            <a:off x="831850" y="50196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4" name="Line 95"/>
          <p:cNvSpPr>
            <a:spLocks noChangeShapeType="1"/>
          </p:cNvSpPr>
          <p:nvPr/>
        </p:nvSpPr>
        <p:spPr bwMode="auto">
          <a:xfrm>
            <a:off x="795338" y="2514600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55" name="Text Box 96"/>
          <p:cNvSpPr txBox="1">
            <a:spLocks noChangeArrowheads="1"/>
          </p:cNvSpPr>
          <p:nvPr/>
        </p:nvSpPr>
        <p:spPr bwMode="auto">
          <a:xfrm>
            <a:off x="185738" y="12858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7/2</a:t>
            </a:r>
          </a:p>
        </p:txBody>
      </p:sp>
      <p:sp>
        <p:nvSpPr>
          <p:cNvPr id="15456" name="Text Box 97"/>
          <p:cNvSpPr txBox="1">
            <a:spLocks noChangeArrowheads="1"/>
          </p:cNvSpPr>
          <p:nvPr/>
        </p:nvSpPr>
        <p:spPr bwMode="auto">
          <a:xfrm>
            <a:off x="304800" y="177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57" name="Text Box 98"/>
          <p:cNvSpPr txBox="1">
            <a:spLocks noChangeArrowheads="1"/>
          </p:cNvSpPr>
          <p:nvPr/>
        </p:nvSpPr>
        <p:spPr bwMode="auto">
          <a:xfrm>
            <a:off x="187325" y="22701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5/2</a:t>
            </a:r>
          </a:p>
        </p:txBody>
      </p:sp>
      <p:sp>
        <p:nvSpPr>
          <p:cNvPr id="15458" name="Text Box 99"/>
          <p:cNvSpPr txBox="1">
            <a:spLocks noChangeArrowheads="1"/>
          </p:cNvSpPr>
          <p:nvPr/>
        </p:nvSpPr>
        <p:spPr bwMode="auto">
          <a:xfrm>
            <a:off x="304800" y="27638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59" name="Text Box 100"/>
          <p:cNvSpPr txBox="1">
            <a:spLocks noChangeArrowheads="1"/>
          </p:cNvSpPr>
          <p:nvPr/>
        </p:nvSpPr>
        <p:spPr bwMode="auto">
          <a:xfrm>
            <a:off x="187325" y="32559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3/2</a:t>
            </a:r>
          </a:p>
        </p:txBody>
      </p:sp>
      <p:sp>
        <p:nvSpPr>
          <p:cNvPr id="15460" name="Text Box 101"/>
          <p:cNvSpPr txBox="1">
            <a:spLocks noChangeArrowheads="1"/>
          </p:cNvSpPr>
          <p:nvPr/>
        </p:nvSpPr>
        <p:spPr bwMode="auto">
          <a:xfrm>
            <a:off x="304800" y="3748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61" name="Text Box 102"/>
          <p:cNvSpPr txBox="1">
            <a:spLocks noChangeArrowheads="1"/>
          </p:cNvSpPr>
          <p:nvPr/>
        </p:nvSpPr>
        <p:spPr bwMode="auto">
          <a:xfrm>
            <a:off x="187325" y="42418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15462" name="Text Box 103"/>
          <p:cNvSpPr txBox="1">
            <a:spLocks noChangeArrowheads="1"/>
          </p:cNvSpPr>
          <p:nvPr/>
        </p:nvSpPr>
        <p:spPr bwMode="auto">
          <a:xfrm>
            <a:off x="649288" y="6207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sz="3200" smtClean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5463" name="Line 104"/>
          <p:cNvSpPr>
            <a:spLocks noChangeShapeType="1"/>
          </p:cNvSpPr>
          <p:nvPr/>
        </p:nvSpPr>
        <p:spPr bwMode="auto">
          <a:xfrm flipV="1">
            <a:off x="871538" y="451485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4" name="Text Box 105"/>
          <p:cNvSpPr txBox="1">
            <a:spLocks noChangeArrowheads="1"/>
          </p:cNvSpPr>
          <p:nvPr/>
        </p:nvSpPr>
        <p:spPr bwMode="auto">
          <a:xfrm>
            <a:off x="124460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65" name="Text Box 106"/>
          <p:cNvSpPr txBox="1">
            <a:spLocks noChangeArrowheads="1"/>
          </p:cNvSpPr>
          <p:nvPr/>
        </p:nvSpPr>
        <p:spPr bwMode="auto">
          <a:xfrm>
            <a:off x="1835150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66" name="Text Box 107"/>
          <p:cNvSpPr txBox="1">
            <a:spLocks noChangeArrowheads="1"/>
          </p:cNvSpPr>
          <p:nvPr/>
        </p:nvSpPr>
        <p:spPr bwMode="auto">
          <a:xfrm>
            <a:off x="2427288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67" name="Text Box 108"/>
          <p:cNvSpPr txBox="1">
            <a:spLocks noChangeArrowheads="1"/>
          </p:cNvSpPr>
          <p:nvPr/>
        </p:nvSpPr>
        <p:spPr bwMode="auto">
          <a:xfrm>
            <a:off x="3017838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68" name="Text Box 109"/>
          <p:cNvSpPr txBox="1">
            <a:spLocks noChangeArrowheads="1"/>
          </p:cNvSpPr>
          <p:nvPr/>
        </p:nvSpPr>
        <p:spPr bwMode="auto">
          <a:xfrm>
            <a:off x="360997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69" name="Text Box 110"/>
          <p:cNvSpPr txBox="1">
            <a:spLocks noChangeArrowheads="1"/>
          </p:cNvSpPr>
          <p:nvPr/>
        </p:nvSpPr>
        <p:spPr bwMode="auto">
          <a:xfrm>
            <a:off x="420052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70" name="Text Box 111"/>
          <p:cNvSpPr txBox="1">
            <a:spLocks noChangeArrowheads="1"/>
          </p:cNvSpPr>
          <p:nvPr/>
        </p:nvSpPr>
        <p:spPr bwMode="auto">
          <a:xfrm>
            <a:off x="4791075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5471" name="Text Box 112"/>
          <p:cNvSpPr txBox="1">
            <a:spLocks noChangeArrowheads="1"/>
          </p:cNvSpPr>
          <p:nvPr/>
        </p:nvSpPr>
        <p:spPr bwMode="auto">
          <a:xfrm>
            <a:off x="5383213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5472" name="Text Box 113"/>
          <p:cNvSpPr txBox="1">
            <a:spLocks noChangeArrowheads="1"/>
          </p:cNvSpPr>
          <p:nvPr/>
        </p:nvSpPr>
        <p:spPr bwMode="auto">
          <a:xfrm>
            <a:off x="6464300" y="51927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5473" name="Text Box 114"/>
          <p:cNvSpPr txBox="1">
            <a:spLocks noChangeArrowheads="1"/>
          </p:cNvSpPr>
          <p:nvPr/>
        </p:nvSpPr>
        <p:spPr bwMode="auto">
          <a:xfrm>
            <a:off x="5973763" y="5192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474" name="Text Box 115"/>
          <p:cNvSpPr txBox="1">
            <a:spLocks noChangeArrowheads="1"/>
          </p:cNvSpPr>
          <p:nvPr/>
        </p:nvSpPr>
        <p:spPr bwMode="auto">
          <a:xfrm>
            <a:off x="7048500" y="5180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5475" name="Text Box 116"/>
          <p:cNvSpPr txBox="1">
            <a:spLocks noChangeArrowheads="1"/>
          </p:cNvSpPr>
          <p:nvPr/>
        </p:nvSpPr>
        <p:spPr bwMode="auto">
          <a:xfrm>
            <a:off x="7632700" y="5180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5476" name="Line 117"/>
          <p:cNvSpPr>
            <a:spLocks noChangeShapeType="1"/>
          </p:cNvSpPr>
          <p:nvPr/>
        </p:nvSpPr>
        <p:spPr bwMode="auto">
          <a:xfrm>
            <a:off x="7856538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77" name="Line 118"/>
          <p:cNvSpPr>
            <a:spLocks noChangeShapeType="1"/>
          </p:cNvSpPr>
          <p:nvPr/>
        </p:nvSpPr>
        <p:spPr bwMode="auto">
          <a:xfrm flipH="1" flipV="1">
            <a:off x="7324725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78" name="Line 119"/>
          <p:cNvSpPr>
            <a:spLocks noChangeShapeType="1"/>
          </p:cNvSpPr>
          <p:nvPr/>
        </p:nvSpPr>
        <p:spPr bwMode="auto">
          <a:xfrm flipV="1">
            <a:off x="6737350" y="45132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79" name="Line 120"/>
          <p:cNvSpPr>
            <a:spLocks noChangeShapeType="1"/>
          </p:cNvSpPr>
          <p:nvPr/>
        </p:nvSpPr>
        <p:spPr bwMode="auto">
          <a:xfrm flipV="1">
            <a:off x="7324725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0" name="Line 121"/>
          <p:cNvSpPr>
            <a:spLocks noChangeShapeType="1"/>
          </p:cNvSpPr>
          <p:nvPr/>
        </p:nvSpPr>
        <p:spPr bwMode="auto">
          <a:xfrm flipH="1" flipV="1">
            <a:off x="6737350" y="401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1" name="Line 122"/>
          <p:cNvSpPr>
            <a:spLocks noChangeShapeType="1"/>
          </p:cNvSpPr>
          <p:nvPr/>
        </p:nvSpPr>
        <p:spPr bwMode="auto">
          <a:xfrm flipV="1">
            <a:off x="6751638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2" name="Line 123"/>
          <p:cNvSpPr>
            <a:spLocks noChangeShapeType="1"/>
          </p:cNvSpPr>
          <p:nvPr/>
        </p:nvSpPr>
        <p:spPr bwMode="auto">
          <a:xfrm flipH="1" flipV="1">
            <a:off x="7339013" y="35179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3" name="Line 124"/>
          <p:cNvSpPr>
            <a:spLocks noChangeShapeType="1"/>
          </p:cNvSpPr>
          <p:nvPr/>
        </p:nvSpPr>
        <p:spPr bwMode="auto">
          <a:xfrm flipV="1">
            <a:off x="7340600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4" name="Line 125"/>
          <p:cNvSpPr>
            <a:spLocks noChangeShapeType="1"/>
          </p:cNvSpPr>
          <p:nvPr/>
        </p:nvSpPr>
        <p:spPr bwMode="auto">
          <a:xfrm flipH="1" flipV="1">
            <a:off x="6753225" y="302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5" name="Line 126"/>
          <p:cNvSpPr>
            <a:spLocks noChangeShapeType="1"/>
          </p:cNvSpPr>
          <p:nvPr/>
        </p:nvSpPr>
        <p:spPr bwMode="auto">
          <a:xfrm flipV="1">
            <a:off x="6754813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6" name="Line 127"/>
          <p:cNvSpPr>
            <a:spLocks noChangeShapeType="1"/>
          </p:cNvSpPr>
          <p:nvPr/>
        </p:nvSpPr>
        <p:spPr bwMode="auto">
          <a:xfrm flipH="1" flipV="1">
            <a:off x="7342188" y="25161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7" name="Line 128"/>
          <p:cNvSpPr>
            <a:spLocks noChangeShapeType="1"/>
          </p:cNvSpPr>
          <p:nvPr/>
        </p:nvSpPr>
        <p:spPr bwMode="auto">
          <a:xfrm flipH="1" flipV="1">
            <a:off x="6765925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8" name="Line 129"/>
          <p:cNvSpPr>
            <a:spLocks noChangeShapeType="1"/>
          </p:cNvSpPr>
          <p:nvPr/>
        </p:nvSpPr>
        <p:spPr bwMode="auto">
          <a:xfrm flipV="1">
            <a:off x="7353300" y="20097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89" name="Line 130"/>
          <p:cNvSpPr>
            <a:spLocks noChangeShapeType="1"/>
          </p:cNvSpPr>
          <p:nvPr/>
        </p:nvSpPr>
        <p:spPr bwMode="auto">
          <a:xfrm flipV="1">
            <a:off x="6765925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90" name="Line 131"/>
          <p:cNvSpPr>
            <a:spLocks noChangeShapeType="1"/>
          </p:cNvSpPr>
          <p:nvPr/>
        </p:nvSpPr>
        <p:spPr bwMode="auto">
          <a:xfrm flipH="1" flipV="1">
            <a:off x="7353300" y="15224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91" name="Text Box 132"/>
          <p:cNvSpPr txBox="1">
            <a:spLocks noChangeArrowheads="1"/>
          </p:cNvSpPr>
          <p:nvPr/>
        </p:nvSpPr>
        <p:spPr bwMode="auto">
          <a:xfrm>
            <a:off x="5967413" y="2043113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27</a:t>
            </a:r>
          </a:p>
        </p:txBody>
      </p:sp>
      <p:sp>
        <p:nvSpPr>
          <p:cNvPr id="15492" name="Text Box 133"/>
          <p:cNvSpPr txBox="1">
            <a:spLocks noChangeArrowheads="1"/>
          </p:cNvSpPr>
          <p:nvPr/>
        </p:nvSpPr>
        <p:spPr bwMode="auto">
          <a:xfrm>
            <a:off x="5943600" y="3001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48</a:t>
            </a:r>
          </a:p>
        </p:txBody>
      </p:sp>
      <p:sp>
        <p:nvSpPr>
          <p:cNvPr id="15493" name="Text Box 134"/>
          <p:cNvSpPr txBox="1">
            <a:spLocks noChangeArrowheads="1"/>
          </p:cNvSpPr>
          <p:nvPr/>
        </p:nvSpPr>
        <p:spPr bwMode="auto">
          <a:xfrm>
            <a:off x="5940425" y="4017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42</a:t>
            </a:r>
          </a:p>
        </p:txBody>
      </p:sp>
      <p:sp>
        <p:nvSpPr>
          <p:cNvPr id="15494" name="Text Box 135"/>
          <p:cNvSpPr txBox="1">
            <a:spLocks noChangeArrowheads="1"/>
          </p:cNvSpPr>
          <p:nvPr/>
        </p:nvSpPr>
        <p:spPr bwMode="auto">
          <a:xfrm>
            <a:off x="6008688" y="11191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8</a:t>
            </a:r>
          </a:p>
        </p:txBody>
      </p:sp>
      <p:sp>
        <p:nvSpPr>
          <p:cNvPr id="15495" name="Text Box 136"/>
          <p:cNvSpPr txBox="1">
            <a:spLocks noChangeArrowheads="1"/>
          </p:cNvSpPr>
          <p:nvPr/>
        </p:nvSpPr>
        <p:spPr bwMode="auto">
          <a:xfrm>
            <a:off x="7161213" y="1979613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55</a:t>
            </a:r>
          </a:p>
        </p:txBody>
      </p:sp>
      <p:sp>
        <p:nvSpPr>
          <p:cNvPr id="15496" name="Text Box 137"/>
          <p:cNvSpPr txBox="1">
            <a:spLocks noChangeArrowheads="1"/>
          </p:cNvSpPr>
          <p:nvPr/>
        </p:nvSpPr>
        <p:spPr bwMode="auto">
          <a:xfrm>
            <a:off x="7099300" y="2938463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110</a:t>
            </a:r>
          </a:p>
        </p:txBody>
      </p:sp>
      <p:sp>
        <p:nvSpPr>
          <p:cNvPr id="15497" name="Text Box 138"/>
          <p:cNvSpPr txBox="1">
            <a:spLocks noChangeArrowheads="1"/>
          </p:cNvSpPr>
          <p:nvPr/>
        </p:nvSpPr>
        <p:spPr bwMode="auto">
          <a:xfrm>
            <a:off x="6994525" y="39798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132</a:t>
            </a:r>
          </a:p>
        </p:txBody>
      </p:sp>
      <p:sp>
        <p:nvSpPr>
          <p:cNvPr id="15498" name="Text Box 139"/>
          <p:cNvSpPr txBox="1">
            <a:spLocks noChangeArrowheads="1"/>
          </p:cNvSpPr>
          <p:nvPr/>
        </p:nvSpPr>
        <p:spPr bwMode="auto">
          <a:xfrm>
            <a:off x="7138988" y="1055688"/>
            <a:ext cx="54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44</a:t>
            </a:r>
          </a:p>
        </p:txBody>
      </p:sp>
      <p:sp>
        <p:nvSpPr>
          <p:cNvPr id="15499" name="Line 140"/>
          <p:cNvSpPr>
            <a:spLocks noChangeShapeType="1"/>
          </p:cNvSpPr>
          <p:nvPr/>
        </p:nvSpPr>
        <p:spPr bwMode="auto">
          <a:xfrm>
            <a:off x="6765925" y="4927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00" name="Text Box 141"/>
          <p:cNvSpPr txBox="1">
            <a:spLocks noChangeArrowheads="1"/>
          </p:cNvSpPr>
          <p:nvPr/>
        </p:nvSpPr>
        <p:spPr bwMode="auto">
          <a:xfrm>
            <a:off x="6535738" y="24669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20</a:t>
            </a:r>
          </a:p>
        </p:txBody>
      </p:sp>
      <p:sp>
        <p:nvSpPr>
          <p:cNvPr id="15501" name="Text Box 142"/>
          <p:cNvSpPr txBox="1">
            <a:spLocks noChangeArrowheads="1"/>
          </p:cNvSpPr>
          <p:nvPr/>
        </p:nvSpPr>
        <p:spPr bwMode="auto">
          <a:xfrm>
            <a:off x="6543675" y="34401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90</a:t>
            </a:r>
          </a:p>
        </p:txBody>
      </p:sp>
      <p:sp>
        <p:nvSpPr>
          <p:cNvPr id="15502" name="Text Box 143"/>
          <p:cNvSpPr txBox="1">
            <a:spLocks noChangeArrowheads="1"/>
          </p:cNvSpPr>
          <p:nvPr/>
        </p:nvSpPr>
        <p:spPr bwMode="auto">
          <a:xfrm>
            <a:off x="6457950" y="4514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42</a:t>
            </a:r>
          </a:p>
        </p:txBody>
      </p:sp>
      <p:sp>
        <p:nvSpPr>
          <p:cNvPr id="15503" name="Text Box 144"/>
          <p:cNvSpPr txBox="1">
            <a:spLocks noChangeArrowheads="1"/>
          </p:cNvSpPr>
          <p:nvPr/>
        </p:nvSpPr>
        <p:spPr bwMode="auto">
          <a:xfrm>
            <a:off x="6594475" y="149542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35</a:t>
            </a:r>
          </a:p>
        </p:txBody>
      </p:sp>
      <p:sp>
        <p:nvSpPr>
          <p:cNvPr id="15504" name="Text Box 145"/>
          <p:cNvSpPr txBox="1">
            <a:spLocks noChangeArrowheads="1"/>
          </p:cNvSpPr>
          <p:nvPr/>
        </p:nvSpPr>
        <p:spPr bwMode="auto">
          <a:xfrm>
            <a:off x="7540625" y="44751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132</a:t>
            </a:r>
          </a:p>
        </p:txBody>
      </p:sp>
      <p:sp>
        <p:nvSpPr>
          <p:cNvPr id="15505" name="Oval 146"/>
          <p:cNvSpPr>
            <a:spLocks noChangeArrowheads="1"/>
          </p:cNvSpPr>
          <p:nvPr/>
        </p:nvSpPr>
        <p:spPr bwMode="auto">
          <a:xfrm>
            <a:off x="10048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06" name="Oval 147"/>
          <p:cNvSpPr>
            <a:spLocks noChangeArrowheads="1"/>
          </p:cNvSpPr>
          <p:nvPr/>
        </p:nvSpPr>
        <p:spPr bwMode="auto">
          <a:xfrm>
            <a:off x="337661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07" name="Oval 148"/>
          <p:cNvSpPr>
            <a:spLocks noChangeArrowheads="1"/>
          </p:cNvSpPr>
          <p:nvPr/>
        </p:nvSpPr>
        <p:spPr bwMode="auto">
          <a:xfrm>
            <a:off x="15970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08" name="Oval 149"/>
          <p:cNvSpPr>
            <a:spLocks noChangeArrowheads="1"/>
          </p:cNvSpPr>
          <p:nvPr/>
        </p:nvSpPr>
        <p:spPr bwMode="auto">
          <a:xfrm>
            <a:off x="21907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09" name="Oval 150"/>
          <p:cNvSpPr>
            <a:spLocks noChangeArrowheads="1"/>
          </p:cNvSpPr>
          <p:nvPr/>
        </p:nvSpPr>
        <p:spPr bwMode="auto">
          <a:xfrm>
            <a:off x="27844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0" name="Oval 151"/>
          <p:cNvSpPr>
            <a:spLocks noChangeArrowheads="1"/>
          </p:cNvSpPr>
          <p:nvPr/>
        </p:nvSpPr>
        <p:spPr bwMode="auto">
          <a:xfrm>
            <a:off x="397033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1" name="Oval 152"/>
          <p:cNvSpPr>
            <a:spLocks noChangeArrowheads="1"/>
          </p:cNvSpPr>
          <p:nvPr/>
        </p:nvSpPr>
        <p:spPr bwMode="auto">
          <a:xfrm>
            <a:off x="4564063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2" name="Oval 153"/>
          <p:cNvSpPr>
            <a:spLocks noChangeArrowheads="1"/>
          </p:cNvSpPr>
          <p:nvPr/>
        </p:nvSpPr>
        <p:spPr bwMode="auto">
          <a:xfrm>
            <a:off x="5157788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3" name="Oval 154"/>
          <p:cNvSpPr>
            <a:spLocks noChangeArrowheads="1"/>
          </p:cNvSpPr>
          <p:nvPr/>
        </p:nvSpPr>
        <p:spPr bwMode="auto">
          <a:xfrm>
            <a:off x="574992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4" name="Oval 155"/>
          <p:cNvSpPr>
            <a:spLocks noChangeArrowheads="1"/>
          </p:cNvSpPr>
          <p:nvPr/>
        </p:nvSpPr>
        <p:spPr bwMode="auto">
          <a:xfrm>
            <a:off x="634365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5" name="Oval 156"/>
          <p:cNvSpPr>
            <a:spLocks noChangeArrowheads="1"/>
          </p:cNvSpPr>
          <p:nvPr/>
        </p:nvSpPr>
        <p:spPr bwMode="auto">
          <a:xfrm>
            <a:off x="6937375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6" name="Oval 157"/>
          <p:cNvSpPr>
            <a:spLocks noChangeArrowheads="1"/>
          </p:cNvSpPr>
          <p:nvPr/>
        </p:nvSpPr>
        <p:spPr bwMode="auto">
          <a:xfrm>
            <a:off x="7531100" y="6008688"/>
            <a:ext cx="254000" cy="2238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17" name="Rectangle 158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Hilbert Space</a:t>
            </a:r>
          </a:p>
        </p:txBody>
      </p:sp>
    </p:spTree>
    <p:extLst>
      <p:ext uri="{BB962C8B-B14F-4D97-AF65-F5344CB8AC3E}">
        <p14:creationId xmlns:p14="http://schemas.microsoft.com/office/powerpoint/2010/main" val="2545139367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381000" y="1042988"/>
            <a:ext cx="846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b="0" smtClean="0">
                <a:solidFill>
                  <a:srgbClr val="000000"/>
                </a:solidFill>
              </a:rPr>
              <a:t>Particles have spin </a:t>
            </a:r>
            <a:r>
              <a:rPr lang="en-US" i="1" smtClean="0">
                <a:solidFill>
                  <a:srgbClr val="0000FF"/>
                </a:solidFill>
              </a:rPr>
              <a:t>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= 0, 1/2, 1, 3/2 , … 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522288" y="1436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22288" y="1436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079" name="Oval 5"/>
          <p:cNvSpPr>
            <a:spLocks noChangeArrowheads="1"/>
          </p:cNvSpPr>
          <p:nvPr/>
        </p:nvSpPr>
        <p:spPr bwMode="auto">
          <a:xfrm>
            <a:off x="2197100" y="1693863"/>
            <a:ext cx="228600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 flipH="1">
            <a:off x="2759075" y="1787525"/>
            <a:ext cx="6858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4697413" y="1658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3810000" y="1562100"/>
            <a:ext cx="335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66FF"/>
                </a:solidFill>
              </a:rPr>
              <a:t>spin</a:t>
            </a:r>
            <a:r>
              <a:rPr lang="en-US" b="0" smtClean="0">
                <a:solidFill>
                  <a:srgbClr val="000000"/>
                </a:solidFill>
              </a:rPr>
              <a:t> = ½</a:t>
            </a: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427038" y="2227263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2.</a:t>
            </a:r>
            <a:r>
              <a:rPr lang="en-US" b="0" smtClean="0">
                <a:solidFill>
                  <a:srgbClr val="0066FF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“Triangle Rule” for adding angular momentum:</a:t>
            </a:r>
            <a:endParaRPr lang="en-US" b="0" smtClean="0">
              <a:solidFill>
                <a:srgbClr val="0066FF"/>
              </a:solidFill>
            </a:endParaRPr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Particles with Ordinary Spin:  SU(2)</a:t>
            </a:r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1295400" y="4579938"/>
            <a:ext cx="763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Two       particles can have total spin </a:t>
            </a:r>
            <a:r>
              <a:rPr lang="en-US" smtClean="0">
                <a:solidFill>
                  <a:srgbClr val="0000FF"/>
                </a:solidFill>
              </a:rPr>
              <a:t>0</a:t>
            </a:r>
            <a:r>
              <a:rPr lang="en-US" b="0" smtClean="0">
                <a:solidFill>
                  <a:srgbClr val="000000"/>
                </a:solidFill>
              </a:rPr>
              <a:t> or </a:t>
            </a:r>
            <a:r>
              <a:rPr lang="en-US" smtClean="0">
                <a:solidFill>
                  <a:srgbClr val="0000FF"/>
                </a:solidFill>
              </a:rPr>
              <a:t>1</a:t>
            </a:r>
            <a:r>
              <a:rPr lang="en-US" b="0" smtClean="0">
                <a:solidFill>
                  <a:srgbClr val="000000"/>
                </a:solidFill>
              </a:rPr>
              <a:t>.               </a:t>
            </a:r>
          </a:p>
        </p:txBody>
      </p:sp>
      <p:sp>
        <p:nvSpPr>
          <p:cNvPr id="3086" name="Oval 12"/>
          <p:cNvSpPr>
            <a:spLocks noChangeArrowheads="1"/>
          </p:cNvSpPr>
          <p:nvPr/>
        </p:nvSpPr>
        <p:spPr bwMode="auto">
          <a:xfrm>
            <a:off x="2103438" y="4741863"/>
            <a:ext cx="198437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7" name="Oval 13"/>
          <p:cNvSpPr>
            <a:spLocks noChangeArrowheads="1"/>
          </p:cNvSpPr>
          <p:nvPr/>
        </p:nvSpPr>
        <p:spPr bwMode="auto">
          <a:xfrm>
            <a:off x="2851150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4875213" y="5446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089" name="Oval 15"/>
          <p:cNvSpPr>
            <a:spLocks noChangeArrowheads="1"/>
          </p:cNvSpPr>
          <p:nvPr/>
        </p:nvSpPr>
        <p:spPr bwMode="auto">
          <a:xfrm>
            <a:off x="3660775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0" name="Oval 16"/>
          <p:cNvSpPr>
            <a:spLocks noChangeArrowheads="1"/>
          </p:cNvSpPr>
          <p:nvPr/>
        </p:nvSpPr>
        <p:spPr bwMode="auto">
          <a:xfrm>
            <a:off x="2622550" y="5213350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1" name="Oval 17"/>
          <p:cNvSpPr>
            <a:spLocks noChangeArrowheads="1"/>
          </p:cNvSpPr>
          <p:nvPr/>
        </p:nvSpPr>
        <p:spPr bwMode="auto">
          <a:xfrm>
            <a:off x="5535613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2" name="Oval 18"/>
          <p:cNvSpPr>
            <a:spLocks noChangeArrowheads="1"/>
          </p:cNvSpPr>
          <p:nvPr/>
        </p:nvSpPr>
        <p:spPr bwMode="auto">
          <a:xfrm>
            <a:off x="6345238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3" name="Oval 19"/>
          <p:cNvSpPr>
            <a:spLocks noChangeArrowheads="1"/>
          </p:cNvSpPr>
          <p:nvPr/>
        </p:nvSpPr>
        <p:spPr bwMode="auto">
          <a:xfrm>
            <a:off x="5307013" y="5224463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4" name="Text Box 20"/>
          <p:cNvSpPr txBox="1">
            <a:spLocks noChangeArrowheads="1"/>
          </p:cNvSpPr>
          <p:nvPr/>
        </p:nvSpPr>
        <p:spPr bwMode="auto">
          <a:xfrm>
            <a:off x="2165350" y="5224463"/>
            <a:ext cx="44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0" smtClean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95" name="Text Box 21"/>
          <p:cNvSpPr txBox="1">
            <a:spLocks noChangeArrowheads="1"/>
          </p:cNvSpPr>
          <p:nvPr/>
        </p:nvSpPr>
        <p:spPr bwMode="auto">
          <a:xfrm>
            <a:off x="4403725" y="5273675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smtClean="0">
                <a:solidFill>
                  <a:srgbClr val="000000"/>
                </a:solidFill>
                <a:latin typeface="Symbol" panose="05050102010706020507" pitchFamily="18" charset="2"/>
              </a:rPr>
              <a:t>+   b</a:t>
            </a:r>
          </a:p>
        </p:txBody>
      </p:sp>
      <p:sp>
        <p:nvSpPr>
          <p:cNvPr id="3096" name="Text Box 22"/>
          <p:cNvSpPr txBox="1">
            <a:spLocks noChangeArrowheads="1"/>
          </p:cNvSpPr>
          <p:nvPr/>
        </p:nvSpPr>
        <p:spPr bwMode="auto">
          <a:xfrm>
            <a:off x="4025900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97" name="Text Box 23"/>
          <p:cNvSpPr txBox="1">
            <a:spLocks noChangeArrowheads="1"/>
          </p:cNvSpPr>
          <p:nvPr/>
        </p:nvSpPr>
        <p:spPr bwMode="auto">
          <a:xfrm>
            <a:off x="6780213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3074" name="Object 24"/>
          <p:cNvGraphicFramePr>
            <a:graphicFrameLocks noGrp="1" noChangeAspect="1"/>
          </p:cNvGraphicFramePr>
          <p:nvPr>
            <p:ph/>
          </p:nvPr>
        </p:nvGraphicFramePr>
        <p:xfrm>
          <a:off x="2667000" y="3606800"/>
          <a:ext cx="1974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22"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06800"/>
                        <a:ext cx="1974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533400" y="3759200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For example:</a:t>
            </a:r>
          </a:p>
        </p:txBody>
      </p:sp>
      <p:sp>
        <p:nvSpPr>
          <p:cNvPr id="3099" name="Line 26"/>
          <p:cNvSpPr>
            <a:spLocks noChangeShapeType="1"/>
          </p:cNvSpPr>
          <p:nvPr/>
        </p:nvSpPr>
        <p:spPr bwMode="auto">
          <a:xfrm>
            <a:off x="768350" y="4830763"/>
            <a:ext cx="381000" cy="15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0" y="3548063"/>
            <a:ext cx="9144000" cy="0"/>
          </a:xfrm>
          <a:prstGeom prst="line">
            <a:avLst/>
          </a:prstGeom>
          <a:noFill/>
          <a:ln w="38100">
            <a:solidFill>
              <a:srgbClr val="8DDD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5" name="Object 28"/>
          <p:cNvGraphicFramePr>
            <a:graphicFrameLocks noChangeAspect="1"/>
          </p:cNvGraphicFramePr>
          <p:nvPr/>
        </p:nvGraphicFramePr>
        <p:xfrm>
          <a:off x="1600200" y="2767013"/>
          <a:ext cx="5678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23" name="Equation" r:id="rId6" imgW="2679480" imgH="253800" progId="Equation.3">
                  <p:embed/>
                </p:oleObj>
              </mc:Choice>
              <mc:Fallback>
                <p:oleObj name="Equation" r:id="rId6" imgW="267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7013"/>
                        <a:ext cx="5678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226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1000" y="1042988"/>
            <a:ext cx="846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b="0" smtClean="0">
                <a:solidFill>
                  <a:srgbClr val="000000"/>
                </a:solidFill>
              </a:rPr>
              <a:t>Particles have topological charge</a:t>
            </a:r>
            <a:r>
              <a:rPr lang="en-US" i="1" smtClean="0">
                <a:solidFill>
                  <a:srgbClr val="0000FF"/>
                </a:solidFill>
              </a:rPr>
              <a:t> s </a:t>
            </a:r>
            <a:r>
              <a:rPr lang="en-US" b="0" smtClean="0">
                <a:solidFill>
                  <a:srgbClr val="000000"/>
                </a:solidFill>
              </a:rPr>
              <a:t>= 0, 1/2, 1, 3/2 , …, k/2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522288" y="1465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22288" y="1465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2197100" y="1708150"/>
            <a:ext cx="228600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H="1">
            <a:off x="2759075" y="1801813"/>
            <a:ext cx="6858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697413" y="1687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3810000" y="1576388"/>
            <a:ext cx="335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66FF"/>
                </a:solidFill>
              </a:rPr>
              <a:t>topological charge</a:t>
            </a:r>
            <a:r>
              <a:rPr lang="en-US" b="0" smtClean="0">
                <a:solidFill>
                  <a:srgbClr val="000000"/>
                </a:solidFill>
              </a:rPr>
              <a:t> = ½</a:t>
            </a:r>
          </a:p>
        </p:txBody>
      </p:sp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427038" y="224155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2.</a:t>
            </a:r>
            <a:r>
              <a:rPr lang="en-US" b="0" smtClean="0">
                <a:solidFill>
                  <a:srgbClr val="0066FF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“Fusion Rule” for adding topological charge:</a:t>
            </a:r>
            <a:endParaRPr lang="en-US" b="0" smtClean="0">
              <a:solidFill>
                <a:srgbClr val="0066FF"/>
              </a:solidFill>
            </a:endParaRPr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1295400" y="0"/>
            <a:ext cx="6905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Nonabelian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Particles:  SU(2)</a:t>
            </a:r>
            <a:r>
              <a:rPr lang="en-US" sz="3200" b="0" baseline="-25000" dirty="0" smtClean="0">
                <a:solidFill>
                  <a:srgbClr val="002060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1295400" y="4579938"/>
            <a:ext cx="758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Two       particles can have total topological charge </a:t>
            </a:r>
            <a:r>
              <a:rPr lang="en-US" smtClean="0">
                <a:solidFill>
                  <a:srgbClr val="0000FF"/>
                </a:solidFill>
              </a:rPr>
              <a:t>0</a:t>
            </a:r>
            <a:r>
              <a:rPr lang="en-US" b="0" smtClean="0">
                <a:solidFill>
                  <a:srgbClr val="000000"/>
                </a:solidFill>
              </a:rPr>
              <a:t> or </a:t>
            </a:r>
            <a:r>
              <a:rPr lang="en-US" smtClean="0">
                <a:solidFill>
                  <a:srgbClr val="0000FF"/>
                </a:solidFill>
              </a:rPr>
              <a:t>1</a:t>
            </a:r>
            <a:r>
              <a:rPr lang="en-US" b="0" smtClean="0">
                <a:solidFill>
                  <a:srgbClr val="000000"/>
                </a:solidFill>
              </a:rPr>
              <a:t>.               </a:t>
            </a:r>
          </a:p>
        </p:txBody>
      </p:sp>
      <p:sp>
        <p:nvSpPr>
          <p:cNvPr id="4110" name="Oval 12"/>
          <p:cNvSpPr>
            <a:spLocks noChangeArrowheads="1"/>
          </p:cNvSpPr>
          <p:nvPr/>
        </p:nvSpPr>
        <p:spPr bwMode="auto">
          <a:xfrm>
            <a:off x="2103438" y="4741863"/>
            <a:ext cx="198437" cy="1841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1" name="Oval 13"/>
          <p:cNvSpPr>
            <a:spLocks noChangeArrowheads="1"/>
          </p:cNvSpPr>
          <p:nvPr/>
        </p:nvSpPr>
        <p:spPr bwMode="auto">
          <a:xfrm>
            <a:off x="2851150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4875213" y="5446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13" name="Oval 15"/>
          <p:cNvSpPr>
            <a:spLocks noChangeArrowheads="1"/>
          </p:cNvSpPr>
          <p:nvPr/>
        </p:nvSpPr>
        <p:spPr bwMode="auto">
          <a:xfrm>
            <a:off x="3660775" y="5476875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4" name="Oval 16"/>
          <p:cNvSpPr>
            <a:spLocks noChangeArrowheads="1"/>
          </p:cNvSpPr>
          <p:nvPr/>
        </p:nvSpPr>
        <p:spPr bwMode="auto">
          <a:xfrm>
            <a:off x="2622550" y="5213350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5" name="Oval 17"/>
          <p:cNvSpPr>
            <a:spLocks noChangeArrowheads="1"/>
          </p:cNvSpPr>
          <p:nvPr/>
        </p:nvSpPr>
        <p:spPr bwMode="auto">
          <a:xfrm>
            <a:off x="5535613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" name="Oval 18"/>
          <p:cNvSpPr>
            <a:spLocks noChangeArrowheads="1"/>
          </p:cNvSpPr>
          <p:nvPr/>
        </p:nvSpPr>
        <p:spPr bwMode="auto">
          <a:xfrm>
            <a:off x="6345238" y="5487988"/>
            <a:ext cx="228600" cy="1936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7" name="Oval 19"/>
          <p:cNvSpPr>
            <a:spLocks noChangeArrowheads="1"/>
          </p:cNvSpPr>
          <p:nvPr/>
        </p:nvSpPr>
        <p:spPr bwMode="auto">
          <a:xfrm>
            <a:off x="5307013" y="5224463"/>
            <a:ext cx="1495425" cy="679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8" name="Text Box 20"/>
          <p:cNvSpPr txBox="1">
            <a:spLocks noChangeArrowheads="1"/>
          </p:cNvSpPr>
          <p:nvPr/>
        </p:nvSpPr>
        <p:spPr bwMode="auto">
          <a:xfrm>
            <a:off x="2165350" y="5224463"/>
            <a:ext cx="44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0" smtClean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119" name="Text Box 21"/>
          <p:cNvSpPr txBox="1">
            <a:spLocks noChangeArrowheads="1"/>
          </p:cNvSpPr>
          <p:nvPr/>
        </p:nvSpPr>
        <p:spPr bwMode="auto">
          <a:xfrm>
            <a:off x="4403725" y="5273675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smtClean="0">
                <a:solidFill>
                  <a:srgbClr val="000000"/>
                </a:solidFill>
                <a:latin typeface="Symbol" panose="05050102010706020507" pitchFamily="18" charset="2"/>
              </a:rPr>
              <a:t>+   b</a:t>
            </a:r>
          </a:p>
        </p:txBody>
      </p:sp>
      <p:sp>
        <p:nvSpPr>
          <p:cNvPr id="4120" name="Text Box 22"/>
          <p:cNvSpPr txBox="1">
            <a:spLocks noChangeArrowheads="1"/>
          </p:cNvSpPr>
          <p:nvPr/>
        </p:nvSpPr>
        <p:spPr bwMode="auto">
          <a:xfrm>
            <a:off x="4025900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21" name="Text Box 23"/>
          <p:cNvSpPr txBox="1">
            <a:spLocks noChangeArrowheads="1"/>
          </p:cNvSpPr>
          <p:nvPr/>
        </p:nvSpPr>
        <p:spPr bwMode="auto">
          <a:xfrm>
            <a:off x="6780213" y="555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4098" name="Object 24"/>
          <p:cNvGraphicFramePr>
            <a:graphicFrameLocks noGrp="1" noChangeAspect="1"/>
          </p:cNvGraphicFramePr>
          <p:nvPr>
            <p:ph/>
          </p:nvPr>
        </p:nvGraphicFramePr>
        <p:xfrm>
          <a:off x="2667000" y="3606800"/>
          <a:ext cx="1974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6"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06800"/>
                        <a:ext cx="1974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533400" y="3759200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For example:</a:t>
            </a:r>
          </a:p>
        </p:txBody>
      </p:sp>
      <p:sp>
        <p:nvSpPr>
          <p:cNvPr id="4123" name="Line 26"/>
          <p:cNvSpPr>
            <a:spLocks noChangeShapeType="1"/>
          </p:cNvSpPr>
          <p:nvPr/>
        </p:nvSpPr>
        <p:spPr bwMode="auto">
          <a:xfrm>
            <a:off x="768350" y="4830763"/>
            <a:ext cx="381000" cy="15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4" name="Line 27"/>
          <p:cNvSpPr>
            <a:spLocks noChangeShapeType="1"/>
          </p:cNvSpPr>
          <p:nvPr/>
        </p:nvSpPr>
        <p:spPr bwMode="auto">
          <a:xfrm>
            <a:off x="0" y="3548063"/>
            <a:ext cx="9144000" cy="0"/>
          </a:xfrm>
          <a:prstGeom prst="line">
            <a:avLst/>
          </a:prstGeom>
          <a:noFill/>
          <a:ln w="38100">
            <a:solidFill>
              <a:srgbClr val="8DDD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5" name="Line 32"/>
          <p:cNvSpPr>
            <a:spLocks noChangeShapeType="1"/>
          </p:cNvSpPr>
          <p:nvPr/>
        </p:nvSpPr>
        <p:spPr bwMode="auto">
          <a:xfrm>
            <a:off x="7486650" y="1517650"/>
            <a:ext cx="533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99" name="Object 36"/>
          <p:cNvGraphicFramePr>
            <a:graphicFrameLocks noChangeAspect="1"/>
          </p:cNvGraphicFramePr>
          <p:nvPr/>
        </p:nvGraphicFramePr>
        <p:xfrm>
          <a:off x="533400" y="2798763"/>
          <a:ext cx="8153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7" name="Equation" r:id="rId6" imgW="3848040" imgH="253800" progId="Equation.3">
                  <p:embed/>
                </p:oleObj>
              </mc:Choice>
              <mc:Fallback>
                <p:oleObj name="Equation" r:id="rId6" imgW="3848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98763"/>
                        <a:ext cx="81534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Line 37"/>
          <p:cNvSpPr>
            <a:spLocks noChangeShapeType="1"/>
          </p:cNvSpPr>
          <p:nvPr/>
        </p:nvSpPr>
        <p:spPr bwMode="auto">
          <a:xfrm>
            <a:off x="7021513" y="3348038"/>
            <a:ext cx="1408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1768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69925" y="5240338"/>
            <a:ext cx="739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452563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033588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614613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95638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775075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392613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937125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518150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097588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7259638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8391525" y="505301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8175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4381500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6143625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5556250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 flipV="1">
            <a:off x="1443038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2030413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 flipV="1">
            <a:off x="2617788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3205163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3792538" y="4741863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 flipV="1">
            <a:off x="4968875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1443038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4968875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6143625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H="1" flipV="1">
            <a:off x="2030413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2617788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3205163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3792538" y="4243388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 flipV="1">
            <a:off x="4381500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 flipV="1">
            <a:off x="5556250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2044700" y="3746500"/>
            <a:ext cx="588963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5570538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 flipV="1">
            <a:off x="2633663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3221038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H="1" flipV="1">
            <a:off x="3808413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4395788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H="1" flipV="1">
            <a:off x="4983163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H="1" flipV="1">
            <a:off x="6157913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2633663" y="3249613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6159500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 flipV="1">
            <a:off x="3222625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3810000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H="1" flipV="1">
            <a:off x="4397375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V="1">
            <a:off x="4984750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 flipH="1" flipV="1">
            <a:off x="5572125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3222625" y="2744788"/>
            <a:ext cx="588963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H="1" flipV="1">
            <a:off x="3811588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V="1">
            <a:off x="4398963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H="1" flipV="1">
            <a:off x="4986338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5573713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H="1" flipV="1">
            <a:off x="6161088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V="1">
            <a:off x="3821113" y="2238375"/>
            <a:ext cx="588962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 flipH="1" flipV="1">
            <a:off x="4410075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V="1">
            <a:off x="4997450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 flipH="1" flipV="1">
            <a:off x="5584825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6172200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 flipV="1">
            <a:off x="4410075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 flipH="1" flipV="1">
            <a:off x="4997450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 flipV="1">
            <a:off x="5584825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 flipH="1" flipV="1">
            <a:off x="6172200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1262063" y="43291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849438" y="3813175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1847850" y="4705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2403475" y="3317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2439988" y="42957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968625" y="28463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3060700" y="3789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3032125" y="47117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4224338" y="279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4224338" y="37369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9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4198938" y="4684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544888" y="23129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3589338" y="3251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3560763" y="4222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4808538" y="22590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6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746625" y="32178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4718050" y="42338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287963" y="2733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20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5295900" y="37068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28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5273675" y="47180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14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4186238" y="184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786313" y="1335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346700" y="17621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7</a:t>
            </a: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 flipV="1">
            <a:off x="879475" y="1495425"/>
            <a:ext cx="0" cy="3732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1" name="Line 87"/>
          <p:cNvSpPr>
            <a:spLocks noChangeShapeType="1"/>
          </p:cNvSpPr>
          <p:nvPr/>
        </p:nvSpPr>
        <p:spPr bwMode="auto">
          <a:xfrm>
            <a:off x="779463" y="472916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2" name="Line 88"/>
          <p:cNvSpPr>
            <a:spLocks noChangeShapeType="1"/>
          </p:cNvSpPr>
          <p:nvPr/>
        </p:nvSpPr>
        <p:spPr bwMode="auto">
          <a:xfrm>
            <a:off x="779463" y="42322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3" name="Line 89"/>
          <p:cNvSpPr>
            <a:spLocks noChangeShapeType="1"/>
          </p:cNvSpPr>
          <p:nvPr/>
        </p:nvSpPr>
        <p:spPr bwMode="auto">
          <a:xfrm>
            <a:off x="779463" y="37369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4" name="Line 90"/>
          <p:cNvSpPr>
            <a:spLocks noChangeShapeType="1"/>
          </p:cNvSpPr>
          <p:nvPr/>
        </p:nvSpPr>
        <p:spPr bwMode="auto">
          <a:xfrm>
            <a:off x="779463" y="3240088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5" name="Line 91"/>
          <p:cNvSpPr>
            <a:spLocks noChangeShapeType="1"/>
          </p:cNvSpPr>
          <p:nvPr/>
        </p:nvSpPr>
        <p:spPr bwMode="auto">
          <a:xfrm>
            <a:off x="779463" y="174942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>
            <a:off x="779463" y="2246313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>
            <a:off x="815975" y="5248275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8" name="Line 94"/>
          <p:cNvSpPr>
            <a:spLocks noChangeShapeType="1"/>
          </p:cNvSpPr>
          <p:nvPr/>
        </p:nvSpPr>
        <p:spPr bwMode="auto">
          <a:xfrm>
            <a:off x="779463" y="2743200"/>
            <a:ext cx="193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169863" y="1514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7/2</a:t>
            </a: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288925" y="200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81" name="Text Box 97"/>
          <p:cNvSpPr txBox="1">
            <a:spLocks noChangeArrowheads="1"/>
          </p:cNvSpPr>
          <p:nvPr/>
        </p:nvSpPr>
        <p:spPr bwMode="auto">
          <a:xfrm>
            <a:off x="171450" y="24987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5/2</a:t>
            </a:r>
          </a:p>
        </p:txBody>
      </p:sp>
      <p:sp>
        <p:nvSpPr>
          <p:cNvPr id="16482" name="Text Box 98"/>
          <p:cNvSpPr txBox="1">
            <a:spLocks noChangeArrowheads="1"/>
          </p:cNvSpPr>
          <p:nvPr/>
        </p:nvSpPr>
        <p:spPr bwMode="auto">
          <a:xfrm>
            <a:off x="288925" y="29924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83" name="Text Box 99"/>
          <p:cNvSpPr txBox="1">
            <a:spLocks noChangeArrowheads="1"/>
          </p:cNvSpPr>
          <p:nvPr/>
        </p:nvSpPr>
        <p:spPr bwMode="auto">
          <a:xfrm>
            <a:off x="171450" y="34845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3/2</a:t>
            </a:r>
          </a:p>
        </p:txBody>
      </p:sp>
      <p:sp>
        <p:nvSpPr>
          <p:cNvPr id="16484" name="Text Box 100"/>
          <p:cNvSpPr txBox="1">
            <a:spLocks noChangeArrowheads="1"/>
          </p:cNvSpPr>
          <p:nvPr/>
        </p:nvSpPr>
        <p:spPr bwMode="auto">
          <a:xfrm>
            <a:off x="288925" y="3976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85" name="Text Box 101"/>
          <p:cNvSpPr txBox="1">
            <a:spLocks noChangeArrowheads="1"/>
          </p:cNvSpPr>
          <p:nvPr/>
        </p:nvSpPr>
        <p:spPr bwMode="auto">
          <a:xfrm>
            <a:off x="171450" y="44704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633413" y="8493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sz="3200" smtClean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6487" name="Line 103"/>
          <p:cNvSpPr>
            <a:spLocks noChangeShapeType="1"/>
          </p:cNvSpPr>
          <p:nvPr/>
        </p:nvSpPr>
        <p:spPr bwMode="auto">
          <a:xfrm flipV="1">
            <a:off x="855663" y="474345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1228725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1819275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2411413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3001963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3594100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93" name="Text Box 109"/>
          <p:cNvSpPr txBox="1">
            <a:spLocks noChangeArrowheads="1"/>
          </p:cNvSpPr>
          <p:nvPr/>
        </p:nvSpPr>
        <p:spPr bwMode="auto">
          <a:xfrm>
            <a:off x="4184650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494" name="Text Box 110"/>
          <p:cNvSpPr txBox="1">
            <a:spLocks noChangeArrowheads="1"/>
          </p:cNvSpPr>
          <p:nvPr/>
        </p:nvSpPr>
        <p:spPr bwMode="auto">
          <a:xfrm>
            <a:off x="4775200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495" name="Text Box 111"/>
          <p:cNvSpPr txBox="1">
            <a:spLocks noChangeArrowheads="1"/>
          </p:cNvSpPr>
          <p:nvPr/>
        </p:nvSpPr>
        <p:spPr bwMode="auto">
          <a:xfrm>
            <a:off x="5367338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6496" name="Text Box 112"/>
          <p:cNvSpPr txBox="1">
            <a:spLocks noChangeArrowheads="1"/>
          </p:cNvSpPr>
          <p:nvPr/>
        </p:nvSpPr>
        <p:spPr bwMode="auto">
          <a:xfrm>
            <a:off x="6448425" y="54213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5957888" y="54213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7032625" y="54086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7616825" y="54086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6500" name="Line 116"/>
          <p:cNvSpPr>
            <a:spLocks noChangeShapeType="1"/>
          </p:cNvSpPr>
          <p:nvPr/>
        </p:nvSpPr>
        <p:spPr bwMode="auto">
          <a:xfrm>
            <a:off x="7840663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1" name="Line 117"/>
          <p:cNvSpPr>
            <a:spLocks noChangeShapeType="1"/>
          </p:cNvSpPr>
          <p:nvPr/>
        </p:nvSpPr>
        <p:spPr bwMode="auto">
          <a:xfrm flipH="1" flipV="1">
            <a:off x="7308850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2" name="Line 118"/>
          <p:cNvSpPr>
            <a:spLocks noChangeShapeType="1"/>
          </p:cNvSpPr>
          <p:nvPr/>
        </p:nvSpPr>
        <p:spPr bwMode="auto">
          <a:xfrm flipV="1">
            <a:off x="6721475" y="474186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3" name="Line 119"/>
          <p:cNvSpPr>
            <a:spLocks noChangeShapeType="1"/>
          </p:cNvSpPr>
          <p:nvPr/>
        </p:nvSpPr>
        <p:spPr bwMode="auto">
          <a:xfrm flipV="1">
            <a:off x="7308850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4" name="Line 120"/>
          <p:cNvSpPr>
            <a:spLocks noChangeShapeType="1"/>
          </p:cNvSpPr>
          <p:nvPr/>
        </p:nvSpPr>
        <p:spPr bwMode="auto">
          <a:xfrm flipH="1" flipV="1">
            <a:off x="6721475" y="42433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 flipV="1">
            <a:off x="6735763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 flipH="1" flipV="1">
            <a:off x="7323138" y="3746500"/>
            <a:ext cx="587375" cy="4968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 flipV="1">
            <a:off x="7324725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 flipH="1" flipV="1">
            <a:off x="6737350" y="32496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09" name="Line 125"/>
          <p:cNvSpPr>
            <a:spLocks noChangeShapeType="1"/>
          </p:cNvSpPr>
          <p:nvPr/>
        </p:nvSpPr>
        <p:spPr bwMode="auto">
          <a:xfrm flipV="1">
            <a:off x="6738938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 flipH="1" flipV="1">
            <a:off x="7326313" y="2744788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1" name="Line 127"/>
          <p:cNvSpPr>
            <a:spLocks noChangeShapeType="1"/>
          </p:cNvSpPr>
          <p:nvPr/>
        </p:nvSpPr>
        <p:spPr bwMode="auto">
          <a:xfrm flipH="1" flipV="1">
            <a:off x="6750050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2" name="Line 128"/>
          <p:cNvSpPr>
            <a:spLocks noChangeShapeType="1"/>
          </p:cNvSpPr>
          <p:nvPr/>
        </p:nvSpPr>
        <p:spPr bwMode="auto">
          <a:xfrm flipV="1">
            <a:off x="7337425" y="2238375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3" name="Line 129"/>
          <p:cNvSpPr>
            <a:spLocks noChangeShapeType="1"/>
          </p:cNvSpPr>
          <p:nvPr/>
        </p:nvSpPr>
        <p:spPr bwMode="auto">
          <a:xfrm flipV="1">
            <a:off x="6750050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4" name="Line 130"/>
          <p:cNvSpPr>
            <a:spLocks noChangeShapeType="1"/>
          </p:cNvSpPr>
          <p:nvPr/>
        </p:nvSpPr>
        <p:spPr bwMode="auto">
          <a:xfrm flipH="1" flipV="1">
            <a:off x="7337425" y="1751013"/>
            <a:ext cx="587375" cy="498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15" name="Text Box 131"/>
          <p:cNvSpPr txBox="1">
            <a:spLocks noChangeArrowheads="1"/>
          </p:cNvSpPr>
          <p:nvPr/>
        </p:nvSpPr>
        <p:spPr bwMode="auto">
          <a:xfrm>
            <a:off x="5951538" y="2271713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27</a:t>
            </a:r>
          </a:p>
        </p:txBody>
      </p:sp>
      <p:sp>
        <p:nvSpPr>
          <p:cNvPr id="16516" name="Text Box 132"/>
          <p:cNvSpPr txBox="1">
            <a:spLocks noChangeArrowheads="1"/>
          </p:cNvSpPr>
          <p:nvPr/>
        </p:nvSpPr>
        <p:spPr bwMode="auto">
          <a:xfrm>
            <a:off x="5927725" y="32305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48</a:t>
            </a:r>
          </a:p>
        </p:txBody>
      </p: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5924550" y="42465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42</a:t>
            </a: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5992813" y="13477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8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6994525" y="2208213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110</a:t>
            </a:r>
          </a:p>
        </p:txBody>
      </p:sp>
      <p:sp>
        <p:nvSpPr>
          <p:cNvPr id="16520" name="Text Box 136"/>
          <p:cNvSpPr txBox="1">
            <a:spLocks noChangeArrowheads="1"/>
          </p:cNvSpPr>
          <p:nvPr/>
        </p:nvSpPr>
        <p:spPr bwMode="auto">
          <a:xfrm>
            <a:off x="7000875" y="3167063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165</a:t>
            </a:r>
          </a:p>
        </p:txBody>
      </p:sp>
      <p:sp>
        <p:nvSpPr>
          <p:cNvPr id="16521" name="Text Box 137"/>
          <p:cNvSpPr txBox="1">
            <a:spLocks noChangeArrowheads="1"/>
          </p:cNvSpPr>
          <p:nvPr/>
        </p:nvSpPr>
        <p:spPr bwMode="auto">
          <a:xfrm>
            <a:off x="6978650" y="42084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132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7123113" y="1284288"/>
            <a:ext cx="63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44</a:t>
            </a:r>
          </a:p>
        </p:txBody>
      </p:sp>
      <p:sp>
        <p:nvSpPr>
          <p:cNvPr id="16523" name="Line 139"/>
          <p:cNvSpPr>
            <a:spLocks noChangeShapeType="1"/>
          </p:cNvSpPr>
          <p:nvPr/>
        </p:nvSpPr>
        <p:spPr bwMode="auto">
          <a:xfrm>
            <a:off x="6750050" y="51562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24" name="Text Box 140"/>
          <p:cNvSpPr txBox="1">
            <a:spLocks noChangeArrowheads="1"/>
          </p:cNvSpPr>
          <p:nvPr/>
        </p:nvSpPr>
        <p:spPr bwMode="auto">
          <a:xfrm>
            <a:off x="6519863" y="26955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75</a:t>
            </a:r>
          </a:p>
        </p:txBody>
      </p:sp>
      <p:sp>
        <p:nvSpPr>
          <p:cNvPr id="16525" name="Text Box 141"/>
          <p:cNvSpPr txBox="1">
            <a:spLocks noChangeArrowheads="1"/>
          </p:cNvSpPr>
          <p:nvPr/>
        </p:nvSpPr>
        <p:spPr bwMode="auto">
          <a:xfrm>
            <a:off x="6527800" y="36687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90</a:t>
            </a:r>
          </a:p>
        </p:txBody>
      </p:sp>
      <p:sp>
        <p:nvSpPr>
          <p:cNvPr id="16526" name="Text Box 142"/>
          <p:cNvSpPr txBox="1">
            <a:spLocks noChangeArrowheads="1"/>
          </p:cNvSpPr>
          <p:nvPr/>
        </p:nvSpPr>
        <p:spPr bwMode="auto">
          <a:xfrm>
            <a:off x="6511925" y="47196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42</a:t>
            </a:r>
          </a:p>
        </p:txBody>
      </p:sp>
      <p:sp>
        <p:nvSpPr>
          <p:cNvPr id="16527" name="Text Box 143"/>
          <p:cNvSpPr txBox="1">
            <a:spLocks noChangeArrowheads="1"/>
          </p:cNvSpPr>
          <p:nvPr/>
        </p:nvSpPr>
        <p:spPr bwMode="auto">
          <a:xfrm>
            <a:off x="6578600" y="1724025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35</a:t>
            </a:r>
          </a:p>
        </p:txBody>
      </p:sp>
      <p:sp>
        <p:nvSpPr>
          <p:cNvPr id="16528" name="Text Box 144"/>
          <p:cNvSpPr txBox="1">
            <a:spLocks noChangeArrowheads="1"/>
          </p:cNvSpPr>
          <p:nvPr/>
        </p:nvSpPr>
        <p:spPr bwMode="auto">
          <a:xfrm>
            <a:off x="7524750" y="470376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132</a:t>
            </a:r>
          </a:p>
        </p:txBody>
      </p:sp>
      <p:sp>
        <p:nvSpPr>
          <p:cNvPr id="16529" name="Text Box 146"/>
          <p:cNvSpPr txBox="1">
            <a:spLocks noChangeArrowheads="1"/>
          </p:cNvSpPr>
          <p:nvPr/>
        </p:nvSpPr>
        <p:spPr bwMode="auto">
          <a:xfrm>
            <a:off x="717550" y="60071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Dim(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i="1" dirty="0" smtClean="0">
                <a:solidFill>
                  <a:srgbClr val="000000"/>
                </a:solidFill>
              </a:rPr>
              <a:t> ~ 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92365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85738" y="844550"/>
            <a:ext cx="8699500" cy="5029200"/>
            <a:chOff x="117" y="487"/>
            <a:chExt cx="5480" cy="3168"/>
          </a:xfrm>
        </p:grpSpPr>
        <p:sp>
          <p:nvSpPr>
            <p:cNvPr id="17413" name="Line 3"/>
            <p:cNvSpPr>
              <a:spLocks noChangeShapeType="1"/>
            </p:cNvSpPr>
            <p:nvPr/>
          </p:nvSpPr>
          <p:spPr bwMode="auto">
            <a:xfrm>
              <a:off x="432" y="3253"/>
              <a:ext cx="46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>
              <a:off x="925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1291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1657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023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388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>
              <a:off x="2777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>
              <a:off x="3120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1" name="Line 11"/>
            <p:cNvSpPr>
              <a:spLocks noChangeShapeType="1"/>
            </p:cNvSpPr>
            <p:nvPr/>
          </p:nvSpPr>
          <p:spPr bwMode="auto">
            <a:xfrm>
              <a:off x="3486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2" name="Line 12"/>
            <p:cNvSpPr>
              <a:spLocks noChangeShapeType="1"/>
            </p:cNvSpPr>
            <p:nvPr/>
          </p:nvSpPr>
          <p:spPr bwMode="auto">
            <a:xfrm>
              <a:off x="3851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3" name="Line 13"/>
            <p:cNvSpPr>
              <a:spLocks noChangeShapeType="1"/>
            </p:cNvSpPr>
            <p:nvPr/>
          </p:nvSpPr>
          <p:spPr bwMode="auto">
            <a:xfrm>
              <a:off x="4583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4" name="Text Box 14"/>
            <p:cNvSpPr txBox="1">
              <a:spLocks noChangeArrowheads="1"/>
            </p:cNvSpPr>
            <p:nvPr/>
          </p:nvSpPr>
          <p:spPr bwMode="auto">
            <a:xfrm>
              <a:off x="5296" y="3135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7425" name="Text Box 15"/>
            <p:cNvSpPr txBox="1">
              <a:spLocks noChangeArrowheads="1"/>
            </p:cNvSpPr>
            <p:nvPr/>
          </p:nvSpPr>
          <p:spPr bwMode="auto">
            <a:xfrm>
              <a:off x="412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7426" name="Line 16"/>
            <p:cNvSpPr>
              <a:spLocks noChangeShapeType="1"/>
            </p:cNvSpPr>
            <p:nvPr/>
          </p:nvSpPr>
          <p:spPr bwMode="auto">
            <a:xfrm flipV="1">
              <a:off x="2770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7" name="Line 17"/>
            <p:cNvSpPr>
              <a:spLocks noChangeShapeType="1"/>
            </p:cNvSpPr>
            <p:nvPr/>
          </p:nvSpPr>
          <p:spPr bwMode="auto">
            <a:xfrm flipH="1" flipV="1">
              <a:off x="3880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 flipV="1">
              <a:off x="3510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 flipH="1" flipV="1">
              <a:off x="919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 flipV="1">
              <a:off x="1289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1" name="Line 21"/>
            <p:cNvSpPr>
              <a:spLocks noChangeShapeType="1"/>
            </p:cNvSpPr>
            <p:nvPr/>
          </p:nvSpPr>
          <p:spPr bwMode="auto">
            <a:xfrm flipH="1" flipV="1">
              <a:off x="1659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2" name="Line 22"/>
            <p:cNvSpPr>
              <a:spLocks noChangeShapeType="1"/>
            </p:cNvSpPr>
            <p:nvPr/>
          </p:nvSpPr>
          <p:spPr bwMode="auto">
            <a:xfrm flipV="1">
              <a:off x="2029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3" name="Line 23"/>
            <p:cNvSpPr>
              <a:spLocks noChangeShapeType="1"/>
            </p:cNvSpPr>
            <p:nvPr/>
          </p:nvSpPr>
          <p:spPr bwMode="auto">
            <a:xfrm flipH="1" flipV="1">
              <a:off x="2399" y="2939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 flipV="1">
              <a:off x="3140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919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 flipV="1">
              <a:off x="3140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7" name="Line 27"/>
            <p:cNvSpPr>
              <a:spLocks noChangeShapeType="1"/>
            </p:cNvSpPr>
            <p:nvPr/>
          </p:nvSpPr>
          <p:spPr bwMode="auto">
            <a:xfrm flipV="1">
              <a:off x="3880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8" name="Line 28"/>
            <p:cNvSpPr>
              <a:spLocks noChangeShapeType="1"/>
            </p:cNvSpPr>
            <p:nvPr/>
          </p:nvSpPr>
          <p:spPr bwMode="auto">
            <a:xfrm flipH="1" flipV="1">
              <a:off x="1289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9" name="Line 29"/>
            <p:cNvSpPr>
              <a:spLocks noChangeShapeType="1"/>
            </p:cNvSpPr>
            <p:nvPr/>
          </p:nvSpPr>
          <p:spPr bwMode="auto">
            <a:xfrm flipV="1">
              <a:off x="1659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0" name="Line 30"/>
            <p:cNvSpPr>
              <a:spLocks noChangeShapeType="1"/>
            </p:cNvSpPr>
            <p:nvPr/>
          </p:nvSpPr>
          <p:spPr bwMode="auto">
            <a:xfrm flipH="1" flipV="1">
              <a:off x="2029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1" name="Line 31"/>
            <p:cNvSpPr>
              <a:spLocks noChangeShapeType="1"/>
            </p:cNvSpPr>
            <p:nvPr/>
          </p:nvSpPr>
          <p:spPr bwMode="auto">
            <a:xfrm flipV="1">
              <a:off x="2399" y="2625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 flipH="1" flipV="1">
              <a:off x="2770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3" name="Line 33"/>
            <p:cNvSpPr>
              <a:spLocks noChangeShapeType="1"/>
            </p:cNvSpPr>
            <p:nvPr/>
          </p:nvSpPr>
          <p:spPr bwMode="auto">
            <a:xfrm flipH="1" flipV="1">
              <a:off x="3510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4" name="Line 34"/>
            <p:cNvSpPr>
              <a:spLocks noChangeShapeType="1"/>
            </p:cNvSpPr>
            <p:nvPr/>
          </p:nvSpPr>
          <p:spPr bwMode="auto">
            <a:xfrm flipV="1">
              <a:off x="1298" y="2312"/>
              <a:ext cx="371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5" name="Line 35"/>
            <p:cNvSpPr>
              <a:spLocks noChangeShapeType="1"/>
            </p:cNvSpPr>
            <p:nvPr/>
          </p:nvSpPr>
          <p:spPr bwMode="auto">
            <a:xfrm flipV="1">
              <a:off x="351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6" name="Line 36"/>
            <p:cNvSpPr>
              <a:spLocks noChangeShapeType="1"/>
            </p:cNvSpPr>
            <p:nvPr/>
          </p:nvSpPr>
          <p:spPr bwMode="auto">
            <a:xfrm flipH="1" flipV="1">
              <a:off x="166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7" name="Line 37"/>
            <p:cNvSpPr>
              <a:spLocks noChangeShapeType="1"/>
            </p:cNvSpPr>
            <p:nvPr/>
          </p:nvSpPr>
          <p:spPr bwMode="auto">
            <a:xfrm flipV="1">
              <a:off x="203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8" name="Line 38"/>
            <p:cNvSpPr>
              <a:spLocks noChangeShapeType="1"/>
            </p:cNvSpPr>
            <p:nvPr/>
          </p:nvSpPr>
          <p:spPr bwMode="auto">
            <a:xfrm flipH="1" flipV="1">
              <a:off x="240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9" name="Line 39"/>
            <p:cNvSpPr>
              <a:spLocks noChangeShapeType="1"/>
            </p:cNvSpPr>
            <p:nvPr/>
          </p:nvSpPr>
          <p:spPr bwMode="auto">
            <a:xfrm flipV="1">
              <a:off x="277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0" name="Line 40"/>
            <p:cNvSpPr>
              <a:spLocks noChangeShapeType="1"/>
            </p:cNvSpPr>
            <p:nvPr/>
          </p:nvSpPr>
          <p:spPr bwMode="auto">
            <a:xfrm flipH="1" flipV="1">
              <a:off x="314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1" name="Line 41"/>
            <p:cNvSpPr>
              <a:spLocks noChangeShapeType="1"/>
            </p:cNvSpPr>
            <p:nvPr/>
          </p:nvSpPr>
          <p:spPr bwMode="auto">
            <a:xfrm flipH="1" flipV="1">
              <a:off x="3889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V="1">
              <a:off x="1669" y="1999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V="1">
              <a:off x="389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H="1" flipV="1">
              <a:off x="204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 flipV="1">
              <a:off x="241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 flipH="1" flipV="1">
              <a:off x="278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 flipV="1">
              <a:off x="315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 flipV="1">
              <a:off x="3520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9" name="Text Box 49"/>
            <p:cNvSpPr txBox="1">
              <a:spLocks noChangeArrowheads="1"/>
            </p:cNvSpPr>
            <p:nvPr/>
          </p:nvSpPr>
          <p:spPr bwMode="auto">
            <a:xfrm>
              <a:off x="805" y="26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7460" name="Text Box 50"/>
            <p:cNvSpPr txBox="1">
              <a:spLocks noChangeArrowheads="1"/>
            </p:cNvSpPr>
            <p:nvPr/>
          </p:nvSpPr>
          <p:spPr bwMode="auto">
            <a:xfrm>
              <a:off x="1175" y="2354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7461" name="Text Box 51"/>
            <p:cNvSpPr txBox="1">
              <a:spLocks noChangeArrowheads="1"/>
            </p:cNvSpPr>
            <p:nvPr/>
          </p:nvSpPr>
          <p:spPr bwMode="auto">
            <a:xfrm>
              <a:off x="1174" y="29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7462" name="Text Box 52"/>
            <p:cNvSpPr txBox="1">
              <a:spLocks noChangeArrowheads="1"/>
            </p:cNvSpPr>
            <p:nvPr/>
          </p:nvSpPr>
          <p:spPr bwMode="auto">
            <a:xfrm>
              <a:off x="1524" y="20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7463" name="Text Box 53"/>
            <p:cNvSpPr txBox="1">
              <a:spLocks noChangeArrowheads="1"/>
            </p:cNvSpPr>
            <p:nvPr/>
          </p:nvSpPr>
          <p:spPr bwMode="auto">
            <a:xfrm>
              <a:off x="1547" y="265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7464" name="Text Box 54"/>
            <p:cNvSpPr txBox="1">
              <a:spLocks noChangeArrowheads="1"/>
            </p:cNvSpPr>
            <p:nvPr/>
          </p:nvSpPr>
          <p:spPr bwMode="auto">
            <a:xfrm>
              <a:off x="1880" y="17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7465" name="Text Box 55"/>
            <p:cNvSpPr txBox="1">
              <a:spLocks noChangeArrowheads="1"/>
            </p:cNvSpPr>
            <p:nvPr/>
          </p:nvSpPr>
          <p:spPr bwMode="auto">
            <a:xfrm>
              <a:off x="1938" y="233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</a:t>
              </a:r>
            </a:p>
          </p:txBody>
        </p:sp>
        <p:sp>
          <p:nvSpPr>
            <p:cNvPr id="17466" name="Text Box 56"/>
            <p:cNvSpPr txBox="1">
              <a:spLocks noChangeArrowheads="1"/>
            </p:cNvSpPr>
            <p:nvPr/>
          </p:nvSpPr>
          <p:spPr bwMode="auto">
            <a:xfrm>
              <a:off x="1920" y="2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7467" name="Text Box 57"/>
            <p:cNvSpPr txBox="1">
              <a:spLocks noChangeArrowheads="1"/>
            </p:cNvSpPr>
            <p:nvPr/>
          </p:nvSpPr>
          <p:spPr bwMode="auto">
            <a:xfrm>
              <a:off x="2672" y="230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9</a:t>
              </a:r>
            </a:p>
          </p:txBody>
        </p:sp>
        <p:sp>
          <p:nvSpPr>
            <p:cNvPr id="17468" name="Text Box 58"/>
            <p:cNvSpPr txBox="1">
              <a:spLocks noChangeArrowheads="1"/>
            </p:cNvSpPr>
            <p:nvPr/>
          </p:nvSpPr>
          <p:spPr bwMode="auto">
            <a:xfrm>
              <a:off x="2655" y="29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17469" name="Text Box 59"/>
            <p:cNvSpPr txBox="1">
              <a:spLocks noChangeArrowheads="1"/>
            </p:cNvSpPr>
            <p:nvPr/>
          </p:nvSpPr>
          <p:spPr bwMode="auto">
            <a:xfrm>
              <a:off x="2271" y="200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17470" name="Text Box 60"/>
            <p:cNvSpPr txBox="1">
              <a:spLocks noChangeArrowheads="1"/>
            </p:cNvSpPr>
            <p:nvPr/>
          </p:nvSpPr>
          <p:spPr bwMode="auto">
            <a:xfrm>
              <a:off x="2253" y="26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17471" name="Text Box 61"/>
            <p:cNvSpPr txBox="1">
              <a:spLocks noChangeArrowheads="1"/>
            </p:cNvSpPr>
            <p:nvPr/>
          </p:nvSpPr>
          <p:spPr bwMode="auto">
            <a:xfrm>
              <a:off x="3000" y="197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13</a:t>
              </a:r>
            </a:p>
          </p:txBody>
        </p:sp>
        <p:sp>
          <p:nvSpPr>
            <p:cNvPr id="17472" name="Text Box 62"/>
            <p:cNvSpPr txBox="1">
              <a:spLocks noChangeArrowheads="1"/>
            </p:cNvSpPr>
            <p:nvPr/>
          </p:nvSpPr>
          <p:spPr bwMode="auto">
            <a:xfrm>
              <a:off x="2982" y="261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14</a:t>
              </a:r>
            </a:p>
          </p:txBody>
        </p:sp>
        <p:sp>
          <p:nvSpPr>
            <p:cNvPr id="17473" name="Text Box 63"/>
            <p:cNvSpPr txBox="1">
              <a:spLocks noChangeArrowheads="1"/>
            </p:cNvSpPr>
            <p:nvPr/>
          </p:nvSpPr>
          <p:spPr bwMode="auto">
            <a:xfrm>
              <a:off x="3346" y="228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27</a:t>
              </a:r>
            </a:p>
          </p:txBody>
        </p:sp>
        <p:sp>
          <p:nvSpPr>
            <p:cNvPr id="17474" name="Text Box 64"/>
            <p:cNvSpPr txBox="1">
              <a:spLocks noChangeArrowheads="1"/>
            </p:cNvSpPr>
            <p:nvPr/>
          </p:nvSpPr>
          <p:spPr bwMode="auto">
            <a:xfrm>
              <a:off x="3332" y="292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14</a:t>
              </a:r>
            </a:p>
          </p:txBody>
        </p:sp>
        <p:sp>
          <p:nvSpPr>
            <p:cNvPr id="17475" name="Line 65"/>
            <p:cNvSpPr>
              <a:spLocks noChangeShapeType="1"/>
            </p:cNvSpPr>
            <p:nvPr/>
          </p:nvSpPr>
          <p:spPr bwMode="auto">
            <a:xfrm flipV="1">
              <a:off x="564" y="894"/>
              <a:ext cx="0" cy="2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6" name="Line 66"/>
            <p:cNvSpPr>
              <a:spLocks noChangeShapeType="1"/>
            </p:cNvSpPr>
            <p:nvPr/>
          </p:nvSpPr>
          <p:spPr bwMode="auto">
            <a:xfrm>
              <a:off x="501" y="2931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7" name="Line 67"/>
            <p:cNvSpPr>
              <a:spLocks noChangeShapeType="1"/>
            </p:cNvSpPr>
            <p:nvPr/>
          </p:nvSpPr>
          <p:spPr bwMode="auto">
            <a:xfrm>
              <a:off x="501" y="2618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8" name="Line 68"/>
            <p:cNvSpPr>
              <a:spLocks noChangeShapeType="1"/>
            </p:cNvSpPr>
            <p:nvPr/>
          </p:nvSpPr>
          <p:spPr bwMode="auto">
            <a:xfrm>
              <a:off x="501" y="230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9" name="Line 69"/>
            <p:cNvSpPr>
              <a:spLocks noChangeShapeType="1"/>
            </p:cNvSpPr>
            <p:nvPr/>
          </p:nvSpPr>
          <p:spPr bwMode="auto">
            <a:xfrm>
              <a:off x="501" y="1993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80" name="Line 70"/>
            <p:cNvSpPr>
              <a:spLocks noChangeShapeType="1"/>
            </p:cNvSpPr>
            <p:nvPr/>
          </p:nvSpPr>
          <p:spPr bwMode="auto">
            <a:xfrm>
              <a:off x="501" y="1054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81" name="Line 71"/>
            <p:cNvSpPr>
              <a:spLocks noChangeShapeType="1"/>
            </p:cNvSpPr>
            <p:nvPr/>
          </p:nvSpPr>
          <p:spPr bwMode="auto">
            <a:xfrm>
              <a:off x="501" y="1367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82" name="Line 72"/>
            <p:cNvSpPr>
              <a:spLocks noChangeShapeType="1"/>
            </p:cNvSpPr>
            <p:nvPr/>
          </p:nvSpPr>
          <p:spPr bwMode="auto">
            <a:xfrm>
              <a:off x="524" y="3258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83" name="Line 73"/>
            <p:cNvSpPr>
              <a:spLocks noChangeShapeType="1"/>
            </p:cNvSpPr>
            <p:nvPr/>
          </p:nvSpPr>
          <p:spPr bwMode="auto">
            <a:xfrm>
              <a:off x="501" y="1680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84" name="Text Box 74"/>
            <p:cNvSpPr txBox="1">
              <a:spLocks noChangeArrowheads="1"/>
            </p:cNvSpPr>
            <p:nvPr/>
          </p:nvSpPr>
          <p:spPr bwMode="auto">
            <a:xfrm>
              <a:off x="117" y="906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7/2</a:t>
              </a:r>
            </a:p>
          </p:txBody>
        </p:sp>
        <p:sp>
          <p:nvSpPr>
            <p:cNvPr id="17485" name="Text Box 75"/>
            <p:cNvSpPr txBox="1">
              <a:spLocks noChangeArrowheads="1"/>
            </p:cNvSpPr>
            <p:nvPr/>
          </p:nvSpPr>
          <p:spPr bwMode="auto">
            <a:xfrm>
              <a:off x="192" y="12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7486" name="Text Box 76"/>
            <p:cNvSpPr txBox="1">
              <a:spLocks noChangeArrowheads="1"/>
            </p:cNvSpPr>
            <p:nvPr/>
          </p:nvSpPr>
          <p:spPr bwMode="auto">
            <a:xfrm>
              <a:off x="118" y="1526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5/2</a:t>
              </a:r>
            </a:p>
          </p:txBody>
        </p:sp>
        <p:sp>
          <p:nvSpPr>
            <p:cNvPr id="17487" name="Text Box 77"/>
            <p:cNvSpPr txBox="1">
              <a:spLocks noChangeArrowheads="1"/>
            </p:cNvSpPr>
            <p:nvPr/>
          </p:nvSpPr>
          <p:spPr bwMode="auto">
            <a:xfrm>
              <a:off x="192" y="18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7488" name="Text Box 78"/>
            <p:cNvSpPr txBox="1">
              <a:spLocks noChangeArrowheads="1"/>
            </p:cNvSpPr>
            <p:nvPr/>
          </p:nvSpPr>
          <p:spPr bwMode="auto">
            <a:xfrm>
              <a:off x="118" y="2147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17489" name="Text Box 79"/>
            <p:cNvSpPr txBox="1">
              <a:spLocks noChangeArrowheads="1"/>
            </p:cNvSpPr>
            <p:nvPr/>
          </p:nvSpPr>
          <p:spPr bwMode="auto">
            <a:xfrm>
              <a:off x="192" y="245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490" name="Text Box 80"/>
            <p:cNvSpPr txBox="1">
              <a:spLocks noChangeArrowheads="1"/>
            </p:cNvSpPr>
            <p:nvPr/>
          </p:nvSpPr>
          <p:spPr bwMode="auto">
            <a:xfrm>
              <a:off x="118" y="2768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17491" name="Text Box 81"/>
            <p:cNvSpPr txBox="1">
              <a:spLocks noChangeArrowheads="1"/>
            </p:cNvSpPr>
            <p:nvPr/>
          </p:nvSpPr>
          <p:spPr bwMode="auto">
            <a:xfrm>
              <a:off x="409" y="487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sz="3200" smtClean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17492" name="Line 82"/>
            <p:cNvSpPr>
              <a:spLocks noChangeShapeType="1"/>
            </p:cNvSpPr>
            <p:nvPr/>
          </p:nvSpPr>
          <p:spPr bwMode="auto">
            <a:xfrm flipV="1">
              <a:off x="549" y="2940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93" name="Text Box 83"/>
            <p:cNvSpPr txBox="1">
              <a:spLocks noChangeArrowheads="1"/>
            </p:cNvSpPr>
            <p:nvPr/>
          </p:nvSpPr>
          <p:spPr bwMode="auto">
            <a:xfrm>
              <a:off x="784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494" name="Text Box 84"/>
            <p:cNvSpPr txBox="1">
              <a:spLocks noChangeArrowheads="1"/>
            </p:cNvSpPr>
            <p:nvPr/>
          </p:nvSpPr>
          <p:spPr bwMode="auto">
            <a:xfrm>
              <a:off x="1156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7495" name="Text Box 85"/>
            <p:cNvSpPr txBox="1">
              <a:spLocks noChangeArrowheads="1"/>
            </p:cNvSpPr>
            <p:nvPr/>
          </p:nvSpPr>
          <p:spPr bwMode="auto">
            <a:xfrm>
              <a:off x="1529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7496" name="Text Box 86"/>
            <p:cNvSpPr txBox="1">
              <a:spLocks noChangeArrowheads="1"/>
            </p:cNvSpPr>
            <p:nvPr/>
          </p:nvSpPr>
          <p:spPr bwMode="auto">
            <a:xfrm>
              <a:off x="1901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7497" name="Text Box 87"/>
            <p:cNvSpPr txBox="1">
              <a:spLocks noChangeArrowheads="1"/>
            </p:cNvSpPr>
            <p:nvPr/>
          </p:nvSpPr>
          <p:spPr bwMode="auto">
            <a:xfrm>
              <a:off x="2274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498" name="Text Box 88"/>
            <p:cNvSpPr txBox="1">
              <a:spLocks noChangeArrowheads="1"/>
            </p:cNvSpPr>
            <p:nvPr/>
          </p:nvSpPr>
          <p:spPr bwMode="auto">
            <a:xfrm>
              <a:off x="2646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7499" name="Text Box 89"/>
            <p:cNvSpPr txBox="1">
              <a:spLocks noChangeArrowheads="1"/>
            </p:cNvSpPr>
            <p:nvPr/>
          </p:nvSpPr>
          <p:spPr bwMode="auto">
            <a:xfrm>
              <a:off x="3018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7500" name="Text Box 90"/>
            <p:cNvSpPr txBox="1">
              <a:spLocks noChangeArrowheads="1"/>
            </p:cNvSpPr>
            <p:nvPr/>
          </p:nvSpPr>
          <p:spPr bwMode="auto">
            <a:xfrm>
              <a:off x="3391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7501" name="Text Box 91"/>
            <p:cNvSpPr txBox="1">
              <a:spLocks noChangeArrowheads="1"/>
            </p:cNvSpPr>
            <p:nvPr/>
          </p:nvSpPr>
          <p:spPr bwMode="auto">
            <a:xfrm>
              <a:off x="4072" y="3367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502" name="Text Box 92"/>
            <p:cNvSpPr txBox="1">
              <a:spLocks noChangeArrowheads="1"/>
            </p:cNvSpPr>
            <p:nvPr/>
          </p:nvSpPr>
          <p:spPr bwMode="auto">
            <a:xfrm>
              <a:off x="3763" y="336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7503" name="Text Box 93"/>
            <p:cNvSpPr txBox="1">
              <a:spLocks noChangeArrowheads="1"/>
            </p:cNvSpPr>
            <p:nvPr/>
          </p:nvSpPr>
          <p:spPr bwMode="auto">
            <a:xfrm>
              <a:off x="4440" y="3359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504" name="Text Box 94"/>
            <p:cNvSpPr txBox="1">
              <a:spLocks noChangeArrowheads="1"/>
            </p:cNvSpPr>
            <p:nvPr/>
          </p:nvSpPr>
          <p:spPr bwMode="auto">
            <a:xfrm>
              <a:off x="4808" y="3359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7505" name="Line 95"/>
            <p:cNvSpPr>
              <a:spLocks noChangeShapeType="1"/>
            </p:cNvSpPr>
            <p:nvPr/>
          </p:nvSpPr>
          <p:spPr bwMode="auto">
            <a:xfrm>
              <a:off x="4949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06" name="Line 96"/>
            <p:cNvSpPr>
              <a:spLocks noChangeShapeType="1"/>
            </p:cNvSpPr>
            <p:nvPr/>
          </p:nvSpPr>
          <p:spPr bwMode="auto">
            <a:xfrm flipH="1" flipV="1">
              <a:off x="4614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07" name="Line 97"/>
            <p:cNvSpPr>
              <a:spLocks noChangeShapeType="1"/>
            </p:cNvSpPr>
            <p:nvPr/>
          </p:nvSpPr>
          <p:spPr bwMode="auto">
            <a:xfrm flipV="1">
              <a:off x="4244" y="293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08" name="Line 98"/>
            <p:cNvSpPr>
              <a:spLocks noChangeShapeType="1"/>
            </p:cNvSpPr>
            <p:nvPr/>
          </p:nvSpPr>
          <p:spPr bwMode="auto">
            <a:xfrm flipV="1">
              <a:off x="4614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09" name="Line 99"/>
            <p:cNvSpPr>
              <a:spLocks noChangeShapeType="1"/>
            </p:cNvSpPr>
            <p:nvPr/>
          </p:nvSpPr>
          <p:spPr bwMode="auto">
            <a:xfrm flipH="1" flipV="1">
              <a:off x="4244" y="2625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0" name="Line 100"/>
            <p:cNvSpPr>
              <a:spLocks noChangeShapeType="1"/>
            </p:cNvSpPr>
            <p:nvPr/>
          </p:nvSpPr>
          <p:spPr bwMode="auto">
            <a:xfrm flipV="1">
              <a:off x="4253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1" name="Line 101"/>
            <p:cNvSpPr>
              <a:spLocks noChangeShapeType="1"/>
            </p:cNvSpPr>
            <p:nvPr/>
          </p:nvSpPr>
          <p:spPr bwMode="auto">
            <a:xfrm flipH="1" flipV="1">
              <a:off x="4623" y="2312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2" name="Line 102"/>
            <p:cNvSpPr>
              <a:spLocks noChangeShapeType="1"/>
            </p:cNvSpPr>
            <p:nvPr/>
          </p:nvSpPr>
          <p:spPr bwMode="auto">
            <a:xfrm flipV="1">
              <a:off x="4624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3" name="Line 103"/>
            <p:cNvSpPr>
              <a:spLocks noChangeShapeType="1"/>
            </p:cNvSpPr>
            <p:nvPr/>
          </p:nvSpPr>
          <p:spPr bwMode="auto">
            <a:xfrm flipH="1" flipV="1">
              <a:off x="4254" y="1999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4" name="Text Box 104"/>
            <p:cNvSpPr txBox="1">
              <a:spLocks noChangeArrowheads="1"/>
            </p:cNvSpPr>
            <p:nvPr/>
          </p:nvSpPr>
          <p:spPr bwMode="auto">
            <a:xfrm>
              <a:off x="3744" y="198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40</a:t>
              </a:r>
            </a:p>
          </p:txBody>
        </p:sp>
        <p:sp>
          <p:nvSpPr>
            <p:cNvPr id="17515" name="Text Box 105"/>
            <p:cNvSpPr txBox="1">
              <a:spLocks noChangeArrowheads="1"/>
            </p:cNvSpPr>
            <p:nvPr/>
          </p:nvSpPr>
          <p:spPr bwMode="auto">
            <a:xfrm>
              <a:off x="3742" y="262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41</a:t>
              </a:r>
            </a:p>
          </p:txBody>
        </p:sp>
        <p:sp>
          <p:nvSpPr>
            <p:cNvPr id="17516" name="Text Box 106"/>
            <p:cNvSpPr txBox="1">
              <a:spLocks noChangeArrowheads="1"/>
            </p:cNvSpPr>
            <p:nvPr/>
          </p:nvSpPr>
          <p:spPr bwMode="auto">
            <a:xfrm>
              <a:off x="4418" y="1989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121</a:t>
              </a:r>
            </a:p>
          </p:txBody>
        </p:sp>
        <p:sp>
          <p:nvSpPr>
            <p:cNvPr id="17517" name="Text Box 107"/>
            <p:cNvSpPr txBox="1">
              <a:spLocks noChangeArrowheads="1"/>
            </p:cNvSpPr>
            <p:nvPr/>
          </p:nvSpPr>
          <p:spPr bwMode="auto">
            <a:xfrm>
              <a:off x="4416" y="2592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122</a:t>
              </a:r>
            </a:p>
          </p:txBody>
        </p:sp>
        <p:sp>
          <p:nvSpPr>
            <p:cNvPr id="17518" name="Line 108"/>
            <p:cNvSpPr>
              <a:spLocks noChangeShapeType="1"/>
            </p:cNvSpPr>
            <p:nvPr/>
          </p:nvSpPr>
          <p:spPr bwMode="auto">
            <a:xfrm>
              <a:off x="4262" y="3200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9" name="Text Box 109"/>
            <p:cNvSpPr txBox="1">
              <a:spLocks noChangeArrowheads="1"/>
            </p:cNvSpPr>
            <p:nvPr/>
          </p:nvSpPr>
          <p:spPr bwMode="auto">
            <a:xfrm>
              <a:off x="4122" y="2263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81</a:t>
              </a:r>
            </a:p>
          </p:txBody>
        </p:sp>
        <p:sp>
          <p:nvSpPr>
            <p:cNvPr id="17520" name="Text Box 110"/>
            <p:cNvSpPr txBox="1">
              <a:spLocks noChangeArrowheads="1"/>
            </p:cNvSpPr>
            <p:nvPr/>
          </p:nvSpPr>
          <p:spPr bwMode="auto">
            <a:xfrm>
              <a:off x="4068" y="294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41</a:t>
              </a:r>
            </a:p>
          </p:txBody>
        </p:sp>
        <p:sp>
          <p:nvSpPr>
            <p:cNvPr id="17521" name="Text Box 111"/>
            <p:cNvSpPr txBox="1">
              <a:spLocks noChangeArrowheads="1"/>
            </p:cNvSpPr>
            <p:nvPr/>
          </p:nvSpPr>
          <p:spPr bwMode="auto">
            <a:xfrm>
              <a:off x="4750" y="2915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122</a:t>
              </a:r>
            </a:p>
          </p:txBody>
        </p:sp>
        <p:sp>
          <p:nvSpPr>
            <p:cNvPr id="17522" name="Line 112"/>
            <p:cNvSpPr>
              <a:spLocks noChangeShapeType="1"/>
            </p:cNvSpPr>
            <p:nvPr/>
          </p:nvSpPr>
          <p:spPr bwMode="auto">
            <a:xfrm>
              <a:off x="596" y="1993"/>
              <a:ext cx="459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23" name="Text Box 113"/>
            <p:cNvSpPr txBox="1">
              <a:spLocks noChangeArrowheads="1"/>
            </p:cNvSpPr>
            <p:nvPr/>
          </p:nvSpPr>
          <p:spPr bwMode="auto">
            <a:xfrm>
              <a:off x="2660" y="169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17524" name="Text Box 114"/>
            <p:cNvSpPr txBox="1">
              <a:spLocks noChangeArrowheads="1"/>
            </p:cNvSpPr>
            <p:nvPr/>
          </p:nvSpPr>
          <p:spPr bwMode="auto">
            <a:xfrm>
              <a:off x="3341" y="167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13</a:t>
              </a:r>
            </a:p>
          </p:txBody>
        </p:sp>
        <p:sp>
          <p:nvSpPr>
            <p:cNvPr id="17525" name="Text Box 115"/>
            <p:cNvSpPr txBox="1">
              <a:spLocks noChangeArrowheads="1"/>
            </p:cNvSpPr>
            <p:nvPr/>
          </p:nvSpPr>
          <p:spPr bwMode="auto">
            <a:xfrm>
              <a:off x="4117" y="1693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40</a:t>
              </a:r>
            </a:p>
          </p:txBody>
        </p:sp>
        <p:sp>
          <p:nvSpPr>
            <p:cNvPr id="17526" name="Text Box 116"/>
            <p:cNvSpPr txBox="1">
              <a:spLocks noChangeArrowheads="1"/>
            </p:cNvSpPr>
            <p:nvPr/>
          </p:nvSpPr>
          <p:spPr bwMode="auto">
            <a:xfrm>
              <a:off x="4824" y="1690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121</a:t>
              </a:r>
            </a:p>
          </p:txBody>
        </p:sp>
        <p:grpSp>
          <p:nvGrpSpPr>
            <p:cNvPr id="17527" name="Group 117"/>
            <p:cNvGrpSpPr>
              <a:grpSpLocks/>
            </p:cNvGrpSpPr>
            <p:nvPr/>
          </p:nvGrpSpPr>
          <p:grpSpPr bwMode="auto">
            <a:xfrm>
              <a:off x="549" y="1055"/>
              <a:ext cx="4453" cy="2198"/>
              <a:chOff x="549" y="664"/>
              <a:chExt cx="4453" cy="2198"/>
            </a:xfrm>
          </p:grpSpPr>
          <p:sp>
            <p:nvSpPr>
              <p:cNvPr id="17528" name="Line 118"/>
              <p:cNvSpPr>
                <a:spLocks noChangeShapeType="1"/>
              </p:cNvSpPr>
              <p:nvPr/>
            </p:nvSpPr>
            <p:spPr bwMode="auto">
              <a:xfrm flipV="1">
                <a:off x="277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9" name="Line 119"/>
              <p:cNvSpPr>
                <a:spLocks noChangeShapeType="1"/>
              </p:cNvSpPr>
              <p:nvPr/>
            </p:nvSpPr>
            <p:spPr bwMode="auto">
              <a:xfrm flipH="1" flipV="1">
                <a:off x="388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0" name="Line 120"/>
              <p:cNvSpPr>
                <a:spLocks noChangeShapeType="1"/>
              </p:cNvSpPr>
              <p:nvPr/>
            </p:nvSpPr>
            <p:spPr bwMode="auto">
              <a:xfrm flipV="1">
                <a:off x="351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1" name="Line 121"/>
              <p:cNvSpPr>
                <a:spLocks noChangeShapeType="1"/>
              </p:cNvSpPr>
              <p:nvPr/>
            </p:nvSpPr>
            <p:spPr bwMode="auto">
              <a:xfrm flipH="1" flipV="1">
                <a:off x="91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2" name="Line 122"/>
              <p:cNvSpPr>
                <a:spLocks noChangeShapeType="1"/>
              </p:cNvSpPr>
              <p:nvPr/>
            </p:nvSpPr>
            <p:spPr bwMode="auto">
              <a:xfrm flipV="1">
                <a:off x="128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3" name="Line 123"/>
              <p:cNvSpPr>
                <a:spLocks noChangeShapeType="1"/>
              </p:cNvSpPr>
              <p:nvPr/>
            </p:nvSpPr>
            <p:spPr bwMode="auto">
              <a:xfrm flipH="1" flipV="1">
                <a:off x="165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4" name="Line 124"/>
              <p:cNvSpPr>
                <a:spLocks noChangeShapeType="1"/>
              </p:cNvSpPr>
              <p:nvPr/>
            </p:nvSpPr>
            <p:spPr bwMode="auto">
              <a:xfrm flipV="1">
                <a:off x="202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5" name="Line 125"/>
              <p:cNvSpPr>
                <a:spLocks noChangeShapeType="1"/>
              </p:cNvSpPr>
              <p:nvPr/>
            </p:nvSpPr>
            <p:spPr bwMode="auto">
              <a:xfrm flipH="1" flipV="1">
                <a:off x="2399" y="254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6" name="Line 126"/>
              <p:cNvSpPr>
                <a:spLocks noChangeShapeType="1"/>
              </p:cNvSpPr>
              <p:nvPr/>
            </p:nvSpPr>
            <p:spPr bwMode="auto">
              <a:xfrm flipH="1" flipV="1">
                <a:off x="314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7" name="Line 127"/>
              <p:cNvSpPr>
                <a:spLocks noChangeShapeType="1"/>
              </p:cNvSpPr>
              <p:nvPr/>
            </p:nvSpPr>
            <p:spPr bwMode="auto">
              <a:xfrm flipV="1">
                <a:off x="91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8" name="Line 128"/>
              <p:cNvSpPr>
                <a:spLocks noChangeShapeType="1"/>
              </p:cNvSpPr>
              <p:nvPr/>
            </p:nvSpPr>
            <p:spPr bwMode="auto">
              <a:xfrm flipV="1">
                <a:off x="314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9" name="Line 129"/>
              <p:cNvSpPr>
                <a:spLocks noChangeShapeType="1"/>
              </p:cNvSpPr>
              <p:nvPr/>
            </p:nvSpPr>
            <p:spPr bwMode="auto">
              <a:xfrm flipV="1">
                <a:off x="388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0" name="Line 130"/>
              <p:cNvSpPr>
                <a:spLocks noChangeShapeType="1"/>
              </p:cNvSpPr>
              <p:nvPr/>
            </p:nvSpPr>
            <p:spPr bwMode="auto">
              <a:xfrm flipH="1" flipV="1">
                <a:off x="128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1" name="Line 131"/>
              <p:cNvSpPr>
                <a:spLocks noChangeShapeType="1"/>
              </p:cNvSpPr>
              <p:nvPr/>
            </p:nvSpPr>
            <p:spPr bwMode="auto">
              <a:xfrm flipV="1">
                <a:off x="165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2" name="Line 132"/>
              <p:cNvSpPr>
                <a:spLocks noChangeShapeType="1"/>
              </p:cNvSpPr>
              <p:nvPr/>
            </p:nvSpPr>
            <p:spPr bwMode="auto">
              <a:xfrm flipH="1" flipV="1">
                <a:off x="202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3" name="Line 133"/>
              <p:cNvSpPr>
                <a:spLocks noChangeShapeType="1"/>
              </p:cNvSpPr>
              <p:nvPr/>
            </p:nvSpPr>
            <p:spPr bwMode="auto">
              <a:xfrm flipV="1">
                <a:off x="2399" y="2234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4" name="Line 134"/>
              <p:cNvSpPr>
                <a:spLocks noChangeShapeType="1"/>
              </p:cNvSpPr>
              <p:nvPr/>
            </p:nvSpPr>
            <p:spPr bwMode="auto">
              <a:xfrm flipH="1" flipV="1">
                <a:off x="277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5" name="Line 135"/>
              <p:cNvSpPr>
                <a:spLocks noChangeShapeType="1"/>
              </p:cNvSpPr>
              <p:nvPr/>
            </p:nvSpPr>
            <p:spPr bwMode="auto">
              <a:xfrm flipH="1" flipV="1">
                <a:off x="351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6" name="Line 136"/>
              <p:cNvSpPr>
                <a:spLocks noChangeShapeType="1"/>
              </p:cNvSpPr>
              <p:nvPr/>
            </p:nvSpPr>
            <p:spPr bwMode="auto">
              <a:xfrm flipV="1">
                <a:off x="1298" y="1921"/>
                <a:ext cx="371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7" name="Line 137"/>
              <p:cNvSpPr>
                <a:spLocks noChangeShapeType="1"/>
              </p:cNvSpPr>
              <p:nvPr/>
            </p:nvSpPr>
            <p:spPr bwMode="auto">
              <a:xfrm flipV="1">
                <a:off x="351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8" name="Line 138"/>
              <p:cNvSpPr>
                <a:spLocks noChangeShapeType="1"/>
              </p:cNvSpPr>
              <p:nvPr/>
            </p:nvSpPr>
            <p:spPr bwMode="auto">
              <a:xfrm flipH="1" flipV="1">
                <a:off x="166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9" name="Line 139"/>
              <p:cNvSpPr>
                <a:spLocks noChangeShapeType="1"/>
              </p:cNvSpPr>
              <p:nvPr/>
            </p:nvSpPr>
            <p:spPr bwMode="auto">
              <a:xfrm flipV="1">
                <a:off x="203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0" name="Line 140"/>
              <p:cNvSpPr>
                <a:spLocks noChangeShapeType="1"/>
              </p:cNvSpPr>
              <p:nvPr/>
            </p:nvSpPr>
            <p:spPr bwMode="auto">
              <a:xfrm flipH="1" flipV="1">
                <a:off x="240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1" name="Line 141"/>
              <p:cNvSpPr>
                <a:spLocks noChangeShapeType="1"/>
              </p:cNvSpPr>
              <p:nvPr/>
            </p:nvSpPr>
            <p:spPr bwMode="auto">
              <a:xfrm flipV="1">
                <a:off x="277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2" name="Line 142"/>
              <p:cNvSpPr>
                <a:spLocks noChangeShapeType="1"/>
              </p:cNvSpPr>
              <p:nvPr/>
            </p:nvSpPr>
            <p:spPr bwMode="auto">
              <a:xfrm flipH="1" flipV="1">
                <a:off x="314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3" name="Line 143"/>
              <p:cNvSpPr>
                <a:spLocks noChangeShapeType="1"/>
              </p:cNvSpPr>
              <p:nvPr/>
            </p:nvSpPr>
            <p:spPr bwMode="auto">
              <a:xfrm flipH="1" flipV="1">
                <a:off x="388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4" name="Line 144"/>
              <p:cNvSpPr>
                <a:spLocks noChangeShapeType="1"/>
              </p:cNvSpPr>
              <p:nvPr/>
            </p:nvSpPr>
            <p:spPr bwMode="auto">
              <a:xfrm flipV="1">
                <a:off x="1669" y="160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5" name="Line 145"/>
              <p:cNvSpPr>
                <a:spLocks noChangeShapeType="1"/>
              </p:cNvSpPr>
              <p:nvPr/>
            </p:nvSpPr>
            <p:spPr bwMode="auto">
              <a:xfrm flipV="1">
                <a:off x="389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6" name="Line 146"/>
              <p:cNvSpPr>
                <a:spLocks noChangeShapeType="1"/>
              </p:cNvSpPr>
              <p:nvPr/>
            </p:nvSpPr>
            <p:spPr bwMode="auto">
              <a:xfrm flipH="1" flipV="1">
                <a:off x="204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7" name="Line 147"/>
              <p:cNvSpPr>
                <a:spLocks noChangeShapeType="1"/>
              </p:cNvSpPr>
              <p:nvPr/>
            </p:nvSpPr>
            <p:spPr bwMode="auto">
              <a:xfrm flipV="1">
                <a:off x="241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8" name="Line 148"/>
              <p:cNvSpPr>
                <a:spLocks noChangeShapeType="1"/>
              </p:cNvSpPr>
              <p:nvPr/>
            </p:nvSpPr>
            <p:spPr bwMode="auto">
              <a:xfrm flipH="1" flipV="1">
                <a:off x="278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9" name="Line 149"/>
              <p:cNvSpPr>
                <a:spLocks noChangeShapeType="1"/>
              </p:cNvSpPr>
              <p:nvPr/>
            </p:nvSpPr>
            <p:spPr bwMode="auto">
              <a:xfrm flipV="1">
                <a:off x="315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0" name="Line 150"/>
              <p:cNvSpPr>
                <a:spLocks noChangeShapeType="1"/>
              </p:cNvSpPr>
              <p:nvPr/>
            </p:nvSpPr>
            <p:spPr bwMode="auto">
              <a:xfrm flipH="1" flipV="1">
                <a:off x="352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1" name="Line 151"/>
              <p:cNvSpPr>
                <a:spLocks noChangeShapeType="1"/>
              </p:cNvSpPr>
              <p:nvPr/>
            </p:nvSpPr>
            <p:spPr bwMode="auto">
              <a:xfrm flipV="1">
                <a:off x="2040" y="1290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2" name="Line 152"/>
              <p:cNvSpPr>
                <a:spLocks noChangeShapeType="1"/>
              </p:cNvSpPr>
              <p:nvPr/>
            </p:nvSpPr>
            <p:spPr bwMode="auto">
              <a:xfrm flipH="1" flipV="1">
                <a:off x="241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3" name="Line 153"/>
              <p:cNvSpPr>
                <a:spLocks noChangeShapeType="1"/>
              </p:cNvSpPr>
              <p:nvPr/>
            </p:nvSpPr>
            <p:spPr bwMode="auto">
              <a:xfrm flipV="1">
                <a:off x="278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4" name="Line 154"/>
              <p:cNvSpPr>
                <a:spLocks noChangeShapeType="1"/>
              </p:cNvSpPr>
              <p:nvPr/>
            </p:nvSpPr>
            <p:spPr bwMode="auto">
              <a:xfrm flipH="1" flipV="1">
                <a:off x="315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5" name="Line 155"/>
              <p:cNvSpPr>
                <a:spLocks noChangeShapeType="1"/>
              </p:cNvSpPr>
              <p:nvPr/>
            </p:nvSpPr>
            <p:spPr bwMode="auto">
              <a:xfrm flipV="1">
                <a:off x="352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6" name="Line 156"/>
              <p:cNvSpPr>
                <a:spLocks noChangeShapeType="1"/>
              </p:cNvSpPr>
              <p:nvPr/>
            </p:nvSpPr>
            <p:spPr bwMode="auto">
              <a:xfrm flipH="1" flipV="1">
                <a:off x="389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7" name="Line 157"/>
              <p:cNvSpPr>
                <a:spLocks noChangeShapeType="1"/>
              </p:cNvSpPr>
              <p:nvPr/>
            </p:nvSpPr>
            <p:spPr bwMode="auto">
              <a:xfrm flipV="1">
                <a:off x="2417" y="971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8" name="Line 158"/>
              <p:cNvSpPr>
                <a:spLocks noChangeShapeType="1"/>
              </p:cNvSpPr>
              <p:nvPr/>
            </p:nvSpPr>
            <p:spPr bwMode="auto">
              <a:xfrm flipH="1" flipV="1">
                <a:off x="278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9" name="Line 159"/>
              <p:cNvSpPr>
                <a:spLocks noChangeShapeType="1"/>
              </p:cNvSpPr>
              <p:nvPr/>
            </p:nvSpPr>
            <p:spPr bwMode="auto">
              <a:xfrm flipV="1">
                <a:off x="315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0" name="Line 160"/>
              <p:cNvSpPr>
                <a:spLocks noChangeShapeType="1"/>
              </p:cNvSpPr>
              <p:nvPr/>
            </p:nvSpPr>
            <p:spPr bwMode="auto">
              <a:xfrm flipH="1" flipV="1">
                <a:off x="352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1" name="Line 161"/>
              <p:cNvSpPr>
                <a:spLocks noChangeShapeType="1"/>
              </p:cNvSpPr>
              <p:nvPr/>
            </p:nvSpPr>
            <p:spPr bwMode="auto">
              <a:xfrm flipV="1">
                <a:off x="389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2" name="Line 162"/>
              <p:cNvSpPr>
                <a:spLocks noChangeShapeType="1"/>
              </p:cNvSpPr>
              <p:nvPr/>
            </p:nvSpPr>
            <p:spPr bwMode="auto">
              <a:xfrm flipV="1">
                <a:off x="278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3" name="Line 163"/>
              <p:cNvSpPr>
                <a:spLocks noChangeShapeType="1"/>
              </p:cNvSpPr>
              <p:nvPr/>
            </p:nvSpPr>
            <p:spPr bwMode="auto">
              <a:xfrm flipH="1" flipV="1">
                <a:off x="315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4" name="Line 164"/>
              <p:cNvSpPr>
                <a:spLocks noChangeShapeType="1"/>
              </p:cNvSpPr>
              <p:nvPr/>
            </p:nvSpPr>
            <p:spPr bwMode="auto">
              <a:xfrm flipV="1">
                <a:off x="352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5" name="Line 165"/>
              <p:cNvSpPr>
                <a:spLocks noChangeShapeType="1"/>
              </p:cNvSpPr>
              <p:nvPr/>
            </p:nvSpPr>
            <p:spPr bwMode="auto">
              <a:xfrm flipH="1" flipV="1">
                <a:off x="389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6" name="Line 166"/>
              <p:cNvSpPr>
                <a:spLocks noChangeShapeType="1"/>
              </p:cNvSpPr>
              <p:nvPr/>
            </p:nvSpPr>
            <p:spPr bwMode="auto">
              <a:xfrm flipV="1">
                <a:off x="549" y="2549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7" name="Line 167"/>
              <p:cNvSpPr>
                <a:spLocks noChangeShapeType="1"/>
              </p:cNvSpPr>
              <p:nvPr/>
            </p:nvSpPr>
            <p:spPr bwMode="auto">
              <a:xfrm flipH="1" flipV="1">
                <a:off x="461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8" name="Line 168"/>
              <p:cNvSpPr>
                <a:spLocks noChangeShapeType="1"/>
              </p:cNvSpPr>
              <p:nvPr/>
            </p:nvSpPr>
            <p:spPr bwMode="auto">
              <a:xfrm flipV="1">
                <a:off x="424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9" name="Line 169"/>
              <p:cNvSpPr>
                <a:spLocks noChangeShapeType="1"/>
              </p:cNvSpPr>
              <p:nvPr/>
            </p:nvSpPr>
            <p:spPr bwMode="auto">
              <a:xfrm flipV="1">
                <a:off x="461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0" name="Line 170"/>
              <p:cNvSpPr>
                <a:spLocks noChangeShapeType="1"/>
              </p:cNvSpPr>
              <p:nvPr/>
            </p:nvSpPr>
            <p:spPr bwMode="auto">
              <a:xfrm flipH="1" flipV="1">
                <a:off x="424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1" name="Line 171"/>
              <p:cNvSpPr>
                <a:spLocks noChangeShapeType="1"/>
              </p:cNvSpPr>
              <p:nvPr/>
            </p:nvSpPr>
            <p:spPr bwMode="auto">
              <a:xfrm flipV="1">
                <a:off x="425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2" name="Line 172"/>
              <p:cNvSpPr>
                <a:spLocks noChangeShapeType="1"/>
              </p:cNvSpPr>
              <p:nvPr/>
            </p:nvSpPr>
            <p:spPr bwMode="auto">
              <a:xfrm flipH="1" flipV="1">
                <a:off x="462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3" name="Line 173"/>
              <p:cNvSpPr>
                <a:spLocks noChangeShapeType="1"/>
              </p:cNvSpPr>
              <p:nvPr/>
            </p:nvSpPr>
            <p:spPr bwMode="auto">
              <a:xfrm flipV="1">
                <a:off x="462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4" name="Line 174"/>
              <p:cNvSpPr>
                <a:spLocks noChangeShapeType="1"/>
              </p:cNvSpPr>
              <p:nvPr/>
            </p:nvSpPr>
            <p:spPr bwMode="auto">
              <a:xfrm flipH="1" flipV="1">
                <a:off x="425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5" name="Line 175"/>
              <p:cNvSpPr>
                <a:spLocks noChangeShapeType="1"/>
              </p:cNvSpPr>
              <p:nvPr/>
            </p:nvSpPr>
            <p:spPr bwMode="auto">
              <a:xfrm flipV="1">
                <a:off x="425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6" name="Line 176"/>
              <p:cNvSpPr>
                <a:spLocks noChangeShapeType="1"/>
              </p:cNvSpPr>
              <p:nvPr/>
            </p:nvSpPr>
            <p:spPr bwMode="auto">
              <a:xfrm flipH="1" flipV="1">
                <a:off x="462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7" name="Line 177"/>
              <p:cNvSpPr>
                <a:spLocks noChangeShapeType="1"/>
              </p:cNvSpPr>
              <p:nvPr/>
            </p:nvSpPr>
            <p:spPr bwMode="auto">
              <a:xfrm flipH="1" flipV="1">
                <a:off x="426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8" name="Line 178"/>
              <p:cNvSpPr>
                <a:spLocks noChangeShapeType="1"/>
              </p:cNvSpPr>
              <p:nvPr/>
            </p:nvSpPr>
            <p:spPr bwMode="auto">
              <a:xfrm flipV="1">
                <a:off x="463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9" name="Line 179"/>
              <p:cNvSpPr>
                <a:spLocks noChangeShapeType="1"/>
              </p:cNvSpPr>
              <p:nvPr/>
            </p:nvSpPr>
            <p:spPr bwMode="auto">
              <a:xfrm flipV="1">
                <a:off x="426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0" name="Line 180"/>
              <p:cNvSpPr>
                <a:spLocks noChangeShapeType="1"/>
              </p:cNvSpPr>
              <p:nvPr/>
            </p:nvSpPr>
            <p:spPr bwMode="auto">
              <a:xfrm flipH="1" flipV="1">
                <a:off x="463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7411" name="Text Box 181"/>
          <p:cNvSpPr txBox="1">
            <a:spLocks noChangeArrowheads="1"/>
          </p:cNvSpPr>
          <p:nvPr/>
        </p:nvSpPr>
        <p:spPr bwMode="auto">
          <a:xfrm>
            <a:off x="3494088" y="434975"/>
            <a:ext cx="1155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k = 4</a:t>
            </a:r>
          </a:p>
        </p:txBody>
      </p:sp>
      <p:sp>
        <p:nvSpPr>
          <p:cNvPr id="17412" name="Text Box 183"/>
          <p:cNvSpPr txBox="1">
            <a:spLocks noChangeArrowheads="1"/>
          </p:cNvSpPr>
          <p:nvPr/>
        </p:nvSpPr>
        <p:spPr bwMode="auto">
          <a:xfrm>
            <a:off x="641350" y="6010275"/>
            <a:ext cx="201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Dim(N) ~  3</a:t>
            </a:r>
            <a:r>
              <a:rPr lang="en-US" baseline="30000" smtClean="0">
                <a:solidFill>
                  <a:srgbClr val="000000"/>
                </a:solidFill>
              </a:rPr>
              <a:t>N/2</a:t>
            </a:r>
          </a:p>
        </p:txBody>
      </p:sp>
    </p:spTree>
    <p:extLst>
      <p:ext uri="{BB962C8B-B14F-4D97-AF65-F5344CB8AC3E}">
        <p14:creationId xmlns:p14="http://schemas.microsoft.com/office/powerpoint/2010/main" val="3948889725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85738" y="844550"/>
            <a:ext cx="8699500" cy="5029200"/>
            <a:chOff x="117" y="532"/>
            <a:chExt cx="5480" cy="3168"/>
          </a:xfrm>
        </p:grpSpPr>
        <p:sp>
          <p:nvSpPr>
            <p:cNvPr id="18437" name="Line 3"/>
            <p:cNvSpPr>
              <a:spLocks noChangeShapeType="1"/>
            </p:cNvSpPr>
            <p:nvPr/>
          </p:nvSpPr>
          <p:spPr bwMode="auto">
            <a:xfrm>
              <a:off x="432" y="3298"/>
              <a:ext cx="465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>
              <a:off x="925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1291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1657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>
              <a:off x="2023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>
              <a:off x="2388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2777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>
              <a:off x="3120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>
              <a:off x="3486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3851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4583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>
              <a:off x="5296" y="31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412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 flipV="1">
              <a:off x="2770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1" name="Line 17"/>
            <p:cNvSpPr>
              <a:spLocks noChangeShapeType="1"/>
            </p:cNvSpPr>
            <p:nvPr/>
          </p:nvSpPr>
          <p:spPr bwMode="auto">
            <a:xfrm flipH="1" flipV="1">
              <a:off x="3880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 flipV="1">
              <a:off x="3510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 flipV="1">
              <a:off x="919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V="1">
              <a:off x="1289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 flipV="1">
              <a:off x="1659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V="1">
              <a:off x="2029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 flipV="1">
              <a:off x="2399" y="2984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3140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V="1">
              <a:off x="919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V="1">
              <a:off x="3140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 flipV="1">
              <a:off x="3880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2" name="Line 28"/>
            <p:cNvSpPr>
              <a:spLocks noChangeShapeType="1"/>
            </p:cNvSpPr>
            <p:nvPr/>
          </p:nvSpPr>
          <p:spPr bwMode="auto">
            <a:xfrm flipH="1" flipV="1">
              <a:off x="1289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 flipV="1">
              <a:off x="1659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 flipV="1">
              <a:off x="2029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 flipV="1">
              <a:off x="2399" y="2670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6" name="Line 32"/>
            <p:cNvSpPr>
              <a:spLocks noChangeShapeType="1"/>
            </p:cNvSpPr>
            <p:nvPr/>
          </p:nvSpPr>
          <p:spPr bwMode="auto">
            <a:xfrm flipH="1" flipV="1">
              <a:off x="2770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7" name="Line 33"/>
            <p:cNvSpPr>
              <a:spLocks noChangeShapeType="1"/>
            </p:cNvSpPr>
            <p:nvPr/>
          </p:nvSpPr>
          <p:spPr bwMode="auto">
            <a:xfrm flipH="1" flipV="1">
              <a:off x="3510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8" name="Line 34"/>
            <p:cNvSpPr>
              <a:spLocks noChangeShapeType="1"/>
            </p:cNvSpPr>
            <p:nvPr/>
          </p:nvSpPr>
          <p:spPr bwMode="auto">
            <a:xfrm flipV="1">
              <a:off x="1298" y="2357"/>
              <a:ext cx="371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9" name="Line 35"/>
            <p:cNvSpPr>
              <a:spLocks noChangeShapeType="1"/>
            </p:cNvSpPr>
            <p:nvPr/>
          </p:nvSpPr>
          <p:spPr bwMode="auto">
            <a:xfrm flipV="1">
              <a:off x="351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0" name="Line 36"/>
            <p:cNvSpPr>
              <a:spLocks noChangeShapeType="1"/>
            </p:cNvSpPr>
            <p:nvPr/>
          </p:nvSpPr>
          <p:spPr bwMode="auto">
            <a:xfrm flipH="1" flipV="1">
              <a:off x="166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1" name="Line 37"/>
            <p:cNvSpPr>
              <a:spLocks noChangeShapeType="1"/>
            </p:cNvSpPr>
            <p:nvPr/>
          </p:nvSpPr>
          <p:spPr bwMode="auto">
            <a:xfrm flipV="1">
              <a:off x="203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2" name="Line 38"/>
            <p:cNvSpPr>
              <a:spLocks noChangeShapeType="1"/>
            </p:cNvSpPr>
            <p:nvPr/>
          </p:nvSpPr>
          <p:spPr bwMode="auto">
            <a:xfrm flipH="1" flipV="1">
              <a:off x="240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3" name="Line 39"/>
            <p:cNvSpPr>
              <a:spLocks noChangeShapeType="1"/>
            </p:cNvSpPr>
            <p:nvPr/>
          </p:nvSpPr>
          <p:spPr bwMode="auto">
            <a:xfrm flipV="1">
              <a:off x="277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Line 40"/>
            <p:cNvSpPr>
              <a:spLocks noChangeShapeType="1"/>
            </p:cNvSpPr>
            <p:nvPr/>
          </p:nvSpPr>
          <p:spPr bwMode="auto">
            <a:xfrm flipH="1" flipV="1">
              <a:off x="314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5" name="Line 41"/>
            <p:cNvSpPr>
              <a:spLocks noChangeShapeType="1"/>
            </p:cNvSpPr>
            <p:nvPr/>
          </p:nvSpPr>
          <p:spPr bwMode="auto">
            <a:xfrm flipH="1" flipV="1">
              <a:off x="3889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6" name="Text Box 42"/>
            <p:cNvSpPr txBox="1">
              <a:spLocks noChangeArrowheads="1"/>
            </p:cNvSpPr>
            <p:nvPr/>
          </p:nvSpPr>
          <p:spPr bwMode="auto">
            <a:xfrm>
              <a:off x="805" y="27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8477" name="Text Box 43"/>
            <p:cNvSpPr txBox="1">
              <a:spLocks noChangeArrowheads="1"/>
            </p:cNvSpPr>
            <p:nvPr/>
          </p:nvSpPr>
          <p:spPr bwMode="auto">
            <a:xfrm>
              <a:off x="1175" y="2399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8478" name="Text Box 44"/>
            <p:cNvSpPr txBox="1">
              <a:spLocks noChangeArrowheads="1"/>
            </p:cNvSpPr>
            <p:nvPr/>
          </p:nvSpPr>
          <p:spPr bwMode="auto">
            <a:xfrm>
              <a:off x="1174" y="296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8479" name="Text Box 45"/>
            <p:cNvSpPr txBox="1">
              <a:spLocks noChangeArrowheads="1"/>
            </p:cNvSpPr>
            <p:nvPr/>
          </p:nvSpPr>
          <p:spPr bwMode="auto">
            <a:xfrm>
              <a:off x="1524" y="208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8480" name="Text Box 46"/>
            <p:cNvSpPr txBox="1">
              <a:spLocks noChangeArrowheads="1"/>
            </p:cNvSpPr>
            <p:nvPr/>
          </p:nvSpPr>
          <p:spPr bwMode="auto">
            <a:xfrm>
              <a:off x="1547" y="27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8481" name="Text Box 47"/>
            <p:cNvSpPr txBox="1">
              <a:spLocks noChangeArrowheads="1"/>
            </p:cNvSpPr>
            <p:nvPr/>
          </p:nvSpPr>
          <p:spPr bwMode="auto">
            <a:xfrm>
              <a:off x="1938" y="23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</a:t>
              </a:r>
            </a:p>
          </p:txBody>
        </p:sp>
        <p:sp>
          <p:nvSpPr>
            <p:cNvPr id="18482" name="Text Box 48"/>
            <p:cNvSpPr txBox="1">
              <a:spLocks noChangeArrowheads="1"/>
            </p:cNvSpPr>
            <p:nvPr/>
          </p:nvSpPr>
          <p:spPr bwMode="auto">
            <a:xfrm>
              <a:off x="1920" y="29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8483" name="Text Box 49"/>
            <p:cNvSpPr txBox="1">
              <a:spLocks noChangeArrowheads="1"/>
            </p:cNvSpPr>
            <p:nvPr/>
          </p:nvSpPr>
          <p:spPr bwMode="auto">
            <a:xfrm>
              <a:off x="2671" y="23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18484" name="Text Box 50"/>
            <p:cNvSpPr txBox="1">
              <a:spLocks noChangeArrowheads="1"/>
            </p:cNvSpPr>
            <p:nvPr/>
          </p:nvSpPr>
          <p:spPr bwMode="auto">
            <a:xfrm>
              <a:off x="2655" y="2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18485" name="Text Box 51"/>
            <p:cNvSpPr txBox="1">
              <a:spLocks noChangeArrowheads="1"/>
            </p:cNvSpPr>
            <p:nvPr/>
          </p:nvSpPr>
          <p:spPr bwMode="auto">
            <a:xfrm>
              <a:off x="2271" y="204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</a:t>
              </a:r>
            </a:p>
          </p:txBody>
        </p:sp>
        <p:sp>
          <p:nvSpPr>
            <p:cNvPr id="18486" name="Text Box 52"/>
            <p:cNvSpPr txBox="1">
              <a:spLocks noChangeArrowheads="1"/>
            </p:cNvSpPr>
            <p:nvPr/>
          </p:nvSpPr>
          <p:spPr bwMode="auto">
            <a:xfrm>
              <a:off x="2253" y="265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18487" name="Text Box 53"/>
            <p:cNvSpPr txBox="1">
              <a:spLocks noChangeArrowheads="1"/>
            </p:cNvSpPr>
            <p:nvPr/>
          </p:nvSpPr>
          <p:spPr bwMode="auto">
            <a:xfrm>
              <a:off x="3000" y="202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18488" name="Text Box 54"/>
            <p:cNvSpPr txBox="1">
              <a:spLocks noChangeArrowheads="1"/>
            </p:cNvSpPr>
            <p:nvPr/>
          </p:nvSpPr>
          <p:spPr bwMode="auto">
            <a:xfrm>
              <a:off x="2982" y="266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13</a:t>
              </a:r>
            </a:p>
          </p:txBody>
        </p:sp>
        <p:sp>
          <p:nvSpPr>
            <p:cNvPr id="18489" name="Text Box 55"/>
            <p:cNvSpPr txBox="1">
              <a:spLocks noChangeArrowheads="1"/>
            </p:cNvSpPr>
            <p:nvPr/>
          </p:nvSpPr>
          <p:spPr bwMode="auto">
            <a:xfrm>
              <a:off x="3346" y="233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21</a:t>
              </a:r>
            </a:p>
          </p:txBody>
        </p:sp>
        <p:sp>
          <p:nvSpPr>
            <p:cNvPr id="18490" name="Text Box 56"/>
            <p:cNvSpPr txBox="1">
              <a:spLocks noChangeArrowheads="1"/>
            </p:cNvSpPr>
            <p:nvPr/>
          </p:nvSpPr>
          <p:spPr bwMode="auto">
            <a:xfrm>
              <a:off x="3332" y="296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13</a:t>
              </a:r>
            </a:p>
          </p:txBody>
        </p:sp>
        <p:sp>
          <p:nvSpPr>
            <p:cNvPr id="18491" name="Line 57"/>
            <p:cNvSpPr>
              <a:spLocks noChangeShapeType="1"/>
            </p:cNvSpPr>
            <p:nvPr/>
          </p:nvSpPr>
          <p:spPr bwMode="auto">
            <a:xfrm flipV="1">
              <a:off x="564" y="939"/>
              <a:ext cx="1" cy="2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2" name="Line 58"/>
            <p:cNvSpPr>
              <a:spLocks noChangeShapeType="1"/>
            </p:cNvSpPr>
            <p:nvPr/>
          </p:nvSpPr>
          <p:spPr bwMode="auto">
            <a:xfrm>
              <a:off x="501" y="2976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3" name="Line 59"/>
            <p:cNvSpPr>
              <a:spLocks noChangeShapeType="1"/>
            </p:cNvSpPr>
            <p:nvPr/>
          </p:nvSpPr>
          <p:spPr bwMode="auto">
            <a:xfrm>
              <a:off x="501" y="2663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4" name="Line 60"/>
            <p:cNvSpPr>
              <a:spLocks noChangeShapeType="1"/>
            </p:cNvSpPr>
            <p:nvPr/>
          </p:nvSpPr>
          <p:spPr bwMode="auto">
            <a:xfrm>
              <a:off x="501" y="2351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5" name="Line 61"/>
            <p:cNvSpPr>
              <a:spLocks noChangeShapeType="1"/>
            </p:cNvSpPr>
            <p:nvPr/>
          </p:nvSpPr>
          <p:spPr bwMode="auto">
            <a:xfrm>
              <a:off x="501" y="2038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6" name="Line 62"/>
            <p:cNvSpPr>
              <a:spLocks noChangeShapeType="1"/>
            </p:cNvSpPr>
            <p:nvPr/>
          </p:nvSpPr>
          <p:spPr bwMode="auto">
            <a:xfrm>
              <a:off x="501" y="1099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7" name="Line 63"/>
            <p:cNvSpPr>
              <a:spLocks noChangeShapeType="1"/>
            </p:cNvSpPr>
            <p:nvPr/>
          </p:nvSpPr>
          <p:spPr bwMode="auto">
            <a:xfrm>
              <a:off x="501" y="1412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8" name="Line 64"/>
            <p:cNvSpPr>
              <a:spLocks noChangeShapeType="1"/>
            </p:cNvSpPr>
            <p:nvPr/>
          </p:nvSpPr>
          <p:spPr bwMode="auto">
            <a:xfrm>
              <a:off x="524" y="3303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99" name="Line 65"/>
            <p:cNvSpPr>
              <a:spLocks noChangeShapeType="1"/>
            </p:cNvSpPr>
            <p:nvPr/>
          </p:nvSpPr>
          <p:spPr bwMode="auto">
            <a:xfrm>
              <a:off x="501" y="1725"/>
              <a:ext cx="1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00" name="Text Box 66"/>
            <p:cNvSpPr txBox="1">
              <a:spLocks noChangeArrowheads="1"/>
            </p:cNvSpPr>
            <p:nvPr/>
          </p:nvSpPr>
          <p:spPr bwMode="auto">
            <a:xfrm>
              <a:off x="117" y="951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7/2</a:t>
              </a:r>
            </a:p>
          </p:txBody>
        </p:sp>
        <p:sp>
          <p:nvSpPr>
            <p:cNvPr id="18501" name="Text Box 67"/>
            <p:cNvSpPr txBox="1">
              <a:spLocks noChangeArrowheads="1"/>
            </p:cNvSpPr>
            <p:nvPr/>
          </p:nvSpPr>
          <p:spPr bwMode="auto">
            <a:xfrm>
              <a:off x="192" y="126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8502" name="Text Box 68"/>
            <p:cNvSpPr txBox="1">
              <a:spLocks noChangeArrowheads="1"/>
            </p:cNvSpPr>
            <p:nvPr/>
          </p:nvSpPr>
          <p:spPr bwMode="auto">
            <a:xfrm>
              <a:off x="118" y="1571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5/2</a:t>
              </a:r>
            </a:p>
          </p:txBody>
        </p:sp>
        <p:sp>
          <p:nvSpPr>
            <p:cNvPr id="18503" name="Text Box 69"/>
            <p:cNvSpPr txBox="1">
              <a:spLocks noChangeArrowheads="1"/>
            </p:cNvSpPr>
            <p:nvPr/>
          </p:nvSpPr>
          <p:spPr bwMode="auto">
            <a:xfrm>
              <a:off x="192" y="188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8504" name="Text Box 70"/>
            <p:cNvSpPr txBox="1">
              <a:spLocks noChangeArrowheads="1"/>
            </p:cNvSpPr>
            <p:nvPr/>
          </p:nvSpPr>
          <p:spPr bwMode="auto">
            <a:xfrm>
              <a:off x="118" y="2192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18505" name="Text Box 71"/>
            <p:cNvSpPr txBox="1">
              <a:spLocks noChangeArrowheads="1"/>
            </p:cNvSpPr>
            <p:nvPr/>
          </p:nvSpPr>
          <p:spPr bwMode="auto">
            <a:xfrm>
              <a:off x="192" y="250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506" name="Text Box 72"/>
            <p:cNvSpPr txBox="1">
              <a:spLocks noChangeArrowheads="1"/>
            </p:cNvSpPr>
            <p:nvPr/>
          </p:nvSpPr>
          <p:spPr bwMode="auto">
            <a:xfrm>
              <a:off x="118" y="2813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18507" name="Text Box 73"/>
            <p:cNvSpPr txBox="1">
              <a:spLocks noChangeArrowheads="1"/>
            </p:cNvSpPr>
            <p:nvPr/>
          </p:nvSpPr>
          <p:spPr bwMode="auto">
            <a:xfrm>
              <a:off x="409" y="5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sz="3200" smtClean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18508" name="Line 74"/>
            <p:cNvSpPr>
              <a:spLocks noChangeShapeType="1"/>
            </p:cNvSpPr>
            <p:nvPr/>
          </p:nvSpPr>
          <p:spPr bwMode="auto">
            <a:xfrm flipV="1">
              <a:off x="549" y="2985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09" name="Text Box 75"/>
            <p:cNvSpPr txBox="1">
              <a:spLocks noChangeArrowheads="1"/>
            </p:cNvSpPr>
            <p:nvPr/>
          </p:nvSpPr>
          <p:spPr bwMode="auto">
            <a:xfrm>
              <a:off x="784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510" name="Text Box 76"/>
            <p:cNvSpPr txBox="1">
              <a:spLocks noChangeArrowheads="1"/>
            </p:cNvSpPr>
            <p:nvPr/>
          </p:nvSpPr>
          <p:spPr bwMode="auto">
            <a:xfrm>
              <a:off x="1156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8511" name="Text Box 77"/>
            <p:cNvSpPr txBox="1">
              <a:spLocks noChangeArrowheads="1"/>
            </p:cNvSpPr>
            <p:nvPr/>
          </p:nvSpPr>
          <p:spPr bwMode="auto">
            <a:xfrm>
              <a:off x="1529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8512" name="Text Box 78"/>
            <p:cNvSpPr txBox="1">
              <a:spLocks noChangeArrowheads="1"/>
            </p:cNvSpPr>
            <p:nvPr/>
          </p:nvSpPr>
          <p:spPr bwMode="auto">
            <a:xfrm>
              <a:off x="1901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8513" name="Text Box 79"/>
            <p:cNvSpPr txBox="1">
              <a:spLocks noChangeArrowheads="1"/>
            </p:cNvSpPr>
            <p:nvPr/>
          </p:nvSpPr>
          <p:spPr bwMode="auto">
            <a:xfrm>
              <a:off x="2274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8514" name="Text Box 80"/>
            <p:cNvSpPr txBox="1">
              <a:spLocks noChangeArrowheads="1"/>
            </p:cNvSpPr>
            <p:nvPr/>
          </p:nvSpPr>
          <p:spPr bwMode="auto">
            <a:xfrm>
              <a:off x="2646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515" name="Text Box 81"/>
            <p:cNvSpPr txBox="1">
              <a:spLocks noChangeArrowheads="1"/>
            </p:cNvSpPr>
            <p:nvPr/>
          </p:nvSpPr>
          <p:spPr bwMode="auto">
            <a:xfrm>
              <a:off x="3018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8516" name="Text Box 82"/>
            <p:cNvSpPr txBox="1">
              <a:spLocks noChangeArrowheads="1"/>
            </p:cNvSpPr>
            <p:nvPr/>
          </p:nvSpPr>
          <p:spPr bwMode="auto">
            <a:xfrm>
              <a:off x="3391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8517" name="Text Box 83"/>
            <p:cNvSpPr txBox="1">
              <a:spLocks noChangeArrowheads="1"/>
            </p:cNvSpPr>
            <p:nvPr/>
          </p:nvSpPr>
          <p:spPr bwMode="auto">
            <a:xfrm>
              <a:off x="4072" y="341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8518" name="Text Box 84"/>
            <p:cNvSpPr txBox="1">
              <a:spLocks noChangeArrowheads="1"/>
            </p:cNvSpPr>
            <p:nvPr/>
          </p:nvSpPr>
          <p:spPr bwMode="auto">
            <a:xfrm>
              <a:off x="3763" y="34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8519" name="Text Box 85"/>
            <p:cNvSpPr txBox="1">
              <a:spLocks noChangeArrowheads="1"/>
            </p:cNvSpPr>
            <p:nvPr/>
          </p:nvSpPr>
          <p:spPr bwMode="auto">
            <a:xfrm>
              <a:off x="4440" y="34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8520" name="Text Box 86"/>
            <p:cNvSpPr txBox="1">
              <a:spLocks noChangeArrowheads="1"/>
            </p:cNvSpPr>
            <p:nvPr/>
          </p:nvSpPr>
          <p:spPr bwMode="auto">
            <a:xfrm>
              <a:off x="4808" y="34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21" name="Line 87"/>
            <p:cNvSpPr>
              <a:spLocks noChangeShapeType="1"/>
            </p:cNvSpPr>
            <p:nvPr/>
          </p:nvSpPr>
          <p:spPr bwMode="auto">
            <a:xfrm>
              <a:off x="4949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2" name="Line 88"/>
            <p:cNvSpPr>
              <a:spLocks noChangeShapeType="1"/>
            </p:cNvSpPr>
            <p:nvPr/>
          </p:nvSpPr>
          <p:spPr bwMode="auto">
            <a:xfrm flipH="1" flipV="1">
              <a:off x="4614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3" name="Line 89"/>
            <p:cNvSpPr>
              <a:spLocks noChangeShapeType="1"/>
            </p:cNvSpPr>
            <p:nvPr/>
          </p:nvSpPr>
          <p:spPr bwMode="auto">
            <a:xfrm flipV="1">
              <a:off x="4244" y="2984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4" name="Line 90"/>
            <p:cNvSpPr>
              <a:spLocks noChangeShapeType="1"/>
            </p:cNvSpPr>
            <p:nvPr/>
          </p:nvSpPr>
          <p:spPr bwMode="auto">
            <a:xfrm flipV="1">
              <a:off x="4614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5" name="Line 91"/>
            <p:cNvSpPr>
              <a:spLocks noChangeShapeType="1"/>
            </p:cNvSpPr>
            <p:nvPr/>
          </p:nvSpPr>
          <p:spPr bwMode="auto">
            <a:xfrm flipH="1" flipV="1">
              <a:off x="4244" y="2670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6" name="Line 92"/>
            <p:cNvSpPr>
              <a:spLocks noChangeShapeType="1"/>
            </p:cNvSpPr>
            <p:nvPr/>
          </p:nvSpPr>
          <p:spPr bwMode="auto">
            <a:xfrm flipV="1">
              <a:off x="4253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7" name="Line 93"/>
            <p:cNvSpPr>
              <a:spLocks noChangeShapeType="1"/>
            </p:cNvSpPr>
            <p:nvPr/>
          </p:nvSpPr>
          <p:spPr bwMode="auto">
            <a:xfrm flipH="1" flipV="1">
              <a:off x="4623" y="2357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28" name="Text Box 94"/>
            <p:cNvSpPr txBox="1">
              <a:spLocks noChangeArrowheads="1"/>
            </p:cNvSpPr>
            <p:nvPr/>
          </p:nvSpPr>
          <p:spPr bwMode="auto">
            <a:xfrm>
              <a:off x="3744" y="203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21</a:t>
              </a:r>
            </a:p>
          </p:txBody>
        </p:sp>
        <p:sp>
          <p:nvSpPr>
            <p:cNvPr id="18529" name="Text Box 95"/>
            <p:cNvSpPr txBox="1">
              <a:spLocks noChangeArrowheads="1"/>
            </p:cNvSpPr>
            <p:nvPr/>
          </p:nvSpPr>
          <p:spPr bwMode="auto">
            <a:xfrm>
              <a:off x="3742" y="267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34</a:t>
              </a:r>
            </a:p>
          </p:txBody>
        </p:sp>
        <p:sp>
          <p:nvSpPr>
            <p:cNvPr id="18530" name="Text Box 96"/>
            <p:cNvSpPr txBox="1">
              <a:spLocks noChangeArrowheads="1"/>
            </p:cNvSpPr>
            <p:nvPr/>
          </p:nvSpPr>
          <p:spPr bwMode="auto">
            <a:xfrm>
              <a:off x="4439" y="2025"/>
              <a:ext cx="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 55</a:t>
              </a:r>
            </a:p>
          </p:txBody>
        </p:sp>
        <p:sp>
          <p:nvSpPr>
            <p:cNvPr id="18531" name="Text Box 97"/>
            <p:cNvSpPr txBox="1">
              <a:spLocks noChangeArrowheads="1"/>
            </p:cNvSpPr>
            <p:nvPr/>
          </p:nvSpPr>
          <p:spPr bwMode="auto">
            <a:xfrm>
              <a:off x="4406" y="264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 89</a:t>
              </a:r>
            </a:p>
          </p:txBody>
        </p:sp>
        <p:sp>
          <p:nvSpPr>
            <p:cNvPr id="18532" name="Line 98"/>
            <p:cNvSpPr>
              <a:spLocks noChangeShapeType="1"/>
            </p:cNvSpPr>
            <p:nvPr/>
          </p:nvSpPr>
          <p:spPr bwMode="auto">
            <a:xfrm>
              <a:off x="4262" y="3245"/>
              <a:ext cx="1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33" name="Text Box 99"/>
            <p:cNvSpPr txBox="1">
              <a:spLocks noChangeArrowheads="1"/>
            </p:cNvSpPr>
            <p:nvPr/>
          </p:nvSpPr>
          <p:spPr bwMode="auto">
            <a:xfrm>
              <a:off x="4122" y="230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55</a:t>
              </a:r>
            </a:p>
          </p:txBody>
        </p:sp>
        <p:sp>
          <p:nvSpPr>
            <p:cNvPr id="18534" name="Text Box 100"/>
            <p:cNvSpPr txBox="1">
              <a:spLocks noChangeArrowheads="1"/>
            </p:cNvSpPr>
            <p:nvPr/>
          </p:nvSpPr>
          <p:spPr bwMode="auto">
            <a:xfrm>
              <a:off x="4089" y="298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34</a:t>
              </a:r>
            </a:p>
          </p:txBody>
        </p:sp>
        <p:sp>
          <p:nvSpPr>
            <p:cNvPr id="18535" name="Text Box 101"/>
            <p:cNvSpPr txBox="1">
              <a:spLocks noChangeArrowheads="1"/>
            </p:cNvSpPr>
            <p:nvPr/>
          </p:nvSpPr>
          <p:spPr bwMode="auto">
            <a:xfrm>
              <a:off x="4750" y="2960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89</a:t>
              </a:r>
            </a:p>
          </p:txBody>
        </p:sp>
        <p:sp>
          <p:nvSpPr>
            <p:cNvPr id="18536" name="Line 102"/>
            <p:cNvSpPr>
              <a:spLocks noChangeShapeType="1"/>
            </p:cNvSpPr>
            <p:nvPr/>
          </p:nvSpPr>
          <p:spPr bwMode="auto">
            <a:xfrm>
              <a:off x="617" y="2358"/>
              <a:ext cx="4590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537" name="Group 103"/>
            <p:cNvGrpSpPr>
              <a:grpSpLocks/>
            </p:cNvGrpSpPr>
            <p:nvPr/>
          </p:nvGrpSpPr>
          <p:grpSpPr bwMode="auto">
            <a:xfrm>
              <a:off x="549" y="1100"/>
              <a:ext cx="4453" cy="2198"/>
              <a:chOff x="549" y="664"/>
              <a:chExt cx="4453" cy="2198"/>
            </a:xfrm>
          </p:grpSpPr>
          <p:sp>
            <p:nvSpPr>
              <p:cNvPr id="18538" name="Line 104"/>
              <p:cNvSpPr>
                <a:spLocks noChangeShapeType="1"/>
              </p:cNvSpPr>
              <p:nvPr/>
            </p:nvSpPr>
            <p:spPr bwMode="auto">
              <a:xfrm flipV="1">
                <a:off x="277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9" name="Line 105"/>
              <p:cNvSpPr>
                <a:spLocks noChangeShapeType="1"/>
              </p:cNvSpPr>
              <p:nvPr/>
            </p:nvSpPr>
            <p:spPr bwMode="auto">
              <a:xfrm flipH="1" flipV="1">
                <a:off x="388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0" name="Line 106"/>
              <p:cNvSpPr>
                <a:spLocks noChangeShapeType="1"/>
              </p:cNvSpPr>
              <p:nvPr/>
            </p:nvSpPr>
            <p:spPr bwMode="auto">
              <a:xfrm flipV="1">
                <a:off x="351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1" name="Line 107"/>
              <p:cNvSpPr>
                <a:spLocks noChangeShapeType="1"/>
              </p:cNvSpPr>
              <p:nvPr/>
            </p:nvSpPr>
            <p:spPr bwMode="auto">
              <a:xfrm flipH="1" flipV="1">
                <a:off x="91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2" name="Line 108"/>
              <p:cNvSpPr>
                <a:spLocks noChangeShapeType="1"/>
              </p:cNvSpPr>
              <p:nvPr/>
            </p:nvSpPr>
            <p:spPr bwMode="auto">
              <a:xfrm flipV="1">
                <a:off x="128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3" name="Line 109"/>
              <p:cNvSpPr>
                <a:spLocks noChangeShapeType="1"/>
              </p:cNvSpPr>
              <p:nvPr/>
            </p:nvSpPr>
            <p:spPr bwMode="auto">
              <a:xfrm flipH="1" flipV="1">
                <a:off x="165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4" name="Line 110"/>
              <p:cNvSpPr>
                <a:spLocks noChangeShapeType="1"/>
              </p:cNvSpPr>
              <p:nvPr/>
            </p:nvSpPr>
            <p:spPr bwMode="auto">
              <a:xfrm flipV="1">
                <a:off x="202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5" name="Line 111"/>
              <p:cNvSpPr>
                <a:spLocks noChangeShapeType="1"/>
              </p:cNvSpPr>
              <p:nvPr/>
            </p:nvSpPr>
            <p:spPr bwMode="auto">
              <a:xfrm flipH="1" flipV="1">
                <a:off x="2399" y="254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6" name="Line 112"/>
              <p:cNvSpPr>
                <a:spLocks noChangeShapeType="1"/>
              </p:cNvSpPr>
              <p:nvPr/>
            </p:nvSpPr>
            <p:spPr bwMode="auto">
              <a:xfrm flipH="1" flipV="1">
                <a:off x="314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7" name="Line 113"/>
              <p:cNvSpPr>
                <a:spLocks noChangeShapeType="1"/>
              </p:cNvSpPr>
              <p:nvPr/>
            </p:nvSpPr>
            <p:spPr bwMode="auto">
              <a:xfrm flipV="1">
                <a:off x="91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8" name="Line 114"/>
              <p:cNvSpPr>
                <a:spLocks noChangeShapeType="1"/>
              </p:cNvSpPr>
              <p:nvPr/>
            </p:nvSpPr>
            <p:spPr bwMode="auto">
              <a:xfrm flipV="1">
                <a:off x="314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9" name="Line 115"/>
              <p:cNvSpPr>
                <a:spLocks noChangeShapeType="1"/>
              </p:cNvSpPr>
              <p:nvPr/>
            </p:nvSpPr>
            <p:spPr bwMode="auto">
              <a:xfrm flipV="1">
                <a:off x="388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0" name="Line 116"/>
              <p:cNvSpPr>
                <a:spLocks noChangeShapeType="1"/>
              </p:cNvSpPr>
              <p:nvPr/>
            </p:nvSpPr>
            <p:spPr bwMode="auto">
              <a:xfrm flipH="1" flipV="1">
                <a:off x="128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1" name="Line 117"/>
              <p:cNvSpPr>
                <a:spLocks noChangeShapeType="1"/>
              </p:cNvSpPr>
              <p:nvPr/>
            </p:nvSpPr>
            <p:spPr bwMode="auto">
              <a:xfrm flipV="1">
                <a:off x="165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2" name="Line 118"/>
              <p:cNvSpPr>
                <a:spLocks noChangeShapeType="1"/>
              </p:cNvSpPr>
              <p:nvPr/>
            </p:nvSpPr>
            <p:spPr bwMode="auto">
              <a:xfrm flipH="1" flipV="1">
                <a:off x="202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3" name="Line 119"/>
              <p:cNvSpPr>
                <a:spLocks noChangeShapeType="1"/>
              </p:cNvSpPr>
              <p:nvPr/>
            </p:nvSpPr>
            <p:spPr bwMode="auto">
              <a:xfrm flipV="1">
                <a:off x="2399" y="2234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4" name="Line 120"/>
              <p:cNvSpPr>
                <a:spLocks noChangeShapeType="1"/>
              </p:cNvSpPr>
              <p:nvPr/>
            </p:nvSpPr>
            <p:spPr bwMode="auto">
              <a:xfrm flipH="1" flipV="1">
                <a:off x="277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5" name="Line 121"/>
              <p:cNvSpPr>
                <a:spLocks noChangeShapeType="1"/>
              </p:cNvSpPr>
              <p:nvPr/>
            </p:nvSpPr>
            <p:spPr bwMode="auto">
              <a:xfrm flipH="1" flipV="1">
                <a:off x="351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6" name="Line 122"/>
              <p:cNvSpPr>
                <a:spLocks noChangeShapeType="1"/>
              </p:cNvSpPr>
              <p:nvPr/>
            </p:nvSpPr>
            <p:spPr bwMode="auto">
              <a:xfrm flipV="1">
                <a:off x="1298" y="1921"/>
                <a:ext cx="371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7" name="Line 123"/>
              <p:cNvSpPr>
                <a:spLocks noChangeShapeType="1"/>
              </p:cNvSpPr>
              <p:nvPr/>
            </p:nvSpPr>
            <p:spPr bwMode="auto">
              <a:xfrm flipV="1">
                <a:off x="351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8" name="Line 124"/>
              <p:cNvSpPr>
                <a:spLocks noChangeShapeType="1"/>
              </p:cNvSpPr>
              <p:nvPr/>
            </p:nvSpPr>
            <p:spPr bwMode="auto">
              <a:xfrm flipH="1" flipV="1">
                <a:off x="166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9" name="Line 125"/>
              <p:cNvSpPr>
                <a:spLocks noChangeShapeType="1"/>
              </p:cNvSpPr>
              <p:nvPr/>
            </p:nvSpPr>
            <p:spPr bwMode="auto">
              <a:xfrm flipV="1">
                <a:off x="203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0" name="Line 126"/>
              <p:cNvSpPr>
                <a:spLocks noChangeShapeType="1"/>
              </p:cNvSpPr>
              <p:nvPr/>
            </p:nvSpPr>
            <p:spPr bwMode="auto">
              <a:xfrm flipH="1" flipV="1">
                <a:off x="240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1" name="Line 127"/>
              <p:cNvSpPr>
                <a:spLocks noChangeShapeType="1"/>
              </p:cNvSpPr>
              <p:nvPr/>
            </p:nvSpPr>
            <p:spPr bwMode="auto">
              <a:xfrm flipV="1">
                <a:off x="277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2" name="Line 128"/>
              <p:cNvSpPr>
                <a:spLocks noChangeShapeType="1"/>
              </p:cNvSpPr>
              <p:nvPr/>
            </p:nvSpPr>
            <p:spPr bwMode="auto">
              <a:xfrm flipH="1" flipV="1">
                <a:off x="314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3" name="Line 129"/>
              <p:cNvSpPr>
                <a:spLocks noChangeShapeType="1"/>
              </p:cNvSpPr>
              <p:nvPr/>
            </p:nvSpPr>
            <p:spPr bwMode="auto">
              <a:xfrm flipH="1" flipV="1">
                <a:off x="388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4" name="Line 130"/>
              <p:cNvSpPr>
                <a:spLocks noChangeShapeType="1"/>
              </p:cNvSpPr>
              <p:nvPr/>
            </p:nvSpPr>
            <p:spPr bwMode="auto">
              <a:xfrm flipV="1">
                <a:off x="1669" y="160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5" name="Line 131"/>
              <p:cNvSpPr>
                <a:spLocks noChangeShapeType="1"/>
              </p:cNvSpPr>
              <p:nvPr/>
            </p:nvSpPr>
            <p:spPr bwMode="auto">
              <a:xfrm flipV="1">
                <a:off x="389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6" name="Line 132"/>
              <p:cNvSpPr>
                <a:spLocks noChangeShapeType="1"/>
              </p:cNvSpPr>
              <p:nvPr/>
            </p:nvSpPr>
            <p:spPr bwMode="auto">
              <a:xfrm flipH="1" flipV="1">
                <a:off x="204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7" name="Line 133"/>
              <p:cNvSpPr>
                <a:spLocks noChangeShapeType="1"/>
              </p:cNvSpPr>
              <p:nvPr/>
            </p:nvSpPr>
            <p:spPr bwMode="auto">
              <a:xfrm flipV="1">
                <a:off x="241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8" name="Line 134"/>
              <p:cNvSpPr>
                <a:spLocks noChangeShapeType="1"/>
              </p:cNvSpPr>
              <p:nvPr/>
            </p:nvSpPr>
            <p:spPr bwMode="auto">
              <a:xfrm flipH="1" flipV="1">
                <a:off x="278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9" name="Line 135"/>
              <p:cNvSpPr>
                <a:spLocks noChangeShapeType="1"/>
              </p:cNvSpPr>
              <p:nvPr/>
            </p:nvSpPr>
            <p:spPr bwMode="auto">
              <a:xfrm flipV="1">
                <a:off x="315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0" name="Line 136"/>
              <p:cNvSpPr>
                <a:spLocks noChangeShapeType="1"/>
              </p:cNvSpPr>
              <p:nvPr/>
            </p:nvSpPr>
            <p:spPr bwMode="auto">
              <a:xfrm flipH="1" flipV="1">
                <a:off x="352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1" name="Line 137"/>
              <p:cNvSpPr>
                <a:spLocks noChangeShapeType="1"/>
              </p:cNvSpPr>
              <p:nvPr/>
            </p:nvSpPr>
            <p:spPr bwMode="auto">
              <a:xfrm flipV="1">
                <a:off x="2040" y="1290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2" name="Line 138"/>
              <p:cNvSpPr>
                <a:spLocks noChangeShapeType="1"/>
              </p:cNvSpPr>
              <p:nvPr/>
            </p:nvSpPr>
            <p:spPr bwMode="auto">
              <a:xfrm flipH="1" flipV="1">
                <a:off x="241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3" name="Line 139"/>
              <p:cNvSpPr>
                <a:spLocks noChangeShapeType="1"/>
              </p:cNvSpPr>
              <p:nvPr/>
            </p:nvSpPr>
            <p:spPr bwMode="auto">
              <a:xfrm flipV="1">
                <a:off x="278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4" name="Line 140"/>
              <p:cNvSpPr>
                <a:spLocks noChangeShapeType="1"/>
              </p:cNvSpPr>
              <p:nvPr/>
            </p:nvSpPr>
            <p:spPr bwMode="auto">
              <a:xfrm flipH="1" flipV="1">
                <a:off x="315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5" name="Line 141"/>
              <p:cNvSpPr>
                <a:spLocks noChangeShapeType="1"/>
              </p:cNvSpPr>
              <p:nvPr/>
            </p:nvSpPr>
            <p:spPr bwMode="auto">
              <a:xfrm flipV="1">
                <a:off x="352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6" name="Line 142"/>
              <p:cNvSpPr>
                <a:spLocks noChangeShapeType="1"/>
              </p:cNvSpPr>
              <p:nvPr/>
            </p:nvSpPr>
            <p:spPr bwMode="auto">
              <a:xfrm flipH="1" flipV="1">
                <a:off x="389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7" name="Line 143"/>
              <p:cNvSpPr>
                <a:spLocks noChangeShapeType="1"/>
              </p:cNvSpPr>
              <p:nvPr/>
            </p:nvSpPr>
            <p:spPr bwMode="auto">
              <a:xfrm flipV="1">
                <a:off x="2417" y="971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8" name="Line 144"/>
              <p:cNvSpPr>
                <a:spLocks noChangeShapeType="1"/>
              </p:cNvSpPr>
              <p:nvPr/>
            </p:nvSpPr>
            <p:spPr bwMode="auto">
              <a:xfrm flipH="1" flipV="1">
                <a:off x="278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9" name="Line 145"/>
              <p:cNvSpPr>
                <a:spLocks noChangeShapeType="1"/>
              </p:cNvSpPr>
              <p:nvPr/>
            </p:nvSpPr>
            <p:spPr bwMode="auto">
              <a:xfrm flipV="1">
                <a:off x="315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0" name="Line 146"/>
              <p:cNvSpPr>
                <a:spLocks noChangeShapeType="1"/>
              </p:cNvSpPr>
              <p:nvPr/>
            </p:nvSpPr>
            <p:spPr bwMode="auto">
              <a:xfrm flipH="1" flipV="1">
                <a:off x="352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1" name="Line 147"/>
              <p:cNvSpPr>
                <a:spLocks noChangeShapeType="1"/>
              </p:cNvSpPr>
              <p:nvPr/>
            </p:nvSpPr>
            <p:spPr bwMode="auto">
              <a:xfrm flipV="1">
                <a:off x="389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2" name="Line 148"/>
              <p:cNvSpPr>
                <a:spLocks noChangeShapeType="1"/>
              </p:cNvSpPr>
              <p:nvPr/>
            </p:nvSpPr>
            <p:spPr bwMode="auto">
              <a:xfrm flipV="1">
                <a:off x="278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3" name="Line 149"/>
              <p:cNvSpPr>
                <a:spLocks noChangeShapeType="1"/>
              </p:cNvSpPr>
              <p:nvPr/>
            </p:nvSpPr>
            <p:spPr bwMode="auto">
              <a:xfrm flipH="1" flipV="1">
                <a:off x="315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4" name="Line 150"/>
              <p:cNvSpPr>
                <a:spLocks noChangeShapeType="1"/>
              </p:cNvSpPr>
              <p:nvPr/>
            </p:nvSpPr>
            <p:spPr bwMode="auto">
              <a:xfrm flipV="1">
                <a:off x="352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5" name="Line 151"/>
              <p:cNvSpPr>
                <a:spLocks noChangeShapeType="1"/>
              </p:cNvSpPr>
              <p:nvPr/>
            </p:nvSpPr>
            <p:spPr bwMode="auto">
              <a:xfrm flipH="1" flipV="1">
                <a:off x="389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6" name="Line 152"/>
              <p:cNvSpPr>
                <a:spLocks noChangeShapeType="1"/>
              </p:cNvSpPr>
              <p:nvPr/>
            </p:nvSpPr>
            <p:spPr bwMode="auto">
              <a:xfrm flipV="1">
                <a:off x="549" y="2549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7" name="Line 153"/>
              <p:cNvSpPr>
                <a:spLocks noChangeShapeType="1"/>
              </p:cNvSpPr>
              <p:nvPr/>
            </p:nvSpPr>
            <p:spPr bwMode="auto">
              <a:xfrm flipH="1" flipV="1">
                <a:off x="461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8" name="Line 154"/>
              <p:cNvSpPr>
                <a:spLocks noChangeShapeType="1"/>
              </p:cNvSpPr>
              <p:nvPr/>
            </p:nvSpPr>
            <p:spPr bwMode="auto">
              <a:xfrm flipV="1">
                <a:off x="424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9" name="Line 155"/>
              <p:cNvSpPr>
                <a:spLocks noChangeShapeType="1"/>
              </p:cNvSpPr>
              <p:nvPr/>
            </p:nvSpPr>
            <p:spPr bwMode="auto">
              <a:xfrm flipV="1">
                <a:off x="461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0" name="Line 156"/>
              <p:cNvSpPr>
                <a:spLocks noChangeShapeType="1"/>
              </p:cNvSpPr>
              <p:nvPr/>
            </p:nvSpPr>
            <p:spPr bwMode="auto">
              <a:xfrm flipH="1" flipV="1">
                <a:off x="424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1" name="Line 157"/>
              <p:cNvSpPr>
                <a:spLocks noChangeShapeType="1"/>
              </p:cNvSpPr>
              <p:nvPr/>
            </p:nvSpPr>
            <p:spPr bwMode="auto">
              <a:xfrm flipV="1">
                <a:off x="425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2" name="Line 158"/>
              <p:cNvSpPr>
                <a:spLocks noChangeShapeType="1"/>
              </p:cNvSpPr>
              <p:nvPr/>
            </p:nvSpPr>
            <p:spPr bwMode="auto">
              <a:xfrm flipH="1" flipV="1">
                <a:off x="462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3" name="Line 159"/>
              <p:cNvSpPr>
                <a:spLocks noChangeShapeType="1"/>
              </p:cNvSpPr>
              <p:nvPr/>
            </p:nvSpPr>
            <p:spPr bwMode="auto">
              <a:xfrm flipV="1">
                <a:off x="462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4" name="Line 160"/>
              <p:cNvSpPr>
                <a:spLocks noChangeShapeType="1"/>
              </p:cNvSpPr>
              <p:nvPr/>
            </p:nvSpPr>
            <p:spPr bwMode="auto">
              <a:xfrm flipH="1" flipV="1">
                <a:off x="425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5" name="Line 161"/>
              <p:cNvSpPr>
                <a:spLocks noChangeShapeType="1"/>
              </p:cNvSpPr>
              <p:nvPr/>
            </p:nvSpPr>
            <p:spPr bwMode="auto">
              <a:xfrm flipV="1">
                <a:off x="425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6" name="Line 162"/>
              <p:cNvSpPr>
                <a:spLocks noChangeShapeType="1"/>
              </p:cNvSpPr>
              <p:nvPr/>
            </p:nvSpPr>
            <p:spPr bwMode="auto">
              <a:xfrm flipH="1" flipV="1">
                <a:off x="462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7" name="Line 163"/>
              <p:cNvSpPr>
                <a:spLocks noChangeShapeType="1"/>
              </p:cNvSpPr>
              <p:nvPr/>
            </p:nvSpPr>
            <p:spPr bwMode="auto">
              <a:xfrm flipH="1" flipV="1">
                <a:off x="426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8" name="Line 164"/>
              <p:cNvSpPr>
                <a:spLocks noChangeShapeType="1"/>
              </p:cNvSpPr>
              <p:nvPr/>
            </p:nvSpPr>
            <p:spPr bwMode="auto">
              <a:xfrm flipV="1">
                <a:off x="463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9" name="Line 165"/>
              <p:cNvSpPr>
                <a:spLocks noChangeShapeType="1"/>
              </p:cNvSpPr>
              <p:nvPr/>
            </p:nvSpPr>
            <p:spPr bwMode="auto">
              <a:xfrm flipV="1">
                <a:off x="426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0" name="Line 166"/>
              <p:cNvSpPr>
                <a:spLocks noChangeShapeType="1"/>
              </p:cNvSpPr>
              <p:nvPr/>
            </p:nvSpPr>
            <p:spPr bwMode="auto">
              <a:xfrm flipH="1" flipV="1">
                <a:off x="463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435" name="Text Box 167"/>
          <p:cNvSpPr txBox="1">
            <a:spLocks noChangeArrowheads="1"/>
          </p:cNvSpPr>
          <p:nvPr/>
        </p:nvSpPr>
        <p:spPr bwMode="auto">
          <a:xfrm>
            <a:off x="3494088" y="434975"/>
            <a:ext cx="1155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k = 3</a:t>
            </a:r>
          </a:p>
        </p:txBody>
      </p:sp>
      <p:sp>
        <p:nvSpPr>
          <p:cNvPr id="18436" name="Text Box 168"/>
          <p:cNvSpPr txBox="1">
            <a:spLocks noChangeArrowheads="1"/>
          </p:cNvSpPr>
          <p:nvPr/>
        </p:nvSpPr>
        <p:spPr bwMode="auto">
          <a:xfrm>
            <a:off x="612775" y="6016625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Dim(N) = Fib(N+1) ~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baseline="30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baseline="30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662976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4"/>
          <p:cNvGrpSpPr>
            <a:grpSpLocks/>
          </p:cNvGrpSpPr>
          <p:nvPr/>
        </p:nvGrpSpPr>
        <p:grpSpPr bwMode="auto">
          <a:xfrm>
            <a:off x="198438" y="434975"/>
            <a:ext cx="8699500" cy="6086476"/>
            <a:chOff x="125" y="274"/>
            <a:chExt cx="5480" cy="3834"/>
          </a:xfrm>
        </p:grpSpPr>
        <p:sp>
          <p:nvSpPr>
            <p:cNvPr id="19459" name="Line 2"/>
            <p:cNvSpPr>
              <a:spLocks noChangeShapeType="1"/>
            </p:cNvSpPr>
            <p:nvPr/>
          </p:nvSpPr>
          <p:spPr bwMode="auto">
            <a:xfrm>
              <a:off x="440" y="3301"/>
              <a:ext cx="46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0" name="Line 3"/>
            <p:cNvSpPr>
              <a:spLocks noChangeShapeType="1"/>
            </p:cNvSpPr>
            <p:nvPr/>
          </p:nvSpPr>
          <p:spPr bwMode="auto">
            <a:xfrm>
              <a:off x="933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1" name="Line 4"/>
            <p:cNvSpPr>
              <a:spLocks noChangeShapeType="1"/>
            </p:cNvSpPr>
            <p:nvPr/>
          </p:nvSpPr>
          <p:spPr bwMode="auto">
            <a:xfrm>
              <a:off x="1299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>
              <a:off x="1665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3" name="Line 6"/>
            <p:cNvSpPr>
              <a:spLocks noChangeShapeType="1"/>
            </p:cNvSpPr>
            <p:nvPr/>
          </p:nvSpPr>
          <p:spPr bwMode="auto">
            <a:xfrm>
              <a:off x="2031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4" name="Line 7"/>
            <p:cNvSpPr>
              <a:spLocks noChangeShapeType="1"/>
            </p:cNvSpPr>
            <p:nvPr/>
          </p:nvSpPr>
          <p:spPr bwMode="auto">
            <a:xfrm>
              <a:off x="2396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>
              <a:off x="2785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>
              <a:off x="3128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>
              <a:off x="3494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3859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591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0" name="Text Box 13"/>
            <p:cNvSpPr txBox="1">
              <a:spLocks noChangeArrowheads="1"/>
            </p:cNvSpPr>
            <p:nvPr/>
          </p:nvSpPr>
          <p:spPr bwMode="auto">
            <a:xfrm>
              <a:off x="5304" y="3183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420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 flipV="1">
              <a:off x="2778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3" name="Line 16"/>
            <p:cNvSpPr>
              <a:spLocks noChangeShapeType="1"/>
            </p:cNvSpPr>
            <p:nvPr/>
          </p:nvSpPr>
          <p:spPr bwMode="auto">
            <a:xfrm flipH="1" flipV="1">
              <a:off x="3888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 flipV="1">
              <a:off x="3518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5" name="Line 18"/>
            <p:cNvSpPr>
              <a:spLocks noChangeShapeType="1"/>
            </p:cNvSpPr>
            <p:nvPr/>
          </p:nvSpPr>
          <p:spPr bwMode="auto">
            <a:xfrm flipH="1" flipV="1">
              <a:off x="927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 flipV="1">
              <a:off x="1297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7" name="Line 20"/>
            <p:cNvSpPr>
              <a:spLocks noChangeShapeType="1"/>
            </p:cNvSpPr>
            <p:nvPr/>
          </p:nvSpPr>
          <p:spPr bwMode="auto">
            <a:xfrm flipH="1" flipV="1">
              <a:off x="1667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8" name="Line 21"/>
            <p:cNvSpPr>
              <a:spLocks noChangeShapeType="1"/>
            </p:cNvSpPr>
            <p:nvPr/>
          </p:nvSpPr>
          <p:spPr bwMode="auto">
            <a:xfrm flipV="1">
              <a:off x="2037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9" name="Line 22"/>
            <p:cNvSpPr>
              <a:spLocks noChangeShapeType="1"/>
            </p:cNvSpPr>
            <p:nvPr/>
          </p:nvSpPr>
          <p:spPr bwMode="auto">
            <a:xfrm flipH="1" flipV="1">
              <a:off x="2407" y="2987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0" name="Line 23"/>
            <p:cNvSpPr>
              <a:spLocks noChangeShapeType="1"/>
            </p:cNvSpPr>
            <p:nvPr/>
          </p:nvSpPr>
          <p:spPr bwMode="auto">
            <a:xfrm flipH="1" flipV="1">
              <a:off x="3148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1" name="Line 24"/>
            <p:cNvSpPr>
              <a:spLocks noChangeShapeType="1"/>
            </p:cNvSpPr>
            <p:nvPr/>
          </p:nvSpPr>
          <p:spPr bwMode="auto">
            <a:xfrm flipV="1">
              <a:off x="927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2" name="Line 25"/>
            <p:cNvSpPr>
              <a:spLocks noChangeShapeType="1"/>
            </p:cNvSpPr>
            <p:nvPr/>
          </p:nvSpPr>
          <p:spPr bwMode="auto">
            <a:xfrm flipV="1">
              <a:off x="3148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3" name="Line 26"/>
            <p:cNvSpPr>
              <a:spLocks noChangeShapeType="1"/>
            </p:cNvSpPr>
            <p:nvPr/>
          </p:nvSpPr>
          <p:spPr bwMode="auto">
            <a:xfrm flipV="1">
              <a:off x="3888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4" name="Line 27"/>
            <p:cNvSpPr>
              <a:spLocks noChangeShapeType="1"/>
            </p:cNvSpPr>
            <p:nvPr/>
          </p:nvSpPr>
          <p:spPr bwMode="auto">
            <a:xfrm flipH="1" flipV="1">
              <a:off x="1297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5" name="Line 28"/>
            <p:cNvSpPr>
              <a:spLocks noChangeShapeType="1"/>
            </p:cNvSpPr>
            <p:nvPr/>
          </p:nvSpPr>
          <p:spPr bwMode="auto">
            <a:xfrm flipV="1">
              <a:off x="1667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6" name="Line 29"/>
            <p:cNvSpPr>
              <a:spLocks noChangeShapeType="1"/>
            </p:cNvSpPr>
            <p:nvPr/>
          </p:nvSpPr>
          <p:spPr bwMode="auto">
            <a:xfrm flipH="1" flipV="1">
              <a:off x="2037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7" name="Line 30"/>
            <p:cNvSpPr>
              <a:spLocks noChangeShapeType="1"/>
            </p:cNvSpPr>
            <p:nvPr/>
          </p:nvSpPr>
          <p:spPr bwMode="auto">
            <a:xfrm flipV="1">
              <a:off x="2407" y="2673"/>
              <a:ext cx="371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8" name="Line 31"/>
            <p:cNvSpPr>
              <a:spLocks noChangeShapeType="1"/>
            </p:cNvSpPr>
            <p:nvPr/>
          </p:nvSpPr>
          <p:spPr bwMode="auto">
            <a:xfrm flipH="1" flipV="1">
              <a:off x="2778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9" name="Line 32"/>
            <p:cNvSpPr>
              <a:spLocks noChangeShapeType="1"/>
            </p:cNvSpPr>
            <p:nvPr/>
          </p:nvSpPr>
          <p:spPr bwMode="auto">
            <a:xfrm flipH="1" flipV="1">
              <a:off x="3518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90" name="Text Box 33"/>
            <p:cNvSpPr txBox="1">
              <a:spLocks noChangeArrowheads="1"/>
            </p:cNvSpPr>
            <p:nvPr/>
          </p:nvSpPr>
          <p:spPr bwMode="auto">
            <a:xfrm>
              <a:off x="813" y="272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9491" name="Text Box 34"/>
            <p:cNvSpPr txBox="1">
              <a:spLocks noChangeArrowheads="1"/>
            </p:cNvSpPr>
            <p:nvPr/>
          </p:nvSpPr>
          <p:spPr bwMode="auto">
            <a:xfrm>
              <a:off x="1183" y="2402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9492" name="Text Box 35"/>
            <p:cNvSpPr txBox="1">
              <a:spLocks noChangeArrowheads="1"/>
            </p:cNvSpPr>
            <p:nvPr/>
          </p:nvSpPr>
          <p:spPr bwMode="auto">
            <a:xfrm>
              <a:off x="1182" y="29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19493" name="Text Box 36"/>
            <p:cNvSpPr txBox="1">
              <a:spLocks noChangeArrowheads="1"/>
            </p:cNvSpPr>
            <p:nvPr/>
          </p:nvSpPr>
          <p:spPr bwMode="auto">
            <a:xfrm>
              <a:off x="1555" y="270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9494" name="Text Box 37"/>
            <p:cNvSpPr txBox="1">
              <a:spLocks noChangeArrowheads="1"/>
            </p:cNvSpPr>
            <p:nvPr/>
          </p:nvSpPr>
          <p:spPr bwMode="auto">
            <a:xfrm>
              <a:off x="1946" y="238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9495" name="Text Box 38"/>
            <p:cNvSpPr txBox="1">
              <a:spLocks noChangeArrowheads="1"/>
            </p:cNvSpPr>
            <p:nvPr/>
          </p:nvSpPr>
          <p:spPr bwMode="auto">
            <a:xfrm>
              <a:off x="1928" y="2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9496" name="Text Box 39"/>
            <p:cNvSpPr txBox="1">
              <a:spLocks noChangeArrowheads="1"/>
            </p:cNvSpPr>
            <p:nvPr/>
          </p:nvSpPr>
          <p:spPr bwMode="auto">
            <a:xfrm>
              <a:off x="2679" y="235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19497" name="Text Box 40"/>
            <p:cNvSpPr txBox="1">
              <a:spLocks noChangeArrowheads="1"/>
            </p:cNvSpPr>
            <p:nvPr/>
          </p:nvSpPr>
          <p:spPr bwMode="auto">
            <a:xfrm>
              <a:off x="2663" y="29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19498" name="Text Box 41"/>
            <p:cNvSpPr txBox="1">
              <a:spLocks noChangeArrowheads="1"/>
            </p:cNvSpPr>
            <p:nvPr/>
          </p:nvSpPr>
          <p:spPr bwMode="auto">
            <a:xfrm>
              <a:off x="2261" y="266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19499" name="Text Box 42"/>
            <p:cNvSpPr txBox="1">
              <a:spLocks noChangeArrowheads="1"/>
            </p:cNvSpPr>
            <p:nvPr/>
          </p:nvSpPr>
          <p:spPr bwMode="auto">
            <a:xfrm>
              <a:off x="3011" y="266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19500" name="Text Box 43"/>
            <p:cNvSpPr txBox="1">
              <a:spLocks noChangeArrowheads="1"/>
            </p:cNvSpPr>
            <p:nvPr/>
          </p:nvSpPr>
          <p:spPr bwMode="auto">
            <a:xfrm>
              <a:off x="3354" y="233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19501" name="Text Box 44"/>
            <p:cNvSpPr txBox="1">
              <a:spLocks noChangeArrowheads="1"/>
            </p:cNvSpPr>
            <p:nvPr/>
          </p:nvSpPr>
          <p:spPr bwMode="auto">
            <a:xfrm>
              <a:off x="3340" y="29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19502" name="Line 45"/>
            <p:cNvSpPr>
              <a:spLocks noChangeShapeType="1"/>
            </p:cNvSpPr>
            <p:nvPr/>
          </p:nvSpPr>
          <p:spPr bwMode="auto">
            <a:xfrm flipV="1">
              <a:off x="572" y="942"/>
              <a:ext cx="0" cy="2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3" name="Line 46"/>
            <p:cNvSpPr>
              <a:spLocks noChangeShapeType="1"/>
            </p:cNvSpPr>
            <p:nvPr/>
          </p:nvSpPr>
          <p:spPr bwMode="auto">
            <a:xfrm>
              <a:off x="509" y="2979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4" name="Line 47"/>
            <p:cNvSpPr>
              <a:spLocks noChangeShapeType="1"/>
            </p:cNvSpPr>
            <p:nvPr/>
          </p:nvSpPr>
          <p:spPr bwMode="auto">
            <a:xfrm>
              <a:off x="509" y="266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5" name="Line 48"/>
            <p:cNvSpPr>
              <a:spLocks noChangeShapeType="1"/>
            </p:cNvSpPr>
            <p:nvPr/>
          </p:nvSpPr>
          <p:spPr bwMode="auto">
            <a:xfrm>
              <a:off x="509" y="2354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6" name="Line 49"/>
            <p:cNvSpPr>
              <a:spLocks noChangeShapeType="1"/>
            </p:cNvSpPr>
            <p:nvPr/>
          </p:nvSpPr>
          <p:spPr bwMode="auto">
            <a:xfrm>
              <a:off x="509" y="2041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7" name="Line 50"/>
            <p:cNvSpPr>
              <a:spLocks noChangeShapeType="1"/>
            </p:cNvSpPr>
            <p:nvPr/>
          </p:nvSpPr>
          <p:spPr bwMode="auto">
            <a:xfrm>
              <a:off x="509" y="1102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8" name="Line 51"/>
            <p:cNvSpPr>
              <a:spLocks noChangeShapeType="1"/>
            </p:cNvSpPr>
            <p:nvPr/>
          </p:nvSpPr>
          <p:spPr bwMode="auto">
            <a:xfrm>
              <a:off x="509" y="1415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9" name="Line 52"/>
            <p:cNvSpPr>
              <a:spLocks noChangeShapeType="1"/>
            </p:cNvSpPr>
            <p:nvPr/>
          </p:nvSpPr>
          <p:spPr bwMode="auto">
            <a:xfrm>
              <a:off x="532" y="330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10" name="Line 53"/>
            <p:cNvSpPr>
              <a:spLocks noChangeShapeType="1"/>
            </p:cNvSpPr>
            <p:nvPr/>
          </p:nvSpPr>
          <p:spPr bwMode="auto">
            <a:xfrm>
              <a:off x="509" y="1728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11" name="Text Box 54"/>
            <p:cNvSpPr txBox="1">
              <a:spLocks noChangeArrowheads="1"/>
            </p:cNvSpPr>
            <p:nvPr/>
          </p:nvSpPr>
          <p:spPr bwMode="auto">
            <a:xfrm>
              <a:off x="125" y="954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7/2</a:t>
              </a:r>
            </a:p>
          </p:txBody>
        </p:sp>
        <p:sp>
          <p:nvSpPr>
            <p:cNvPr id="19512" name="Text Box 55"/>
            <p:cNvSpPr txBox="1">
              <a:spLocks noChangeArrowheads="1"/>
            </p:cNvSpPr>
            <p:nvPr/>
          </p:nvSpPr>
          <p:spPr bwMode="auto">
            <a:xfrm>
              <a:off x="200" y="12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513" name="Text Box 56"/>
            <p:cNvSpPr txBox="1">
              <a:spLocks noChangeArrowheads="1"/>
            </p:cNvSpPr>
            <p:nvPr/>
          </p:nvSpPr>
          <p:spPr bwMode="auto">
            <a:xfrm>
              <a:off x="126" y="1574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5/2</a:t>
              </a:r>
            </a:p>
          </p:txBody>
        </p:sp>
        <p:sp>
          <p:nvSpPr>
            <p:cNvPr id="19514" name="Text Box 57"/>
            <p:cNvSpPr txBox="1">
              <a:spLocks noChangeArrowheads="1"/>
            </p:cNvSpPr>
            <p:nvPr/>
          </p:nvSpPr>
          <p:spPr bwMode="auto">
            <a:xfrm>
              <a:off x="200" y="188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9515" name="Text Box 58"/>
            <p:cNvSpPr txBox="1">
              <a:spLocks noChangeArrowheads="1"/>
            </p:cNvSpPr>
            <p:nvPr/>
          </p:nvSpPr>
          <p:spPr bwMode="auto">
            <a:xfrm>
              <a:off x="126" y="2195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19516" name="Text Box 59"/>
            <p:cNvSpPr txBox="1">
              <a:spLocks noChangeArrowheads="1"/>
            </p:cNvSpPr>
            <p:nvPr/>
          </p:nvSpPr>
          <p:spPr bwMode="auto">
            <a:xfrm>
              <a:off x="200" y="250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517" name="Text Box 60"/>
            <p:cNvSpPr txBox="1">
              <a:spLocks noChangeArrowheads="1"/>
            </p:cNvSpPr>
            <p:nvPr/>
          </p:nvSpPr>
          <p:spPr bwMode="auto">
            <a:xfrm>
              <a:off x="126" y="2816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19518" name="Text Box 61"/>
            <p:cNvSpPr txBox="1">
              <a:spLocks noChangeArrowheads="1"/>
            </p:cNvSpPr>
            <p:nvPr/>
          </p:nvSpPr>
          <p:spPr bwMode="auto">
            <a:xfrm>
              <a:off x="417" y="535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sz="3200" smtClean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19519" name="Line 62"/>
            <p:cNvSpPr>
              <a:spLocks noChangeShapeType="1"/>
            </p:cNvSpPr>
            <p:nvPr/>
          </p:nvSpPr>
          <p:spPr bwMode="auto">
            <a:xfrm flipV="1">
              <a:off x="557" y="2988"/>
              <a:ext cx="370" cy="3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20" name="Text Box 63"/>
            <p:cNvSpPr txBox="1">
              <a:spLocks noChangeArrowheads="1"/>
            </p:cNvSpPr>
            <p:nvPr/>
          </p:nvSpPr>
          <p:spPr bwMode="auto">
            <a:xfrm>
              <a:off x="792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521" name="Text Box 64"/>
            <p:cNvSpPr txBox="1">
              <a:spLocks noChangeArrowheads="1"/>
            </p:cNvSpPr>
            <p:nvPr/>
          </p:nvSpPr>
          <p:spPr bwMode="auto">
            <a:xfrm>
              <a:off x="1164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9522" name="Text Box 65"/>
            <p:cNvSpPr txBox="1">
              <a:spLocks noChangeArrowheads="1"/>
            </p:cNvSpPr>
            <p:nvPr/>
          </p:nvSpPr>
          <p:spPr bwMode="auto">
            <a:xfrm>
              <a:off x="1537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523" name="Text Box 66"/>
            <p:cNvSpPr txBox="1">
              <a:spLocks noChangeArrowheads="1"/>
            </p:cNvSpPr>
            <p:nvPr/>
          </p:nvSpPr>
          <p:spPr bwMode="auto">
            <a:xfrm>
              <a:off x="1909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9524" name="Text Box 67"/>
            <p:cNvSpPr txBox="1">
              <a:spLocks noChangeArrowheads="1"/>
            </p:cNvSpPr>
            <p:nvPr/>
          </p:nvSpPr>
          <p:spPr bwMode="auto">
            <a:xfrm>
              <a:off x="2282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9525" name="Text Box 68"/>
            <p:cNvSpPr txBox="1">
              <a:spLocks noChangeArrowheads="1"/>
            </p:cNvSpPr>
            <p:nvPr/>
          </p:nvSpPr>
          <p:spPr bwMode="auto">
            <a:xfrm>
              <a:off x="2654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9526" name="Text Box 69"/>
            <p:cNvSpPr txBox="1">
              <a:spLocks noChangeArrowheads="1"/>
            </p:cNvSpPr>
            <p:nvPr/>
          </p:nvSpPr>
          <p:spPr bwMode="auto">
            <a:xfrm>
              <a:off x="3026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527" name="Text Box 70"/>
            <p:cNvSpPr txBox="1">
              <a:spLocks noChangeArrowheads="1"/>
            </p:cNvSpPr>
            <p:nvPr/>
          </p:nvSpPr>
          <p:spPr bwMode="auto">
            <a:xfrm>
              <a:off x="3399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9528" name="Text Box 71"/>
            <p:cNvSpPr txBox="1">
              <a:spLocks noChangeArrowheads="1"/>
            </p:cNvSpPr>
            <p:nvPr/>
          </p:nvSpPr>
          <p:spPr bwMode="auto">
            <a:xfrm>
              <a:off x="4080" y="341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9529" name="Text Box 72"/>
            <p:cNvSpPr txBox="1">
              <a:spLocks noChangeArrowheads="1"/>
            </p:cNvSpPr>
            <p:nvPr/>
          </p:nvSpPr>
          <p:spPr bwMode="auto">
            <a:xfrm>
              <a:off x="3771" y="34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9530" name="Text Box 73"/>
            <p:cNvSpPr txBox="1">
              <a:spLocks noChangeArrowheads="1"/>
            </p:cNvSpPr>
            <p:nvPr/>
          </p:nvSpPr>
          <p:spPr bwMode="auto">
            <a:xfrm>
              <a:off x="4448" y="3407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9531" name="Text Box 74"/>
            <p:cNvSpPr txBox="1">
              <a:spLocks noChangeArrowheads="1"/>
            </p:cNvSpPr>
            <p:nvPr/>
          </p:nvSpPr>
          <p:spPr bwMode="auto">
            <a:xfrm>
              <a:off x="4816" y="3407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9532" name="Line 75"/>
            <p:cNvSpPr>
              <a:spLocks noChangeShapeType="1"/>
            </p:cNvSpPr>
            <p:nvPr/>
          </p:nvSpPr>
          <p:spPr bwMode="auto">
            <a:xfrm>
              <a:off x="4957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33" name="Line 76"/>
            <p:cNvSpPr>
              <a:spLocks noChangeShapeType="1"/>
            </p:cNvSpPr>
            <p:nvPr/>
          </p:nvSpPr>
          <p:spPr bwMode="auto">
            <a:xfrm flipH="1" flipV="1">
              <a:off x="4622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34" name="Line 77"/>
            <p:cNvSpPr>
              <a:spLocks noChangeShapeType="1"/>
            </p:cNvSpPr>
            <p:nvPr/>
          </p:nvSpPr>
          <p:spPr bwMode="auto">
            <a:xfrm flipV="1">
              <a:off x="4252" y="2987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35" name="Line 78"/>
            <p:cNvSpPr>
              <a:spLocks noChangeShapeType="1"/>
            </p:cNvSpPr>
            <p:nvPr/>
          </p:nvSpPr>
          <p:spPr bwMode="auto">
            <a:xfrm flipV="1">
              <a:off x="4622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36" name="Line 79"/>
            <p:cNvSpPr>
              <a:spLocks noChangeShapeType="1"/>
            </p:cNvSpPr>
            <p:nvPr/>
          </p:nvSpPr>
          <p:spPr bwMode="auto">
            <a:xfrm flipH="1" flipV="1">
              <a:off x="4252" y="2673"/>
              <a:ext cx="370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37" name="Text Box 80"/>
            <p:cNvSpPr txBox="1">
              <a:spLocks noChangeArrowheads="1"/>
            </p:cNvSpPr>
            <p:nvPr/>
          </p:nvSpPr>
          <p:spPr bwMode="auto">
            <a:xfrm>
              <a:off x="3750" y="267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16</a:t>
              </a:r>
            </a:p>
          </p:txBody>
        </p:sp>
        <p:sp>
          <p:nvSpPr>
            <p:cNvPr id="19538" name="Text Box 81"/>
            <p:cNvSpPr txBox="1">
              <a:spLocks noChangeArrowheads="1"/>
            </p:cNvSpPr>
            <p:nvPr/>
          </p:nvSpPr>
          <p:spPr bwMode="auto">
            <a:xfrm>
              <a:off x="4458" y="2651"/>
              <a:ext cx="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32</a:t>
              </a:r>
            </a:p>
          </p:txBody>
        </p:sp>
        <p:sp>
          <p:nvSpPr>
            <p:cNvPr id="19539" name="Line 82"/>
            <p:cNvSpPr>
              <a:spLocks noChangeShapeType="1"/>
            </p:cNvSpPr>
            <p:nvPr/>
          </p:nvSpPr>
          <p:spPr bwMode="auto">
            <a:xfrm>
              <a:off x="4270" y="3248"/>
              <a:ext cx="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40" name="Text Box 83"/>
            <p:cNvSpPr txBox="1">
              <a:spLocks noChangeArrowheads="1"/>
            </p:cNvSpPr>
            <p:nvPr/>
          </p:nvSpPr>
          <p:spPr bwMode="auto">
            <a:xfrm>
              <a:off x="4130" y="2311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16</a:t>
              </a:r>
            </a:p>
          </p:txBody>
        </p:sp>
        <p:sp>
          <p:nvSpPr>
            <p:cNvPr id="19541" name="Text Box 84"/>
            <p:cNvSpPr txBox="1">
              <a:spLocks noChangeArrowheads="1"/>
            </p:cNvSpPr>
            <p:nvPr/>
          </p:nvSpPr>
          <p:spPr bwMode="auto">
            <a:xfrm>
              <a:off x="4076" y="298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16</a:t>
              </a:r>
            </a:p>
          </p:txBody>
        </p:sp>
        <p:sp>
          <p:nvSpPr>
            <p:cNvPr id="19542" name="Text Box 85"/>
            <p:cNvSpPr txBox="1">
              <a:spLocks noChangeArrowheads="1"/>
            </p:cNvSpPr>
            <p:nvPr/>
          </p:nvSpPr>
          <p:spPr bwMode="auto">
            <a:xfrm>
              <a:off x="4811" y="296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32</a:t>
              </a:r>
            </a:p>
          </p:txBody>
        </p:sp>
        <p:sp>
          <p:nvSpPr>
            <p:cNvPr id="19543" name="Line 86"/>
            <p:cNvSpPr>
              <a:spLocks noChangeShapeType="1"/>
            </p:cNvSpPr>
            <p:nvPr/>
          </p:nvSpPr>
          <p:spPr bwMode="auto">
            <a:xfrm>
              <a:off x="593" y="2670"/>
              <a:ext cx="459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44" name="Text Box 87"/>
            <p:cNvSpPr txBox="1">
              <a:spLocks noChangeArrowheads="1"/>
            </p:cNvSpPr>
            <p:nvPr/>
          </p:nvSpPr>
          <p:spPr bwMode="auto">
            <a:xfrm>
              <a:off x="4867" y="2303"/>
              <a:ext cx="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9999"/>
                  </a:solidFill>
                </a:rPr>
                <a:t>32</a:t>
              </a:r>
            </a:p>
          </p:txBody>
        </p:sp>
        <p:grpSp>
          <p:nvGrpSpPr>
            <p:cNvPr id="19545" name="Group 88"/>
            <p:cNvGrpSpPr>
              <a:grpSpLocks/>
            </p:cNvGrpSpPr>
            <p:nvPr/>
          </p:nvGrpSpPr>
          <p:grpSpPr bwMode="auto">
            <a:xfrm>
              <a:off x="557" y="1103"/>
              <a:ext cx="4453" cy="2198"/>
              <a:chOff x="549" y="664"/>
              <a:chExt cx="4453" cy="2198"/>
            </a:xfrm>
          </p:grpSpPr>
          <p:sp>
            <p:nvSpPr>
              <p:cNvPr id="19548" name="Line 89"/>
              <p:cNvSpPr>
                <a:spLocks noChangeShapeType="1"/>
              </p:cNvSpPr>
              <p:nvPr/>
            </p:nvSpPr>
            <p:spPr bwMode="auto">
              <a:xfrm flipV="1">
                <a:off x="277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9" name="Line 90"/>
              <p:cNvSpPr>
                <a:spLocks noChangeShapeType="1"/>
              </p:cNvSpPr>
              <p:nvPr/>
            </p:nvSpPr>
            <p:spPr bwMode="auto">
              <a:xfrm flipH="1" flipV="1">
                <a:off x="388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0" name="Line 91"/>
              <p:cNvSpPr>
                <a:spLocks noChangeShapeType="1"/>
              </p:cNvSpPr>
              <p:nvPr/>
            </p:nvSpPr>
            <p:spPr bwMode="auto">
              <a:xfrm flipV="1">
                <a:off x="351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1" name="Line 92"/>
              <p:cNvSpPr>
                <a:spLocks noChangeShapeType="1"/>
              </p:cNvSpPr>
              <p:nvPr/>
            </p:nvSpPr>
            <p:spPr bwMode="auto">
              <a:xfrm flipH="1" flipV="1">
                <a:off x="91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2" name="Line 93"/>
              <p:cNvSpPr>
                <a:spLocks noChangeShapeType="1"/>
              </p:cNvSpPr>
              <p:nvPr/>
            </p:nvSpPr>
            <p:spPr bwMode="auto">
              <a:xfrm flipV="1">
                <a:off x="128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3" name="Line 94"/>
              <p:cNvSpPr>
                <a:spLocks noChangeShapeType="1"/>
              </p:cNvSpPr>
              <p:nvPr/>
            </p:nvSpPr>
            <p:spPr bwMode="auto">
              <a:xfrm flipH="1" flipV="1">
                <a:off x="165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4" name="Line 95"/>
              <p:cNvSpPr>
                <a:spLocks noChangeShapeType="1"/>
              </p:cNvSpPr>
              <p:nvPr/>
            </p:nvSpPr>
            <p:spPr bwMode="auto">
              <a:xfrm flipV="1">
                <a:off x="2029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5" name="Line 96"/>
              <p:cNvSpPr>
                <a:spLocks noChangeShapeType="1"/>
              </p:cNvSpPr>
              <p:nvPr/>
            </p:nvSpPr>
            <p:spPr bwMode="auto">
              <a:xfrm flipH="1" flipV="1">
                <a:off x="2399" y="254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6" name="Line 97"/>
              <p:cNvSpPr>
                <a:spLocks noChangeShapeType="1"/>
              </p:cNvSpPr>
              <p:nvPr/>
            </p:nvSpPr>
            <p:spPr bwMode="auto">
              <a:xfrm flipH="1" flipV="1">
                <a:off x="3140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7" name="Line 98"/>
              <p:cNvSpPr>
                <a:spLocks noChangeShapeType="1"/>
              </p:cNvSpPr>
              <p:nvPr/>
            </p:nvSpPr>
            <p:spPr bwMode="auto">
              <a:xfrm flipV="1">
                <a:off x="91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8" name="Line 99"/>
              <p:cNvSpPr>
                <a:spLocks noChangeShapeType="1"/>
              </p:cNvSpPr>
              <p:nvPr/>
            </p:nvSpPr>
            <p:spPr bwMode="auto">
              <a:xfrm flipV="1">
                <a:off x="314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9" name="Line 100"/>
              <p:cNvSpPr>
                <a:spLocks noChangeShapeType="1"/>
              </p:cNvSpPr>
              <p:nvPr/>
            </p:nvSpPr>
            <p:spPr bwMode="auto">
              <a:xfrm flipV="1">
                <a:off x="388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0" name="Line 101"/>
              <p:cNvSpPr>
                <a:spLocks noChangeShapeType="1"/>
              </p:cNvSpPr>
              <p:nvPr/>
            </p:nvSpPr>
            <p:spPr bwMode="auto">
              <a:xfrm flipH="1" flipV="1">
                <a:off x="128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1" name="Line 102"/>
              <p:cNvSpPr>
                <a:spLocks noChangeShapeType="1"/>
              </p:cNvSpPr>
              <p:nvPr/>
            </p:nvSpPr>
            <p:spPr bwMode="auto">
              <a:xfrm flipV="1">
                <a:off x="165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2" name="Line 103"/>
              <p:cNvSpPr>
                <a:spLocks noChangeShapeType="1"/>
              </p:cNvSpPr>
              <p:nvPr/>
            </p:nvSpPr>
            <p:spPr bwMode="auto">
              <a:xfrm flipH="1" flipV="1">
                <a:off x="2029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3" name="Line 104"/>
              <p:cNvSpPr>
                <a:spLocks noChangeShapeType="1"/>
              </p:cNvSpPr>
              <p:nvPr/>
            </p:nvSpPr>
            <p:spPr bwMode="auto">
              <a:xfrm flipV="1">
                <a:off x="2399" y="2234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4" name="Line 105"/>
              <p:cNvSpPr>
                <a:spLocks noChangeShapeType="1"/>
              </p:cNvSpPr>
              <p:nvPr/>
            </p:nvSpPr>
            <p:spPr bwMode="auto">
              <a:xfrm flipH="1" flipV="1">
                <a:off x="277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5" name="Line 106"/>
              <p:cNvSpPr>
                <a:spLocks noChangeShapeType="1"/>
              </p:cNvSpPr>
              <p:nvPr/>
            </p:nvSpPr>
            <p:spPr bwMode="auto">
              <a:xfrm flipH="1" flipV="1">
                <a:off x="3510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6" name="Line 107"/>
              <p:cNvSpPr>
                <a:spLocks noChangeShapeType="1"/>
              </p:cNvSpPr>
              <p:nvPr/>
            </p:nvSpPr>
            <p:spPr bwMode="auto">
              <a:xfrm flipV="1">
                <a:off x="1298" y="1921"/>
                <a:ext cx="371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7" name="Line 108"/>
              <p:cNvSpPr>
                <a:spLocks noChangeShapeType="1"/>
              </p:cNvSpPr>
              <p:nvPr/>
            </p:nvSpPr>
            <p:spPr bwMode="auto">
              <a:xfrm flipV="1">
                <a:off x="351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8" name="Line 109"/>
              <p:cNvSpPr>
                <a:spLocks noChangeShapeType="1"/>
              </p:cNvSpPr>
              <p:nvPr/>
            </p:nvSpPr>
            <p:spPr bwMode="auto">
              <a:xfrm flipH="1" flipV="1">
                <a:off x="166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9" name="Line 110"/>
              <p:cNvSpPr>
                <a:spLocks noChangeShapeType="1"/>
              </p:cNvSpPr>
              <p:nvPr/>
            </p:nvSpPr>
            <p:spPr bwMode="auto">
              <a:xfrm flipV="1">
                <a:off x="203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0" name="Line 111"/>
              <p:cNvSpPr>
                <a:spLocks noChangeShapeType="1"/>
              </p:cNvSpPr>
              <p:nvPr/>
            </p:nvSpPr>
            <p:spPr bwMode="auto">
              <a:xfrm flipH="1" flipV="1">
                <a:off x="240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1" name="Line 112"/>
              <p:cNvSpPr>
                <a:spLocks noChangeShapeType="1"/>
              </p:cNvSpPr>
              <p:nvPr/>
            </p:nvSpPr>
            <p:spPr bwMode="auto">
              <a:xfrm flipV="1">
                <a:off x="277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2" name="Line 113"/>
              <p:cNvSpPr>
                <a:spLocks noChangeShapeType="1"/>
              </p:cNvSpPr>
              <p:nvPr/>
            </p:nvSpPr>
            <p:spPr bwMode="auto">
              <a:xfrm flipH="1" flipV="1">
                <a:off x="314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3" name="Line 114"/>
              <p:cNvSpPr>
                <a:spLocks noChangeShapeType="1"/>
              </p:cNvSpPr>
              <p:nvPr/>
            </p:nvSpPr>
            <p:spPr bwMode="auto">
              <a:xfrm flipH="1" flipV="1">
                <a:off x="3889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4" name="Line 115"/>
              <p:cNvSpPr>
                <a:spLocks noChangeShapeType="1"/>
              </p:cNvSpPr>
              <p:nvPr/>
            </p:nvSpPr>
            <p:spPr bwMode="auto">
              <a:xfrm flipV="1">
                <a:off x="1669" y="1608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5" name="Line 116"/>
              <p:cNvSpPr>
                <a:spLocks noChangeShapeType="1"/>
              </p:cNvSpPr>
              <p:nvPr/>
            </p:nvSpPr>
            <p:spPr bwMode="auto">
              <a:xfrm flipV="1">
                <a:off x="389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6" name="Line 117"/>
              <p:cNvSpPr>
                <a:spLocks noChangeShapeType="1"/>
              </p:cNvSpPr>
              <p:nvPr/>
            </p:nvSpPr>
            <p:spPr bwMode="auto">
              <a:xfrm flipH="1" flipV="1">
                <a:off x="204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7" name="Line 118"/>
              <p:cNvSpPr>
                <a:spLocks noChangeShapeType="1"/>
              </p:cNvSpPr>
              <p:nvPr/>
            </p:nvSpPr>
            <p:spPr bwMode="auto">
              <a:xfrm flipV="1">
                <a:off x="241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8" name="Line 119"/>
              <p:cNvSpPr>
                <a:spLocks noChangeShapeType="1"/>
              </p:cNvSpPr>
              <p:nvPr/>
            </p:nvSpPr>
            <p:spPr bwMode="auto">
              <a:xfrm flipH="1" flipV="1">
                <a:off x="278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9" name="Line 120"/>
              <p:cNvSpPr>
                <a:spLocks noChangeShapeType="1"/>
              </p:cNvSpPr>
              <p:nvPr/>
            </p:nvSpPr>
            <p:spPr bwMode="auto">
              <a:xfrm flipV="1">
                <a:off x="315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0" name="Line 121"/>
              <p:cNvSpPr>
                <a:spLocks noChangeShapeType="1"/>
              </p:cNvSpPr>
              <p:nvPr/>
            </p:nvSpPr>
            <p:spPr bwMode="auto">
              <a:xfrm flipH="1" flipV="1">
                <a:off x="3520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1" name="Line 122"/>
              <p:cNvSpPr>
                <a:spLocks noChangeShapeType="1"/>
              </p:cNvSpPr>
              <p:nvPr/>
            </p:nvSpPr>
            <p:spPr bwMode="auto">
              <a:xfrm flipV="1">
                <a:off x="2040" y="1290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2" name="Line 123"/>
              <p:cNvSpPr>
                <a:spLocks noChangeShapeType="1"/>
              </p:cNvSpPr>
              <p:nvPr/>
            </p:nvSpPr>
            <p:spPr bwMode="auto">
              <a:xfrm flipH="1" flipV="1">
                <a:off x="241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3" name="Line 124"/>
              <p:cNvSpPr>
                <a:spLocks noChangeShapeType="1"/>
              </p:cNvSpPr>
              <p:nvPr/>
            </p:nvSpPr>
            <p:spPr bwMode="auto">
              <a:xfrm flipV="1">
                <a:off x="278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4" name="Line 125"/>
              <p:cNvSpPr>
                <a:spLocks noChangeShapeType="1"/>
              </p:cNvSpPr>
              <p:nvPr/>
            </p:nvSpPr>
            <p:spPr bwMode="auto">
              <a:xfrm flipH="1" flipV="1">
                <a:off x="315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5" name="Line 126"/>
              <p:cNvSpPr>
                <a:spLocks noChangeShapeType="1"/>
              </p:cNvSpPr>
              <p:nvPr/>
            </p:nvSpPr>
            <p:spPr bwMode="auto">
              <a:xfrm flipV="1">
                <a:off x="352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6" name="Line 127"/>
              <p:cNvSpPr>
                <a:spLocks noChangeShapeType="1"/>
              </p:cNvSpPr>
              <p:nvPr/>
            </p:nvSpPr>
            <p:spPr bwMode="auto">
              <a:xfrm flipH="1" flipV="1">
                <a:off x="3891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7" name="Line 128"/>
              <p:cNvSpPr>
                <a:spLocks noChangeShapeType="1"/>
              </p:cNvSpPr>
              <p:nvPr/>
            </p:nvSpPr>
            <p:spPr bwMode="auto">
              <a:xfrm flipV="1">
                <a:off x="2417" y="971"/>
                <a:ext cx="371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8" name="Line 129"/>
              <p:cNvSpPr>
                <a:spLocks noChangeShapeType="1"/>
              </p:cNvSpPr>
              <p:nvPr/>
            </p:nvSpPr>
            <p:spPr bwMode="auto">
              <a:xfrm flipH="1" flipV="1">
                <a:off x="278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9" name="Line 130"/>
              <p:cNvSpPr>
                <a:spLocks noChangeShapeType="1"/>
              </p:cNvSpPr>
              <p:nvPr/>
            </p:nvSpPr>
            <p:spPr bwMode="auto">
              <a:xfrm flipV="1">
                <a:off x="315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0" name="Line 131"/>
              <p:cNvSpPr>
                <a:spLocks noChangeShapeType="1"/>
              </p:cNvSpPr>
              <p:nvPr/>
            </p:nvSpPr>
            <p:spPr bwMode="auto">
              <a:xfrm flipH="1" flipV="1">
                <a:off x="352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1" name="Line 132"/>
              <p:cNvSpPr>
                <a:spLocks noChangeShapeType="1"/>
              </p:cNvSpPr>
              <p:nvPr/>
            </p:nvSpPr>
            <p:spPr bwMode="auto">
              <a:xfrm flipV="1">
                <a:off x="3898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2" name="Line 133"/>
              <p:cNvSpPr>
                <a:spLocks noChangeShapeType="1"/>
              </p:cNvSpPr>
              <p:nvPr/>
            </p:nvSpPr>
            <p:spPr bwMode="auto">
              <a:xfrm flipV="1">
                <a:off x="278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3" name="Line 134"/>
              <p:cNvSpPr>
                <a:spLocks noChangeShapeType="1"/>
              </p:cNvSpPr>
              <p:nvPr/>
            </p:nvSpPr>
            <p:spPr bwMode="auto">
              <a:xfrm flipH="1" flipV="1">
                <a:off x="315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4" name="Line 135"/>
              <p:cNvSpPr>
                <a:spLocks noChangeShapeType="1"/>
              </p:cNvSpPr>
              <p:nvPr/>
            </p:nvSpPr>
            <p:spPr bwMode="auto">
              <a:xfrm flipV="1">
                <a:off x="352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5" name="Line 136"/>
              <p:cNvSpPr>
                <a:spLocks noChangeShapeType="1"/>
              </p:cNvSpPr>
              <p:nvPr/>
            </p:nvSpPr>
            <p:spPr bwMode="auto">
              <a:xfrm flipH="1" flipV="1">
                <a:off x="3898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6" name="Line 137"/>
              <p:cNvSpPr>
                <a:spLocks noChangeShapeType="1"/>
              </p:cNvSpPr>
              <p:nvPr/>
            </p:nvSpPr>
            <p:spPr bwMode="auto">
              <a:xfrm flipV="1">
                <a:off x="549" y="2549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7" name="Line 138"/>
              <p:cNvSpPr>
                <a:spLocks noChangeShapeType="1"/>
              </p:cNvSpPr>
              <p:nvPr/>
            </p:nvSpPr>
            <p:spPr bwMode="auto">
              <a:xfrm flipH="1" flipV="1">
                <a:off x="461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8" name="Line 139"/>
              <p:cNvSpPr>
                <a:spLocks noChangeShapeType="1"/>
              </p:cNvSpPr>
              <p:nvPr/>
            </p:nvSpPr>
            <p:spPr bwMode="auto">
              <a:xfrm flipV="1">
                <a:off x="4244" y="254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9" name="Line 140"/>
              <p:cNvSpPr>
                <a:spLocks noChangeShapeType="1"/>
              </p:cNvSpPr>
              <p:nvPr/>
            </p:nvSpPr>
            <p:spPr bwMode="auto">
              <a:xfrm flipV="1">
                <a:off x="461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0" name="Line 141"/>
              <p:cNvSpPr>
                <a:spLocks noChangeShapeType="1"/>
              </p:cNvSpPr>
              <p:nvPr/>
            </p:nvSpPr>
            <p:spPr bwMode="auto">
              <a:xfrm flipH="1" flipV="1">
                <a:off x="4244" y="223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1" name="Line 142"/>
              <p:cNvSpPr>
                <a:spLocks noChangeShapeType="1"/>
              </p:cNvSpPr>
              <p:nvPr/>
            </p:nvSpPr>
            <p:spPr bwMode="auto">
              <a:xfrm flipV="1">
                <a:off x="425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2" name="Line 143"/>
              <p:cNvSpPr>
                <a:spLocks noChangeShapeType="1"/>
              </p:cNvSpPr>
              <p:nvPr/>
            </p:nvSpPr>
            <p:spPr bwMode="auto">
              <a:xfrm flipH="1" flipV="1">
                <a:off x="4623" y="1921"/>
                <a:ext cx="370" cy="313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3" name="Line 144"/>
              <p:cNvSpPr>
                <a:spLocks noChangeShapeType="1"/>
              </p:cNvSpPr>
              <p:nvPr/>
            </p:nvSpPr>
            <p:spPr bwMode="auto">
              <a:xfrm flipV="1">
                <a:off x="462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4" name="Line 145"/>
              <p:cNvSpPr>
                <a:spLocks noChangeShapeType="1"/>
              </p:cNvSpPr>
              <p:nvPr/>
            </p:nvSpPr>
            <p:spPr bwMode="auto">
              <a:xfrm flipH="1" flipV="1">
                <a:off x="4254" y="1608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5" name="Line 146"/>
              <p:cNvSpPr>
                <a:spLocks noChangeShapeType="1"/>
              </p:cNvSpPr>
              <p:nvPr/>
            </p:nvSpPr>
            <p:spPr bwMode="auto">
              <a:xfrm flipV="1">
                <a:off x="425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6" name="Line 147"/>
              <p:cNvSpPr>
                <a:spLocks noChangeShapeType="1"/>
              </p:cNvSpPr>
              <p:nvPr/>
            </p:nvSpPr>
            <p:spPr bwMode="auto">
              <a:xfrm flipH="1" flipV="1">
                <a:off x="4625" y="1290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7" name="Line 148"/>
              <p:cNvSpPr>
                <a:spLocks noChangeShapeType="1"/>
              </p:cNvSpPr>
              <p:nvPr/>
            </p:nvSpPr>
            <p:spPr bwMode="auto">
              <a:xfrm flipH="1" flipV="1">
                <a:off x="426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8" name="Line 149"/>
              <p:cNvSpPr>
                <a:spLocks noChangeShapeType="1"/>
              </p:cNvSpPr>
              <p:nvPr/>
            </p:nvSpPr>
            <p:spPr bwMode="auto">
              <a:xfrm flipV="1">
                <a:off x="4632" y="971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9" name="Line 150"/>
              <p:cNvSpPr>
                <a:spLocks noChangeShapeType="1"/>
              </p:cNvSpPr>
              <p:nvPr/>
            </p:nvSpPr>
            <p:spPr bwMode="auto">
              <a:xfrm flipV="1">
                <a:off x="426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10" name="Line 151"/>
              <p:cNvSpPr>
                <a:spLocks noChangeShapeType="1"/>
              </p:cNvSpPr>
              <p:nvPr/>
            </p:nvSpPr>
            <p:spPr bwMode="auto">
              <a:xfrm flipH="1" flipV="1">
                <a:off x="4632" y="664"/>
                <a:ext cx="370" cy="314"/>
              </a:xfrm>
              <a:prstGeom prst="line">
                <a:avLst/>
              </a:prstGeom>
              <a:noFill/>
              <a:ln w="1270">
                <a:solidFill>
                  <a:schemeClr val="accent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546" name="Text Box 152"/>
            <p:cNvSpPr txBox="1">
              <a:spLocks noChangeArrowheads="1"/>
            </p:cNvSpPr>
            <p:nvPr/>
          </p:nvSpPr>
          <p:spPr bwMode="auto">
            <a:xfrm>
              <a:off x="2201" y="274"/>
              <a:ext cx="7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600" smtClean="0">
                  <a:solidFill>
                    <a:srgbClr val="000000"/>
                  </a:solidFill>
                </a:rPr>
                <a:t>k = 2</a:t>
              </a:r>
            </a:p>
          </p:txBody>
        </p:sp>
        <p:sp>
          <p:nvSpPr>
            <p:cNvPr id="19547" name="Text Box 153"/>
            <p:cNvSpPr txBox="1">
              <a:spLocks noChangeArrowheads="1"/>
            </p:cNvSpPr>
            <p:nvPr/>
          </p:nvSpPr>
          <p:spPr bwMode="auto">
            <a:xfrm>
              <a:off x="394" y="3817"/>
              <a:ext cx="12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0000"/>
                  </a:solidFill>
                </a:rPr>
                <a:t>Dim(N) = 2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N/2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010756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3154363" y="203200"/>
            <a:ext cx="246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F Matrix</a:t>
            </a:r>
          </a:p>
        </p:txBody>
      </p: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2081213" y="1266825"/>
            <a:ext cx="2570162" cy="877888"/>
            <a:chOff x="948" y="925"/>
            <a:chExt cx="1979" cy="680"/>
          </a:xfrm>
        </p:grpSpPr>
        <p:sp>
          <p:nvSpPr>
            <p:cNvPr id="7241" name="Oval 4"/>
            <p:cNvSpPr>
              <a:spLocks noChangeArrowheads="1"/>
            </p:cNvSpPr>
            <p:nvPr/>
          </p:nvSpPr>
          <p:spPr bwMode="auto">
            <a:xfrm>
              <a:off x="2496" y="1183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42" name="Oval 5"/>
            <p:cNvSpPr>
              <a:spLocks noChangeArrowheads="1"/>
            </p:cNvSpPr>
            <p:nvPr/>
          </p:nvSpPr>
          <p:spPr bwMode="auto">
            <a:xfrm>
              <a:off x="1029" y="1055"/>
              <a:ext cx="982" cy="4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43" name="Oval 6"/>
            <p:cNvSpPr>
              <a:spLocks noChangeArrowheads="1"/>
            </p:cNvSpPr>
            <p:nvPr/>
          </p:nvSpPr>
          <p:spPr bwMode="auto">
            <a:xfrm>
              <a:off x="948" y="925"/>
              <a:ext cx="180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44" name="Text Box 7"/>
            <p:cNvSpPr txBox="1">
              <a:spLocks noChangeArrowheads="1"/>
            </p:cNvSpPr>
            <p:nvPr/>
          </p:nvSpPr>
          <p:spPr bwMode="auto">
            <a:xfrm>
              <a:off x="1956" y="1268"/>
              <a:ext cx="2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245" name="Text Box 8"/>
            <p:cNvSpPr txBox="1">
              <a:spLocks noChangeArrowheads="1"/>
            </p:cNvSpPr>
            <p:nvPr/>
          </p:nvSpPr>
          <p:spPr bwMode="auto">
            <a:xfrm>
              <a:off x="2676" y="1298"/>
              <a:ext cx="25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246" name="Oval 9"/>
            <p:cNvSpPr>
              <a:spLocks noChangeArrowheads="1"/>
            </p:cNvSpPr>
            <p:nvPr/>
          </p:nvSpPr>
          <p:spPr bwMode="auto">
            <a:xfrm>
              <a:off x="1104" y="1201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47" name="Oval 10"/>
            <p:cNvSpPr>
              <a:spLocks noChangeArrowheads="1"/>
            </p:cNvSpPr>
            <p:nvPr/>
          </p:nvSpPr>
          <p:spPr bwMode="auto">
            <a:xfrm>
              <a:off x="1764" y="1195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4740275" y="1646238"/>
          <a:ext cx="3413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91" name="Equation" r:id="rId4" imgW="139680" imgH="101520" progId="Equation.3">
                  <p:embed/>
                </p:oleObj>
              </mc:Choice>
              <mc:Fallback>
                <p:oleObj name="Equation" r:id="rId4" imgW="13968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1646238"/>
                        <a:ext cx="34131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12"/>
          <p:cNvGrpSpPr>
            <a:grpSpLocks/>
          </p:cNvGrpSpPr>
          <p:nvPr/>
        </p:nvGrpSpPr>
        <p:grpSpPr bwMode="auto">
          <a:xfrm>
            <a:off x="5146675" y="1308100"/>
            <a:ext cx="2719388" cy="866775"/>
            <a:chOff x="3352" y="920"/>
            <a:chExt cx="2185" cy="672"/>
          </a:xfrm>
        </p:grpSpPr>
        <p:sp>
          <p:nvSpPr>
            <p:cNvPr id="7234" name="Oval 13"/>
            <p:cNvSpPr>
              <a:spLocks noChangeArrowheads="1"/>
            </p:cNvSpPr>
            <p:nvPr/>
          </p:nvSpPr>
          <p:spPr bwMode="auto">
            <a:xfrm>
              <a:off x="3352" y="920"/>
              <a:ext cx="1994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35" name="Text Box 14"/>
            <p:cNvSpPr txBox="1">
              <a:spLocks noChangeArrowheads="1"/>
            </p:cNvSpPr>
            <p:nvPr/>
          </p:nvSpPr>
          <p:spPr bwMode="auto">
            <a:xfrm>
              <a:off x="5020" y="1187"/>
              <a:ext cx="2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236" name="Text Box 15"/>
            <p:cNvSpPr txBox="1">
              <a:spLocks noChangeArrowheads="1"/>
            </p:cNvSpPr>
            <p:nvPr/>
          </p:nvSpPr>
          <p:spPr bwMode="auto">
            <a:xfrm>
              <a:off x="5276" y="1279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237" name="Oval 16"/>
            <p:cNvSpPr>
              <a:spLocks noChangeArrowheads="1"/>
            </p:cNvSpPr>
            <p:nvPr/>
          </p:nvSpPr>
          <p:spPr bwMode="auto">
            <a:xfrm>
              <a:off x="4890" y="1184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38" name="Oval 17"/>
            <p:cNvSpPr>
              <a:spLocks noChangeArrowheads="1"/>
            </p:cNvSpPr>
            <p:nvPr/>
          </p:nvSpPr>
          <p:spPr bwMode="auto">
            <a:xfrm>
              <a:off x="4158" y="1178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39" name="Oval 18"/>
            <p:cNvSpPr>
              <a:spLocks noChangeArrowheads="1"/>
            </p:cNvSpPr>
            <p:nvPr/>
          </p:nvSpPr>
          <p:spPr bwMode="auto">
            <a:xfrm>
              <a:off x="3486" y="1178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40" name="Oval 19"/>
            <p:cNvSpPr>
              <a:spLocks noChangeArrowheads="1"/>
            </p:cNvSpPr>
            <p:nvPr/>
          </p:nvSpPr>
          <p:spPr bwMode="auto">
            <a:xfrm>
              <a:off x="4095" y="1050"/>
              <a:ext cx="982" cy="4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8" name="Line 20"/>
          <p:cNvSpPr>
            <a:spLocks noChangeShapeType="1"/>
          </p:cNvSpPr>
          <p:nvPr/>
        </p:nvSpPr>
        <p:spPr bwMode="auto">
          <a:xfrm>
            <a:off x="0" y="2401888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 Box 21"/>
          <p:cNvSpPr txBox="1">
            <a:spLocks noChangeArrowheads="1"/>
          </p:cNvSpPr>
          <p:nvPr/>
        </p:nvSpPr>
        <p:spPr bwMode="auto">
          <a:xfrm>
            <a:off x="5776913" y="369411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7171" name="Object 22"/>
          <p:cNvGraphicFramePr>
            <a:graphicFrameLocks noChangeAspect="1"/>
          </p:cNvGraphicFramePr>
          <p:nvPr/>
        </p:nvGraphicFramePr>
        <p:xfrm>
          <a:off x="614363" y="2862263"/>
          <a:ext cx="2873375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92" name="Equation" r:id="rId6" imgW="1777680" imgH="1549080" progId="Equation.3">
                  <p:embed/>
                </p:oleObj>
              </mc:Choice>
              <mc:Fallback>
                <p:oleObj name="Equation" r:id="rId6" imgW="177768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862263"/>
                        <a:ext cx="2873375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AutoShape 23"/>
          <p:cNvSpPr>
            <a:spLocks noChangeArrowheads="1"/>
          </p:cNvSpPr>
          <p:nvPr/>
        </p:nvSpPr>
        <p:spPr bwMode="auto">
          <a:xfrm>
            <a:off x="833438" y="2781300"/>
            <a:ext cx="2836862" cy="2611438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81" name="Line 24"/>
          <p:cNvSpPr>
            <a:spLocks noChangeShapeType="1"/>
          </p:cNvSpPr>
          <p:nvPr/>
        </p:nvSpPr>
        <p:spPr bwMode="auto">
          <a:xfrm>
            <a:off x="938213" y="4868863"/>
            <a:ext cx="2728912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Line 25"/>
          <p:cNvSpPr>
            <a:spLocks noChangeShapeType="1"/>
          </p:cNvSpPr>
          <p:nvPr/>
        </p:nvSpPr>
        <p:spPr bwMode="auto">
          <a:xfrm>
            <a:off x="3030538" y="2909888"/>
            <a:ext cx="12700" cy="2420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83" name="Group 26"/>
          <p:cNvGrpSpPr>
            <a:grpSpLocks/>
          </p:cNvGrpSpPr>
          <p:nvPr/>
        </p:nvGrpSpPr>
        <p:grpSpPr bwMode="auto">
          <a:xfrm>
            <a:off x="4003675" y="2832100"/>
            <a:ext cx="1616075" cy="2546350"/>
            <a:chOff x="2284" y="1888"/>
            <a:chExt cx="1269" cy="1810"/>
          </a:xfrm>
        </p:grpSpPr>
        <p:sp>
          <p:nvSpPr>
            <p:cNvPr id="7211" name="AutoShape 27"/>
            <p:cNvSpPr>
              <a:spLocks noChangeArrowheads="1"/>
            </p:cNvSpPr>
            <p:nvPr/>
          </p:nvSpPr>
          <p:spPr bwMode="auto">
            <a:xfrm>
              <a:off x="2284" y="1888"/>
              <a:ext cx="1209" cy="181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2" name="Oval 28"/>
            <p:cNvSpPr>
              <a:spLocks noChangeArrowheads="1"/>
            </p:cNvSpPr>
            <p:nvPr/>
          </p:nvSpPr>
          <p:spPr bwMode="auto">
            <a:xfrm>
              <a:off x="2462" y="2130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3" name="Oval 29"/>
            <p:cNvSpPr>
              <a:spLocks noChangeArrowheads="1"/>
            </p:cNvSpPr>
            <p:nvPr/>
          </p:nvSpPr>
          <p:spPr bwMode="auto">
            <a:xfrm>
              <a:off x="2772" y="2130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4" name="Oval 30"/>
            <p:cNvSpPr>
              <a:spLocks noChangeArrowheads="1"/>
            </p:cNvSpPr>
            <p:nvPr/>
          </p:nvSpPr>
          <p:spPr bwMode="auto">
            <a:xfrm>
              <a:off x="3082" y="2130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5" name="Oval 31"/>
            <p:cNvSpPr>
              <a:spLocks noChangeArrowheads="1"/>
            </p:cNvSpPr>
            <p:nvPr/>
          </p:nvSpPr>
          <p:spPr bwMode="auto">
            <a:xfrm>
              <a:off x="2406" y="2059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6" name="Oval 32"/>
            <p:cNvSpPr>
              <a:spLocks noChangeArrowheads="1"/>
            </p:cNvSpPr>
            <p:nvPr/>
          </p:nvSpPr>
          <p:spPr bwMode="auto">
            <a:xfrm>
              <a:off x="2350" y="1967"/>
              <a:ext cx="912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7" name="Text Box 33"/>
            <p:cNvSpPr txBox="1">
              <a:spLocks noChangeArrowheads="1"/>
            </p:cNvSpPr>
            <p:nvPr/>
          </p:nvSpPr>
          <p:spPr bwMode="auto">
            <a:xfrm>
              <a:off x="2823" y="2151"/>
              <a:ext cx="24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18" name="Text Box 34"/>
            <p:cNvSpPr txBox="1">
              <a:spLocks noChangeArrowheads="1"/>
            </p:cNvSpPr>
            <p:nvPr/>
          </p:nvSpPr>
          <p:spPr bwMode="auto">
            <a:xfrm>
              <a:off x="3110" y="2235"/>
              <a:ext cx="3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7219" name="Oval 35"/>
            <p:cNvSpPr>
              <a:spLocks noChangeArrowheads="1"/>
            </p:cNvSpPr>
            <p:nvPr/>
          </p:nvSpPr>
          <p:spPr bwMode="auto">
            <a:xfrm>
              <a:off x="2462" y="2686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0" name="Oval 36"/>
            <p:cNvSpPr>
              <a:spLocks noChangeArrowheads="1"/>
            </p:cNvSpPr>
            <p:nvPr/>
          </p:nvSpPr>
          <p:spPr bwMode="auto">
            <a:xfrm>
              <a:off x="2772" y="2686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1" name="Oval 37"/>
            <p:cNvSpPr>
              <a:spLocks noChangeArrowheads="1"/>
            </p:cNvSpPr>
            <p:nvPr/>
          </p:nvSpPr>
          <p:spPr bwMode="auto">
            <a:xfrm>
              <a:off x="3082" y="2686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2" name="Oval 38"/>
            <p:cNvSpPr>
              <a:spLocks noChangeArrowheads="1"/>
            </p:cNvSpPr>
            <p:nvPr/>
          </p:nvSpPr>
          <p:spPr bwMode="auto">
            <a:xfrm>
              <a:off x="2406" y="2615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3" name="Oval 39"/>
            <p:cNvSpPr>
              <a:spLocks noChangeArrowheads="1"/>
            </p:cNvSpPr>
            <p:nvPr/>
          </p:nvSpPr>
          <p:spPr bwMode="auto">
            <a:xfrm>
              <a:off x="2350" y="2523"/>
              <a:ext cx="912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4" name="Text Box 40"/>
            <p:cNvSpPr txBox="1">
              <a:spLocks noChangeArrowheads="1"/>
            </p:cNvSpPr>
            <p:nvPr/>
          </p:nvSpPr>
          <p:spPr bwMode="auto">
            <a:xfrm>
              <a:off x="2823" y="2707"/>
              <a:ext cx="24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25" name="Text Box 41"/>
            <p:cNvSpPr txBox="1">
              <a:spLocks noChangeArrowheads="1"/>
            </p:cNvSpPr>
            <p:nvPr/>
          </p:nvSpPr>
          <p:spPr bwMode="auto">
            <a:xfrm>
              <a:off x="3154" y="2782"/>
              <a:ext cx="39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7226" name="Oval 42"/>
            <p:cNvSpPr>
              <a:spLocks noChangeArrowheads="1"/>
            </p:cNvSpPr>
            <p:nvPr/>
          </p:nvSpPr>
          <p:spPr bwMode="auto">
            <a:xfrm>
              <a:off x="2462" y="3234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7" name="Oval 43"/>
            <p:cNvSpPr>
              <a:spLocks noChangeArrowheads="1"/>
            </p:cNvSpPr>
            <p:nvPr/>
          </p:nvSpPr>
          <p:spPr bwMode="auto">
            <a:xfrm>
              <a:off x="2772" y="3234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8" name="Oval 44"/>
            <p:cNvSpPr>
              <a:spLocks noChangeArrowheads="1"/>
            </p:cNvSpPr>
            <p:nvPr/>
          </p:nvSpPr>
          <p:spPr bwMode="auto">
            <a:xfrm>
              <a:off x="3082" y="3234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29" name="Oval 45"/>
            <p:cNvSpPr>
              <a:spLocks noChangeArrowheads="1"/>
            </p:cNvSpPr>
            <p:nvPr/>
          </p:nvSpPr>
          <p:spPr bwMode="auto">
            <a:xfrm>
              <a:off x="2406" y="3163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30" name="Oval 46"/>
            <p:cNvSpPr>
              <a:spLocks noChangeArrowheads="1"/>
            </p:cNvSpPr>
            <p:nvPr/>
          </p:nvSpPr>
          <p:spPr bwMode="auto">
            <a:xfrm>
              <a:off x="2350" y="3071"/>
              <a:ext cx="912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31" name="Text Box 47"/>
            <p:cNvSpPr txBox="1">
              <a:spLocks noChangeArrowheads="1"/>
            </p:cNvSpPr>
            <p:nvPr/>
          </p:nvSpPr>
          <p:spPr bwMode="auto">
            <a:xfrm>
              <a:off x="2847" y="3254"/>
              <a:ext cx="19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32" name="Text Box 48"/>
            <p:cNvSpPr txBox="1">
              <a:spLocks noChangeArrowheads="1"/>
            </p:cNvSpPr>
            <p:nvPr/>
          </p:nvSpPr>
          <p:spPr bwMode="auto">
            <a:xfrm>
              <a:off x="3137" y="3312"/>
              <a:ext cx="39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7233" name="Line 49"/>
            <p:cNvSpPr>
              <a:spLocks noChangeShapeType="1"/>
            </p:cNvSpPr>
            <p:nvPr/>
          </p:nvSpPr>
          <p:spPr bwMode="auto">
            <a:xfrm>
              <a:off x="2350" y="30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84" name="Group 50"/>
          <p:cNvGrpSpPr>
            <a:grpSpLocks/>
          </p:cNvGrpSpPr>
          <p:nvPr/>
        </p:nvGrpSpPr>
        <p:grpSpPr bwMode="auto">
          <a:xfrm>
            <a:off x="6453188" y="2779713"/>
            <a:ext cx="1616075" cy="2492375"/>
            <a:chOff x="4174" y="1886"/>
            <a:chExt cx="1347" cy="1837"/>
          </a:xfrm>
        </p:grpSpPr>
        <p:sp>
          <p:nvSpPr>
            <p:cNvPr id="7188" name="AutoShape 51"/>
            <p:cNvSpPr>
              <a:spLocks noChangeArrowheads="1"/>
            </p:cNvSpPr>
            <p:nvPr/>
          </p:nvSpPr>
          <p:spPr bwMode="auto">
            <a:xfrm>
              <a:off x="4174" y="1886"/>
              <a:ext cx="1290" cy="1837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9" name="Oval 52"/>
            <p:cNvSpPr>
              <a:spLocks noChangeArrowheads="1"/>
            </p:cNvSpPr>
            <p:nvPr/>
          </p:nvSpPr>
          <p:spPr bwMode="auto">
            <a:xfrm>
              <a:off x="4270" y="2127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0" name="Oval 53"/>
            <p:cNvSpPr>
              <a:spLocks noChangeArrowheads="1"/>
            </p:cNvSpPr>
            <p:nvPr/>
          </p:nvSpPr>
          <p:spPr bwMode="auto">
            <a:xfrm>
              <a:off x="4580" y="2127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1" name="Oval 54"/>
            <p:cNvSpPr>
              <a:spLocks noChangeArrowheads="1"/>
            </p:cNvSpPr>
            <p:nvPr/>
          </p:nvSpPr>
          <p:spPr bwMode="auto">
            <a:xfrm>
              <a:off x="4906" y="2127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2" name="Oval 55"/>
            <p:cNvSpPr>
              <a:spLocks noChangeArrowheads="1"/>
            </p:cNvSpPr>
            <p:nvPr/>
          </p:nvSpPr>
          <p:spPr bwMode="auto">
            <a:xfrm>
              <a:off x="4510" y="2056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3" name="Text Box 56"/>
            <p:cNvSpPr txBox="1">
              <a:spLocks noChangeArrowheads="1"/>
            </p:cNvSpPr>
            <p:nvPr/>
          </p:nvSpPr>
          <p:spPr bwMode="auto">
            <a:xfrm>
              <a:off x="4982" y="2114"/>
              <a:ext cx="196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194" name="Text Box 57"/>
            <p:cNvSpPr txBox="1">
              <a:spLocks noChangeArrowheads="1"/>
            </p:cNvSpPr>
            <p:nvPr/>
          </p:nvSpPr>
          <p:spPr bwMode="auto">
            <a:xfrm>
              <a:off x="5045" y="2237"/>
              <a:ext cx="42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7195" name="Oval 58"/>
            <p:cNvSpPr>
              <a:spLocks noChangeArrowheads="1"/>
            </p:cNvSpPr>
            <p:nvPr/>
          </p:nvSpPr>
          <p:spPr bwMode="auto">
            <a:xfrm>
              <a:off x="4271" y="2695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6" name="Oval 59"/>
            <p:cNvSpPr>
              <a:spLocks noChangeArrowheads="1"/>
            </p:cNvSpPr>
            <p:nvPr/>
          </p:nvSpPr>
          <p:spPr bwMode="auto">
            <a:xfrm>
              <a:off x="4581" y="2695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7" name="Oval 60"/>
            <p:cNvSpPr>
              <a:spLocks noChangeArrowheads="1"/>
            </p:cNvSpPr>
            <p:nvPr/>
          </p:nvSpPr>
          <p:spPr bwMode="auto">
            <a:xfrm>
              <a:off x="4907" y="2695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8" name="Oval 61"/>
            <p:cNvSpPr>
              <a:spLocks noChangeArrowheads="1"/>
            </p:cNvSpPr>
            <p:nvPr/>
          </p:nvSpPr>
          <p:spPr bwMode="auto">
            <a:xfrm>
              <a:off x="4510" y="2624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Text Box 62"/>
            <p:cNvSpPr txBox="1">
              <a:spLocks noChangeArrowheads="1"/>
            </p:cNvSpPr>
            <p:nvPr/>
          </p:nvSpPr>
          <p:spPr bwMode="auto">
            <a:xfrm>
              <a:off x="4944" y="2692"/>
              <a:ext cx="259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00" name="Text Box 63"/>
            <p:cNvSpPr txBox="1">
              <a:spLocks noChangeArrowheads="1"/>
            </p:cNvSpPr>
            <p:nvPr/>
          </p:nvSpPr>
          <p:spPr bwMode="auto">
            <a:xfrm>
              <a:off x="5065" y="2775"/>
              <a:ext cx="42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7201" name="Oval 64"/>
            <p:cNvSpPr>
              <a:spLocks noChangeArrowheads="1"/>
            </p:cNvSpPr>
            <p:nvPr/>
          </p:nvSpPr>
          <p:spPr bwMode="auto">
            <a:xfrm>
              <a:off x="4271" y="3242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2" name="Oval 65"/>
            <p:cNvSpPr>
              <a:spLocks noChangeArrowheads="1"/>
            </p:cNvSpPr>
            <p:nvPr/>
          </p:nvSpPr>
          <p:spPr bwMode="auto">
            <a:xfrm>
              <a:off x="4581" y="3242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Oval 66"/>
            <p:cNvSpPr>
              <a:spLocks noChangeArrowheads="1"/>
            </p:cNvSpPr>
            <p:nvPr/>
          </p:nvSpPr>
          <p:spPr bwMode="auto">
            <a:xfrm>
              <a:off x="4907" y="3242"/>
              <a:ext cx="100" cy="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4" name="Oval 67"/>
            <p:cNvSpPr>
              <a:spLocks noChangeArrowheads="1"/>
            </p:cNvSpPr>
            <p:nvPr/>
          </p:nvSpPr>
          <p:spPr bwMode="auto">
            <a:xfrm>
              <a:off x="4510" y="3171"/>
              <a:ext cx="528" cy="24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5" name="Oval 68"/>
            <p:cNvSpPr>
              <a:spLocks noChangeArrowheads="1"/>
            </p:cNvSpPr>
            <p:nvPr/>
          </p:nvSpPr>
          <p:spPr bwMode="auto">
            <a:xfrm>
              <a:off x="4249" y="3079"/>
              <a:ext cx="981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6" name="Text Box 69"/>
            <p:cNvSpPr txBox="1">
              <a:spLocks noChangeArrowheads="1"/>
            </p:cNvSpPr>
            <p:nvPr/>
          </p:nvSpPr>
          <p:spPr bwMode="auto">
            <a:xfrm>
              <a:off x="4988" y="3237"/>
              <a:ext cx="259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07" name="Text Box 70"/>
            <p:cNvSpPr txBox="1">
              <a:spLocks noChangeArrowheads="1"/>
            </p:cNvSpPr>
            <p:nvPr/>
          </p:nvSpPr>
          <p:spPr bwMode="auto">
            <a:xfrm>
              <a:off x="5098" y="3295"/>
              <a:ext cx="42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0" smtClean="0">
                  <a:solidFill>
                    <a:srgbClr val="000000"/>
                  </a:solidFill>
                </a:rPr>
                <a:t>3/2</a:t>
              </a:r>
            </a:p>
          </p:txBody>
        </p:sp>
        <p:sp>
          <p:nvSpPr>
            <p:cNvPr id="7208" name="Oval 71"/>
            <p:cNvSpPr>
              <a:spLocks noChangeArrowheads="1"/>
            </p:cNvSpPr>
            <p:nvPr/>
          </p:nvSpPr>
          <p:spPr bwMode="auto">
            <a:xfrm>
              <a:off x="4249" y="2532"/>
              <a:ext cx="981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9" name="Oval 72"/>
            <p:cNvSpPr>
              <a:spLocks noChangeArrowheads="1"/>
            </p:cNvSpPr>
            <p:nvPr/>
          </p:nvSpPr>
          <p:spPr bwMode="auto">
            <a:xfrm>
              <a:off x="4246" y="1964"/>
              <a:ext cx="981" cy="4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10" name="Line 73"/>
            <p:cNvSpPr>
              <a:spLocks noChangeShapeType="1"/>
            </p:cNvSpPr>
            <p:nvPr/>
          </p:nvSpPr>
          <p:spPr bwMode="auto">
            <a:xfrm>
              <a:off x="4262" y="30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7172" name="Object 74"/>
          <p:cNvGraphicFramePr>
            <a:graphicFrameLocks noChangeAspect="1"/>
          </p:cNvGraphicFramePr>
          <p:nvPr/>
        </p:nvGraphicFramePr>
        <p:xfrm>
          <a:off x="833438" y="1312863"/>
          <a:ext cx="11461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93" name="Equation" r:id="rId8" imgW="469800" imgH="342720" progId="Equation.3">
                  <p:embed/>
                </p:oleObj>
              </mc:Choice>
              <mc:Fallback>
                <p:oleObj name="Equation" r:id="rId8" imgW="469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312863"/>
                        <a:ext cx="11461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09875" y="5849938"/>
          <a:ext cx="29686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94" name="Equation" r:id="rId10" imgW="1346040" imgH="457200" progId="Equation.3">
                  <p:embed/>
                </p:oleObj>
              </mc:Choice>
              <mc:Fallback>
                <p:oleObj name="Equation" r:id="rId10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5849938"/>
                        <a:ext cx="29686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77"/>
          <p:cNvSpPr txBox="1">
            <a:spLocks noChangeArrowheads="1"/>
          </p:cNvSpPr>
          <p:nvPr/>
        </p:nvSpPr>
        <p:spPr bwMode="auto">
          <a:xfrm>
            <a:off x="1138238" y="6137275"/>
            <a:ext cx="158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q-integers:</a:t>
            </a:r>
          </a:p>
        </p:txBody>
      </p:sp>
      <p:graphicFrame>
        <p:nvGraphicFramePr>
          <p:cNvPr id="7174" name="Object 78"/>
          <p:cNvGraphicFramePr>
            <a:graphicFrameLocks noGrp="1" noChangeAspect="1"/>
          </p:cNvGraphicFramePr>
          <p:nvPr>
            <p:ph sz="half" idx="2"/>
          </p:nvPr>
        </p:nvGraphicFramePr>
        <p:xfrm>
          <a:off x="6256338" y="6092825"/>
          <a:ext cx="1498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95" name="Equation" r:id="rId12" imgW="723600" imgH="228600" progId="Equation.3">
                  <p:embed/>
                </p:oleObj>
              </mc:Choice>
              <mc:Fallback>
                <p:oleObj name="Equation" r:id="rId12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6092825"/>
                        <a:ext cx="14986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79"/>
          <p:cNvSpPr txBox="1">
            <a:spLocks noChangeArrowheads="1"/>
          </p:cNvSpPr>
          <p:nvPr/>
        </p:nvSpPr>
        <p:spPr bwMode="auto">
          <a:xfrm>
            <a:off x="5808663" y="60833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8083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2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5394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2205477" y="2102259"/>
          <a:ext cx="1822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41" name="Equation" r:id="rId4" imgW="622080" imgH="330120" progId="Equation.3">
                  <p:embed/>
                </p:oleObj>
              </mc:Choice>
              <mc:Fallback>
                <p:oleObj name="Equation" r:id="rId4" imgW="622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477" y="2102259"/>
                        <a:ext cx="18224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/>
          </p:nvPr>
        </p:nvGraphicFramePr>
        <p:xfrm>
          <a:off x="2129277" y="3654834"/>
          <a:ext cx="21431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42" name="Equation" r:id="rId6" imgW="583920" imgH="330120" progId="Equation.3">
                  <p:embed/>
                </p:oleObj>
              </mc:Choice>
              <mc:Fallback>
                <p:oleObj name="Equation" r:id="rId6" imgW="583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277" y="3654834"/>
                        <a:ext cx="214312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5467790" y="2692809"/>
          <a:ext cx="350996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43" name="Equation" r:id="rId8" imgW="1384200" imgH="634680" progId="Equation.3">
                  <p:embed/>
                </p:oleObj>
              </mc:Choice>
              <mc:Fallback>
                <p:oleObj name="Equation" r:id="rId8" imgW="1384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790" y="2692809"/>
                        <a:ext cx="3509962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79815" y="2164172"/>
            <a:ext cx="592137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51265" y="2354672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54440" y="2830922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97302" y="3865972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89365" y="4308884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8602" y="30801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51302" y="457558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148077" y="3642134"/>
            <a:ext cx="592138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4112065" y="2192747"/>
            <a:ext cx="590550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4283515" y="2381659"/>
            <a:ext cx="254000" cy="2238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4286690" y="2857909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4327965" y="3894547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320027" y="4335872"/>
            <a:ext cx="254000" cy="222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570852" y="31087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581965" y="46041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80327" y="3670709"/>
            <a:ext cx="590550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987865" y="2375309"/>
            <a:ext cx="1208087" cy="611188"/>
            <a:chOff x="783" y="945"/>
            <a:chExt cx="761" cy="317"/>
          </a:xfrm>
        </p:grpSpPr>
        <p:sp>
          <p:nvSpPr>
            <p:cNvPr id="6174" name="Freeform 22"/>
            <p:cNvSpPr>
              <a:spLocks/>
            </p:cNvSpPr>
            <p:nvPr/>
          </p:nvSpPr>
          <p:spPr bwMode="auto">
            <a:xfrm>
              <a:off x="783" y="958"/>
              <a:ext cx="315" cy="51"/>
            </a:xfrm>
            <a:custGeom>
              <a:avLst/>
              <a:gdLst>
                <a:gd name="T0" fmla="*/ 0 w 315"/>
                <a:gd name="T1" fmla="*/ 7 h 51"/>
                <a:gd name="T2" fmla="*/ 228 w 315"/>
                <a:gd name="T3" fmla="*/ 7 h 51"/>
                <a:gd name="T4" fmla="*/ 315 w 315"/>
                <a:gd name="T5" fmla="*/ 51 h 51"/>
                <a:gd name="T6" fmla="*/ 0 60000 65536"/>
                <a:gd name="T7" fmla="*/ 0 60000 65536"/>
                <a:gd name="T8" fmla="*/ 0 60000 65536"/>
                <a:gd name="T9" fmla="*/ 0 w 315"/>
                <a:gd name="T10" fmla="*/ 0 h 51"/>
                <a:gd name="T11" fmla="*/ 315 w 31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51">
                  <a:moveTo>
                    <a:pt x="0" y="7"/>
                  </a:moveTo>
                  <a:cubicBezTo>
                    <a:pt x="88" y="3"/>
                    <a:pt x="176" y="0"/>
                    <a:pt x="228" y="7"/>
                  </a:cubicBezTo>
                  <a:cubicBezTo>
                    <a:pt x="280" y="14"/>
                    <a:pt x="297" y="32"/>
                    <a:pt x="315" y="51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5" name="Freeform 23"/>
            <p:cNvSpPr>
              <a:spLocks/>
            </p:cNvSpPr>
            <p:nvPr/>
          </p:nvSpPr>
          <p:spPr bwMode="auto">
            <a:xfrm>
              <a:off x="1228" y="1183"/>
              <a:ext cx="316" cy="61"/>
            </a:xfrm>
            <a:custGeom>
              <a:avLst/>
              <a:gdLst>
                <a:gd name="T0" fmla="*/ 0 w 316"/>
                <a:gd name="T1" fmla="*/ 0 h 61"/>
                <a:gd name="T2" fmla="*/ 77 w 316"/>
                <a:gd name="T3" fmla="*/ 54 h 61"/>
                <a:gd name="T4" fmla="*/ 316 w 316"/>
                <a:gd name="T5" fmla="*/ 43 h 61"/>
                <a:gd name="T6" fmla="*/ 0 60000 65536"/>
                <a:gd name="T7" fmla="*/ 0 60000 65536"/>
                <a:gd name="T8" fmla="*/ 0 60000 65536"/>
                <a:gd name="T9" fmla="*/ 0 w 316"/>
                <a:gd name="T10" fmla="*/ 0 h 61"/>
                <a:gd name="T11" fmla="*/ 316 w 316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61">
                  <a:moveTo>
                    <a:pt x="0" y="0"/>
                  </a:moveTo>
                  <a:cubicBezTo>
                    <a:pt x="12" y="23"/>
                    <a:pt x="24" y="47"/>
                    <a:pt x="77" y="54"/>
                  </a:cubicBezTo>
                  <a:cubicBezTo>
                    <a:pt x="130" y="61"/>
                    <a:pt x="223" y="52"/>
                    <a:pt x="316" y="43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6" name="Freeform 24"/>
            <p:cNvSpPr>
              <a:spLocks/>
            </p:cNvSpPr>
            <p:nvPr/>
          </p:nvSpPr>
          <p:spPr bwMode="auto">
            <a:xfrm>
              <a:off x="805" y="945"/>
              <a:ext cx="717" cy="317"/>
            </a:xfrm>
            <a:custGeom>
              <a:avLst/>
              <a:gdLst>
                <a:gd name="T0" fmla="*/ 0 w 717"/>
                <a:gd name="T1" fmla="*/ 292 h 317"/>
                <a:gd name="T2" fmla="*/ 217 w 717"/>
                <a:gd name="T3" fmla="*/ 292 h 317"/>
                <a:gd name="T4" fmla="*/ 380 w 717"/>
                <a:gd name="T5" fmla="*/ 140 h 317"/>
                <a:gd name="T6" fmla="*/ 510 w 717"/>
                <a:gd name="T7" fmla="*/ 20 h 317"/>
                <a:gd name="T8" fmla="*/ 717 w 717"/>
                <a:gd name="T9" fmla="*/ 2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17"/>
                <a:gd name="T17" fmla="*/ 717 w 7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17">
                  <a:moveTo>
                    <a:pt x="0" y="292"/>
                  </a:moveTo>
                  <a:cubicBezTo>
                    <a:pt x="77" y="304"/>
                    <a:pt x="154" y="317"/>
                    <a:pt x="217" y="292"/>
                  </a:cubicBezTo>
                  <a:cubicBezTo>
                    <a:pt x="280" y="267"/>
                    <a:pt x="331" y="185"/>
                    <a:pt x="380" y="140"/>
                  </a:cubicBezTo>
                  <a:cubicBezTo>
                    <a:pt x="429" y="95"/>
                    <a:pt x="454" y="40"/>
                    <a:pt x="510" y="20"/>
                  </a:cubicBezTo>
                  <a:cubicBezTo>
                    <a:pt x="566" y="0"/>
                    <a:pt x="684" y="20"/>
                    <a:pt x="717" y="2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66" name="Group 25"/>
          <p:cNvGrpSpPr>
            <a:grpSpLocks/>
          </p:cNvGrpSpPr>
          <p:nvPr/>
        </p:nvGrpSpPr>
        <p:grpSpPr bwMode="auto">
          <a:xfrm>
            <a:off x="914840" y="3918359"/>
            <a:ext cx="1208087" cy="611188"/>
            <a:chOff x="783" y="945"/>
            <a:chExt cx="761" cy="317"/>
          </a:xfrm>
        </p:grpSpPr>
        <p:sp>
          <p:nvSpPr>
            <p:cNvPr id="6171" name="Freeform 26"/>
            <p:cNvSpPr>
              <a:spLocks/>
            </p:cNvSpPr>
            <p:nvPr/>
          </p:nvSpPr>
          <p:spPr bwMode="auto">
            <a:xfrm>
              <a:off x="783" y="958"/>
              <a:ext cx="315" cy="51"/>
            </a:xfrm>
            <a:custGeom>
              <a:avLst/>
              <a:gdLst>
                <a:gd name="T0" fmla="*/ 0 w 315"/>
                <a:gd name="T1" fmla="*/ 7 h 51"/>
                <a:gd name="T2" fmla="*/ 228 w 315"/>
                <a:gd name="T3" fmla="*/ 7 h 51"/>
                <a:gd name="T4" fmla="*/ 315 w 315"/>
                <a:gd name="T5" fmla="*/ 51 h 51"/>
                <a:gd name="T6" fmla="*/ 0 60000 65536"/>
                <a:gd name="T7" fmla="*/ 0 60000 65536"/>
                <a:gd name="T8" fmla="*/ 0 60000 65536"/>
                <a:gd name="T9" fmla="*/ 0 w 315"/>
                <a:gd name="T10" fmla="*/ 0 h 51"/>
                <a:gd name="T11" fmla="*/ 315 w 31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51">
                  <a:moveTo>
                    <a:pt x="0" y="7"/>
                  </a:moveTo>
                  <a:cubicBezTo>
                    <a:pt x="88" y="3"/>
                    <a:pt x="176" y="0"/>
                    <a:pt x="228" y="7"/>
                  </a:cubicBezTo>
                  <a:cubicBezTo>
                    <a:pt x="280" y="14"/>
                    <a:pt x="297" y="32"/>
                    <a:pt x="315" y="51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2" name="Freeform 27"/>
            <p:cNvSpPr>
              <a:spLocks/>
            </p:cNvSpPr>
            <p:nvPr/>
          </p:nvSpPr>
          <p:spPr bwMode="auto">
            <a:xfrm>
              <a:off x="1228" y="1183"/>
              <a:ext cx="316" cy="61"/>
            </a:xfrm>
            <a:custGeom>
              <a:avLst/>
              <a:gdLst>
                <a:gd name="T0" fmla="*/ 0 w 316"/>
                <a:gd name="T1" fmla="*/ 0 h 61"/>
                <a:gd name="T2" fmla="*/ 77 w 316"/>
                <a:gd name="T3" fmla="*/ 54 h 61"/>
                <a:gd name="T4" fmla="*/ 316 w 316"/>
                <a:gd name="T5" fmla="*/ 43 h 61"/>
                <a:gd name="T6" fmla="*/ 0 60000 65536"/>
                <a:gd name="T7" fmla="*/ 0 60000 65536"/>
                <a:gd name="T8" fmla="*/ 0 60000 65536"/>
                <a:gd name="T9" fmla="*/ 0 w 316"/>
                <a:gd name="T10" fmla="*/ 0 h 61"/>
                <a:gd name="T11" fmla="*/ 316 w 316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61">
                  <a:moveTo>
                    <a:pt x="0" y="0"/>
                  </a:moveTo>
                  <a:cubicBezTo>
                    <a:pt x="12" y="23"/>
                    <a:pt x="24" y="47"/>
                    <a:pt x="77" y="54"/>
                  </a:cubicBezTo>
                  <a:cubicBezTo>
                    <a:pt x="130" y="61"/>
                    <a:pt x="223" y="52"/>
                    <a:pt x="316" y="43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3" name="Freeform 28"/>
            <p:cNvSpPr>
              <a:spLocks/>
            </p:cNvSpPr>
            <p:nvPr/>
          </p:nvSpPr>
          <p:spPr bwMode="auto">
            <a:xfrm>
              <a:off x="805" y="945"/>
              <a:ext cx="717" cy="317"/>
            </a:xfrm>
            <a:custGeom>
              <a:avLst/>
              <a:gdLst>
                <a:gd name="T0" fmla="*/ 0 w 717"/>
                <a:gd name="T1" fmla="*/ 292 h 317"/>
                <a:gd name="T2" fmla="*/ 217 w 717"/>
                <a:gd name="T3" fmla="*/ 292 h 317"/>
                <a:gd name="T4" fmla="*/ 380 w 717"/>
                <a:gd name="T5" fmla="*/ 140 h 317"/>
                <a:gd name="T6" fmla="*/ 510 w 717"/>
                <a:gd name="T7" fmla="*/ 20 h 317"/>
                <a:gd name="T8" fmla="*/ 717 w 717"/>
                <a:gd name="T9" fmla="*/ 2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317"/>
                <a:gd name="T17" fmla="*/ 717 w 7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317">
                  <a:moveTo>
                    <a:pt x="0" y="292"/>
                  </a:moveTo>
                  <a:cubicBezTo>
                    <a:pt x="77" y="304"/>
                    <a:pt x="154" y="317"/>
                    <a:pt x="217" y="292"/>
                  </a:cubicBezTo>
                  <a:cubicBezTo>
                    <a:pt x="280" y="267"/>
                    <a:pt x="331" y="185"/>
                    <a:pt x="380" y="140"/>
                  </a:cubicBezTo>
                  <a:cubicBezTo>
                    <a:pt x="429" y="95"/>
                    <a:pt x="454" y="40"/>
                    <a:pt x="510" y="20"/>
                  </a:cubicBezTo>
                  <a:cubicBezTo>
                    <a:pt x="566" y="0"/>
                    <a:pt x="684" y="20"/>
                    <a:pt x="717" y="2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67" name="Rectangle 29"/>
          <p:cNvSpPr>
            <a:spLocks noChangeArrowheads="1"/>
          </p:cNvSpPr>
          <p:nvPr/>
        </p:nvSpPr>
        <p:spPr bwMode="auto">
          <a:xfrm>
            <a:off x="793750" y="0"/>
            <a:ext cx="74072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R Matrix</a:t>
            </a:r>
          </a:p>
        </p:txBody>
      </p:sp>
      <p:sp>
        <p:nvSpPr>
          <p:cNvPr id="6168" name="Line 31"/>
          <p:cNvSpPr>
            <a:spLocks noChangeShapeType="1"/>
          </p:cNvSpPr>
          <p:nvPr/>
        </p:nvSpPr>
        <p:spPr bwMode="auto">
          <a:xfrm>
            <a:off x="5310909" y="868219"/>
            <a:ext cx="6068" cy="5989782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0" name="Text Box 34"/>
          <p:cNvSpPr txBox="1">
            <a:spLocks noChangeArrowheads="1"/>
          </p:cNvSpPr>
          <p:nvPr/>
        </p:nvSpPr>
        <p:spPr bwMode="auto">
          <a:xfrm>
            <a:off x="6834627" y="1686334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R matrix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0" y="868651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30099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01663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k4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k3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k5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0507" name="Oval 7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08" name="Oval 8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0505" name="Oval 10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06" name="Oval 11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0503" name="Oval 13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04" name="Oval 14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0501" name="Oval 16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02" name="Oval 17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92" name="Rectangle 20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49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4211638" y="246063"/>
            <a:ext cx="88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1</a:t>
            </a:r>
          </a:p>
        </p:txBody>
      </p:sp>
      <p:pic>
        <p:nvPicPr>
          <p:cNvPr id="28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71747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0" descr="Fibonacc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3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k3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k3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k5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k5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1535" name="Oval 11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6" name="Oval 12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5" name="Group 13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1533" name="Oval 14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4" name="Oval 15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6" name="Group 16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1531" name="Oval 17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2" name="Oval 18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7" name="Group 19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1529" name="Oval 20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0" name="Oval 21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19" name="Rectangle 23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20" name="Rectangle 24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21" name="Rectangle 25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15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27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1526" name="Text Box 30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1527" name="Text Box 31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2</a:t>
            </a:r>
          </a:p>
        </p:txBody>
      </p:sp>
      <p:pic>
        <p:nvPicPr>
          <p:cNvPr id="32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Fibonacci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983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k3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k3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k3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k5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k5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k5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2562" name="Oval 14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63" name="Oval 15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542" name="Group 16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2560" name="Oval 17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61" name="Oval 18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543" name="Group 19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2558" name="Oval 20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59" name="Oval 21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544" name="Group 22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2556" name="Oval 23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57" name="Oval 24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545" name="Rectangle 25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46" name="Rectangle 26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47" name="Rectangle 27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48" name="Rectangle 28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2549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Text Box 30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2551" name="Text Box 31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2552" name="Text Box 32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2553" name="Text Box 33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2554" name="Text Box 34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3</a:t>
            </a:r>
          </a:p>
        </p:txBody>
      </p:sp>
      <p:pic>
        <p:nvPicPr>
          <p:cNvPr id="34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Fibonacci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58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k5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k5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k5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k5n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3588" name="Oval 16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89" name="Oval 17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68" name="Group 18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3586" name="Oval 19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87" name="Oval 20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69" name="Group 21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3584" name="Oval 22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85" name="Oval 23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70" name="Group 24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3582" name="Oval 25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83" name="Oval 26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71" name="Rectangle 27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2" name="Rectangle 28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3" name="Rectangle 29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4" name="Rectangle 30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3575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87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Text Box 32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3577" name="Text Box 33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3579" name="Text Box 35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3580" name="Text Box 36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4</a:t>
            </a:r>
          </a:p>
        </p:txBody>
      </p:sp>
      <p:pic>
        <p:nvPicPr>
          <p:cNvPr id="37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Fibonacci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557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k3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k5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k5n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k5n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k5n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k5n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4614" name="Oval 18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15" name="Oval 19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4" name="Group 20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4612" name="Oval 21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13" name="Oval 22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5" name="Group 23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4610" name="Oval 24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11" name="Oval 25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6" name="Group 26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4608" name="Oval 27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9" name="Oval 28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97" name="Rectangle 29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8" name="Rectangle 30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00" name="Rectangle 32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4601" name="Picture 3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344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 Box 34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4603" name="Text Box 35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4604" name="Text Box 36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4605" name="Text Box 37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4606" name="Text Box 38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5</a:t>
            </a:r>
          </a:p>
        </p:txBody>
      </p:sp>
      <p:pic>
        <p:nvPicPr>
          <p:cNvPr id="39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Fibonacci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62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k3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k3n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k5n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k5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k5n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k5n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k5n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k5n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5640" name="Oval 20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41" name="Oval 21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620" name="Group 22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5638" name="Oval 23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9" name="Oval 24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621" name="Group 25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5636" name="Oval 26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7" name="Oval 27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622" name="Group 28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5634" name="Oval 29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635" name="Oval 30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623" name="Rectangle 31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4" name="Rectangle 32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5" name="Rectangle 33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6" name="Rectangle 34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5627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Text Box 36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5629" name="Text Box 37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5630" name="Text Box 38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6</a:t>
            </a:r>
          </a:p>
        </p:txBody>
      </p:sp>
      <p:pic>
        <p:nvPicPr>
          <p:cNvPr id="41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Fibonacci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64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k3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k3n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k3n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k5n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k5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k5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k5n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k5n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k5n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0" descr="k5n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6666" name="Oval 22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7" name="Oval 23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646" name="Group 24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6664" name="Oval 25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5" name="Oval 26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647" name="Group 27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6662" name="Oval 28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3" name="Oval 29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648" name="Group 30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6660" name="Oval 31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1" name="Oval 32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649" name="Rectangle 33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50" name="Rectangle 34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51" name="Rectangle 35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52" name="Rectangle 36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6653" name="Picture 3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59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Text Box 38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6655" name="Text Box 39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6656" name="Text Box 40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6657" name="Text Box 41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7</a:t>
            </a:r>
          </a:p>
        </p:txBody>
      </p:sp>
      <p:pic>
        <p:nvPicPr>
          <p:cNvPr id="43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0" descr="Fibonacci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895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k3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k3n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k3n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k3n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k5n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k5n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k5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k5n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k5n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k5n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k5n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 descr="k5n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7692" name="Oval 24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3" name="Oval 25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672" name="Group 26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7690" name="Oval 27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1" name="Oval 28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673" name="Group 29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7688" name="Oval 30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89" name="Oval 31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674" name="Group 32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7686" name="Oval 33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87" name="Oval 34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675" name="Rectangle 35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6" name="Rectangle 36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7" name="Rectangle 37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Rectangle 38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79" name="Picture 3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Text Box 40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7681" name="Text Box 41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7682" name="Text Box 42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7683" name="Text Box 43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7684" name="Text Box 44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8</a:t>
            </a:r>
          </a:p>
        </p:txBody>
      </p:sp>
      <p:pic>
        <p:nvPicPr>
          <p:cNvPr id="45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0" descr="Fibonacci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0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2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737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k2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k4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k4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k4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76613"/>
            <a:ext cx="36369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k3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k3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k3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k3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k3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k3n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k3n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k3n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k3n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6888"/>
            <a:ext cx="3790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k5n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k5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k5n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k5n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k5n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k5n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k5n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3" descr="k5n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 descr="k5n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55975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473200" y="954088"/>
            <a:ext cx="1868488" cy="1817687"/>
            <a:chOff x="2097" y="1297"/>
            <a:chExt cx="1760" cy="1768"/>
          </a:xfrm>
        </p:grpSpPr>
        <p:sp>
          <p:nvSpPr>
            <p:cNvPr id="28718" name="Oval 26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9" name="Oval 27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98" name="Group 28"/>
          <p:cNvGrpSpPr>
            <a:grpSpLocks/>
          </p:cNvGrpSpPr>
          <p:nvPr/>
        </p:nvGrpSpPr>
        <p:grpSpPr bwMode="auto">
          <a:xfrm>
            <a:off x="5499100" y="954088"/>
            <a:ext cx="1868488" cy="1817687"/>
            <a:chOff x="2097" y="1297"/>
            <a:chExt cx="1760" cy="1768"/>
          </a:xfrm>
        </p:grpSpPr>
        <p:sp>
          <p:nvSpPr>
            <p:cNvPr id="28716" name="Oval 29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7" name="Oval 30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99" name="Group 31"/>
          <p:cNvGrpSpPr>
            <a:grpSpLocks/>
          </p:cNvGrpSpPr>
          <p:nvPr/>
        </p:nvGrpSpPr>
        <p:grpSpPr bwMode="auto">
          <a:xfrm>
            <a:off x="5499100" y="3778250"/>
            <a:ext cx="1868488" cy="1817688"/>
            <a:chOff x="2097" y="1297"/>
            <a:chExt cx="1760" cy="1768"/>
          </a:xfrm>
        </p:grpSpPr>
        <p:sp>
          <p:nvSpPr>
            <p:cNvPr id="28714" name="Oval 32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5" name="Oval 33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700" name="Group 34"/>
          <p:cNvGrpSpPr>
            <a:grpSpLocks/>
          </p:cNvGrpSpPr>
          <p:nvPr/>
        </p:nvGrpSpPr>
        <p:grpSpPr bwMode="auto">
          <a:xfrm>
            <a:off x="1473200" y="3778250"/>
            <a:ext cx="1868488" cy="1817688"/>
            <a:chOff x="2097" y="1297"/>
            <a:chExt cx="1760" cy="1768"/>
          </a:xfrm>
        </p:grpSpPr>
        <p:sp>
          <p:nvSpPr>
            <p:cNvPr id="28712" name="Oval 35"/>
            <p:cNvSpPr>
              <a:spLocks noChangeArrowheads="1"/>
            </p:cNvSpPr>
            <p:nvPr/>
          </p:nvSpPr>
          <p:spPr bwMode="auto">
            <a:xfrm>
              <a:off x="2097" y="1297"/>
              <a:ext cx="1760" cy="176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3" name="Oval 36"/>
            <p:cNvSpPr>
              <a:spLocks noChangeArrowheads="1"/>
            </p:cNvSpPr>
            <p:nvPr/>
          </p:nvSpPr>
          <p:spPr bwMode="auto">
            <a:xfrm>
              <a:off x="2097" y="1997"/>
              <a:ext cx="1760" cy="36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01" name="Rectangle 37"/>
          <p:cNvSpPr>
            <a:spLocks noChangeArrowheads="1"/>
          </p:cNvSpPr>
          <p:nvPr/>
        </p:nvSpPr>
        <p:spPr bwMode="auto">
          <a:xfrm>
            <a:off x="596900" y="508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2" name="Rectangle 38"/>
          <p:cNvSpPr>
            <a:spLocks noChangeArrowheads="1"/>
          </p:cNvSpPr>
          <p:nvPr/>
        </p:nvSpPr>
        <p:spPr bwMode="auto">
          <a:xfrm>
            <a:off x="4546600" y="635000"/>
            <a:ext cx="6731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3" name="Rectangle 39"/>
          <p:cNvSpPr>
            <a:spLocks noChangeArrowheads="1"/>
          </p:cNvSpPr>
          <p:nvPr/>
        </p:nvSpPr>
        <p:spPr bwMode="auto">
          <a:xfrm>
            <a:off x="723900" y="2781300"/>
            <a:ext cx="7569200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4" name="Rectangle 40"/>
          <p:cNvSpPr>
            <a:spLocks noChangeArrowheads="1"/>
          </p:cNvSpPr>
          <p:nvPr/>
        </p:nvSpPr>
        <p:spPr bwMode="auto">
          <a:xfrm>
            <a:off x="736600" y="5600700"/>
            <a:ext cx="7569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8705" name="Picture 4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74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Text Box 42"/>
          <p:cNvSpPr txBox="1">
            <a:spLocks noChangeArrowheads="1"/>
          </p:cNvSpPr>
          <p:nvPr/>
        </p:nvSpPr>
        <p:spPr bwMode="auto">
          <a:xfrm>
            <a:off x="20732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28707" name="Text Box 43"/>
          <p:cNvSpPr txBox="1">
            <a:spLocks noChangeArrowheads="1"/>
          </p:cNvSpPr>
          <p:nvPr/>
        </p:nvSpPr>
        <p:spPr bwMode="auto">
          <a:xfrm>
            <a:off x="20732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k=4</a:t>
            </a:r>
          </a:p>
        </p:txBody>
      </p:sp>
      <p:sp>
        <p:nvSpPr>
          <p:cNvPr id="28708" name="Text Box 44"/>
          <p:cNvSpPr txBox="1">
            <a:spLocks noChangeArrowheads="1"/>
          </p:cNvSpPr>
          <p:nvPr/>
        </p:nvSpPr>
        <p:spPr bwMode="auto">
          <a:xfrm>
            <a:off x="6111875" y="4857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k=3</a:t>
            </a:r>
          </a:p>
        </p:txBody>
      </p:sp>
      <p:sp>
        <p:nvSpPr>
          <p:cNvPr id="28709" name="Text Box 45"/>
          <p:cNvSpPr txBox="1">
            <a:spLocks noChangeArrowheads="1"/>
          </p:cNvSpPr>
          <p:nvPr/>
        </p:nvSpPr>
        <p:spPr bwMode="auto">
          <a:xfrm>
            <a:off x="6111875" y="3254375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k=5</a:t>
            </a:r>
          </a:p>
        </p:txBody>
      </p:sp>
      <p:sp>
        <p:nvSpPr>
          <p:cNvPr id="28710" name="Text Box 46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9</a:t>
            </a:r>
          </a:p>
        </p:txBody>
      </p:sp>
      <p:pic>
        <p:nvPicPr>
          <p:cNvPr id="47" name="Picture 2" descr="https://encrypted-tbn1.gstatic.com/images?q=tbn:ANd9GcQ5wW4YHp6-7w8U-DEvsnudOPi9uy2QAC41VhN4_eFErIm1-Oq75Q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300"/>
            <a:ext cx="1086804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0" descr="Fibonacci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1075765"/>
            <a:ext cx="1097026" cy="13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6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4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1865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k7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k8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171825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k9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29705" name="Group 7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29723" name="Oval 8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4" name="Oval 9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6" name="Group 10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29721" name="Oval 11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2" name="Oval 12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7" name="Group 13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29719" name="Oval 14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0" name="Oval 15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8" name="Group 16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29717" name="Oval 17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18" name="Oval 18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09" name="Rectangle 19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10" name="Rectangle 20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11" name="Rectangle 21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12" name="Rectangle 22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29714" name="Text Box 24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29715" name="Text Box 25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29716" name="Text Box 26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29703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28"/>
          <p:cNvSpPr txBox="1">
            <a:spLocks noChangeArrowheads="1"/>
          </p:cNvSpPr>
          <p:nvPr/>
        </p:nvSpPr>
        <p:spPr bwMode="auto">
          <a:xfrm>
            <a:off x="4211638" y="246063"/>
            <a:ext cx="88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1</a:t>
            </a:r>
          </a:p>
        </p:txBody>
      </p:sp>
    </p:spTree>
    <p:extLst>
      <p:ext uri="{BB962C8B-B14F-4D97-AF65-F5344CB8AC3E}">
        <p14:creationId xmlns:p14="http://schemas.microsoft.com/office/powerpoint/2010/main" val="8387170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k7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k7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k8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k8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170238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k9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k9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0733" name="Group 11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0751" name="Oval 12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2" name="Oval 13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0749" name="Oval 15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0" name="Oval 16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5" name="Group 17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0747" name="Oval 18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8" name="Oval 19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6" name="Group 20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0745" name="Oval 21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6" name="Oval 22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7" name="Rectangle 23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38" name="Rectangle 24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39" name="Rectangle 25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40" name="Rectangle 26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41" name="Text Box 27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0742" name="Text Box 28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0743" name="Text Box 29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0744" name="Text Box 30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0731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32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2</a:t>
            </a:r>
          </a:p>
        </p:txBody>
      </p:sp>
    </p:spTree>
    <p:extLst>
      <p:ext uri="{BB962C8B-B14F-4D97-AF65-F5344CB8AC3E}">
        <p14:creationId xmlns:p14="http://schemas.microsoft.com/office/powerpoint/2010/main" val="2727275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k7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k7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k7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k8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k8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k8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8n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173413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k9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9n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k9n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1762" name="Group 16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1780" name="Oval 17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81" name="Oval 18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3" name="Group 19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1778" name="Oval 20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9" name="Oval 21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4" name="Group 22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1776" name="Oval 23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7" name="Oval 24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65" name="Group 25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1774" name="Oval 26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5" name="Oval 27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766" name="Rectangle 28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67" name="Rectangle 29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68" name="Rectangle 30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69" name="Rectangle 31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70" name="Text Box 32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1771" name="Text Box 33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1772" name="Text Box 34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1773" name="Text Box 35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1760" name="Picture 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Text Box 37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3</a:t>
            </a:r>
          </a:p>
        </p:txBody>
      </p:sp>
    </p:spTree>
    <p:extLst>
      <p:ext uri="{BB962C8B-B14F-4D97-AF65-F5344CB8AC3E}">
        <p14:creationId xmlns:p14="http://schemas.microsoft.com/office/powerpoint/2010/main" val="31567099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k7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k7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k7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k7n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k8n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k8n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k8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k8n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k8n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k9n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k9n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k9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8" descr="k9n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2790" name="Group 20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2808" name="Oval 21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9" name="Oval 22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2806" name="Oval 24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7" name="Oval 25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2" name="Group 26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2804" name="Oval 27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5" name="Oval 28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3" name="Group 29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2802" name="Oval 30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3" name="Oval 31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94" name="Rectangle 32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795" name="Rectangle 33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796" name="Rectangle 34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797" name="Rectangle 35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798" name="Text Box 36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2799" name="Text Box 37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2800" name="Text Box 38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2801" name="Text Box 39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2788" name="Picture 4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87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Text Box 41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4</a:t>
            </a:r>
          </a:p>
        </p:txBody>
      </p:sp>
    </p:spTree>
    <p:extLst>
      <p:ext uri="{BB962C8B-B14F-4D97-AF65-F5344CB8AC3E}">
        <p14:creationId xmlns:p14="http://schemas.microsoft.com/office/powerpoint/2010/main" val="2486753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k6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k7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k7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k7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k7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k7n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k8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k8n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k8n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k8n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k8n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k9n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 descr="k9n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k9n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k9n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k9n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3817" name="Group 23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3835" name="Oval 24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6" name="Oval 25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8" name="Group 26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3833" name="Oval 27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4" name="Oval 28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9" name="Group 29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3831" name="Oval 30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2" name="Oval 31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20" name="Group 32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3829" name="Oval 33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0" name="Oval 34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821" name="Rectangle 35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2" name="Rectangle 36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3" name="Rectangle 37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4" name="Rectangle 38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5" name="Text Box 39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3826" name="Text Box 40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3827" name="Text Box 41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3828" name="Text Box 42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3815" name="Picture 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344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44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40472344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k6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k6n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39738"/>
            <a:ext cx="400843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k7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k7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k7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k7n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k7n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k7n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68325"/>
            <a:ext cx="37115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k8n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k8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k8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k8n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k8n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k9n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0" descr="k9n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k9n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k9n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3" descr="k9n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4" descr="k9n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87725"/>
            <a:ext cx="37068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4844" name="Group 26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4862" name="Oval 27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3" name="Oval 28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45" name="Group 29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4860" name="Oval 30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1" name="Oval 31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46" name="Group 32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4858" name="Oval 33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9" name="Oval 34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47" name="Group 35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4856" name="Oval 36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7" name="Oval 37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48" name="Rectangle 38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49" name="Rectangle 39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50" name="Rectangle 40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51" name="Rectangle 41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52" name="Text Box 42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4853" name="Text Box 43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4854" name="Text Box 44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4855" name="Text Box 45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4842" name="Picture 4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Text Box 47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6</a:t>
            </a:r>
          </a:p>
        </p:txBody>
      </p:sp>
    </p:spTree>
    <p:extLst>
      <p:ext uri="{BB962C8B-B14F-4D97-AF65-F5344CB8AC3E}">
        <p14:creationId xmlns:p14="http://schemas.microsoft.com/office/powerpoint/2010/main" val="18760533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k6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k6n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2588"/>
            <a:ext cx="400843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k6n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k7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k7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k7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k7n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k7n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k7n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68325"/>
            <a:ext cx="37115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k7n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k8n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k8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k8n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 descr="k8n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k8n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1" descr="k9n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2" descr="k9n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 descr="k9n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 descr="k9n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 descr="k9n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6" descr="k9n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87725"/>
            <a:ext cx="37068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27" descr="k9n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5871" name="Group 29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5889" name="Oval 30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0" name="Oval 31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72" name="Group 32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5887" name="Oval 33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8" name="Oval 34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73" name="Group 35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5885" name="Oval 36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6" name="Oval 37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74" name="Group 38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5883" name="Oval 39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4" name="Oval 40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875" name="Rectangle 41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76" name="Rectangle 42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77" name="Rectangle 43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78" name="Rectangle 44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79" name="Text Box 45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5880" name="Text Box 46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5881" name="Text Box 47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5882" name="Text Box 48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5869" name="Picture 4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459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0" name="Text Box 50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7</a:t>
            </a:r>
          </a:p>
        </p:txBody>
      </p:sp>
    </p:spTree>
    <p:extLst>
      <p:ext uri="{BB962C8B-B14F-4D97-AF65-F5344CB8AC3E}">
        <p14:creationId xmlns:p14="http://schemas.microsoft.com/office/powerpoint/2010/main" val="11499644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k6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k6n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2588"/>
            <a:ext cx="400843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k6n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k6n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k7n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k7n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k7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k7n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k7n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k7n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68325"/>
            <a:ext cx="37115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k7n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k7n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k8n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9" descr="k8n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0" descr="k8n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1" descr="k8n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2" descr="k8n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 descr="k9n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4" descr="k9n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5" descr="k9n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26" descr="k9n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k9n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8" descr="k9n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87725"/>
            <a:ext cx="37068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9" descr="k9n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0" descr="k9n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5" name="Group 31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6898" name="Group 32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6916" name="Oval 33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7" name="Oval 34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899" name="Group 35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6914" name="Oval 36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5" name="Oval 37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00" name="Group 38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6912" name="Oval 39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3" name="Oval 40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01" name="Group 41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6910" name="Oval 42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1" name="Oval 43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02" name="Rectangle 44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3" name="Rectangle 45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4" name="Rectangle 46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5" name="Rectangle 47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6" name="Text Box 48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6907" name="Text Box 49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6908" name="Text Box 50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6909" name="Text Box 51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6896" name="Picture 5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7" name="Text Box 53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8</a:t>
            </a:r>
          </a:p>
        </p:txBody>
      </p:sp>
    </p:spTree>
    <p:extLst>
      <p:ext uri="{BB962C8B-B14F-4D97-AF65-F5344CB8AC3E}">
        <p14:creationId xmlns:p14="http://schemas.microsoft.com/office/powerpoint/2010/main" val="803060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6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k6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k6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k6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k6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k6n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2588"/>
            <a:ext cx="400843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k6n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k6n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k6n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4663"/>
            <a:ext cx="38909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k7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k7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k7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k7n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k7n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k7n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68325"/>
            <a:ext cx="37115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k7n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k7n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k7n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68325"/>
            <a:ext cx="360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k8n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k8n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 descr="k8n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 descr="k8n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435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 descr="k8n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82938"/>
            <a:ext cx="4054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 descr="k9n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 descr="k9n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 descr="k9n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 descr="k9n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29" descr="k9n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30" descr="k9n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87725"/>
            <a:ext cx="37068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9" name="Picture 31" descr="k9n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Picture 32" descr="k9n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Picture 33" descr="k9n9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8772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596900" y="485775"/>
            <a:ext cx="7708900" cy="5521325"/>
            <a:chOff x="376" y="306"/>
            <a:chExt cx="4856" cy="3478"/>
          </a:xfrm>
        </p:grpSpPr>
        <p:grpSp>
          <p:nvGrpSpPr>
            <p:cNvPr id="37925" name="Group 35"/>
            <p:cNvGrpSpPr>
              <a:grpSpLocks/>
            </p:cNvGrpSpPr>
            <p:nvPr/>
          </p:nvGrpSpPr>
          <p:grpSpPr bwMode="auto">
            <a:xfrm>
              <a:off x="928" y="601"/>
              <a:ext cx="1177" cy="1145"/>
              <a:chOff x="2097" y="1297"/>
              <a:chExt cx="1760" cy="1768"/>
            </a:xfrm>
          </p:grpSpPr>
          <p:sp>
            <p:nvSpPr>
              <p:cNvPr id="37943" name="Oval 36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4" name="Oval 37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926" name="Group 38"/>
            <p:cNvGrpSpPr>
              <a:grpSpLocks/>
            </p:cNvGrpSpPr>
            <p:nvPr/>
          </p:nvGrpSpPr>
          <p:grpSpPr bwMode="auto">
            <a:xfrm>
              <a:off x="3464" y="601"/>
              <a:ext cx="1177" cy="1145"/>
              <a:chOff x="2097" y="1297"/>
              <a:chExt cx="1760" cy="1768"/>
            </a:xfrm>
          </p:grpSpPr>
          <p:sp>
            <p:nvSpPr>
              <p:cNvPr id="37941" name="Oval 39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2" name="Oval 40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927" name="Group 41"/>
            <p:cNvGrpSpPr>
              <a:grpSpLocks/>
            </p:cNvGrpSpPr>
            <p:nvPr/>
          </p:nvGrpSpPr>
          <p:grpSpPr bwMode="auto">
            <a:xfrm>
              <a:off x="3464" y="2380"/>
              <a:ext cx="1177" cy="1145"/>
              <a:chOff x="2097" y="1297"/>
              <a:chExt cx="1760" cy="1768"/>
            </a:xfrm>
          </p:grpSpPr>
          <p:sp>
            <p:nvSpPr>
              <p:cNvPr id="37939" name="Oval 42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0" name="Oval 43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928" name="Group 44"/>
            <p:cNvGrpSpPr>
              <a:grpSpLocks/>
            </p:cNvGrpSpPr>
            <p:nvPr/>
          </p:nvGrpSpPr>
          <p:grpSpPr bwMode="auto">
            <a:xfrm>
              <a:off x="928" y="2380"/>
              <a:ext cx="1177" cy="1145"/>
              <a:chOff x="2097" y="1297"/>
              <a:chExt cx="1760" cy="1768"/>
            </a:xfrm>
          </p:grpSpPr>
          <p:sp>
            <p:nvSpPr>
              <p:cNvPr id="37937" name="Oval 45"/>
              <p:cNvSpPr>
                <a:spLocks noChangeArrowheads="1"/>
              </p:cNvSpPr>
              <p:nvPr/>
            </p:nvSpPr>
            <p:spPr bwMode="auto">
              <a:xfrm>
                <a:off x="2097" y="1297"/>
                <a:ext cx="1760" cy="176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38" name="Oval 46"/>
              <p:cNvSpPr>
                <a:spLocks noChangeArrowheads="1"/>
              </p:cNvSpPr>
              <p:nvPr/>
            </p:nvSpPr>
            <p:spPr bwMode="auto">
              <a:xfrm>
                <a:off x="2097" y="1997"/>
                <a:ext cx="1760" cy="368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929" name="Rectangle 47"/>
            <p:cNvSpPr>
              <a:spLocks noChangeArrowheads="1"/>
            </p:cNvSpPr>
            <p:nvPr/>
          </p:nvSpPr>
          <p:spPr bwMode="auto">
            <a:xfrm>
              <a:off x="376" y="32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930" name="Rectangle 48"/>
            <p:cNvSpPr>
              <a:spLocks noChangeArrowheads="1"/>
            </p:cNvSpPr>
            <p:nvPr/>
          </p:nvSpPr>
          <p:spPr bwMode="auto">
            <a:xfrm>
              <a:off x="2864" y="400"/>
              <a:ext cx="424" cy="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931" name="Rectangle 49"/>
            <p:cNvSpPr>
              <a:spLocks noChangeArrowheads="1"/>
            </p:cNvSpPr>
            <p:nvPr/>
          </p:nvSpPr>
          <p:spPr bwMode="auto">
            <a:xfrm>
              <a:off x="456" y="1752"/>
              <a:ext cx="476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932" name="Rectangle 50"/>
            <p:cNvSpPr>
              <a:spLocks noChangeArrowheads="1"/>
            </p:cNvSpPr>
            <p:nvPr/>
          </p:nvSpPr>
          <p:spPr bwMode="auto">
            <a:xfrm>
              <a:off x="464" y="3528"/>
              <a:ext cx="476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933" name="Text Box 51"/>
            <p:cNvSpPr txBox="1">
              <a:spLocks noChangeArrowheads="1"/>
            </p:cNvSpPr>
            <p:nvPr/>
          </p:nvSpPr>
          <p:spPr bwMode="auto">
            <a:xfrm>
              <a:off x="1306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k=6</a:t>
              </a:r>
            </a:p>
          </p:txBody>
        </p:sp>
        <p:sp>
          <p:nvSpPr>
            <p:cNvPr id="37934" name="Text Box 52"/>
            <p:cNvSpPr txBox="1">
              <a:spLocks noChangeArrowheads="1"/>
            </p:cNvSpPr>
            <p:nvPr/>
          </p:nvSpPr>
          <p:spPr bwMode="auto">
            <a:xfrm>
              <a:off x="1306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k=8</a:t>
              </a:r>
            </a:p>
          </p:txBody>
        </p:sp>
        <p:sp>
          <p:nvSpPr>
            <p:cNvPr id="37935" name="Text Box 53"/>
            <p:cNvSpPr txBox="1">
              <a:spLocks noChangeArrowheads="1"/>
            </p:cNvSpPr>
            <p:nvPr/>
          </p:nvSpPr>
          <p:spPr bwMode="auto">
            <a:xfrm>
              <a:off x="3850" y="306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k=7</a:t>
              </a:r>
            </a:p>
          </p:txBody>
        </p:sp>
        <p:sp>
          <p:nvSpPr>
            <p:cNvPr id="37936" name="Text Box 54"/>
            <p:cNvSpPr txBox="1">
              <a:spLocks noChangeArrowheads="1"/>
            </p:cNvSpPr>
            <p:nvPr/>
          </p:nvSpPr>
          <p:spPr bwMode="auto">
            <a:xfrm>
              <a:off x="3850" y="205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k=9</a:t>
              </a:r>
            </a:p>
          </p:txBody>
        </p:sp>
      </p:grpSp>
      <p:pic>
        <p:nvPicPr>
          <p:cNvPr id="37923" name="Picture 5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74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4" name="Text Box 56"/>
          <p:cNvSpPr txBox="1">
            <a:spLocks noChangeArrowheads="1"/>
          </p:cNvSpPr>
          <p:nvPr/>
        </p:nvSpPr>
        <p:spPr bwMode="auto">
          <a:xfrm>
            <a:off x="4211638" y="246063"/>
            <a:ext cx="8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FF"/>
                </a:solidFill>
              </a:rPr>
              <a:t>N = 9</a:t>
            </a:r>
          </a:p>
        </p:txBody>
      </p:sp>
    </p:spTree>
    <p:extLst>
      <p:ext uri="{BB962C8B-B14F-4D97-AF65-F5344CB8AC3E}">
        <p14:creationId xmlns:p14="http://schemas.microsoft.com/office/powerpoint/2010/main" val="224661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52"/>
          <p:cNvSpPr>
            <a:spLocks noChangeShapeType="1"/>
          </p:cNvSpPr>
          <p:nvPr/>
        </p:nvSpPr>
        <p:spPr bwMode="auto">
          <a:xfrm>
            <a:off x="2868613" y="2892425"/>
            <a:ext cx="300196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2884488" y="1173163"/>
            <a:ext cx="300196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806916" name="Group 25"/>
          <p:cNvGrpSpPr>
            <a:grpSpLocks/>
          </p:cNvGrpSpPr>
          <p:nvPr/>
        </p:nvGrpSpPr>
        <p:grpSpPr bwMode="auto">
          <a:xfrm>
            <a:off x="3886200" y="1052513"/>
            <a:ext cx="1225550" cy="2549525"/>
            <a:chOff x="3809696" y="1052513"/>
            <a:chExt cx="1225980" cy="2549525"/>
          </a:xfrm>
        </p:grpSpPr>
        <p:cxnSp>
          <p:nvCxnSpPr>
            <p:cNvPr id="806929" name="Straight Connector 16"/>
            <p:cNvCxnSpPr>
              <a:cxnSpLocks noChangeShapeType="1"/>
            </p:cNvCxnSpPr>
            <p:nvPr/>
          </p:nvCxnSpPr>
          <p:spPr bwMode="auto">
            <a:xfrm>
              <a:off x="4363778" y="1192415"/>
              <a:ext cx="0" cy="1734797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06930" name="Group 53"/>
            <p:cNvGrpSpPr>
              <a:grpSpLocks/>
            </p:cNvGrpSpPr>
            <p:nvPr/>
          </p:nvGrpSpPr>
          <p:grpSpPr bwMode="auto">
            <a:xfrm>
              <a:off x="3809696" y="2239695"/>
              <a:ext cx="1225980" cy="1362343"/>
              <a:chOff x="2454" y="1571"/>
              <a:chExt cx="456" cy="507"/>
            </a:xfrm>
          </p:grpSpPr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38"/>
              <p:cNvSpPr>
                <a:spLocks noChangeArrowheads="1"/>
              </p:cNvSpPr>
              <p:nvPr/>
            </p:nvSpPr>
            <p:spPr bwMode="auto">
              <a:xfrm>
                <a:off x="2562" y="1601"/>
                <a:ext cx="178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kern="0" dirty="0">
                    <a:solidFill>
                      <a:srgbClr val="333399"/>
                    </a:solidFill>
                    <a:latin typeface="Calibri"/>
                  </a:rPr>
                  <a:t>X</a:t>
                </a: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4260704" y="1052513"/>
              <a:ext cx="214388" cy="21431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06917" name="TextBox 3"/>
          <p:cNvSpPr txBox="1">
            <a:spLocks noChangeArrowheads="1"/>
          </p:cNvSpPr>
          <p:nvPr/>
        </p:nvSpPr>
        <p:spPr bwMode="auto">
          <a:xfrm>
            <a:off x="142875" y="157163"/>
            <a:ext cx="4682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CNOT gate for SU(2)</a:t>
            </a:r>
            <a:r>
              <a:rPr lang="en-US" sz="3600" baseline="-25000" dirty="0" smtClean="0">
                <a:solidFill>
                  <a:srgbClr val="000000"/>
                </a:solidFill>
              </a:rPr>
              <a:t>5</a:t>
            </a:r>
            <a:endParaRPr lang="en-US" sz="3600" dirty="0">
              <a:solidFill>
                <a:srgbClr val="000000"/>
              </a:solidFill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238251" y="3621757"/>
            <a:ext cx="7096125" cy="2443843"/>
            <a:chOff x="442" y="881"/>
            <a:chExt cx="4470" cy="2314"/>
          </a:xfrm>
        </p:grpSpPr>
        <p:grpSp>
          <p:nvGrpSpPr>
            <p:cNvPr id="33" name="Group 3"/>
            <p:cNvGrpSpPr>
              <a:grpSpLocks/>
            </p:cNvGrpSpPr>
            <p:nvPr/>
          </p:nvGrpSpPr>
          <p:grpSpPr bwMode="auto">
            <a:xfrm flipH="1">
              <a:off x="3257" y="1317"/>
              <a:ext cx="1607" cy="1062"/>
              <a:chOff x="816" y="768"/>
              <a:chExt cx="3912" cy="1152"/>
            </a:xfrm>
          </p:grpSpPr>
          <p:sp>
            <p:nvSpPr>
              <p:cNvPr id="154" name="Freeform 4"/>
              <p:cNvSpPr>
                <a:spLocks/>
              </p:cNvSpPr>
              <p:nvPr/>
            </p:nvSpPr>
            <p:spPr bwMode="auto">
              <a:xfrm>
                <a:off x="816" y="908"/>
                <a:ext cx="3912" cy="1012"/>
              </a:xfrm>
              <a:custGeom>
                <a:avLst/>
                <a:gdLst>
                  <a:gd name="T0" fmla="*/ 0 w 5272"/>
                  <a:gd name="T1" fmla="*/ 0 h 1295"/>
                  <a:gd name="T2" fmla="*/ 58 w 5272"/>
                  <a:gd name="T3" fmla="*/ 80 h 1295"/>
                  <a:gd name="T4" fmla="*/ 97 w 5272"/>
                  <a:gd name="T5" fmla="*/ 247 h 1295"/>
                  <a:gd name="T6" fmla="*/ 116 w 5272"/>
                  <a:gd name="T7" fmla="*/ 345 h 1295"/>
                  <a:gd name="T8" fmla="*/ 150 w 5272"/>
                  <a:gd name="T9" fmla="*/ 220 h 1295"/>
                  <a:gd name="T10" fmla="*/ 164 w 5272"/>
                  <a:gd name="T11" fmla="*/ 145 h 1295"/>
                  <a:gd name="T12" fmla="*/ 183 w 5272"/>
                  <a:gd name="T13" fmla="*/ 250 h 1295"/>
                  <a:gd name="T14" fmla="*/ 207 w 5272"/>
                  <a:gd name="T15" fmla="*/ 152 h 1295"/>
                  <a:gd name="T16" fmla="*/ 229 w 5272"/>
                  <a:gd name="T17" fmla="*/ 259 h 1295"/>
                  <a:gd name="T18" fmla="*/ 252 w 5272"/>
                  <a:gd name="T19" fmla="*/ 152 h 1295"/>
                  <a:gd name="T20" fmla="*/ 273 w 5272"/>
                  <a:gd name="T21" fmla="*/ 247 h 1295"/>
                  <a:gd name="T22" fmla="*/ 295 w 5272"/>
                  <a:gd name="T23" fmla="*/ 149 h 1295"/>
                  <a:gd name="T24" fmla="*/ 341 w 5272"/>
                  <a:gd name="T25" fmla="*/ 352 h 1295"/>
                  <a:gd name="T26" fmla="*/ 364 w 5272"/>
                  <a:gd name="T27" fmla="*/ 235 h 1295"/>
                  <a:gd name="T28" fmla="*/ 385 w 5272"/>
                  <a:gd name="T29" fmla="*/ 352 h 1295"/>
                  <a:gd name="T30" fmla="*/ 432 w 5272"/>
                  <a:gd name="T31" fmla="*/ 149 h 1295"/>
                  <a:gd name="T32" fmla="*/ 473 w 5272"/>
                  <a:gd name="T33" fmla="*/ 352 h 1295"/>
                  <a:gd name="T34" fmla="*/ 522 w 5272"/>
                  <a:gd name="T35" fmla="*/ 149 h 1295"/>
                  <a:gd name="T36" fmla="*/ 562 w 5272"/>
                  <a:gd name="T37" fmla="*/ 359 h 1295"/>
                  <a:gd name="T38" fmla="*/ 588 w 5272"/>
                  <a:gd name="T39" fmla="*/ 252 h 1295"/>
                  <a:gd name="T40" fmla="*/ 611 w 5272"/>
                  <a:gd name="T41" fmla="*/ 354 h 1295"/>
                  <a:gd name="T42" fmla="*/ 657 w 5272"/>
                  <a:gd name="T43" fmla="*/ 152 h 1295"/>
                  <a:gd name="T44" fmla="*/ 698 w 5272"/>
                  <a:gd name="T45" fmla="*/ 359 h 1295"/>
                  <a:gd name="T46" fmla="*/ 723 w 5272"/>
                  <a:gd name="T47" fmla="*/ 240 h 1295"/>
                  <a:gd name="T48" fmla="*/ 745 w 5272"/>
                  <a:gd name="T49" fmla="*/ 359 h 1295"/>
                  <a:gd name="T50" fmla="*/ 788 w 5272"/>
                  <a:gd name="T51" fmla="*/ 154 h 1295"/>
                  <a:gd name="T52" fmla="*/ 815 w 5272"/>
                  <a:gd name="T53" fmla="*/ 259 h 1295"/>
                  <a:gd name="T54" fmla="*/ 837 w 5272"/>
                  <a:gd name="T55" fmla="*/ 147 h 1295"/>
                  <a:gd name="T56" fmla="*/ 882 w 5272"/>
                  <a:gd name="T57" fmla="*/ 359 h 1295"/>
                  <a:gd name="T58" fmla="*/ 923 w 5272"/>
                  <a:gd name="T59" fmla="*/ 149 h 1295"/>
                  <a:gd name="T60" fmla="*/ 968 w 5272"/>
                  <a:gd name="T61" fmla="*/ 352 h 1295"/>
                  <a:gd name="T62" fmla="*/ 1013 w 5272"/>
                  <a:gd name="T63" fmla="*/ 149 h 1295"/>
                  <a:gd name="T64" fmla="*/ 1037 w 5272"/>
                  <a:gd name="T65" fmla="*/ 261 h 1295"/>
                  <a:gd name="T66" fmla="*/ 1062 w 5272"/>
                  <a:gd name="T67" fmla="*/ 154 h 1295"/>
                  <a:gd name="T68" fmla="*/ 1103 w 5272"/>
                  <a:gd name="T69" fmla="*/ 340 h 1295"/>
                  <a:gd name="T70" fmla="*/ 1186 w 5272"/>
                  <a:gd name="T71" fmla="*/ 376 h 12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72"/>
                  <a:gd name="T109" fmla="*/ 0 h 1295"/>
                  <a:gd name="T110" fmla="*/ 5272 w 5272"/>
                  <a:gd name="T111" fmla="*/ 1295 h 12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72" h="1295">
                    <a:moveTo>
                      <a:pt x="0" y="0"/>
                    </a:moveTo>
                    <a:cubicBezTo>
                      <a:pt x="92" y="65"/>
                      <a:pt x="184" y="131"/>
                      <a:pt x="256" y="272"/>
                    </a:cubicBezTo>
                    <a:cubicBezTo>
                      <a:pt x="328" y="413"/>
                      <a:pt x="388" y="696"/>
                      <a:pt x="432" y="848"/>
                    </a:cubicBezTo>
                    <a:cubicBezTo>
                      <a:pt x="476" y="1000"/>
                      <a:pt x="481" y="1200"/>
                      <a:pt x="520" y="1184"/>
                    </a:cubicBezTo>
                    <a:cubicBezTo>
                      <a:pt x="559" y="1168"/>
                      <a:pt x="629" y="867"/>
                      <a:pt x="664" y="752"/>
                    </a:cubicBezTo>
                    <a:cubicBezTo>
                      <a:pt x="699" y="637"/>
                      <a:pt x="703" y="479"/>
                      <a:pt x="728" y="496"/>
                    </a:cubicBezTo>
                    <a:cubicBezTo>
                      <a:pt x="753" y="513"/>
                      <a:pt x="784" y="852"/>
                      <a:pt x="816" y="856"/>
                    </a:cubicBezTo>
                    <a:cubicBezTo>
                      <a:pt x="848" y="860"/>
                      <a:pt x="887" y="515"/>
                      <a:pt x="920" y="520"/>
                    </a:cubicBezTo>
                    <a:cubicBezTo>
                      <a:pt x="953" y="525"/>
                      <a:pt x="983" y="888"/>
                      <a:pt x="1016" y="888"/>
                    </a:cubicBezTo>
                    <a:cubicBezTo>
                      <a:pt x="1049" y="888"/>
                      <a:pt x="1087" y="527"/>
                      <a:pt x="1120" y="520"/>
                    </a:cubicBezTo>
                    <a:cubicBezTo>
                      <a:pt x="1153" y="513"/>
                      <a:pt x="1184" y="849"/>
                      <a:pt x="1216" y="848"/>
                    </a:cubicBezTo>
                    <a:cubicBezTo>
                      <a:pt x="1248" y="847"/>
                      <a:pt x="1263" y="452"/>
                      <a:pt x="1312" y="512"/>
                    </a:cubicBezTo>
                    <a:cubicBezTo>
                      <a:pt x="1361" y="572"/>
                      <a:pt x="1461" y="1159"/>
                      <a:pt x="1512" y="1208"/>
                    </a:cubicBezTo>
                    <a:cubicBezTo>
                      <a:pt x="1563" y="1257"/>
                      <a:pt x="1583" y="808"/>
                      <a:pt x="1616" y="808"/>
                    </a:cubicBezTo>
                    <a:cubicBezTo>
                      <a:pt x="1649" y="808"/>
                      <a:pt x="1661" y="1257"/>
                      <a:pt x="1712" y="1208"/>
                    </a:cubicBezTo>
                    <a:cubicBezTo>
                      <a:pt x="1763" y="1159"/>
                      <a:pt x="1855" y="512"/>
                      <a:pt x="1920" y="512"/>
                    </a:cubicBezTo>
                    <a:cubicBezTo>
                      <a:pt x="1985" y="512"/>
                      <a:pt x="2037" y="1208"/>
                      <a:pt x="2104" y="1208"/>
                    </a:cubicBezTo>
                    <a:cubicBezTo>
                      <a:pt x="2171" y="1208"/>
                      <a:pt x="2255" y="508"/>
                      <a:pt x="2320" y="512"/>
                    </a:cubicBezTo>
                    <a:cubicBezTo>
                      <a:pt x="2385" y="516"/>
                      <a:pt x="2447" y="1173"/>
                      <a:pt x="2496" y="1232"/>
                    </a:cubicBezTo>
                    <a:cubicBezTo>
                      <a:pt x="2545" y="1291"/>
                      <a:pt x="2579" y="867"/>
                      <a:pt x="2616" y="864"/>
                    </a:cubicBezTo>
                    <a:cubicBezTo>
                      <a:pt x="2653" y="861"/>
                      <a:pt x="2669" y="1273"/>
                      <a:pt x="2720" y="1216"/>
                    </a:cubicBezTo>
                    <a:cubicBezTo>
                      <a:pt x="2771" y="1159"/>
                      <a:pt x="2856" y="517"/>
                      <a:pt x="2920" y="520"/>
                    </a:cubicBezTo>
                    <a:cubicBezTo>
                      <a:pt x="2984" y="523"/>
                      <a:pt x="3055" y="1181"/>
                      <a:pt x="3104" y="1232"/>
                    </a:cubicBezTo>
                    <a:cubicBezTo>
                      <a:pt x="3153" y="1283"/>
                      <a:pt x="3181" y="824"/>
                      <a:pt x="3216" y="824"/>
                    </a:cubicBezTo>
                    <a:cubicBezTo>
                      <a:pt x="3251" y="824"/>
                      <a:pt x="3264" y="1281"/>
                      <a:pt x="3312" y="1232"/>
                    </a:cubicBezTo>
                    <a:cubicBezTo>
                      <a:pt x="3360" y="1183"/>
                      <a:pt x="3452" y="585"/>
                      <a:pt x="3504" y="528"/>
                    </a:cubicBezTo>
                    <a:cubicBezTo>
                      <a:pt x="3556" y="471"/>
                      <a:pt x="3588" y="892"/>
                      <a:pt x="3624" y="888"/>
                    </a:cubicBezTo>
                    <a:cubicBezTo>
                      <a:pt x="3660" y="884"/>
                      <a:pt x="3671" y="447"/>
                      <a:pt x="3720" y="504"/>
                    </a:cubicBezTo>
                    <a:cubicBezTo>
                      <a:pt x="3769" y="561"/>
                      <a:pt x="3856" y="1231"/>
                      <a:pt x="3920" y="1232"/>
                    </a:cubicBezTo>
                    <a:cubicBezTo>
                      <a:pt x="3984" y="1233"/>
                      <a:pt x="4040" y="516"/>
                      <a:pt x="4104" y="512"/>
                    </a:cubicBezTo>
                    <a:cubicBezTo>
                      <a:pt x="4168" y="508"/>
                      <a:pt x="4237" y="1208"/>
                      <a:pt x="4304" y="1208"/>
                    </a:cubicBezTo>
                    <a:cubicBezTo>
                      <a:pt x="4371" y="1208"/>
                      <a:pt x="4453" y="564"/>
                      <a:pt x="4504" y="512"/>
                    </a:cubicBezTo>
                    <a:cubicBezTo>
                      <a:pt x="4555" y="460"/>
                      <a:pt x="4572" y="893"/>
                      <a:pt x="4608" y="896"/>
                    </a:cubicBezTo>
                    <a:cubicBezTo>
                      <a:pt x="4644" y="899"/>
                      <a:pt x="4671" y="483"/>
                      <a:pt x="4720" y="528"/>
                    </a:cubicBezTo>
                    <a:cubicBezTo>
                      <a:pt x="4769" y="573"/>
                      <a:pt x="4812" y="1041"/>
                      <a:pt x="4904" y="1168"/>
                    </a:cubicBezTo>
                    <a:cubicBezTo>
                      <a:pt x="4996" y="1295"/>
                      <a:pt x="5134" y="1291"/>
                      <a:pt x="5272" y="128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Freeform 5"/>
              <p:cNvSpPr>
                <a:spLocks/>
              </p:cNvSpPr>
              <p:nvPr/>
            </p:nvSpPr>
            <p:spPr bwMode="auto">
              <a:xfrm>
                <a:off x="822" y="768"/>
                <a:ext cx="3906" cy="1079"/>
              </a:xfrm>
              <a:custGeom>
                <a:avLst/>
                <a:gdLst>
                  <a:gd name="T0" fmla="*/ 0 w 5272"/>
                  <a:gd name="T1" fmla="*/ 0 h 1295"/>
                  <a:gd name="T2" fmla="*/ 57 w 5272"/>
                  <a:gd name="T3" fmla="*/ 109 h 1295"/>
                  <a:gd name="T4" fmla="*/ 96 w 5272"/>
                  <a:gd name="T5" fmla="*/ 341 h 1295"/>
                  <a:gd name="T6" fmla="*/ 116 w 5272"/>
                  <a:gd name="T7" fmla="*/ 476 h 1295"/>
                  <a:gd name="T8" fmla="*/ 148 w 5272"/>
                  <a:gd name="T9" fmla="*/ 302 h 1295"/>
                  <a:gd name="T10" fmla="*/ 162 w 5272"/>
                  <a:gd name="T11" fmla="*/ 199 h 1295"/>
                  <a:gd name="T12" fmla="*/ 182 w 5272"/>
                  <a:gd name="T13" fmla="*/ 343 h 1295"/>
                  <a:gd name="T14" fmla="*/ 205 w 5272"/>
                  <a:gd name="T15" fmla="*/ 209 h 1295"/>
                  <a:gd name="T16" fmla="*/ 227 w 5272"/>
                  <a:gd name="T17" fmla="*/ 357 h 1295"/>
                  <a:gd name="T18" fmla="*/ 250 w 5272"/>
                  <a:gd name="T19" fmla="*/ 209 h 1295"/>
                  <a:gd name="T20" fmla="*/ 272 w 5272"/>
                  <a:gd name="T21" fmla="*/ 341 h 1295"/>
                  <a:gd name="T22" fmla="*/ 293 w 5272"/>
                  <a:gd name="T23" fmla="*/ 206 h 1295"/>
                  <a:gd name="T24" fmla="*/ 338 w 5272"/>
                  <a:gd name="T25" fmla="*/ 485 h 1295"/>
                  <a:gd name="T26" fmla="*/ 361 w 5272"/>
                  <a:gd name="T27" fmla="*/ 324 h 1295"/>
                  <a:gd name="T28" fmla="*/ 382 w 5272"/>
                  <a:gd name="T29" fmla="*/ 485 h 1295"/>
                  <a:gd name="T30" fmla="*/ 429 w 5272"/>
                  <a:gd name="T31" fmla="*/ 206 h 1295"/>
                  <a:gd name="T32" fmla="*/ 470 w 5272"/>
                  <a:gd name="T33" fmla="*/ 485 h 1295"/>
                  <a:gd name="T34" fmla="*/ 518 w 5272"/>
                  <a:gd name="T35" fmla="*/ 206 h 1295"/>
                  <a:gd name="T36" fmla="*/ 557 w 5272"/>
                  <a:gd name="T37" fmla="*/ 495 h 1295"/>
                  <a:gd name="T38" fmla="*/ 584 w 5272"/>
                  <a:gd name="T39" fmla="*/ 347 h 1295"/>
                  <a:gd name="T40" fmla="*/ 607 w 5272"/>
                  <a:gd name="T41" fmla="*/ 488 h 1295"/>
                  <a:gd name="T42" fmla="*/ 652 w 5272"/>
                  <a:gd name="T43" fmla="*/ 209 h 1295"/>
                  <a:gd name="T44" fmla="*/ 693 w 5272"/>
                  <a:gd name="T45" fmla="*/ 495 h 1295"/>
                  <a:gd name="T46" fmla="*/ 718 w 5272"/>
                  <a:gd name="T47" fmla="*/ 331 h 1295"/>
                  <a:gd name="T48" fmla="*/ 739 w 5272"/>
                  <a:gd name="T49" fmla="*/ 495 h 1295"/>
                  <a:gd name="T50" fmla="*/ 782 w 5272"/>
                  <a:gd name="T51" fmla="*/ 212 h 1295"/>
                  <a:gd name="T52" fmla="*/ 809 w 5272"/>
                  <a:gd name="T53" fmla="*/ 357 h 1295"/>
                  <a:gd name="T54" fmla="*/ 831 w 5272"/>
                  <a:gd name="T55" fmla="*/ 202 h 1295"/>
                  <a:gd name="T56" fmla="*/ 875 w 5272"/>
                  <a:gd name="T57" fmla="*/ 495 h 1295"/>
                  <a:gd name="T58" fmla="*/ 916 w 5272"/>
                  <a:gd name="T59" fmla="*/ 206 h 1295"/>
                  <a:gd name="T60" fmla="*/ 961 w 5272"/>
                  <a:gd name="T61" fmla="*/ 485 h 1295"/>
                  <a:gd name="T62" fmla="*/ 1005 w 5272"/>
                  <a:gd name="T63" fmla="*/ 206 h 1295"/>
                  <a:gd name="T64" fmla="*/ 1028 w 5272"/>
                  <a:gd name="T65" fmla="*/ 360 h 1295"/>
                  <a:gd name="T66" fmla="*/ 1054 w 5272"/>
                  <a:gd name="T67" fmla="*/ 212 h 1295"/>
                  <a:gd name="T68" fmla="*/ 1094 w 5272"/>
                  <a:gd name="T69" fmla="*/ 469 h 1295"/>
                  <a:gd name="T70" fmla="*/ 1177 w 5272"/>
                  <a:gd name="T71" fmla="*/ 517 h 12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72"/>
                  <a:gd name="T109" fmla="*/ 0 h 1295"/>
                  <a:gd name="T110" fmla="*/ 5272 w 5272"/>
                  <a:gd name="T111" fmla="*/ 1295 h 12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72" h="1295">
                    <a:moveTo>
                      <a:pt x="0" y="0"/>
                    </a:moveTo>
                    <a:cubicBezTo>
                      <a:pt x="92" y="65"/>
                      <a:pt x="184" y="131"/>
                      <a:pt x="256" y="272"/>
                    </a:cubicBezTo>
                    <a:cubicBezTo>
                      <a:pt x="328" y="413"/>
                      <a:pt x="388" y="696"/>
                      <a:pt x="432" y="848"/>
                    </a:cubicBezTo>
                    <a:cubicBezTo>
                      <a:pt x="476" y="1000"/>
                      <a:pt x="481" y="1200"/>
                      <a:pt x="520" y="1184"/>
                    </a:cubicBezTo>
                    <a:cubicBezTo>
                      <a:pt x="559" y="1168"/>
                      <a:pt x="629" y="867"/>
                      <a:pt x="664" y="752"/>
                    </a:cubicBezTo>
                    <a:cubicBezTo>
                      <a:pt x="699" y="637"/>
                      <a:pt x="703" y="479"/>
                      <a:pt x="728" y="496"/>
                    </a:cubicBezTo>
                    <a:cubicBezTo>
                      <a:pt x="753" y="513"/>
                      <a:pt x="784" y="852"/>
                      <a:pt x="816" y="856"/>
                    </a:cubicBezTo>
                    <a:cubicBezTo>
                      <a:pt x="848" y="860"/>
                      <a:pt x="887" y="515"/>
                      <a:pt x="920" y="520"/>
                    </a:cubicBezTo>
                    <a:cubicBezTo>
                      <a:pt x="953" y="525"/>
                      <a:pt x="983" y="888"/>
                      <a:pt x="1016" y="888"/>
                    </a:cubicBezTo>
                    <a:cubicBezTo>
                      <a:pt x="1049" y="888"/>
                      <a:pt x="1087" y="527"/>
                      <a:pt x="1120" y="520"/>
                    </a:cubicBezTo>
                    <a:cubicBezTo>
                      <a:pt x="1153" y="513"/>
                      <a:pt x="1184" y="849"/>
                      <a:pt x="1216" y="848"/>
                    </a:cubicBezTo>
                    <a:cubicBezTo>
                      <a:pt x="1248" y="847"/>
                      <a:pt x="1263" y="452"/>
                      <a:pt x="1312" y="512"/>
                    </a:cubicBezTo>
                    <a:cubicBezTo>
                      <a:pt x="1361" y="572"/>
                      <a:pt x="1461" y="1159"/>
                      <a:pt x="1512" y="1208"/>
                    </a:cubicBezTo>
                    <a:cubicBezTo>
                      <a:pt x="1563" y="1257"/>
                      <a:pt x="1583" y="808"/>
                      <a:pt x="1616" y="808"/>
                    </a:cubicBezTo>
                    <a:cubicBezTo>
                      <a:pt x="1649" y="808"/>
                      <a:pt x="1661" y="1257"/>
                      <a:pt x="1712" y="1208"/>
                    </a:cubicBezTo>
                    <a:cubicBezTo>
                      <a:pt x="1763" y="1159"/>
                      <a:pt x="1855" y="512"/>
                      <a:pt x="1920" y="512"/>
                    </a:cubicBezTo>
                    <a:cubicBezTo>
                      <a:pt x="1985" y="512"/>
                      <a:pt x="2037" y="1208"/>
                      <a:pt x="2104" y="1208"/>
                    </a:cubicBezTo>
                    <a:cubicBezTo>
                      <a:pt x="2171" y="1208"/>
                      <a:pt x="2255" y="508"/>
                      <a:pt x="2320" y="512"/>
                    </a:cubicBezTo>
                    <a:cubicBezTo>
                      <a:pt x="2385" y="516"/>
                      <a:pt x="2447" y="1173"/>
                      <a:pt x="2496" y="1232"/>
                    </a:cubicBezTo>
                    <a:cubicBezTo>
                      <a:pt x="2545" y="1291"/>
                      <a:pt x="2579" y="867"/>
                      <a:pt x="2616" y="864"/>
                    </a:cubicBezTo>
                    <a:cubicBezTo>
                      <a:pt x="2653" y="861"/>
                      <a:pt x="2669" y="1273"/>
                      <a:pt x="2720" y="1216"/>
                    </a:cubicBezTo>
                    <a:cubicBezTo>
                      <a:pt x="2771" y="1159"/>
                      <a:pt x="2856" y="517"/>
                      <a:pt x="2920" y="520"/>
                    </a:cubicBezTo>
                    <a:cubicBezTo>
                      <a:pt x="2984" y="523"/>
                      <a:pt x="3055" y="1181"/>
                      <a:pt x="3104" y="1232"/>
                    </a:cubicBezTo>
                    <a:cubicBezTo>
                      <a:pt x="3153" y="1283"/>
                      <a:pt x="3181" y="824"/>
                      <a:pt x="3216" y="824"/>
                    </a:cubicBezTo>
                    <a:cubicBezTo>
                      <a:pt x="3251" y="824"/>
                      <a:pt x="3264" y="1281"/>
                      <a:pt x="3312" y="1232"/>
                    </a:cubicBezTo>
                    <a:cubicBezTo>
                      <a:pt x="3360" y="1183"/>
                      <a:pt x="3452" y="585"/>
                      <a:pt x="3504" y="528"/>
                    </a:cubicBezTo>
                    <a:cubicBezTo>
                      <a:pt x="3556" y="471"/>
                      <a:pt x="3588" y="892"/>
                      <a:pt x="3624" y="888"/>
                    </a:cubicBezTo>
                    <a:cubicBezTo>
                      <a:pt x="3660" y="884"/>
                      <a:pt x="3671" y="447"/>
                      <a:pt x="3720" y="504"/>
                    </a:cubicBezTo>
                    <a:cubicBezTo>
                      <a:pt x="3769" y="561"/>
                      <a:pt x="3856" y="1231"/>
                      <a:pt x="3920" y="1232"/>
                    </a:cubicBezTo>
                    <a:cubicBezTo>
                      <a:pt x="3984" y="1233"/>
                      <a:pt x="4040" y="516"/>
                      <a:pt x="4104" y="512"/>
                    </a:cubicBezTo>
                    <a:cubicBezTo>
                      <a:pt x="4168" y="508"/>
                      <a:pt x="4237" y="1208"/>
                      <a:pt x="4304" y="1208"/>
                    </a:cubicBezTo>
                    <a:cubicBezTo>
                      <a:pt x="4371" y="1208"/>
                      <a:pt x="4453" y="564"/>
                      <a:pt x="4504" y="512"/>
                    </a:cubicBezTo>
                    <a:cubicBezTo>
                      <a:pt x="4555" y="460"/>
                      <a:pt x="4572" y="893"/>
                      <a:pt x="4608" y="896"/>
                    </a:cubicBezTo>
                    <a:cubicBezTo>
                      <a:pt x="4644" y="899"/>
                      <a:pt x="4671" y="483"/>
                      <a:pt x="4720" y="528"/>
                    </a:cubicBezTo>
                    <a:cubicBezTo>
                      <a:pt x="4769" y="573"/>
                      <a:pt x="4812" y="1041"/>
                      <a:pt x="4904" y="1168"/>
                    </a:cubicBezTo>
                    <a:cubicBezTo>
                      <a:pt x="4996" y="1295"/>
                      <a:pt x="5134" y="1291"/>
                      <a:pt x="5272" y="128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Rectangle 6"/>
              <p:cNvSpPr>
                <a:spLocks noChangeArrowheads="1"/>
              </p:cNvSpPr>
              <p:nvPr/>
            </p:nvSpPr>
            <p:spPr bwMode="auto">
              <a:xfrm>
                <a:off x="4019" y="1580"/>
                <a:ext cx="105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7"/>
              <p:cNvSpPr>
                <a:spLocks noChangeArrowheads="1"/>
              </p:cNvSpPr>
              <p:nvPr/>
            </p:nvSpPr>
            <p:spPr bwMode="auto">
              <a:xfrm>
                <a:off x="3510" y="1324"/>
                <a:ext cx="63" cy="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8"/>
              <p:cNvSpPr>
                <a:spLocks noChangeArrowheads="1"/>
              </p:cNvSpPr>
              <p:nvPr/>
            </p:nvSpPr>
            <p:spPr bwMode="auto">
              <a:xfrm>
                <a:off x="2103" y="1594"/>
                <a:ext cx="63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Rectangle 9"/>
              <p:cNvSpPr>
                <a:spLocks noChangeArrowheads="1"/>
              </p:cNvSpPr>
              <p:nvPr/>
            </p:nvSpPr>
            <p:spPr bwMode="auto">
              <a:xfrm>
                <a:off x="1220" y="1333"/>
                <a:ext cx="58" cy="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10"/>
              <p:cNvSpPr>
                <a:spLocks noChangeArrowheads="1"/>
              </p:cNvSpPr>
              <p:nvPr/>
            </p:nvSpPr>
            <p:spPr bwMode="auto">
              <a:xfrm>
                <a:off x="2261" y="1320"/>
                <a:ext cx="63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1874" y="1301"/>
                <a:ext cx="64" cy="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12"/>
              <p:cNvSpPr>
                <a:spLocks noChangeArrowheads="1"/>
              </p:cNvSpPr>
              <p:nvPr/>
            </p:nvSpPr>
            <p:spPr bwMode="auto">
              <a:xfrm>
                <a:off x="2002" y="1313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13"/>
              <p:cNvSpPr>
                <a:spLocks noChangeArrowheads="1"/>
              </p:cNvSpPr>
              <p:nvPr/>
            </p:nvSpPr>
            <p:spPr bwMode="auto">
              <a:xfrm>
                <a:off x="2326" y="1313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14"/>
              <p:cNvSpPr>
                <a:spLocks noChangeArrowheads="1"/>
              </p:cNvSpPr>
              <p:nvPr/>
            </p:nvSpPr>
            <p:spPr bwMode="auto">
              <a:xfrm>
                <a:off x="3347" y="1345"/>
                <a:ext cx="73" cy="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15"/>
              <p:cNvSpPr>
                <a:spLocks noChangeArrowheads="1"/>
              </p:cNvSpPr>
              <p:nvPr/>
            </p:nvSpPr>
            <p:spPr bwMode="auto">
              <a:xfrm>
                <a:off x="3803" y="1340"/>
                <a:ext cx="57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16"/>
              <p:cNvSpPr>
                <a:spLocks noChangeArrowheads="1"/>
              </p:cNvSpPr>
              <p:nvPr/>
            </p:nvSpPr>
            <p:spPr bwMode="auto">
              <a:xfrm>
                <a:off x="2919" y="1339"/>
                <a:ext cx="52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17"/>
              <p:cNvSpPr>
                <a:spLocks noChangeArrowheads="1"/>
              </p:cNvSpPr>
              <p:nvPr/>
            </p:nvSpPr>
            <p:spPr bwMode="auto">
              <a:xfrm>
                <a:off x="3221" y="1314"/>
                <a:ext cx="53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18"/>
              <p:cNvSpPr>
                <a:spLocks noChangeArrowheads="1"/>
              </p:cNvSpPr>
              <p:nvPr/>
            </p:nvSpPr>
            <p:spPr bwMode="auto">
              <a:xfrm>
                <a:off x="3669" y="1314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>
                <a:off x="891" y="1381"/>
                <a:ext cx="172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Line 20"/>
              <p:cNvSpPr>
                <a:spLocks noChangeShapeType="1"/>
              </p:cNvSpPr>
              <p:nvPr/>
            </p:nvSpPr>
            <p:spPr bwMode="auto">
              <a:xfrm>
                <a:off x="1558" y="1381"/>
                <a:ext cx="8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Line 21"/>
              <p:cNvSpPr>
                <a:spLocks noChangeShapeType="1"/>
              </p:cNvSpPr>
              <p:nvPr/>
            </p:nvSpPr>
            <p:spPr bwMode="auto">
              <a:xfrm>
                <a:off x="1725" y="1381"/>
                <a:ext cx="7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Line 22"/>
              <p:cNvSpPr>
                <a:spLocks noChangeShapeType="1"/>
              </p:cNvSpPr>
              <p:nvPr/>
            </p:nvSpPr>
            <p:spPr bwMode="auto">
              <a:xfrm>
                <a:off x="1883" y="1381"/>
                <a:ext cx="26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" name="Line 23"/>
              <p:cNvSpPr>
                <a:spLocks noChangeShapeType="1"/>
              </p:cNvSpPr>
              <p:nvPr/>
            </p:nvSpPr>
            <p:spPr bwMode="auto">
              <a:xfrm>
                <a:off x="2235" y="1381"/>
                <a:ext cx="19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" name="Line 24"/>
              <p:cNvSpPr>
                <a:spLocks noChangeShapeType="1"/>
              </p:cNvSpPr>
              <p:nvPr/>
            </p:nvSpPr>
            <p:spPr bwMode="auto">
              <a:xfrm flipH="1">
                <a:off x="2419" y="1381"/>
                <a:ext cx="1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" name="Line 25"/>
              <p:cNvSpPr>
                <a:spLocks noChangeShapeType="1"/>
              </p:cNvSpPr>
              <p:nvPr/>
            </p:nvSpPr>
            <p:spPr bwMode="auto">
              <a:xfrm>
                <a:off x="3644" y="1381"/>
                <a:ext cx="20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Line 26"/>
              <p:cNvSpPr>
                <a:spLocks noChangeShapeType="1"/>
              </p:cNvSpPr>
              <p:nvPr/>
            </p:nvSpPr>
            <p:spPr bwMode="auto">
              <a:xfrm>
                <a:off x="3041" y="1381"/>
                <a:ext cx="40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" name="Line 27"/>
              <p:cNvSpPr>
                <a:spLocks noChangeShapeType="1"/>
              </p:cNvSpPr>
              <p:nvPr/>
            </p:nvSpPr>
            <p:spPr bwMode="auto">
              <a:xfrm>
                <a:off x="3492" y="1381"/>
                <a:ext cx="7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" name="Rectangle 28"/>
              <p:cNvSpPr>
                <a:spLocks noChangeArrowheads="1"/>
              </p:cNvSpPr>
              <p:nvPr/>
            </p:nvSpPr>
            <p:spPr bwMode="auto">
              <a:xfrm>
                <a:off x="1659" y="1571"/>
                <a:ext cx="57" cy="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Rectangle 29"/>
              <p:cNvSpPr>
                <a:spLocks noChangeArrowheads="1"/>
              </p:cNvSpPr>
              <p:nvPr/>
            </p:nvSpPr>
            <p:spPr bwMode="auto">
              <a:xfrm>
                <a:off x="1443" y="1331"/>
                <a:ext cx="52" cy="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Rectangle 30"/>
              <p:cNvSpPr>
                <a:spLocks noChangeArrowheads="1"/>
              </p:cNvSpPr>
              <p:nvPr/>
            </p:nvSpPr>
            <p:spPr bwMode="auto">
              <a:xfrm>
                <a:off x="2603" y="1595"/>
                <a:ext cx="56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tangle 31"/>
              <p:cNvSpPr>
                <a:spLocks noChangeArrowheads="1"/>
              </p:cNvSpPr>
              <p:nvPr/>
            </p:nvSpPr>
            <p:spPr bwMode="auto">
              <a:xfrm>
                <a:off x="2296" y="1591"/>
                <a:ext cx="72" cy="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ectangle 32"/>
              <p:cNvSpPr>
                <a:spLocks noChangeArrowheads="1"/>
              </p:cNvSpPr>
              <p:nvPr/>
            </p:nvSpPr>
            <p:spPr bwMode="auto">
              <a:xfrm>
                <a:off x="2764" y="1614"/>
                <a:ext cx="58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33"/>
              <p:cNvSpPr>
                <a:spLocks noChangeArrowheads="1"/>
              </p:cNvSpPr>
              <p:nvPr/>
            </p:nvSpPr>
            <p:spPr bwMode="auto">
              <a:xfrm flipH="1">
                <a:off x="4165" y="1339"/>
                <a:ext cx="6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34"/>
              <p:cNvSpPr>
                <a:spLocks noChangeArrowheads="1"/>
              </p:cNvSpPr>
              <p:nvPr/>
            </p:nvSpPr>
            <p:spPr bwMode="auto">
              <a:xfrm>
                <a:off x="1290" y="1347"/>
                <a:ext cx="54" cy="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Rectangle 35"/>
              <p:cNvSpPr>
                <a:spLocks noChangeArrowheads="1"/>
              </p:cNvSpPr>
              <p:nvPr/>
            </p:nvSpPr>
            <p:spPr bwMode="auto">
              <a:xfrm>
                <a:off x="2547" y="1340"/>
                <a:ext cx="57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36"/>
              <p:cNvSpPr>
                <a:spLocks noChangeArrowheads="1"/>
              </p:cNvSpPr>
              <p:nvPr/>
            </p:nvSpPr>
            <p:spPr bwMode="auto">
              <a:xfrm>
                <a:off x="3216" y="1580"/>
                <a:ext cx="53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37"/>
              <p:cNvSpPr>
                <a:spLocks noChangeArrowheads="1"/>
              </p:cNvSpPr>
              <p:nvPr/>
            </p:nvSpPr>
            <p:spPr bwMode="auto">
              <a:xfrm>
                <a:off x="3630" y="1580"/>
                <a:ext cx="53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Line 38"/>
              <p:cNvSpPr>
                <a:spLocks noChangeShapeType="1"/>
              </p:cNvSpPr>
              <p:nvPr/>
            </p:nvSpPr>
            <p:spPr bwMode="auto">
              <a:xfrm>
                <a:off x="1925" y="1647"/>
                <a:ext cx="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Line 39"/>
              <p:cNvSpPr>
                <a:spLocks noChangeShapeType="1"/>
              </p:cNvSpPr>
              <p:nvPr/>
            </p:nvSpPr>
            <p:spPr bwMode="auto">
              <a:xfrm>
                <a:off x="2075" y="1647"/>
                <a:ext cx="31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Line 40"/>
              <p:cNvSpPr>
                <a:spLocks noChangeShapeType="1"/>
              </p:cNvSpPr>
              <p:nvPr/>
            </p:nvSpPr>
            <p:spPr bwMode="auto">
              <a:xfrm>
                <a:off x="2468" y="1647"/>
                <a:ext cx="22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Line 41"/>
              <p:cNvSpPr>
                <a:spLocks noChangeShapeType="1"/>
              </p:cNvSpPr>
              <p:nvPr/>
            </p:nvSpPr>
            <p:spPr bwMode="auto">
              <a:xfrm>
                <a:off x="2744" y="1647"/>
                <a:ext cx="28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Line 42"/>
              <p:cNvSpPr>
                <a:spLocks noChangeShapeType="1"/>
              </p:cNvSpPr>
              <p:nvPr/>
            </p:nvSpPr>
            <p:spPr bwMode="auto">
              <a:xfrm>
                <a:off x="3119" y="1647"/>
                <a:ext cx="14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" name="Line 43"/>
              <p:cNvSpPr>
                <a:spLocks noChangeShapeType="1"/>
              </p:cNvSpPr>
              <p:nvPr/>
            </p:nvSpPr>
            <p:spPr bwMode="auto">
              <a:xfrm>
                <a:off x="3344" y="1647"/>
                <a:ext cx="39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" name="Line 44"/>
              <p:cNvSpPr>
                <a:spLocks noChangeShapeType="1"/>
              </p:cNvSpPr>
              <p:nvPr/>
            </p:nvSpPr>
            <p:spPr bwMode="auto">
              <a:xfrm>
                <a:off x="1308" y="1647"/>
                <a:ext cx="51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Line 45"/>
              <p:cNvSpPr>
                <a:spLocks noChangeShapeType="1"/>
              </p:cNvSpPr>
              <p:nvPr/>
            </p:nvSpPr>
            <p:spPr bwMode="auto">
              <a:xfrm>
                <a:off x="3935" y="1381"/>
                <a:ext cx="1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" name="Line 46"/>
              <p:cNvSpPr>
                <a:spLocks noChangeShapeType="1"/>
              </p:cNvSpPr>
              <p:nvPr/>
            </p:nvSpPr>
            <p:spPr bwMode="auto">
              <a:xfrm>
                <a:off x="4159" y="1381"/>
                <a:ext cx="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Line 47"/>
              <p:cNvSpPr>
                <a:spLocks noChangeShapeType="1"/>
              </p:cNvSpPr>
              <p:nvPr/>
            </p:nvSpPr>
            <p:spPr bwMode="auto">
              <a:xfrm>
                <a:off x="3800" y="1647"/>
                <a:ext cx="10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" name="Line 48"/>
              <p:cNvSpPr>
                <a:spLocks noChangeShapeType="1"/>
              </p:cNvSpPr>
              <p:nvPr/>
            </p:nvSpPr>
            <p:spPr bwMode="auto">
              <a:xfrm>
                <a:off x="1419" y="1381"/>
                <a:ext cx="8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" name="Line 49"/>
              <p:cNvSpPr>
                <a:spLocks noChangeShapeType="1"/>
              </p:cNvSpPr>
              <p:nvPr/>
            </p:nvSpPr>
            <p:spPr bwMode="auto">
              <a:xfrm>
                <a:off x="2541" y="1381"/>
                <a:ext cx="44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" name="Line 50"/>
              <p:cNvSpPr>
                <a:spLocks noChangeShapeType="1"/>
              </p:cNvSpPr>
              <p:nvPr/>
            </p:nvSpPr>
            <p:spPr bwMode="auto">
              <a:xfrm>
                <a:off x="1149" y="1381"/>
                <a:ext cx="19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" name="Rectangle 51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52"/>
              <p:cNvSpPr>
                <a:spLocks noChangeShapeType="1"/>
              </p:cNvSpPr>
              <p:nvPr/>
            </p:nvSpPr>
            <p:spPr bwMode="auto">
              <a:xfrm>
                <a:off x="897" y="1647"/>
                <a:ext cx="309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Rectangle 53"/>
              <p:cNvSpPr>
                <a:spLocks noChangeArrowheads="1"/>
              </p:cNvSpPr>
              <p:nvPr/>
            </p:nvSpPr>
            <p:spPr bwMode="auto">
              <a:xfrm>
                <a:off x="4368" y="1592"/>
                <a:ext cx="88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Line 54"/>
              <p:cNvSpPr>
                <a:spLocks noChangeShapeType="1"/>
              </p:cNvSpPr>
              <p:nvPr/>
            </p:nvSpPr>
            <p:spPr bwMode="auto">
              <a:xfrm>
                <a:off x="3995" y="1647"/>
                <a:ext cx="58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" name="Rectangle 55"/>
              <p:cNvSpPr>
                <a:spLocks noChangeArrowheads="1"/>
              </p:cNvSpPr>
              <p:nvPr/>
            </p:nvSpPr>
            <p:spPr bwMode="auto">
              <a:xfrm>
                <a:off x="4320" y="1336"/>
                <a:ext cx="88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Line 56"/>
              <p:cNvSpPr>
                <a:spLocks noChangeShapeType="1"/>
              </p:cNvSpPr>
              <p:nvPr/>
            </p:nvSpPr>
            <p:spPr bwMode="auto">
              <a:xfrm>
                <a:off x="4314" y="1381"/>
                <a:ext cx="27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Line 57"/>
            <p:cNvSpPr>
              <a:spLocks noChangeShapeType="1"/>
            </p:cNvSpPr>
            <p:nvPr/>
          </p:nvSpPr>
          <p:spPr bwMode="auto">
            <a:xfrm>
              <a:off x="477" y="881"/>
              <a:ext cx="4431" cy="0"/>
            </a:xfrm>
            <a:prstGeom prst="line">
              <a:avLst/>
            </a:prstGeom>
            <a:noFill/>
            <a:ln w="76200">
              <a:solidFill>
                <a:srgbClr val="8DDD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Line 58"/>
            <p:cNvSpPr>
              <a:spLocks noChangeShapeType="1"/>
            </p:cNvSpPr>
            <p:nvPr/>
          </p:nvSpPr>
          <p:spPr bwMode="auto">
            <a:xfrm>
              <a:off x="470" y="1113"/>
              <a:ext cx="4442" cy="0"/>
            </a:xfrm>
            <a:prstGeom prst="line">
              <a:avLst/>
            </a:prstGeom>
            <a:noFill/>
            <a:ln w="76200">
              <a:solidFill>
                <a:srgbClr val="8DDD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" name="Group 59"/>
            <p:cNvGrpSpPr>
              <a:grpSpLocks/>
            </p:cNvGrpSpPr>
            <p:nvPr/>
          </p:nvGrpSpPr>
          <p:grpSpPr bwMode="auto">
            <a:xfrm>
              <a:off x="442" y="1272"/>
              <a:ext cx="1466" cy="1136"/>
              <a:chOff x="816" y="768"/>
              <a:chExt cx="3912" cy="1152"/>
            </a:xfrm>
          </p:grpSpPr>
          <p:sp>
            <p:nvSpPr>
              <p:cNvPr id="101" name="Freeform 60"/>
              <p:cNvSpPr>
                <a:spLocks/>
              </p:cNvSpPr>
              <p:nvPr/>
            </p:nvSpPr>
            <p:spPr bwMode="auto">
              <a:xfrm>
                <a:off x="816" y="908"/>
                <a:ext cx="3912" cy="1012"/>
              </a:xfrm>
              <a:custGeom>
                <a:avLst/>
                <a:gdLst>
                  <a:gd name="T0" fmla="*/ 0 w 5272"/>
                  <a:gd name="T1" fmla="*/ 0 h 1295"/>
                  <a:gd name="T2" fmla="*/ 58 w 5272"/>
                  <a:gd name="T3" fmla="*/ 80 h 1295"/>
                  <a:gd name="T4" fmla="*/ 97 w 5272"/>
                  <a:gd name="T5" fmla="*/ 247 h 1295"/>
                  <a:gd name="T6" fmla="*/ 116 w 5272"/>
                  <a:gd name="T7" fmla="*/ 345 h 1295"/>
                  <a:gd name="T8" fmla="*/ 150 w 5272"/>
                  <a:gd name="T9" fmla="*/ 220 h 1295"/>
                  <a:gd name="T10" fmla="*/ 164 w 5272"/>
                  <a:gd name="T11" fmla="*/ 145 h 1295"/>
                  <a:gd name="T12" fmla="*/ 183 w 5272"/>
                  <a:gd name="T13" fmla="*/ 250 h 1295"/>
                  <a:gd name="T14" fmla="*/ 207 w 5272"/>
                  <a:gd name="T15" fmla="*/ 152 h 1295"/>
                  <a:gd name="T16" fmla="*/ 229 w 5272"/>
                  <a:gd name="T17" fmla="*/ 259 h 1295"/>
                  <a:gd name="T18" fmla="*/ 252 w 5272"/>
                  <a:gd name="T19" fmla="*/ 152 h 1295"/>
                  <a:gd name="T20" fmla="*/ 273 w 5272"/>
                  <a:gd name="T21" fmla="*/ 247 h 1295"/>
                  <a:gd name="T22" fmla="*/ 295 w 5272"/>
                  <a:gd name="T23" fmla="*/ 149 h 1295"/>
                  <a:gd name="T24" fmla="*/ 341 w 5272"/>
                  <a:gd name="T25" fmla="*/ 352 h 1295"/>
                  <a:gd name="T26" fmla="*/ 364 w 5272"/>
                  <a:gd name="T27" fmla="*/ 235 h 1295"/>
                  <a:gd name="T28" fmla="*/ 385 w 5272"/>
                  <a:gd name="T29" fmla="*/ 352 h 1295"/>
                  <a:gd name="T30" fmla="*/ 432 w 5272"/>
                  <a:gd name="T31" fmla="*/ 149 h 1295"/>
                  <a:gd name="T32" fmla="*/ 473 w 5272"/>
                  <a:gd name="T33" fmla="*/ 352 h 1295"/>
                  <a:gd name="T34" fmla="*/ 522 w 5272"/>
                  <a:gd name="T35" fmla="*/ 149 h 1295"/>
                  <a:gd name="T36" fmla="*/ 562 w 5272"/>
                  <a:gd name="T37" fmla="*/ 359 h 1295"/>
                  <a:gd name="T38" fmla="*/ 588 w 5272"/>
                  <a:gd name="T39" fmla="*/ 252 h 1295"/>
                  <a:gd name="T40" fmla="*/ 611 w 5272"/>
                  <a:gd name="T41" fmla="*/ 354 h 1295"/>
                  <a:gd name="T42" fmla="*/ 657 w 5272"/>
                  <a:gd name="T43" fmla="*/ 152 h 1295"/>
                  <a:gd name="T44" fmla="*/ 698 w 5272"/>
                  <a:gd name="T45" fmla="*/ 359 h 1295"/>
                  <a:gd name="T46" fmla="*/ 723 w 5272"/>
                  <a:gd name="T47" fmla="*/ 240 h 1295"/>
                  <a:gd name="T48" fmla="*/ 745 w 5272"/>
                  <a:gd name="T49" fmla="*/ 359 h 1295"/>
                  <a:gd name="T50" fmla="*/ 788 w 5272"/>
                  <a:gd name="T51" fmla="*/ 154 h 1295"/>
                  <a:gd name="T52" fmla="*/ 815 w 5272"/>
                  <a:gd name="T53" fmla="*/ 259 h 1295"/>
                  <a:gd name="T54" fmla="*/ 837 w 5272"/>
                  <a:gd name="T55" fmla="*/ 147 h 1295"/>
                  <a:gd name="T56" fmla="*/ 882 w 5272"/>
                  <a:gd name="T57" fmla="*/ 359 h 1295"/>
                  <a:gd name="T58" fmla="*/ 923 w 5272"/>
                  <a:gd name="T59" fmla="*/ 149 h 1295"/>
                  <a:gd name="T60" fmla="*/ 968 w 5272"/>
                  <a:gd name="T61" fmla="*/ 352 h 1295"/>
                  <a:gd name="T62" fmla="*/ 1013 w 5272"/>
                  <a:gd name="T63" fmla="*/ 149 h 1295"/>
                  <a:gd name="T64" fmla="*/ 1037 w 5272"/>
                  <a:gd name="T65" fmla="*/ 261 h 1295"/>
                  <a:gd name="T66" fmla="*/ 1062 w 5272"/>
                  <a:gd name="T67" fmla="*/ 154 h 1295"/>
                  <a:gd name="T68" fmla="*/ 1103 w 5272"/>
                  <a:gd name="T69" fmla="*/ 340 h 1295"/>
                  <a:gd name="T70" fmla="*/ 1186 w 5272"/>
                  <a:gd name="T71" fmla="*/ 376 h 12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72"/>
                  <a:gd name="T109" fmla="*/ 0 h 1295"/>
                  <a:gd name="T110" fmla="*/ 5272 w 5272"/>
                  <a:gd name="T111" fmla="*/ 1295 h 12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72" h="1295">
                    <a:moveTo>
                      <a:pt x="0" y="0"/>
                    </a:moveTo>
                    <a:cubicBezTo>
                      <a:pt x="92" y="65"/>
                      <a:pt x="184" y="131"/>
                      <a:pt x="256" y="272"/>
                    </a:cubicBezTo>
                    <a:cubicBezTo>
                      <a:pt x="328" y="413"/>
                      <a:pt x="388" y="696"/>
                      <a:pt x="432" y="848"/>
                    </a:cubicBezTo>
                    <a:cubicBezTo>
                      <a:pt x="476" y="1000"/>
                      <a:pt x="481" y="1200"/>
                      <a:pt x="520" y="1184"/>
                    </a:cubicBezTo>
                    <a:cubicBezTo>
                      <a:pt x="559" y="1168"/>
                      <a:pt x="629" y="867"/>
                      <a:pt x="664" y="752"/>
                    </a:cubicBezTo>
                    <a:cubicBezTo>
                      <a:pt x="699" y="637"/>
                      <a:pt x="703" y="479"/>
                      <a:pt x="728" y="496"/>
                    </a:cubicBezTo>
                    <a:cubicBezTo>
                      <a:pt x="753" y="513"/>
                      <a:pt x="784" y="852"/>
                      <a:pt x="816" y="856"/>
                    </a:cubicBezTo>
                    <a:cubicBezTo>
                      <a:pt x="848" y="860"/>
                      <a:pt x="887" y="515"/>
                      <a:pt x="920" y="520"/>
                    </a:cubicBezTo>
                    <a:cubicBezTo>
                      <a:pt x="953" y="525"/>
                      <a:pt x="983" y="888"/>
                      <a:pt x="1016" y="888"/>
                    </a:cubicBezTo>
                    <a:cubicBezTo>
                      <a:pt x="1049" y="888"/>
                      <a:pt x="1087" y="527"/>
                      <a:pt x="1120" y="520"/>
                    </a:cubicBezTo>
                    <a:cubicBezTo>
                      <a:pt x="1153" y="513"/>
                      <a:pt x="1184" y="849"/>
                      <a:pt x="1216" y="848"/>
                    </a:cubicBezTo>
                    <a:cubicBezTo>
                      <a:pt x="1248" y="847"/>
                      <a:pt x="1263" y="452"/>
                      <a:pt x="1312" y="512"/>
                    </a:cubicBezTo>
                    <a:cubicBezTo>
                      <a:pt x="1361" y="572"/>
                      <a:pt x="1461" y="1159"/>
                      <a:pt x="1512" y="1208"/>
                    </a:cubicBezTo>
                    <a:cubicBezTo>
                      <a:pt x="1563" y="1257"/>
                      <a:pt x="1583" y="808"/>
                      <a:pt x="1616" y="808"/>
                    </a:cubicBezTo>
                    <a:cubicBezTo>
                      <a:pt x="1649" y="808"/>
                      <a:pt x="1661" y="1257"/>
                      <a:pt x="1712" y="1208"/>
                    </a:cubicBezTo>
                    <a:cubicBezTo>
                      <a:pt x="1763" y="1159"/>
                      <a:pt x="1855" y="512"/>
                      <a:pt x="1920" y="512"/>
                    </a:cubicBezTo>
                    <a:cubicBezTo>
                      <a:pt x="1985" y="512"/>
                      <a:pt x="2037" y="1208"/>
                      <a:pt x="2104" y="1208"/>
                    </a:cubicBezTo>
                    <a:cubicBezTo>
                      <a:pt x="2171" y="1208"/>
                      <a:pt x="2255" y="508"/>
                      <a:pt x="2320" y="512"/>
                    </a:cubicBezTo>
                    <a:cubicBezTo>
                      <a:pt x="2385" y="516"/>
                      <a:pt x="2447" y="1173"/>
                      <a:pt x="2496" y="1232"/>
                    </a:cubicBezTo>
                    <a:cubicBezTo>
                      <a:pt x="2545" y="1291"/>
                      <a:pt x="2579" y="867"/>
                      <a:pt x="2616" y="864"/>
                    </a:cubicBezTo>
                    <a:cubicBezTo>
                      <a:pt x="2653" y="861"/>
                      <a:pt x="2669" y="1273"/>
                      <a:pt x="2720" y="1216"/>
                    </a:cubicBezTo>
                    <a:cubicBezTo>
                      <a:pt x="2771" y="1159"/>
                      <a:pt x="2856" y="517"/>
                      <a:pt x="2920" y="520"/>
                    </a:cubicBezTo>
                    <a:cubicBezTo>
                      <a:pt x="2984" y="523"/>
                      <a:pt x="3055" y="1181"/>
                      <a:pt x="3104" y="1232"/>
                    </a:cubicBezTo>
                    <a:cubicBezTo>
                      <a:pt x="3153" y="1283"/>
                      <a:pt x="3181" y="824"/>
                      <a:pt x="3216" y="824"/>
                    </a:cubicBezTo>
                    <a:cubicBezTo>
                      <a:pt x="3251" y="824"/>
                      <a:pt x="3264" y="1281"/>
                      <a:pt x="3312" y="1232"/>
                    </a:cubicBezTo>
                    <a:cubicBezTo>
                      <a:pt x="3360" y="1183"/>
                      <a:pt x="3452" y="585"/>
                      <a:pt x="3504" y="528"/>
                    </a:cubicBezTo>
                    <a:cubicBezTo>
                      <a:pt x="3556" y="471"/>
                      <a:pt x="3588" y="892"/>
                      <a:pt x="3624" y="888"/>
                    </a:cubicBezTo>
                    <a:cubicBezTo>
                      <a:pt x="3660" y="884"/>
                      <a:pt x="3671" y="447"/>
                      <a:pt x="3720" y="504"/>
                    </a:cubicBezTo>
                    <a:cubicBezTo>
                      <a:pt x="3769" y="561"/>
                      <a:pt x="3856" y="1231"/>
                      <a:pt x="3920" y="1232"/>
                    </a:cubicBezTo>
                    <a:cubicBezTo>
                      <a:pt x="3984" y="1233"/>
                      <a:pt x="4040" y="516"/>
                      <a:pt x="4104" y="512"/>
                    </a:cubicBezTo>
                    <a:cubicBezTo>
                      <a:pt x="4168" y="508"/>
                      <a:pt x="4237" y="1208"/>
                      <a:pt x="4304" y="1208"/>
                    </a:cubicBezTo>
                    <a:cubicBezTo>
                      <a:pt x="4371" y="1208"/>
                      <a:pt x="4453" y="564"/>
                      <a:pt x="4504" y="512"/>
                    </a:cubicBezTo>
                    <a:cubicBezTo>
                      <a:pt x="4555" y="460"/>
                      <a:pt x="4572" y="893"/>
                      <a:pt x="4608" y="896"/>
                    </a:cubicBezTo>
                    <a:cubicBezTo>
                      <a:pt x="4644" y="899"/>
                      <a:pt x="4671" y="483"/>
                      <a:pt x="4720" y="528"/>
                    </a:cubicBezTo>
                    <a:cubicBezTo>
                      <a:pt x="4769" y="573"/>
                      <a:pt x="4812" y="1041"/>
                      <a:pt x="4904" y="1168"/>
                    </a:cubicBezTo>
                    <a:cubicBezTo>
                      <a:pt x="4996" y="1295"/>
                      <a:pt x="5134" y="1291"/>
                      <a:pt x="5272" y="128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Freeform 61"/>
              <p:cNvSpPr>
                <a:spLocks/>
              </p:cNvSpPr>
              <p:nvPr/>
            </p:nvSpPr>
            <p:spPr bwMode="auto">
              <a:xfrm>
                <a:off x="822" y="768"/>
                <a:ext cx="3906" cy="1079"/>
              </a:xfrm>
              <a:custGeom>
                <a:avLst/>
                <a:gdLst>
                  <a:gd name="T0" fmla="*/ 0 w 5272"/>
                  <a:gd name="T1" fmla="*/ 0 h 1295"/>
                  <a:gd name="T2" fmla="*/ 57 w 5272"/>
                  <a:gd name="T3" fmla="*/ 109 h 1295"/>
                  <a:gd name="T4" fmla="*/ 96 w 5272"/>
                  <a:gd name="T5" fmla="*/ 341 h 1295"/>
                  <a:gd name="T6" fmla="*/ 116 w 5272"/>
                  <a:gd name="T7" fmla="*/ 476 h 1295"/>
                  <a:gd name="T8" fmla="*/ 148 w 5272"/>
                  <a:gd name="T9" fmla="*/ 302 h 1295"/>
                  <a:gd name="T10" fmla="*/ 162 w 5272"/>
                  <a:gd name="T11" fmla="*/ 199 h 1295"/>
                  <a:gd name="T12" fmla="*/ 182 w 5272"/>
                  <a:gd name="T13" fmla="*/ 343 h 1295"/>
                  <a:gd name="T14" fmla="*/ 205 w 5272"/>
                  <a:gd name="T15" fmla="*/ 209 h 1295"/>
                  <a:gd name="T16" fmla="*/ 227 w 5272"/>
                  <a:gd name="T17" fmla="*/ 357 h 1295"/>
                  <a:gd name="T18" fmla="*/ 250 w 5272"/>
                  <a:gd name="T19" fmla="*/ 209 h 1295"/>
                  <a:gd name="T20" fmla="*/ 272 w 5272"/>
                  <a:gd name="T21" fmla="*/ 341 h 1295"/>
                  <a:gd name="T22" fmla="*/ 293 w 5272"/>
                  <a:gd name="T23" fmla="*/ 206 h 1295"/>
                  <a:gd name="T24" fmla="*/ 338 w 5272"/>
                  <a:gd name="T25" fmla="*/ 485 h 1295"/>
                  <a:gd name="T26" fmla="*/ 361 w 5272"/>
                  <a:gd name="T27" fmla="*/ 324 h 1295"/>
                  <a:gd name="T28" fmla="*/ 382 w 5272"/>
                  <a:gd name="T29" fmla="*/ 485 h 1295"/>
                  <a:gd name="T30" fmla="*/ 429 w 5272"/>
                  <a:gd name="T31" fmla="*/ 206 h 1295"/>
                  <a:gd name="T32" fmla="*/ 470 w 5272"/>
                  <a:gd name="T33" fmla="*/ 485 h 1295"/>
                  <a:gd name="T34" fmla="*/ 518 w 5272"/>
                  <a:gd name="T35" fmla="*/ 206 h 1295"/>
                  <a:gd name="T36" fmla="*/ 557 w 5272"/>
                  <a:gd name="T37" fmla="*/ 495 h 1295"/>
                  <a:gd name="T38" fmla="*/ 584 w 5272"/>
                  <a:gd name="T39" fmla="*/ 347 h 1295"/>
                  <a:gd name="T40" fmla="*/ 607 w 5272"/>
                  <a:gd name="T41" fmla="*/ 488 h 1295"/>
                  <a:gd name="T42" fmla="*/ 652 w 5272"/>
                  <a:gd name="T43" fmla="*/ 209 h 1295"/>
                  <a:gd name="T44" fmla="*/ 693 w 5272"/>
                  <a:gd name="T45" fmla="*/ 495 h 1295"/>
                  <a:gd name="T46" fmla="*/ 718 w 5272"/>
                  <a:gd name="T47" fmla="*/ 331 h 1295"/>
                  <a:gd name="T48" fmla="*/ 739 w 5272"/>
                  <a:gd name="T49" fmla="*/ 495 h 1295"/>
                  <a:gd name="T50" fmla="*/ 782 w 5272"/>
                  <a:gd name="T51" fmla="*/ 212 h 1295"/>
                  <a:gd name="T52" fmla="*/ 809 w 5272"/>
                  <a:gd name="T53" fmla="*/ 357 h 1295"/>
                  <a:gd name="T54" fmla="*/ 831 w 5272"/>
                  <a:gd name="T55" fmla="*/ 202 h 1295"/>
                  <a:gd name="T56" fmla="*/ 875 w 5272"/>
                  <a:gd name="T57" fmla="*/ 495 h 1295"/>
                  <a:gd name="T58" fmla="*/ 916 w 5272"/>
                  <a:gd name="T59" fmla="*/ 206 h 1295"/>
                  <a:gd name="T60" fmla="*/ 961 w 5272"/>
                  <a:gd name="T61" fmla="*/ 485 h 1295"/>
                  <a:gd name="T62" fmla="*/ 1005 w 5272"/>
                  <a:gd name="T63" fmla="*/ 206 h 1295"/>
                  <a:gd name="T64" fmla="*/ 1028 w 5272"/>
                  <a:gd name="T65" fmla="*/ 360 h 1295"/>
                  <a:gd name="T66" fmla="*/ 1054 w 5272"/>
                  <a:gd name="T67" fmla="*/ 212 h 1295"/>
                  <a:gd name="T68" fmla="*/ 1094 w 5272"/>
                  <a:gd name="T69" fmla="*/ 469 h 1295"/>
                  <a:gd name="T70" fmla="*/ 1177 w 5272"/>
                  <a:gd name="T71" fmla="*/ 517 h 12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72"/>
                  <a:gd name="T109" fmla="*/ 0 h 1295"/>
                  <a:gd name="T110" fmla="*/ 5272 w 5272"/>
                  <a:gd name="T111" fmla="*/ 1295 h 12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72" h="1295">
                    <a:moveTo>
                      <a:pt x="0" y="0"/>
                    </a:moveTo>
                    <a:cubicBezTo>
                      <a:pt x="92" y="65"/>
                      <a:pt x="184" y="131"/>
                      <a:pt x="256" y="272"/>
                    </a:cubicBezTo>
                    <a:cubicBezTo>
                      <a:pt x="328" y="413"/>
                      <a:pt x="388" y="696"/>
                      <a:pt x="432" y="848"/>
                    </a:cubicBezTo>
                    <a:cubicBezTo>
                      <a:pt x="476" y="1000"/>
                      <a:pt x="481" y="1200"/>
                      <a:pt x="520" y="1184"/>
                    </a:cubicBezTo>
                    <a:cubicBezTo>
                      <a:pt x="559" y="1168"/>
                      <a:pt x="629" y="867"/>
                      <a:pt x="664" y="752"/>
                    </a:cubicBezTo>
                    <a:cubicBezTo>
                      <a:pt x="699" y="637"/>
                      <a:pt x="703" y="479"/>
                      <a:pt x="728" y="496"/>
                    </a:cubicBezTo>
                    <a:cubicBezTo>
                      <a:pt x="753" y="513"/>
                      <a:pt x="784" y="852"/>
                      <a:pt x="816" y="856"/>
                    </a:cubicBezTo>
                    <a:cubicBezTo>
                      <a:pt x="848" y="860"/>
                      <a:pt x="887" y="515"/>
                      <a:pt x="920" y="520"/>
                    </a:cubicBezTo>
                    <a:cubicBezTo>
                      <a:pt x="953" y="525"/>
                      <a:pt x="983" y="888"/>
                      <a:pt x="1016" y="888"/>
                    </a:cubicBezTo>
                    <a:cubicBezTo>
                      <a:pt x="1049" y="888"/>
                      <a:pt x="1087" y="527"/>
                      <a:pt x="1120" y="520"/>
                    </a:cubicBezTo>
                    <a:cubicBezTo>
                      <a:pt x="1153" y="513"/>
                      <a:pt x="1184" y="849"/>
                      <a:pt x="1216" y="848"/>
                    </a:cubicBezTo>
                    <a:cubicBezTo>
                      <a:pt x="1248" y="847"/>
                      <a:pt x="1263" y="452"/>
                      <a:pt x="1312" y="512"/>
                    </a:cubicBezTo>
                    <a:cubicBezTo>
                      <a:pt x="1361" y="572"/>
                      <a:pt x="1461" y="1159"/>
                      <a:pt x="1512" y="1208"/>
                    </a:cubicBezTo>
                    <a:cubicBezTo>
                      <a:pt x="1563" y="1257"/>
                      <a:pt x="1583" y="808"/>
                      <a:pt x="1616" y="808"/>
                    </a:cubicBezTo>
                    <a:cubicBezTo>
                      <a:pt x="1649" y="808"/>
                      <a:pt x="1661" y="1257"/>
                      <a:pt x="1712" y="1208"/>
                    </a:cubicBezTo>
                    <a:cubicBezTo>
                      <a:pt x="1763" y="1159"/>
                      <a:pt x="1855" y="512"/>
                      <a:pt x="1920" y="512"/>
                    </a:cubicBezTo>
                    <a:cubicBezTo>
                      <a:pt x="1985" y="512"/>
                      <a:pt x="2037" y="1208"/>
                      <a:pt x="2104" y="1208"/>
                    </a:cubicBezTo>
                    <a:cubicBezTo>
                      <a:pt x="2171" y="1208"/>
                      <a:pt x="2255" y="508"/>
                      <a:pt x="2320" y="512"/>
                    </a:cubicBezTo>
                    <a:cubicBezTo>
                      <a:pt x="2385" y="516"/>
                      <a:pt x="2447" y="1173"/>
                      <a:pt x="2496" y="1232"/>
                    </a:cubicBezTo>
                    <a:cubicBezTo>
                      <a:pt x="2545" y="1291"/>
                      <a:pt x="2579" y="867"/>
                      <a:pt x="2616" y="864"/>
                    </a:cubicBezTo>
                    <a:cubicBezTo>
                      <a:pt x="2653" y="861"/>
                      <a:pt x="2669" y="1273"/>
                      <a:pt x="2720" y="1216"/>
                    </a:cubicBezTo>
                    <a:cubicBezTo>
                      <a:pt x="2771" y="1159"/>
                      <a:pt x="2856" y="517"/>
                      <a:pt x="2920" y="520"/>
                    </a:cubicBezTo>
                    <a:cubicBezTo>
                      <a:pt x="2984" y="523"/>
                      <a:pt x="3055" y="1181"/>
                      <a:pt x="3104" y="1232"/>
                    </a:cubicBezTo>
                    <a:cubicBezTo>
                      <a:pt x="3153" y="1283"/>
                      <a:pt x="3181" y="824"/>
                      <a:pt x="3216" y="824"/>
                    </a:cubicBezTo>
                    <a:cubicBezTo>
                      <a:pt x="3251" y="824"/>
                      <a:pt x="3264" y="1281"/>
                      <a:pt x="3312" y="1232"/>
                    </a:cubicBezTo>
                    <a:cubicBezTo>
                      <a:pt x="3360" y="1183"/>
                      <a:pt x="3452" y="585"/>
                      <a:pt x="3504" y="528"/>
                    </a:cubicBezTo>
                    <a:cubicBezTo>
                      <a:pt x="3556" y="471"/>
                      <a:pt x="3588" y="892"/>
                      <a:pt x="3624" y="888"/>
                    </a:cubicBezTo>
                    <a:cubicBezTo>
                      <a:pt x="3660" y="884"/>
                      <a:pt x="3671" y="447"/>
                      <a:pt x="3720" y="504"/>
                    </a:cubicBezTo>
                    <a:cubicBezTo>
                      <a:pt x="3769" y="561"/>
                      <a:pt x="3856" y="1231"/>
                      <a:pt x="3920" y="1232"/>
                    </a:cubicBezTo>
                    <a:cubicBezTo>
                      <a:pt x="3984" y="1233"/>
                      <a:pt x="4040" y="516"/>
                      <a:pt x="4104" y="512"/>
                    </a:cubicBezTo>
                    <a:cubicBezTo>
                      <a:pt x="4168" y="508"/>
                      <a:pt x="4237" y="1208"/>
                      <a:pt x="4304" y="1208"/>
                    </a:cubicBezTo>
                    <a:cubicBezTo>
                      <a:pt x="4371" y="1208"/>
                      <a:pt x="4453" y="564"/>
                      <a:pt x="4504" y="512"/>
                    </a:cubicBezTo>
                    <a:cubicBezTo>
                      <a:pt x="4555" y="460"/>
                      <a:pt x="4572" y="893"/>
                      <a:pt x="4608" y="896"/>
                    </a:cubicBezTo>
                    <a:cubicBezTo>
                      <a:pt x="4644" y="899"/>
                      <a:pt x="4671" y="483"/>
                      <a:pt x="4720" y="528"/>
                    </a:cubicBezTo>
                    <a:cubicBezTo>
                      <a:pt x="4769" y="573"/>
                      <a:pt x="4812" y="1041"/>
                      <a:pt x="4904" y="1168"/>
                    </a:cubicBezTo>
                    <a:cubicBezTo>
                      <a:pt x="4996" y="1295"/>
                      <a:pt x="5134" y="1291"/>
                      <a:pt x="5272" y="128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Rectangle 62"/>
              <p:cNvSpPr>
                <a:spLocks noChangeArrowheads="1"/>
              </p:cNvSpPr>
              <p:nvPr/>
            </p:nvSpPr>
            <p:spPr bwMode="auto">
              <a:xfrm>
                <a:off x="4019" y="1580"/>
                <a:ext cx="105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63"/>
              <p:cNvSpPr>
                <a:spLocks noChangeArrowheads="1"/>
              </p:cNvSpPr>
              <p:nvPr/>
            </p:nvSpPr>
            <p:spPr bwMode="auto">
              <a:xfrm>
                <a:off x="3510" y="1324"/>
                <a:ext cx="63" cy="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64"/>
              <p:cNvSpPr>
                <a:spLocks noChangeArrowheads="1"/>
              </p:cNvSpPr>
              <p:nvPr/>
            </p:nvSpPr>
            <p:spPr bwMode="auto">
              <a:xfrm>
                <a:off x="2103" y="1594"/>
                <a:ext cx="63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1220" y="1333"/>
                <a:ext cx="58" cy="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66"/>
              <p:cNvSpPr>
                <a:spLocks noChangeArrowheads="1"/>
              </p:cNvSpPr>
              <p:nvPr/>
            </p:nvSpPr>
            <p:spPr bwMode="auto">
              <a:xfrm>
                <a:off x="2261" y="1320"/>
                <a:ext cx="63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67"/>
              <p:cNvSpPr>
                <a:spLocks noChangeArrowheads="1"/>
              </p:cNvSpPr>
              <p:nvPr/>
            </p:nvSpPr>
            <p:spPr bwMode="auto">
              <a:xfrm>
                <a:off x="1874" y="1301"/>
                <a:ext cx="64" cy="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68"/>
              <p:cNvSpPr>
                <a:spLocks noChangeArrowheads="1"/>
              </p:cNvSpPr>
              <p:nvPr/>
            </p:nvSpPr>
            <p:spPr bwMode="auto">
              <a:xfrm>
                <a:off x="2002" y="1313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69"/>
              <p:cNvSpPr>
                <a:spLocks noChangeArrowheads="1"/>
              </p:cNvSpPr>
              <p:nvPr/>
            </p:nvSpPr>
            <p:spPr bwMode="auto">
              <a:xfrm>
                <a:off x="2326" y="1313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70"/>
              <p:cNvSpPr>
                <a:spLocks noChangeArrowheads="1"/>
              </p:cNvSpPr>
              <p:nvPr/>
            </p:nvSpPr>
            <p:spPr bwMode="auto">
              <a:xfrm>
                <a:off x="3347" y="1345"/>
                <a:ext cx="73" cy="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71"/>
              <p:cNvSpPr>
                <a:spLocks noChangeArrowheads="1"/>
              </p:cNvSpPr>
              <p:nvPr/>
            </p:nvSpPr>
            <p:spPr bwMode="auto">
              <a:xfrm>
                <a:off x="3803" y="1340"/>
                <a:ext cx="57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72"/>
              <p:cNvSpPr>
                <a:spLocks noChangeArrowheads="1"/>
              </p:cNvSpPr>
              <p:nvPr/>
            </p:nvSpPr>
            <p:spPr bwMode="auto">
              <a:xfrm>
                <a:off x="2919" y="1339"/>
                <a:ext cx="52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73"/>
              <p:cNvSpPr>
                <a:spLocks noChangeArrowheads="1"/>
              </p:cNvSpPr>
              <p:nvPr/>
            </p:nvSpPr>
            <p:spPr bwMode="auto">
              <a:xfrm>
                <a:off x="3221" y="1314"/>
                <a:ext cx="53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74"/>
              <p:cNvSpPr>
                <a:spLocks noChangeArrowheads="1"/>
              </p:cNvSpPr>
              <p:nvPr/>
            </p:nvSpPr>
            <p:spPr bwMode="auto">
              <a:xfrm>
                <a:off x="3669" y="1314"/>
                <a:ext cx="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75"/>
              <p:cNvSpPr>
                <a:spLocks noChangeShapeType="1"/>
              </p:cNvSpPr>
              <p:nvPr/>
            </p:nvSpPr>
            <p:spPr bwMode="auto">
              <a:xfrm>
                <a:off x="891" y="1381"/>
                <a:ext cx="172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Line 76"/>
              <p:cNvSpPr>
                <a:spLocks noChangeShapeType="1"/>
              </p:cNvSpPr>
              <p:nvPr/>
            </p:nvSpPr>
            <p:spPr bwMode="auto">
              <a:xfrm>
                <a:off x="1558" y="1381"/>
                <a:ext cx="8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Line 77"/>
              <p:cNvSpPr>
                <a:spLocks noChangeShapeType="1"/>
              </p:cNvSpPr>
              <p:nvPr/>
            </p:nvSpPr>
            <p:spPr bwMode="auto">
              <a:xfrm>
                <a:off x="1725" y="1381"/>
                <a:ext cx="7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Line 78"/>
              <p:cNvSpPr>
                <a:spLocks noChangeShapeType="1"/>
              </p:cNvSpPr>
              <p:nvPr/>
            </p:nvSpPr>
            <p:spPr bwMode="auto">
              <a:xfrm>
                <a:off x="1883" y="1381"/>
                <a:ext cx="26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Line 79"/>
              <p:cNvSpPr>
                <a:spLocks noChangeShapeType="1"/>
              </p:cNvSpPr>
              <p:nvPr/>
            </p:nvSpPr>
            <p:spPr bwMode="auto">
              <a:xfrm>
                <a:off x="2235" y="1381"/>
                <a:ext cx="19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Line 80"/>
              <p:cNvSpPr>
                <a:spLocks noChangeShapeType="1"/>
              </p:cNvSpPr>
              <p:nvPr/>
            </p:nvSpPr>
            <p:spPr bwMode="auto">
              <a:xfrm flipH="1">
                <a:off x="2419" y="1381"/>
                <a:ext cx="1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Line 81"/>
              <p:cNvSpPr>
                <a:spLocks noChangeShapeType="1"/>
              </p:cNvSpPr>
              <p:nvPr/>
            </p:nvSpPr>
            <p:spPr bwMode="auto">
              <a:xfrm>
                <a:off x="3644" y="1381"/>
                <a:ext cx="20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Line 82"/>
              <p:cNvSpPr>
                <a:spLocks noChangeShapeType="1"/>
              </p:cNvSpPr>
              <p:nvPr/>
            </p:nvSpPr>
            <p:spPr bwMode="auto">
              <a:xfrm>
                <a:off x="3041" y="1381"/>
                <a:ext cx="40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Line 83"/>
              <p:cNvSpPr>
                <a:spLocks noChangeShapeType="1"/>
              </p:cNvSpPr>
              <p:nvPr/>
            </p:nvSpPr>
            <p:spPr bwMode="auto">
              <a:xfrm>
                <a:off x="3492" y="1381"/>
                <a:ext cx="7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Rectangle 84"/>
              <p:cNvSpPr>
                <a:spLocks noChangeArrowheads="1"/>
              </p:cNvSpPr>
              <p:nvPr/>
            </p:nvSpPr>
            <p:spPr bwMode="auto">
              <a:xfrm>
                <a:off x="1659" y="1571"/>
                <a:ext cx="57" cy="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85"/>
              <p:cNvSpPr>
                <a:spLocks noChangeArrowheads="1"/>
              </p:cNvSpPr>
              <p:nvPr/>
            </p:nvSpPr>
            <p:spPr bwMode="auto">
              <a:xfrm>
                <a:off x="1443" y="1331"/>
                <a:ext cx="52" cy="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Rectangle 86"/>
              <p:cNvSpPr>
                <a:spLocks noChangeArrowheads="1"/>
              </p:cNvSpPr>
              <p:nvPr/>
            </p:nvSpPr>
            <p:spPr bwMode="auto">
              <a:xfrm>
                <a:off x="2603" y="1595"/>
                <a:ext cx="56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87"/>
              <p:cNvSpPr>
                <a:spLocks noChangeArrowheads="1"/>
              </p:cNvSpPr>
              <p:nvPr/>
            </p:nvSpPr>
            <p:spPr bwMode="auto">
              <a:xfrm>
                <a:off x="2296" y="1591"/>
                <a:ext cx="72" cy="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88"/>
              <p:cNvSpPr>
                <a:spLocks noChangeArrowheads="1"/>
              </p:cNvSpPr>
              <p:nvPr/>
            </p:nvSpPr>
            <p:spPr bwMode="auto">
              <a:xfrm>
                <a:off x="2764" y="1614"/>
                <a:ext cx="58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89"/>
              <p:cNvSpPr>
                <a:spLocks noChangeArrowheads="1"/>
              </p:cNvSpPr>
              <p:nvPr/>
            </p:nvSpPr>
            <p:spPr bwMode="auto">
              <a:xfrm flipH="1">
                <a:off x="4165" y="1339"/>
                <a:ext cx="6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Rectangle 90"/>
              <p:cNvSpPr>
                <a:spLocks noChangeArrowheads="1"/>
              </p:cNvSpPr>
              <p:nvPr/>
            </p:nvSpPr>
            <p:spPr bwMode="auto">
              <a:xfrm>
                <a:off x="1290" y="1347"/>
                <a:ext cx="54" cy="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Rectangle 91"/>
              <p:cNvSpPr>
                <a:spLocks noChangeArrowheads="1"/>
              </p:cNvSpPr>
              <p:nvPr/>
            </p:nvSpPr>
            <p:spPr bwMode="auto">
              <a:xfrm>
                <a:off x="2547" y="1340"/>
                <a:ext cx="57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Rectangle 92"/>
              <p:cNvSpPr>
                <a:spLocks noChangeArrowheads="1"/>
              </p:cNvSpPr>
              <p:nvPr/>
            </p:nvSpPr>
            <p:spPr bwMode="auto">
              <a:xfrm>
                <a:off x="3216" y="1580"/>
                <a:ext cx="53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93"/>
              <p:cNvSpPr>
                <a:spLocks noChangeArrowheads="1"/>
              </p:cNvSpPr>
              <p:nvPr/>
            </p:nvSpPr>
            <p:spPr bwMode="auto">
              <a:xfrm>
                <a:off x="3630" y="1580"/>
                <a:ext cx="53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94"/>
              <p:cNvSpPr>
                <a:spLocks noChangeShapeType="1"/>
              </p:cNvSpPr>
              <p:nvPr/>
            </p:nvSpPr>
            <p:spPr bwMode="auto">
              <a:xfrm>
                <a:off x="1925" y="1647"/>
                <a:ext cx="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Line 95"/>
              <p:cNvSpPr>
                <a:spLocks noChangeShapeType="1"/>
              </p:cNvSpPr>
              <p:nvPr/>
            </p:nvSpPr>
            <p:spPr bwMode="auto">
              <a:xfrm>
                <a:off x="2075" y="1647"/>
                <a:ext cx="31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Line 96"/>
              <p:cNvSpPr>
                <a:spLocks noChangeShapeType="1"/>
              </p:cNvSpPr>
              <p:nvPr/>
            </p:nvSpPr>
            <p:spPr bwMode="auto">
              <a:xfrm>
                <a:off x="2468" y="1647"/>
                <a:ext cx="22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Line 97"/>
              <p:cNvSpPr>
                <a:spLocks noChangeShapeType="1"/>
              </p:cNvSpPr>
              <p:nvPr/>
            </p:nvSpPr>
            <p:spPr bwMode="auto">
              <a:xfrm>
                <a:off x="2744" y="1647"/>
                <a:ext cx="28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Line 98"/>
              <p:cNvSpPr>
                <a:spLocks noChangeShapeType="1"/>
              </p:cNvSpPr>
              <p:nvPr/>
            </p:nvSpPr>
            <p:spPr bwMode="auto">
              <a:xfrm>
                <a:off x="3119" y="1647"/>
                <a:ext cx="14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Line 99"/>
              <p:cNvSpPr>
                <a:spLocks noChangeShapeType="1"/>
              </p:cNvSpPr>
              <p:nvPr/>
            </p:nvSpPr>
            <p:spPr bwMode="auto">
              <a:xfrm>
                <a:off x="3344" y="1647"/>
                <a:ext cx="39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/>
            </p:nvSpPr>
            <p:spPr bwMode="auto">
              <a:xfrm>
                <a:off x="1308" y="1647"/>
                <a:ext cx="51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/>
            </p:nvSpPr>
            <p:spPr bwMode="auto">
              <a:xfrm>
                <a:off x="3935" y="1381"/>
                <a:ext cx="1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/>
            </p:nvSpPr>
            <p:spPr bwMode="auto">
              <a:xfrm>
                <a:off x="4159" y="1381"/>
                <a:ext cx="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/>
            </p:nvSpPr>
            <p:spPr bwMode="auto">
              <a:xfrm>
                <a:off x="3800" y="1647"/>
                <a:ext cx="10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/>
            </p:nvSpPr>
            <p:spPr bwMode="auto">
              <a:xfrm>
                <a:off x="1419" y="1381"/>
                <a:ext cx="8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/>
            </p:nvSpPr>
            <p:spPr bwMode="auto">
              <a:xfrm>
                <a:off x="2541" y="1381"/>
                <a:ext cx="44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/>
            </p:nvSpPr>
            <p:spPr bwMode="auto">
              <a:xfrm>
                <a:off x="1149" y="1381"/>
                <a:ext cx="19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Rectangle 107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/>
            </p:nvSpPr>
            <p:spPr bwMode="auto">
              <a:xfrm>
                <a:off x="891" y="1647"/>
                <a:ext cx="309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109"/>
              <p:cNvSpPr>
                <a:spLocks noChangeArrowheads="1"/>
              </p:cNvSpPr>
              <p:nvPr/>
            </p:nvSpPr>
            <p:spPr bwMode="auto">
              <a:xfrm>
                <a:off x="4368" y="1592"/>
                <a:ext cx="88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/>
            </p:nvSpPr>
            <p:spPr bwMode="auto">
              <a:xfrm>
                <a:off x="3995" y="1647"/>
                <a:ext cx="58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Rectangle 111"/>
              <p:cNvSpPr>
                <a:spLocks noChangeArrowheads="1"/>
              </p:cNvSpPr>
              <p:nvPr/>
            </p:nvSpPr>
            <p:spPr bwMode="auto">
              <a:xfrm>
                <a:off x="4320" y="1336"/>
                <a:ext cx="88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/>
            </p:nvSpPr>
            <p:spPr bwMode="auto">
              <a:xfrm>
                <a:off x="4314" y="1381"/>
                <a:ext cx="27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" name="Line 113"/>
            <p:cNvSpPr>
              <a:spLocks noChangeShapeType="1"/>
            </p:cNvSpPr>
            <p:nvPr/>
          </p:nvSpPr>
          <p:spPr bwMode="auto">
            <a:xfrm>
              <a:off x="442" y="2759"/>
              <a:ext cx="147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Line 114"/>
            <p:cNvSpPr>
              <a:spLocks noChangeShapeType="1"/>
            </p:cNvSpPr>
            <p:nvPr/>
          </p:nvSpPr>
          <p:spPr bwMode="auto">
            <a:xfrm>
              <a:off x="442" y="2495"/>
              <a:ext cx="145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" name="Group 115"/>
            <p:cNvGrpSpPr>
              <a:grpSpLocks/>
            </p:cNvGrpSpPr>
            <p:nvPr/>
          </p:nvGrpSpPr>
          <p:grpSpPr bwMode="auto">
            <a:xfrm>
              <a:off x="1882" y="2208"/>
              <a:ext cx="1410" cy="987"/>
              <a:chOff x="528" y="2390"/>
              <a:chExt cx="4944" cy="1369"/>
            </a:xfrm>
          </p:grpSpPr>
          <p:sp>
            <p:nvSpPr>
              <p:cNvPr id="46" name="Freeform 116"/>
              <p:cNvSpPr>
                <a:spLocks/>
              </p:cNvSpPr>
              <p:nvPr/>
            </p:nvSpPr>
            <p:spPr bwMode="auto">
              <a:xfrm>
                <a:off x="528" y="2600"/>
                <a:ext cx="4944" cy="856"/>
              </a:xfrm>
              <a:custGeom>
                <a:avLst/>
                <a:gdLst>
                  <a:gd name="T0" fmla="*/ 0 w 4944"/>
                  <a:gd name="T1" fmla="*/ 64 h 856"/>
                  <a:gd name="T2" fmla="*/ 240 w 4944"/>
                  <a:gd name="T3" fmla="*/ 112 h 856"/>
                  <a:gd name="T4" fmla="*/ 336 w 4944"/>
                  <a:gd name="T5" fmla="*/ 448 h 856"/>
                  <a:gd name="T6" fmla="*/ 432 w 4944"/>
                  <a:gd name="T7" fmla="*/ 112 h 856"/>
                  <a:gd name="T8" fmla="*/ 528 w 4944"/>
                  <a:gd name="T9" fmla="*/ 448 h 856"/>
                  <a:gd name="T10" fmla="*/ 624 w 4944"/>
                  <a:gd name="T11" fmla="*/ 112 h 856"/>
                  <a:gd name="T12" fmla="*/ 720 w 4944"/>
                  <a:gd name="T13" fmla="*/ 400 h 856"/>
                  <a:gd name="T14" fmla="*/ 816 w 4944"/>
                  <a:gd name="T15" fmla="*/ 64 h 856"/>
                  <a:gd name="T16" fmla="*/ 912 w 4944"/>
                  <a:gd name="T17" fmla="*/ 448 h 856"/>
                  <a:gd name="T18" fmla="*/ 1008 w 4944"/>
                  <a:gd name="T19" fmla="*/ 784 h 856"/>
                  <a:gd name="T20" fmla="*/ 1152 w 4944"/>
                  <a:gd name="T21" fmla="*/ 304 h 856"/>
                  <a:gd name="T22" fmla="*/ 1200 w 4944"/>
                  <a:gd name="T23" fmla="*/ 64 h 856"/>
                  <a:gd name="T24" fmla="*/ 1296 w 4944"/>
                  <a:gd name="T25" fmla="*/ 400 h 856"/>
                  <a:gd name="T26" fmla="*/ 1392 w 4944"/>
                  <a:gd name="T27" fmla="*/ 112 h 856"/>
                  <a:gd name="T28" fmla="*/ 1584 w 4944"/>
                  <a:gd name="T29" fmla="*/ 784 h 856"/>
                  <a:gd name="T30" fmla="*/ 1632 w 4944"/>
                  <a:gd name="T31" fmla="*/ 544 h 856"/>
                  <a:gd name="T32" fmla="*/ 1680 w 4944"/>
                  <a:gd name="T33" fmla="*/ 448 h 856"/>
                  <a:gd name="T34" fmla="*/ 1728 w 4944"/>
                  <a:gd name="T35" fmla="*/ 736 h 856"/>
                  <a:gd name="T36" fmla="*/ 1776 w 4944"/>
                  <a:gd name="T37" fmla="*/ 784 h 856"/>
                  <a:gd name="T38" fmla="*/ 1872 w 4944"/>
                  <a:gd name="T39" fmla="*/ 352 h 856"/>
                  <a:gd name="T40" fmla="*/ 1968 w 4944"/>
                  <a:gd name="T41" fmla="*/ 112 h 856"/>
                  <a:gd name="T42" fmla="*/ 2064 w 4944"/>
                  <a:gd name="T43" fmla="*/ 400 h 856"/>
                  <a:gd name="T44" fmla="*/ 2160 w 4944"/>
                  <a:gd name="T45" fmla="*/ 784 h 856"/>
                  <a:gd name="T46" fmla="*/ 2256 w 4944"/>
                  <a:gd name="T47" fmla="*/ 448 h 856"/>
                  <a:gd name="T48" fmla="*/ 2352 w 4944"/>
                  <a:gd name="T49" fmla="*/ 784 h 856"/>
                  <a:gd name="T50" fmla="*/ 2496 w 4944"/>
                  <a:gd name="T51" fmla="*/ 352 h 856"/>
                  <a:gd name="T52" fmla="*/ 2544 w 4944"/>
                  <a:gd name="T53" fmla="*/ 112 h 856"/>
                  <a:gd name="T54" fmla="*/ 2736 w 4944"/>
                  <a:gd name="T55" fmla="*/ 784 h 856"/>
                  <a:gd name="T56" fmla="*/ 2928 w 4944"/>
                  <a:gd name="T57" fmla="*/ 112 h 856"/>
                  <a:gd name="T58" fmla="*/ 3120 w 4944"/>
                  <a:gd name="T59" fmla="*/ 784 h 856"/>
                  <a:gd name="T60" fmla="*/ 3312 w 4944"/>
                  <a:gd name="T61" fmla="*/ 64 h 856"/>
                  <a:gd name="T62" fmla="*/ 3504 w 4944"/>
                  <a:gd name="T63" fmla="*/ 784 h 856"/>
                  <a:gd name="T64" fmla="*/ 3600 w 4944"/>
                  <a:gd name="T65" fmla="*/ 400 h 856"/>
                  <a:gd name="T66" fmla="*/ 3696 w 4944"/>
                  <a:gd name="T67" fmla="*/ 784 h 856"/>
                  <a:gd name="T68" fmla="*/ 3792 w 4944"/>
                  <a:gd name="T69" fmla="*/ 400 h 856"/>
                  <a:gd name="T70" fmla="*/ 3888 w 4944"/>
                  <a:gd name="T71" fmla="*/ 784 h 856"/>
                  <a:gd name="T72" fmla="*/ 4080 w 4944"/>
                  <a:gd name="T73" fmla="*/ 64 h 856"/>
                  <a:gd name="T74" fmla="*/ 4176 w 4944"/>
                  <a:gd name="T75" fmla="*/ 400 h 856"/>
                  <a:gd name="T76" fmla="*/ 4272 w 4944"/>
                  <a:gd name="T77" fmla="*/ 64 h 856"/>
                  <a:gd name="T78" fmla="*/ 4464 w 4944"/>
                  <a:gd name="T79" fmla="*/ 784 h 856"/>
                  <a:gd name="T80" fmla="*/ 4560 w 4944"/>
                  <a:gd name="T81" fmla="*/ 304 h 856"/>
                  <a:gd name="T82" fmla="*/ 4752 w 4944"/>
                  <a:gd name="T83" fmla="*/ 64 h 856"/>
                  <a:gd name="T84" fmla="*/ 4944 w 4944"/>
                  <a:gd name="T85" fmla="*/ 16 h 8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44"/>
                  <a:gd name="T130" fmla="*/ 0 h 856"/>
                  <a:gd name="T131" fmla="*/ 4944 w 4944"/>
                  <a:gd name="T132" fmla="*/ 856 h 8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44" h="856">
                    <a:moveTo>
                      <a:pt x="0" y="64"/>
                    </a:moveTo>
                    <a:cubicBezTo>
                      <a:pt x="92" y="56"/>
                      <a:pt x="184" y="48"/>
                      <a:pt x="240" y="112"/>
                    </a:cubicBezTo>
                    <a:cubicBezTo>
                      <a:pt x="296" y="176"/>
                      <a:pt x="304" y="448"/>
                      <a:pt x="336" y="448"/>
                    </a:cubicBezTo>
                    <a:cubicBezTo>
                      <a:pt x="368" y="448"/>
                      <a:pt x="400" y="112"/>
                      <a:pt x="432" y="112"/>
                    </a:cubicBezTo>
                    <a:cubicBezTo>
                      <a:pt x="464" y="112"/>
                      <a:pt x="496" y="448"/>
                      <a:pt x="528" y="448"/>
                    </a:cubicBezTo>
                    <a:cubicBezTo>
                      <a:pt x="560" y="448"/>
                      <a:pt x="592" y="120"/>
                      <a:pt x="624" y="112"/>
                    </a:cubicBezTo>
                    <a:cubicBezTo>
                      <a:pt x="656" y="104"/>
                      <a:pt x="688" y="408"/>
                      <a:pt x="720" y="400"/>
                    </a:cubicBezTo>
                    <a:cubicBezTo>
                      <a:pt x="752" y="392"/>
                      <a:pt x="784" y="56"/>
                      <a:pt x="816" y="64"/>
                    </a:cubicBezTo>
                    <a:cubicBezTo>
                      <a:pt x="848" y="72"/>
                      <a:pt x="880" y="328"/>
                      <a:pt x="912" y="448"/>
                    </a:cubicBezTo>
                    <a:cubicBezTo>
                      <a:pt x="944" y="568"/>
                      <a:pt x="968" y="808"/>
                      <a:pt x="1008" y="784"/>
                    </a:cubicBezTo>
                    <a:cubicBezTo>
                      <a:pt x="1048" y="760"/>
                      <a:pt x="1120" y="424"/>
                      <a:pt x="1152" y="304"/>
                    </a:cubicBezTo>
                    <a:cubicBezTo>
                      <a:pt x="1184" y="184"/>
                      <a:pt x="1176" y="48"/>
                      <a:pt x="1200" y="64"/>
                    </a:cubicBezTo>
                    <a:cubicBezTo>
                      <a:pt x="1224" y="80"/>
                      <a:pt x="1264" y="392"/>
                      <a:pt x="1296" y="400"/>
                    </a:cubicBezTo>
                    <a:cubicBezTo>
                      <a:pt x="1328" y="408"/>
                      <a:pt x="1344" y="48"/>
                      <a:pt x="1392" y="112"/>
                    </a:cubicBezTo>
                    <a:cubicBezTo>
                      <a:pt x="1440" y="176"/>
                      <a:pt x="1544" y="712"/>
                      <a:pt x="1584" y="784"/>
                    </a:cubicBezTo>
                    <a:cubicBezTo>
                      <a:pt x="1624" y="856"/>
                      <a:pt x="1616" y="600"/>
                      <a:pt x="1632" y="544"/>
                    </a:cubicBezTo>
                    <a:cubicBezTo>
                      <a:pt x="1648" y="488"/>
                      <a:pt x="1664" y="416"/>
                      <a:pt x="1680" y="448"/>
                    </a:cubicBezTo>
                    <a:cubicBezTo>
                      <a:pt x="1696" y="480"/>
                      <a:pt x="1712" y="680"/>
                      <a:pt x="1728" y="736"/>
                    </a:cubicBezTo>
                    <a:cubicBezTo>
                      <a:pt x="1744" y="792"/>
                      <a:pt x="1752" y="848"/>
                      <a:pt x="1776" y="784"/>
                    </a:cubicBezTo>
                    <a:cubicBezTo>
                      <a:pt x="1800" y="720"/>
                      <a:pt x="1840" y="464"/>
                      <a:pt x="1872" y="352"/>
                    </a:cubicBezTo>
                    <a:cubicBezTo>
                      <a:pt x="1904" y="240"/>
                      <a:pt x="1936" y="104"/>
                      <a:pt x="1968" y="112"/>
                    </a:cubicBezTo>
                    <a:cubicBezTo>
                      <a:pt x="2000" y="120"/>
                      <a:pt x="2032" y="288"/>
                      <a:pt x="2064" y="400"/>
                    </a:cubicBezTo>
                    <a:cubicBezTo>
                      <a:pt x="2096" y="512"/>
                      <a:pt x="2128" y="776"/>
                      <a:pt x="2160" y="784"/>
                    </a:cubicBezTo>
                    <a:cubicBezTo>
                      <a:pt x="2192" y="792"/>
                      <a:pt x="2224" y="448"/>
                      <a:pt x="2256" y="448"/>
                    </a:cubicBezTo>
                    <a:cubicBezTo>
                      <a:pt x="2288" y="448"/>
                      <a:pt x="2312" y="800"/>
                      <a:pt x="2352" y="784"/>
                    </a:cubicBezTo>
                    <a:cubicBezTo>
                      <a:pt x="2392" y="768"/>
                      <a:pt x="2464" y="464"/>
                      <a:pt x="2496" y="352"/>
                    </a:cubicBezTo>
                    <a:cubicBezTo>
                      <a:pt x="2528" y="240"/>
                      <a:pt x="2504" y="40"/>
                      <a:pt x="2544" y="112"/>
                    </a:cubicBezTo>
                    <a:cubicBezTo>
                      <a:pt x="2584" y="184"/>
                      <a:pt x="2672" y="784"/>
                      <a:pt x="2736" y="784"/>
                    </a:cubicBezTo>
                    <a:cubicBezTo>
                      <a:pt x="2800" y="784"/>
                      <a:pt x="2864" y="112"/>
                      <a:pt x="2928" y="112"/>
                    </a:cubicBezTo>
                    <a:cubicBezTo>
                      <a:pt x="2992" y="112"/>
                      <a:pt x="3056" y="792"/>
                      <a:pt x="3120" y="784"/>
                    </a:cubicBezTo>
                    <a:cubicBezTo>
                      <a:pt x="3184" y="776"/>
                      <a:pt x="3248" y="64"/>
                      <a:pt x="3312" y="64"/>
                    </a:cubicBezTo>
                    <a:cubicBezTo>
                      <a:pt x="3376" y="64"/>
                      <a:pt x="3456" y="728"/>
                      <a:pt x="3504" y="784"/>
                    </a:cubicBezTo>
                    <a:cubicBezTo>
                      <a:pt x="3552" y="840"/>
                      <a:pt x="3568" y="400"/>
                      <a:pt x="3600" y="400"/>
                    </a:cubicBezTo>
                    <a:cubicBezTo>
                      <a:pt x="3632" y="400"/>
                      <a:pt x="3664" y="784"/>
                      <a:pt x="3696" y="784"/>
                    </a:cubicBezTo>
                    <a:cubicBezTo>
                      <a:pt x="3728" y="784"/>
                      <a:pt x="3760" y="400"/>
                      <a:pt x="3792" y="400"/>
                    </a:cubicBezTo>
                    <a:cubicBezTo>
                      <a:pt x="3824" y="400"/>
                      <a:pt x="3840" y="840"/>
                      <a:pt x="3888" y="784"/>
                    </a:cubicBezTo>
                    <a:cubicBezTo>
                      <a:pt x="3936" y="728"/>
                      <a:pt x="4032" y="128"/>
                      <a:pt x="4080" y="64"/>
                    </a:cubicBezTo>
                    <a:cubicBezTo>
                      <a:pt x="4128" y="0"/>
                      <a:pt x="4144" y="400"/>
                      <a:pt x="4176" y="400"/>
                    </a:cubicBezTo>
                    <a:cubicBezTo>
                      <a:pt x="4208" y="400"/>
                      <a:pt x="4224" y="0"/>
                      <a:pt x="4272" y="64"/>
                    </a:cubicBezTo>
                    <a:cubicBezTo>
                      <a:pt x="4320" y="128"/>
                      <a:pt x="4416" y="744"/>
                      <a:pt x="4464" y="784"/>
                    </a:cubicBezTo>
                    <a:cubicBezTo>
                      <a:pt x="4512" y="824"/>
                      <a:pt x="4512" y="424"/>
                      <a:pt x="4560" y="304"/>
                    </a:cubicBezTo>
                    <a:cubicBezTo>
                      <a:pt x="4608" y="184"/>
                      <a:pt x="4688" y="112"/>
                      <a:pt x="4752" y="64"/>
                    </a:cubicBezTo>
                    <a:cubicBezTo>
                      <a:pt x="4816" y="16"/>
                      <a:pt x="4880" y="16"/>
                      <a:pt x="4944" y="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Freeform 117"/>
              <p:cNvSpPr>
                <a:spLocks/>
              </p:cNvSpPr>
              <p:nvPr/>
            </p:nvSpPr>
            <p:spPr bwMode="auto">
              <a:xfrm>
                <a:off x="528" y="2496"/>
                <a:ext cx="4944" cy="856"/>
              </a:xfrm>
              <a:custGeom>
                <a:avLst/>
                <a:gdLst>
                  <a:gd name="T0" fmla="*/ 0 w 4944"/>
                  <a:gd name="T1" fmla="*/ 64 h 856"/>
                  <a:gd name="T2" fmla="*/ 240 w 4944"/>
                  <a:gd name="T3" fmla="*/ 112 h 856"/>
                  <a:gd name="T4" fmla="*/ 336 w 4944"/>
                  <a:gd name="T5" fmla="*/ 448 h 856"/>
                  <a:gd name="T6" fmla="*/ 432 w 4944"/>
                  <a:gd name="T7" fmla="*/ 112 h 856"/>
                  <a:gd name="T8" fmla="*/ 528 w 4944"/>
                  <a:gd name="T9" fmla="*/ 448 h 856"/>
                  <a:gd name="T10" fmla="*/ 624 w 4944"/>
                  <a:gd name="T11" fmla="*/ 112 h 856"/>
                  <a:gd name="T12" fmla="*/ 720 w 4944"/>
                  <a:gd name="T13" fmla="*/ 400 h 856"/>
                  <a:gd name="T14" fmla="*/ 816 w 4944"/>
                  <a:gd name="T15" fmla="*/ 64 h 856"/>
                  <a:gd name="T16" fmla="*/ 912 w 4944"/>
                  <a:gd name="T17" fmla="*/ 448 h 856"/>
                  <a:gd name="T18" fmla="*/ 1008 w 4944"/>
                  <a:gd name="T19" fmla="*/ 784 h 856"/>
                  <a:gd name="T20" fmla="*/ 1152 w 4944"/>
                  <a:gd name="T21" fmla="*/ 304 h 856"/>
                  <a:gd name="T22" fmla="*/ 1200 w 4944"/>
                  <a:gd name="T23" fmla="*/ 64 h 856"/>
                  <a:gd name="T24" fmla="*/ 1296 w 4944"/>
                  <a:gd name="T25" fmla="*/ 400 h 856"/>
                  <a:gd name="T26" fmla="*/ 1392 w 4944"/>
                  <a:gd name="T27" fmla="*/ 112 h 856"/>
                  <a:gd name="T28" fmla="*/ 1584 w 4944"/>
                  <a:gd name="T29" fmla="*/ 784 h 856"/>
                  <a:gd name="T30" fmla="*/ 1632 w 4944"/>
                  <a:gd name="T31" fmla="*/ 544 h 856"/>
                  <a:gd name="T32" fmla="*/ 1680 w 4944"/>
                  <a:gd name="T33" fmla="*/ 448 h 856"/>
                  <a:gd name="T34" fmla="*/ 1728 w 4944"/>
                  <a:gd name="T35" fmla="*/ 736 h 856"/>
                  <a:gd name="T36" fmla="*/ 1776 w 4944"/>
                  <a:gd name="T37" fmla="*/ 784 h 856"/>
                  <a:gd name="T38" fmla="*/ 1872 w 4944"/>
                  <a:gd name="T39" fmla="*/ 352 h 856"/>
                  <a:gd name="T40" fmla="*/ 1968 w 4944"/>
                  <a:gd name="T41" fmla="*/ 112 h 856"/>
                  <a:gd name="T42" fmla="*/ 2064 w 4944"/>
                  <a:gd name="T43" fmla="*/ 400 h 856"/>
                  <a:gd name="T44" fmla="*/ 2160 w 4944"/>
                  <a:gd name="T45" fmla="*/ 784 h 856"/>
                  <a:gd name="T46" fmla="*/ 2256 w 4944"/>
                  <a:gd name="T47" fmla="*/ 448 h 856"/>
                  <a:gd name="T48" fmla="*/ 2352 w 4944"/>
                  <a:gd name="T49" fmla="*/ 784 h 856"/>
                  <a:gd name="T50" fmla="*/ 2496 w 4944"/>
                  <a:gd name="T51" fmla="*/ 352 h 856"/>
                  <a:gd name="T52" fmla="*/ 2544 w 4944"/>
                  <a:gd name="T53" fmla="*/ 112 h 856"/>
                  <a:gd name="T54" fmla="*/ 2736 w 4944"/>
                  <a:gd name="T55" fmla="*/ 784 h 856"/>
                  <a:gd name="T56" fmla="*/ 2928 w 4944"/>
                  <a:gd name="T57" fmla="*/ 112 h 856"/>
                  <a:gd name="T58" fmla="*/ 3120 w 4944"/>
                  <a:gd name="T59" fmla="*/ 784 h 856"/>
                  <a:gd name="T60" fmla="*/ 3312 w 4944"/>
                  <a:gd name="T61" fmla="*/ 64 h 856"/>
                  <a:gd name="T62" fmla="*/ 3504 w 4944"/>
                  <a:gd name="T63" fmla="*/ 784 h 856"/>
                  <a:gd name="T64" fmla="*/ 3600 w 4944"/>
                  <a:gd name="T65" fmla="*/ 400 h 856"/>
                  <a:gd name="T66" fmla="*/ 3696 w 4944"/>
                  <a:gd name="T67" fmla="*/ 784 h 856"/>
                  <a:gd name="T68" fmla="*/ 3792 w 4944"/>
                  <a:gd name="T69" fmla="*/ 400 h 856"/>
                  <a:gd name="T70" fmla="*/ 3888 w 4944"/>
                  <a:gd name="T71" fmla="*/ 784 h 856"/>
                  <a:gd name="T72" fmla="*/ 4080 w 4944"/>
                  <a:gd name="T73" fmla="*/ 64 h 856"/>
                  <a:gd name="T74" fmla="*/ 4176 w 4944"/>
                  <a:gd name="T75" fmla="*/ 400 h 856"/>
                  <a:gd name="T76" fmla="*/ 4272 w 4944"/>
                  <a:gd name="T77" fmla="*/ 64 h 856"/>
                  <a:gd name="T78" fmla="*/ 4464 w 4944"/>
                  <a:gd name="T79" fmla="*/ 784 h 856"/>
                  <a:gd name="T80" fmla="*/ 4560 w 4944"/>
                  <a:gd name="T81" fmla="*/ 304 h 856"/>
                  <a:gd name="T82" fmla="*/ 4752 w 4944"/>
                  <a:gd name="T83" fmla="*/ 64 h 856"/>
                  <a:gd name="T84" fmla="*/ 4944 w 4944"/>
                  <a:gd name="T85" fmla="*/ 16 h 8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44"/>
                  <a:gd name="T130" fmla="*/ 0 h 856"/>
                  <a:gd name="T131" fmla="*/ 4944 w 4944"/>
                  <a:gd name="T132" fmla="*/ 856 h 8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44" h="856">
                    <a:moveTo>
                      <a:pt x="0" y="64"/>
                    </a:moveTo>
                    <a:cubicBezTo>
                      <a:pt x="92" y="56"/>
                      <a:pt x="184" y="48"/>
                      <a:pt x="240" y="112"/>
                    </a:cubicBezTo>
                    <a:cubicBezTo>
                      <a:pt x="296" y="176"/>
                      <a:pt x="304" y="448"/>
                      <a:pt x="336" y="448"/>
                    </a:cubicBezTo>
                    <a:cubicBezTo>
                      <a:pt x="368" y="448"/>
                      <a:pt x="400" y="112"/>
                      <a:pt x="432" y="112"/>
                    </a:cubicBezTo>
                    <a:cubicBezTo>
                      <a:pt x="464" y="112"/>
                      <a:pt x="496" y="448"/>
                      <a:pt x="528" y="448"/>
                    </a:cubicBezTo>
                    <a:cubicBezTo>
                      <a:pt x="560" y="448"/>
                      <a:pt x="592" y="120"/>
                      <a:pt x="624" y="112"/>
                    </a:cubicBezTo>
                    <a:cubicBezTo>
                      <a:pt x="656" y="104"/>
                      <a:pt x="688" y="408"/>
                      <a:pt x="720" y="400"/>
                    </a:cubicBezTo>
                    <a:cubicBezTo>
                      <a:pt x="752" y="392"/>
                      <a:pt x="784" y="56"/>
                      <a:pt x="816" y="64"/>
                    </a:cubicBezTo>
                    <a:cubicBezTo>
                      <a:pt x="848" y="72"/>
                      <a:pt x="880" y="328"/>
                      <a:pt x="912" y="448"/>
                    </a:cubicBezTo>
                    <a:cubicBezTo>
                      <a:pt x="944" y="568"/>
                      <a:pt x="968" y="808"/>
                      <a:pt x="1008" y="784"/>
                    </a:cubicBezTo>
                    <a:cubicBezTo>
                      <a:pt x="1048" y="760"/>
                      <a:pt x="1120" y="424"/>
                      <a:pt x="1152" y="304"/>
                    </a:cubicBezTo>
                    <a:cubicBezTo>
                      <a:pt x="1184" y="184"/>
                      <a:pt x="1176" y="48"/>
                      <a:pt x="1200" y="64"/>
                    </a:cubicBezTo>
                    <a:cubicBezTo>
                      <a:pt x="1224" y="80"/>
                      <a:pt x="1264" y="392"/>
                      <a:pt x="1296" y="400"/>
                    </a:cubicBezTo>
                    <a:cubicBezTo>
                      <a:pt x="1328" y="408"/>
                      <a:pt x="1344" y="48"/>
                      <a:pt x="1392" y="112"/>
                    </a:cubicBezTo>
                    <a:cubicBezTo>
                      <a:pt x="1440" y="176"/>
                      <a:pt x="1544" y="712"/>
                      <a:pt x="1584" y="784"/>
                    </a:cubicBezTo>
                    <a:cubicBezTo>
                      <a:pt x="1624" y="856"/>
                      <a:pt x="1616" y="600"/>
                      <a:pt x="1632" y="544"/>
                    </a:cubicBezTo>
                    <a:cubicBezTo>
                      <a:pt x="1648" y="488"/>
                      <a:pt x="1664" y="416"/>
                      <a:pt x="1680" y="448"/>
                    </a:cubicBezTo>
                    <a:cubicBezTo>
                      <a:pt x="1696" y="480"/>
                      <a:pt x="1712" y="680"/>
                      <a:pt x="1728" y="736"/>
                    </a:cubicBezTo>
                    <a:cubicBezTo>
                      <a:pt x="1744" y="792"/>
                      <a:pt x="1752" y="848"/>
                      <a:pt x="1776" y="784"/>
                    </a:cubicBezTo>
                    <a:cubicBezTo>
                      <a:pt x="1800" y="720"/>
                      <a:pt x="1840" y="464"/>
                      <a:pt x="1872" y="352"/>
                    </a:cubicBezTo>
                    <a:cubicBezTo>
                      <a:pt x="1904" y="240"/>
                      <a:pt x="1936" y="104"/>
                      <a:pt x="1968" y="112"/>
                    </a:cubicBezTo>
                    <a:cubicBezTo>
                      <a:pt x="2000" y="120"/>
                      <a:pt x="2032" y="288"/>
                      <a:pt x="2064" y="400"/>
                    </a:cubicBezTo>
                    <a:cubicBezTo>
                      <a:pt x="2096" y="512"/>
                      <a:pt x="2128" y="776"/>
                      <a:pt x="2160" y="784"/>
                    </a:cubicBezTo>
                    <a:cubicBezTo>
                      <a:pt x="2192" y="792"/>
                      <a:pt x="2224" y="448"/>
                      <a:pt x="2256" y="448"/>
                    </a:cubicBezTo>
                    <a:cubicBezTo>
                      <a:pt x="2288" y="448"/>
                      <a:pt x="2312" y="800"/>
                      <a:pt x="2352" y="784"/>
                    </a:cubicBezTo>
                    <a:cubicBezTo>
                      <a:pt x="2392" y="768"/>
                      <a:pt x="2464" y="464"/>
                      <a:pt x="2496" y="352"/>
                    </a:cubicBezTo>
                    <a:cubicBezTo>
                      <a:pt x="2528" y="240"/>
                      <a:pt x="2504" y="40"/>
                      <a:pt x="2544" y="112"/>
                    </a:cubicBezTo>
                    <a:cubicBezTo>
                      <a:pt x="2584" y="184"/>
                      <a:pt x="2672" y="784"/>
                      <a:pt x="2736" y="784"/>
                    </a:cubicBezTo>
                    <a:cubicBezTo>
                      <a:pt x="2800" y="784"/>
                      <a:pt x="2864" y="112"/>
                      <a:pt x="2928" y="112"/>
                    </a:cubicBezTo>
                    <a:cubicBezTo>
                      <a:pt x="2992" y="112"/>
                      <a:pt x="3056" y="792"/>
                      <a:pt x="3120" y="784"/>
                    </a:cubicBezTo>
                    <a:cubicBezTo>
                      <a:pt x="3184" y="776"/>
                      <a:pt x="3248" y="64"/>
                      <a:pt x="3312" y="64"/>
                    </a:cubicBezTo>
                    <a:cubicBezTo>
                      <a:pt x="3376" y="64"/>
                      <a:pt x="3456" y="728"/>
                      <a:pt x="3504" y="784"/>
                    </a:cubicBezTo>
                    <a:cubicBezTo>
                      <a:pt x="3552" y="840"/>
                      <a:pt x="3568" y="400"/>
                      <a:pt x="3600" y="400"/>
                    </a:cubicBezTo>
                    <a:cubicBezTo>
                      <a:pt x="3632" y="400"/>
                      <a:pt x="3664" y="784"/>
                      <a:pt x="3696" y="784"/>
                    </a:cubicBezTo>
                    <a:cubicBezTo>
                      <a:pt x="3728" y="784"/>
                      <a:pt x="3760" y="400"/>
                      <a:pt x="3792" y="400"/>
                    </a:cubicBezTo>
                    <a:cubicBezTo>
                      <a:pt x="3824" y="400"/>
                      <a:pt x="3840" y="840"/>
                      <a:pt x="3888" y="784"/>
                    </a:cubicBezTo>
                    <a:cubicBezTo>
                      <a:pt x="3936" y="728"/>
                      <a:pt x="4032" y="128"/>
                      <a:pt x="4080" y="64"/>
                    </a:cubicBezTo>
                    <a:cubicBezTo>
                      <a:pt x="4128" y="0"/>
                      <a:pt x="4144" y="400"/>
                      <a:pt x="4176" y="400"/>
                    </a:cubicBezTo>
                    <a:cubicBezTo>
                      <a:pt x="4208" y="400"/>
                      <a:pt x="4224" y="0"/>
                      <a:pt x="4272" y="64"/>
                    </a:cubicBezTo>
                    <a:cubicBezTo>
                      <a:pt x="4320" y="128"/>
                      <a:pt x="4416" y="744"/>
                      <a:pt x="4464" y="784"/>
                    </a:cubicBezTo>
                    <a:cubicBezTo>
                      <a:pt x="4512" y="824"/>
                      <a:pt x="4512" y="424"/>
                      <a:pt x="4560" y="304"/>
                    </a:cubicBezTo>
                    <a:cubicBezTo>
                      <a:pt x="4608" y="184"/>
                      <a:pt x="4688" y="112"/>
                      <a:pt x="4752" y="64"/>
                    </a:cubicBezTo>
                    <a:cubicBezTo>
                      <a:pt x="4816" y="16"/>
                      <a:pt x="4880" y="16"/>
                      <a:pt x="4944" y="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118"/>
              <p:cNvSpPr>
                <a:spLocks noChangeArrowheads="1"/>
              </p:cNvSpPr>
              <p:nvPr/>
            </p:nvSpPr>
            <p:spPr bwMode="auto">
              <a:xfrm>
                <a:off x="3180" y="2727"/>
                <a:ext cx="91" cy="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119"/>
              <p:cNvSpPr>
                <a:spLocks noChangeArrowheads="1"/>
              </p:cNvSpPr>
              <p:nvPr/>
            </p:nvSpPr>
            <p:spPr bwMode="auto">
              <a:xfrm>
                <a:off x="1818" y="3104"/>
                <a:ext cx="91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120"/>
              <p:cNvSpPr>
                <a:spLocks noChangeArrowheads="1"/>
              </p:cNvSpPr>
              <p:nvPr/>
            </p:nvSpPr>
            <p:spPr bwMode="auto">
              <a:xfrm>
                <a:off x="876" y="2736"/>
                <a:ext cx="84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121"/>
              <p:cNvSpPr>
                <a:spLocks noChangeArrowheads="1"/>
              </p:cNvSpPr>
              <p:nvPr/>
            </p:nvSpPr>
            <p:spPr bwMode="auto">
              <a:xfrm>
                <a:off x="1809" y="2723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122"/>
              <p:cNvSpPr>
                <a:spLocks noChangeArrowheads="1"/>
              </p:cNvSpPr>
              <p:nvPr/>
            </p:nvSpPr>
            <p:spPr bwMode="auto">
              <a:xfrm>
                <a:off x="1544" y="2704"/>
                <a:ext cx="93" cy="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123"/>
              <p:cNvSpPr>
                <a:spLocks noChangeArrowheads="1"/>
              </p:cNvSpPr>
              <p:nvPr/>
            </p:nvSpPr>
            <p:spPr bwMode="auto">
              <a:xfrm>
                <a:off x="1281" y="2717"/>
                <a:ext cx="49" cy="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124"/>
              <p:cNvSpPr>
                <a:spLocks noChangeArrowheads="1"/>
              </p:cNvSpPr>
              <p:nvPr/>
            </p:nvSpPr>
            <p:spPr bwMode="auto">
              <a:xfrm>
                <a:off x="2053" y="2390"/>
                <a:ext cx="75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125"/>
              <p:cNvSpPr>
                <a:spLocks noChangeArrowheads="1"/>
              </p:cNvSpPr>
              <p:nvPr/>
            </p:nvSpPr>
            <p:spPr bwMode="auto">
              <a:xfrm>
                <a:off x="2505" y="2735"/>
                <a:ext cx="106" cy="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126"/>
              <p:cNvSpPr>
                <a:spLocks noChangeArrowheads="1"/>
              </p:cNvSpPr>
              <p:nvPr/>
            </p:nvSpPr>
            <p:spPr bwMode="auto">
              <a:xfrm>
                <a:off x="3473" y="2743"/>
                <a:ext cx="83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127"/>
              <p:cNvSpPr>
                <a:spLocks noChangeArrowheads="1"/>
              </p:cNvSpPr>
              <p:nvPr/>
            </p:nvSpPr>
            <p:spPr bwMode="auto">
              <a:xfrm>
                <a:off x="2589" y="2742"/>
                <a:ext cx="75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128"/>
              <p:cNvSpPr>
                <a:spLocks noChangeArrowheads="1"/>
              </p:cNvSpPr>
              <p:nvPr/>
            </p:nvSpPr>
            <p:spPr bwMode="auto">
              <a:xfrm>
                <a:off x="2891" y="2717"/>
                <a:ext cx="77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129"/>
              <p:cNvSpPr>
                <a:spLocks noChangeArrowheads="1"/>
              </p:cNvSpPr>
              <p:nvPr/>
            </p:nvSpPr>
            <p:spPr bwMode="auto">
              <a:xfrm>
                <a:off x="3006" y="2736"/>
                <a:ext cx="75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130"/>
              <p:cNvSpPr>
                <a:spLocks noChangeShapeType="1"/>
              </p:cNvSpPr>
              <p:nvPr/>
            </p:nvSpPr>
            <p:spPr bwMode="auto">
              <a:xfrm>
                <a:off x="561" y="2792"/>
                <a:ext cx="159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131"/>
              <p:cNvSpPr>
                <a:spLocks noChangeShapeType="1"/>
              </p:cNvSpPr>
              <p:nvPr/>
            </p:nvSpPr>
            <p:spPr bwMode="auto">
              <a:xfrm>
                <a:off x="1232" y="2790"/>
                <a:ext cx="499" cy="5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Line 132"/>
              <p:cNvSpPr>
                <a:spLocks noChangeShapeType="1"/>
              </p:cNvSpPr>
              <p:nvPr/>
            </p:nvSpPr>
            <p:spPr bwMode="auto">
              <a:xfrm>
                <a:off x="2482" y="2791"/>
                <a:ext cx="596" cy="2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Line 133"/>
              <p:cNvSpPr>
                <a:spLocks noChangeShapeType="1"/>
              </p:cNvSpPr>
              <p:nvPr/>
            </p:nvSpPr>
            <p:spPr bwMode="auto">
              <a:xfrm>
                <a:off x="2001" y="2792"/>
                <a:ext cx="367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Line 134"/>
              <p:cNvSpPr>
                <a:spLocks noChangeShapeType="1"/>
              </p:cNvSpPr>
              <p:nvPr/>
            </p:nvSpPr>
            <p:spPr bwMode="auto">
              <a:xfrm>
                <a:off x="3162" y="2791"/>
                <a:ext cx="208" cy="2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Rectangle 135"/>
              <p:cNvSpPr>
                <a:spLocks noChangeArrowheads="1"/>
              </p:cNvSpPr>
              <p:nvPr/>
            </p:nvSpPr>
            <p:spPr bwMode="auto">
              <a:xfrm>
                <a:off x="1068" y="2736"/>
                <a:ext cx="75" cy="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136"/>
              <p:cNvSpPr>
                <a:spLocks noChangeArrowheads="1"/>
              </p:cNvSpPr>
              <p:nvPr/>
            </p:nvSpPr>
            <p:spPr bwMode="auto">
              <a:xfrm>
                <a:off x="2203" y="3111"/>
                <a:ext cx="81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137"/>
              <p:cNvSpPr>
                <a:spLocks noChangeArrowheads="1"/>
              </p:cNvSpPr>
              <p:nvPr/>
            </p:nvSpPr>
            <p:spPr bwMode="auto">
              <a:xfrm>
                <a:off x="2011" y="3110"/>
                <a:ext cx="104" cy="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138"/>
              <p:cNvSpPr>
                <a:spLocks noChangeArrowheads="1"/>
              </p:cNvSpPr>
              <p:nvPr/>
            </p:nvSpPr>
            <p:spPr bwMode="auto">
              <a:xfrm>
                <a:off x="2479" y="3110"/>
                <a:ext cx="84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139"/>
              <p:cNvSpPr>
                <a:spLocks noChangeArrowheads="1"/>
              </p:cNvSpPr>
              <p:nvPr/>
            </p:nvSpPr>
            <p:spPr bwMode="auto">
              <a:xfrm flipH="1">
                <a:off x="3713" y="2722"/>
                <a:ext cx="9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140"/>
              <p:cNvSpPr>
                <a:spLocks noChangeArrowheads="1"/>
              </p:cNvSpPr>
              <p:nvPr/>
            </p:nvSpPr>
            <p:spPr bwMode="auto">
              <a:xfrm>
                <a:off x="2185" y="2532"/>
                <a:ext cx="83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41"/>
              <p:cNvSpPr>
                <a:spLocks noChangeArrowheads="1"/>
              </p:cNvSpPr>
              <p:nvPr/>
            </p:nvSpPr>
            <p:spPr bwMode="auto">
              <a:xfrm>
                <a:off x="2797" y="3093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Line 142"/>
              <p:cNvSpPr>
                <a:spLocks noChangeShapeType="1"/>
              </p:cNvSpPr>
              <p:nvPr/>
            </p:nvSpPr>
            <p:spPr bwMode="auto">
              <a:xfrm>
                <a:off x="2772" y="3160"/>
                <a:ext cx="1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Line 143"/>
              <p:cNvSpPr>
                <a:spLocks noChangeShapeType="1"/>
              </p:cNvSpPr>
              <p:nvPr/>
            </p:nvSpPr>
            <p:spPr bwMode="auto">
              <a:xfrm>
                <a:off x="2981" y="3160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Line 144"/>
              <p:cNvSpPr>
                <a:spLocks noChangeShapeType="1"/>
              </p:cNvSpPr>
              <p:nvPr/>
            </p:nvSpPr>
            <p:spPr bwMode="auto">
              <a:xfrm>
                <a:off x="1515" y="3160"/>
                <a:ext cx="584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45"/>
              <p:cNvSpPr>
                <a:spLocks noChangeShapeType="1"/>
              </p:cNvSpPr>
              <p:nvPr/>
            </p:nvSpPr>
            <p:spPr bwMode="auto">
              <a:xfrm>
                <a:off x="3458" y="2791"/>
                <a:ext cx="390" cy="2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Line 146"/>
              <p:cNvSpPr>
                <a:spLocks noChangeShapeType="1"/>
              </p:cNvSpPr>
              <p:nvPr/>
            </p:nvSpPr>
            <p:spPr bwMode="auto">
              <a:xfrm>
                <a:off x="4584" y="2792"/>
                <a:ext cx="107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Line 147"/>
              <p:cNvSpPr>
                <a:spLocks noChangeShapeType="1"/>
              </p:cNvSpPr>
              <p:nvPr/>
            </p:nvSpPr>
            <p:spPr bwMode="auto">
              <a:xfrm>
                <a:off x="1814" y="2792"/>
                <a:ext cx="101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Line 148"/>
              <p:cNvSpPr>
                <a:spLocks noChangeShapeType="1"/>
              </p:cNvSpPr>
              <p:nvPr/>
            </p:nvSpPr>
            <p:spPr bwMode="auto">
              <a:xfrm>
                <a:off x="864" y="2792"/>
                <a:ext cx="86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Rectangle 149"/>
              <p:cNvSpPr>
                <a:spLocks noChangeArrowheads="1"/>
              </p:cNvSpPr>
              <p:nvPr/>
            </p:nvSpPr>
            <p:spPr bwMode="auto">
              <a:xfrm>
                <a:off x="819" y="3408"/>
                <a:ext cx="139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150"/>
              <p:cNvSpPr>
                <a:spLocks noChangeShapeType="1"/>
              </p:cNvSpPr>
              <p:nvPr/>
            </p:nvSpPr>
            <p:spPr bwMode="auto">
              <a:xfrm>
                <a:off x="570" y="3159"/>
                <a:ext cx="836" cy="2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151"/>
              <p:cNvSpPr>
                <a:spLocks noChangeArrowheads="1"/>
              </p:cNvSpPr>
              <p:nvPr/>
            </p:nvSpPr>
            <p:spPr bwMode="auto">
              <a:xfrm>
                <a:off x="4090" y="3631"/>
                <a:ext cx="127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152"/>
              <p:cNvSpPr>
                <a:spLocks noChangeShapeType="1"/>
              </p:cNvSpPr>
              <p:nvPr/>
            </p:nvSpPr>
            <p:spPr bwMode="auto">
              <a:xfrm>
                <a:off x="4536" y="3161"/>
                <a:ext cx="33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Rectangle 153"/>
              <p:cNvSpPr>
                <a:spLocks noChangeArrowheads="1"/>
              </p:cNvSpPr>
              <p:nvPr/>
            </p:nvSpPr>
            <p:spPr bwMode="auto">
              <a:xfrm>
                <a:off x="3990" y="2739"/>
                <a:ext cx="127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154"/>
              <p:cNvSpPr>
                <a:spLocks noChangeShapeType="1"/>
              </p:cNvSpPr>
              <p:nvPr/>
            </p:nvSpPr>
            <p:spPr bwMode="auto">
              <a:xfrm>
                <a:off x="3984" y="2792"/>
                <a:ext cx="502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Line 155"/>
              <p:cNvSpPr>
                <a:spLocks noChangeShapeType="1"/>
              </p:cNvSpPr>
              <p:nvPr/>
            </p:nvSpPr>
            <p:spPr bwMode="auto">
              <a:xfrm>
                <a:off x="1023" y="2792"/>
                <a:ext cx="125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Rectangle 156"/>
              <p:cNvSpPr>
                <a:spLocks noChangeArrowheads="1"/>
              </p:cNvSpPr>
              <p:nvPr/>
            </p:nvSpPr>
            <p:spPr bwMode="auto">
              <a:xfrm>
                <a:off x="5054" y="2745"/>
                <a:ext cx="14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157"/>
              <p:cNvSpPr>
                <a:spLocks noChangeArrowheads="1"/>
              </p:cNvSpPr>
              <p:nvPr/>
            </p:nvSpPr>
            <p:spPr bwMode="auto">
              <a:xfrm>
                <a:off x="4811" y="2726"/>
                <a:ext cx="14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158"/>
              <p:cNvSpPr>
                <a:spLocks noChangeShapeType="1"/>
              </p:cNvSpPr>
              <p:nvPr/>
            </p:nvSpPr>
            <p:spPr bwMode="auto">
              <a:xfrm>
                <a:off x="4782" y="2789"/>
                <a:ext cx="645" cy="6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Rectangle 159"/>
              <p:cNvSpPr>
                <a:spLocks noChangeArrowheads="1"/>
              </p:cNvSpPr>
              <p:nvPr/>
            </p:nvSpPr>
            <p:spPr bwMode="auto">
              <a:xfrm>
                <a:off x="2599" y="3111"/>
                <a:ext cx="81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160"/>
              <p:cNvSpPr>
                <a:spLocks noChangeShapeType="1"/>
              </p:cNvSpPr>
              <p:nvPr/>
            </p:nvSpPr>
            <p:spPr bwMode="auto">
              <a:xfrm>
                <a:off x="2194" y="3160"/>
                <a:ext cx="517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Rectangle 161"/>
              <p:cNvSpPr>
                <a:spLocks noChangeArrowheads="1"/>
              </p:cNvSpPr>
              <p:nvPr/>
            </p:nvSpPr>
            <p:spPr bwMode="auto">
              <a:xfrm>
                <a:off x="3291" y="3106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62"/>
              <p:cNvSpPr>
                <a:spLocks noChangeArrowheads="1"/>
              </p:cNvSpPr>
              <p:nvPr/>
            </p:nvSpPr>
            <p:spPr bwMode="auto">
              <a:xfrm>
                <a:off x="3943" y="3087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63"/>
              <p:cNvSpPr>
                <a:spLocks noChangeArrowheads="1"/>
              </p:cNvSpPr>
              <p:nvPr/>
            </p:nvSpPr>
            <p:spPr bwMode="auto">
              <a:xfrm>
                <a:off x="4135" y="3100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64"/>
              <p:cNvSpPr>
                <a:spLocks noChangeArrowheads="1"/>
              </p:cNvSpPr>
              <p:nvPr/>
            </p:nvSpPr>
            <p:spPr bwMode="auto">
              <a:xfrm>
                <a:off x="4327" y="3106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65"/>
              <p:cNvSpPr>
                <a:spLocks noChangeArrowheads="1"/>
              </p:cNvSpPr>
              <p:nvPr/>
            </p:nvSpPr>
            <p:spPr bwMode="auto">
              <a:xfrm>
                <a:off x="5013" y="3093"/>
                <a:ext cx="77" cy="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166"/>
              <p:cNvSpPr>
                <a:spLocks noChangeShapeType="1"/>
              </p:cNvSpPr>
              <p:nvPr/>
            </p:nvSpPr>
            <p:spPr bwMode="auto">
              <a:xfrm>
                <a:off x="4974" y="3159"/>
                <a:ext cx="473" cy="4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Line 167"/>
              <p:cNvSpPr>
                <a:spLocks noChangeShapeType="1"/>
              </p:cNvSpPr>
              <p:nvPr/>
            </p:nvSpPr>
            <p:spPr bwMode="auto">
              <a:xfrm>
                <a:off x="4299" y="3160"/>
                <a:ext cx="144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168"/>
              <p:cNvSpPr>
                <a:spLocks noChangeShapeType="1"/>
              </p:cNvSpPr>
              <p:nvPr/>
            </p:nvSpPr>
            <p:spPr bwMode="auto">
              <a:xfrm>
                <a:off x="4129" y="3160"/>
                <a:ext cx="110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Line 169"/>
              <p:cNvSpPr>
                <a:spLocks noChangeShapeType="1"/>
              </p:cNvSpPr>
              <p:nvPr/>
            </p:nvSpPr>
            <p:spPr bwMode="auto">
              <a:xfrm>
                <a:off x="3635" y="3160"/>
                <a:ext cx="395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Line 170"/>
              <p:cNvSpPr>
                <a:spLocks noChangeShapeType="1"/>
              </p:cNvSpPr>
              <p:nvPr/>
            </p:nvSpPr>
            <p:spPr bwMode="auto">
              <a:xfrm>
                <a:off x="3247" y="3160"/>
                <a:ext cx="291" cy="1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" name="Line 171"/>
            <p:cNvSpPr>
              <a:spLocks noChangeShapeType="1"/>
            </p:cNvSpPr>
            <p:nvPr/>
          </p:nvSpPr>
          <p:spPr bwMode="auto">
            <a:xfrm>
              <a:off x="1832" y="1878"/>
              <a:ext cx="144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Line 172"/>
            <p:cNvSpPr>
              <a:spLocks noChangeShapeType="1"/>
            </p:cNvSpPr>
            <p:nvPr/>
          </p:nvSpPr>
          <p:spPr bwMode="auto">
            <a:xfrm>
              <a:off x="1836" y="2137"/>
              <a:ext cx="142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Line 173"/>
            <p:cNvSpPr>
              <a:spLocks noChangeShapeType="1"/>
            </p:cNvSpPr>
            <p:nvPr/>
          </p:nvSpPr>
          <p:spPr bwMode="auto">
            <a:xfrm>
              <a:off x="3186" y="1881"/>
              <a:ext cx="153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Line 174"/>
            <p:cNvSpPr>
              <a:spLocks noChangeShapeType="1"/>
            </p:cNvSpPr>
            <p:nvPr/>
          </p:nvSpPr>
          <p:spPr bwMode="auto">
            <a:xfrm>
              <a:off x="3216" y="2130"/>
              <a:ext cx="153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Line 175"/>
            <p:cNvSpPr>
              <a:spLocks noChangeShapeType="1"/>
            </p:cNvSpPr>
            <p:nvPr/>
          </p:nvSpPr>
          <p:spPr bwMode="auto">
            <a:xfrm>
              <a:off x="3280" y="2767"/>
              <a:ext cx="155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Line 176"/>
            <p:cNvSpPr>
              <a:spLocks noChangeShapeType="1"/>
            </p:cNvSpPr>
            <p:nvPr/>
          </p:nvSpPr>
          <p:spPr bwMode="auto">
            <a:xfrm>
              <a:off x="3273" y="2503"/>
              <a:ext cx="1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7832" y="4577368"/>
            <a:ext cx="343580" cy="1138344"/>
            <a:chOff x="657831" y="4577368"/>
            <a:chExt cx="422999" cy="1401474"/>
          </a:xfrm>
        </p:grpSpPr>
        <p:grpSp>
          <p:nvGrpSpPr>
            <p:cNvPr id="9" name="Group 8"/>
            <p:cNvGrpSpPr/>
            <p:nvPr/>
          </p:nvGrpSpPr>
          <p:grpSpPr>
            <a:xfrm>
              <a:off x="729247" y="5333713"/>
              <a:ext cx="258194" cy="579563"/>
              <a:chOff x="729247" y="5143213"/>
              <a:chExt cx="258194" cy="579563"/>
            </a:xfrm>
          </p:grpSpPr>
          <p:sp>
            <p:nvSpPr>
              <p:cNvPr id="2" name="Oval 26"/>
              <p:cNvSpPr>
                <a:spLocks noChangeArrowheads="1"/>
              </p:cNvSpPr>
              <p:nvPr/>
            </p:nvSpPr>
            <p:spPr bwMode="auto">
              <a:xfrm rot="16200000">
                <a:off x="819890" y="5572738"/>
                <a:ext cx="75535" cy="75536"/>
              </a:xfrm>
              <a:prstGeom prst="ellipse">
                <a:avLst/>
              </a:prstGeom>
              <a:solidFill>
                <a:srgbClr val="92D050"/>
              </a:solidFill>
              <a:ln w="25400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" name="Oval 28"/>
              <p:cNvSpPr>
                <a:spLocks noChangeArrowheads="1"/>
              </p:cNvSpPr>
              <p:nvPr/>
            </p:nvSpPr>
            <p:spPr bwMode="auto">
              <a:xfrm rot="16200000">
                <a:off x="820576" y="5224588"/>
                <a:ext cx="74162" cy="75536"/>
              </a:xfrm>
              <a:prstGeom prst="ellipse">
                <a:avLst/>
              </a:prstGeom>
              <a:solidFill>
                <a:schemeClr val="folHlink"/>
              </a:solidFill>
              <a:ln w="254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" name="Oval 29"/>
              <p:cNvSpPr>
                <a:spLocks noChangeArrowheads="1"/>
              </p:cNvSpPr>
              <p:nvPr/>
            </p:nvSpPr>
            <p:spPr bwMode="auto">
              <a:xfrm rot="16200000">
                <a:off x="568562" y="5303898"/>
                <a:ext cx="579563" cy="258194"/>
              </a:xfrm>
              <a:prstGeom prst="ellipse">
                <a:avLst/>
              </a:prstGeom>
              <a:noFill/>
              <a:ln w="25400" algn="ctr">
                <a:solidFill>
                  <a:srgbClr val="89A4A7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6" name="Oval 31"/>
            <p:cNvSpPr>
              <a:spLocks noChangeArrowheads="1"/>
            </p:cNvSpPr>
            <p:nvPr/>
          </p:nvSpPr>
          <p:spPr bwMode="auto">
            <a:xfrm rot="16200000">
              <a:off x="168594" y="5066605"/>
              <a:ext cx="1401474" cy="422999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717564" y="4685931"/>
              <a:ext cx="258194" cy="579563"/>
              <a:chOff x="729247" y="5143213"/>
              <a:chExt cx="258194" cy="579563"/>
            </a:xfrm>
          </p:grpSpPr>
          <p:sp>
            <p:nvSpPr>
              <p:cNvPr id="208" name="Oval 26"/>
              <p:cNvSpPr>
                <a:spLocks noChangeArrowheads="1"/>
              </p:cNvSpPr>
              <p:nvPr/>
            </p:nvSpPr>
            <p:spPr bwMode="auto">
              <a:xfrm rot="16200000">
                <a:off x="819890" y="5572738"/>
                <a:ext cx="75535" cy="75536"/>
              </a:xfrm>
              <a:prstGeom prst="ellipse">
                <a:avLst/>
              </a:prstGeom>
              <a:solidFill>
                <a:srgbClr val="92D050"/>
              </a:solidFill>
              <a:ln w="25400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9" name="Oval 28"/>
              <p:cNvSpPr>
                <a:spLocks noChangeArrowheads="1"/>
              </p:cNvSpPr>
              <p:nvPr/>
            </p:nvSpPr>
            <p:spPr bwMode="auto">
              <a:xfrm rot="16200000">
                <a:off x="820576" y="5224588"/>
                <a:ext cx="74162" cy="75536"/>
              </a:xfrm>
              <a:prstGeom prst="ellipse">
                <a:avLst/>
              </a:prstGeom>
              <a:solidFill>
                <a:schemeClr val="folHlink"/>
              </a:solidFill>
              <a:ln w="254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0" name="Oval 29"/>
              <p:cNvSpPr>
                <a:spLocks noChangeArrowheads="1"/>
              </p:cNvSpPr>
              <p:nvPr/>
            </p:nvSpPr>
            <p:spPr bwMode="auto">
              <a:xfrm rot="16200000">
                <a:off x="568562" y="5303898"/>
                <a:ext cx="579563" cy="258194"/>
              </a:xfrm>
              <a:prstGeom prst="ellipse">
                <a:avLst/>
              </a:prstGeom>
              <a:noFill/>
              <a:ln w="25400" algn="ctr">
                <a:solidFill>
                  <a:srgbClr val="89A4A7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630409" y="3305216"/>
            <a:ext cx="343580" cy="1138344"/>
            <a:chOff x="657831" y="4577368"/>
            <a:chExt cx="422999" cy="1401474"/>
          </a:xfrm>
        </p:grpSpPr>
        <p:grpSp>
          <p:nvGrpSpPr>
            <p:cNvPr id="216" name="Group 215"/>
            <p:cNvGrpSpPr/>
            <p:nvPr/>
          </p:nvGrpSpPr>
          <p:grpSpPr>
            <a:xfrm>
              <a:off x="729247" y="5333713"/>
              <a:ext cx="258194" cy="579563"/>
              <a:chOff x="729247" y="5143213"/>
              <a:chExt cx="258194" cy="579563"/>
            </a:xfrm>
          </p:grpSpPr>
          <p:sp>
            <p:nvSpPr>
              <p:cNvPr id="222" name="Oval 26"/>
              <p:cNvSpPr>
                <a:spLocks noChangeArrowheads="1"/>
              </p:cNvSpPr>
              <p:nvPr/>
            </p:nvSpPr>
            <p:spPr bwMode="auto">
              <a:xfrm rot="16200000">
                <a:off x="819890" y="5572738"/>
                <a:ext cx="75535" cy="75536"/>
              </a:xfrm>
              <a:prstGeom prst="ellipse">
                <a:avLst/>
              </a:prstGeom>
              <a:solidFill>
                <a:schemeClr val="accent2"/>
              </a:solidFill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3" name="Oval 28"/>
              <p:cNvSpPr>
                <a:spLocks noChangeArrowheads="1"/>
              </p:cNvSpPr>
              <p:nvPr/>
            </p:nvSpPr>
            <p:spPr bwMode="auto">
              <a:xfrm rot="16200000">
                <a:off x="820576" y="5224588"/>
                <a:ext cx="74162" cy="75536"/>
              </a:xfrm>
              <a:prstGeom prst="ellipse">
                <a:avLst/>
              </a:prstGeom>
              <a:solidFill>
                <a:schemeClr val="accent2"/>
              </a:solidFill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4" name="Oval 29"/>
              <p:cNvSpPr>
                <a:spLocks noChangeArrowheads="1"/>
              </p:cNvSpPr>
              <p:nvPr/>
            </p:nvSpPr>
            <p:spPr bwMode="auto">
              <a:xfrm rot="16200000">
                <a:off x="568562" y="5303898"/>
                <a:ext cx="579563" cy="258194"/>
              </a:xfrm>
              <a:prstGeom prst="ellipse">
                <a:avLst/>
              </a:prstGeom>
              <a:noFill/>
              <a:ln w="25400" algn="ctr">
                <a:solidFill>
                  <a:srgbClr val="89A4A7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 rot="16200000">
              <a:off x="168594" y="5066605"/>
              <a:ext cx="1401474" cy="422999"/>
            </a:xfrm>
            <a:prstGeom prst="ellipse">
              <a:avLst/>
            </a:prstGeom>
            <a:noFill/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17564" y="4685931"/>
              <a:ext cx="258194" cy="579563"/>
              <a:chOff x="729247" y="5143213"/>
              <a:chExt cx="258194" cy="579563"/>
            </a:xfrm>
          </p:grpSpPr>
          <p:sp>
            <p:nvSpPr>
              <p:cNvPr id="219" name="Oval 26"/>
              <p:cNvSpPr>
                <a:spLocks noChangeArrowheads="1"/>
              </p:cNvSpPr>
              <p:nvPr/>
            </p:nvSpPr>
            <p:spPr bwMode="auto">
              <a:xfrm rot="16200000">
                <a:off x="819890" y="5572738"/>
                <a:ext cx="75535" cy="75536"/>
              </a:xfrm>
              <a:prstGeom prst="ellipse">
                <a:avLst/>
              </a:prstGeom>
              <a:solidFill>
                <a:schemeClr val="accent2"/>
              </a:solidFill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0" name="Oval 28"/>
              <p:cNvSpPr>
                <a:spLocks noChangeArrowheads="1"/>
              </p:cNvSpPr>
              <p:nvPr/>
            </p:nvSpPr>
            <p:spPr bwMode="auto">
              <a:xfrm rot="16200000">
                <a:off x="820576" y="5224588"/>
                <a:ext cx="74162" cy="75536"/>
              </a:xfrm>
              <a:prstGeom prst="ellipse">
                <a:avLst/>
              </a:prstGeom>
              <a:solidFill>
                <a:schemeClr val="accent2"/>
              </a:solidFill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1" name="Oval 29"/>
              <p:cNvSpPr>
                <a:spLocks noChangeArrowheads="1"/>
              </p:cNvSpPr>
              <p:nvPr/>
            </p:nvSpPr>
            <p:spPr bwMode="auto">
              <a:xfrm rot="16200000">
                <a:off x="568562" y="5303898"/>
                <a:ext cx="579563" cy="258194"/>
              </a:xfrm>
              <a:prstGeom prst="ellipse">
                <a:avLst/>
              </a:prstGeom>
              <a:noFill/>
              <a:ln w="25400" algn="ctr">
                <a:solidFill>
                  <a:srgbClr val="89A4A7"/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049951" y="6440240"/>
            <a:ext cx="5067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2D2D8A"/>
                </a:solidFill>
              </a:rPr>
              <a:t>L. </a:t>
            </a:r>
            <a:r>
              <a:rPr lang="en-US" sz="2000" dirty="0" err="1">
                <a:solidFill>
                  <a:srgbClr val="2D2D8A"/>
                </a:solidFill>
              </a:rPr>
              <a:t>Hormozi</a:t>
            </a:r>
            <a:r>
              <a:rPr lang="en-US" sz="2000" dirty="0">
                <a:solidFill>
                  <a:srgbClr val="2D2D8A"/>
                </a:solidFill>
              </a:rPr>
              <a:t>, NEB, &amp; </a:t>
            </a:r>
            <a:r>
              <a:rPr lang="en-US" sz="2000" dirty="0" smtClean="0">
                <a:solidFill>
                  <a:srgbClr val="2D2D8A"/>
                </a:solidFill>
              </a:rPr>
              <a:t>S.H. </a:t>
            </a:r>
            <a:r>
              <a:rPr lang="en-US" sz="2000" dirty="0">
                <a:solidFill>
                  <a:srgbClr val="2D2D8A"/>
                </a:solidFill>
              </a:rPr>
              <a:t>Simon, PRL 2009 </a:t>
            </a:r>
          </a:p>
        </p:txBody>
      </p:sp>
    </p:spTree>
    <p:extLst>
      <p:ext uri="{BB962C8B-B14F-4D97-AF65-F5344CB8AC3E}">
        <p14:creationId xmlns:p14="http://schemas.microsoft.com/office/powerpoint/2010/main" val="8780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793" y="1416207"/>
            <a:ext cx="7137607" cy="3659826"/>
            <a:chOff x="355393" y="1225549"/>
            <a:chExt cx="8510714" cy="4363891"/>
          </a:xfrm>
        </p:grpSpPr>
        <p:sp>
          <p:nvSpPr>
            <p:cNvPr id="15367" name="Oval 3"/>
            <p:cNvSpPr>
              <a:spLocks noChangeArrowheads="1"/>
            </p:cNvSpPr>
            <p:nvPr/>
          </p:nvSpPr>
          <p:spPr bwMode="auto">
            <a:xfrm>
              <a:off x="1771650" y="1225549"/>
              <a:ext cx="2505282" cy="1047751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5"/>
            <p:cNvSpPr>
              <a:spLocks noChangeArrowheads="1"/>
            </p:cNvSpPr>
            <p:nvPr/>
          </p:nvSpPr>
          <p:spPr bwMode="auto">
            <a:xfrm>
              <a:off x="21574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6"/>
            <p:cNvSpPr>
              <a:spLocks noChangeArrowheads="1"/>
            </p:cNvSpPr>
            <p:nvPr/>
          </p:nvSpPr>
          <p:spPr bwMode="auto">
            <a:xfrm>
              <a:off x="2733675" y="1595438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2549525" y="1444626"/>
              <a:ext cx="1302173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3313113" y="1595438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5137150" y="1276351"/>
              <a:ext cx="2530338" cy="1009650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5"/>
            <p:cNvSpPr>
              <a:spLocks noChangeArrowheads="1"/>
            </p:cNvSpPr>
            <p:nvPr/>
          </p:nvSpPr>
          <p:spPr bwMode="auto">
            <a:xfrm>
              <a:off x="54975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6"/>
            <p:cNvSpPr>
              <a:spLocks noChangeArrowheads="1"/>
            </p:cNvSpPr>
            <p:nvPr/>
          </p:nvSpPr>
          <p:spPr bwMode="auto">
            <a:xfrm>
              <a:off x="6073775" y="167481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9"/>
            <p:cNvSpPr>
              <a:spLocks noChangeArrowheads="1"/>
            </p:cNvSpPr>
            <p:nvPr/>
          </p:nvSpPr>
          <p:spPr bwMode="auto">
            <a:xfrm>
              <a:off x="5346700" y="1533525"/>
              <a:ext cx="1240164" cy="527653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1"/>
            <p:cNvSpPr>
              <a:spLocks noChangeArrowheads="1"/>
            </p:cNvSpPr>
            <p:nvPr/>
          </p:nvSpPr>
          <p:spPr bwMode="auto">
            <a:xfrm>
              <a:off x="7212013" y="1674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7" name="Oval 3"/>
            <p:cNvSpPr>
              <a:spLocks noChangeArrowheads="1"/>
            </p:cNvSpPr>
            <p:nvPr/>
          </p:nvSpPr>
          <p:spPr bwMode="auto">
            <a:xfrm>
              <a:off x="6375400" y="2867025"/>
              <a:ext cx="2490707" cy="1007788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8" name="Oval 5"/>
            <p:cNvSpPr>
              <a:spLocks noChangeArrowheads="1"/>
            </p:cNvSpPr>
            <p:nvPr/>
          </p:nvSpPr>
          <p:spPr bwMode="auto">
            <a:xfrm>
              <a:off x="6735763" y="31988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2" name="Oval 3"/>
            <p:cNvSpPr>
              <a:spLocks noChangeArrowheads="1"/>
            </p:cNvSpPr>
            <p:nvPr/>
          </p:nvSpPr>
          <p:spPr bwMode="auto">
            <a:xfrm>
              <a:off x="1924050" y="4467225"/>
              <a:ext cx="2290505" cy="10445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11"/>
            <p:cNvSpPr>
              <a:spLocks noChangeArrowheads="1"/>
            </p:cNvSpPr>
            <p:nvPr/>
          </p:nvSpPr>
          <p:spPr bwMode="auto">
            <a:xfrm>
              <a:off x="3681413" y="486251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7" name="Oval 3"/>
            <p:cNvSpPr>
              <a:spLocks noChangeArrowheads="1"/>
            </p:cNvSpPr>
            <p:nvPr/>
          </p:nvSpPr>
          <p:spPr bwMode="auto">
            <a:xfrm>
              <a:off x="5164294" y="4527403"/>
              <a:ext cx="2325394" cy="10620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52720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5848350" y="4894263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5708650" y="4718050"/>
              <a:ext cx="1291689" cy="634137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1"/>
            <p:cNvSpPr>
              <a:spLocks noChangeArrowheads="1"/>
            </p:cNvSpPr>
            <p:nvPr/>
          </p:nvSpPr>
          <p:spPr bwMode="auto">
            <a:xfrm>
              <a:off x="6427788" y="4894263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Freeform 63"/>
            <p:cNvSpPr>
              <a:spLocks/>
            </p:cNvSpPr>
            <p:nvPr/>
          </p:nvSpPr>
          <p:spPr bwMode="auto">
            <a:xfrm>
              <a:off x="6622627" y="1507106"/>
              <a:ext cx="555512" cy="133873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Freeform 66"/>
            <p:cNvSpPr>
              <a:spLocks/>
            </p:cNvSpPr>
            <p:nvPr/>
          </p:nvSpPr>
          <p:spPr bwMode="auto">
            <a:xfrm rot="10800000">
              <a:off x="6604375" y="1910703"/>
              <a:ext cx="531548" cy="128098"/>
            </a:xfrm>
            <a:custGeom>
              <a:avLst/>
              <a:gdLst>
                <a:gd name="T0" fmla="*/ 0 w 704850"/>
                <a:gd name="T1" fmla="*/ 122237 h 169862"/>
                <a:gd name="T2" fmla="*/ 361950 w 704850"/>
                <a:gd name="T3" fmla="*/ 7937 h 169862"/>
                <a:gd name="T4" fmla="*/ 704850 w 704850"/>
                <a:gd name="T5" fmla="*/ 169862 h 169862"/>
                <a:gd name="T6" fmla="*/ 0 60000 65536"/>
                <a:gd name="T7" fmla="*/ 0 60000 65536"/>
                <a:gd name="T8" fmla="*/ 0 60000 65536"/>
                <a:gd name="T9" fmla="*/ 0 w 704850"/>
                <a:gd name="T10" fmla="*/ 0 h 169862"/>
                <a:gd name="T11" fmla="*/ 704850 w 704850"/>
                <a:gd name="T12" fmla="*/ 169862 h 169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850" h="169862">
                  <a:moveTo>
                    <a:pt x="0" y="122237"/>
                  </a:moveTo>
                  <a:cubicBezTo>
                    <a:pt x="122237" y="61118"/>
                    <a:pt x="244475" y="0"/>
                    <a:pt x="361950" y="7937"/>
                  </a:cubicBezTo>
                  <a:cubicBezTo>
                    <a:pt x="479425" y="15874"/>
                    <a:pt x="592137" y="92868"/>
                    <a:pt x="704850" y="169862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14920" y="3032125"/>
              <a:ext cx="1175018" cy="612775"/>
              <a:chOff x="7240320" y="3298825"/>
              <a:chExt cx="1175018" cy="612775"/>
            </a:xfrm>
          </p:grpSpPr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0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1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39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1663700" y="2249800"/>
              <a:ext cx="493713" cy="47238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Arrow Connector 98"/>
            <p:cNvCxnSpPr>
              <a:cxnSpLocks noChangeShapeType="1"/>
            </p:cNvCxnSpPr>
            <p:nvPr/>
          </p:nvCxnSpPr>
          <p:spPr bwMode="auto">
            <a:xfrm>
              <a:off x="4384882" y="1795601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Arrow Connector 105"/>
            <p:cNvCxnSpPr>
              <a:cxnSpLocks noChangeShapeType="1"/>
            </p:cNvCxnSpPr>
            <p:nvPr/>
          </p:nvCxnSpPr>
          <p:spPr bwMode="auto">
            <a:xfrm>
              <a:off x="6965370" y="2300252"/>
              <a:ext cx="460972" cy="49462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Arrow Connector 107"/>
            <p:cNvCxnSpPr>
              <a:cxnSpLocks noChangeShapeType="1"/>
            </p:cNvCxnSpPr>
            <p:nvPr/>
          </p:nvCxnSpPr>
          <p:spPr bwMode="auto">
            <a:xfrm>
              <a:off x="1762125" y="3943350"/>
              <a:ext cx="524824" cy="502956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355393" y="2850773"/>
              <a:ext cx="2317163" cy="969076"/>
            </a:xfrm>
            <a:prstGeom prst="ellipse">
              <a:avLst/>
            </a:prstGeom>
            <a:noFill/>
            <a:ln w="1270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411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317418" y="3195261"/>
              <a:ext cx="228634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46100" y="3044449"/>
              <a:ext cx="1190841" cy="5540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1896856" y="3195261"/>
              <a:ext cx="226476" cy="23941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949" y="4688612"/>
              <a:ext cx="1175018" cy="612775"/>
              <a:chOff x="7240320" y="3298825"/>
              <a:chExt cx="1175018" cy="6127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7337425" y="3465513"/>
                <a:ext cx="228634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7240320" y="3298825"/>
                <a:ext cx="1175018" cy="612775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8043863" y="3465513"/>
                <a:ext cx="226476" cy="23941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7592588" y="3378199"/>
                <a:ext cx="451275" cy="127861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auto">
              <a:xfrm rot="-10616011">
                <a:off x="7589606" y="3672136"/>
                <a:ext cx="427132" cy="120822"/>
              </a:xfrm>
              <a:custGeom>
                <a:avLst/>
                <a:gdLst>
                  <a:gd name="T0" fmla="*/ 0 w 381000"/>
                  <a:gd name="T1" fmla="*/ 107950 h 107950"/>
                  <a:gd name="T2" fmla="*/ 209550 w 381000"/>
                  <a:gd name="T3" fmla="*/ 3175 h 107950"/>
                  <a:gd name="T4" fmla="*/ 381000 w 381000"/>
                  <a:gd name="T5" fmla="*/ 88900 h 107950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107950"/>
                  <a:gd name="T11" fmla="*/ 381000 w 381000"/>
                  <a:gd name="T12" fmla="*/ 107950 h 10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107950">
                    <a:moveTo>
                      <a:pt x="0" y="107950"/>
                    </a:moveTo>
                    <a:cubicBezTo>
                      <a:pt x="73025" y="57150"/>
                      <a:pt x="146050" y="6350"/>
                      <a:pt x="209550" y="3175"/>
                    </a:cubicBezTo>
                    <a:cubicBezTo>
                      <a:pt x="273050" y="0"/>
                      <a:pt x="327025" y="44450"/>
                      <a:pt x="381000" y="889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9" name="Straight Arrow Connector 98"/>
            <p:cNvCxnSpPr>
              <a:cxnSpLocks noChangeShapeType="1"/>
            </p:cNvCxnSpPr>
            <p:nvPr/>
          </p:nvCxnSpPr>
          <p:spPr bwMode="auto">
            <a:xfrm>
              <a:off x="4399241" y="5030085"/>
              <a:ext cx="677812" cy="0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7023689" y="3954071"/>
              <a:ext cx="465999" cy="513155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2054469" y="3193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53917" y="3334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9268" y="31835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7716" y="33245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943100" y="157163"/>
            <a:ext cx="4903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Hexagon </a:t>
            </a:r>
            <a:r>
              <a:rPr lang="en-US" sz="3600" dirty="0">
                <a:solidFill>
                  <a:prstClr val="black"/>
                </a:solidFill>
              </a:rPr>
              <a:t>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448" y="1726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69" y="19974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57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6823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76425" y="38100"/>
            <a:ext cx="5391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“Surface Code” Approach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</a:t>
            </a:r>
            <a:r>
              <a:rPr lang="en-US" dirty="0" smtClean="0"/>
              <a:t>:  Use a quantum computer to </a:t>
            </a:r>
            <a:r>
              <a:rPr lang="en-US" i="1" dirty="0" smtClean="0">
                <a:solidFill>
                  <a:srgbClr val="0070C0"/>
                </a:solidFill>
              </a:rPr>
              <a:t>simulate</a:t>
            </a:r>
            <a:r>
              <a:rPr lang="en-US" dirty="0" smtClean="0"/>
              <a:t> a theory of </a:t>
            </a:r>
            <a:r>
              <a:rPr lang="en-US" dirty="0" err="1" smtClean="0"/>
              <a:t>anyons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119"/>
          <p:cNvCxnSpPr>
            <a:cxnSpLocks noChangeShapeType="1"/>
          </p:cNvCxnSpPr>
          <p:nvPr/>
        </p:nvCxnSpPr>
        <p:spPr bwMode="auto">
          <a:xfrm>
            <a:off x="36643" y="81915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0" y="5123210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speculative idea:  simulate Fibonacci </a:t>
            </a:r>
            <a:r>
              <a:rPr lang="en-US" dirty="0" err="1" smtClean="0"/>
              <a:t>anyons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09775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simulation “inherits” the fault-tolerance of the </a:t>
            </a:r>
            <a:r>
              <a:rPr lang="en-US" dirty="0" err="1" smtClean="0"/>
              <a:t>anyon</a:t>
            </a:r>
            <a:r>
              <a:rPr lang="en-US" dirty="0" smtClean="0"/>
              <a:t> theory.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38450"/>
            <a:ext cx="888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promising approach is based on “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err="1" smtClean="0"/>
              <a:t>anyons</a:t>
            </a:r>
            <a:r>
              <a:rPr lang="en-US" dirty="0" smtClean="0"/>
              <a:t>.”  High error thresholds, but can’t compute purely by braiding.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1725" y="3695700"/>
            <a:ext cx="672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Bravyi</a:t>
            </a:r>
            <a:r>
              <a:rPr lang="en-US" dirty="0" smtClean="0">
                <a:solidFill>
                  <a:schemeClr val="accent6"/>
                </a:solidFill>
              </a:rPr>
              <a:t> &amp; </a:t>
            </a:r>
            <a:r>
              <a:rPr lang="en-US" dirty="0" err="1" smtClean="0">
                <a:solidFill>
                  <a:schemeClr val="accent6"/>
                </a:solidFill>
              </a:rPr>
              <a:t>Kitaev</a:t>
            </a:r>
            <a:r>
              <a:rPr lang="en-US" dirty="0" smtClean="0">
                <a:solidFill>
                  <a:schemeClr val="accent6"/>
                </a:solidFill>
              </a:rPr>
              <a:t>, 2003 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Raussendorf</a:t>
            </a:r>
            <a:r>
              <a:rPr lang="en-US" dirty="0" smtClean="0">
                <a:solidFill>
                  <a:schemeClr val="accent6"/>
                </a:solidFill>
              </a:rPr>
              <a:t> &amp; Harrington, PRL 2007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Fowler, Stephens, and </a:t>
            </a:r>
            <a:r>
              <a:rPr lang="en-US" dirty="0" err="1" smtClean="0">
                <a:solidFill>
                  <a:schemeClr val="accent6"/>
                </a:solidFill>
              </a:rPr>
              <a:t>Groszkowski</a:t>
            </a:r>
            <a:r>
              <a:rPr lang="en-US" dirty="0" smtClean="0">
                <a:solidFill>
                  <a:schemeClr val="accent6"/>
                </a:solidFill>
              </a:rPr>
              <a:t>, PRA 2009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119"/>
          <p:cNvCxnSpPr>
            <a:cxnSpLocks noChangeShapeType="1"/>
          </p:cNvCxnSpPr>
          <p:nvPr/>
        </p:nvCxnSpPr>
        <p:spPr bwMode="auto">
          <a:xfrm>
            <a:off x="15875" y="26384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2314575" y="5543550"/>
            <a:ext cx="656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Konig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Kuperberg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Reichardt</a:t>
            </a:r>
            <a:r>
              <a:rPr lang="en-US" dirty="0" smtClean="0">
                <a:solidFill>
                  <a:schemeClr val="accent6"/>
                </a:solidFill>
              </a:rPr>
              <a:t>, Ann. Phys. 2010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3625" y="6000750"/>
            <a:ext cx="4844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NEB, D.P. </a:t>
            </a:r>
            <a:r>
              <a:rPr lang="en-US" dirty="0" err="1" smtClean="0">
                <a:solidFill>
                  <a:schemeClr val="accent6"/>
                </a:solidFill>
              </a:rPr>
              <a:t>DiVincenzo</a:t>
            </a:r>
            <a:r>
              <a:rPr lang="en-US" dirty="0" smtClean="0">
                <a:solidFill>
                  <a:schemeClr val="accent6"/>
                </a:solidFill>
              </a:rPr>
              <a:t>, PRB 2012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11163" y="1308100"/>
            <a:ext cx="4892675" cy="2570163"/>
            <a:chOff x="3706813" y="2117725"/>
            <a:chExt cx="4892675" cy="2570163"/>
          </a:xfrm>
        </p:grpSpPr>
        <p:grpSp>
          <p:nvGrpSpPr>
            <p:cNvPr id="90" name="Group 88"/>
            <p:cNvGrpSpPr>
              <a:grpSpLocks/>
            </p:cNvGrpSpPr>
            <p:nvPr/>
          </p:nvGrpSpPr>
          <p:grpSpPr bwMode="auto">
            <a:xfrm>
              <a:off x="4046538" y="2130425"/>
              <a:ext cx="2006600" cy="1347788"/>
              <a:chOff x="1862138" y="1870075"/>
              <a:chExt cx="4937125" cy="3317875"/>
            </a:xfrm>
          </p:grpSpPr>
          <p:sp>
            <p:nvSpPr>
              <p:cNvPr id="156" name="Oval 274"/>
              <p:cNvSpPr>
                <a:spLocks noChangeArrowheads="1"/>
              </p:cNvSpPr>
              <p:nvPr/>
            </p:nvSpPr>
            <p:spPr bwMode="auto">
              <a:xfrm>
                <a:off x="3297238" y="1870075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Oval 275"/>
              <p:cNvSpPr>
                <a:spLocks noChangeArrowheads="1"/>
              </p:cNvSpPr>
              <p:nvPr/>
            </p:nvSpPr>
            <p:spPr bwMode="auto">
              <a:xfrm>
                <a:off x="5132388" y="1903413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Oval 262"/>
              <p:cNvSpPr>
                <a:spLocks noChangeArrowheads="1"/>
              </p:cNvSpPr>
              <p:nvPr/>
            </p:nvSpPr>
            <p:spPr bwMode="auto">
              <a:xfrm>
                <a:off x="421798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Oval 263"/>
              <p:cNvSpPr>
                <a:spLocks noChangeArrowheads="1"/>
              </p:cNvSpPr>
              <p:nvPr/>
            </p:nvSpPr>
            <p:spPr bwMode="auto">
              <a:xfrm>
                <a:off x="2386013" y="3351213"/>
                <a:ext cx="282575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Oval 270"/>
              <p:cNvSpPr>
                <a:spLocks noChangeArrowheads="1"/>
              </p:cNvSpPr>
              <p:nvPr/>
            </p:nvSpPr>
            <p:spPr bwMode="auto">
              <a:xfrm>
                <a:off x="6042025" y="3351213"/>
                <a:ext cx="28416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9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1" name="Group 108"/>
            <p:cNvGrpSpPr>
              <a:grpSpLocks/>
            </p:cNvGrpSpPr>
            <p:nvPr/>
          </p:nvGrpSpPr>
          <p:grpSpPr bwMode="auto">
            <a:xfrm>
              <a:off x="6275388" y="2117725"/>
              <a:ext cx="1933575" cy="1349375"/>
              <a:chOff x="1862138" y="1870075"/>
              <a:chExt cx="4937125" cy="3317875"/>
            </a:xfrm>
          </p:grpSpPr>
          <p:sp>
            <p:nvSpPr>
              <p:cNvPr id="137" name="Oval 274"/>
              <p:cNvSpPr>
                <a:spLocks noChangeArrowheads="1"/>
              </p:cNvSpPr>
              <p:nvPr/>
            </p:nvSpPr>
            <p:spPr bwMode="auto">
              <a:xfrm>
                <a:off x="3272916" y="1870075"/>
                <a:ext cx="282576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Oval 275"/>
              <p:cNvSpPr>
                <a:spLocks noChangeArrowheads="1"/>
              </p:cNvSpPr>
              <p:nvPr/>
            </p:nvSpPr>
            <p:spPr bwMode="auto">
              <a:xfrm>
                <a:off x="5132388" y="1903413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Oval 262"/>
              <p:cNvSpPr>
                <a:spLocks noChangeArrowheads="1"/>
              </p:cNvSpPr>
              <p:nvPr/>
            </p:nvSpPr>
            <p:spPr bwMode="auto">
              <a:xfrm>
                <a:off x="419366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Oval 263"/>
              <p:cNvSpPr>
                <a:spLocks noChangeArrowheads="1"/>
              </p:cNvSpPr>
              <p:nvPr/>
            </p:nvSpPr>
            <p:spPr bwMode="auto">
              <a:xfrm>
                <a:off x="2337371" y="3351214"/>
                <a:ext cx="28257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Oval 270"/>
              <p:cNvSpPr>
                <a:spLocks noChangeArrowheads="1"/>
              </p:cNvSpPr>
              <p:nvPr/>
            </p:nvSpPr>
            <p:spPr bwMode="auto">
              <a:xfrm>
                <a:off x="6066345" y="3351214"/>
                <a:ext cx="284164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3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2" name="Group 128"/>
            <p:cNvGrpSpPr>
              <a:grpSpLocks/>
            </p:cNvGrpSpPr>
            <p:nvPr/>
          </p:nvGrpSpPr>
          <p:grpSpPr bwMode="auto">
            <a:xfrm>
              <a:off x="3916363" y="3338513"/>
              <a:ext cx="2128837" cy="1349375"/>
              <a:chOff x="1558071" y="1870075"/>
              <a:chExt cx="5241192" cy="3317875"/>
            </a:xfrm>
          </p:grpSpPr>
          <p:sp>
            <p:nvSpPr>
              <p:cNvPr id="119" name="Oval 274"/>
              <p:cNvSpPr>
                <a:spLocks noChangeArrowheads="1"/>
              </p:cNvSpPr>
              <p:nvPr/>
            </p:nvSpPr>
            <p:spPr bwMode="auto">
              <a:xfrm>
                <a:off x="1558071" y="1870075"/>
                <a:ext cx="282574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1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Oval 277"/>
              <p:cNvSpPr>
                <a:spLocks noChangeArrowheads="1"/>
              </p:cNvSpPr>
              <p:nvPr/>
            </p:nvSpPr>
            <p:spPr bwMode="auto">
              <a:xfrm>
                <a:off x="2003425" y="2643188"/>
                <a:ext cx="282574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Oval 262"/>
              <p:cNvSpPr>
                <a:spLocks noChangeArrowheads="1"/>
              </p:cNvSpPr>
              <p:nvPr/>
            </p:nvSpPr>
            <p:spPr bwMode="auto">
              <a:xfrm>
                <a:off x="421798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Oval 263"/>
              <p:cNvSpPr>
                <a:spLocks noChangeArrowheads="1"/>
              </p:cNvSpPr>
              <p:nvPr/>
            </p:nvSpPr>
            <p:spPr bwMode="auto">
              <a:xfrm>
                <a:off x="2386013" y="3351213"/>
                <a:ext cx="282575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Oval 270"/>
              <p:cNvSpPr>
                <a:spLocks noChangeArrowheads="1"/>
              </p:cNvSpPr>
              <p:nvPr/>
            </p:nvSpPr>
            <p:spPr bwMode="auto">
              <a:xfrm>
                <a:off x="6042025" y="3351213"/>
                <a:ext cx="28416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3" name="Group 148"/>
            <p:cNvGrpSpPr>
              <a:grpSpLocks/>
            </p:cNvGrpSpPr>
            <p:nvPr/>
          </p:nvGrpSpPr>
          <p:grpSpPr bwMode="auto">
            <a:xfrm>
              <a:off x="6107113" y="3338513"/>
              <a:ext cx="2290762" cy="1347787"/>
              <a:chOff x="1483688" y="1870075"/>
              <a:chExt cx="5637627" cy="3317875"/>
            </a:xfrm>
          </p:grpSpPr>
          <p:sp>
            <p:nvSpPr>
              <p:cNvPr id="100" name="Oval 274"/>
              <p:cNvSpPr>
                <a:spLocks noChangeArrowheads="1"/>
              </p:cNvSpPr>
              <p:nvPr/>
            </p:nvSpPr>
            <p:spPr bwMode="auto">
              <a:xfrm>
                <a:off x="1483688" y="1870075"/>
                <a:ext cx="282574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Oval 275"/>
              <p:cNvSpPr>
                <a:spLocks noChangeArrowheads="1"/>
              </p:cNvSpPr>
              <p:nvPr/>
            </p:nvSpPr>
            <p:spPr bwMode="auto">
              <a:xfrm>
                <a:off x="6838741" y="1903413"/>
                <a:ext cx="282574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Oval 262"/>
              <p:cNvSpPr>
                <a:spLocks noChangeArrowheads="1"/>
              </p:cNvSpPr>
              <p:nvPr/>
            </p:nvSpPr>
            <p:spPr bwMode="auto">
              <a:xfrm>
                <a:off x="4147664" y="3352799"/>
                <a:ext cx="284162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Oval 263"/>
              <p:cNvSpPr>
                <a:spLocks noChangeArrowheads="1"/>
              </p:cNvSpPr>
              <p:nvPr/>
            </p:nvSpPr>
            <p:spPr bwMode="auto">
              <a:xfrm>
                <a:off x="2339131" y="3327766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Oval 270"/>
              <p:cNvSpPr>
                <a:spLocks noChangeArrowheads="1"/>
              </p:cNvSpPr>
              <p:nvPr/>
            </p:nvSpPr>
            <p:spPr bwMode="auto">
              <a:xfrm>
                <a:off x="5971700" y="3351214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94" name="Oval 277"/>
            <p:cNvSpPr>
              <a:spLocks noChangeArrowheads="1"/>
            </p:cNvSpPr>
            <p:nvPr/>
          </p:nvSpPr>
          <p:spPr bwMode="auto">
            <a:xfrm>
              <a:off x="3706813" y="3643313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5" name="Oval 277"/>
            <p:cNvSpPr>
              <a:spLocks noChangeArrowheads="1"/>
            </p:cNvSpPr>
            <p:nvPr/>
          </p:nvSpPr>
          <p:spPr bwMode="auto">
            <a:xfrm>
              <a:off x="3725863" y="3011488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6" name="Oval 277"/>
            <p:cNvSpPr>
              <a:spLocks noChangeArrowheads="1"/>
            </p:cNvSpPr>
            <p:nvPr/>
          </p:nvSpPr>
          <p:spPr bwMode="auto">
            <a:xfrm>
              <a:off x="6094413" y="2139950"/>
              <a:ext cx="114300" cy="120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6111875" y="4532313"/>
              <a:ext cx="115888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" name="Oval 277"/>
            <p:cNvSpPr>
              <a:spLocks noChangeArrowheads="1"/>
            </p:cNvSpPr>
            <p:nvPr/>
          </p:nvSpPr>
          <p:spPr bwMode="auto">
            <a:xfrm>
              <a:off x="8485188" y="3011488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" name="Oval 277"/>
            <p:cNvSpPr>
              <a:spLocks noChangeArrowheads="1"/>
            </p:cNvSpPr>
            <p:nvPr/>
          </p:nvSpPr>
          <p:spPr bwMode="auto">
            <a:xfrm>
              <a:off x="8485188" y="3636963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6000750" y="2247900"/>
            <a:ext cx="269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Array of </a:t>
            </a:r>
            <a:r>
              <a:rPr lang="en-US" dirty="0" err="1" smtClean="0"/>
              <a:t>Qubits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2"/>
          <p:cNvGrpSpPr>
            <a:grpSpLocks/>
          </p:cNvGrpSpPr>
          <p:nvPr/>
        </p:nvGrpSpPr>
        <p:grpSpPr bwMode="auto">
          <a:xfrm>
            <a:off x="279400" y="1217613"/>
            <a:ext cx="5175250" cy="2763837"/>
            <a:chOff x="1003301" y="1695450"/>
            <a:chExt cx="6830309" cy="3648075"/>
          </a:xfrm>
        </p:grpSpPr>
        <p:cxnSp>
          <p:nvCxnSpPr>
            <p:cNvPr id="92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9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6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7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8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9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0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3687212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3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4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5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1740783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8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89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0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1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2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3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4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5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6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7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8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99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369454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2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5" name="Straight Connector 204"/>
            <p:cNvCxnSpPr/>
            <p:nvPr/>
          </p:nvCxnSpPr>
          <p:spPr bwMode="auto">
            <a:xfrm rot="5400000">
              <a:off x="174811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0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2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3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4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5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6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7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8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6580664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1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2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4" name="Straight Connector 223"/>
            <p:cNvCxnSpPr/>
            <p:nvPr/>
          </p:nvCxnSpPr>
          <p:spPr bwMode="auto">
            <a:xfrm rot="5400000">
              <a:off x="4636331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6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7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8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29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0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1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2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4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5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6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7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38" name="Straight Connector 237"/>
            <p:cNvCxnSpPr/>
            <p:nvPr/>
          </p:nvCxnSpPr>
          <p:spPr bwMode="auto">
            <a:xfrm rot="5400000">
              <a:off x="6580664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0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1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2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3" name="Straight Connector 242"/>
            <p:cNvCxnSpPr/>
            <p:nvPr/>
          </p:nvCxnSpPr>
          <p:spPr bwMode="auto">
            <a:xfrm rot="5400000">
              <a:off x="4636331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5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6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7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8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49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0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1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2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3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4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</p:grpSp>
      <p:grpSp>
        <p:nvGrpSpPr>
          <p:cNvPr id="2" name="Group 88"/>
          <p:cNvGrpSpPr/>
          <p:nvPr/>
        </p:nvGrpSpPr>
        <p:grpSpPr>
          <a:xfrm>
            <a:off x="411163" y="1308100"/>
            <a:ext cx="4892675" cy="2570163"/>
            <a:chOff x="3706813" y="2117725"/>
            <a:chExt cx="4892675" cy="2570163"/>
          </a:xfrm>
        </p:grpSpPr>
        <p:grpSp>
          <p:nvGrpSpPr>
            <p:cNvPr id="4" name="Group 88"/>
            <p:cNvGrpSpPr>
              <a:grpSpLocks/>
            </p:cNvGrpSpPr>
            <p:nvPr/>
          </p:nvGrpSpPr>
          <p:grpSpPr bwMode="auto">
            <a:xfrm>
              <a:off x="4046538" y="2130425"/>
              <a:ext cx="2006600" cy="1347788"/>
              <a:chOff x="1862138" y="1870075"/>
              <a:chExt cx="4937125" cy="3317875"/>
            </a:xfrm>
          </p:grpSpPr>
          <p:sp>
            <p:nvSpPr>
              <p:cNvPr id="156" name="Oval 274"/>
              <p:cNvSpPr>
                <a:spLocks noChangeArrowheads="1"/>
              </p:cNvSpPr>
              <p:nvPr/>
            </p:nvSpPr>
            <p:spPr bwMode="auto">
              <a:xfrm>
                <a:off x="3297238" y="1870075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Oval 275"/>
              <p:cNvSpPr>
                <a:spLocks noChangeArrowheads="1"/>
              </p:cNvSpPr>
              <p:nvPr/>
            </p:nvSpPr>
            <p:spPr bwMode="auto">
              <a:xfrm>
                <a:off x="5132388" y="1903413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Oval 262"/>
              <p:cNvSpPr>
                <a:spLocks noChangeArrowheads="1"/>
              </p:cNvSpPr>
              <p:nvPr/>
            </p:nvSpPr>
            <p:spPr bwMode="auto">
              <a:xfrm>
                <a:off x="421798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Oval 263"/>
              <p:cNvSpPr>
                <a:spLocks noChangeArrowheads="1"/>
              </p:cNvSpPr>
              <p:nvPr/>
            </p:nvSpPr>
            <p:spPr bwMode="auto">
              <a:xfrm>
                <a:off x="2386013" y="3351213"/>
                <a:ext cx="282575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Oval 270"/>
              <p:cNvSpPr>
                <a:spLocks noChangeArrowheads="1"/>
              </p:cNvSpPr>
              <p:nvPr/>
            </p:nvSpPr>
            <p:spPr bwMode="auto">
              <a:xfrm>
                <a:off x="6042025" y="3351213"/>
                <a:ext cx="28416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9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6275388" y="2117725"/>
              <a:ext cx="1933575" cy="1349375"/>
              <a:chOff x="1862138" y="1870075"/>
              <a:chExt cx="4937125" cy="3317875"/>
            </a:xfrm>
          </p:grpSpPr>
          <p:sp>
            <p:nvSpPr>
              <p:cNvPr id="137" name="Oval 274"/>
              <p:cNvSpPr>
                <a:spLocks noChangeArrowheads="1"/>
              </p:cNvSpPr>
              <p:nvPr/>
            </p:nvSpPr>
            <p:spPr bwMode="auto">
              <a:xfrm>
                <a:off x="3272916" y="1870075"/>
                <a:ext cx="282576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Oval 275"/>
              <p:cNvSpPr>
                <a:spLocks noChangeArrowheads="1"/>
              </p:cNvSpPr>
              <p:nvPr/>
            </p:nvSpPr>
            <p:spPr bwMode="auto">
              <a:xfrm>
                <a:off x="5132388" y="1903413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Oval 262"/>
              <p:cNvSpPr>
                <a:spLocks noChangeArrowheads="1"/>
              </p:cNvSpPr>
              <p:nvPr/>
            </p:nvSpPr>
            <p:spPr bwMode="auto">
              <a:xfrm>
                <a:off x="419366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Oval 263"/>
              <p:cNvSpPr>
                <a:spLocks noChangeArrowheads="1"/>
              </p:cNvSpPr>
              <p:nvPr/>
            </p:nvSpPr>
            <p:spPr bwMode="auto">
              <a:xfrm>
                <a:off x="2337371" y="3351214"/>
                <a:ext cx="28257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Oval 270"/>
              <p:cNvSpPr>
                <a:spLocks noChangeArrowheads="1"/>
              </p:cNvSpPr>
              <p:nvPr/>
            </p:nvSpPr>
            <p:spPr bwMode="auto">
              <a:xfrm>
                <a:off x="6066345" y="3351214"/>
                <a:ext cx="284164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3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3916363" y="3338513"/>
              <a:ext cx="2128837" cy="1349375"/>
              <a:chOff x="1558071" y="1870075"/>
              <a:chExt cx="5241192" cy="3317875"/>
            </a:xfrm>
          </p:grpSpPr>
          <p:sp>
            <p:nvSpPr>
              <p:cNvPr id="119" name="Oval 274"/>
              <p:cNvSpPr>
                <a:spLocks noChangeArrowheads="1"/>
              </p:cNvSpPr>
              <p:nvPr/>
            </p:nvSpPr>
            <p:spPr bwMode="auto">
              <a:xfrm>
                <a:off x="1558071" y="1870075"/>
                <a:ext cx="282574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1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Oval 277"/>
              <p:cNvSpPr>
                <a:spLocks noChangeArrowheads="1"/>
              </p:cNvSpPr>
              <p:nvPr/>
            </p:nvSpPr>
            <p:spPr bwMode="auto">
              <a:xfrm>
                <a:off x="2003425" y="2643188"/>
                <a:ext cx="282574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Oval 262"/>
              <p:cNvSpPr>
                <a:spLocks noChangeArrowheads="1"/>
              </p:cNvSpPr>
              <p:nvPr/>
            </p:nvSpPr>
            <p:spPr bwMode="auto">
              <a:xfrm>
                <a:off x="4217988" y="3352800"/>
                <a:ext cx="284162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Oval 263"/>
              <p:cNvSpPr>
                <a:spLocks noChangeArrowheads="1"/>
              </p:cNvSpPr>
              <p:nvPr/>
            </p:nvSpPr>
            <p:spPr bwMode="auto">
              <a:xfrm>
                <a:off x="2386013" y="3351213"/>
                <a:ext cx="282575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Oval 270"/>
              <p:cNvSpPr>
                <a:spLocks noChangeArrowheads="1"/>
              </p:cNvSpPr>
              <p:nvPr/>
            </p:nvSpPr>
            <p:spPr bwMode="auto">
              <a:xfrm>
                <a:off x="6042025" y="3351213"/>
                <a:ext cx="284163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7" name="Group 148"/>
            <p:cNvGrpSpPr>
              <a:grpSpLocks/>
            </p:cNvGrpSpPr>
            <p:nvPr/>
          </p:nvGrpSpPr>
          <p:grpSpPr bwMode="auto">
            <a:xfrm>
              <a:off x="6107113" y="3338513"/>
              <a:ext cx="2290762" cy="1347787"/>
              <a:chOff x="1483688" y="1870075"/>
              <a:chExt cx="5637627" cy="3317875"/>
            </a:xfrm>
          </p:grpSpPr>
          <p:sp>
            <p:nvSpPr>
              <p:cNvPr id="100" name="Oval 274"/>
              <p:cNvSpPr>
                <a:spLocks noChangeArrowheads="1"/>
              </p:cNvSpPr>
              <p:nvPr/>
            </p:nvSpPr>
            <p:spPr bwMode="auto">
              <a:xfrm>
                <a:off x="1483688" y="1870075"/>
                <a:ext cx="282574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Oval 275"/>
              <p:cNvSpPr>
                <a:spLocks noChangeArrowheads="1"/>
              </p:cNvSpPr>
              <p:nvPr/>
            </p:nvSpPr>
            <p:spPr bwMode="auto">
              <a:xfrm>
                <a:off x="6838741" y="1903413"/>
                <a:ext cx="282574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Oval 259"/>
              <p:cNvSpPr>
                <a:spLocks noChangeArrowheads="1"/>
              </p:cNvSpPr>
              <p:nvPr/>
            </p:nvSpPr>
            <p:spPr bwMode="auto">
              <a:xfrm>
                <a:off x="3716338" y="2641600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Oval 260"/>
              <p:cNvSpPr>
                <a:spLocks noChangeArrowheads="1"/>
              </p:cNvSpPr>
              <p:nvPr/>
            </p:nvSpPr>
            <p:spPr bwMode="auto">
              <a:xfrm>
                <a:off x="46450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Oval 261"/>
              <p:cNvSpPr>
                <a:spLocks noChangeArrowheads="1"/>
              </p:cNvSpPr>
              <p:nvPr/>
            </p:nvSpPr>
            <p:spPr bwMode="auto">
              <a:xfrm>
                <a:off x="5572125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" name="Oval 266"/>
              <p:cNvSpPr>
                <a:spLocks noChangeArrowheads="1"/>
              </p:cNvSpPr>
              <p:nvPr/>
            </p:nvSpPr>
            <p:spPr bwMode="auto">
              <a:xfrm>
                <a:off x="2789238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Oval 277"/>
              <p:cNvSpPr>
                <a:spLocks noChangeArrowheads="1"/>
              </p:cNvSpPr>
              <p:nvPr/>
            </p:nvSpPr>
            <p:spPr bwMode="auto">
              <a:xfrm>
                <a:off x="1862138" y="2643188"/>
                <a:ext cx="282575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Oval 279"/>
              <p:cNvSpPr>
                <a:spLocks noChangeArrowheads="1"/>
              </p:cNvSpPr>
              <p:nvPr/>
            </p:nvSpPr>
            <p:spPr bwMode="auto">
              <a:xfrm>
                <a:off x="6499225" y="2641600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Oval 262"/>
              <p:cNvSpPr>
                <a:spLocks noChangeArrowheads="1"/>
              </p:cNvSpPr>
              <p:nvPr/>
            </p:nvSpPr>
            <p:spPr bwMode="auto">
              <a:xfrm>
                <a:off x="4147664" y="3352799"/>
                <a:ext cx="284162" cy="3000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Oval 263"/>
              <p:cNvSpPr>
                <a:spLocks noChangeArrowheads="1"/>
              </p:cNvSpPr>
              <p:nvPr/>
            </p:nvSpPr>
            <p:spPr bwMode="auto">
              <a:xfrm>
                <a:off x="2339131" y="3304318"/>
                <a:ext cx="282575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Oval 270"/>
              <p:cNvSpPr>
                <a:spLocks noChangeArrowheads="1"/>
              </p:cNvSpPr>
              <p:nvPr/>
            </p:nvSpPr>
            <p:spPr bwMode="auto">
              <a:xfrm>
                <a:off x="5971700" y="3351214"/>
                <a:ext cx="284162" cy="30321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Oval 280"/>
              <p:cNvSpPr>
                <a:spLocks noChangeArrowheads="1"/>
              </p:cNvSpPr>
              <p:nvPr/>
            </p:nvSpPr>
            <p:spPr bwMode="auto">
              <a:xfrm>
                <a:off x="3302000" y="4854575"/>
                <a:ext cx="284163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Oval 281"/>
              <p:cNvSpPr>
                <a:spLocks noChangeArrowheads="1"/>
              </p:cNvSpPr>
              <p:nvPr/>
            </p:nvSpPr>
            <p:spPr bwMode="auto">
              <a:xfrm>
                <a:off x="5103813" y="4884738"/>
                <a:ext cx="285750" cy="3032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Oval 259"/>
              <p:cNvSpPr>
                <a:spLocks noChangeArrowheads="1"/>
              </p:cNvSpPr>
              <p:nvPr/>
            </p:nvSpPr>
            <p:spPr bwMode="auto">
              <a:xfrm>
                <a:off x="37338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Oval 260"/>
              <p:cNvSpPr>
                <a:spLocks noChangeArrowheads="1"/>
              </p:cNvSpPr>
              <p:nvPr/>
            </p:nvSpPr>
            <p:spPr bwMode="auto">
              <a:xfrm>
                <a:off x="4660900" y="4105275"/>
                <a:ext cx="284163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Oval 261"/>
              <p:cNvSpPr>
                <a:spLocks noChangeArrowheads="1"/>
              </p:cNvSpPr>
              <p:nvPr/>
            </p:nvSpPr>
            <p:spPr bwMode="auto">
              <a:xfrm>
                <a:off x="5589588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Oval 266"/>
              <p:cNvSpPr>
                <a:spLocks noChangeArrowheads="1"/>
              </p:cNvSpPr>
              <p:nvPr/>
            </p:nvSpPr>
            <p:spPr bwMode="auto">
              <a:xfrm>
                <a:off x="2806700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Oval 277"/>
              <p:cNvSpPr>
                <a:spLocks noChangeArrowheads="1"/>
              </p:cNvSpPr>
              <p:nvPr/>
            </p:nvSpPr>
            <p:spPr bwMode="auto">
              <a:xfrm>
                <a:off x="1879600" y="4105275"/>
                <a:ext cx="282575" cy="300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Oval 279"/>
              <p:cNvSpPr>
                <a:spLocks noChangeArrowheads="1"/>
              </p:cNvSpPr>
              <p:nvPr/>
            </p:nvSpPr>
            <p:spPr bwMode="auto">
              <a:xfrm>
                <a:off x="6516688" y="4105275"/>
                <a:ext cx="282575" cy="301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94" name="Oval 277"/>
            <p:cNvSpPr>
              <a:spLocks noChangeArrowheads="1"/>
            </p:cNvSpPr>
            <p:nvPr/>
          </p:nvSpPr>
          <p:spPr bwMode="auto">
            <a:xfrm>
              <a:off x="3706813" y="3643313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5" name="Oval 277"/>
            <p:cNvSpPr>
              <a:spLocks noChangeArrowheads="1"/>
            </p:cNvSpPr>
            <p:nvPr/>
          </p:nvSpPr>
          <p:spPr bwMode="auto">
            <a:xfrm>
              <a:off x="3725863" y="3011488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6" name="Oval 277"/>
            <p:cNvSpPr>
              <a:spLocks noChangeArrowheads="1"/>
            </p:cNvSpPr>
            <p:nvPr/>
          </p:nvSpPr>
          <p:spPr bwMode="auto">
            <a:xfrm>
              <a:off x="6094413" y="2139950"/>
              <a:ext cx="114300" cy="120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6111875" y="4532313"/>
              <a:ext cx="115888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8" name="Oval 277"/>
            <p:cNvSpPr>
              <a:spLocks noChangeArrowheads="1"/>
            </p:cNvSpPr>
            <p:nvPr/>
          </p:nvSpPr>
          <p:spPr bwMode="auto">
            <a:xfrm>
              <a:off x="8485188" y="3011488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" name="Oval 277"/>
            <p:cNvSpPr>
              <a:spLocks noChangeArrowheads="1"/>
            </p:cNvSpPr>
            <p:nvPr/>
          </p:nvSpPr>
          <p:spPr bwMode="auto">
            <a:xfrm>
              <a:off x="8485188" y="3636963"/>
              <a:ext cx="114300" cy="1222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grpSp>
        <p:nvGrpSpPr>
          <p:cNvPr id="174" name="Group 92"/>
          <p:cNvGrpSpPr>
            <a:grpSpLocks/>
          </p:cNvGrpSpPr>
          <p:nvPr/>
        </p:nvGrpSpPr>
        <p:grpSpPr bwMode="auto">
          <a:xfrm>
            <a:off x="279400" y="1217613"/>
            <a:ext cx="5175250" cy="2763837"/>
            <a:chOff x="1003301" y="1695450"/>
            <a:chExt cx="6830309" cy="3648075"/>
          </a:xfrm>
        </p:grpSpPr>
        <p:cxnSp>
          <p:nvCxnSpPr>
            <p:cNvPr id="256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8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9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0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1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2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3" name="Straight Connector 262"/>
            <p:cNvCxnSpPr/>
            <p:nvPr/>
          </p:nvCxnSpPr>
          <p:spPr bwMode="auto">
            <a:xfrm rot="5400000">
              <a:off x="3687212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5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6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7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68" name="Straight Connector 267"/>
            <p:cNvCxnSpPr/>
            <p:nvPr/>
          </p:nvCxnSpPr>
          <p:spPr bwMode="auto">
            <a:xfrm rot="5400000">
              <a:off x="1740783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0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1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2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3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4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5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6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7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8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79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0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1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2" name="Straight Connector 281"/>
            <p:cNvCxnSpPr/>
            <p:nvPr/>
          </p:nvCxnSpPr>
          <p:spPr bwMode="auto">
            <a:xfrm rot="5400000">
              <a:off x="369454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4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5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6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7" name="Straight Connector 286"/>
            <p:cNvCxnSpPr/>
            <p:nvPr/>
          </p:nvCxnSpPr>
          <p:spPr bwMode="auto">
            <a:xfrm rot="5400000">
              <a:off x="174811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89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0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1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2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3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4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5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6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7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8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99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0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1" name="Straight Connector 300"/>
            <p:cNvCxnSpPr/>
            <p:nvPr/>
          </p:nvCxnSpPr>
          <p:spPr bwMode="auto">
            <a:xfrm rot="5400000">
              <a:off x="6580664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3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4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5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6" name="Straight Connector 305"/>
            <p:cNvCxnSpPr/>
            <p:nvPr/>
          </p:nvCxnSpPr>
          <p:spPr bwMode="auto">
            <a:xfrm rot="5400000">
              <a:off x="4636331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8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09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0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1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2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3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4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5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6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7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8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19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0" name="Straight Connector 319"/>
            <p:cNvCxnSpPr/>
            <p:nvPr/>
          </p:nvCxnSpPr>
          <p:spPr bwMode="auto">
            <a:xfrm rot="5400000">
              <a:off x="6580664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2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3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4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5" name="Straight Connector 324"/>
            <p:cNvCxnSpPr/>
            <p:nvPr/>
          </p:nvCxnSpPr>
          <p:spPr bwMode="auto">
            <a:xfrm rot="5400000">
              <a:off x="4636331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7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8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29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0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1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3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4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5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336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513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grpSp>
        <p:nvGrpSpPr>
          <p:cNvPr id="94" name="Group 92"/>
          <p:cNvGrpSpPr>
            <a:grpSpLocks/>
          </p:cNvGrpSpPr>
          <p:nvPr/>
        </p:nvGrpSpPr>
        <p:grpSpPr bwMode="auto">
          <a:xfrm>
            <a:off x="279400" y="1217613"/>
            <a:ext cx="5175250" cy="2763837"/>
            <a:chOff x="1003301" y="1695450"/>
            <a:chExt cx="6830309" cy="3648075"/>
          </a:xfrm>
        </p:grpSpPr>
        <p:cxnSp>
          <p:nvCxnSpPr>
            <p:cNvPr id="97" name="Straight Connector 67"/>
            <p:cNvCxnSpPr>
              <a:cxnSpLocks noChangeShapeType="1"/>
            </p:cNvCxnSpPr>
            <p:nvPr/>
          </p:nvCxnSpPr>
          <p:spPr bwMode="auto">
            <a:xfrm>
              <a:off x="3447259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98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38305" y="3491565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99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15033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0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897338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3196838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2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01574" y="2332525"/>
              <a:ext cx="54229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21884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4" name="Straight Connector 103"/>
            <p:cNvCxnSpPr/>
            <p:nvPr/>
          </p:nvCxnSpPr>
          <p:spPr bwMode="auto">
            <a:xfrm rot="5400000">
              <a:off x="3687212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2230691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6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39656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7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54044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8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78584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1740783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04958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1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2949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2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37119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3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59120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4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07491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5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78584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6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207864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246792" y="507866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8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723521" y="4311757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19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3905825" y="3919629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0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4155890" y="352194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1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3410061" y="3919629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2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2930371" y="3919629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3" name="Straight Connector 122"/>
            <p:cNvCxnSpPr/>
            <p:nvPr/>
          </p:nvCxnSpPr>
          <p:spPr bwMode="auto">
            <a:xfrm rot="5400000">
              <a:off x="369454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1280126" y="351346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5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2448144" y="3919629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6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1962531" y="3919629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7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487072" y="3919629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>
              <a:off x="1748115" y="4303164"/>
              <a:ext cx="496607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2"/>
            <p:cNvCxnSpPr>
              <a:cxnSpLocks noChangeShapeType="1"/>
            </p:cNvCxnSpPr>
            <p:nvPr/>
          </p:nvCxnSpPr>
          <p:spPr bwMode="auto">
            <a:xfrm rot="9000000">
              <a:off x="3413446" y="470050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0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2937986" y="4696270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1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2445606" y="4696270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2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1967608" y="4696270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3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3915978" y="4701346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4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487072" y="4696270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5" name="Straight Connector 67"/>
            <p:cNvCxnSpPr>
              <a:cxnSpLocks noChangeShapeType="1"/>
            </p:cNvCxnSpPr>
            <p:nvPr/>
          </p:nvCxnSpPr>
          <p:spPr bwMode="auto">
            <a:xfrm>
              <a:off x="6341390" y="3243683"/>
              <a:ext cx="0" cy="5806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6" name="Straight Connector 196"/>
            <p:cNvCxnSpPr>
              <a:cxnSpLocks noChangeShapeType="1"/>
            </p:cNvCxnSpPr>
            <p:nvPr/>
          </p:nvCxnSpPr>
          <p:spPr bwMode="auto">
            <a:xfrm>
              <a:off x="5380318" y="3243683"/>
              <a:ext cx="0" cy="54668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7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2724653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8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233252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39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6090969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0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2332525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1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233252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6580664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124822" y="1951819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4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233252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5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2332525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6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2332525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7" name="Straight Connector 146"/>
            <p:cNvCxnSpPr/>
            <p:nvPr/>
          </p:nvCxnSpPr>
          <p:spPr bwMode="auto">
            <a:xfrm rot="5400000">
              <a:off x="4636331" y="2715905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3113396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49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3109167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0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3109167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1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3109167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2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3114242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3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3109167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4" name="Straight Connector 67"/>
            <p:cNvCxnSpPr>
              <a:cxnSpLocks noChangeShapeType="1"/>
            </p:cNvCxnSpPr>
            <p:nvPr/>
          </p:nvCxnSpPr>
          <p:spPr bwMode="auto">
            <a:xfrm rot="5400000">
              <a:off x="6093508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5132436" y="5095643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6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5609164" y="4328731"/>
              <a:ext cx="4915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7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6791469" y="3936604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8" name="Straight Connector 178"/>
            <p:cNvCxnSpPr>
              <a:cxnSpLocks noChangeShapeType="1"/>
            </p:cNvCxnSpPr>
            <p:nvPr/>
          </p:nvCxnSpPr>
          <p:spPr bwMode="auto">
            <a:xfrm>
              <a:off x="7314878" y="3248605"/>
              <a:ext cx="0" cy="584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59" name="Straight Connector 181"/>
            <p:cNvCxnSpPr>
              <a:cxnSpLocks noChangeShapeType="1"/>
            </p:cNvCxnSpPr>
            <p:nvPr/>
          </p:nvCxnSpPr>
          <p:spPr bwMode="auto">
            <a:xfrm rot="1800000" flipH="1">
              <a:off x="6295705" y="3936604"/>
              <a:ext cx="5422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0" name="Straight Connector 182"/>
            <p:cNvCxnSpPr>
              <a:cxnSpLocks noChangeShapeType="1"/>
            </p:cNvCxnSpPr>
            <p:nvPr/>
          </p:nvCxnSpPr>
          <p:spPr bwMode="auto">
            <a:xfrm rot="9000000">
              <a:off x="5816015" y="393660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6580664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82744" y="5083591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3" name="Straight Connector 134"/>
            <p:cNvCxnSpPr>
              <a:cxnSpLocks noChangeShapeType="1"/>
            </p:cNvCxnSpPr>
            <p:nvPr/>
          </p:nvCxnSpPr>
          <p:spPr bwMode="auto">
            <a:xfrm rot="1800000" flipH="1">
              <a:off x="5333787" y="3936604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4" name="Straight Connector 135"/>
            <p:cNvCxnSpPr>
              <a:cxnSpLocks noChangeShapeType="1"/>
            </p:cNvCxnSpPr>
            <p:nvPr/>
          </p:nvCxnSpPr>
          <p:spPr bwMode="auto">
            <a:xfrm rot="9000000">
              <a:off x="4848175" y="3936604"/>
              <a:ext cx="54990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5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4372715" y="3936604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6" name="Straight Connector 165"/>
            <p:cNvCxnSpPr/>
            <p:nvPr/>
          </p:nvCxnSpPr>
          <p:spPr bwMode="auto">
            <a:xfrm rot="5400000">
              <a:off x="4636331" y="4318879"/>
              <a:ext cx="494512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72"/>
            <p:cNvCxnSpPr>
              <a:cxnSpLocks noChangeShapeType="1"/>
            </p:cNvCxnSpPr>
            <p:nvPr/>
          </p:nvCxnSpPr>
          <p:spPr bwMode="auto">
            <a:xfrm rot="9000000">
              <a:off x="6299089" y="471747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8" name="Straight Connector 209"/>
            <p:cNvCxnSpPr>
              <a:cxnSpLocks noChangeShapeType="1"/>
            </p:cNvCxnSpPr>
            <p:nvPr/>
          </p:nvCxnSpPr>
          <p:spPr bwMode="auto">
            <a:xfrm rot="1800000" flipH="1">
              <a:off x="5823629" y="4713245"/>
              <a:ext cx="55075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69" name="Straight Connector 201"/>
            <p:cNvCxnSpPr>
              <a:cxnSpLocks noChangeShapeType="1"/>
            </p:cNvCxnSpPr>
            <p:nvPr/>
          </p:nvCxnSpPr>
          <p:spPr bwMode="auto">
            <a:xfrm rot="9000000">
              <a:off x="5331250" y="4713245"/>
              <a:ext cx="54483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0" name="Straight Connector 202"/>
            <p:cNvCxnSpPr>
              <a:cxnSpLocks noChangeShapeType="1"/>
            </p:cNvCxnSpPr>
            <p:nvPr/>
          </p:nvCxnSpPr>
          <p:spPr bwMode="auto">
            <a:xfrm rot="1800000" flipH="1">
              <a:off x="4853251" y="4713245"/>
              <a:ext cx="55075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1" name="Straight Connector 166"/>
            <p:cNvCxnSpPr>
              <a:cxnSpLocks noChangeShapeType="1"/>
            </p:cNvCxnSpPr>
            <p:nvPr/>
          </p:nvCxnSpPr>
          <p:spPr bwMode="auto">
            <a:xfrm rot="1800000" flipH="1">
              <a:off x="6801622" y="4718320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2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4372715" y="4713245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3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165769" y="1943332"/>
              <a:ext cx="49576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5" name="Straight Connector 127"/>
            <p:cNvCxnSpPr>
              <a:cxnSpLocks noChangeShapeType="1"/>
            </p:cNvCxnSpPr>
            <p:nvPr/>
          </p:nvCxnSpPr>
          <p:spPr bwMode="auto">
            <a:xfrm rot="1800000" flipH="1">
              <a:off x="1003301" y="3079398"/>
              <a:ext cx="54652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6" name="Straight Connector 189"/>
            <p:cNvCxnSpPr>
              <a:cxnSpLocks noChangeShapeType="1"/>
            </p:cNvCxnSpPr>
            <p:nvPr/>
          </p:nvCxnSpPr>
          <p:spPr bwMode="auto">
            <a:xfrm rot="9000000">
              <a:off x="7275239" y="3087885"/>
              <a:ext cx="5524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7" name="Straight Connector 196"/>
            <p:cNvCxnSpPr>
              <a:cxnSpLocks noChangeShapeType="1"/>
            </p:cNvCxnSpPr>
            <p:nvPr/>
          </p:nvCxnSpPr>
          <p:spPr bwMode="auto">
            <a:xfrm rot="1800000" flipH="1">
              <a:off x="7285393" y="3954474"/>
              <a:ext cx="54821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78" name="Straight Connector 154"/>
            <p:cNvCxnSpPr>
              <a:cxnSpLocks noChangeShapeType="1"/>
            </p:cNvCxnSpPr>
            <p:nvPr/>
          </p:nvCxnSpPr>
          <p:spPr bwMode="auto">
            <a:xfrm rot="9000000">
              <a:off x="1011789" y="3906964"/>
              <a:ext cx="55244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</p:grpSp>
      <p:sp>
        <p:nvSpPr>
          <p:cNvPr id="179" name="TextBox 178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1107"/>
      </p:ext>
    </p:extLst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536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32971" y="54483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Vertex</a:t>
            </a:r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cxnSp>
        <p:nvCxnSpPr>
          <p:cNvPr id="343" name="Straight Arrow Connector 342"/>
          <p:cNvCxnSpPr/>
          <p:nvPr/>
        </p:nvCxnSpPr>
        <p:spPr bwMode="auto">
          <a:xfrm flipV="1">
            <a:off x="1390650" y="5200651"/>
            <a:ext cx="266700" cy="219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279400" y="1217613"/>
            <a:ext cx="5175250" cy="2763837"/>
            <a:chOff x="3832225" y="2703513"/>
            <a:chExt cx="5175250" cy="2763837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3832225" y="2703513"/>
              <a:ext cx="5175250" cy="2763837"/>
              <a:chOff x="1003301" y="1695450"/>
              <a:chExt cx="6830309" cy="3648075"/>
            </a:xfrm>
          </p:grpSpPr>
          <p:cxnSp>
            <p:nvCxnSpPr>
              <p:cNvPr id="9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2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3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4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5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0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0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2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3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6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1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4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9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0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4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8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8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95" name="TextBox 4"/>
            <p:cNvSpPr txBox="1">
              <a:spLocks noChangeArrowheads="1"/>
            </p:cNvSpPr>
            <p:nvPr/>
          </p:nvSpPr>
          <p:spPr bwMode="auto">
            <a:xfrm>
              <a:off x="4776878" y="3408110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571500" y="6076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350" y="6076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1107"/>
      </p:ext>
    </p:extLst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73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32971" y="54483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Vertex</a:t>
            </a:r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467811" y="54578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Plaquette</a:t>
            </a:r>
            <a:endParaRPr lang="en-US" sz="1800" dirty="0" smtClean="0"/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cxnSp>
        <p:nvCxnSpPr>
          <p:cNvPr id="343" name="Straight Arrow Connector 342"/>
          <p:cNvCxnSpPr/>
          <p:nvPr/>
        </p:nvCxnSpPr>
        <p:spPr bwMode="auto">
          <a:xfrm flipV="1">
            <a:off x="1390650" y="5200651"/>
            <a:ext cx="266700" cy="219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Straight Arrow Connector 344"/>
          <p:cNvCxnSpPr/>
          <p:nvPr/>
        </p:nvCxnSpPr>
        <p:spPr bwMode="auto">
          <a:xfrm flipH="1" flipV="1">
            <a:off x="2914651" y="5229225"/>
            <a:ext cx="95249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279400" y="1217613"/>
            <a:ext cx="5175250" cy="2763837"/>
            <a:chOff x="3832225" y="2703513"/>
            <a:chExt cx="5175250" cy="2763837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3832225" y="2703513"/>
              <a:ext cx="5175250" cy="2763837"/>
              <a:chOff x="1003301" y="1695450"/>
              <a:chExt cx="6830309" cy="3648075"/>
            </a:xfrm>
          </p:grpSpPr>
          <p:cxnSp>
            <p:nvCxnSpPr>
              <p:cNvPr id="9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2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3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4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5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0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0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2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3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6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1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4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49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0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4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8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8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95" name="TextBox 4"/>
            <p:cNvSpPr txBox="1">
              <a:spLocks noChangeArrowheads="1"/>
            </p:cNvSpPr>
            <p:nvPr/>
          </p:nvSpPr>
          <p:spPr bwMode="auto">
            <a:xfrm>
              <a:off x="4776878" y="3408110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96" name="TextBox 96"/>
            <p:cNvSpPr txBox="1">
              <a:spLocks noChangeArrowheads="1"/>
            </p:cNvSpPr>
            <p:nvPr/>
          </p:nvSpPr>
          <p:spPr bwMode="auto">
            <a:xfrm>
              <a:off x="7340600" y="3828693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571500" y="6076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350" y="6076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2371725" y="607695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74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1541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32971" y="54483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Vertex</a:t>
            </a:r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467811" y="54578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Plaquette</a:t>
            </a:r>
            <a:endParaRPr lang="en-US" sz="1800" dirty="0" smtClean="0"/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cxnSp>
        <p:nvCxnSpPr>
          <p:cNvPr id="343" name="Straight Arrow Connector 342"/>
          <p:cNvCxnSpPr/>
          <p:nvPr/>
        </p:nvCxnSpPr>
        <p:spPr bwMode="auto">
          <a:xfrm flipV="1">
            <a:off x="1390650" y="5200651"/>
            <a:ext cx="266700" cy="219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Straight Arrow Connector 344"/>
          <p:cNvCxnSpPr/>
          <p:nvPr/>
        </p:nvCxnSpPr>
        <p:spPr bwMode="auto">
          <a:xfrm flipH="1" flipV="1">
            <a:off x="2914651" y="5229225"/>
            <a:ext cx="95249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279400" y="1217613"/>
            <a:ext cx="5175250" cy="2763837"/>
            <a:chOff x="3832225" y="2703513"/>
            <a:chExt cx="5175250" cy="2763837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3832225" y="2703513"/>
              <a:ext cx="5175250" cy="2763837"/>
              <a:chOff x="1003301" y="1695450"/>
              <a:chExt cx="6830309" cy="3648075"/>
            </a:xfrm>
          </p:grpSpPr>
          <p:cxnSp>
            <p:nvCxnSpPr>
              <p:cNvPr id="9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2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3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4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5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0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0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2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3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6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1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4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49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0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4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8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8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95" name="TextBox 4"/>
            <p:cNvSpPr txBox="1">
              <a:spLocks noChangeArrowheads="1"/>
            </p:cNvSpPr>
            <p:nvPr/>
          </p:nvSpPr>
          <p:spPr bwMode="auto">
            <a:xfrm>
              <a:off x="4776878" y="3408110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96" name="TextBox 96"/>
            <p:cNvSpPr txBox="1">
              <a:spLocks noChangeArrowheads="1"/>
            </p:cNvSpPr>
            <p:nvPr/>
          </p:nvSpPr>
          <p:spPr bwMode="auto">
            <a:xfrm>
              <a:off x="7340600" y="3828693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571500" y="6076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350" y="6076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2371725" y="607695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529698" y="4388537"/>
          <a:ext cx="2436342" cy="81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75" name="Equation" r:id="rId5" imgW="723600" imgH="241200" progId="Equation.3">
                  <p:embed/>
                </p:oleObj>
              </mc:Choice>
              <mc:Fallback>
                <p:oleObj name="Equation" r:id="rId5" imgW="723600" imgH="2412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9698" y="4388537"/>
                        <a:ext cx="2436342" cy="81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29698" y="5105852"/>
          <a:ext cx="25209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76" name="Equation" r:id="rId7" imgW="749160" imgH="228600" progId="Equation.3">
                  <p:embed/>
                </p:oleObj>
              </mc:Choice>
              <mc:Fallback>
                <p:oleObj name="Equation" r:id="rId7" imgW="749160" imgH="228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698" y="5105852"/>
                        <a:ext cx="25209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29698" y="5780990"/>
          <a:ext cx="24780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77" name="Equation" r:id="rId9" imgW="736560" imgH="241200" progId="Equation.3">
                  <p:embed/>
                </p:oleObj>
              </mc:Choice>
              <mc:Fallback>
                <p:oleObj name="Equation" r:id="rId9" imgW="736560" imgH="241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698" y="5780990"/>
                        <a:ext cx="24780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338080"/>
      </p:ext>
    </p:extLst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657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632971" y="54483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Vertex</a:t>
            </a:r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467811" y="54578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Plaquette</a:t>
            </a:r>
            <a:endParaRPr lang="en-US" sz="1800" dirty="0" smtClean="0"/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cxnSp>
        <p:nvCxnSpPr>
          <p:cNvPr id="343" name="Straight Arrow Connector 342"/>
          <p:cNvCxnSpPr/>
          <p:nvPr/>
        </p:nvCxnSpPr>
        <p:spPr bwMode="auto">
          <a:xfrm flipV="1">
            <a:off x="1390650" y="5200651"/>
            <a:ext cx="266700" cy="219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Straight Arrow Connector 344"/>
          <p:cNvCxnSpPr/>
          <p:nvPr/>
        </p:nvCxnSpPr>
        <p:spPr bwMode="auto">
          <a:xfrm flipH="1" flipV="1">
            <a:off x="2914651" y="5229225"/>
            <a:ext cx="95249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92"/>
          <p:cNvGrpSpPr/>
          <p:nvPr/>
        </p:nvGrpSpPr>
        <p:grpSpPr>
          <a:xfrm>
            <a:off x="279400" y="1217613"/>
            <a:ext cx="5175250" cy="2763837"/>
            <a:chOff x="3832225" y="2703513"/>
            <a:chExt cx="5175250" cy="2763837"/>
          </a:xfrm>
        </p:grpSpPr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3832225" y="2703513"/>
              <a:ext cx="5175250" cy="2763837"/>
              <a:chOff x="1003301" y="1695450"/>
              <a:chExt cx="6830309" cy="3648075"/>
            </a:xfrm>
          </p:grpSpPr>
          <p:cxnSp>
            <p:nvCxnSpPr>
              <p:cNvPr id="9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2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3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4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5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0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0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2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3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6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1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4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49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0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4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8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8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95" name="TextBox 4"/>
            <p:cNvSpPr txBox="1">
              <a:spLocks noChangeArrowheads="1"/>
            </p:cNvSpPr>
            <p:nvPr/>
          </p:nvSpPr>
          <p:spPr bwMode="auto">
            <a:xfrm>
              <a:off x="4776878" y="3408110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96" name="TextBox 96"/>
            <p:cNvSpPr txBox="1">
              <a:spLocks noChangeArrowheads="1"/>
            </p:cNvSpPr>
            <p:nvPr/>
          </p:nvSpPr>
          <p:spPr bwMode="auto">
            <a:xfrm>
              <a:off x="7340600" y="3828693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4867275" y="4352925"/>
            <a:ext cx="3616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Ground State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1 on each vertex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1 on each </a:t>
            </a:r>
            <a:r>
              <a:rPr lang="en-US" dirty="0" err="1" smtClean="0"/>
              <a:t>plaquette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571500" y="6076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350" y="6076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2371725" y="607695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0,1 </a:t>
            </a:r>
            <a:endParaRPr lang="en-US" dirty="0"/>
          </a:p>
        </p:txBody>
      </p:sp>
      <p:cxnSp>
        <p:nvCxnSpPr>
          <p:cNvPr id="188" name="Straight Connector 187"/>
          <p:cNvCxnSpPr/>
          <p:nvPr/>
        </p:nvCxnSpPr>
        <p:spPr bwMode="auto">
          <a:xfrm>
            <a:off x="5695950" y="4762500"/>
            <a:ext cx="181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Rectangle 190"/>
          <p:cNvSpPr/>
          <p:nvPr/>
        </p:nvSpPr>
        <p:spPr bwMode="auto">
          <a:xfrm>
            <a:off x="4638675" y="4362450"/>
            <a:ext cx="3962400" cy="1323975"/>
          </a:xfrm>
          <a:prstGeom prst="rect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</p:txBody>
      </p:sp>
      <p:cxnSp>
        <p:nvCxnSpPr>
          <p:cNvPr id="181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82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183" name="TextBox 182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54"/>
          <p:cNvSpPr txBox="1"/>
          <p:nvPr/>
        </p:nvSpPr>
        <p:spPr>
          <a:xfrm>
            <a:off x="5999099" y="2261890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Trivalent Lattice</a:t>
            </a:r>
            <a:endParaRPr lang="en-US" dirty="0"/>
          </a:p>
        </p:txBody>
      </p:sp>
      <p:cxnSp>
        <p:nvCxnSpPr>
          <p:cNvPr id="256" name="Straight Connector 119"/>
          <p:cNvCxnSpPr>
            <a:cxnSpLocks noChangeShapeType="1"/>
          </p:cNvCxnSpPr>
          <p:nvPr/>
        </p:nvCxnSpPr>
        <p:spPr bwMode="auto">
          <a:xfrm>
            <a:off x="53975" y="4200525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9525" y="4527550"/>
          <a:ext cx="3187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633" name="Equation" r:id="rId3" imgW="1231366" imgH="355446" progId="Equation.3">
                  <p:embed/>
                </p:oleObj>
              </mc:Choice>
              <mc:Fallback>
                <p:oleObj name="Equation" r:id="rId3" imgW="1231366" imgH="3554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527550"/>
                        <a:ext cx="31877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632971" y="54483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Vertex</a:t>
            </a:r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467811" y="54578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Plaquette</a:t>
            </a:r>
            <a:endParaRPr lang="en-US" sz="1800" dirty="0" smtClean="0"/>
          </a:p>
          <a:p>
            <a:pPr algn="ctr"/>
            <a:r>
              <a:rPr lang="en-US" sz="1800" dirty="0" smtClean="0"/>
              <a:t>Operator</a:t>
            </a:r>
            <a:endParaRPr lang="en-US" sz="1800" dirty="0"/>
          </a:p>
        </p:txBody>
      </p:sp>
      <p:cxnSp>
        <p:nvCxnSpPr>
          <p:cNvPr id="343" name="Straight Arrow Connector 342"/>
          <p:cNvCxnSpPr/>
          <p:nvPr/>
        </p:nvCxnSpPr>
        <p:spPr bwMode="auto">
          <a:xfrm flipV="1">
            <a:off x="1390650" y="5200651"/>
            <a:ext cx="266700" cy="219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Straight Arrow Connector 344"/>
          <p:cNvCxnSpPr/>
          <p:nvPr/>
        </p:nvCxnSpPr>
        <p:spPr bwMode="auto">
          <a:xfrm flipH="1" flipV="1">
            <a:off x="2914651" y="5229225"/>
            <a:ext cx="95249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92"/>
          <p:cNvGrpSpPr/>
          <p:nvPr/>
        </p:nvGrpSpPr>
        <p:grpSpPr>
          <a:xfrm>
            <a:off x="279400" y="1217613"/>
            <a:ext cx="5175250" cy="2763837"/>
            <a:chOff x="3832225" y="2703513"/>
            <a:chExt cx="5175250" cy="2763837"/>
          </a:xfrm>
        </p:grpSpPr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3832225" y="2703513"/>
              <a:ext cx="5175250" cy="2763837"/>
              <a:chOff x="1003301" y="1695450"/>
              <a:chExt cx="6830309" cy="3648075"/>
            </a:xfrm>
          </p:grpSpPr>
          <p:cxnSp>
            <p:nvCxnSpPr>
              <p:cNvPr id="9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447259" y="3243683"/>
                <a:ext cx="0" cy="580635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38305" y="3491565"/>
                <a:ext cx="49576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15033" y="2724653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897338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3196838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2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01574" y="2332525"/>
                <a:ext cx="54229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3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21884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>
                <a:off x="3687212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2230691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39656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7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54044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8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78584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1740783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04958" y="3113396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1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29499" y="3109167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2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37119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3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59120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14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07491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5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78584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3207864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7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2246792" y="507866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8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2723521" y="4311757"/>
                <a:ext cx="49153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3905825" y="3919629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0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4155890" y="352194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1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3410061" y="3919629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2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2930371" y="3919629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69454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1280126" y="351346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5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2448144" y="3919629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1962531" y="3919629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487072" y="3919629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748115" y="4303164"/>
                <a:ext cx="49660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3413446" y="470050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0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2937986" y="4696270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2445606" y="4696270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2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1967608" y="4696270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3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3915978" y="4701346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487072" y="4696270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5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6341390" y="3243683"/>
                <a:ext cx="0" cy="580635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6" name="Straight Connector 196"/>
              <p:cNvCxnSpPr>
                <a:cxnSpLocks noChangeShapeType="1"/>
              </p:cNvCxnSpPr>
              <p:nvPr/>
            </p:nvCxnSpPr>
            <p:spPr bwMode="auto">
              <a:xfrm>
                <a:off x="5380318" y="3243683"/>
                <a:ext cx="0" cy="546686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2724653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233252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178"/>
              <p:cNvCxnSpPr>
                <a:cxnSpLocks noChangeShapeType="1"/>
              </p:cNvCxnSpPr>
              <p:nvPr/>
            </p:nvCxnSpPr>
            <p:spPr bwMode="auto">
              <a:xfrm rot="5400000">
                <a:off x="6090969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2332525"/>
                <a:ext cx="54229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1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233252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580664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5124822" y="1951819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4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233252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5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2332525"/>
                <a:ext cx="549909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6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2332525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4636331" y="2715905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3113396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49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3109167"/>
                <a:ext cx="550755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0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3109167"/>
                <a:ext cx="544833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3109167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3114242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3109167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4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093508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5" name="Straight Connector 196"/>
              <p:cNvCxnSpPr>
                <a:cxnSpLocks noChangeShapeType="1"/>
              </p:cNvCxnSpPr>
              <p:nvPr/>
            </p:nvCxnSpPr>
            <p:spPr bwMode="auto">
              <a:xfrm rot="5400000">
                <a:off x="5132436" y="5095643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6" name="Straight Connector 194"/>
              <p:cNvCxnSpPr>
                <a:cxnSpLocks noChangeShapeType="1"/>
              </p:cNvCxnSpPr>
              <p:nvPr/>
            </p:nvCxnSpPr>
            <p:spPr bwMode="auto">
              <a:xfrm rot="5400000">
                <a:off x="5609164" y="4328731"/>
                <a:ext cx="49153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7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6791469" y="3936604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8" name="Straight Connector 178"/>
              <p:cNvCxnSpPr>
                <a:cxnSpLocks noChangeShapeType="1"/>
              </p:cNvCxnSpPr>
              <p:nvPr/>
            </p:nvCxnSpPr>
            <p:spPr bwMode="auto">
              <a:xfrm>
                <a:off x="7314878" y="3248605"/>
                <a:ext cx="0" cy="584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9" name="Straight Connector 181"/>
              <p:cNvCxnSpPr>
                <a:cxnSpLocks noChangeShapeType="1"/>
              </p:cNvCxnSpPr>
              <p:nvPr/>
            </p:nvCxnSpPr>
            <p:spPr bwMode="auto">
              <a:xfrm rot="1800000" flipH="1">
                <a:off x="6295705" y="3936604"/>
                <a:ext cx="542294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0" name="Straight Connector 182"/>
              <p:cNvCxnSpPr>
                <a:cxnSpLocks noChangeShapeType="1"/>
              </p:cNvCxnSpPr>
              <p:nvPr/>
            </p:nvCxnSpPr>
            <p:spPr bwMode="auto">
              <a:xfrm rot="9000000">
                <a:off x="5816015" y="3936604"/>
                <a:ext cx="552448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6580664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82744" y="5083591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3" name="Straight Connector 134"/>
              <p:cNvCxnSpPr>
                <a:cxnSpLocks noChangeShapeType="1"/>
              </p:cNvCxnSpPr>
              <p:nvPr/>
            </p:nvCxnSpPr>
            <p:spPr bwMode="auto">
              <a:xfrm rot="1800000" flipH="1">
                <a:off x="5333787" y="3936604"/>
                <a:ext cx="550756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35"/>
              <p:cNvCxnSpPr>
                <a:cxnSpLocks noChangeShapeType="1"/>
              </p:cNvCxnSpPr>
              <p:nvPr/>
            </p:nvCxnSpPr>
            <p:spPr bwMode="auto">
              <a:xfrm rot="9000000">
                <a:off x="4848175" y="3936604"/>
                <a:ext cx="549909" cy="0"/>
              </a:xfrm>
              <a:prstGeom prst="line">
                <a:avLst/>
              </a:prstGeom>
              <a:noFill/>
              <a:ln w="762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4372715" y="3936604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5400000">
                <a:off x="4636331" y="4318879"/>
                <a:ext cx="49451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2"/>
              <p:cNvCxnSpPr>
                <a:cxnSpLocks noChangeShapeType="1"/>
              </p:cNvCxnSpPr>
              <p:nvPr/>
            </p:nvCxnSpPr>
            <p:spPr bwMode="auto">
              <a:xfrm rot="9000000">
                <a:off x="6299089" y="471747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8" name="Straight Connector 209"/>
              <p:cNvCxnSpPr>
                <a:cxnSpLocks noChangeShapeType="1"/>
              </p:cNvCxnSpPr>
              <p:nvPr/>
            </p:nvCxnSpPr>
            <p:spPr bwMode="auto">
              <a:xfrm rot="1800000" flipH="1">
                <a:off x="5823629" y="4713245"/>
                <a:ext cx="55075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9" name="Straight Connector 201"/>
              <p:cNvCxnSpPr>
                <a:cxnSpLocks noChangeShapeType="1"/>
              </p:cNvCxnSpPr>
              <p:nvPr/>
            </p:nvCxnSpPr>
            <p:spPr bwMode="auto">
              <a:xfrm rot="9000000">
                <a:off x="5331250" y="4713245"/>
                <a:ext cx="544833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0" name="Straight Connector 202"/>
              <p:cNvCxnSpPr>
                <a:cxnSpLocks noChangeShapeType="1"/>
              </p:cNvCxnSpPr>
              <p:nvPr/>
            </p:nvCxnSpPr>
            <p:spPr bwMode="auto">
              <a:xfrm rot="1800000" flipH="1">
                <a:off x="4853251" y="4713245"/>
                <a:ext cx="550756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1" name="Straight Connector 166"/>
              <p:cNvCxnSpPr>
                <a:cxnSpLocks noChangeShapeType="1"/>
              </p:cNvCxnSpPr>
              <p:nvPr/>
            </p:nvCxnSpPr>
            <p:spPr bwMode="auto">
              <a:xfrm rot="1800000" flipH="1">
                <a:off x="6801622" y="4718320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2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4372715" y="4713245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165769" y="1943332"/>
                <a:ext cx="4957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5" name="Straight Connector 127"/>
              <p:cNvCxnSpPr>
                <a:cxnSpLocks noChangeShapeType="1"/>
              </p:cNvCxnSpPr>
              <p:nvPr/>
            </p:nvCxnSpPr>
            <p:spPr bwMode="auto">
              <a:xfrm rot="1800000" flipH="1">
                <a:off x="1003301" y="3079398"/>
                <a:ext cx="54652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6" name="Straight Connector 189"/>
              <p:cNvCxnSpPr>
                <a:cxnSpLocks noChangeShapeType="1"/>
              </p:cNvCxnSpPr>
              <p:nvPr/>
            </p:nvCxnSpPr>
            <p:spPr bwMode="auto">
              <a:xfrm rot="9000000">
                <a:off x="7275239" y="3087885"/>
                <a:ext cx="55244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196"/>
              <p:cNvCxnSpPr>
                <a:cxnSpLocks noChangeShapeType="1"/>
              </p:cNvCxnSpPr>
              <p:nvPr/>
            </p:nvCxnSpPr>
            <p:spPr bwMode="auto">
              <a:xfrm rot="1800000" flipH="1">
                <a:off x="7285393" y="3954474"/>
                <a:ext cx="54821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8" name="Straight Connector 154"/>
              <p:cNvCxnSpPr>
                <a:cxnSpLocks noChangeShapeType="1"/>
              </p:cNvCxnSpPr>
              <p:nvPr/>
            </p:nvCxnSpPr>
            <p:spPr bwMode="auto">
              <a:xfrm rot="9000000">
                <a:off x="1011789" y="3906964"/>
                <a:ext cx="55244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</p:grpSp>
        <p:sp>
          <p:nvSpPr>
            <p:cNvPr id="95" name="TextBox 4"/>
            <p:cNvSpPr txBox="1">
              <a:spLocks noChangeArrowheads="1"/>
            </p:cNvSpPr>
            <p:nvPr/>
          </p:nvSpPr>
          <p:spPr bwMode="auto">
            <a:xfrm>
              <a:off x="4776878" y="3408110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96" name="TextBox 96"/>
            <p:cNvSpPr txBox="1">
              <a:spLocks noChangeArrowheads="1"/>
            </p:cNvSpPr>
            <p:nvPr/>
          </p:nvSpPr>
          <p:spPr bwMode="auto">
            <a:xfrm>
              <a:off x="7340600" y="3828693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4867275" y="4352925"/>
            <a:ext cx="3616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Ground State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1 on each vertex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1 on each </a:t>
            </a:r>
            <a:r>
              <a:rPr lang="en-US" dirty="0" err="1" smtClean="0"/>
              <a:t>plaquette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4600575" y="5848171"/>
            <a:ext cx="408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Excited States are Fibonacci</a:t>
            </a:r>
          </a:p>
          <a:p>
            <a:r>
              <a:rPr lang="en-US" dirty="0" err="1" smtClean="0"/>
              <a:t>Anyons</a:t>
            </a:r>
            <a:endParaRPr lang="en-US" dirty="0" smtClean="0"/>
          </a:p>
        </p:txBody>
      </p:sp>
      <p:sp>
        <p:nvSpPr>
          <p:cNvPr id="184" name="TextBox 183"/>
          <p:cNvSpPr txBox="1"/>
          <p:nvPr/>
        </p:nvSpPr>
        <p:spPr>
          <a:xfrm>
            <a:off x="571500" y="6076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14350" y="6076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0,1 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2371725" y="607695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smtClean="0"/>
              <a:t>p</a:t>
            </a:r>
            <a:r>
              <a:rPr lang="en-US" dirty="0" smtClean="0"/>
              <a:t> = 0,1 </a:t>
            </a:r>
            <a:endParaRPr lang="en-US" dirty="0"/>
          </a:p>
        </p:txBody>
      </p:sp>
      <p:cxnSp>
        <p:nvCxnSpPr>
          <p:cNvPr id="188" name="Straight Connector 187"/>
          <p:cNvCxnSpPr/>
          <p:nvPr/>
        </p:nvCxnSpPr>
        <p:spPr bwMode="auto">
          <a:xfrm>
            <a:off x="5695950" y="4762500"/>
            <a:ext cx="181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Rectangle 190"/>
          <p:cNvSpPr/>
          <p:nvPr/>
        </p:nvSpPr>
        <p:spPr bwMode="auto">
          <a:xfrm>
            <a:off x="4638675" y="4362450"/>
            <a:ext cx="3962400" cy="1323975"/>
          </a:xfrm>
          <a:prstGeom prst="rect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</p:txBody>
      </p:sp>
      <p:sp>
        <p:nvSpPr>
          <p:cNvPr id="192" name="Rectangle 191"/>
          <p:cNvSpPr/>
          <p:nvPr/>
        </p:nvSpPr>
        <p:spPr bwMode="auto">
          <a:xfrm>
            <a:off x="4629150" y="5857875"/>
            <a:ext cx="3962400" cy="828675"/>
          </a:xfrm>
          <a:prstGeom prst="rect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</p:txBody>
      </p:sp>
      <p:cxnSp>
        <p:nvCxnSpPr>
          <p:cNvPr id="187" name="Straight Connector 119"/>
          <p:cNvCxnSpPr>
            <a:cxnSpLocks noChangeShapeType="1"/>
          </p:cNvCxnSpPr>
          <p:nvPr/>
        </p:nvCxnSpPr>
        <p:spPr bwMode="auto">
          <a:xfrm>
            <a:off x="28575" y="1028700"/>
            <a:ext cx="9070975" cy="0"/>
          </a:xfrm>
          <a:prstGeom prst="line">
            <a:avLst/>
          </a:prstGeom>
          <a:noFill/>
          <a:ln w="76200" algn="ctr">
            <a:solidFill>
              <a:srgbClr val="B6DCDF"/>
            </a:solidFill>
            <a:round/>
            <a:headEnd/>
            <a:tailEnd/>
          </a:ln>
        </p:spPr>
      </p:cxnSp>
      <p:sp>
        <p:nvSpPr>
          <p:cNvPr id="189" name="TextBox 3"/>
          <p:cNvSpPr txBox="1">
            <a:spLocks noChangeArrowheads="1"/>
          </p:cNvSpPr>
          <p:nvPr/>
        </p:nvSpPr>
        <p:spPr bwMode="auto">
          <a:xfrm>
            <a:off x="0" y="214313"/>
            <a:ext cx="617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“Fibonacci” Levin-</a:t>
            </a:r>
            <a:r>
              <a:rPr lang="en-US" sz="3600" dirty="0" err="1" smtClean="0"/>
              <a:t>Wen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190" name="TextBox 189"/>
          <p:cNvSpPr txBox="1"/>
          <p:nvPr/>
        </p:nvSpPr>
        <p:spPr>
          <a:xfrm>
            <a:off x="6202079" y="342900"/>
            <a:ext cx="29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Levin &amp; </a:t>
            </a:r>
            <a:r>
              <a:rPr lang="en-US" sz="2000" dirty="0" err="1" smtClean="0">
                <a:solidFill>
                  <a:schemeClr val="accent6"/>
                </a:solidFill>
              </a:rPr>
              <a:t>Wen</a:t>
            </a:r>
            <a:r>
              <a:rPr lang="en-US" sz="2000" dirty="0" smtClean="0">
                <a:solidFill>
                  <a:schemeClr val="accent6"/>
                </a:solidFill>
              </a:rPr>
              <a:t>, PRB 2005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956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15296</TotalTime>
  <Words>4031</Words>
  <Application>Microsoft Office PowerPoint</Application>
  <PresentationFormat>On-screen Show (4:3)</PresentationFormat>
  <Paragraphs>2231</Paragraphs>
  <Slides>245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245</vt:i4>
      </vt:variant>
    </vt:vector>
  </HeadingPairs>
  <TitlesOfParts>
    <vt:vector size="261" baseType="lpstr">
      <vt:lpstr>Arial</vt:lpstr>
      <vt:lpstr>Calibri</vt:lpstr>
      <vt:lpstr>ＭＳ Ｐゴシック</vt:lpstr>
      <vt:lpstr>MT Extra</vt:lpstr>
      <vt:lpstr>Symbol</vt:lpstr>
      <vt:lpstr>Tahoma</vt:lpstr>
      <vt:lpstr>Times New Roman</vt:lpstr>
      <vt:lpstr>Office Theme</vt:lpstr>
      <vt:lpstr>1_Default Design</vt:lpstr>
      <vt:lpstr>Custom Design</vt:lpstr>
      <vt:lpstr>1_Office Theme</vt:lpstr>
      <vt:lpstr>2_Default Design</vt:lpstr>
      <vt:lpstr>3_Default Design</vt:lpstr>
      <vt:lpstr>3_Office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Qubit Encoding</vt:lpstr>
      <vt:lpstr>Elementary Braid Matrices</vt:lpstr>
      <vt:lpstr>Elementary Braid Matrices</vt:lpstr>
      <vt:lpstr>Elementary Braid Matrices</vt:lpstr>
      <vt:lpstr>Elementary Braid Matrices</vt:lpstr>
      <vt:lpstr>Elementary Braid Matrices</vt:lpstr>
      <vt:lpstr>A Quantum Bit:  A Continuum of States</vt:lpstr>
      <vt:lpstr>Single Qubit Operations: Rotations</vt:lpstr>
      <vt:lpstr>Single Qubit Operations: Rotations</vt:lpstr>
      <vt:lpstr>Single Qubit Operations: Rotations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Brute Force Search</vt:lpstr>
      <vt:lpstr>Brute Force Search</vt:lpstr>
      <vt:lpstr>Beyond Brute Force Search</vt:lpstr>
      <vt:lpstr>PowerPoint Presentation</vt:lpstr>
      <vt:lpstr>PowerPoint Presentation</vt:lpstr>
      <vt:lpstr>Other Two-Qubit 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Circuit for Measuring Qv</vt:lpstr>
      <vt:lpstr>Quantum Circuit for Measuring Qv</vt:lpstr>
      <vt:lpstr>Quantum Circuit for Measuring Qv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Bp for a Tadpole is Easy!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Circuit for Measuring Bp</vt:lpstr>
      <vt:lpstr>Gate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Plaquette Swapping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Excited States: Fibonacci Anyons</vt:lpstr>
      <vt:lpstr>Vertex Errors = String Ends</vt:lpstr>
      <vt:lpstr>String Ends = Fibonacci Anyons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Sequences for Exchange-Based Quantum Computation</dc:title>
  <dc:creator>bonestee</dc:creator>
  <cp:lastModifiedBy>Nick</cp:lastModifiedBy>
  <cp:revision>868</cp:revision>
  <cp:lastPrinted>2016-01-07T20:49:09Z</cp:lastPrinted>
  <dcterms:created xsi:type="dcterms:W3CDTF">2010-03-12T16:12:27Z</dcterms:created>
  <dcterms:modified xsi:type="dcterms:W3CDTF">2016-01-11T04:09:08Z</dcterms:modified>
</cp:coreProperties>
</file>