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wmf" ContentType="image/x-wmf"/>
  <Default Extension="jpeg" ContentType="image/jpeg"/>
  <Default Extension="rels" ContentType="application/vnd.openxmlformats-package.relationships+xml"/>
  <Default Extension="xml" ContentType="application/xml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theme/theme3.xml" ContentType="application/vnd.openxmlformats-officedocument.theme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theme/theme4.xml" ContentType="application/vnd.openxmlformats-officedocument.theme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theme/theme5.xml" ContentType="application/vnd.openxmlformats-officedocument.theme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theme/theme6.xml" ContentType="application/vnd.openxmlformats-officedocument.theme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theme/theme7.xml" ContentType="application/vnd.openxmlformats-officedocument.theme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theme/theme8.xml" ContentType="application/vnd.openxmlformats-officedocument.theme+xml"/>
  <Override PartName="/ppt/theme/theme9.xml" ContentType="application/vnd.openxmlformats-officedocument.theme+xml"/>
  <Override PartName="/ppt/theme/theme10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995" r:id="rId2"/>
    <p:sldMasterId id="2147484248" r:id="rId3"/>
    <p:sldMasterId id="2147484264" r:id="rId4"/>
    <p:sldMasterId id="2147484346" r:id="rId5"/>
    <p:sldMasterId id="2147484370" r:id="rId6"/>
    <p:sldMasterId id="2147484382" r:id="rId7"/>
    <p:sldMasterId id="2147484410" r:id="rId8"/>
  </p:sldMasterIdLst>
  <p:notesMasterIdLst>
    <p:notesMasterId r:id="rId176"/>
  </p:notesMasterIdLst>
  <p:handoutMasterIdLst>
    <p:handoutMasterId r:id="rId177"/>
  </p:handoutMasterIdLst>
  <p:sldIdLst>
    <p:sldId id="1190" r:id="rId9"/>
    <p:sldId id="1071" r:id="rId10"/>
    <p:sldId id="1074" r:id="rId11"/>
    <p:sldId id="1075" r:id="rId12"/>
    <p:sldId id="1076" r:id="rId13"/>
    <p:sldId id="1191" r:id="rId14"/>
    <p:sldId id="1080" r:id="rId15"/>
    <p:sldId id="1081" r:id="rId16"/>
    <p:sldId id="1082" r:id="rId17"/>
    <p:sldId id="1083" r:id="rId18"/>
    <p:sldId id="1084" r:id="rId19"/>
    <p:sldId id="1086" r:id="rId20"/>
    <p:sldId id="1087" r:id="rId21"/>
    <p:sldId id="1088" r:id="rId22"/>
    <p:sldId id="1089" r:id="rId23"/>
    <p:sldId id="1090" r:id="rId24"/>
    <p:sldId id="1091" r:id="rId25"/>
    <p:sldId id="1092" r:id="rId26"/>
    <p:sldId id="1093" r:id="rId27"/>
    <p:sldId id="1094" r:id="rId28"/>
    <p:sldId id="1095" r:id="rId29"/>
    <p:sldId id="1232" r:id="rId30"/>
    <p:sldId id="1182" r:id="rId31"/>
    <p:sldId id="1184" r:id="rId32"/>
    <p:sldId id="1185" r:id="rId33"/>
    <p:sldId id="1186" r:id="rId34"/>
    <p:sldId id="1100" r:id="rId35"/>
    <p:sldId id="1344" r:id="rId36"/>
    <p:sldId id="1345" r:id="rId37"/>
    <p:sldId id="1346" r:id="rId38"/>
    <p:sldId id="1104" r:id="rId39"/>
    <p:sldId id="1105" r:id="rId40"/>
    <p:sldId id="1106" r:id="rId41"/>
    <p:sldId id="1107" r:id="rId42"/>
    <p:sldId id="1108" r:id="rId43"/>
    <p:sldId id="1109" r:id="rId44"/>
    <p:sldId id="1233" r:id="rId45"/>
    <p:sldId id="1234" r:id="rId46"/>
    <p:sldId id="1235" r:id="rId47"/>
    <p:sldId id="1256" r:id="rId48"/>
    <p:sldId id="1236" r:id="rId49"/>
    <p:sldId id="1188" r:id="rId50"/>
    <p:sldId id="1189" r:id="rId51"/>
    <p:sldId id="1306" r:id="rId52"/>
    <p:sldId id="1307" r:id="rId53"/>
    <p:sldId id="1308" r:id="rId54"/>
    <p:sldId id="1199" r:id="rId55"/>
    <p:sldId id="1200" r:id="rId56"/>
    <p:sldId id="1201" r:id="rId57"/>
    <p:sldId id="504" r:id="rId58"/>
    <p:sldId id="822" r:id="rId59"/>
    <p:sldId id="421" r:id="rId60"/>
    <p:sldId id="424" r:id="rId61"/>
    <p:sldId id="423" r:id="rId62"/>
    <p:sldId id="447" r:id="rId63"/>
    <p:sldId id="426" r:id="rId64"/>
    <p:sldId id="422" r:id="rId65"/>
    <p:sldId id="425" r:id="rId66"/>
    <p:sldId id="446" r:id="rId67"/>
    <p:sldId id="468" r:id="rId68"/>
    <p:sldId id="589" r:id="rId69"/>
    <p:sldId id="590" r:id="rId70"/>
    <p:sldId id="601" r:id="rId71"/>
    <p:sldId id="583" r:id="rId72"/>
    <p:sldId id="582" r:id="rId73"/>
    <p:sldId id="581" r:id="rId74"/>
    <p:sldId id="585" r:id="rId75"/>
    <p:sldId id="584" r:id="rId76"/>
    <p:sldId id="580" r:id="rId77"/>
    <p:sldId id="600" r:id="rId78"/>
    <p:sldId id="586" r:id="rId79"/>
    <p:sldId id="587" r:id="rId80"/>
    <p:sldId id="579" r:id="rId81"/>
    <p:sldId id="802" r:id="rId82"/>
    <p:sldId id="593" r:id="rId83"/>
    <p:sldId id="562" r:id="rId84"/>
    <p:sldId id="560" r:id="rId85"/>
    <p:sldId id="564" r:id="rId86"/>
    <p:sldId id="476" r:id="rId87"/>
    <p:sldId id="477" r:id="rId88"/>
    <p:sldId id="598" r:id="rId89"/>
    <p:sldId id="1192" r:id="rId90"/>
    <p:sldId id="594" r:id="rId91"/>
    <p:sldId id="597" r:id="rId92"/>
    <p:sldId id="599" r:id="rId93"/>
    <p:sldId id="1194" r:id="rId94"/>
    <p:sldId id="483" r:id="rId95"/>
    <p:sldId id="484" r:id="rId96"/>
    <p:sldId id="541" r:id="rId97"/>
    <p:sldId id="485" r:id="rId98"/>
    <p:sldId id="1258" r:id="rId99"/>
    <p:sldId id="487" r:id="rId100"/>
    <p:sldId id="488" r:id="rId101"/>
    <p:sldId id="489" r:id="rId102"/>
    <p:sldId id="490" r:id="rId103"/>
    <p:sldId id="971" r:id="rId104"/>
    <p:sldId id="972" r:id="rId105"/>
    <p:sldId id="1147" r:id="rId106"/>
    <p:sldId id="1012" r:id="rId107"/>
    <p:sldId id="1149" r:id="rId108"/>
    <p:sldId id="1150" r:id="rId109"/>
    <p:sldId id="1148" r:id="rId110"/>
    <p:sldId id="1164" r:id="rId111"/>
    <p:sldId id="1155" r:id="rId112"/>
    <p:sldId id="974" r:id="rId113"/>
    <p:sldId id="1154" r:id="rId114"/>
    <p:sldId id="1162" r:id="rId115"/>
    <p:sldId id="1161" r:id="rId116"/>
    <p:sldId id="1160" r:id="rId117"/>
    <p:sldId id="1159" r:id="rId118"/>
    <p:sldId id="1165" r:id="rId119"/>
    <p:sldId id="1168" r:id="rId120"/>
    <p:sldId id="1167" r:id="rId121"/>
    <p:sldId id="1169" r:id="rId122"/>
    <p:sldId id="1163" r:id="rId123"/>
    <p:sldId id="1166" r:id="rId124"/>
    <p:sldId id="1014" r:id="rId125"/>
    <p:sldId id="976" r:id="rId126"/>
    <p:sldId id="1202" r:id="rId127"/>
    <p:sldId id="1203" r:id="rId128"/>
    <p:sldId id="1204" r:id="rId129"/>
    <p:sldId id="1205" r:id="rId130"/>
    <p:sldId id="1206" r:id="rId131"/>
    <p:sldId id="1207" r:id="rId132"/>
    <p:sldId id="1208" r:id="rId133"/>
    <p:sldId id="1209" r:id="rId134"/>
    <p:sldId id="1210" r:id="rId135"/>
    <p:sldId id="1211" r:id="rId136"/>
    <p:sldId id="1212" r:id="rId137"/>
    <p:sldId id="1213" r:id="rId138"/>
    <p:sldId id="1214" r:id="rId139"/>
    <p:sldId id="1215" r:id="rId140"/>
    <p:sldId id="1216" r:id="rId141"/>
    <p:sldId id="1217" r:id="rId142"/>
    <p:sldId id="1218" r:id="rId143"/>
    <p:sldId id="1219" r:id="rId144"/>
    <p:sldId id="1220" r:id="rId145"/>
    <p:sldId id="1225" r:id="rId146"/>
    <p:sldId id="1227" r:id="rId147"/>
    <p:sldId id="1228" r:id="rId148"/>
    <p:sldId id="491" r:id="rId149"/>
    <p:sldId id="1193" r:id="rId150"/>
    <p:sldId id="977" r:id="rId151"/>
    <p:sldId id="978" r:id="rId152"/>
    <p:sldId id="979" r:id="rId153"/>
    <p:sldId id="980" r:id="rId154"/>
    <p:sldId id="1263" r:id="rId155"/>
    <p:sldId id="1309" r:id="rId156"/>
    <p:sldId id="1264" r:id="rId157"/>
    <p:sldId id="1265" r:id="rId158"/>
    <p:sldId id="1266" r:id="rId159"/>
    <p:sldId id="1267" r:id="rId160"/>
    <p:sldId id="1268" r:id="rId161"/>
    <p:sldId id="1269" r:id="rId162"/>
    <p:sldId id="1270" r:id="rId163"/>
    <p:sldId id="1271" r:id="rId164"/>
    <p:sldId id="1272" r:id="rId165"/>
    <p:sldId id="1273" r:id="rId166"/>
    <p:sldId id="1274" r:id="rId167"/>
    <p:sldId id="1275" r:id="rId168"/>
    <p:sldId id="1276" r:id="rId169"/>
    <p:sldId id="1277" r:id="rId170"/>
    <p:sldId id="1278" r:id="rId171"/>
    <p:sldId id="1279" r:id="rId172"/>
    <p:sldId id="1280" r:id="rId173"/>
    <p:sldId id="1281" r:id="rId174"/>
    <p:sldId id="1282" r:id="rId175"/>
  </p:sldIdLst>
  <p:sldSz cx="9144000" cy="6858000" type="screen4x3"/>
  <p:notesSz cx="9296400" cy="6881813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pitchFamily="34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pitchFamily="34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pitchFamily="34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pitchFamily="34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pitchFamily="34" charset="0"/>
        <a:ea typeface="+mn-ea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Arial" pitchFamily="34" charset="0"/>
        <a:ea typeface="+mn-ea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Arial" pitchFamily="34" charset="0"/>
        <a:ea typeface="+mn-ea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Arial" pitchFamily="34" charset="0"/>
        <a:ea typeface="+mn-ea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Arial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FF99"/>
    <a:srgbClr val="49D749"/>
    <a:srgbClr val="009999"/>
    <a:srgbClr val="2AFE3E"/>
    <a:srgbClr val="92D050"/>
    <a:srgbClr val="00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33960" autoAdjust="0"/>
    <p:restoredTop sz="80136" autoAdjust="0"/>
  </p:normalViewPr>
  <p:slideViewPr>
    <p:cSldViewPr snapToGrid="0">
      <p:cViewPr varScale="1">
        <p:scale>
          <a:sx n="55" d="100"/>
          <a:sy n="55" d="100"/>
        </p:scale>
        <p:origin x="896" y="36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-8358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50" d="100"/>
        <a:sy n="50" d="100"/>
      </p:scale>
      <p:origin x="0" y="-1716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18.xml"/><Relationship Id="rId117" Type="http://schemas.openxmlformats.org/officeDocument/2006/relationships/slide" Target="slides/slide109.xml"/><Relationship Id="rId21" Type="http://schemas.openxmlformats.org/officeDocument/2006/relationships/slide" Target="slides/slide13.xml"/><Relationship Id="rId42" Type="http://schemas.openxmlformats.org/officeDocument/2006/relationships/slide" Target="slides/slide34.xml"/><Relationship Id="rId47" Type="http://schemas.openxmlformats.org/officeDocument/2006/relationships/slide" Target="slides/slide39.xml"/><Relationship Id="rId63" Type="http://schemas.openxmlformats.org/officeDocument/2006/relationships/slide" Target="slides/slide55.xml"/><Relationship Id="rId68" Type="http://schemas.openxmlformats.org/officeDocument/2006/relationships/slide" Target="slides/slide60.xml"/><Relationship Id="rId84" Type="http://schemas.openxmlformats.org/officeDocument/2006/relationships/slide" Target="slides/slide76.xml"/><Relationship Id="rId89" Type="http://schemas.openxmlformats.org/officeDocument/2006/relationships/slide" Target="slides/slide81.xml"/><Relationship Id="rId112" Type="http://schemas.openxmlformats.org/officeDocument/2006/relationships/slide" Target="slides/slide104.xml"/><Relationship Id="rId133" Type="http://schemas.openxmlformats.org/officeDocument/2006/relationships/slide" Target="slides/slide125.xml"/><Relationship Id="rId138" Type="http://schemas.openxmlformats.org/officeDocument/2006/relationships/slide" Target="slides/slide130.xml"/><Relationship Id="rId154" Type="http://schemas.openxmlformats.org/officeDocument/2006/relationships/slide" Target="slides/slide146.xml"/><Relationship Id="rId159" Type="http://schemas.openxmlformats.org/officeDocument/2006/relationships/slide" Target="slides/slide151.xml"/><Relationship Id="rId175" Type="http://schemas.openxmlformats.org/officeDocument/2006/relationships/slide" Target="slides/slide167.xml"/><Relationship Id="rId170" Type="http://schemas.openxmlformats.org/officeDocument/2006/relationships/slide" Target="slides/slide162.xml"/><Relationship Id="rId16" Type="http://schemas.openxmlformats.org/officeDocument/2006/relationships/slide" Target="slides/slide8.xml"/><Relationship Id="rId107" Type="http://schemas.openxmlformats.org/officeDocument/2006/relationships/slide" Target="slides/slide99.xml"/><Relationship Id="rId11" Type="http://schemas.openxmlformats.org/officeDocument/2006/relationships/slide" Target="slides/slide3.xml"/><Relationship Id="rId32" Type="http://schemas.openxmlformats.org/officeDocument/2006/relationships/slide" Target="slides/slide24.xml"/><Relationship Id="rId37" Type="http://schemas.openxmlformats.org/officeDocument/2006/relationships/slide" Target="slides/slide29.xml"/><Relationship Id="rId53" Type="http://schemas.openxmlformats.org/officeDocument/2006/relationships/slide" Target="slides/slide45.xml"/><Relationship Id="rId58" Type="http://schemas.openxmlformats.org/officeDocument/2006/relationships/slide" Target="slides/slide50.xml"/><Relationship Id="rId74" Type="http://schemas.openxmlformats.org/officeDocument/2006/relationships/slide" Target="slides/slide66.xml"/><Relationship Id="rId79" Type="http://schemas.openxmlformats.org/officeDocument/2006/relationships/slide" Target="slides/slide71.xml"/><Relationship Id="rId102" Type="http://schemas.openxmlformats.org/officeDocument/2006/relationships/slide" Target="slides/slide94.xml"/><Relationship Id="rId123" Type="http://schemas.openxmlformats.org/officeDocument/2006/relationships/slide" Target="slides/slide115.xml"/><Relationship Id="rId128" Type="http://schemas.openxmlformats.org/officeDocument/2006/relationships/slide" Target="slides/slide120.xml"/><Relationship Id="rId144" Type="http://schemas.openxmlformats.org/officeDocument/2006/relationships/slide" Target="slides/slide136.xml"/><Relationship Id="rId149" Type="http://schemas.openxmlformats.org/officeDocument/2006/relationships/slide" Target="slides/slide141.xml"/><Relationship Id="rId5" Type="http://schemas.openxmlformats.org/officeDocument/2006/relationships/slideMaster" Target="slideMasters/slideMaster5.xml"/><Relationship Id="rId90" Type="http://schemas.openxmlformats.org/officeDocument/2006/relationships/slide" Target="slides/slide82.xml"/><Relationship Id="rId95" Type="http://schemas.openxmlformats.org/officeDocument/2006/relationships/slide" Target="slides/slide87.xml"/><Relationship Id="rId160" Type="http://schemas.openxmlformats.org/officeDocument/2006/relationships/slide" Target="slides/slide152.xml"/><Relationship Id="rId165" Type="http://schemas.openxmlformats.org/officeDocument/2006/relationships/slide" Target="slides/slide157.xml"/><Relationship Id="rId181" Type="http://schemas.openxmlformats.org/officeDocument/2006/relationships/tableStyles" Target="tableStyles.xml"/><Relationship Id="rId22" Type="http://schemas.openxmlformats.org/officeDocument/2006/relationships/slide" Target="slides/slide14.xml"/><Relationship Id="rId27" Type="http://schemas.openxmlformats.org/officeDocument/2006/relationships/slide" Target="slides/slide19.xml"/><Relationship Id="rId43" Type="http://schemas.openxmlformats.org/officeDocument/2006/relationships/slide" Target="slides/slide35.xml"/><Relationship Id="rId48" Type="http://schemas.openxmlformats.org/officeDocument/2006/relationships/slide" Target="slides/slide40.xml"/><Relationship Id="rId64" Type="http://schemas.openxmlformats.org/officeDocument/2006/relationships/slide" Target="slides/slide56.xml"/><Relationship Id="rId69" Type="http://schemas.openxmlformats.org/officeDocument/2006/relationships/slide" Target="slides/slide61.xml"/><Relationship Id="rId113" Type="http://schemas.openxmlformats.org/officeDocument/2006/relationships/slide" Target="slides/slide105.xml"/><Relationship Id="rId118" Type="http://schemas.openxmlformats.org/officeDocument/2006/relationships/slide" Target="slides/slide110.xml"/><Relationship Id="rId134" Type="http://schemas.openxmlformats.org/officeDocument/2006/relationships/slide" Target="slides/slide126.xml"/><Relationship Id="rId139" Type="http://schemas.openxmlformats.org/officeDocument/2006/relationships/slide" Target="slides/slide131.xml"/><Relationship Id="rId80" Type="http://schemas.openxmlformats.org/officeDocument/2006/relationships/slide" Target="slides/slide72.xml"/><Relationship Id="rId85" Type="http://schemas.openxmlformats.org/officeDocument/2006/relationships/slide" Target="slides/slide77.xml"/><Relationship Id="rId150" Type="http://schemas.openxmlformats.org/officeDocument/2006/relationships/slide" Target="slides/slide142.xml"/><Relationship Id="rId155" Type="http://schemas.openxmlformats.org/officeDocument/2006/relationships/slide" Target="slides/slide147.xml"/><Relationship Id="rId171" Type="http://schemas.openxmlformats.org/officeDocument/2006/relationships/slide" Target="slides/slide163.xml"/><Relationship Id="rId176" Type="http://schemas.openxmlformats.org/officeDocument/2006/relationships/notesMaster" Target="notesMasters/notesMaster1.xml"/><Relationship Id="rId12" Type="http://schemas.openxmlformats.org/officeDocument/2006/relationships/slide" Target="slides/slide4.xml"/><Relationship Id="rId17" Type="http://schemas.openxmlformats.org/officeDocument/2006/relationships/slide" Target="slides/slide9.xml"/><Relationship Id="rId33" Type="http://schemas.openxmlformats.org/officeDocument/2006/relationships/slide" Target="slides/slide25.xml"/><Relationship Id="rId38" Type="http://schemas.openxmlformats.org/officeDocument/2006/relationships/slide" Target="slides/slide30.xml"/><Relationship Id="rId59" Type="http://schemas.openxmlformats.org/officeDocument/2006/relationships/slide" Target="slides/slide51.xml"/><Relationship Id="rId103" Type="http://schemas.openxmlformats.org/officeDocument/2006/relationships/slide" Target="slides/slide95.xml"/><Relationship Id="rId108" Type="http://schemas.openxmlformats.org/officeDocument/2006/relationships/slide" Target="slides/slide100.xml"/><Relationship Id="rId124" Type="http://schemas.openxmlformats.org/officeDocument/2006/relationships/slide" Target="slides/slide116.xml"/><Relationship Id="rId129" Type="http://schemas.openxmlformats.org/officeDocument/2006/relationships/slide" Target="slides/slide121.xml"/><Relationship Id="rId54" Type="http://schemas.openxmlformats.org/officeDocument/2006/relationships/slide" Target="slides/slide46.xml"/><Relationship Id="rId70" Type="http://schemas.openxmlformats.org/officeDocument/2006/relationships/slide" Target="slides/slide62.xml"/><Relationship Id="rId75" Type="http://schemas.openxmlformats.org/officeDocument/2006/relationships/slide" Target="slides/slide67.xml"/><Relationship Id="rId91" Type="http://schemas.openxmlformats.org/officeDocument/2006/relationships/slide" Target="slides/slide83.xml"/><Relationship Id="rId96" Type="http://schemas.openxmlformats.org/officeDocument/2006/relationships/slide" Target="slides/slide88.xml"/><Relationship Id="rId140" Type="http://schemas.openxmlformats.org/officeDocument/2006/relationships/slide" Target="slides/slide132.xml"/><Relationship Id="rId145" Type="http://schemas.openxmlformats.org/officeDocument/2006/relationships/slide" Target="slides/slide137.xml"/><Relationship Id="rId161" Type="http://schemas.openxmlformats.org/officeDocument/2006/relationships/slide" Target="slides/slide153.xml"/><Relationship Id="rId166" Type="http://schemas.openxmlformats.org/officeDocument/2006/relationships/slide" Target="slides/slide158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23" Type="http://schemas.openxmlformats.org/officeDocument/2006/relationships/slide" Target="slides/slide15.xml"/><Relationship Id="rId28" Type="http://schemas.openxmlformats.org/officeDocument/2006/relationships/slide" Target="slides/slide20.xml"/><Relationship Id="rId49" Type="http://schemas.openxmlformats.org/officeDocument/2006/relationships/slide" Target="slides/slide41.xml"/><Relationship Id="rId114" Type="http://schemas.openxmlformats.org/officeDocument/2006/relationships/slide" Target="slides/slide106.xml"/><Relationship Id="rId119" Type="http://schemas.openxmlformats.org/officeDocument/2006/relationships/slide" Target="slides/slide111.xml"/><Relationship Id="rId44" Type="http://schemas.openxmlformats.org/officeDocument/2006/relationships/slide" Target="slides/slide36.xml"/><Relationship Id="rId60" Type="http://schemas.openxmlformats.org/officeDocument/2006/relationships/slide" Target="slides/slide52.xml"/><Relationship Id="rId65" Type="http://schemas.openxmlformats.org/officeDocument/2006/relationships/slide" Target="slides/slide57.xml"/><Relationship Id="rId81" Type="http://schemas.openxmlformats.org/officeDocument/2006/relationships/slide" Target="slides/slide73.xml"/><Relationship Id="rId86" Type="http://schemas.openxmlformats.org/officeDocument/2006/relationships/slide" Target="slides/slide78.xml"/><Relationship Id="rId130" Type="http://schemas.openxmlformats.org/officeDocument/2006/relationships/slide" Target="slides/slide122.xml"/><Relationship Id="rId135" Type="http://schemas.openxmlformats.org/officeDocument/2006/relationships/slide" Target="slides/slide127.xml"/><Relationship Id="rId151" Type="http://schemas.openxmlformats.org/officeDocument/2006/relationships/slide" Target="slides/slide143.xml"/><Relationship Id="rId156" Type="http://schemas.openxmlformats.org/officeDocument/2006/relationships/slide" Target="slides/slide148.xml"/><Relationship Id="rId177" Type="http://schemas.openxmlformats.org/officeDocument/2006/relationships/handoutMaster" Target="handoutMasters/handoutMaster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1.xml"/><Relationship Id="rId172" Type="http://schemas.openxmlformats.org/officeDocument/2006/relationships/slide" Target="slides/slide164.xml"/><Relationship Id="rId180" Type="http://schemas.openxmlformats.org/officeDocument/2006/relationships/theme" Target="theme/theme1.xml"/><Relationship Id="rId13" Type="http://schemas.openxmlformats.org/officeDocument/2006/relationships/slide" Target="slides/slide5.xml"/><Relationship Id="rId18" Type="http://schemas.openxmlformats.org/officeDocument/2006/relationships/slide" Target="slides/slide10.xml"/><Relationship Id="rId39" Type="http://schemas.openxmlformats.org/officeDocument/2006/relationships/slide" Target="slides/slide31.xml"/><Relationship Id="rId109" Type="http://schemas.openxmlformats.org/officeDocument/2006/relationships/slide" Target="slides/slide101.xml"/><Relationship Id="rId34" Type="http://schemas.openxmlformats.org/officeDocument/2006/relationships/slide" Target="slides/slide26.xml"/><Relationship Id="rId50" Type="http://schemas.openxmlformats.org/officeDocument/2006/relationships/slide" Target="slides/slide42.xml"/><Relationship Id="rId55" Type="http://schemas.openxmlformats.org/officeDocument/2006/relationships/slide" Target="slides/slide47.xml"/><Relationship Id="rId76" Type="http://schemas.openxmlformats.org/officeDocument/2006/relationships/slide" Target="slides/slide68.xml"/><Relationship Id="rId97" Type="http://schemas.openxmlformats.org/officeDocument/2006/relationships/slide" Target="slides/slide89.xml"/><Relationship Id="rId104" Type="http://schemas.openxmlformats.org/officeDocument/2006/relationships/slide" Target="slides/slide96.xml"/><Relationship Id="rId120" Type="http://schemas.openxmlformats.org/officeDocument/2006/relationships/slide" Target="slides/slide112.xml"/><Relationship Id="rId125" Type="http://schemas.openxmlformats.org/officeDocument/2006/relationships/slide" Target="slides/slide117.xml"/><Relationship Id="rId141" Type="http://schemas.openxmlformats.org/officeDocument/2006/relationships/slide" Target="slides/slide133.xml"/><Relationship Id="rId146" Type="http://schemas.openxmlformats.org/officeDocument/2006/relationships/slide" Target="slides/slide138.xml"/><Relationship Id="rId167" Type="http://schemas.openxmlformats.org/officeDocument/2006/relationships/slide" Target="slides/slide159.xml"/><Relationship Id="rId7" Type="http://schemas.openxmlformats.org/officeDocument/2006/relationships/slideMaster" Target="slideMasters/slideMaster7.xml"/><Relationship Id="rId71" Type="http://schemas.openxmlformats.org/officeDocument/2006/relationships/slide" Target="slides/slide63.xml"/><Relationship Id="rId92" Type="http://schemas.openxmlformats.org/officeDocument/2006/relationships/slide" Target="slides/slide84.xml"/><Relationship Id="rId162" Type="http://schemas.openxmlformats.org/officeDocument/2006/relationships/slide" Target="slides/slide154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1.xml"/><Relationship Id="rId24" Type="http://schemas.openxmlformats.org/officeDocument/2006/relationships/slide" Target="slides/slide16.xml"/><Relationship Id="rId40" Type="http://schemas.openxmlformats.org/officeDocument/2006/relationships/slide" Target="slides/slide32.xml"/><Relationship Id="rId45" Type="http://schemas.openxmlformats.org/officeDocument/2006/relationships/slide" Target="slides/slide37.xml"/><Relationship Id="rId66" Type="http://schemas.openxmlformats.org/officeDocument/2006/relationships/slide" Target="slides/slide58.xml"/><Relationship Id="rId87" Type="http://schemas.openxmlformats.org/officeDocument/2006/relationships/slide" Target="slides/slide79.xml"/><Relationship Id="rId110" Type="http://schemas.openxmlformats.org/officeDocument/2006/relationships/slide" Target="slides/slide102.xml"/><Relationship Id="rId115" Type="http://schemas.openxmlformats.org/officeDocument/2006/relationships/slide" Target="slides/slide107.xml"/><Relationship Id="rId131" Type="http://schemas.openxmlformats.org/officeDocument/2006/relationships/slide" Target="slides/slide123.xml"/><Relationship Id="rId136" Type="http://schemas.openxmlformats.org/officeDocument/2006/relationships/slide" Target="slides/slide128.xml"/><Relationship Id="rId157" Type="http://schemas.openxmlformats.org/officeDocument/2006/relationships/slide" Target="slides/slide149.xml"/><Relationship Id="rId178" Type="http://schemas.openxmlformats.org/officeDocument/2006/relationships/presProps" Target="presProps.xml"/><Relationship Id="rId61" Type="http://schemas.openxmlformats.org/officeDocument/2006/relationships/slide" Target="slides/slide53.xml"/><Relationship Id="rId82" Type="http://schemas.openxmlformats.org/officeDocument/2006/relationships/slide" Target="slides/slide74.xml"/><Relationship Id="rId152" Type="http://schemas.openxmlformats.org/officeDocument/2006/relationships/slide" Target="slides/slide144.xml"/><Relationship Id="rId173" Type="http://schemas.openxmlformats.org/officeDocument/2006/relationships/slide" Target="slides/slide165.xml"/><Relationship Id="rId19" Type="http://schemas.openxmlformats.org/officeDocument/2006/relationships/slide" Target="slides/slide11.xml"/><Relationship Id="rId14" Type="http://schemas.openxmlformats.org/officeDocument/2006/relationships/slide" Target="slides/slide6.xml"/><Relationship Id="rId30" Type="http://schemas.openxmlformats.org/officeDocument/2006/relationships/slide" Target="slides/slide22.xml"/><Relationship Id="rId35" Type="http://schemas.openxmlformats.org/officeDocument/2006/relationships/slide" Target="slides/slide27.xml"/><Relationship Id="rId56" Type="http://schemas.openxmlformats.org/officeDocument/2006/relationships/slide" Target="slides/slide48.xml"/><Relationship Id="rId77" Type="http://schemas.openxmlformats.org/officeDocument/2006/relationships/slide" Target="slides/slide69.xml"/><Relationship Id="rId100" Type="http://schemas.openxmlformats.org/officeDocument/2006/relationships/slide" Target="slides/slide92.xml"/><Relationship Id="rId105" Type="http://schemas.openxmlformats.org/officeDocument/2006/relationships/slide" Target="slides/slide97.xml"/><Relationship Id="rId126" Type="http://schemas.openxmlformats.org/officeDocument/2006/relationships/slide" Target="slides/slide118.xml"/><Relationship Id="rId147" Type="http://schemas.openxmlformats.org/officeDocument/2006/relationships/slide" Target="slides/slide139.xml"/><Relationship Id="rId168" Type="http://schemas.openxmlformats.org/officeDocument/2006/relationships/slide" Target="slides/slide160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43.xml"/><Relationship Id="rId72" Type="http://schemas.openxmlformats.org/officeDocument/2006/relationships/slide" Target="slides/slide64.xml"/><Relationship Id="rId93" Type="http://schemas.openxmlformats.org/officeDocument/2006/relationships/slide" Target="slides/slide85.xml"/><Relationship Id="rId98" Type="http://schemas.openxmlformats.org/officeDocument/2006/relationships/slide" Target="slides/slide90.xml"/><Relationship Id="rId121" Type="http://schemas.openxmlformats.org/officeDocument/2006/relationships/slide" Target="slides/slide113.xml"/><Relationship Id="rId142" Type="http://schemas.openxmlformats.org/officeDocument/2006/relationships/slide" Target="slides/slide134.xml"/><Relationship Id="rId163" Type="http://schemas.openxmlformats.org/officeDocument/2006/relationships/slide" Target="slides/slide155.xml"/><Relationship Id="rId3" Type="http://schemas.openxmlformats.org/officeDocument/2006/relationships/slideMaster" Target="slideMasters/slideMaster3.xml"/><Relationship Id="rId25" Type="http://schemas.openxmlformats.org/officeDocument/2006/relationships/slide" Target="slides/slide17.xml"/><Relationship Id="rId46" Type="http://schemas.openxmlformats.org/officeDocument/2006/relationships/slide" Target="slides/slide38.xml"/><Relationship Id="rId67" Type="http://schemas.openxmlformats.org/officeDocument/2006/relationships/slide" Target="slides/slide59.xml"/><Relationship Id="rId116" Type="http://schemas.openxmlformats.org/officeDocument/2006/relationships/slide" Target="slides/slide108.xml"/><Relationship Id="rId137" Type="http://schemas.openxmlformats.org/officeDocument/2006/relationships/slide" Target="slides/slide129.xml"/><Relationship Id="rId158" Type="http://schemas.openxmlformats.org/officeDocument/2006/relationships/slide" Target="slides/slide150.xml"/><Relationship Id="rId20" Type="http://schemas.openxmlformats.org/officeDocument/2006/relationships/slide" Target="slides/slide12.xml"/><Relationship Id="rId41" Type="http://schemas.openxmlformats.org/officeDocument/2006/relationships/slide" Target="slides/slide33.xml"/><Relationship Id="rId62" Type="http://schemas.openxmlformats.org/officeDocument/2006/relationships/slide" Target="slides/slide54.xml"/><Relationship Id="rId83" Type="http://schemas.openxmlformats.org/officeDocument/2006/relationships/slide" Target="slides/slide75.xml"/><Relationship Id="rId88" Type="http://schemas.openxmlformats.org/officeDocument/2006/relationships/slide" Target="slides/slide80.xml"/><Relationship Id="rId111" Type="http://schemas.openxmlformats.org/officeDocument/2006/relationships/slide" Target="slides/slide103.xml"/><Relationship Id="rId132" Type="http://schemas.openxmlformats.org/officeDocument/2006/relationships/slide" Target="slides/slide124.xml"/><Relationship Id="rId153" Type="http://schemas.openxmlformats.org/officeDocument/2006/relationships/slide" Target="slides/slide145.xml"/><Relationship Id="rId174" Type="http://schemas.openxmlformats.org/officeDocument/2006/relationships/slide" Target="slides/slide166.xml"/><Relationship Id="rId179" Type="http://schemas.openxmlformats.org/officeDocument/2006/relationships/viewProps" Target="viewProps.xml"/><Relationship Id="rId15" Type="http://schemas.openxmlformats.org/officeDocument/2006/relationships/slide" Target="slides/slide7.xml"/><Relationship Id="rId36" Type="http://schemas.openxmlformats.org/officeDocument/2006/relationships/slide" Target="slides/slide28.xml"/><Relationship Id="rId57" Type="http://schemas.openxmlformats.org/officeDocument/2006/relationships/slide" Target="slides/slide49.xml"/><Relationship Id="rId106" Type="http://schemas.openxmlformats.org/officeDocument/2006/relationships/slide" Target="slides/slide98.xml"/><Relationship Id="rId127" Type="http://schemas.openxmlformats.org/officeDocument/2006/relationships/slide" Target="slides/slide119.xml"/><Relationship Id="rId10" Type="http://schemas.openxmlformats.org/officeDocument/2006/relationships/slide" Target="slides/slide2.xml"/><Relationship Id="rId31" Type="http://schemas.openxmlformats.org/officeDocument/2006/relationships/slide" Target="slides/slide23.xml"/><Relationship Id="rId52" Type="http://schemas.openxmlformats.org/officeDocument/2006/relationships/slide" Target="slides/slide44.xml"/><Relationship Id="rId73" Type="http://schemas.openxmlformats.org/officeDocument/2006/relationships/slide" Target="slides/slide65.xml"/><Relationship Id="rId78" Type="http://schemas.openxmlformats.org/officeDocument/2006/relationships/slide" Target="slides/slide70.xml"/><Relationship Id="rId94" Type="http://schemas.openxmlformats.org/officeDocument/2006/relationships/slide" Target="slides/slide86.xml"/><Relationship Id="rId99" Type="http://schemas.openxmlformats.org/officeDocument/2006/relationships/slide" Target="slides/slide91.xml"/><Relationship Id="rId101" Type="http://schemas.openxmlformats.org/officeDocument/2006/relationships/slide" Target="slides/slide93.xml"/><Relationship Id="rId122" Type="http://schemas.openxmlformats.org/officeDocument/2006/relationships/slide" Target="slides/slide114.xml"/><Relationship Id="rId143" Type="http://schemas.openxmlformats.org/officeDocument/2006/relationships/slide" Target="slides/slide135.xml"/><Relationship Id="rId148" Type="http://schemas.openxmlformats.org/officeDocument/2006/relationships/slide" Target="slides/slide140.xml"/><Relationship Id="rId164" Type="http://schemas.openxmlformats.org/officeDocument/2006/relationships/slide" Target="slides/slide156.xml"/><Relationship Id="rId169" Type="http://schemas.openxmlformats.org/officeDocument/2006/relationships/slide" Target="slides/slide161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12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13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14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15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16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17.vml.rels><?xml version="1.0" encoding="UTF-8" standalone="yes"?>
<Relationships xmlns="http://schemas.openxmlformats.org/package/2006/relationships"><Relationship Id="rId2" Type="http://schemas.openxmlformats.org/officeDocument/2006/relationships/image" Target="../media/image7.wmf"/><Relationship Id="rId1" Type="http://schemas.openxmlformats.org/officeDocument/2006/relationships/image" Target="../media/image6.wmf"/></Relationships>
</file>

<file path=ppt/drawings/_rels/vmlDrawing18.vml.rels><?xml version="1.0" encoding="UTF-8" standalone="yes"?>
<Relationships xmlns="http://schemas.openxmlformats.org/package/2006/relationships"><Relationship Id="rId3" Type="http://schemas.openxmlformats.org/officeDocument/2006/relationships/image" Target="../media/image10.wmf"/><Relationship Id="rId2" Type="http://schemas.openxmlformats.org/officeDocument/2006/relationships/image" Target="../media/image9.wmf"/><Relationship Id="rId1" Type="http://schemas.openxmlformats.org/officeDocument/2006/relationships/image" Target="../media/image8.wmf"/></Relationships>
</file>

<file path=ppt/drawings/_rels/vmlDrawing19.vml.rels><?xml version="1.0" encoding="UTF-8" standalone="yes"?>
<Relationships xmlns="http://schemas.openxmlformats.org/package/2006/relationships"><Relationship Id="rId3" Type="http://schemas.openxmlformats.org/officeDocument/2006/relationships/image" Target="../media/image9.wmf"/><Relationship Id="rId2" Type="http://schemas.openxmlformats.org/officeDocument/2006/relationships/image" Target="../media/image10.wmf"/><Relationship Id="rId1" Type="http://schemas.openxmlformats.org/officeDocument/2006/relationships/image" Target="../media/image8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20.vml.rels><?xml version="1.0" encoding="UTF-8" standalone="yes"?>
<Relationships xmlns="http://schemas.openxmlformats.org/package/2006/relationships"><Relationship Id="rId3" Type="http://schemas.openxmlformats.org/officeDocument/2006/relationships/image" Target="../media/image9.wmf"/><Relationship Id="rId2" Type="http://schemas.openxmlformats.org/officeDocument/2006/relationships/image" Target="../media/image10.wmf"/><Relationship Id="rId1" Type="http://schemas.openxmlformats.org/officeDocument/2006/relationships/image" Target="../media/image8.wmf"/></Relationships>
</file>

<file path=ppt/drawings/_rels/vmlDrawing21.vml.rels><?xml version="1.0" encoding="UTF-8" standalone="yes"?>
<Relationships xmlns="http://schemas.openxmlformats.org/package/2006/relationships"><Relationship Id="rId2" Type="http://schemas.openxmlformats.org/officeDocument/2006/relationships/image" Target="../media/image17.wmf"/><Relationship Id="rId1" Type="http://schemas.openxmlformats.org/officeDocument/2006/relationships/image" Target="../media/image16.wmf"/></Relationships>
</file>

<file path=ppt/drawings/_rels/vmlDrawing22.vml.rels><?xml version="1.0" encoding="UTF-8" standalone="yes"?>
<Relationships xmlns="http://schemas.openxmlformats.org/package/2006/relationships"><Relationship Id="rId2" Type="http://schemas.openxmlformats.org/officeDocument/2006/relationships/image" Target="../media/image17.wmf"/><Relationship Id="rId1" Type="http://schemas.openxmlformats.org/officeDocument/2006/relationships/image" Target="../media/image16.wmf"/></Relationships>
</file>

<file path=ppt/drawings/_rels/vmlDrawing23.vml.rels><?xml version="1.0" encoding="UTF-8" standalone="yes"?>
<Relationships xmlns="http://schemas.openxmlformats.org/package/2006/relationships"><Relationship Id="rId2" Type="http://schemas.openxmlformats.org/officeDocument/2006/relationships/image" Target="../media/image19.wmf"/><Relationship Id="rId1" Type="http://schemas.openxmlformats.org/officeDocument/2006/relationships/image" Target="../media/image18.wmf"/></Relationships>
</file>

<file path=ppt/drawings/_rels/vmlDrawing2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9.wmf"/></Relationships>
</file>

<file path=ppt/drawings/_rels/vmlDrawing25.vml.rels><?xml version="1.0" encoding="UTF-8" standalone="yes"?>
<Relationships xmlns="http://schemas.openxmlformats.org/package/2006/relationships"><Relationship Id="rId1" Type="http://schemas.openxmlformats.org/officeDocument/2006/relationships/image" Target="../media/image20.wmf"/></Relationships>
</file>

<file path=ppt/drawings/_rels/vmlDrawing26.vml.rels><?xml version="1.0" encoding="UTF-8" standalone="yes"?>
<Relationships xmlns="http://schemas.openxmlformats.org/package/2006/relationships"><Relationship Id="rId1" Type="http://schemas.openxmlformats.org/officeDocument/2006/relationships/image" Target="../media/image21.wmf"/></Relationships>
</file>

<file path=ppt/drawings/_rels/vmlDrawing27.vml.rels><?xml version="1.0" encoding="UTF-8" standalone="yes"?>
<Relationships xmlns="http://schemas.openxmlformats.org/package/2006/relationships"><Relationship Id="rId2" Type="http://schemas.openxmlformats.org/officeDocument/2006/relationships/image" Target="../media/image23.wmf"/><Relationship Id="rId1" Type="http://schemas.openxmlformats.org/officeDocument/2006/relationships/image" Target="../media/image22.wmf"/></Relationships>
</file>

<file path=ppt/drawings/_rels/vmlDrawing28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wmf"/></Relationships>
</file>

<file path=ppt/drawings/_rels/vmlDrawing29.vml.rels><?xml version="1.0" encoding="UTF-8" standalone="yes"?>
<Relationships xmlns="http://schemas.openxmlformats.org/package/2006/relationships"><Relationship Id="rId2" Type="http://schemas.openxmlformats.org/officeDocument/2006/relationships/image" Target="../media/image26.wmf"/><Relationship Id="rId1" Type="http://schemas.openxmlformats.org/officeDocument/2006/relationships/image" Target="../media/image25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30.vml.rels><?xml version="1.0" encoding="UTF-8" standalone="yes"?>
<Relationships xmlns="http://schemas.openxmlformats.org/package/2006/relationships"><Relationship Id="rId1" Type="http://schemas.openxmlformats.org/officeDocument/2006/relationships/image" Target="../media/image26.wmf"/></Relationships>
</file>

<file path=ppt/drawings/_rels/vmlDrawing3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7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9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0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3" y="1"/>
            <a:ext cx="4029282" cy="344209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5265015" y="1"/>
            <a:ext cx="4029282" cy="344209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2EDCB5B-4AF1-416A-805C-E3D9EA1FD841}" type="datetimeFigureOut">
              <a:rPr lang="en-US" smtClean="0"/>
              <a:pPr/>
              <a:t>1/10/2016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3" y="6536422"/>
            <a:ext cx="4029282" cy="344209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5265015" y="6536422"/>
            <a:ext cx="4029282" cy="344209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A7E362F-A635-4B41-BA8D-C45A160D2460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21487699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1" y="0"/>
            <a:ext cx="4028440" cy="344091"/>
          </a:xfrm>
          <a:prstGeom prst="rect">
            <a:avLst/>
          </a:prstGeom>
        </p:spPr>
        <p:txBody>
          <a:bodyPr vert="horz" lIns="92830" tIns="46415" rIns="92830" bIns="46415" rtlCol="0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265810" y="0"/>
            <a:ext cx="4028440" cy="344091"/>
          </a:xfrm>
          <a:prstGeom prst="rect">
            <a:avLst/>
          </a:prstGeom>
        </p:spPr>
        <p:txBody>
          <a:bodyPr vert="horz" lIns="92830" tIns="46415" rIns="92830" bIns="46415" rtlCol="0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</a:defRPr>
            </a:lvl1pPr>
          </a:lstStyle>
          <a:p>
            <a:pPr>
              <a:defRPr/>
            </a:pPr>
            <a:fld id="{893BBC6E-772A-4D0B-8982-594A24D82FB3}" type="datetimeFigureOut">
              <a:rPr lang="en-US"/>
              <a:pPr>
                <a:defRPr/>
              </a:pPr>
              <a:t>1/10/2016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2927350" y="515938"/>
            <a:ext cx="3441700" cy="258127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2830" tIns="46415" rIns="92830" bIns="46415" rtlCol="0" anchor="ctr"/>
          <a:lstStyle/>
          <a:p>
            <a:pPr lvl="0"/>
            <a:endParaRPr lang="en-US" noProof="0" smtClean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29641" y="3268862"/>
            <a:ext cx="7437119" cy="3096816"/>
          </a:xfrm>
          <a:prstGeom prst="rect">
            <a:avLst/>
          </a:prstGeom>
        </p:spPr>
        <p:txBody>
          <a:bodyPr vert="horz" lIns="92830" tIns="46415" rIns="92830" bIns="46415" rtlCol="0">
            <a:normAutofit/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1" y="6536527"/>
            <a:ext cx="4028440" cy="344091"/>
          </a:xfrm>
          <a:prstGeom prst="rect">
            <a:avLst/>
          </a:prstGeom>
        </p:spPr>
        <p:txBody>
          <a:bodyPr vert="horz" lIns="92830" tIns="46415" rIns="92830" bIns="46415" rtlCol="0" anchor="b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265810" y="6536527"/>
            <a:ext cx="4028440" cy="344091"/>
          </a:xfrm>
          <a:prstGeom prst="rect">
            <a:avLst/>
          </a:prstGeom>
        </p:spPr>
        <p:txBody>
          <a:bodyPr vert="horz" lIns="92830" tIns="46415" rIns="92830" bIns="46415" rtlCol="0" anchor="b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</a:defRPr>
            </a:lvl1pPr>
          </a:lstStyle>
          <a:p>
            <a:pPr>
              <a:defRPr/>
            </a:pPr>
            <a:fld id="{37D2A8FE-004C-4B1E-86B4-E6C6360DD63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7532253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37D2A8FE-004C-4B1E-86B4-E6C6360DD636}" type="slidenum">
              <a:rPr lang="en-US" smtClean="0"/>
              <a:pPr>
                <a:defRPr/>
              </a:pPr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389786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37D2A8FE-004C-4B1E-86B4-E6C6360DD636}" type="slidenum">
              <a:rPr lang="en-US" smtClean="0"/>
              <a:pPr>
                <a:defRPr/>
              </a:pPr>
              <a:t>140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950525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F1630551-99B9-4D76-885C-8C9E52EC6A05}" type="slidenum">
              <a:rPr lang="en-US">
                <a:solidFill>
                  <a:srgbClr val="000000"/>
                </a:solidFill>
              </a:rPr>
              <a:pPr/>
              <a:t>142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5908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085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1120664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F1630551-99B9-4D76-885C-8C9E52EC6A05}" type="slidenum">
              <a:rPr lang="en-US">
                <a:solidFill>
                  <a:srgbClr val="000000"/>
                </a:solidFill>
              </a:rPr>
              <a:pPr/>
              <a:t>143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5908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085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371659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190989D-A2F9-4889-8D47-014E3DAF42F6}" type="slidenum">
              <a:rPr lang="en-US">
                <a:solidFill>
                  <a:srgbClr val="000000"/>
                </a:solidFill>
              </a:rPr>
              <a:pPr/>
              <a:t>144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6461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4614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564911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B83D00F-236B-4978-8CF3-A56338284FDF}" type="slidenum">
              <a:rPr lang="en-US">
                <a:solidFill>
                  <a:srgbClr val="000000"/>
                </a:solidFill>
              </a:rPr>
              <a:pPr/>
              <a:t>145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65024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5024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714541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CBDD0970-A048-4CC6-98E9-A1794CF2C0D8}" type="slidenum">
              <a:rPr lang="en-US">
                <a:solidFill>
                  <a:srgbClr val="000000"/>
                </a:solidFill>
              </a:rPr>
              <a:pPr/>
              <a:t>146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6481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481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6170560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37D2A8FE-004C-4B1E-86B4-E6C6360DD636}" type="slidenum">
              <a:rPr lang="en-US" smtClean="0">
                <a:solidFill>
                  <a:prstClr val="black"/>
                </a:solidFill>
              </a:rPr>
              <a:pPr>
                <a:defRPr/>
              </a:pPr>
              <a:t>147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257823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3F0AA7-514C-4409-B36A-924C5A3F5E8A}" type="slidenum">
              <a:rPr lang="en-US">
                <a:solidFill>
                  <a:prstClr val="black"/>
                </a:solidFill>
              </a:rPr>
              <a:pPr>
                <a:defRPr/>
              </a:pPr>
              <a:t>148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8048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804867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smtClean="0"/>
          </a:p>
        </p:txBody>
      </p:sp>
    </p:spTree>
    <p:extLst>
      <p:ext uri="{BB962C8B-B14F-4D97-AF65-F5344CB8AC3E}">
        <p14:creationId xmlns:p14="http://schemas.microsoft.com/office/powerpoint/2010/main" val="40994730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62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smtClean="0"/>
          </a:p>
        </p:txBody>
      </p:sp>
      <p:sp>
        <p:nvSpPr>
          <p:cNvPr id="26628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AC98469-AE30-4E55-949D-BDC9AF43FD9F}" type="slidenum">
              <a:rPr lang="en-US" smtClean="0">
                <a:solidFill>
                  <a:prstClr val="black"/>
                </a:solidFill>
              </a:rPr>
              <a:pPr>
                <a:spcBef>
                  <a:spcPct val="0"/>
                </a:spcBef>
              </a:pPr>
              <a:t>2</a:t>
            </a:fld>
            <a:endParaRPr lang="en-US" smtClean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233919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D195766-6107-48F4-A378-2FA9833F6C76}" type="slidenum">
              <a:rPr lang="en-US">
                <a:solidFill>
                  <a:prstClr val="black"/>
                </a:solidFill>
              </a:rPr>
              <a:pPr>
                <a:defRPr/>
              </a:pPr>
              <a:t>42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8028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802819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smtClean="0"/>
          </a:p>
        </p:txBody>
      </p:sp>
    </p:spTree>
    <p:extLst>
      <p:ext uri="{BB962C8B-B14F-4D97-AF65-F5344CB8AC3E}">
        <p14:creationId xmlns:p14="http://schemas.microsoft.com/office/powerpoint/2010/main" val="176931563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3F0AA7-514C-4409-B36A-924C5A3F5E8A}" type="slidenum">
              <a:rPr lang="en-US">
                <a:solidFill>
                  <a:prstClr val="black"/>
                </a:solidFill>
              </a:rPr>
              <a:pPr>
                <a:defRPr/>
              </a:pPr>
              <a:t>43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8048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804867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smtClean="0"/>
          </a:p>
        </p:txBody>
      </p:sp>
    </p:spTree>
    <p:extLst>
      <p:ext uri="{BB962C8B-B14F-4D97-AF65-F5344CB8AC3E}">
        <p14:creationId xmlns:p14="http://schemas.microsoft.com/office/powerpoint/2010/main" val="424728512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STOP HERE!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37D2A8FE-004C-4B1E-86B4-E6C6360DD636}" type="slidenum">
              <a:rPr lang="en-US" smtClean="0"/>
              <a:pPr>
                <a:defRPr/>
              </a:pPr>
              <a:t>90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650896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STOP HERE!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37D2A8FE-004C-4B1E-86B4-E6C6360DD636}" type="slidenum">
              <a:rPr lang="en-US" smtClean="0"/>
              <a:pPr>
                <a:defRPr/>
              </a:pPr>
              <a:t>91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803326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37D2A8FE-004C-4B1E-86B4-E6C6360DD636}" type="slidenum">
              <a:rPr lang="en-US" smtClean="0"/>
              <a:pPr>
                <a:defRPr/>
              </a:pPr>
              <a:t>105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061800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37D2A8FE-004C-4B1E-86B4-E6C6360DD636}" type="slidenum">
              <a:rPr lang="en-US" smtClean="0"/>
              <a:pPr>
                <a:defRPr/>
              </a:pPr>
              <a:t>127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9834956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37D2A8FE-004C-4B1E-86B4-E6C6360DD636}" type="slidenum">
              <a:rPr lang="en-US" smtClean="0"/>
              <a:pPr>
                <a:defRPr/>
              </a:pPr>
              <a:t>129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092560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4C671D-C5EE-4ACF-AD2E-3C7C4AA80B34}" type="datetimeFigureOut">
              <a:rPr lang="en-US"/>
              <a:pPr>
                <a:defRPr/>
              </a:pPr>
              <a:t>1/10/2016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48879F7-E6B0-4574-A783-20A154BDF1F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advTm="9563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18ACCFC-4862-461D-895B-F9DCA386ABE9}" type="datetimeFigureOut">
              <a:rPr lang="en-US"/>
              <a:pPr>
                <a:defRPr/>
              </a:pPr>
              <a:t>1/10/2016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7507F16-0084-4733-B257-CB548324BB7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advTm="9563"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9CE67E-4893-4E4B-864A-B425E4842CA6}" type="datetimeFigureOut">
              <a:rPr lang="en-US"/>
              <a:pPr>
                <a:defRPr/>
              </a:pPr>
              <a:t>1/10/2016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1294FF6-F803-4448-8EE8-7EE5974E183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advTm="9563"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4AB4A7C-3DD0-4C84-8FBE-CAE1BD054125}" type="datetimeFigureOut">
              <a:rPr lang="en-US"/>
              <a:pPr>
                <a:defRPr/>
              </a:pPr>
              <a:t>1/10/2016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BF457DA-FE86-4D29-B82E-764206B36BC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60B29B-9B07-4E3E-9951-E36E542273A7}" type="datetimeFigureOut">
              <a:rPr lang="en-US"/>
              <a:pPr>
                <a:defRPr/>
              </a:pPr>
              <a:t>1/10/2016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C67B1A-FE06-47D5-913F-A4D20A645F6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1D6F6F2-D78A-4224-8FC6-E410E1472F24}" type="datetimeFigureOut">
              <a:rPr lang="en-US"/>
              <a:pPr>
                <a:defRPr/>
              </a:pPr>
              <a:t>1/10/2016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0B23875-1AA9-44F2-82D9-E22FA60829C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645990E-849F-42F5-AAE2-23E282FD79C1}" type="datetimeFigureOut">
              <a:rPr lang="en-US"/>
              <a:pPr>
                <a:defRPr/>
              </a:pPr>
              <a:t>1/10/2016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7EAAF16-D26D-4843-A826-CC0765C9A8B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3C4479F-FA41-4C27-9436-39EB2A908351}" type="datetimeFigureOut">
              <a:rPr lang="en-US"/>
              <a:pPr>
                <a:defRPr/>
              </a:pPr>
              <a:t>1/10/2016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519A6BA-A309-417D-95F8-11210BB1790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538066-BCD1-427D-BC1F-4A75480610F9}" type="datetimeFigureOut">
              <a:rPr lang="en-US"/>
              <a:pPr>
                <a:defRPr/>
              </a:pPr>
              <a:t>1/10/2016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98FB275-0CC2-42E9-BBA5-476629081F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AF94B9-2A16-4932-93F0-A229BE0E02DB}" type="datetimeFigureOut">
              <a:rPr lang="en-US"/>
              <a:pPr>
                <a:defRPr/>
              </a:pPr>
              <a:t>1/10/2016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DF31DCB-B1DD-471F-861B-0D5D4A46394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BC04EA9-9170-4D41-9195-147804A4950C}" type="datetimeFigureOut">
              <a:rPr lang="en-US"/>
              <a:pPr>
                <a:defRPr/>
              </a:pPr>
              <a:t>1/10/2016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B098987-9C18-4ECC-A2C4-D2A75DFF3B7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DFC30FD-1BA0-4003-BD84-B71B4641DEB7}" type="datetimeFigureOut">
              <a:rPr lang="en-US"/>
              <a:pPr>
                <a:defRPr/>
              </a:pPr>
              <a:t>1/10/2016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EDAF7EF-5217-4A73-8574-EA24866E5B2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advTm="9563"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90EA7C3-62AC-40E1-8FC7-AF439C0B1866}" type="datetimeFigureOut">
              <a:rPr lang="en-US"/>
              <a:pPr>
                <a:defRPr/>
              </a:pPr>
              <a:t>1/10/2016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79849C9-085C-4263-BFBA-83104AB1062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DB6D2F2-351A-41CB-9B29-85BCE195F585}" type="datetimeFigureOut">
              <a:rPr lang="en-US"/>
              <a:pPr>
                <a:defRPr/>
              </a:pPr>
              <a:t>1/10/2016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0E7ECE0-09CE-4CF3-BB2F-78EC78D5AD7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ECA1E9-AC3C-46B2-B281-1A67931A4BEA}" type="datetimeFigureOut">
              <a:rPr lang="en-US"/>
              <a:pPr>
                <a:defRPr/>
              </a:pPr>
              <a:t>1/10/2016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0FE42FE-0BE8-4F06-AF99-833BEA2FD62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9A3A2F-42E9-45FF-AF10-CA74A6B46794}" type="datetimeFigureOut">
              <a:rPr lang="en-US"/>
              <a:pPr>
                <a:defRPr/>
              </a:pPr>
              <a:t>1/10/2016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A6B63AD-3194-4A0D-B22F-A1937402F2A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5A7D6E6-D442-4F30-9C56-503BC64F22A3}" type="datetimeFigureOut">
              <a:rPr lang="en-US"/>
              <a:pPr>
                <a:defRPr/>
              </a:pPr>
              <a:t>1/10/2016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A667E7-C094-4EB5-80E5-E6004F8F0BD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505E776-5E73-49B9-8DFE-49D513386A6C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1993481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3F6BF7E-AA78-46BA-8EAC-FADA919C55F1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397560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A714E7F-E2A7-4052-AD50-671E9FA9BE90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08327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9BFC4D2-FB35-4DAD-94B9-240B282DF1CA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210346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6B9CCAB-9ABB-4523-ACE7-53A3501DD3E0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600348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8BAD264-1F63-4529-B29B-DF3C850107C4}" type="datetimeFigureOut">
              <a:rPr lang="en-US"/>
              <a:pPr>
                <a:defRPr/>
              </a:pPr>
              <a:t>1/10/2016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731A8F4-4CF6-4CDD-8CBE-6A62D8D484B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advTm="9563"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643B66D-0AD7-4D34-90A8-26A76681B1E2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821538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212F298-348A-4D4C-8EC8-F73B99E28E27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465239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7F3CB5E-5228-438D-9563-26F0731B2048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587850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D755D5F-4AA6-457D-8547-9DFD272BD2F0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1129143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F9135EF-B6A0-4587-8340-032EAB1AC6CB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642673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64000BF-414C-453F-A8B8-95878399256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8046537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fld id="{3FA14F7B-6020-4378-BB18-56CDD4FBCEDD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11864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fld id="{DDD27D9B-0CA8-47DE-920E-5A4AAB7C1CAD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949620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fld id="{5A6B3103-6DB5-4CB9-9387-4369A7B4E124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833883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fld id="{85A873E9-3DF4-4C3C-B36A-FA0EBACA0218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678966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973F36-D386-4AF1-8207-F23A7A6D6CE9}" type="datetimeFigureOut">
              <a:rPr lang="en-US"/>
              <a:pPr>
                <a:defRPr/>
              </a:pPr>
              <a:t>1/10/2016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6AF223-6B03-4DF4-856B-7C5EB9FD6BB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advTm="9563"/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4BAFD1E-B3E5-4413-B36D-27275AC378D0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1/10/2016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1332A32-9A07-4128-A360-321B969541EF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5130417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06B0042-8CC8-407E-A36D-E5577EDC1EA2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1/10/2016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29EF998-D48C-427A-9430-4ADF865C06D8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8669957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B134E48-0361-4546-87D1-065B8AA5F35B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1/10/2016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57090AD-44FA-44B0-9BD7-2BAD38652188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30390314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18D39FA-CE0A-46E2-824F-2B4A377A135D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1/10/2016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FFEC43F-83F7-47FA-B725-AC70D8CED7BE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5523074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C146B07-821F-4035-B116-4A640D41F672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1/10/2016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4F82937-FC4A-43E6-85D8-46FF5254DFB0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9919582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258F94C-D594-4386-AFF4-BFC7D62264A0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1/10/2016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019CA19-1771-4844-A60D-1064ADD8A85E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90043726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AEEA126-10F4-4038-80BB-65C6DCBC6EC1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1/10/2016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0A61B5A-5260-4804-B504-AE075F14C0F1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2821862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F8CCCF3-C6B4-4393-B6DD-4DA89063DF0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1/10/2016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290024-766E-495F-BA9C-B49A1F605B34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8918640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DD88C82-3ABD-4549-920E-9EEA874B5823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1/10/2016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1514CC1-6DB3-44F0-AA14-6A115EACFCBF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2797786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0A2FDC1-35A6-4600-8197-9C9214B51B5F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1/10/2016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61B7F4F-E54E-4706-BB16-49EACD9A4431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947883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AE58F3C-2C73-4602-B3D6-DEB3ECAD755B}" type="datetimeFigureOut">
              <a:rPr lang="en-US"/>
              <a:pPr>
                <a:defRPr/>
              </a:pPr>
              <a:t>1/10/2016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621748B-A196-49BB-AB88-C72E41C4A0F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advTm="9563"/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D5A6994-AF8B-4D6D-90AA-072790187E18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1/10/2016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EDB610F-8A56-43A8-ADF4-3BB3AC40B47D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25837561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963B931-5DE1-40C4-B4AF-6453EFC05B37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1/10/2016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5438252-C5D5-452D-B45B-EFA5B42FBBF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7097207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6459B5-B073-4AE7-9FBB-D2DE03476267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1/10/2016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A3086A8-0A2F-4551-8793-9633E30D032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0937005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4F72607-ED90-4383-A633-D8B5DE61759B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1/10/2016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9A0610-774C-45E8-BBA1-E7D8C269F0B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2963690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845E9E-D13F-4102-A8A3-E778A18AAAC1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1/10/2016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8543F9-B1AC-4D45-AF15-F82A687EBE1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4796163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8BB7DF0-C14D-46F5-A4CE-8DEDC7C99AA2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1/10/2016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B0387B-45EC-4322-A614-D27393711F6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87824919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06FB384-7CCA-430E-B701-1E224B7401A3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1/10/2016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94443F5-2E87-4386-BE7A-006CA910F62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46962259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FDB20C2-91C0-48B7-A253-9887551B9C1B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1/10/2016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25F6C31-4FD2-415B-806F-DB3284F6D1B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4820648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9A17F5F-94BD-4288-996F-77D80EF4C22B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1/10/2016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4B2C70D-9AB0-4889-B8BD-530C17B027E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9618811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C6C29D0-6548-43C0-BD84-FB5943C50656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1/10/2016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9A26B23-CFDE-4A21-A16D-1DFB47FBBC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334218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234DE8-A479-4A95-A59F-532D3D0D9ABF}" type="datetimeFigureOut">
              <a:rPr lang="en-US"/>
              <a:pPr>
                <a:defRPr/>
              </a:pPr>
              <a:t>1/10/2016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836C211-BEBD-44E2-BABD-94053378394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advTm="9563"/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AD1479-C7BE-4D52-881C-6388B375AE93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1/10/2016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8B0E549-7128-4386-BD92-A928E95FEF9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9331181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D10BDBA-9A94-4926-AB0F-093A6B02CF1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1/10/2016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8E1E2AB-C58C-4416-ACFC-675A207E3D4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33050307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36DE136-7115-43AC-9D5E-25B6BF942DE3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1/10/2016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8362634-01BB-4D5A-A44C-229083BB9BE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8277204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6C31901-8065-43EB-864A-ADCABD10A5B2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1/10/2016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4206955-D8AF-4120-9BAC-DC44B3F6733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5689043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FB95B0-FA06-488F-B020-938C0057541D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1/10/2016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6A2697F-A520-429C-A407-70DE1F1019E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9661768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5C7E745-2F30-4445-A3D2-515D647CCA51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1/10/2016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FF3C0D-B681-4BEE-99EB-58D45A09920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0595757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6ABD211-149B-4858-879D-7A0A4B96C330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1/10/2016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30606CC-887E-4222-8B0F-A11FE9B2155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05087968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A3640E2-A385-4A71-8DB6-566A46D84D66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1/10/2016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80966D3-CEBF-4A4E-8875-BC7A0E8B37B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00207993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56BE787-F984-45B8-B0A4-15A7085F459C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1/10/2016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0661D67-9216-4690-AF70-BB30E261790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0474028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27C629E-39C7-4A4B-B72E-E2D301B265A8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1/10/2016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4C8ADB2-6963-4F83-A3A6-7E965E94D32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8180935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F2AC073-08C5-4453-8D0B-851785A1D471}" type="datetimeFigureOut">
              <a:rPr lang="en-US"/>
              <a:pPr>
                <a:defRPr/>
              </a:pPr>
              <a:t>1/10/2016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A82C738-5817-4797-9F07-F044B99E0A1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advTm="9563"/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FC80D58-0D25-4ACD-8784-2B7AB4BE6895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1/10/2016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5C131AB-540E-419A-A195-B9883095421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824530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ADAE56F-8F79-4DD8-A84F-A7DEFD78736E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1/10/2016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1E2D4A1-88C1-468E-BEC1-B95B329FCEA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86902946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87CD70E-9A78-4DFA-A91B-9A61F1CF07AD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1/10/2016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8DCD50-2FEB-4754-990C-36DA6D72A7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2088739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B346EA9-D220-4317-98F1-78D4C8821D6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5751275"/>
      </p:ext>
    </p:extLst>
  </p:cSld>
  <p:clrMapOvr>
    <a:masterClrMapping/>
  </p:clrMapOvr>
  <p:transition/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099B881-FB5D-4635-AAF3-883F162331B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9233389"/>
      </p:ext>
    </p:extLst>
  </p:cSld>
  <p:clrMapOvr>
    <a:masterClrMapping/>
  </p:clrMapOvr>
  <p:transition/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24D241-1725-4F17-B823-717C1B5EA2C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1737298"/>
      </p:ext>
    </p:extLst>
  </p:cSld>
  <p:clrMapOvr>
    <a:masterClrMapping/>
  </p:clrMapOvr>
  <p:transition/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DBE4E6-CEDF-4425-8FC6-EF411A20608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21583937"/>
      </p:ext>
    </p:extLst>
  </p:cSld>
  <p:clrMapOvr>
    <a:masterClrMapping/>
  </p:clrMapOvr>
  <p:transition/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EE22B9F-3C8B-4130-8168-4BAB074079E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87878574"/>
      </p:ext>
    </p:extLst>
  </p:cSld>
  <p:clrMapOvr>
    <a:masterClrMapping/>
  </p:clrMapOvr>
  <p:transition/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9B715C7-2C92-42FD-A3E1-55ADDA6AD7B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4597144"/>
      </p:ext>
    </p:extLst>
  </p:cSld>
  <p:clrMapOvr>
    <a:masterClrMapping/>
  </p:clrMapOvr>
  <p:transition/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73F032-4A06-446D-8497-390BF5917F4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5612841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25C6FA7-2DC8-479E-9C81-C24E8B9EF63B}" type="datetimeFigureOut">
              <a:rPr lang="en-US"/>
              <a:pPr>
                <a:defRPr/>
              </a:pPr>
              <a:t>1/10/2016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A7CF2E1-12A9-44B7-94C9-BFA5EFE305E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advTm="9563"/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A9FB3E8-9F84-4585-A8DC-C1247EB21D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4255761"/>
      </p:ext>
    </p:extLst>
  </p:cSld>
  <p:clrMapOvr>
    <a:masterClrMapping/>
  </p:clrMapOvr>
  <p:transition/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B4807C8-2AF1-4F99-9619-E0AC6B88860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7193066"/>
      </p:ext>
    </p:extLst>
  </p:cSld>
  <p:clrMapOvr>
    <a:masterClrMapping/>
  </p:clrMapOvr>
  <p:transition/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C1A88E3-133D-4EFC-838E-281947C3C18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795699"/>
      </p:ext>
    </p:extLst>
  </p:cSld>
  <p:clrMapOvr>
    <a:masterClrMapping/>
  </p:clrMapOvr>
  <p:transition/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906F65-680A-4555-8A68-101B8955EF1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35305174"/>
      </p:ext>
    </p:extLst>
  </p:cSld>
  <p:clrMapOvr>
    <a:masterClrMapping/>
  </p:clrMapOvr>
  <p:transition/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0887519-3D66-4311-8478-938DAE5EA0D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52323873"/>
      </p:ext>
    </p:extLst>
  </p:cSld>
  <p:clrMapOvr>
    <a:masterClrMapping/>
  </p:clrMapOvr>
  <p:transition/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FD1B952-4D9B-4B7B-9EBE-18D0042E778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48157653"/>
      </p:ext>
    </p:extLst>
  </p:cSld>
  <p:clrMapOvr>
    <a:masterClrMapping/>
  </p:clrMapOvr>
  <p:transition/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DDD8C9F-E73D-433E-A12D-46D1CB8A883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9183241"/>
      </p:ext>
    </p:extLst>
  </p:cSld>
  <p:clrMapOvr>
    <a:masterClrMapping/>
  </p:clrMapOvr>
  <p:transition/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58002BF-E64C-4872-A3DD-6E2856AA757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3760417"/>
      </p:ext>
    </p:extLst>
  </p:cSld>
  <p:clrMapOvr>
    <a:masterClrMapping/>
  </p:clrMapOvr>
  <p:transition/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11C5D3C-4C1E-4816-8A4C-FCB853EB1077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1/10/2016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977322-1EC9-4F7F-ADC7-3CF19F31646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7941856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F77AF4F-BA38-4028-B027-CB18E78F6904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1/10/2016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A73830-2E75-4243-8C04-8018117BABC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983812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831D3A-4D42-4468-B6AE-54CB7E9B653B}" type="datetimeFigureOut">
              <a:rPr lang="en-US"/>
              <a:pPr>
                <a:defRPr/>
              </a:pPr>
              <a:t>1/10/2016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7A7D968-C994-4E23-A5AE-D8F46C036EB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advTm="9563"/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A67C9F-092E-4D7A-BD5D-0F8C3FC0412B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1/10/2016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1BAFDAF-E006-40B7-B32D-E8B2C172D29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12072348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DDC9C17-0718-4650-A1DF-E244A22FF20A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1/10/2016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69B416B-6E28-41EB-B8C5-64947C1465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4783784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F7AE4E-98CF-4339-9BA0-E5BC905E315D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1/10/2016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91A2F4-DCED-4D17-8B68-74AA662A28B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0380032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BA190A9-83F1-4BF4-85FB-CB86C667ADAC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1/10/2016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504E080-3175-4F7C-BD3A-F6E42A860A6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50963138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378550-FDB5-483D-8C4F-1C812B5BA004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1/10/2016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D25F38-7CEB-4B88-AAD5-8B166D0C44F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61305109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42C6490-7835-497D-A45E-69F1AFB8AD2D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1/10/2016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79F3393-A7ED-48E7-B944-DF5EC4EAE86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24584415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95BA22-200D-4A2A-9E07-92B02A435993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1/10/2016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EE1C87-E7B2-4865-BA54-85922713BC1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00197213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4355A3-59EF-4999-8097-D405114A8CB5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1/10/2016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67F8A2-791E-47CA-983A-6AA128F62AD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6373162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DCF9C0A-DB3F-4C8D-8877-9497DDAA14AE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1/10/2016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54B378-501E-4A42-BFA6-CA61E929F9B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1566468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.xml"/><Relationship Id="rId13" Type="http://schemas.openxmlformats.org/officeDocument/2006/relationships/slideLayout" Target="../slideLayouts/slideLayout37.xml"/><Relationship Id="rId3" Type="http://schemas.openxmlformats.org/officeDocument/2006/relationships/slideLayout" Target="../slideLayouts/slideLayout27.xml"/><Relationship Id="rId7" Type="http://schemas.openxmlformats.org/officeDocument/2006/relationships/slideLayout" Target="../slideLayouts/slideLayout31.xml"/><Relationship Id="rId12" Type="http://schemas.openxmlformats.org/officeDocument/2006/relationships/slideLayout" Target="../slideLayouts/slideLayout36.xml"/><Relationship Id="rId2" Type="http://schemas.openxmlformats.org/officeDocument/2006/relationships/slideLayout" Target="../slideLayouts/slideLayout26.xml"/><Relationship Id="rId16" Type="http://schemas.openxmlformats.org/officeDocument/2006/relationships/theme" Target="../theme/theme3.xml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11" Type="http://schemas.openxmlformats.org/officeDocument/2006/relationships/slideLayout" Target="../slideLayouts/slideLayout35.xml"/><Relationship Id="rId5" Type="http://schemas.openxmlformats.org/officeDocument/2006/relationships/slideLayout" Target="../slideLayouts/slideLayout29.xml"/><Relationship Id="rId15" Type="http://schemas.openxmlformats.org/officeDocument/2006/relationships/slideLayout" Target="../slideLayouts/slideLayout39.xml"/><Relationship Id="rId10" Type="http://schemas.openxmlformats.org/officeDocument/2006/relationships/slideLayout" Target="../slideLayouts/slideLayout34.xml"/><Relationship Id="rId4" Type="http://schemas.openxmlformats.org/officeDocument/2006/relationships/slideLayout" Target="../slideLayouts/slideLayout28.xml"/><Relationship Id="rId9" Type="http://schemas.openxmlformats.org/officeDocument/2006/relationships/slideLayout" Target="../slideLayouts/slideLayout33.xml"/><Relationship Id="rId14" Type="http://schemas.openxmlformats.org/officeDocument/2006/relationships/slideLayout" Target="../slideLayouts/slideLayout38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7.xml"/><Relationship Id="rId3" Type="http://schemas.openxmlformats.org/officeDocument/2006/relationships/slideLayout" Target="../slideLayouts/slideLayout42.xml"/><Relationship Id="rId7" Type="http://schemas.openxmlformats.org/officeDocument/2006/relationships/slideLayout" Target="../slideLayouts/slideLayout46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41.xml"/><Relationship Id="rId1" Type="http://schemas.openxmlformats.org/officeDocument/2006/relationships/slideLayout" Target="../slideLayouts/slideLayout40.xml"/><Relationship Id="rId6" Type="http://schemas.openxmlformats.org/officeDocument/2006/relationships/slideLayout" Target="../slideLayouts/slideLayout45.xml"/><Relationship Id="rId11" Type="http://schemas.openxmlformats.org/officeDocument/2006/relationships/slideLayout" Target="../slideLayouts/slideLayout50.xml"/><Relationship Id="rId5" Type="http://schemas.openxmlformats.org/officeDocument/2006/relationships/slideLayout" Target="../slideLayouts/slideLayout44.xml"/><Relationship Id="rId10" Type="http://schemas.openxmlformats.org/officeDocument/2006/relationships/slideLayout" Target="../slideLayouts/slideLayout49.xml"/><Relationship Id="rId4" Type="http://schemas.openxmlformats.org/officeDocument/2006/relationships/slideLayout" Target="../slideLayouts/slideLayout43.xml"/><Relationship Id="rId9" Type="http://schemas.openxmlformats.org/officeDocument/2006/relationships/slideLayout" Target="../slideLayouts/slideLayout48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8.xml"/><Relationship Id="rId3" Type="http://schemas.openxmlformats.org/officeDocument/2006/relationships/slideLayout" Target="../slideLayouts/slideLayout53.xml"/><Relationship Id="rId7" Type="http://schemas.openxmlformats.org/officeDocument/2006/relationships/slideLayout" Target="../slideLayouts/slideLayout57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52.xml"/><Relationship Id="rId1" Type="http://schemas.openxmlformats.org/officeDocument/2006/relationships/slideLayout" Target="../slideLayouts/slideLayout51.xml"/><Relationship Id="rId6" Type="http://schemas.openxmlformats.org/officeDocument/2006/relationships/slideLayout" Target="../slideLayouts/slideLayout56.xml"/><Relationship Id="rId11" Type="http://schemas.openxmlformats.org/officeDocument/2006/relationships/slideLayout" Target="../slideLayouts/slideLayout61.xml"/><Relationship Id="rId5" Type="http://schemas.openxmlformats.org/officeDocument/2006/relationships/slideLayout" Target="../slideLayouts/slideLayout55.xml"/><Relationship Id="rId10" Type="http://schemas.openxmlformats.org/officeDocument/2006/relationships/slideLayout" Target="../slideLayouts/slideLayout60.xml"/><Relationship Id="rId4" Type="http://schemas.openxmlformats.org/officeDocument/2006/relationships/slideLayout" Target="../slideLayouts/slideLayout54.xml"/><Relationship Id="rId9" Type="http://schemas.openxmlformats.org/officeDocument/2006/relationships/slideLayout" Target="../slideLayouts/slideLayout59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9.xml"/><Relationship Id="rId3" Type="http://schemas.openxmlformats.org/officeDocument/2006/relationships/slideLayout" Target="../slideLayouts/slideLayout64.xml"/><Relationship Id="rId7" Type="http://schemas.openxmlformats.org/officeDocument/2006/relationships/slideLayout" Target="../slideLayouts/slideLayout68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63.xml"/><Relationship Id="rId1" Type="http://schemas.openxmlformats.org/officeDocument/2006/relationships/slideLayout" Target="../slideLayouts/slideLayout62.xml"/><Relationship Id="rId6" Type="http://schemas.openxmlformats.org/officeDocument/2006/relationships/slideLayout" Target="../slideLayouts/slideLayout67.xml"/><Relationship Id="rId11" Type="http://schemas.openxmlformats.org/officeDocument/2006/relationships/slideLayout" Target="../slideLayouts/slideLayout72.xml"/><Relationship Id="rId5" Type="http://schemas.openxmlformats.org/officeDocument/2006/relationships/slideLayout" Target="../slideLayouts/slideLayout66.xml"/><Relationship Id="rId10" Type="http://schemas.openxmlformats.org/officeDocument/2006/relationships/slideLayout" Target="../slideLayouts/slideLayout71.xml"/><Relationship Id="rId4" Type="http://schemas.openxmlformats.org/officeDocument/2006/relationships/slideLayout" Target="../slideLayouts/slideLayout65.xml"/><Relationship Id="rId9" Type="http://schemas.openxmlformats.org/officeDocument/2006/relationships/slideLayout" Target="../slideLayouts/slideLayout70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0.xml"/><Relationship Id="rId13" Type="http://schemas.openxmlformats.org/officeDocument/2006/relationships/slideLayout" Target="../slideLayouts/slideLayout85.xml"/><Relationship Id="rId3" Type="http://schemas.openxmlformats.org/officeDocument/2006/relationships/slideLayout" Target="../slideLayouts/slideLayout75.xml"/><Relationship Id="rId7" Type="http://schemas.openxmlformats.org/officeDocument/2006/relationships/slideLayout" Target="../slideLayouts/slideLayout79.xml"/><Relationship Id="rId12" Type="http://schemas.openxmlformats.org/officeDocument/2006/relationships/slideLayout" Target="../slideLayouts/slideLayout84.xml"/><Relationship Id="rId2" Type="http://schemas.openxmlformats.org/officeDocument/2006/relationships/slideLayout" Target="../slideLayouts/slideLayout74.xml"/><Relationship Id="rId16" Type="http://schemas.openxmlformats.org/officeDocument/2006/relationships/theme" Target="../theme/theme7.xml"/><Relationship Id="rId1" Type="http://schemas.openxmlformats.org/officeDocument/2006/relationships/slideLayout" Target="../slideLayouts/slideLayout73.xml"/><Relationship Id="rId6" Type="http://schemas.openxmlformats.org/officeDocument/2006/relationships/slideLayout" Target="../slideLayouts/slideLayout78.xml"/><Relationship Id="rId11" Type="http://schemas.openxmlformats.org/officeDocument/2006/relationships/slideLayout" Target="../slideLayouts/slideLayout83.xml"/><Relationship Id="rId5" Type="http://schemas.openxmlformats.org/officeDocument/2006/relationships/slideLayout" Target="../slideLayouts/slideLayout77.xml"/><Relationship Id="rId15" Type="http://schemas.openxmlformats.org/officeDocument/2006/relationships/slideLayout" Target="../slideLayouts/slideLayout87.xml"/><Relationship Id="rId10" Type="http://schemas.openxmlformats.org/officeDocument/2006/relationships/slideLayout" Target="../slideLayouts/slideLayout82.xml"/><Relationship Id="rId4" Type="http://schemas.openxmlformats.org/officeDocument/2006/relationships/slideLayout" Target="../slideLayouts/slideLayout76.xml"/><Relationship Id="rId9" Type="http://schemas.openxmlformats.org/officeDocument/2006/relationships/slideLayout" Target="../slideLayouts/slideLayout81.xml"/><Relationship Id="rId14" Type="http://schemas.openxmlformats.org/officeDocument/2006/relationships/slideLayout" Target="../slideLayouts/slideLayout86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5.xml"/><Relationship Id="rId3" Type="http://schemas.openxmlformats.org/officeDocument/2006/relationships/slideLayout" Target="../slideLayouts/slideLayout90.xml"/><Relationship Id="rId7" Type="http://schemas.openxmlformats.org/officeDocument/2006/relationships/slideLayout" Target="../slideLayouts/slideLayout94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89.xml"/><Relationship Id="rId1" Type="http://schemas.openxmlformats.org/officeDocument/2006/relationships/slideLayout" Target="../slideLayouts/slideLayout88.xml"/><Relationship Id="rId6" Type="http://schemas.openxmlformats.org/officeDocument/2006/relationships/slideLayout" Target="../slideLayouts/slideLayout93.xml"/><Relationship Id="rId11" Type="http://schemas.openxmlformats.org/officeDocument/2006/relationships/slideLayout" Target="../slideLayouts/slideLayout98.xml"/><Relationship Id="rId5" Type="http://schemas.openxmlformats.org/officeDocument/2006/relationships/slideLayout" Target="../slideLayouts/slideLayout92.xml"/><Relationship Id="rId10" Type="http://schemas.openxmlformats.org/officeDocument/2006/relationships/slideLayout" Target="../slideLayouts/slideLayout97.xml"/><Relationship Id="rId4" Type="http://schemas.openxmlformats.org/officeDocument/2006/relationships/slideLayout" Target="../slideLayouts/slideLayout91.xml"/><Relationship Id="rId9" Type="http://schemas.openxmlformats.org/officeDocument/2006/relationships/slideLayout" Target="../slideLayouts/slideLayout9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fld id="{770B9AF2-33F2-45AE-B21D-D870BF728D17}" type="datetimeFigureOut">
              <a:rPr lang="en-US"/>
              <a:pPr>
                <a:defRPr/>
              </a:pPr>
              <a:t>1/10/2016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fld id="{42A4EAE1-5025-4A24-A1CE-AF92FAE94FE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03" r:id="rId1"/>
    <p:sldLayoutId id="2147484102" r:id="rId2"/>
    <p:sldLayoutId id="2147484101" r:id="rId3"/>
    <p:sldLayoutId id="2147484100" r:id="rId4"/>
    <p:sldLayoutId id="2147484099" r:id="rId5"/>
    <p:sldLayoutId id="2147484098" r:id="rId6"/>
    <p:sldLayoutId id="2147484097" r:id="rId7"/>
    <p:sldLayoutId id="2147484096" r:id="rId8"/>
    <p:sldLayoutId id="2147484095" r:id="rId9"/>
    <p:sldLayoutId id="2147484094" r:id="rId10"/>
    <p:sldLayoutId id="2147484093" r:id="rId11"/>
  </p:sldLayoutIdLst>
  <p:transition advTm="9563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926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77926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Arial" charset="0"/>
              </a:defRPr>
            </a:lvl1pPr>
          </a:lstStyle>
          <a:p>
            <a:pPr>
              <a:defRPr/>
            </a:pPr>
            <a:fld id="{5CDD16DE-1531-4136-9DAB-BE78BF723E54}" type="datetimeFigureOut">
              <a:rPr lang="en-US"/>
              <a:pPr>
                <a:defRPr/>
              </a:pPr>
              <a:t>1/10/2016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Arial" charset="0"/>
              </a:defRPr>
            </a:lvl1pPr>
          </a:lstStyle>
          <a:p>
            <a:pPr>
              <a:defRPr/>
            </a:pPr>
            <a:fld id="{25AD3CC3-3FF3-4B7B-B25D-E2F95E2ED0A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46" r:id="rId1"/>
    <p:sldLayoutId id="2147484145" r:id="rId2"/>
    <p:sldLayoutId id="2147484144" r:id="rId3"/>
    <p:sldLayoutId id="2147484143" r:id="rId4"/>
    <p:sldLayoutId id="2147484142" r:id="rId5"/>
    <p:sldLayoutId id="2147484141" r:id="rId6"/>
    <p:sldLayoutId id="2147484140" r:id="rId7"/>
    <p:sldLayoutId id="2147484139" r:id="rId8"/>
    <p:sldLayoutId id="2147484138" r:id="rId9"/>
    <p:sldLayoutId id="2147484137" r:id="rId10"/>
    <p:sldLayoutId id="2147484136" r:id="rId11"/>
    <p:sldLayoutId id="2147484135" r:id="rId12"/>
    <p:sldLayoutId id="2147484134" r:id="rId13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6553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6554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</a:defRPr>
            </a:lvl1pPr>
          </a:lstStyle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554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+mn-lt"/>
              </a:defRPr>
            </a:lvl1pPr>
          </a:lstStyle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554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+mn-lt"/>
              </a:defRPr>
            </a:lvl1pPr>
          </a:lstStyle>
          <a:p>
            <a:fld id="{71AE1A13-56A5-4B2B-91AE-56EE97B33A2C}" type="slidenum">
              <a:rPr lang="en-US" smtClean="0">
                <a:solidFill>
                  <a:srgbClr val="000000"/>
                </a:solidFill>
              </a:rPr>
              <a:pPr/>
              <a:t>‹#›</a:t>
            </a:fld>
            <a:endParaRPr lang="en-US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53950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49" r:id="rId1"/>
    <p:sldLayoutId id="2147484250" r:id="rId2"/>
    <p:sldLayoutId id="2147484251" r:id="rId3"/>
    <p:sldLayoutId id="2147484252" r:id="rId4"/>
    <p:sldLayoutId id="2147484253" r:id="rId5"/>
    <p:sldLayoutId id="2147484254" r:id="rId6"/>
    <p:sldLayoutId id="2147484255" r:id="rId7"/>
    <p:sldLayoutId id="2147484256" r:id="rId8"/>
    <p:sldLayoutId id="2147484257" r:id="rId9"/>
    <p:sldLayoutId id="2147484258" r:id="rId10"/>
    <p:sldLayoutId id="2147484259" r:id="rId11"/>
    <p:sldLayoutId id="2147484260" r:id="rId12"/>
    <p:sldLayoutId id="2147484261" r:id="rId13"/>
    <p:sldLayoutId id="2147484262" r:id="rId14"/>
    <p:sldLayoutId id="2147484263" r:id="rId15"/>
  </p:sldLayoutIdLst>
  <p:txStyles>
    <p:titleStyle>
      <a:lvl1pPr algn="ctr" rtl="0" fontAlgn="base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30723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fld id="{A7CF19BF-4CC7-46C2-82C1-EC9300A13418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1/10/2016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  <a:latin typeface="Calibri" panose="020F0502020204030204" pitchFamily="34" charset="0"/>
              </a:defRPr>
            </a:lvl1pPr>
          </a:lstStyle>
          <a:p>
            <a:fld id="{79630134-81A6-4A00-9009-C26242CA4266}" type="slidenum">
              <a:rPr lang="en-US" smtClean="0"/>
              <a:pPr/>
              <a:t>‹#›</a:t>
            </a:fld>
            <a:endParaRPr lang="en-US" smtClean="0"/>
          </a:p>
        </p:txBody>
      </p:sp>
    </p:spTree>
    <p:extLst>
      <p:ext uri="{BB962C8B-B14F-4D97-AF65-F5344CB8AC3E}">
        <p14:creationId xmlns:p14="http://schemas.microsoft.com/office/powerpoint/2010/main" val="420330735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65" r:id="rId1"/>
    <p:sldLayoutId id="2147484266" r:id="rId2"/>
    <p:sldLayoutId id="2147484267" r:id="rId3"/>
    <p:sldLayoutId id="2147484268" r:id="rId4"/>
    <p:sldLayoutId id="2147484269" r:id="rId5"/>
    <p:sldLayoutId id="2147484270" r:id="rId6"/>
    <p:sldLayoutId id="2147484271" r:id="rId7"/>
    <p:sldLayoutId id="2147484272" r:id="rId8"/>
    <p:sldLayoutId id="2147484273" r:id="rId9"/>
    <p:sldLayoutId id="2147484274" r:id="rId10"/>
    <p:sldLayoutId id="214748427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fld id="{2C3A3CD0-E6C4-44A1-81D7-9BB746C66C0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1/10/2016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rgbClr val="898989"/>
                </a:solidFill>
                <a:latin typeface="Calibri" panose="020F0502020204030204" pitchFamily="34" charset="0"/>
              </a:defRPr>
            </a:lvl1pPr>
          </a:lstStyle>
          <a:p>
            <a:pPr>
              <a:defRPr/>
            </a:pPr>
            <a:fld id="{7A2DFEEF-5C3D-410E-AD70-1943BBBF32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5898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47" r:id="rId1"/>
    <p:sldLayoutId id="2147484348" r:id="rId2"/>
    <p:sldLayoutId id="2147484349" r:id="rId3"/>
    <p:sldLayoutId id="2147484350" r:id="rId4"/>
    <p:sldLayoutId id="2147484351" r:id="rId5"/>
    <p:sldLayoutId id="2147484352" r:id="rId6"/>
    <p:sldLayoutId id="2147484353" r:id="rId7"/>
    <p:sldLayoutId id="2147484354" r:id="rId8"/>
    <p:sldLayoutId id="2147484355" r:id="rId9"/>
    <p:sldLayoutId id="2147484356" r:id="rId10"/>
    <p:sldLayoutId id="2147484357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fld id="{AB153C48-2A07-4DB5-88E7-8914ADBDEB83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1/10/2016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rgbClr val="898989"/>
                </a:solidFill>
                <a:latin typeface="Calibri" panose="020F0502020204030204" pitchFamily="34" charset="0"/>
              </a:defRPr>
            </a:lvl1pPr>
          </a:lstStyle>
          <a:p>
            <a:pPr>
              <a:defRPr/>
            </a:pPr>
            <a:fld id="{6D661BED-9891-40DB-B3B3-3E9EB71094D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960067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71" r:id="rId1"/>
    <p:sldLayoutId id="2147484372" r:id="rId2"/>
    <p:sldLayoutId id="2147484373" r:id="rId3"/>
    <p:sldLayoutId id="2147484374" r:id="rId4"/>
    <p:sldLayoutId id="2147484375" r:id="rId5"/>
    <p:sldLayoutId id="2147484376" r:id="rId6"/>
    <p:sldLayoutId id="2147484377" r:id="rId7"/>
    <p:sldLayoutId id="2147484378" r:id="rId8"/>
    <p:sldLayoutId id="2147484379" r:id="rId9"/>
    <p:sldLayoutId id="2147484380" r:id="rId10"/>
    <p:sldLayoutId id="2147484381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2969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6554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rgbClr val="000000"/>
                </a:solidFill>
                <a:latin typeface="+mn-lt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554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solidFill>
                  <a:srgbClr val="000000"/>
                </a:solidFill>
                <a:latin typeface="+mn-lt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554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000000"/>
                </a:solidFill>
                <a:latin typeface="+mn-lt"/>
              </a:defRPr>
            </a:lvl1pPr>
          </a:lstStyle>
          <a:p>
            <a:pPr>
              <a:defRPr/>
            </a:pPr>
            <a:fld id="{516E1753-6284-456D-908C-5CF2BF3AD2E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7868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83" r:id="rId1"/>
    <p:sldLayoutId id="2147484384" r:id="rId2"/>
    <p:sldLayoutId id="2147484385" r:id="rId3"/>
    <p:sldLayoutId id="2147484386" r:id="rId4"/>
    <p:sldLayoutId id="2147484387" r:id="rId5"/>
    <p:sldLayoutId id="2147484388" r:id="rId6"/>
    <p:sldLayoutId id="2147484389" r:id="rId7"/>
    <p:sldLayoutId id="2147484390" r:id="rId8"/>
    <p:sldLayoutId id="2147484391" r:id="rId9"/>
    <p:sldLayoutId id="2147484392" r:id="rId10"/>
    <p:sldLayoutId id="2147484393" r:id="rId11"/>
    <p:sldLayoutId id="2147484394" r:id="rId12"/>
    <p:sldLayoutId id="2147484395" r:id="rId13"/>
    <p:sldLayoutId id="2147484396" r:id="rId14"/>
    <p:sldLayoutId id="2147484397" r:id="rId15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fld id="{F0B7CA74-44D7-4E21-9B30-FE7F90F1AEC7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1/10/2016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rgbClr val="898989"/>
                </a:solidFill>
                <a:latin typeface="Calibri" panose="020F0502020204030204" pitchFamily="34" charset="0"/>
              </a:defRPr>
            </a:lvl1pPr>
          </a:lstStyle>
          <a:p>
            <a:pPr>
              <a:defRPr/>
            </a:pPr>
            <a:fld id="{A82BF590-DC01-4CD6-A1A4-F6DFDB8B485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7651052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11" r:id="rId1"/>
    <p:sldLayoutId id="2147484412" r:id="rId2"/>
    <p:sldLayoutId id="2147484413" r:id="rId3"/>
    <p:sldLayoutId id="2147484414" r:id="rId4"/>
    <p:sldLayoutId id="2147484415" r:id="rId5"/>
    <p:sldLayoutId id="2147484416" r:id="rId6"/>
    <p:sldLayoutId id="2147484417" r:id="rId7"/>
    <p:sldLayoutId id="2147484418" r:id="rId8"/>
    <p:sldLayoutId id="2147484419" r:id="rId9"/>
    <p:sldLayoutId id="2147484420" r:id="rId10"/>
    <p:sldLayoutId id="2147484421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Layout" Target="../slideLayouts/slideLayout57.xml"/><Relationship Id="rId1" Type="http://schemas.openxmlformats.org/officeDocument/2006/relationships/vmlDrawing" Target="../drawings/vmlDrawing5.vml"/><Relationship Id="rId5" Type="http://schemas.openxmlformats.org/officeDocument/2006/relationships/image" Target="../media/image5.png"/><Relationship Id="rId4" Type="http://schemas.openxmlformats.org/officeDocument/2006/relationships/image" Target="../media/image3.wmf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Layout" Target="../slideLayouts/slideLayout57.xml"/><Relationship Id="rId1" Type="http://schemas.openxmlformats.org/officeDocument/2006/relationships/vmlDrawing" Target="../drawings/vmlDrawing6.vml"/><Relationship Id="rId5" Type="http://schemas.openxmlformats.org/officeDocument/2006/relationships/image" Target="../media/image4.png"/><Relationship Id="rId4" Type="http://schemas.openxmlformats.org/officeDocument/2006/relationships/image" Target="../media/image3.wmf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4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5.vml"/><Relationship Id="rId4" Type="http://schemas.openxmlformats.org/officeDocument/2006/relationships/image" Target="../media/image20.wmf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Layout" Target="../slideLayouts/slideLayout57.xml"/><Relationship Id="rId1" Type="http://schemas.openxmlformats.org/officeDocument/2006/relationships/vmlDrawing" Target="../drawings/vmlDrawing7.vml"/><Relationship Id="rId5" Type="http://schemas.openxmlformats.org/officeDocument/2006/relationships/image" Target="../media/image4.png"/><Relationship Id="rId4" Type="http://schemas.openxmlformats.org/officeDocument/2006/relationships/image" Target="../media/image3.wmf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8.bin"/><Relationship Id="rId2" Type="http://schemas.openxmlformats.org/officeDocument/2006/relationships/slideLayout" Target="../slideLayouts/slideLayout57.xml"/><Relationship Id="rId1" Type="http://schemas.openxmlformats.org/officeDocument/2006/relationships/vmlDrawing" Target="../drawings/vmlDrawing8.vml"/><Relationship Id="rId5" Type="http://schemas.openxmlformats.org/officeDocument/2006/relationships/image" Target="../media/image4.png"/><Relationship Id="rId4" Type="http://schemas.openxmlformats.org/officeDocument/2006/relationships/image" Target="../media/image3.wmf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9.bin"/><Relationship Id="rId2" Type="http://schemas.openxmlformats.org/officeDocument/2006/relationships/slideLayout" Target="../slideLayouts/slideLayout57.xml"/><Relationship Id="rId1" Type="http://schemas.openxmlformats.org/officeDocument/2006/relationships/vmlDrawing" Target="../drawings/vmlDrawing9.vml"/><Relationship Id="rId5" Type="http://schemas.openxmlformats.org/officeDocument/2006/relationships/image" Target="../media/image4.png"/><Relationship Id="rId4" Type="http://schemas.openxmlformats.org/officeDocument/2006/relationships/image" Target="../media/image3.wmf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6.vml"/><Relationship Id="rId5" Type="http://schemas.openxmlformats.org/officeDocument/2006/relationships/image" Target="../media/image21.wmf"/><Relationship Id="rId4" Type="http://schemas.openxmlformats.org/officeDocument/2006/relationships/oleObject" Target="../embeddings/oleObject35.bin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6.bin"/><Relationship Id="rId7" Type="http://schemas.openxmlformats.org/officeDocument/2006/relationships/image" Target="../media/image24.pn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7.vml"/><Relationship Id="rId6" Type="http://schemas.openxmlformats.org/officeDocument/2006/relationships/image" Target="../media/image23.wmf"/><Relationship Id="rId5" Type="http://schemas.openxmlformats.org/officeDocument/2006/relationships/oleObject" Target="../embeddings/oleObject37.bin"/><Relationship Id="rId4" Type="http://schemas.openxmlformats.org/officeDocument/2006/relationships/image" Target="../media/image22.wmf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6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6.xml"/></Relationships>
</file>

<file path=ppt/slides/_rels/slide1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6.xml"/></Relationships>
</file>

<file path=ppt/slides/_rels/slide1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7.xml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.xml"/><Relationship Id="rId2" Type="http://schemas.openxmlformats.org/officeDocument/2006/relationships/slideLayout" Target="../slideLayouts/slideLayout26.xml"/><Relationship Id="rId1" Type="http://schemas.openxmlformats.org/officeDocument/2006/relationships/vmlDrawing" Target="../drawings/vmlDrawing28.vml"/><Relationship Id="rId5" Type="http://schemas.openxmlformats.org/officeDocument/2006/relationships/image" Target="../media/image22.wmf"/><Relationship Id="rId4" Type="http://schemas.openxmlformats.org/officeDocument/2006/relationships/oleObject" Target="../embeddings/oleObject38.bin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6.xml"/></Relationships>
</file>

<file path=ppt/slides/_rels/slide14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9.bin"/><Relationship Id="rId2" Type="http://schemas.openxmlformats.org/officeDocument/2006/relationships/slideLayout" Target="../slideLayouts/slideLayout31.xml"/><Relationship Id="rId1" Type="http://schemas.openxmlformats.org/officeDocument/2006/relationships/vmlDrawing" Target="../drawings/vmlDrawing29.vml"/><Relationship Id="rId6" Type="http://schemas.openxmlformats.org/officeDocument/2006/relationships/image" Target="../media/image26.wmf"/><Relationship Id="rId5" Type="http://schemas.openxmlformats.org/officeDocument/2006/relationships/oleObject" Target="../embeddings/oleObject40.bin"/><Relationship Id="rId4" Type="http://schemas.openxmlformats.org/officeDocument/2006/relationships/image" Target="../media/image25.wm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0.bin"/><Relationship Id="rId2" Type="http://schemas.openxmlformats.org/officeDocument/2006/relationships/slideLayout" Target="../slideLayouts/slideLayout57.xml"/><Relationship Id="rId1" Type="http://schemas.openxmlformats.org/officeDocument/2006/relationships/vmlDrawing" Target="../drawings/vmlDrawing10.vml"/><Relationship Id="rId5" Type="http://schemas.openxmlformats.org/officeDocument/2006/relationships/image" Target="../media/image4.png"/><Relationship Id="rId4" Type="http://schemas.openxmlformats.org/officeDocument/2006/relationships/image" Target="../media/image3.wmf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1.bin"/><Relationship Id="rId2" Type="http://schemas.openxmlformats.org/officeDocument/2006/relationships/slideLayout" Target="../slideLayouts/slideLayout31.xml"/><Relationship Id="rId1" Type="http://schemas.openxmlformats.org/officeDocument/2006/relationships/vmlDrawing" Target="../drawings/vmlDrawing30.vml"/><Relationship Id="rId4" Type="http://schemas.openxmlformats.org/officeDocument/2006/relationships/image" Target="../media/image26.wmf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.bin"/><Relationship Id="rId2" Type="http://schemas.openxmlformats.org/officeDocument/2006/relationships/slideLayout" Target="../slideLayouts/slideLayout57.xml"/><Relationship Id="rId1" Type="http://schemas.openxmlformats.org/officeDocument/2006/relationships/vmlDrawing" Target="../drawings/vmlDrawing11.vml"/><Relationship Id="rId5" Type="http://schemas.openxmlformats.org/officeDocument/2006/relationships/image" Target="../media/image4.png"/><Relationship Id="rId4" Type="http://schemas.openxmlformats.org/officeDocument/2006/relationships/image" Target="../media/image3.wmf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16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2.bin"/><Relationship Id="rId2" Type="http://schemas.openxmlformats.org/officeDocument/2006/relationships/slideLayout" Target="../slideLayouts/slideLayout31.xml"/><Relationship Id="rId1" Type="http://schemas.openxmlformats.org/officeDocument/2006/relationships/vmlDrawing" Target="../drawings/vmlDrawing31.vml"/><Relationship Id="rId4" Type="http://schemas.openxmlformats.org/officeDocument/2006/relationships/image" Target="../media/image27.wmf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2.bin"/><Relationship Id="rId2" Type="http://schemas.openxmlformats.org/officeDocument/2006/relationships/slideLayout" Target="../slideLayouts/slideLayout57.xml"/><Relationship Id="rId1" Type="http://schemas.openxmlformats.org/officeDocument/2006/relationships/vmlDrawing" Target="../drawings/vmlDrawing12.vml"/><Relationship Id="rId5" Type="http://schemas.openxmlformats.org/officeDocument/2006/relationships/image" Target="../media/image4.png"/><Relationship Id="rId4" Type="http://schemas.openxmlformats.org/officeDocument/2006/relationships/image" Target="../media/image3.wmf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3.bin"/><Relationship Id="rId2" Type="http://schemas.openxmlformats.org/officeDocument/2006/relationships/slideLayout" Target="../slideLayouts/slideLayout57.xml"/><Relationship Id="rId1" Type="http://schemas.openxmlformats.org/officeDocument/2006/relationships/vmlDrawing" Target="../drawings/vmlDrawing13.vml"/><Relationship Id="rId5" Type="http://schemas.openxmlformats.org/officeDocument/2006/relationships/image" Target="../media/image4.png"/><Relationship Id="rId4" Type="http://schemas.openxmlformats.org/officeDocument/2006/relationships/image" Target="../media/image3.wmf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4.bin"/><Relationship Id="rId2" Type="http://schemas.openxmlformats.org/officeDocument/2006/relationships/slideLayout" Target="../slideLayouts/slideLayout57.xml"/><Relationship Id="rId1" Type="http://schemas.openxmlformats.org/officeDocument/2006/relationships/vmlDrawing" Target="../drawings/vmlDrawing14.vml"/><Relationship Id="rId5" Type="http://schemas.openxmlformats.org/officeDocument/2006/relationships/image" Target="../media/image4.png"/><Relationship Id="rId4" Type="http://schemas.openxmlformats.org/officeDocument/2006/relationships/image" Target="../media/image3.wmf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5.bin"/><Relationship Id="rId2" Type="http://schemas.openxmlformats.org/officeDocument/2006/relationships/slideLayout" Target="../slideLayouts/slideLayout57.xml"/><Relationship Id="rId1" Type="http://schemas.openxmlformats.org/officeDocument/2006/relationships/vmlDrawing" Target="../drawings/vmlDrawing15.vml"/><Relationship Id="rId5" Type="http://schemas.openxmlformats.org/officeDocument/2006/relationships/image" Target="../media/image4.png"/><Relationship Id="rId4" Type="http://schemas.openxmlformats.org/officeDocument/2006/relationships/image" Target="../media/image3.wmf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6.bin"/><Relationship Id="rId2" Type="http://schemas.openxmlformats.org/officeDocument/2006/relationships/slideLayout" Target="../slideLayouts/slideLayout57.xml"/><Relationship Id="rId1" Type="http://schemas.openxmlformats.org/officeDocument/2006/relationships/vmlDrawing" Target="../drawings/vmlDrawing16.vml"/><Relationship Id="rId5" Type="http://schemas.openxmlformats.org/officeDocument/2006/relationships/image" Target="../media/image4.png"/><Relationship Id="rId4" Type="http://schemas.openxmlformats.org/officeDocument/2006/relationships/image" Target="../media/image3.wmf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8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8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8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8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7.bin"/><Relationship Id="rId2" Type="http://schemas.openxmlformats.org/officeDocument/2006/relationships/slideLayout" Target="../slideLayouts/slideLayout57.xml"/><Relationship Id="rId1" Type="http://schemas.openxmlformats.org/officeDocument/2006/relationships/vmlDrawing" Target="../drawings/vmlDrawing17.vml"/><Relationship Id="rId6" Type="http://schemas.openxmlformats.org/officeDocument/2006/relationships/image" Target="../media/image7.wmf"/><Relationship Id="rId5" Type="http://schemas.openxmlformats.org/officeDocument/2006/relationships/oleObject" Target="../embeddings/oleObject18.bin"/><Relationship Id="rId4" Type="http://schemas.openxmlformats.org/officeDocument/2006/relationships/image" Target="../media/image6.wmf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7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7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7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7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7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7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7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7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7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7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7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7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7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84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84.xml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1.bin"/><Relationship Id="rId3" Type="http://schemas.openxmlformats.org/officeDocument/2006/relationships/oleObject" Target="../embeddings/oleObject19.bin"/><Relationship Id="rId7" Type="http://schemas.openxmlformats.org/officeDocument/2006/relationships/image" Target="../media/image11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8.vml"/><Relationship Id="rId6" Type="http://schemas.openxmlformats.org/officeDocument/2006/relationships/image" Target="../media/image9.wmf"/><Relationship Id="rId5" Type="http://schemas.openxmlformats.org/officeDocument/2006/relationships/oleObject" Target="../embeddings/oleObject20.bin"/><Relationship Id="rId10" Type="http://schemas.openxmlformats.org/officeDocument/2006/relationships/oleObject" Target="../embeddings/oleObject22.bin"/><Relationship Id="rId4" Type="http://schemas.openxmlformats.org/officeDocument/2006/relationships/image" Target="../media/image8.wmf"/><Relationship Id="rId9" Type="http://schemas.openxmlformats.org/officeDocument/2006/relationships/image" Target="../media/image10.wmf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5.bin"/><Relationship Id="rId3" Type="http://schemas.openxmlformats.org/officeDocument/2006/relationships/oleObject" Target="../embeddings/oleObject23.bin"/><Relationship Id="rId7" Type="http://schemas.openxmlformats.org/officeDocument/2006/relationships/image" Target="../media/image10.w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9.vml"/><Relationship Id="rId6" Type="http://schemas.openxmlformats.org/officeDocument/2006/relationships/oleObject" Target="../embeddings/oleObject24.bin"/><Relationship Id="rId5" Type="http://schemas.openxmlformats.org/officeDocument/2006/relationships/image" Target="../media/image12.png"/><Relationship Id="rId10" Type="http://schemas.openxmlformats.org/officeDocument/2006/relationships/image" Target="../media/image9.wmf"/><Relationship Id="rId4" Type="http://schemas.openxmlformats.org/officeDocument/2006/relationships/image" Target="../media/image8.wmf"/><Relationship Id="rId9" Type="http://schemas.openxmlformats.org/officeDocument/2006/relationships/oleObject" Target="../embeddings/oleObject26.bin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5.bin"/><Relationship Id="rId3" Type="http://schemas.openxmlformats.org/officeDocument/2006/relationships/oleObject" Target="../embeddings/oleObject23.bin"/><Relationship Id="rId7" Type="http://schemas.openxmlformats.org/officeDocument/2006/relationships/image" Target="../media/image10.w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0.vml"/><Relationship Id="rId6" Type="http://schemas.openxmlformats.org/officeDocument/2006/relationships/oleObject" Target="../embeddings/oleObject24.bin"/><Relationship Id="rId5" Type="http://schemas.openxmlformats.org/officeDocument/2006/relationships/image" Target="../media/image12.png"/><Relationship Id="rId10" Type="http://schemas.openxmlformats.org/officeDocument/2006/relationships/image" Target="../media/image9.wmf"/><Relationship Id="rId4" Type="http://schemas.openxmlformats.org/officeDocument/2006/relationships/image" Target="../media/image8.wmf"/><Relationship Id="rId9" Type="http://schemas.openxmlformats.org/officeDocument/2006/relationships/oleObject" Target="../embeddings/oleObject26.bin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94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94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94.xml"/><Relationship Id="rId5" Type="http://schemas.openxmlformats.org/officeDocument/2006/relationships/image" Target="../media/image15.jpeg"/><Relationship Id="rId4" Type="http://schemas.openxmlformats.org/officeDocument/2006/relationships/hyperlink" Target="http://www-groups.dcs.st-and.ac.uk/~history/PictDisplay/Fibonacci.html" TargetMode="Externa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7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57.xml"/><Relationship Id="rId1" Type="http://schemas.openxmlformats.org/officeDocument/2006/relationships/vmlDrawing" Target="../drawings/vmlDrawing1.vml"/><Relationship Id="rId5" Type="http://schemas.openxmlformats.org/officeDocument/2006/relationships/image" Target="../media/image4.png"/><Relationship Id="rId4" Type="http://schemas.openxmlformats.org/officeDocument/2006/relationships/image" Target="../media/image3.wmf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7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1.vml"/><Relationship Id="rId6" Type="http://schemas.openxmlformats.org/officeDocument/2006/relationships/image" Target="../media/image17.wmf"/><Relationship Id="rId5" Type="http://schemas.openxmlformats.org/officeDocument/2006/relationships/oleObject" Target="../embeddings/oleObject28.bin"/><Relationship Id="rId4" Type="http://schemas.openxmlformats.org/officeDocument/2006/relationships/image" Target="../media/image16.wmf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9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2.vml"/><Relationship Id="rId6" Type="http://schemas.openxmlformats.org/officeDocument/2006/relationships/image" Target="../media/image17.wmf"/><Relationship Id="rId5" Type="http://schemas.openxmlformats.org/officeDocument/2006/relationships/oleObject" Target="../embeddings/oleObject30.bin"/><Relationship Id="rId4" Type="http://schemas.openxmlformats.org/officeDocument/2006/relationships/image" Target="../media/image16.wmf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Layout" Target="../slideLayouts/slideLayout57.xml"/><Relationship Id="rId1" Type="http://schemas.openxmlformats.org/officeDocument/2006/relationships/vmlDrawing" Target="../drawings/vmlDrawing2.vml"/><Relationship Id="rId5" Type="http://schemas.openxmlformats.org/officeDocument/2006/relationships/image" Target="../media/image4.png"/><Relationship Id="rId4" Type="http://schemas.openxmlformats.org/officeDocument/2006/relationships/image" Target="../media/image3.wmf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1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3.vml"/><Relationship Id="rId6" Type="http://schemas.openxmlformats.org/officeDocument/2006/relationships/image" Target="../media/image19.wmf"/><Relationship Id="rId5" Type="http://schemas.openxmlformats.org/officeDocument/2006/relationships/oleObject" Target="../embeddings/oleObject32.bin"/><Relationship Id="rId4" Type="http://schemas.openxmlformats.org/officeDocument/2006/relationships/image" Target="../media/image18.wmf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3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4.vml"/><Relationship Id="rId4" Type="http://schemas.openxmlformats.org/officeDocument/2006/relationships/image" Target="../media/image19.wmf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.bin"/><Relationship Id="rId2" Type="http://schemas.openxmlformats.org/officeDocument/2006/relationships/slideLayout" Target="../slideLayouts/slideLayout57.xml"/><Relationship Id="rId1" Type="http://schemas.openxmlformats.org/officeDocument/2006/relationships/vmlDrawing" Target="../drawings/vmlDrawing3.vml"/><Relationship Id="rId5" Type="http://schemas.openxmlformats.org/officeDocument/2006/relationships/image" Target="../media/image4.png"/><Relationship Id="rId4" Type="http://schemas.openxmlformats.org/officeDocument/2006/relationships/image" Target="../media/image3.wmf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Layout" Target="../slideLayouts/slideLayout57.xml"/><Relationship Id="rId1" Type="http://schemas.openxmlformats.org/officeDocument/2006/relationships/vmlDrawing" Target="../drawings/vmlDrawing4.vml"/><Relationship Id="rId5" Type="http://schemas.openxmlformats.org/officeDocument/2006/relationships/image" Target="../media/image4.png"/><Relationship Id="rId4" Type="http://schemas.openxmlformats.org/officeDocument/2006/relationships/image" Target="../media/image3.wmf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951" name="Group 282"/>
          <p:cNvGrpSpPr>
            <a:grpSpLocks/>
          </p:cNvGrpSpPr>
          <p:nvPr/>
        </p:nvGrpSpPr>
        <p:grpSpPr bwMode="auto">
          <a:xfrm>
            <a:off x="0" y="2098199"/>
            <a:ext cx="9144000" cy="982663"/>
            <a:chOff x="556" y="1281"/>
            <a:chExt cx="3761" cy="619"/>
          </a:xfrm>
        </p:grpSpPr>
        <p:pic>
          <p:nvPicPr>
            <p:cNvPr id="122952" name="Picture 367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642" y="1385"/>
              <a:ext cx="3542" cy="5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22953" name="Rectangle 284"/>
            <p:cNvSpPr>
              <a:spLocks noChangeArrowheads="1"/>
            </p:cNvSpPr>
            <p:nvPr/>
          </p:nvSpPr>
          <p:spPr bwMode="auto">
            <a:xfrm>
              <a:off x="556" y="1281"/>
              <a:ext cx="3761" cy="183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 sz="1800">
                <a:solidFill>
                  <a:prstClr val="black"/>
                </a:solidFill>
              </a:endParaRPr>
            </a:p>
          </p:txBody>
        </p:sp>
      </p:grpSp>
      <p:sp>
        <p:nvSpPr>
          <p:cNvPr id="122881" name="Title 1"/>
          <p:cNvSpPr txBox="1">
            <a:spLocks/>
          </p:cNvSpPr>
          <p:nvPr/>
        </p:nvSpPr>
        <p:spPr bwMode="auto">
          <a:xfrm>
            <a:off x="685800" y="60960"/>
            <a:ext cx="7772400" cy="9235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en-US" sz="4400" dirty="0" smtClean="0">
                <a:solidFill>
                  <a:prstClr val="black"/>
                </a:solidFill>
                <a:latin typeface="Calibri" pitchFamily="34" charset="0"/>
              </a:rPr>
              <a:t>Topological Quantum Computing</a:t>
            </a:r>
            <a:endParaRPr lang="en-US" sz="4400" dirty="0">
              <a:solidFill>
                <a:prstClr val="black"/>
              </a:solidFill>
              <a:latin typeface="Calibri" pitchFamily="34" charset="0"/>
            </a:endParaRPr>
          </a:p>
        </p:txBody>
      </p:sp>
      <p:sp>
        <p:nvSpPr>
          <p:cNvPr id="44" name="Subtitle 2"/>
          <p:cNvSpPr txBox="1">
            <a:spLocks/>
          </p:cNvSpPr>
          <p:nvPr/>
        </p:nvSpPr>
        <p:spPr bwMode="auto">
          <a:xfrm>
            <a:off x="2995613" y="1179195"/>
            <a:ext cx="3136900" cy="530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normAutofit fontScale="92500" lnSpcReduction="10000"/>
          </a:bodyPr>
          <a:lstStyle/>
          <a:p>
            <a:pPr marL="342900" indent="-342900" algn="ctr">
              <a:spcBef>
                <a:spcPct val="20000"/>
              </a:spcBef>
              <a:buFont typeface="Arial" charset="0"/>
              <a:buNone/>
              <a:defRPr/>
            </a:pPr>
            <a:r>
              <a:rPr lang="en-US" sz="3200">
                <a:solidFill>
                  <a:prstClr val="black"/>
                </a:solidFill>
                <a:latin typeface="Calibri" pitchFamily="34" charset="0"/>
              </a:rPr>
              <a:t>Nick Bonesteel 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2511425" y="1634808"/>
            <a:ext cx="4033838" cy="57943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3200" dirty="0">
                <a:solidFill>
                  <a:prstClr val="white">
                    <a:lumMod val="50000"/>
                  </a:prstClr>
                </a:solidFill>
                <a:latin typeface="Calibri"/>
              </a:rPr>
              <a:t>Florida State University</a:t>
            </a:r>
          </a:p>
        </p:txBody>
      </p:sp>
      <p:cxnSp>
        <p:nvCxnSpPr>
          <p:cNvPr id="48" name="Straight Connector 47"/>
          <p:cNvCxnSpPr/>
          <p:nvPr/>
        </p:nvCxnSpPr>
        <p:spPr>
          <a:xfrm>
            <a:off x="0" y="962660"/>
            <a:ext cx="9144000" cy="0"/>
          </a:xfrm>
          <a:prstGeom prst="line">
            <a:avLst/>
          </a:prstGeom>
          <a:ln w="63500" cmpd="sng">
            <a:solidFill>
              <a:schemeClr val="accent5">
                <a:lumMod val="40000"/>
                <a:lumOff val="60000"/>
              </a:schemeClr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49" name="Rectangle 48"/>
          <p:cNvSpPr/>
          <p:nvPr/>
        </p:nvSpPr>
        <p:spPr>
          <a:xfrm>
            <a:off x="2073275" y="1163955"/>
            <a:ext cx="5010150" cy="1090613"/>
          </a:xfrm>
          <a:prstGeom prst="rect">
            <a:avLst/>
          </a:prstGeom>
          <a:noFill/>
          <a:ln w="57150" cmpd="thickThin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99" name="TextBox 98"/>
          <p:cNvSpPr txBox="1"/>
          <p:nvPr/>
        </p:nvSpPr>
        <p:spPr>
          <a:xfrm>
            <a:off x="2332264" y="6358235"/>
            <a:ext cx="443890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prstClr val="black"/>
                </a:solidFill>
              </a:rPr>
              <a:t>QIP 2016 Tutorial, Jan. 9, 2016</a:t>
            </a:r>
            <a:endParaRPr lang="en-US" dirty="0">
              <a:solidFill>
                <a:prstClr val="black"/>
              </a:solidFill>
            </a:endParaRPr>
          </a:p>
        </p:txBody>
      </p:sp>
      <p:grpSp>
        <p:nvGrpSpPr>
          <p:cNvPr id="112" name="Group 1"/>
          <p:cNvGrpSpPr>
            <a:grpSpLocks/>
          </p:cNvGrpSpPr>
          <p:nvPr/>
        </p:nvGrpSpPr>
        <p:grpSpPr bwMode="auto">
          <a:xfrm>
            <a:off x="336141" y="3532735"/>
            <a:ext cx="3798778" cy="2590929"/>
            <a:chOff x="52919" y="466853"/>
            <a:chExt cx="8916719" cy="6094951"/>
          </a:xfrm>
        </p:grpSpPr>
        <p:grpSp>
          <p:nvGrpSpPr>
            <p:cNvPr id="113" name="Group 2"/>
            <p:cNvGrpSpPr>
              <a:grpSpLocks/>
            </p:cNvGrpSpPr>
            <p:nvPr/>
          </p:nvGrpSpPr>
          <p:grpSpPr bwMode="auto">
            <a:xfrm>
              <a:off x="52919" y="2134024"/>
              <a:ext cx="3045632" cy="1376610"/>
              <a:chOff x="75387" y="1450110"/>
              <a:chExt cx="3480611" cy="1573218"/>
            </a:xfrm>
          </p:grpSpPr>
          <p:sp>
            <p:nvSpPr>
              <p:cNvPr id="200" name="Oval 199"/>
              <p:cNvSpPr/>
              <p:nvPr/>
            </p:nvSpPr>
            <p:spPr>
              <a:xfrm>
                <a:off x="224768" y="1850028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/>
              </a:p>
            </p:txBody>
          </p:sp>
          <p:sp>
            <p:nvSpPr>
              <p:cNvPr id="201" name="Oval 200"/>
              <p:cNvSpPr/>
              <p:nvPr/>
            </p:nvSpPr>
            <p:spPr>
              <a:xfrm>
                <a:off x="438591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/>
              </a:p>
            </p:txBody>
          </p:sp>
          <p:sp>
            <p:nvSpPr>
              <p:cNvPr id="206" name="Oval 205"/>
              <p:cNvSpPr/>
              <p:nvPr/>
            </p:nvSpPr>
            <p:spPr>
              <a:xfrm>
                <a:off x="2093511" y="2069711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/>
              </a:p>
            </p:txBody>
          </p:sp>
          <p:sp>
            <p:nvSpPr>
              <p:cNvPr id="207" name="Oval 206"/>
              <p:cNvSpPr/>
              <p:nvPr/>
            </p:nvSpPr>
            <p:spPr>
              <a:xfrm>
                <a:off x="126458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/>
              </a:p>
            </p:txBody>
          </p:sp>
          <p:sp>
            <p:nvSpPr>
              <p:cNvPr id="208" name="Oval 207"/>
              <p:cNvSpPr/>
              <p:nvPr/>
            </p:nvSpPr>
            <p:spPr>
              <a:xfrm>
                <a:off x="292243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/>
              </a:p>
            </p:txBody>
          </p:sp>
          <p:sp>
            <p:nvSpPr>
              <p:cNvPr id="211" name="Oval 210"/>
              <p:cNvSpPr/>
              <p:nvPr/>
            </p:nvSpPr>
            <p:spPr>
              <a:xfrm>
                <a:off x="154471" y="1615700"/>
                <a:ext cx="2533641" cy="126244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/>
              </a:p>
            </p:txBody>
          </p:sp>
          <p:sp>
            <p:nvSpPr>
              <p:cNvPr id="213" name="Oval 212"/>
              <p:cNvSpPr/>
              <p:nvPr/>
            </p:nvSpPr>
            <p:spPr>
              <a:xfrm>
                <a:off x="75387" y="1448743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/>
              </a:p>
            </p:txBody>
          </p:sp>
        </p:grpSp>
        <p:grpSp>
          <p:nvGrpSpPr>
            <p:cNvPr id="114" name="Group 26"/>
            <p:cNvGrpSpPr>
              <a:grpSpLocks/>
            </p:cNvGrpSpPr>
            <p:nvPr/>
          </p:nvGrpSpPr>
          <p:grpSpPr bwMode="auto">
            <a:xfrm>
              <a:off x="2924554" y="466853"/>
              <a:ext cx="3045632" cy="1376610"/>
              <a:chOff x="75387" y="1450110"/>
              <a:chExt cx="3480611" cy="1573218"/>
            </a:xfrm>
          </p:grpSpPr>
          <p:sp>
            <p:nvSpPr>
              <p:cNvPr id="173" name="Oval 172"/>
              <p:cNvSpPr/>
              <p:nvPr/>
            </p:nvSpPr>
            <p:spPr>
              <a:xfrm>
                <a:off x="214770" y="1827962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/>
              </a:p>
            </p:txBody>
          </p:sp>
          <p:sp>
            <p:nvSpPr>
              <p:cNvPr id="186" name="Oval 185"/>
              <p:cNvSpPr/>
              <p:nvPr/>
            </p:nvSpPr>
            <p:spPr>
              <a:xfrm>
                <a:off x="437379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/>
              </a:p>
            </p:txBody>
          </p:sp>
          <p:sp>
            <p:nvSpPr>
              <p:cNvPr id="187" name="Oval 186"/>
              <p:cNvSpPr/>
              <p:nvPr/>
            </p:nvSpPr>
            <p:spPr>
              <a:xfrm>
                <a:off x="2092298" y="2068148"/>
                <a:ext cx="26947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/>
              </a:p>
            </p:txBody>
          </p:sp>
          <p:sp>
            <p:nvSpPr>
              <p:cNvPr id="188" name="Oval 187"/>
              <p:cNvSpPr/>
              <p:nvPr/>
            </p:nvSpPr>
            <p:spPr>
              <a:xfrm>
                <a:off x="1266303" y="2068148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/>
              </a:p>
            </p:txBody>
          </p:sp>
          <p:sp>
            <p:nvSpPr>
              <p:cNvPr id="189" name="Oval 188"/>
              <p:cNvSpPr/>
              <p:nvPr/>
            </p:nvSpPr>
            <p:spPr>
              <a:xfrm>
                <a:off x="2921224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/>
              </a:p>
            </p:txBody>
          </p:sp>
          <p:sp>
            <p:nvSpPr>
              <p:cNvPr id="193" name="Oval 192"/>
              <p:cNvSpPr/>
              <p:nvPr/>
            </p:nvSpPr>
            <p:spPr>
              <a:xfrm>
                <a:off x="1925343" y="1819176"/>
                <a:ext cx="1438169" cy="828933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/>
              </a:p>
            </p:txBody>
          </p:sp>
          <p:sp>
            <p:nvSpPr>
              <p:cNvPr id="194" name="Oval 193"/>
              <p:cNvSpPr/>
              <p:nvPr/>
            </p:nvSpPr>
            <p:spPr>
              <a:xfrm>
                <a:off x="74175" y="1450110"/>
                <a:ext cx="3482655" cy="157292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/>
              </a:p>
            </p:txBody>
          </p:sp>
        </p:grpSp>
        <p:cxnSp>
          <p:nvCxnSpPr>
            <p:cNvPr id="115" name="Straight Arrow Connector 114"/>
            <p:cNvCxnSpPr/>
            <p:nvPr/>
          </p:nvCxnSpPr>
          <p:spPr>
            <a:xfrm flipV="1">
              <a:off x="2861980" y="1774003"/>
              <a:ext cx="494661" cy="492103"/>
            </a:xfrm>
            <a:prstGeom prst="straightConnector1">
              <a:avLst/>
            </a:prstGeom>
            <a:ln w="76200">
              <a:solidFill>
                <a:srgbClr val="C000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6" name="TextBox 64"/>
            <p:cNvSpPr txBox="1">
              <a:spLocks noChangeArrowheads="1"/>
            </p:cNvSpPr>
            <p:nvPr/>
          </p:nvSpPr>
          <p:spPr bwMode="auto">
            <a:xfrm>
              <a:off x="2295024" y="1303472"/>
              <a:ext cx="802200" cy="94122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2000" i="1">
                  <a:latin typeface="Times New Roman" pitchFamily="18" charset="0"/>
                  <a:cs typeface="Times New Roman" pitchFamily="18" charset="0"/>
                </a:rPr>
                <a:t>F</a:t>
              </a:r>
            </a:p>
          </p:txBody>
        </p:sp>
        <p:grpSp>
          <p:nvGrpSpPr>
            <p:cNvPr id="117" name="Group 20"/>
            <p:cNvGrpSpPr>
              <a:grpSpLocks/>
            </p:cNvGrpSpPr>
            <p:nvPr/>
          </p:nvGrpSpPr>
          <p:grpSpPr bwMode="auto">
            <a:xfrm>
              <a:off x="5924006" y="2214849"/>
              <a:ext cx="3045632" cy="1376610"/>
              <a:chOff x="75387" y="1450110"/>
              <a:chExt cx="3480611" cy="1573218"/>
            </a:xfrm>
          </p:grpSpPr>
          <p:sp>
            <p:nvSpPr>
              <p:cNvPr id="151" name="Oval 150"/>
              <p:cNvSpPr/>
              <p:nvPr/>
            </p:nvSpPr>
            <p:spPr>
              <a:xfrm>
                <a:off x="439475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/>
              </a:p>
            </p:txBody>
          </p:sp>
          <p:sp>
            <p:nvSpPr>
              <p:cNvPr id="154" name="Oval 153"/>
              <p:cNvSpPr/>
              <p:nvPr/>
            </p:nvSpPr>
            <p:spPr>
              <a:xfrm>
                <a:off x="2094396" y="2068144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/>
              </a:p>
            </p:txBody>
          </p:sp>
          <p:sp>
            <p:nvSpPr>
              <p:cNvPr id="155" name="Oval 154"/>
              <p:cNvSpPr/>
              <p:nvPr/>
            </p:nvSpPr>
            <p:spPr>
              <a:xfrm>
                <a:off x="126547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/>
              </a:p>
            </p:txBody>
          </p:sp>
          <p:sp>
            <p:nvSpPr>
              <p:cNvPr id="156" name="Oval 155"/>
              <p:cNvSpPr/>
              <p:nvPr/>
            </p:nvSpPr>
            <p:spPr>
              <a:xfrm>
                <a:off x="292332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/>
              </a:p>
            </p:txBody>
          </p:sp>
          <p:sp>
            <p:nvSpPr>
              <p:cNvPr id="157" name="Oval 156"/>
              <p:cNvSpPr/>
              <p:nvPr/>
            </p:nvSpPr>
            <p:spPr>
              <a:xfrm>
                <a:off x="1031145" y="1658071"/>
                <a:ext cx="2428194" cy="1165780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/>
              </a:p>
            </p:txBody>
          </p:sp>
          <p:sp>
            <p:nvSpPr>
              <p:cNvPr id="158" name="Oval 157"/>
              <p:cNvSpPr/>
              <p:nvPr/>
            </p:nvSpPr>
            <p:spPr>
              <a:xfrm>
                <a:off x="76271" y="1450106"/>
                <a:ext cx="3479727" cy="157292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/>
              </a:p>
            </p:txBody>
          </p:sp>
        </p:grpSp>
        <p:sp>
          <p:nvSpPr>
            <p:cNvPr id="118" name="Oval 117"/>
            <p:cNvSpPr/>
            <p:nvPr/>
          </p:nvSpPr>
          <p:spPr>
            <a:xfrm>
              <a:off x="7542041" y="2530098"/>
              <a:ext cx="1255876" cy="727903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000"/>
            </a:p>
          </p:txBody>
        </p:sp>
        <p:cxnSp>
          <p:nvCxnSpPr>
            <p:cNvPr id="119" name="Straight Arrow Connector 118"/>
            <p:cNvCxnSpPr/>
            <p:nvPr/>
          </p:nvCxnSpPr>
          <p:spPr>
            <a:xfrm>
              <a:off x="5806881" y="1774003"/>
              <a:ext cx="551048" cy="476725"/>
            </a:xfrm>
            <a:prstGeom prst="straightConnector1">
              <a:avLst/>
            </a:prstGeom>
            <a:ln w="76200">
              <a:solidFill>
                <a:srgbClr val="C000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0" name="TextBox 38"/>
            <p:cNvSpPr txBox="1">
              <a:spLocks noChangeArrowheads="1"/>
            </p:cNvSpPr>
            <p:nvPr/>
          </p:nvSpPr>
          <p:spPr bwMode="auto">
            <a:xfrm>
              <a:off x="6225365" y="1323310"/>
              <a:ext cx="802200" cy="94122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2000" i="1">
                  <a:latin typeface="Times New Roman" pitchFamily="18" charset="0"/>
                  <a:cs typeface="Times New Roman" pitchFamily="18" charset="0"/>
                </a:rPr>
                <a:t>F</a:t>
              </a:r>
            </a:p>
          </p:txBody>
        </p:sp>
        <p:grpSp>
          <p:nvGrpSpPr>
            <p:cNvPr id="121" name="Group 30"/>
            <p:cNvGrpSpPr>
              <a:grpSpLocks/>
            </p:cNvGrpSpPr>
            <p:nvPr/>
          </p:nvGrpSpPr>
          <p:grpSpPr bwMode="auto">
            <a:xfrm>
              <a:off x="1223284" y="4650925"/>
              <a:ext cx="3045632" cy="1376610"/>
              <a:chOff x="75387" y="1450110"/>
              <a:chExt cx="3480611" cy="1573218"/>
            </a:xfrm>
          </p:grpSpPr>
          <p:sp>
            <p:nvSpPr>
              <p:cNvPr id="141" name="Oval 140"/>
              <p:cNvSpPr/>
              <p:nvPr/>
            </p:nvSpPr>
            <p:spPr>
              <a:xfrm>
                <a:off x="963959" y="1829529"/>
                <a:ext cx="1622701" cy="75277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/>
              </a:p>
            </p:txBody>
          </p:sp>
          <p:sp>
            <p:nvSpPr>
              <p:cNvPr id="143" name="Oval 142"/>
              <p:cNvSpPr/>
              <p:nvPr/>
            </p:nvSpPr>
            <p:spPr>
              <a:xfrm>
                <a:off x="439655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/>
              </a:p>
            </p:txBody>
          </p:sp>
          <p:sp>
            <p:nvSpPr>
              <p:cNvPr id="144" name="Oval 143"/>
              <p:cNvSpPr/>
              <p:nvPr/>
            </p:nvSpPr>
            <p:spPr>
              <a:xfrm>
                <a:off x="2094577" y="2069714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/>
              </a:p>
            </p:txBody>
          </p:sp>
          <p:sp>
            <p:nvSpPr>
              <p:cNvPr id="146" name="Oval 145"/>
              <p:cNvSpPr/>
              <p:nvPr/>
            </p:nvSpPr>
            <p:spPr>
              <a:xfrm>
                <a:off x="126565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/>
              </a:p>
            </p:txBody>
          </p:sp>
          <p:sp>
            <p:nvSpPr>
              <p:cNvPr id="147" name="Oval 146"/>
              <p:cNvSpPr/>
              <p:nvPr/>
            </p:nvSpPr>
            <p:spPr>
              <a:xfrm>
                <a:off x="292350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/>
              </a:p>
            </p:txBody>
          </p:sp>
          <p:sp>
            <p:nvSpPr>
              <p:cNvPr id="148" name="Oval 147"/>
              <p:cNvSpPr/>
              <p:nvPr/>
            </p:nvSpPr>
            <p:spPr>
              <a:xfrm>
                <a:off x="176040" y="1606918"/>
                <a:ext cx="2533641" cy="125951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/>
              </a:p>
            </p:txBody>
          </p:sp>
          <p:sp>
            <p:nvSpPr>
              <p:cNvPr id="150" name="Oval 149"/>
              <p:cNvSpPr/>
              <p:nvPr/>
            </p:nvSpPr>
            <p:spPr>
              <a:xfrm>
                <a:off x="76452" y="1448746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/>
              </a:p>
            </p:txBody>
          </p:sp>
        </p:grpSp>
        <p:cxnSp>
          <p:nvCxnSpPr>
            <p:cNvPr id="122" name="Straight Arrow Connector 121"/>
            <p:cNvCxnSpPr/>
            <p:nvPr/>
          </p:nvCxnSpPr>
          <p:spPr>
            <a:xfrm>
              <a:off x="2052069" y="3824434"/>
              <a:ext cx="404956" cy="645886"/>
            </a:xfrm>
            <a:prstGeom prst="straightConnector1">
              <a:avLst/>
            </a:prstGeom>
            <a:ln w="76200">
              <a:solidFill>
                <a:srgbClr val="C000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3" name="TextBox 47"/>
            <p:cNvSpPr txBox="1">
              <a:spLocks noChangeArrowheads="1"/>
            </p:cNvSpPr>
            <p:nvPr/>
          </p:nvSpPr>
          <p:spPr bwMode="auto">
            <a:xfrm>
              <a:off x="1438380" y="3825098"/>
              <a:ext cx="802200" cy="94122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2000" i="1">
                  <a:latin typeface="Times New Roman" pitchFamily="18" charset="0"/>
                  <a:cs typeface="Times New Roman" pitchFamily="18" charset="0"/>
                </a:rPr>
                <a:t>F</a:t>
              </a:r>
            </a:p>
          </p:txBody>
        </p:sp>
        <p:grpSp>
          <p:nvGrpSpPr>
            <p:cNvPr id="126" name="Group 48"/>
            <p:cNvGrpSpPr>
              <a:grpSpLocks/>
            </p:cNvGrpSpPr>
            <p:nvPr/>
          </p:nvGrpSpPr>
          <p:grpSpPr bwMode="auto">
            <a:xfrm>
              <a:off x="5133191" y="4738683"/>
              <a:ext cx="3045632" cy="1376610"/>
              <a:chOff x="75387" y="1450110"/>
              <a:chExt cx="3480611" cy="1573218"/>
            </a:xfrm>
          </p:grpSpPr>
          <p:sp>
            <p:nvSpPr>
              <p:cNvPr id="134" name="Oval 133"/>
              <p:cNvSpPr/>
              <p:nvPr/>
            </p:nvSpPr>
            <p:spPr>
              <a:xfrm>
                <a:off x="953671" y="1828828"/>
                <a:ext cx="1619771" cy="755706"/>
              </a:xfrm>
              <a:prstGeom prst="ellipse">
                <a:avLst/>
              </a:prstGeom>
              <a:noFill/>
              <a:ln w="190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/>
              </a:p>
            </p:txBody>
          </p:sp>
          <p:sp>
            <p:nvSpPr>
              <p:cNvPr id="135" name="Oval 134"/>
              <p:cNvSpPr/>
              <p:nvPr/>
            </p:nvSpPr>
            <p:spPr>
              <a:xfrm>
                <a:off x="438155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/>
              </a:p>
            </p:txBody>
          </p:sp>
          <p:sp>
            <p:nvSpPr>
              <p:cNvPr id="136" name="Oval 135"/>
              <p:cNvSpPr/>
              <p:nvPr/>
            </p:nvSpPr>
            <p:spPr>
              <a:xfrm>
                <a:off x="2093075" y="2069013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/>
              </a:p>
            </p:txBody>
          </p:sp>
          <p:sp>
            <p:nvSpPr>
              <p:cNvPr id="137" name="Oval 136"/>
              <p:cNvSpPr/>
              <p:nvPr/>
            </p:nvSpPr>
            <p:spPr>
              <a:xfrm>
                <a:off x="126415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/>
              </a:p>
            </p:txBody>
          </p:sp>
          <p:sp>
            <p:nvSpPr>
              <p:cNvPr id="138" name="Oval 137"/>
              <p:cNvSpPr/>
              <p:nvPr/>
            </p:nvSpPr>
            <p:spPr>
              <a:xfrm>
                <a:off x="292200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/>
              </a:p>
            </p:txBody>
          </p:sp>
          <p:sp>
            <p:nvSpPr>
              <p:cNvPr id="139" name="Oval 138"/>
              <p:cNvSpPr/>
              <p:nvPr/>
            </p:nvSpPr>
            <p:spPr>
              <a:xfrm>
                <a:off x="859941" y="1606216"/>
                <a:ext cx="2533639" cy="125951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/>
              </a:p>
            </p:txBody>
          </p:sp>
          <p:sp>
            <p:nvSpPr>
              <p:cNvPr id="140" name="Oval 139"/>
              <p:cNvSpPr/>
              <p:nvPr/>
            </p:nvSpPr>
            <p:spPr>
              <a:xfrm>
                <a:off x="74952" y="1450974"/>
                <a:ext cx="3479727" cy="1572925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/>
              </a:p>
            </p:txBody>
          </p:sp>
        </p:grpSp>
        <p:cxnSp>
          <p:nvCxnSpPr>
            <p:cNvPr id="127" name="Straight Arrow Connector 126"/>
            <p:cNvCxnSpPr/>
            <p:nvPr/>
          </p:nvCxnSpPr>
          <p:spPr>
            <a:xfrm>
              <a:off x="4363906" y="5400702"/>
              <a:ext cx="681761" cy="0"/>
            </a:xfrm>
            <a:prstGeom prst="straightConnector1">
              <a:avLst/>
            </a:prstGeom>
            <a:ln w="76200">
              <a:solidFill>
                <a:srgbClr val="C000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8" name="TextBox 57"/>
            <p:cNvSpPr txBox="1">
              <a:spLocks noChangeArrowheads="1"/>
            </p:cNvSpPr>
            <p:nvPr/>
          </p:nvSpPr>
          <p:spPr bwMode="auto">
            <a:xfrm>
              <a:off x="4425648" y="5620578"/>
              <a:ext cx="802200" cy="94122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2000" i="1">
                  <a:latin typeface="Times New Roman" pitchFamily="18" charset="0"/>
                  <a:cs typeface="Times New Roman" pitchFamily="18" charset="0"/>
                </a:rPr>
                <a:t>F</a:t>
              </a:r>
            </a:p>
          </p:txBody>
        </p:sp>
        <p:cxnSp>
          <p:nvCxnSpPr>
            <p:cNvPr id="129" name="Straight Arrow Connector 128"/>
            <p:cNvCxnSpPr/>
            <p:nvPr/>
          </p:nvCxnSpPr>
          <p:spPr>
            <a:xfrm flipV="1">
              <a:off x="6696247" y="3850064"/>
              <a:ext cx="435712" cy="620255"/>
            </a:xfrm>
            <a:prstGeom prst="straightConnector1">
              <a:avLst/>
            </a:prstGeom>
            <a:ln w="76200">
              <a:solidFill>
                <a:srgbClr val="C000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1" name="TextBox 59"/>
            <p:cNvSpPr txBox="1">
              <a:spLocks noChangeArrowheads="1"/>
            </p:cNvSpPr>
            <p:nvPr/>
          </p:nvSpPr>
          <p:spPr bwMode="auto">
            <a:xfrm>
              <a:off x="7317902" y="3943039"/>
              <a:ext cx="802200" cy="94122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2000" i="1">
                  <a:latin typeface="Times New Roman" pitchFamily="18" charset="0"/>
                  <a:cs typeface="Times New Roman" pitchFamily="18" charset="0"/>
                </a:rPr>
                <a:t>F</a:t>
              </a:r>
            </a:p>
          </p:txBody>
        </p:sp>
      </p:grpSp>
      <p:grpSp>
        <p:nvGrpSpPr>
          <p:cNvPr id="214" name="Group 213"/>
          <p:cNvGrpSpPr/>
          <p:nvPr/>
        </p:nvGrpSpPr>
        <p:grpSpPr>
          <a:xfrm>
            <a:off x="4732502" y="3551858"/>
            <a:ext cx="4197642" cy="2469860"/>
            <a:chOff x="1427273" y="960107"/>
            <a:chExt cx="6284167" cy="3760428"/>
          </a:xfrm>
        </p:grpSpPr>
        <p:grpSp>
          <p:nvGrpSpPr>
            <p:cNvPr id="222" name="Group 221"/>
            <p:cNvGrpSpPr/>
            <p:nvPr/>
          </p:nvGrpSpPr>
          <p:grpSpPr>
            <a:xfrm>
              <a:off x="1427273" y="1218087"/>
              <a:ext cx="6284167" cy="3222222"/>
              <a:chOff x="355393" y="1225549"/>
              <a:chExt cx="8510714" cy="4363891"/>
            </a:xfrm>
          </p:grpSpPr>
          <p:sp>
            <p:nvSpPr>
              <p:cNvPr id="232" name="Oval 3"/>
              <p:cNvSpPr>
                <a:spLocks noChangeArrowheads="1"/>
              </p:cNvSpPr>
              <p:nvPr/>
            </p:nvSpPr>
            <p:spPr bwMode="auto">
              <a:xfrm>
                <a:off x="1771650" y="1225549"/>
                <a:ext cx="2505282" cy="1047751"/>
              </a:xfrm>
              <a:prstGeom prst="ellipse">
                <a:avLst/>
              </a:prstGeom>
              <a:noFill/>
              <a:ln w="19050">
                <a:solidFill>
                  <a:schemeClr val="accent1">
                    <a:lumMod val="25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sz="2000" b="1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Oval 5"/>
              <p:cNvSpPr>
                <a:spLocks noChangeArrowheads="1"/>
              </p:cNvSpPr>
              <p:nvPr/>
            </p:nvSpPr>
            <p:spPr bwMode="auto">
              <a:xfrm>
                <a:off x="2157413" y="1595438"/>
                <a:ext cx="226476" cy="239418"/>
              </a:xfrm>
              <a:prstGeom prst="ellipse">
                <a:avLst/>
              </a:prstGeom>
              <a:solidFill>
                <a:srgbClr val="92D050"/>
              </a:solidFill>
              <a:ln w="9525">
                <a:solidFill>
                  <a:srgbClr val="92D05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sz="2000" b="1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4" name="Oval 6"/>
              <p:cNvSpPr>
                <a:spLocks noChangeArrowheads="1"/>
              </p:cNvSpPr>
              <p:nvPr/>
            </p:nvSpPr>
            <p:spPr bwMode="auto">
              <a:xfrm>
                <a:off x="2733675" y="1595438"/>
                <a:ext cx="228634" cy="239418"/>
              </a:xfrm>
              <a:prstGeom prst="ellipse">
                <a:avLst/>
              </a:prstGeom>
              <a:solidFill>
                <a:srgbClr val="92D050"/>
              </a:solidFill>
              <a:ln w="9525">
                <a:solidFill>
                  <a:srgbClr val="92D05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sz="2000" b="1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5" name="Oval 9"/>
              <p:cNvSpPr>
                <a:spLocks noChangeArrowheads="1"/>
              </p:cNvSpPr>
              <p:nvPr/>
            </p:nvSpPr>
            <p:spPr bwMode="auto">
              <a:xfrm>
                <a:off x="2549525" y="1444626"/>
                <a:ext cx="1302173" cy="554036"/>
              </a:xfrm>
              <a:prstGeom prst="ellipse">
                <a:avLst/>
              </a:prstGeom>
              <a:noFill/>
              <a:ln w="19050">
                <a:solidFill>
                  <a:schemeClr val="accent1">
                    <a:lumMod val="25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sz="2000" b="1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6" name="Oval 11"/>
              <p:cNvSpPr>
                <a:spLocks noChangeArrowheads="1"/>
              </p:cNvSpPr>
              <p:nvPr/>
            </p:nvSpPr>
            <p:spPr bwMode="auto">
              <a:xfrm>
                <a:off x="3313113" y="1595438"/>
                <a:ext cx="226476" cy="239418"/>
              </a:xfrm>
              <a:prstGeom prst="ellipse">
                <a:avLst/>
              </a:prstGeom>
              <a:solidFill>
                <a:srgbClr val="92D050"/>
              </a:solidFill>
              <a:ln w="9525">
                <a:solidFill>
                  <a:srgbClr val="92D05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sz="2000" b="1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7" name="Oval 3"/>
              <p:cNvSpPr>
                <a:spLocks noChangeArrowheads="1"/>
              </p:cNvSpPr>
              <p:nvPr/>
            </p:nvSpPr>
            <p:spPr bwMode="auto">
              <a:xfrm>
                <a:off x="5137150" y="1276351"/>
                <a:ext cx="2530338" cy="1009650"/>
              </a:xfrm>
              <a:prstGeom prst="ellipse">
                <a:avLst/>
              </a:prstGeom>
              <a:noFill/>
              <a:ln w="19050">
                <a:solidFill>
                  <a:schemeClr val="accent1">
                    <a:lumMod val="25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sz="2000" b="1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8" name="Oval 5"/>
              <p:cNvSpPr>
                <a:spLocks noChangeArrowheads="1"/>
              </p:cNvSpPr>
              <p:nvPr/>
            </p:nvSpPr>
            <p:spPr bwMode="auto">
              <a:xfrm>
                <a:off x="5497513" y="1674813"/>
                <a:ext cx="226476" cy="239418"/>
              </a:xfrm>
              <a:prstGeom prst="ellipse">
                <a:avLst/>
              </a:prstGeom>
              <a:solidFill>
                <a:srgbClr val="92D050"/>
              </a:solidFill>
              <a:ln w="9525">
                <a:solidFill>
                  <a:srgbClr val="92D05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sz="2000" b="1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9" name="Oval 6"/>
              <p:cNvSpPr>
                <a:spLocks noChangeArrowheads="1"/>
              </p:cNvSpPr>
              <p:nvPr/>
            </p:nvSpPr>
            <p:spPr bwMode="auto">
              <a:xfrm>
                <a:off x="6073775" y="1674813"/>
                <a:ext cx="228634" cy="239418"/>
              </a:xfrm>
              <a:prstGeom prst="ellipse">
                <a:avLst/>
              </a:prstGeom>
              <a:solidFill>
                <a:srgbClr val="92D050"/>
              </a:solidFill>
              <a:ln w="9525">
                <a:solidFill>
                  <a:srgbClr val="92D05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sz="2000" b="1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0" name="Oval 9"/>
              <p:cNvSpPr>
                <a:spLocks noChangeArrowheads="1"/>
              </p:cNvSpPr>
              <p:nvPr/>
            </p:nvSpPr>
            <p:spPr bwMode="auto">
              <a:xfrm>
                <a:off x="5346700" y="1533525"/>
                <a:ext cx="1240164" cy="527653"/>
              </a:xfrm>
              <a:prstGeom prst="ellipse">
                <a:avLst/>
              </a:prstGeom>
              <a:noFill/>
              <a:ln w="19050">
                <a:solidFill>
                  <a:schemeClr val="accent1">
                    <a:lumMod val="25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sz="2000" b="1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1" name="Oval 11"/>
              <p:cNvSpPr>
                <a:spLocks noChangeArrowheads="1"/>
              </p:cNvSpPr>
              <p:nvPr/>
            </p:nvSpPr>
            <p:spPr bwMode="auto">
              <a:xfrm>
                <a:off x="7212013" y="1674813"/>
                <a:ext cx="226476" cy="239418"/>
              </a:xfrm>
              <a:prstGeom prst="ellipse">
                <a:avLst/>
              </a:prstGeom>
              <a:solidFill>
                <a:srgbClr val="92D050"/>
              </a:solidFill>
              <a:ln w="9525">
                <a:solidFill>
                  <a:srgbClr val="92D05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sz="2000" b="1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2" name="Oval 3"/>
              <p:cNvSpPr>
                <a:spLocks noChangeArrowheads="1"/>
              </p:cNvSpPr>
              <p:nvPr/>
            </p:nvSpPr>
            <p:spPr bwMode="auto">
              <a:xfrm>
                <a:off x="6375400" y="2867025"/>
                <a:ext cx="2490707" cy="1007788"/>
              </a:xfrm>
              <a:prstGeom prst="ellipse">
                <a:avLst/>
              </a:prstGeom>
              <a:noFill/>
              <a:ln w="19050">
                <a:solidFill>
                  <a:schemeClr val="accent1">
                    <a:lumMod val="25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sz="2000" b="1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3" name="Oval 5"/>
              <p:cNvSpPr>
                <a:spLocks noChangeArrowheads="1"/>
              </p:cNvSpPr>
              <p:nvPr/>
            </p:nvSpPr>
            <p:spPr bwMode="auto">
              <a:xfrm>
                <a:off x="6735763" y="3198813"/>
                <a:ext cx="226476" cy="239418"/>
              </a:xfrm>
              <a:prstGeom prst="ellipse">
                <a:avLst/>
              </a:prstGeom>
              <a:solidFill>
                <a:srgbClr val="92D050"/>
              </a:solidFill>
              <a:ln w="9525">
                <a:solidFill>
                  <a:srgbClr val="92D05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sz="2000" b="1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4" name="Oval 3"/>
              <p:cNvSpPr>
                <a:spLocks noChangeArrowheads="1"/>
              </p:cNvSpPr>
              <p:nvPr/>
            </p:nvSpPr>
            <p:spPr bwMode="auto">
              <a:xfrm>
                <a:off x="1924050" y="4467225"/>
                <a:ext cx="2290505" cy="1044576"/>
              </a:xfrm>
              <a:prstGeom prst="ellipse">
                <a:avLst/>
              </a:prstGeom>
              <a:noFill/>
              <a:ln w="19050">
                <a:solidFill>
                  <a:schemeClr val="accent1">
                    <a:lumMod val="25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sz="2000" b="1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5" name="Oval 11"/>
              <p:cNvSpPr>
                <a:spLocks noChangeArrowheads="1"/>
              </p:cNvSpPr>
              <p:nvPr/>
            </p:nvSpPr>
            <p:spPr bwMode="auto">
              <a:xfrm>
                <a:off x="3681413" y="4862513"/>
                <a:ext cx="226476" cy="239418"/>
              </a:xfrm>
              <a:prstGeom prst="ellipse">
                <a:avLst/>
              </a:prstGeom>
              <a:solidFill>
                <a:srgbClr val="92D050"/>
              </a:solidFill>
              <a:ln w="9525">
                <a:solidFill>
                  <a:srgbClr val="92D05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sz="2000" b="1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6" name="Oval 3"/>
              <p:cNvSpPr>
                <a:spLocks noChangeArrowheads="1"/>
              </p:cNvSpPr>
              <p:nvPr/>
            </p:nvSpPr>
            <p:spPr bwMode="auto">
              <a:xfrm>
                <a:off x="5164294" y="4527403"/>
                <a:ext cx="2325394" cy="1062037"/>
              </a:xfrm>
              <a:prstGeom prst="ellipse">
                <a:avLst/>
              </a:prstGeom>
              <a:noFill/>
              <a:ln w="19050">
                <a:solidFill>
                  <a:schemeClr val="accent1">
                    <a:lumMod val="25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sz="2000" b="1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7" name="Oval 5"/>
              <p:cNvSpPr>
                <a:spLocks noChangeArrowheads="1"/>
              </p:cNvSpPr>
              <p:nvPr/>
            </p:nvSpPr>
            <p:spPr bwMode="auto">
              <a:xfrm>
                <a:off x="5272088" y="4894263"/>
                <a:ext cx="226476" cy="239418"/>
              </a:xfrm>
              <a:prstGeom prst="ellipse">
                <a:avLst/>
              </a:prstGeom>
              <a:solidFill>
                <a:srgbClr val="92D050"/>
              </a:solidFill>
              <a:ln w="9525">
                <a:solidFill>
                  <a:srgbClr val="92D05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sz="2000" b="1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8" name="Oval 6"/>
              <p:cNvSpPr>
                <a:spLocks noChangeArrowheads="1"/>
              </p:cNvSpPr>
              <p:nvPr/>
            </p:nvSpPr>
            <p:spPr bwMode="auto">
              <a:xfrm>
                <a:off x="5848350" y="4894263"/>
                <a:ext cx="228634" cy="239418"/>
              </a:xfrm>
              <a:prstGeom prst="ellipse">
                <a:avLst/>
              </a:prstGeom>
              <a:solidFill>
                <a:srgbClr val="92D050"/>
              </a:solidFill>
              <a:ln w="9525">
                <a:solidFill>
                  <a:srgbClr val="92D05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sz="2000" b="1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9" name="Oval 9"/>
              <p:cNvSpPr>
                <a:spLocks noChangeArrowheads="1"/>
              </p:cNvSpPr>
              <p:nvPr/>
            </p:nvSpPr>
            <p:spPr bwMode="auto">
              <a:xfrm>
                <a:off x="5708650" y="4718050"/>
                <a:ext cx="1291689" cy="634137"/>
              </a:xfrm>
              <a:prstGeom prst="ellipse">
                <a:avLst/>
              </a:prstGeom>
              <a:noFill/>
              <a:ln w="19050">
                <a:solidFill>
                  <a:schemeClr val="accent1">
                    <a:lumMod val="25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sz="2000" b="1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0" name="Oval 11"/>
              <p:cNvSpPr>
                <a:spLocks noChangeArrowheads="1"/>
              </p:cNvSpPr>
              <p:nvPr/>
            </p:nvSpPr>
            <p:spPr bwMode="auto">
              <a:xfrm>
                <a:off x="6427788" y="4894263"/>
                <a:ext cx="226476" cy="239418"/>
              </a:xfrm>
              <a:prstGeom prst="ellipse">
                <a:avLst/>
              </a:prstGeom>
              <a:solidFill>
                <a:srgbClr val="92D050"/>
              </a:solidFill>
              <a:ln w="9525">
                <a:solidFill>
                  <a:srgbClr val="92D05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sz="2000" b="1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51" name="Group 250"/>
              <p:cNvGrpSpPr/>
              <p:nvPr/>
            </p:nvGrpSpPr>
            <p:grpSpPr>
              <a:xfrm>
                <a:off x="7214920" y="3032125"/>
                <a:ext cx="1175018" cy="612775"/>
                <a:chOff x="7240320" y="3298825"/>
                <a:chExt cx="1175018" cy="612775"/>
              </a:xfrm>
            </p:grpSpPr>
            <p:sp>
              <p:nvSpPr>
                <p:cNvPr id="267" name="Oval 6"/>
                <p:cNvSpPr>
                  <a:spLocks noChangeArrowheads="1"/>
                </p:cNvSpPr>
                <p:nvPr/>
              </p:nvSpPr>
              <p:spPr bwMode="auto">
                <a:xfrm>
                  <a:off x="7337425" y="3465513"/>
                  <a:ext cx="228634" cy="239418"/>
                </a:xfrm>
                <a:prstGeom prst="ellipse">
                  <a:avLst/>
                </a:prstGeom>
                <a:solidFill>
                  <a:srgbClr val="92D050"/>
                </a:solidFill>
                <a:ln w="9525">
                  <a:solidFill>
                    <a:srgbClr val="92D05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sz="2000" b="1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68" name="Oval 9"/>
                <p:cNvSpPr>
                  <a:spLocks noChangeArrowheads="1"/>
                </p:cNvSpPr>
                <p:nvPr/>
              </p:nvSpPr>
              <p:spPr bwMode="auto">
                <a:xfrm>
                  <a:off x="7240320" y="3298825"/>
                  <a:ext cx="1175018" cy="612775"/>
                </a:xfrm>
                <a:prstGeom prst="ellipse">
                  <a:avLst/>
                </a:prstGeom>
                <a:noFill/>
                <a:ln w="19050">
                  <a:solidFill>
                    <a:schemeClr val="accent1">
                      <a:lumMod val="25000"/>
                    </a:schemeClr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sz="2000" b="1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69" name="Oval 11"/>
                <p:cNvSpPr>
                  <a:spLocks noChangeArrowheads="1"/>
                </p:cNvSpPr>
                <p:nvPr/>
              </p:nvSpPr>
              <p:spPr bwMode="auto">
                <a:xfrm>
                  <a:off x="8043863" y="3465513"/>
                  <a:ext cx="226476" cy="239418"/>
                </a:xfrm>
                <a:prstGeom prst="ellipse">
                  <a:avLst/>
                </a:prstGeom>
                <a:solidFill>
                  <a:srgbClr val="92D050"/>
                </a:solidFill>
                <a:ln w="9525">
                  <a:solidFill>
                    <a:srgbClr val="92D05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sz="2000" b="1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</p:grpSp>
          <p:cxnSp>
            <p:nvCxnSpPr>
              <p:cNvPr id="252" name="Straight Arrow Connector 92"/>
              <p:cNvCxnSpPr>
                <a:cxnSpLocks noChangeShapeType="1"/>
              </p:cNvCxnSpPr>
              <p:nvPr/>
            </p:nvCxnSpPr>
            <p:spPr bwMode="auto">
              <a:xfrm flipV="1">
                <a:off x="1663700" y="2249800"/>
                <a:ext cx="493713" cy="472385"/>
              </a:xfrm>
              <a:prstGeom prst="straightConnector1">
                <a:avLst/>
              </a:prstGeom>
              <a:noFill/>
              <a:ln w="76200" algn="ctr">
                <a:solidFill>
                  <a:srgbClr val="C00000"/>
                </a:solidFill>
                <a:round/>
                <a:headEnd type="non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53" name="Straight Arrow Connector 98"/>
              <p:cNvCxnSpPr>
                <a:cxnSpLocks noChangeShapeType="1"/>
              </p:cNvCxnSpPr>
              <p:nvPr/>
            </p:nvCxnSpPr>
            <p:spPr bwMode="auto">
              <a:xfrm>
                <a:off x="4384882" y="1795601"/>
                <a:ext cx="677812" cy="0"/>
              </a:xfrm>
              <a:prstGeom prst="straightConnector1">
                <a:avLst/>
              </a:prstGeom>
              <a:noFill/>
              <a:ln w="76200" algn="ctr">
                <a:solidFill>
                  <a:srgbClr val="C00000"/>
                </a:solidFill>
                <a:round/>
                <a:headEnd type="non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54" name="Straight Arrow Connector 105"/>
              <p:cNvCxnSpPr>
                <a:cxnSpLocks noChangeShapeType="1"/>
              </p:cNvCxnSpPr>
              <p:nvPr/>
            </p:nvCxnSpPr>
            <p:spPr bwMode="auto">
              <a:xfrm>
                <a:off x="6965370" y="2300252"/>
                <a:ext cx="460972" cy="494620"/>
              </a:xfrm>
              <a:prstGeom prst="straightConnector1">
                <a:avLst/>
              </a:prstGeom>
              <a:noFill/>
              <a:ln w="76200" algn="ctr">
                <a:solidFill>
                  <a:srgbClr val="C00000"/>
                </a:solidFill>
                <a:round/>
                <a:headEnd type="non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55" name="Straight Arrow Connector 107"/>
              <p:cNvCxnSpPr>
                <a:cxnSpLocks noChangeShapeType="1"/>
              </p:cNvCxnSpPr>
              <p:nvPr/>
            </p:nvCxnSpPr>
            <p:spPr bwMode="auto">
              <a:xfrm>
                <a:off x="1762125" y="3943350"/>
                <a:ext cx="524824" cy="502956"/>
              </a:xfrm>
              <a:prstGeom prst="straightConnector1">
                <a:avLst/>
              </a:prstGeom>
              <a:noFill/>
              <a:ln w="76200" algn="ctr">
                <a:solidFill>
                  <a:srgbClr val="C00000"/>
                </a:solidFill>
                <a:round/>
                <a:headEnd type="non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256" name="Oval 3"/>
              <p:cNvSpPr>
                <a:spLocks noChangeArrowheads="1"/>
              </p:cNvSpPr>
              <p:nvPr/>
            </p:nvSpPr>
            <p:spPr bwMode="auto">
              <a:xfrm>
                <a:off x="355393" y="2850773"/>
                <a:ext cx="2317163" cy="969076"/>
              </a:xfrm>
              <a:prstGeom prst="ellipse">
                <a:avLst/>
              </a:prstGeom>
              <a:noFill/>
              <a:ln w="19050">
                <a:solidFill>
                  <a:schemeClr val="accent1">
                    <a:lumMod val="25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sz="2000" b="1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7" name="Oval 5"/>
              <p:cNvSpPr>
                <a:spLocks noChangeArrowheads="1"/>
              </p:cNvSpPr>
              <p:nvPr/>
            </p:nvSpPr>
            <p:spPr bwMode="auto">
              <a:xfrm>
                <a:off x="741156" y="3195261"/>
                <a:ext cx="226476" cy="239418"/>
              </a:xfrm>
              <a:prstGeom prst="ellipse">
                <a:avLst/>
              </a:prstGeom>
              <a:solidFill>
                <a:srgbClr val="92D050"/>
              </a:solidFill>
              <a:ln w="9525">
                <a:solidFill>
                  <a:srgbClr val="92D05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sz="2000" b="1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8" name="Oval 6"/>
              <p:cNvSpPr>
                <a:spLocks noChangeArrowheads="1"/>
              </p:cNvSpPr>
              <p:nvPr/>
            </p:nvSpPr>
            <p:spPr bwMode="auto">
              <a:xfrm>
                <a:off x="1317418" y="3195261"/>
                <a:ext cx="228634" cy="239418"/>
              </a:xfrm>
              <a:prstGeom prst="ellipse">
                <a:avLst/>
              </a:prstGeom>
              <a:solidFill>
                <a:srgbClr val="92D050"/>
              </a:solidFill>
              <a:ln w="9525">
                <a:solidFill>
                  <a:srgbClr val="92D05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sz="2000" b="1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9" name="Oval 9"/>
              <p:cNvSpPr>
                <a:spLocks noChangeArrowheads="1"/>
              </p:cNvSpPr>
              <p:nvPr/>
            </p:nvSpPr>
            <p:spPr bwMode="auto">
              <a:xfrm>
                <a:off x="546100" y="3044449"/>
                <a:ext cx="1190841" cy="554036"/>
              </a:xfrm>
              <a:prstGeom prst="ellipse">
                <a:avLst/>
              </a:prstGeom>
              <a:noFill/>
              <a:ln w="19050">
                <a:solidFill>
                  <a:schemeClr val="accent1">
                    <a:lumMod val="25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sz="2000" b="1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0" name="Oval 11"/>
              <p:cNvSpPr>
                <a:spLocks noChangeArrowheads="1"/>
              </p:cNvSpPr>
              <p:nvPr/>
            </p:nvSpPr>
            <p:spPr bwMode="auto">
              <a:xfrm>
                <a:off x="1896856" y="3195261"/>
                <a:ext cx="226476" cy="239418"/>
              </a:xfrm>
              <a:prstGeom prst="ellipse">
                <a:avLst/>
              </a:prstGeom>
              <a:solidFill>
                <a:srgbClr val="92D050"/>
              </a:solidFill>
              <a:ln w="9525">
                <a:solidFill>
                  <a:srgbClr val="92D05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sz="2000" b="1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61" name="Group 260"/>
              <p:cNvGrpSpPr/>
              <p:nvPr/>
            </p:nvGrpSpPr>
            <p:grpSpPr>
              <a:xfrm>
                <a:off x="2286949" y="4688612"/>
                <a:ext cx="1175018" cy="612775"/>
                <a:chOff x="7240320" y="3298825"/>
                <a:chExt cx="1175018" cy="612775"/>
              </a:xfrm>
            </p:grpSpPr>
            <p:sp>
              <p:nvSpPr>
                <p:cNvPr id="264" name="Oval 6"/>
                <p:cNvSpPr>
                  <a:spLocks noChangeArrowheads="1"/>
                </p:cNvSpPr>
                <p:nvPr/>
              </p:nvSpPr>
              <p:spPr bwMode="auto">
                <a:xfrm>
                  <a:off x="7337425" y="3465513"/>
                  <a:ext cx="228634" cy="239418"/>
                </a:xfrm>
                <a:prstGeom prst="ellipse">
                  <a:avLst/>
                </a:prstGeom>
                <a:solidFill>
                  <a:srgbClr val="92D050"/>
                </a:solidFill>
                <a:ln w="9525">
                  <a:solidFill>
                    <a:srgbClr val="92D05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sz="2000" b="1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65" name="Oval 9"/>
                <p:cNvSpPr>
                  <a:spLocks noChangeArrowheads="1"/>
                </p:cNvSpPr>
                <p:nvPr/>
              </p:nvSpPr>
              <p:spPr bwMode="auto">
                <a:xfrm>
                  <a:off x="7240320" y="3298825"/>
                  <a:ext cx="1175018" cy="612775"/>
                </a:xfrm>
                <a:prstGeom prst="ellipse">
                  <a:avLst/>
                </a:prstGeom>
                <a:noFill/>
                <a:ln w="12700">
                  <a:solidFill>
                    <a:schemeClr val="accent1">
                      <a:lumMod val="25000"/>
                    </a:schemeClr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sz="2000" b="1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66" name="Oval 11"/>
                <p:cNvSpPr>
                  <a:spLocks noChangeArrowheads="1"/>
                </p:cNvSpPr>
                <p:nvPr/>
              </p:nvSpPr>
              <p:spPr bwMode="auto">
                <a:xfrm>
                  <a:off x="8043863" y="3465513"/>
                  <a:ext cx="226476" cy="239418"/>
                </a:xfrm>
                <a:prstGeom prst="ellipse">
                  <a:avLst/>
                </a:prstGeom>
                <a:solidFill>
                  <a:srgbClr val="92D050"/>
                </a:solidFill>
                <a:ln w="9525">
                  <a:solidFill>
                    <a:srgbClr val="92D05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sz="2000" b="1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</p:grpSp>
          <p:cxnSp>
            <p:nvCxnSpPr>
              <p:cNvPr id="262" name="Straight Arrow Connector 98"/>
              <p:cNvCxnSpPr>
                <a:cxnSpLocks noChangeShapeType="1"/>
              </p:cNvCxnSpPr>
              <p:nvPr/>
            </p:nvCxnSpPr>
            <p:spPr bwMode="auto">
              <a:xfrm>
                <a:off x="4399241" y="5030085"/>
                <a:ext cx="677812" cy="0"/>
              </a:xfrm>
              <a:prstGeom prst="straightConnector1">
                <a:avLst/>
              </a:prstGeom>
              <a:noFill/>
              <a:ln w="76200" algn="ctr">
                <a:solidFill>
                  <a:srgbClr val="C00000"/>
                </a:solidFill>
                <a:round/>
                <a:headEnd type="non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63" name="Straight Arrow Connector 92"/>
              <p:cNvCxnSpPr>
                <a:cxnSpLocks noChangeShapeType="1"/>
              </p:cNvCxnSpPr>
              <p:nvPr/>
            </p:nvCxnSpPr>
            <p:spPr bwMode="auto">
              <a:xfrm flipV="1">
                <a:off x="7023689" y="3954071"/>
                <a:ext cx="465999" cy="513155"/>
              </a:xfrm>
              <a:prstGeom prst="straightConnector1">
                <a:avLst/>
              </a:prstGeom>
              <a:noFill/>
              <a:ln w="76200" algn="ctr">
                <a:solidFill>
                  <a:srgbClr val="C00000"/>
                </a:solidFill>
                <a:round/>
                <a:headEnd type="non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25" name="Group 224"/>
            <p:cNvGrpSpPr/>
            <p:nvPr/>
          </p:nvGrpSpPr>
          <p:grpSpPr>
            <a:xfrm>
              <a:off x="1868429" y="960107"/>
              <a:ext cx="5331540" cy="3760428"/>
              <a:chOff x="1681613" y="1168183"/>
              <a:chExt cx="5856640" cy="4130791"/>
            </a:xfrm>
          </p:grpSpPr>
          <p:sp>
            <p:nvSpPr>
              <p:cNvPr id="226" name="TextBox 64"/>
              <p:cNvSpPr txBox="1">
                <a:spLocks noChangeArrowheads="1"/>
              </p:cNvSpPr>
              <p:nvPr/>
            </p:nvSpPr>
            <p:spPr bwMode="auto">
              <a:xfrm>
                <a:off x="1681613" y="1939393"/>
                <a:ext cx="562030" cy="66917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en-US" sz="2000" i="1" dirty="0">
                    <a:latin typeface="Times New Roman" pitchFamily="18" charset="0"/>
                    <a:cs typeface="Times New Roman" pitchFamily="18" charset="0"/>
                  </a:rPr>
                  <a:t>F</a:t>
                </a:r>
              </a:p>
            </p:txBody>
          </p:sp>
          <p:sp>
            <p:nvSpPr>
              <p:cNvPr id="227" name="TextBox 64"/>
              <p:cNvSpPr txBox="1">
                <a:spLocks noChangeArrowheads="1"/>
              </p:cNvSpPr>
              <p:nvPr/>
            </p:nvSpPr>
            <p:spPr bwMode="auto">
              <a:xfrm>
                <a:off x="6976223" y="2005682"/>
                <a:ext cx="562030" cy="66917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en-US" sz="2000" i="1" dirty="0">
                    <a:latin typeface="Times New Roman" pitchFamily="18" charset="0"/>
                    <a:cs typeface="Times New Roman" pitchFamily="18" charset="0"/>
                  </a:rPr>
                  <a:t>F</a:t>
                </a:r>
              </a:p>
            </p:txBody>
          </p:sp>
          <p:sp>
            <p:nvSpPr>
              <p:cNvPr id="228" name="TextBox 64"/>
              <p:cNvSpPr txBox="1">
                <a:spLocks noChangeArrowheads="1"/>
              </p:cNvSpPr>
              <p:nvPr/>
            </p:nvSpPr>
            <p:spPr bwMode="auto">
              <a:xfrm>
                <a:off x="1842902" y="3752407"/>
                <a:ext cx="562030" cy="66917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en-US" sz="2000" i="1" dirty="0" smtClean="0">
                    <a:latin typeface="Times New Roman" pitchFamily="18" charset="0"/>
                    <a:cs typeface="Times New Roman" pitchFamily="18" charset="0"/>
                  </a:rPr>
                  <a:t>R</a:t>
                </a:r>
                <a:endParaRPr lang="en-US" sz="2000" i="1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29" name="TextBox 64"/>
              <p:cNvSpPr txBox="1">
                <a:spLocks noChangeArrowheads="1"/>
              </p:cNvSpPr>
              <p:nvPr/>
            </p:nvSpPr>
            <p:spPr bwMode="auto">
              <a:xfrm>
                <a:off x="4361770" y="4629798"/>
                <a:ext cx="562030" cy="66917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en-US" sz="2000" i="1" dirty="0">
                    <a:latin typeface="Times New Roman" pitchFamily="18" charset="0"/>
                    <a:cs typeface="Times New Roman" pitchFamily="18" charset="0"/>
                  </a:rPr>
                  <a:t>F</a:t>
                </a:r>
              </a:p>
            </p:txBody>
          </p:sp>
          <p:sp>
            <p:nvSpPr>
              <p:cNvPr id="230" name="TextBox 64"/>
              <p:cNvSpPr txBox="1">
                <a:spLocks noChangeArrowheads="1"/>
              </p:cNvSpPr>
              <p:nvPr/>
            </p:nvSpPr>
            <p:spPr bwMode="auto">
              <a:xfrm>
                <a:off x="6900608" y="3735679"/>
                <a:ext cx="562030" cy="66917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en-US" sz="2000" i="1" dirty="0" smtClean="0">
                    <a:latin typeface="Times New Roman" pitchFamily="18" charset="0"/>
                    <a:cs typeface="Times New Roman" pitchFamily="18" charset="0"/>
                  </a:rPr>
                  <a:t>R</a:t>
                </a:r>
                <a:endParaRPr lang="en-US" sz="2000" i="1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31" name="TextBox 64"/>
              <p:cNvSpPr txBox="1">
                <a:spLocks noChangeArrowheads="1"/>
              </p:cNvSpPr>
              <p:nvPr/>
            </p:nvSpPr>
            <p:spPr bwMode="auto">
              <a:xfrm>
                <a:off x="4406292" y="1168183"/>
                <a:ext cx="562030" cy="66917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en-US" sz="2000" i="1" dirty="0" smtClean="0">
                    <a:latin typeface="Times New Roman" pitchFamily="18" charset="0"/>
                    <a:cs typeface="Times New Roman" pitchFamily="18" charset="0"/>
                  </a:rPr>
                  <a:t>R</a:t>
                </a:r>
                <a:endParaRPr lang="en-US" sz="2000" i="1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270" name="Group 269"/>
          <p:cNvGrpSpPr/>
          <p:nvPr/>
        </p:nvGrpSpPr>
        <p:grpSpPr>
          <a:xfrm>
            <a:off x="5880996" y="3836735"/>
            <a:ext cx="2650596" cy="1810148"/>
            <a:chOff x="5880996" y="4141535"/>
            <a:chExt cx="2650596" cy="1810148"/>
          </a:xfrm>
        </p:grpSpPr>
        <p:sp>
          <p:nvSpPr>
            <p:cNvPr id="271" name="Freeform 63"/>
            <p:cNvSpPr>
              <a:spLocks/>
            </p:cNvSpPr>
            <p:nvPr/>
          </p:nvSpPr>
          <p:spPr bwMode="auto">
            <a:xfrm>
              <a:off x="7844182" y="4141535"/>
              <a:ext cx="273574" cy="65929"/>
            </a:xfrm>
            <a:custGeom>
              <a:avLst/>
              <a:gdLst>
                <a:gd name="T0" fmla="*/ 0 w 704850"/>
                <a:gd name="T1" fmla="*/ 122237 h 169862"/>
                <a:gd name="T2" fmla="*/ 361950 w 704850"/>
                <a:gd name="T3" fmla="*/ 7937 h 169862"/>
                <a:gd name="T4" fmla="*/ 704850 w 704850"/>
                <a:gd name="T5" fmla="*/ 169862 h 169862"/>
                <a:gd name="T6" fmla="*/ 0 60000 65536"/>
                <a:gd name="T7" fmla="*/ 0 60000 65536"/>
                <a:gd name="T8" fmla="*/ 0 60000 65536"/>
                <a:gd name="T9" fmla="*/ 0 w 704850"/>
                <a:gd name="T10" fmla="*/ 0 h 169862"/>
                <a:gd name="T11" fmla="*/ 704850 w 704850"/>
                <a:gd name="T12" fmla="*/ 169862 h 16986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04850" h="169862">
                  <a:moveTo>
                    <a:pt x="0" y="122237"/>
                  </a:moveTo>
                  <a:cubicBezTo>
                    <a:pt x="122237" y="61118"/>
                    <a:pt x="244475" y="0"/>
                    <a:pt x="361950" y="7937"/>
                  </a:cubicBezTo>
                  <a:cubicBezTo>
                    <a:pt x="479425" y="15874"/>
                    <a:pt x="592137" y="92868"/>
                    <a:pt x="704850" y="169862"/>
                  </a:cubicBezTo>
                </a:path>
              </a:pathLst>
            </a:custGeom>
            <a:noFill/>
            <a:ln w="1905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square"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72" name="Freeform 66"/>
            <p:cNvSpPr>
              <a:spLocks/>
            </p:cNvSpPr>
            <p:nvPr/>
          </p:nvSpPr>
          <p:spPr bwMode="auto">
            <a:xfrm rot="10800000">
              <a:off x="7835194" y="4340295"/>
              <a:ext cx="261772" cy="63085"/>
            </a:xfrm>
            <a:custGeom>
              <a:avLst/>
              <a:gdLst>
                <a:gd name="T0" fmla="*/ 0 w 704850"/>
                <a:gd name="T1" fmla="*/ 122237 h 169862"/>
                <a:gd name="T2" fmla="*/ 361950 w 704850"/>
                <a:gd name="T3" fmla="*/ 7937 h 169862"/>
                <a:gd name="T4" fmla="*/ 704850 w 704850"/>
                <a:gd name="T5" fmla="*/ 169862 h 169862"/>
                <a:gd name="T6" fmla="*/ 0 60000 65536"/>
                <a:gd name="T7" fmla="*/ 0 60000 65536"/>
                <a:gd name="T8" fmla="*/ 0 60000 65536"/>
                <a:gd name="T9" fmla="*/ 0 w 704850"/>
                <a:gd name="T10" fmla="*/ 0 h 169862"/>
                <a:gd name="T11" fmla="*/ 704850 w 704850"/>
                <a:gd name="T12" fmla="*/ 169862 h 16986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04850" h="169862">
                  <a:moveTo>
                    <a:pt x="0" y="122237"/>
                  </a:moveTo>
                  <a:cubicBezTo>
                    <a:pt x="122237" y="61118"/>
                    <a:pt x="244475" y="0"/>
                    <a:pt x="361950" y="7937"/>
                  </a:cubicBezTo>
                  <a:cubicBezTo>
                    <a:pt x="479425" y="15874"/>
                    <a:pt x="592137" y="92868"/>
                    <a:pt x="704850" y="169862"/>
                  </a:cubicBezTo>
                </a:path>
              </a:pathLst>
            </a:custGeom>
            <a:noFill/>
            <a:ln w="1905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square"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73" name="Freeform 82"/>
            <p:cNvSpPr>
              <a:spLocks/>
            </p:cNvSpPr>
            <p:nvPr/>
          </p:nvSpPr>
          <p:spPr bwMode="auto">
            <a:xfrm>
              <a:off x="8309352" y="4931653"/>
              <a:ext cx="222240" cy="62968"/>
            </a:xfrm>
            <a:custGeom>
              <a:avLst/>
              <a:gdLst>
                <a:gd name="T0" fmla="*/ 0 w 381000"/>
                <a:gd name="T1" fmla="*/ 107950 h 107950"/>
                <a:gd name="T2" fmla="*/ 209550 w 381000"/>
                <a:gd name="T3" fmla="*/ 3175 h 107950"/>
                <a:gd name="T4" fmla="*/ 381000 w 381000"/>
                <a:gd name="T5" fmla="*/ 88900 h 107950"/>
                <a:gd name="T6" fmla="*/ 0 60000 65536"/>
                <a:gd name="T7" fmla="*/ 0 60000 65536"/>
                <a:gd name="T8" fmla="*/ 0 60000 65536"/>
                <a:gd name="T9" fmla="*/ 0 w 381000"/>
                <a:gd name="T10" fmla="*/ 0 h 107950"/>
                <a:gd name="T11" fmla="*/ 381000 w 381000"/>
                <a:gd name="T12" fmla="*/ 107950 h 10795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81000" h="107950">
                  <a:moveTo>
                    <a:pt x="0" y="107950"/>
                  </a:moveTo>
                  <a:cubicBezTo>
                    <a:pt x="73025" y="57150"/>
                    <a:pt x="146050" y="6350"/>
                    <a:pt x="209550" y="3175"/>
                  </a:cubicBezTo>
                  <a:cubicBezTo>
                    <a:pt x="273050" y="0"/>
                    <a:pt x="327025" y="44450"/>
                    <a:pt x="381000" y="88900"/>
                  </a:cubicBezTo>
                </a:path>
              </a:pathLst>
            </a:custGeom>
            <a:noFill/>
            <a:ln w="1905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square"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74" name="Freeform 85"/>
            <p:cNvSpPr>
              <a:spLocks/>
            </p:cNvSpPr>
            <p:nvPr/>
          </p:nvSpPr>
          <p:spPr bwMode="auto">
            <a:xfrm rot="10983989">
              <a:off x="8307883" y="5076409"/>
              <a:ext cx="210350" cy="59501"/>
            </a:xfrm>
            <a:custGeom>
              <a:avLst/>
              <a:gdLst>
                <a:gd name="T0" fmla="*/ 0 w 381000"/>
                <a:gd name="T1" fmla="*/ 107950 h 107950"/>
                <a:gd name="T2" fmla="*/ 209550 w 381000"/>
                <a:gd name="T3" fmla="*/ 3175 h 107950"/>
                <a:gd name="T4" fmla="*/ 381000 w 381000"/>
                <a:gd name="T5" fmla="*/ 88900 h 107950"/>
                <a:gd name="T6" fmla="*/ 0 60000 65536"/>
                <a:gd name="T7" fmla="*/ 0 60000 65536"/>
                <a:gd name="T8" fmla="*/ 0 60000 65536"/>
                <a:gd name="T9" fmla="*/ 0 w 381000"/>
                <a:gd name="T10" fmla="*/ 0 h 107950"/>
                <a:gd name="T11" fmla="*/ 381000 w 381000"/>
                <a:gd name="T12" fmla="*/ 107950 h 10795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81000" h="107950">
                  <a:moveTo>
                    <a:pt x="0" y="107950"/>
                  </a:moveTo>
                  <a:cubicBezTo>
                    <a:pt x="73025" y="57150"/>
                    <a:pt x="146050" y="6350"/>
                    <a:pt x="209550" y="3175"/>
                  </a:cubicBezTo>
                  <a:cubicBezTo>
                    <a:pt x="273050" y="0"/>
                    <a:pt x="327025" y="44450"/>
                    <a:pt x="381000" y="88900"/>
                  </a:cubicBezTo>
                </a:path>
              </a:pathLst>
            </a:custGeom>
            <a:noFill/>
            <a:ln w="1905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square"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75" name="Freeform 82"/>
            <p:cNvSpPr>
              <a:spLocks/>
            </p:cNvSpPr>
            <p:nvPr/>
          </p:nvSpPr>
          <p:spPr bwMode="auto">
            <a:xfrm>
              <a:off x="5882465" y="5747426"/>
              <a:ext cx="222240" cy="62968"/>
            </a:xfrm>
            <a:custGeom>
              <a:avLst/>
              <a:gdLst>
                <a:gd name="T0" fmla="*/ 0 w 381000"/>
                <a:gd name="T1" fmla="*/ 107950 h 107950"/>
                <a:gd name="T2" fmla="*/ 209550 w 381000"/>
                <a:gd name="T3" fmla="*/ 3175 h 107950"/>
                <a:gd name="T4" fmla="*/ 381000 w 381000"/>
                <a:gd name="T5" fmla="*/ 88900 h 107950"/>
                <a:gd name="T6" fmla="*/ 0 60000 65536"/>
                <a:gd name="T7" fmla="*/ 0 60000 65536"/>
                <a:gd name="T8" fmla="*/ 0 60000 65536"/>
                <a:gd name="T9" fmla="*/ 0 w 381000"/>
                <a:gd name="T10" fmla="*/ 0 h 107950"/>
                <a:gd name="T11" fmla="*/ 381000 w 381000"/>
                <a:gd name="T12" fmla="*/ 107950 h 10795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81000" h="107950">
                  <a:moveTo>
                    <a:pt x="0" y="107950"/>
                  </a:moveTo>
                  <a:cubicBezTo>
                    <a:pt x="73025" y="57150"/>
                    <a:pt x="146050" y="6350"/>
                    <a:pt x="209550" y="3175"/>
                  </a:cubicBezTo>
                  <a:cubicBezTo>
                    <a:pt x="273050" y="0"/>
                    <a:pt x="327025" y="44450"/>
                    <a:pt x="381000" y="88900"/>
                  </a:cubicBezTo>
                </a:path>
              </a:pathLst>
            </a:custGeom>
            <a:noFill/>
            <a:ln w="1905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square"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76" name="Freeform 85"/>
            <p:cNvSpPr>
              <a:spLocks/>
            </p:cNvSpPr>
            <p:nvPr/>
          </p:nvSpPr>
          <p:spPr bwMode="auto">
            <a:xfrm rot="10983989">
              <a:off x="5880996" y="5892182"/>
              <a:ext cx="210350" cy="59501"/>
            </a:xfrm>
            <a:custGeom>
              <a:avLst/>
              <a:gdLst>
                <a:gd name="T0" fmla="*/ 0 w 381000"/>
                <a:gd name="T1" fmla="*/ 107950 h 107950"/>
                <a:gd name="T2" fmla="*/ 209550 w 381000"/>
                <a:gd name="T3" fmla="*/ 3175 h 107950"/>
                <a:gd name="T4" fmla="*/ 381000 w 381000"/>
                <a:gd name="T5" fmla="*/ 88900 h 107950"/>
                <a:gd name="T6" fmla="*/ 0 60000 65536"/>
                <a:gd name="T7" fmla="*/ 0 60000 65536"/>
                <a:gd name="T8" fmla="*/ 0 60000 65536"/>
                <a:gd name="T9" fmla="*/ 0 w 381000"/>
                <a:gd name="T10" fmla="*/ 0 h 107950"/>
                <a:gd name="T11" fmla="*/ 381000 w 381000"/>
                <a:gd name="T12" fmla="*/ 107950 h 10795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81000" h="107950">
                  <a:moveTo>
                    <a:pt x="0" y="107950"/>
                  </a:moveTo>
                  <a:cubicBezTo>
                    <a:pt x="73025" y="57150"/>
                    <a:pt x="146050" y="6350"/>
                    <a:pt x="209550" y="3175"/>
                  </a:cubicBezTo>
                  <a:cubicBezTo>
                    <a:pt x="273050" y="0"/>
                    <a:pt x="327025" y="44450"/>
                    <a:pt x="381000" y="88900"/>
                  </a:cubicBezTo>
                </a:path>
              </a:pathLst>
            </a:custGeom>
            <a:noFill/>
            <a:ln w="1905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square"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69407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8914" name="Object 2"/>
          <p:cNvGraphicFramePr>
            <a:graphicFrameLocks noChangeAspect="1"/>
          </p:cNvGraphicFramePr>
          <p:nvPr/>
        </p:nvGraphicFramePr>
        <p:xfrm>
          <a:off x="2403475" y="1905000"/>
          <a:ext cx="1939925" cy="790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76073" name="Equation" r:id="rId3" imgW="1028700" imgH="419100" progId="Equation.3">
                  <p:embed/>
                </p:oleObj>
              </mc:Choice>
              <mc:Fallback>
                <p:oleObj name="Equation" r:id="rId3" imgW="1028700" imgH="4191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03475" y="1905000"/>
                        <a:ext cx="1939925" cy="7905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74" name="Straight Connector 73"/>
          <p:cNvCxnSpPr/>
          <p:nvPr/>
        </p:nvCxnSpPr>
        <p:spPr>
          <a:xfrm>
            <a:off x="0" y="990600"/>
            <a:ext cx="9144000" cy="0"/>
          </a:xfrm>
          <a:prstGeom prst="line">
            <a:avLst/>
          </a:prstGeom>
          <a:ln w="63500" cmpd="sng">
            <a:solidFill>
              <a:schemeClr val="accent5">
                <a:lumMod val="40000"/>
                <a:lumOff val="60000"/>
              </a:schemeClr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75" name="Title 1"/>
          <p:cNvSpPr txBox="1">
            <a:spLocks/>
          </p:cNvSpPr>
          <p:nvPr/>
        </p:nvSpPr>
        <p:spPr bwMode="auto">
          <a:xfrm>
            <a:off x="381000" y="0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solidFill>
                  <a:prstClr val="black"/>
                </a:solidFill>
                <a:latin typeface="Calibri"/>
                <a:ea typeface="+mj-ea"/>
                <a:cs typeface="+mj-cs"/>
              </a:rPr>
              <a:t>Another Kind of Order</a:t>
            </a:r>
          </a:p>
        </p:txBody>
      </p:sp>
      <p:pic>
        <p:nvPicPr>
          <p:cNvPr id="38917" name="Picture 3" descr="Benzene_structur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57938" y="1219200"/>
            <a:ext cx="2057400" cy="1995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918" name="Line 4"/>
          <p:cNvSpPr>
            <a:spLocks noChangeShapeType="1"/>
          </p:cNvSpPr>
          <p:nvPr/>
        </p:nvSpPr>
        <p:spPr bwMode="auto">
          <a:xfrm>
            <a:off x="1260475" y="2286000"/>
            <a:ext cx="762000" cy="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38919" name="Oval 5"/>
          <p:cNvSpPr>
            <a:spLocks noChangeArrowheads="1"/>
          </p:cNvSpPr>
          <p:nvPr/>
        </p:nvSpPr>
        <p:spPr bwMode="auto">
          <a:xfrm>
            <a:off x="1184275" y="2209800"/>
            <a:ext cx="152400" cy="1524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1800" smtClean="0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38920" name="Oval 6"/>
          <p:cNvSpPr>
            <a:spLocks noChangeArrowheads="1"/>
          </p:cNvSpPr>
          <p:nvPr/>
        </p:nvSpPr>
        <p:spPr bwMode="auto">
          <a:xfrm>
            <a:off x="1946275" y="2209800"/>
            <a:ext cx="152400" cy="1524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1800" smtClean="0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38921" name="Line 51"/>
          <p:cNvSpPr>
            <a:spLocks noChangeShapeType="1"/>
          </p:cNvSpPr>
          <p:nvPr/>
        </p:nvSpPr>
        <p:spPr bwMode="auto">
          <a:xfrm>
            <a:off x="2743200" y="2971800"/>
            <a:ext cx="0" cy="3352800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38922" name="Line 52"/>
          <p:cNvSpPr>
            <a:spLocks noChangeShapeType="1"/>
          </p:cNvSpPr>
          <p:nvPr/>
        </p:nvSpPr>
        <p:spPr bwMode="auto">
          <a:xfrm>
            <a:off x="3505200" y="2971800"/>
            <a:ext cx="0" cy="3352800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38923" name="Line 53"/>
          <p:cNvSpPr>
            <a:spLocks noChangeShapeType="1"/>
          </p:cNvSpPr>
          <p:nvPr/>
        </p:nvSpPr>
        <p:spPr bwMode="auto">
          <a:xfrm>
            <a:off x="4343400" y="2971800"/>
            <a:ext cx="0" cy="3352800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38924" name="Line 54"/>
          <p:cNvSpPr>
            <a:spLocks noChangeShapeType="1"/>
          </p:cNvSpPr>
          <p:nvPr/>
        </p:nvSpPr>
        <p:spPr bwMode="auto">
          <a:xfrm>
            <a:off x="5105400" y="2895600"/>
            <a:ext cx="0" cy="3352800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38925" name="Text Box 55"/>
          <p:cNvSpPr txBox="1">
            <a:spLocks noChangeArrowheads="1"/>
          </p:cNvSpPr>
          <p:nvPr/>
        </p:nvSpPr>
        <p:spPr bwMode="auto">
          <a:xfrm>
            <a:off x="2590800" y="633888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3</a:t>
            </a:r>
          </a:p>
        </p:txBody>
      </p:sp>
      <p:sp>
        <p:nvSpPr>
          <p:cNvPr id="38926" name="Text Box 56"/>
          <p:cNvSpPr txBox="1">
            <a:spLocks noChangeArrowheads="1"/>
          </p:cNvSpPr>
          <p:nvPr/>
        </p:nvSpPr>
        <p:spPr bwMode="auto">
          <a:xfrm>
            <a:off x="3352800" y="633888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1</a:t>
            </a:r>
          </a:p>
        </p:txBody>
      </p:sp>
      <p:sp>
        <p:nvSpPr>
          <p:cNvPr id="38927" name="Text Box 57"/>
          <p:cNvSpPr txBox="1">
            <a:spLocks noChangeArrowheads="1"/>
          </p:cNvSpPr>
          <p:nvPr/>
        </p:nvSpPr>
        <p:spPr bwMode="auto">
          <a:xfrm>
            <a:off x="4191000" y="6338888"/>
            <a:ext cx="311150" cy="366712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3</a:t>
            </a:r>
          </a:p>
        </p:txBody>
      </p:sp>
      <p:sp>
        <p:nvSpPr>
          <p:cNvPr id="38928" name="Text Box 58"/>
          <p:cNvSpPr txBox="1">
            <a:spLocks noChangeArrowheads="1"/>
          </p:cNvSpPr>
          <p:nvPr/>
        </p:nvSpPr>
        <p:spPr bwMode="auto">
          <a:xfrm>
            <a:off x="4953000" y="633888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1</a:t>
            </a:r>
          </a:p>
        </p:txBody>
      </p:sp>
      <p:sp>
        <p:nvSpPr>
          <p:cNvPr id="38929" name="Line 53"/>
          <p:cNvSpPr>
            <a:spLocks noChangeShapeType="1"/>
          </p:cNvSpPr>
          <p:nvPr/>
        </p:nvSpPr>
        <p:spPr bwMode="auto">
          <a:xfrm>
            <a:off x="5562600" y="6477000"/>
            <a:ext cx="60960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38930" name="Text Box 54"/>
          <p:cNvSpPr txBox="1">
            <a:spLocks noChangeArrowheads="1"/>
          </p:cNvSpPr>
          <p:nvPr/>
        </p:nvSpPr>
        <p:spPr bwMode="auto">
          <a:xfrm>
            <a:off x="6324600" y="6248400"/>
            <a:ext cx="644525" cy="395288"/>
          </a:xfrm>
          <a:prstGeom prst="rect">
            <a:avLst/>
          </a:prstGeom>
          <a:noFill/>
          <a:ln w="28575">
            <a:solidFill>
              <a:srgbClr val="FF00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Odd</a:t>
            </a:r>
          </a:p>
        </p:txBody>
      </p:sp>
      <p:grpSp>
        <p:nvGrpSpPr>
          <p:cNvPr id="38931" name="Group 57"/>
          <p:cNvGrpSpPr>
            <a:grpSpLocks/>
          </p:cNvGrpSpPr>
          <p:nvPr/>
        </p:nvGrpSpPr>
        <p:grpSpPr bwMode="auto">
          <a:xfrm>
            <a:off x="1905000" y="3505200"/>
            <a:ext cx="3886200" cy="2514600"/>
            <a:chOff x="1066800" y="3200400"/>
            <a:chExt cx="3886200" cy="2514600"/>
          </a:xfrm>
        </p:grpSpPr>
        <p:grpSp>
          <p:nvGrpSpPr>
            <p:cNvPr id="38933" name="Group 4"/>
            <p:cNvGrpSpPr>
              <a:grpSpLocks/>
            </p:cNvGrpSpPr>
            <p:nvPr/>
          </p:nvGrpSpPr>
          <p:grpSpPr bwMode="auto">
            <a:xfrm>
              <a:off x="1371600" y="3200400"/>
              <a:ext cx="3276600" cy="2514600"/>
              <a:chOff x="1104" y="1920"/>
              <a:chExt cx="2064" cy="1584"/>
            </a:xfrm>
          </p:grpSpPr>
          <p:grpSp>
            <p:nvGrpSpPr>
              <p:cNvPr id="38945" name="Group 5"/>
              <p:cNvGrpSpPr>
                <a:grpSpLocks/>
              </p:cNvGrpSpPr>
              <p:nvPr/>
            </p:nvGrpSpPr>
            <p:grpSpPr bwMode="auto">
              <a:xfrm>
                <a:off x="1104" y="1920"/>
                <a:ext cx="2064" cy="96"/>
                <a:chOff x="1056" y="1920"/>
                <a:chExt cx="2064" cy="96"/>
              </a:xfrm>
            </p:grpSpPr>
            <p:sp>
              <p:nvSpPr>
                <p:cNvPr id="38964" name="Oval 6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8965" name="Oval 7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8966" name="Oval 8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8967" name="Oval 9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8968" name="Oval 10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38946" name="Group 11"/>
              <p:cNvGrpSpPr>
                <a:grpSpLocks/>
              </p:cNvGrpSpPr>
              <p:nvPr/>
            </p:nvGrpSpPr>
            <p:grpSpPr bwMode="auto">
              <a:xfrm>
                <a:off x="1104" y="2912"/>
                <a:ext cx="2064" cy="96"/>
                <a:chOff x="1056" y="1920"/>
                <a:chExt cx="2064" cy="96"/>
              </a:xfrm>
            </p:grpSpPr>
            <p:sp>
              <p:nvSpPr>
                <p:cNvPr id="38959" name="Oval 12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8960" name="Oval 13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8961" name="Oval 14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8962" name="Oval 15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8963" name="Oval 16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38947" name="Group 17"/>
              <p:cNvGrpSpPr>
                <a:grpSpLocks/>
              </p:cNvGrpSpPr>
              <p:nvPr/>
            </p:nvGrpSpPr>
            <p:grpSpPr bwMode="auto">
              <a:xfrm>
                <a:off x="1104" y="2416"/>
                <a:ext cx="2064" cy="96"/>
                <a:chOff x="1056" y="1920"/>
                <a:chExt cx="2064" cy="96"/>
              </a:xfrm>
            </p:grpSpPr>
            <p:sp>
              <p:nvSpPr>
                <p:cNvPr id="38954" name="Oval 18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8955" name="Oval 19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8956" name="Oval 20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8957" name="Oval 21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8958" name="Oval 22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38948" name="Group 23"/>
              <p:cNvGrpSpPr>
                <a:grpSpLocks/>
              </p:cNvGrpSpPr>
              <p:nvPr/>
            </p:nvGrpSpPr>
            <p:grpSpPr bwMode="auto">
              <a:xfrm>
                <a:off x="1104" y="3408"/>
                <a:ext cx="2064" cy="96"/>
                <a:chOff x="1056" y="1920"/>
                <a:chExt cx="2064" cy="96"/>
              </a:xfrm>
            </p:grpSpPr>
            <p:sp>
              <p:nvSpPr>
                <p:cNvPr id="38949" name="Oval 24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8950" name="Oval 25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8951" name="Oval 26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8952" name="Oval 27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8953" name="Oval 28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</p:grpSp>
        </p:grpSp>
        <p:sp>
          <p:nvSpPr>
            <p:cNvPr id="38934" name="Line 29"/>
            <p:cNvSpPr>
              <a:spLocks noChangeShapeType="1"/>
            </p:cNvSpPr>
            <p:nvPr/>
          </p:nvSpPr>
          <p:spPr bwMode="auto">
            <a:xfrm>
              <a:off x="1447800" y="3276600"/>
              <a:ext cx="762000" cy="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8935" name="Line 30"/>
            <p:cNvSpPr>
              <a:spLocks noChangeShapeType="1"/>
            </p:cNvSpPr>
            <p:nvPr/>
          </p:nvSpPr>
          <p:spPr bwMode="auto">
            <a:xfrm>
              <a:off x="1447800" y="5638800"/>
              <a:ext cx="838200" cy="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8936" name="Line 31"/>
            <p:cNvSpPr>
              <a:spLocks noChangeShapeType="1"/>
            </p:cNvSpPr>
            <p:nvPr/>
          </p:nvSpPr>
          <p:spPr bwMode="auto">
            <a:xfrm flipV="1">
              <a:off x="1447800" y="4038600"/>
              <a:ext cx="762000" cy="83820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8937" name="Line 32"/>
            <p:cNvSpPr>
              <a:spLocks noChangeShapeType="1"/>
            </p:cNvSpPr>
            <p:nvPr/>
          </p:nvSpPr>
          <p:spPr bwMode="auto">
            <a:xfrm>
              <a:off x="2209800" y="4876800"/>
              <a:ext cx="762000" cy="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8938" name="Line 34"/>
            <p:cNvSpPr>
              <a:spLocks noChangeShapeType="1"/>
            </p:cNvSpPr>
            <p:nvPr/>
          </p:nvSpPr>
          <p:spPr bwMode="auto">
            <a:xfrm flipH="1">
              <a:off x="1066800" y="4038600"/>
              <a:ext cx="381000" cy="38100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8939" name="Line 35"/>
            <p:cNvSpPr>
              <a:spLocks noChangeShapeType="1"/>
            </p:cNvSpPr>
            <p:nvPr/>
          </p:nvSpPr>
          <p:spPr bwMode="auto">
            <a:xfrm flipH="1">
              <a:off x="4572000" y="4495800"/>
              <a:ext cx="381000" cy="38100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8940" name="Line 36"/>
            <p:cNvSpPr>
              <a:spLocks noChangeShapeType="1"/>
            </p:cNvSpPr>
            <p:nvPr/>
          </p:nvSpPr>
          <p:spPr bwMode="auto">
            <a:xfrm>
              <a:off x="3810000" y="3276600"/>
              <a:ext cx="762000" cy="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8941" name="Line 37"/>
            <p:cNvSpPr>
              <a:spLocks noChangeShapeType="1"/>
            </p:cNvSpPr>
            <p:nvPr/>
          </p:nvSpPr>
          <p:spPr bwMode="auto">
            <a:xfrm>
              <a:off x="3048000" y="3276600"/>
              <a:ext cx="762000" cy="76200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8942" name="Line 38"/>
            <p:cNvSpPr>
              <a:spLocks noChangeShapeType="1"/>
            </p:cNvSpPr>
            <p:nvPr/>
          </p:nvSpPr>
          <p:spPr bwMode="auto">
            <a:xfrm>
              <a:off x="3048000" y="5638800"/>
              <a:ext cx="762000" cy="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8943" name="Freeform 39"/>
            <p:cNvSpPr>
              <a:spLocks/>
            </p:cNvSpPr>
            <p:nvPr/>
          </p:nvSpPr>
          <p:spPr bwMode="auto">
            <a:xfrm>
              <a:off x="4343400" y="4038600"/>
              <a:ext cx="228600" cy="1600200"/>
            </a:xfrm>
            <a:custGeom>
              <a:avLst/>
              <a:gdLst>
                <a:gd name="T0" fmla="*/ 2147483646 w 144"/>
                <a:gd name="T1" fmla="*/ 0 h 1008"/>
                <a:gd name="T2" fmla="*/ 0 w 144"/>
                <a:gd name="T3" fmla="*/ 2147483646 h 1008"/>
                <a:gd name="T4" fmla="*/ 2147483646 w 144"/>
                <a:gd name="T5" fmla="*/ 2147483646 h 1008"/>
                <a:gd name="T6" fmla="*/ 0 60000 65536"/>
                <a:gd name="T7" fmla="*/ 0 60000 65536"/>
                <a:gd name="T8" fmla="*/ 0 60000 65536"/>
                <a:gd name="T9" fmla="*/ 0 w 144"/>
                <a:gd name="T10" fmla="*/ 0 h 1008"/>
                <a:gd name="T11" fmla="*/ 144 w 144"/>
                <a:gd name="T12" fmla="*/ 1008 h 10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4" h="1008">
                  <a:moveTo>
                    <a:pt x="144" y="0"/>
                  </a:moveTo>
                  <a:cubicBezTo>
                    <a:pt x="72" y="156"/>
                    <a:pt x="0" y="312"/>
                    <a:pt x="0" y="480"/>
                  </a:cubicBezTo>
                  <a:cubicBezTo>
                    <a:pt x="0" y="648"/>
                    <a:pt x="72" y="828"/>
                    <a:pt x="144" y="1008"/>
                  </a:cubicBezTo>
                </a:path>
              </a:pathLst>
            </a:custGeom>
            <a:noFill/>
            <a:ln w="57150" cmpd="sng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8944" name="Line 56"/>
            <p:cNvSpPr>
              <a:spLocks noChangeShapeType="1"/>
            </p:cNvSpPr>
            <p:nvPr/>
          </p:nvSpPr>
          <p:spPr bwMode="auto">
            <a:xfrm>
              <a:off x="3014663" y="4049713"/>
              <a:ext cx="784225" cy="804862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</p:grpSp>
      <p:sp>
        <p:nvSpPr>
          <p:cNvPr id="38932" name="Text Box 2"/>
          <p:cNvSpPr txBox="1">
            <a:spLocks noChangeArrowheads="1"/>
          </p:cNvSpPr>
          <p:nvPr/>
        </p:nvSpPr>
        <p:spPr bwMode="auto">
          <a:xfrm>
            <a:off x="584200" y="1371600"/>
            <a:ext cx="23764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240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 valence bond:</a:t>
            </a:r>
          </a:p>
        </p:txBody>
      </p:sp>
    </p:spTree>
    <p:extLst>
      <p:ext uri="{BB962C8B-B14F-4D97-AF65-F5344CB8AC3E}">
        <p14:creationId xmlns:p14="http://schemas.microsoft.com/office/powerpoint/2010/main" val="3689245422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643" name="Group 1"/>
          <p:cNvGrpSpPr>
            <a:grpSpLocks/>
          </p:cNvGrpSpPr>
          <p:nvPr/>
        </p:nvGrpSpPr>
        <p:grpSpPr bwMode="auto">
          <a:xfrm>
            <a:off x="948448" y="985838"/>
            <a:ext cx="7662152" cy="4447949"/>
            <a:chOff x="52919" y="466853"/>
            <a:chExt cx="9730046" cy="5648440"/>
          </a:xfrm>
        </p:grpSpPr>
        <p:grpSp>
          <p:nvGrpSpPr>
            <p:cNvPr id="63648" name="Group 2"/>
            <p:cNvGrpSpPr>
              <a:grpSpLocks/>
            </p:cNvGrpSpPr>
            <p:nvPr/>
          </p:nvGrpSpPr>
          <p:grpSpPr bwMode="auto">
            <a:xfrm>
              <a:off x="52919" y="2134024"/>
              <a:ext cx="3045632" cy="1376610"/>
              <a:chOff x="75387" y="1450110"/>
              <a:chExt cx="3480611" cy="1573218"/>
            </a:xfrm>
          </p:grpSpPr>
          <p:sp>
            <p:nvSpPr>
              <p:cNvPr id="20" name="Oval 19"/>
              <p:cNvSpPr/>
              <p:nvPr/>
            </p:nvSpPr>
            <p:spPr>
              <a:xfrm>
                <a:off x="224768" y="1850028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438591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2093511" y="2069711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126458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3" name="Oval 12"/>
              <p:cNvSpPr/>
              <p:nvPr/>
            </p:nvSpPr>
            <p:spPr>
              <a:xfrm>
                <a:off x="292243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154471" y="1615700"/>
                <a:ext cx="2533641" cy="1262441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4" name="Oval 13"/>
              <p:cNvSpPr/>
              <p:nvPr/>
            </p:nvSpPr>
            <p:spPr>
              <a:xfrm>
                <a:off x="75387" y="1448743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3649" name="Group 26"/>
            <p:cNvGrpSpPr>
              <a:grpSpLocks/>
            </p:cNvGrpSpPr>
            <p:nvPr/>
          </p:nvGrpSpPr>
          <p:grpSpPr bwMode="auto">
            <a:xfrm>
              <a:off x="2858981" y="466853"/>
              <a:ext cx="3434437" cy="1376352"/>
              <a:chOff x="450" y="1450110"/>
              <a:chExt cx="3924945" cy="1572923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214770" y="1827962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437379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/>
              <p:cNvSpPr/>
              <p:nvPr/>
            </p:nvSpPr>
            <p:spPr>
              <a:xfrm>
                <a:off x="2092298" y="2068148"/>
                <a:ext cx="26947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Oval 34"/>
              <p:cNvSpPr/>
              <p:nvPr/>
            </p:nvSpPr>
            <p:spPr>
              <a:xfrm>
                <a:off x="1266303" y="2068148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Oval 35"/>
              <p:cNvSpPr/>
              <p:nvPr/>
            </p:nvSpPr>
            <p:spPr>
              <a:xfrm>
                <a:off x="2921224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/>
              <p:cNvSpPr/>
              <p:nvPr/>
            </p:nvSpPr>
            <p:spPr>
              <a:xfrm>
                <a:off x="1925343" y="1819176"/>
                <a:ext cx="1438169" cy="828933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/>
              <p:cNvSpPr/>
              <p:nvPr/>
            </p:nvSpPr>
            <p:spPr>
              <a:xfrm>
                <a:off x="450" y="1450110"/>
                <a:ext cx="3924945" cy="157292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64" name="Straight Arrow Connector 63"/>
            <p:cNvCxnSpPr/>
            <p:nvPr/>
          </p:nvCxnSpPr>
          <p:spPr>
            <a:xfrm flipV="1">
              <a:off x="2861980" y="1774003"/>
              <a:ext cx="494661" cy="492103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2" name="Group 20"/>
            <p:cNvGrpSpPr>
              <a:grpSpLocks/>
            </p:cNvGrpSpPr>
            <p:nvPr/>
          </p:nvGrpSpPr>
          <p:grpSpPr bwMode="auto">
            <a:xfrm>
              <a:off x="5924780" y="2214846"/>
              <a:ext cx="3858185" cy="1419925"/>
              <a:chOff x="76271" y="1450106"/>
              <a:chExt cx="4409214" cy="1622719"/>
            </a:xfrm>
          </p:grpSpPr>
          <p:sp>
            <p:nvSpPr>
              <p:cNvPr id="22" name="Oval 21"/>
              <p:cNvSpPr/>
              <p:nvPr/>
            </p:nvSpPr>
            <p:spPr>
              <a:xfrm>
                <a:off x="439475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2094396" y="2068144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126547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292332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Oval 25"/>
              <p:cNvSpPr/>
              <p:nvPr/>
            </p:nvSpPr>
            <p:spPr>
              <a:xfrm>
                <a:off x="1031143" y="1658071"/>
                <a:ext cx="2905635" cy="1182550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76271" y="1450106"/>
                <a:ext cx="4409214" cy="1622719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9" name="Oval 28"/>
            <p:cNvSpPr/>
            <p:nvPr/>
          </p:nvSpPr>
          <p:spPr>
            <a:xfrm>
              <a:off x="7542041" y="2530098"/>
              <a:ext cx="1255876" cy="727903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cxnSp>
          <p:nvCxnSpPr>
            <p:cNvPr id="30" name="Straight Arrow Connector 29"/>
            <p:cNvCxnSpPr/>
            <p:nvPr/>
          </p:nvCxnSpPr>
          <p:spPr>
            <a:xfrm>
              <a:off x="5806881" y="1774003"/>
              <a:ext cx="551048" cy="47672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6" name="Group 30"/>
            <p:cNvGrpSpPr>
              <a:grpSpLocks/>
            </p:cNvGrpSpPr>
            <p:nvPr/>
          </p:nvGrpSpPr>
          <p:grpSpPr bwMode="auto">
            <a:xfrm>
              <a:off x="1223284" y="4650925"/>
              <a:ext cx="3045632" cy="1376610"/>
              <a:chOff x="75387" y="1450110"/>
              <a:chExt cx="3480611" cy="1573218"/>
            </a:xfrm>
          </p:grpSpPr>
          <p:sp>
            <p:nvSpPr>
              <p:cNvPr id="40" name="Oval 39"/>
              <p:cNvSpPr/>
              <p:nvPr/>
            </p:nvSpPr>
            <p:spPr>
              <a:xfrm>
                <a:off x="963959" y="1829529"/>
                <a:ext cx="1622701" cy="75277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Oval 40"/>
              <p:cNvSpPr/>
              <p:nvPr/>
            </p:nvSpPr>
            <p:spPr>
              <a:xfrm>
                <a:off x="439655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 41"/>
              <p:cNvSpPr/>
              <p:nvPr/>
            </p:nvSpPr>
            <p:spPr>
              <a:xfrm>
                <a:off x="2094577" y="2069714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Oval 42"/>
              <p:cNvSpPr/>
              <p:nvPr/>
            </p:nvSpPr>
            <p:spPr>
              <a:xfrm>
                <a:off x="126565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Oval 43"/>
              <p:cNvSpPr/>
              <p:nvPr/>
            </p:nvSpPr>
            <p:spPr>
              <a:xfrm>
                <a:off x="292350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/>
              <p:cNvSpPr/>
              <p:nvPr/>
            </p:nvSpPr>
            <p:spPr>
              <a:xfrm>
                <a:off x="176040" y="1606918"/>
                <a:ext cx="2533641" cy="125951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Oval 45"/>
              <p:cNvSpPr/>
              <p:nvPr/>
            </p:nvSpPr>
            <p:spPr>
              <a:xfrm>
                <a:off x="76452" y="1448746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47" name="Straight Arrow Connector 46"/>
            <p:cNvCxnSpPr/>
            <p:nvPr/>
          </p:nvCxnSpPr>
          <p:spPr>
            <a:xfrm>
              <a:off x="2052069" y="3824434"/>
              <a:ext cx="404956" cy="645886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9" name="Group 48"/>
            <p:cNvGrpSpPr>
              <a:grpSpLocks/>
            </p:cNvGrpSpPr>
            <p:nvPr/>
          </p:nvGrpSpPr>
          <p:grpSpPr bwMode="auto">
            <a:xfrm>
              <a:off x="5133191" y="4738683"/>
              <a:ext cx="3045632" cy="1376610"/>
              <a:chOff x="75387" y="1450110"/>
              <a:chExt cx="3480611" cy="1573218"/>
            </a:xfrm>
          </p:grpSpPr>
          <p:sp>
            <p:nvSpPr>
              <p:cNvPr id="50" name="Oval 49"/>
              <p:cNvSpPr/>
              <p:nvPr/>
            </p:nvSpPr>
            <p:spPr>
              <a:xfrm>
                <a:off x="953671" y="1828828"/>
                <a:ext cx="1619771" cy="755706"/>
              </a:xfrm>
              <a:prstGeom prst="ellipse">
                <a:avLst/>
              </a:prstGeom>
              <a:noFill/>
              <a:ln w="190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1" name="Oval 50"/>
              <p:cNvSpPr/>
              <p:nvPr/>
            </p:nvSpPr>
            <p:spPr>
              <a:xfrm>
                <a:off x="438155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2" name="Oval 51"/>
              <p:cNvSpPr/>
              <p:nvPr/>
            </p:nvSpPr>
            <p:spPr>
              <a:xfrm>
                <a:off x="2093075" y="2069013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3" name="Oval 52"/>
              <p:cNvSpPr/>
              <p:nvPr/>
            </p:nvSpPr>
            <p:spPr>
              <a:xfrm>
                <a:off x="126415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4" name="Oval 53"/>
              <p:cNvSpPr/>
              <p:nvPr/>
            </p:nvSpPr>
            <p:spPr>
              <a:xfrm>
                <a:off x="292200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5" name="Oval 54"/>
              <p:cNvSpPr/>
              <p:nvPr/>
            </p:nvSpPr>
            <p:spPr>
              <a:xfrm>
                <a:off x="859941" y="1606216"/>
                <a:ext cx="2533639" cy="125951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6" name="Oval 55"/>
              <p:cNvSpPr/>
              <p:nvPr/>
            </p:nvSpPr>
            <p:spPr>
              <a:xfrm>
                <a:off x="74952" y="1450974"/>
                <a:ext cx="3479727" cy="1572925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57" name="Straight Arrow Connector 56"/>
            <p:cNvCxnSpPr/>
            <p:nvPr/>
          </p:nvCxnSpPr>
          <p:spPr>
            <a:xfrm>
              <a:off x="4363906" y="5400702"/>
              <a:ext cx="681761" cy="0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Arrow Connector 58"/>
            <p:cNvCxnSpPr/>
            <p:nvPr/>
          </p:nvCxnSpPr>
          <p:spPr>
            <a:xfrm flipV="1">
              <a:off x="6696247" y="3850064"/>
              <a:ext cx="435712" cy="62025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3644" name="TextBox 3"/>
          <p:cNvSpPr txBox="1">
            <a:spLocks noChangeArrowheads="1"/>
          </p:cNvSpPr>
          <p:nvPr/>
        </p:nvSpPr>
        <p:spPr bwMode="auto">
          <a:xfrm>
            <a:off x="1943100" y="157163"/>
            <a:ext cx="5032375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600">
                <a:solidFill>
                  <a:prstClr val="black"/>
                </a:solidFill>
              </a:rPr>
              <a:t>The Pentagon Equation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030996" y="285033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58" name="TextBox 57"/>
          <p:cNvSpPr txBox="1"/>
          <p:nvPr/>
        </p:nvSpPr>
        <p:spPr>
          <a:xfrm>
            <a:off x="2585109" y="29076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0" name="TextBox 59"/>
          <p:cNvSpPr txBox="1"/>
          <p:nvPr/>
        </p:nvSpPr>
        <p:spPr>
          <a:xfrm>
            <a:off x="5572499" y="172576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7" name="TextBox 66"/>
          <p:cNvSpPr txBox="1"/>
          <p:nvPr/>
        </p:nvSpPr>
        <p:spPr>
          <a:xfrm>
            <a:off x="7731663" y="285063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8" name="TextBox 67"/>
          <p:cNvSpPr txBox="1"/>
          <p:nvPr/>
        </p:nvSpPr>
        <p:spPr>
          <a:xfrm>
            <a:off x="8081540" y="29203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9" name="TextBox 68"/>
          <p:cNvSpPr txBox="1"/>
          <p:nvPr/>
        </p:nvSpPr>
        <p:spPr>
          <a:xfrm>
            <a:off x="8450486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1" name="TextBox 60"/>
          <p:cNvSpPr txBox="1"/>
          <p:nvPr/>
        </p:nvSpPr>
        <p:spPr>
          <a:xfrm>
            <a:off x="4258743" y="1566865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5" name="TextBox 64"/>
          <p:cNvSpPr txBox="1"/>
          <p:nvPr/>
        </p:nvSpPr>
        <p:spPr>
          <a:xfrm>
            <a:off x="3146183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</p:spTree>
    <p:extLst>
      <p:ext uri="{BB962C8B-B14F-4D97-AF65-F5344CB8AC3E}">
        <p14:creationId xmlns:p14="http://schemas.microsoft.com/office/powerpoint/2010/main" val="2678696957"/>
      </p:ext>
    </p:extLst>
  </p:cSld>
  <p:clrMapOvr>
    <a:masterClrMapping/>
  </p:clrMapOvr>
  <p:transition advClick="0"/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643" name="Group 1"/>
          <p:cNvGrpSpPr>
            <a:grpSpLocks/>
          </p:cNvGrpSpPr>
          <p:nvPr/>
        </p:nvGrpSpPr>
        <p:grpSpPr bwMode="auto">
          <a:xfrm>
            <a:off x="948448" y="985838"/>
            <a:ext cx="7662152" cy="4447949"/>
            <a:chOff x="52919" y="466853"/>
            <a:chExt cx="9730046" cy="5648440"/>
          </a:xfrm>
        </p:grpSpPr>
        <p:grpSp>
          <p:nvGrpSpPr>
            <p:cNvPr id="63648" name="Group 2"/>
            <p:cNvGrpSpPr>
              <a:grpSpLocks/>
            </p:cNvGrpSpPr>
            <p:nvPr/>
          </p:nvGrpSpPr>
          <p:grpSpPr bwMode="auto">
            <a:xfrm>
              <a:off x="52919" y="2134024"/>
              <a:ext cx="3045632" cy="1376610"/>
              <a:chOff x="75387" y="1450110"/>
              <a:chExt cx="3480611" cy="1573218"/>
            </a:xfrm>
          </p:grpSpPr>
          <p:sp>
            <p:nvSpPr>
              <p:cNvPr id="20" name="Oval 19"/>
              <p:cNvSpPr/>
              <p:nvPr/>
            </p:nvSpPr>
            <p:spPr>
              <a:xfrm>
                <a:off x="224768" y="1850028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438591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2093511" y="2069711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126458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3" name="Oval 12"/>
              <p:cNvSpPr/>
              <p:nvPr/>
            </p:nvSpPr>
            <p:spPr>
              <a:xfrm>
                <a:off x="292243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154471" y="1615700"/>
                <a:ext cx="2533641" cy="1262441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4" name="Oval 13"/>
              <p:cNvSpPr/>
              <p:nvPr/>
            </p:nvSpPr>
            <p:spPr>
              <a:xfrm>
                <a:off x="75387" y="1448743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3649" name="Group 26"/>
            <p:cNvGrpSpPr>
              <a:grpSpLocks/>
            </p:cNvGrpSpPr>
            <p:nvPr/>
          </p:nvGrpSpPr>
          <p:grpSpPr bwMode="auto">
            <a:xfrm>
              <a:off x="2858981" y="466853"/>
              <a:ext cx="3434437" cy="1376352"/>
              <a:chOff x="450" y="1450110"/>
              <a:chExt cx="3924945" cy="1572923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214770" y="1827962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437379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/>
              <p:cNvSpPr/>
              <p:nvPr/>
            </p:nvSpPr>
            <p:spPr>
              <a:xfrm>
                <a:off x="2092298" y="2068148"/>
                <a:ext cx="26947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Oval 34"/>
              <p:cNvSpPr/>
              <p:nvPr/>
            </p:nvSpPr>
            <p:spPr>
              <a:xfrm>
                <a:off x="1266303" y="2068148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Oval 35"/>
              <p:cNvSpPr/>
              <p:nvPr/>
            </p:nvSpPr>
            <p:spPr>
              <a:xfrm>
                <a:off x="2921224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/>
              <p:cNvSpPr/>
              <p:nvPr/>
            </p:nvSpPr>
            <p:spPr>
              <a:xfrm>
                <a:off x="1925343" y="1819176"/>
                <a:ext cx="1438169" cy="828933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/>
              <p:cNvSpPr/>
              <p:nvPr/>
            </p:nvSpPr>
            <p:spPr>
              <a:xfrm>
                <a:off x="450" y="1450110"/>
                <a:ext cx="3924945" cy="157292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64" name="Straight Arrow Connector 63"/>
            <p:cNvCxnSpPr/>
            <p:nvPr/>
          </p:nvCxnSpPr>
          <p:spPr>
            <a:xfrm flipV="1">
              <a:off x="2861980" y="1774003"/>
              <a:ext cx="494661" cy="492103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2" name="Group 20"/>
            <p:cNvGrpSpPr>
              <a:grpSpLocks/>
            </p:cNvGrpSpPr>
            <p:nvPr/>
          </p:nvGrpSpPr>
          <p:grpSpPr bwMode="auto">
            <a:xfrm>
              <a:off x="5924780" y="2214846"/>
              <a:ext cx="3858185" cy="1419925"/>
              <a:chOff x="76271" y="1450106"/>
              <a:chExt cx="4409214" cy="1622719"/>
            </a:xfrm>
          </p:grpSpPr>
          <p:sp>
            <p:nvSpPr>
              <p:cNvPr id="22" name="Oval 21"/>
              <p:cNvSpPr/>
              <p:nvPr/>
            </p:nvSpPr>
            <p:spPr>
              <a:xfrm>
                <a:off x="439475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2094396" y="2068144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126547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292332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Oval 25"/>
              <p:cNvSpPr/>
              <p:nvPr/>
            </p:nvSpPr>
            <p:spPr>
              <a:xfrm>
                <a:off x="1031143" y="1658071"/>
                <a:ext cx="2905635" cy="1182550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76271" y="1450106"/>
                <a:ext cx="4409214" cy="1622719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9" name="Oval 28"/>
            <p:cNvSpPr/>
            <p:nvPr/>
          </p:nvSpPr>
          <p:spPr>
            <a:xfrm>
              <a:off x="7542041" y="2530098"/>
              <a:ext cx="1255876" cy="727903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cxnSp>
          <p:nvCxnSpPr>
            <p:cNvPr id="30" name="Straight Arrow Connector 29"/>
            <p:cNvCxnSpPr/>
            <p:nvPr/>
          </p:nvCxnSpPr>
          <p:spPr>
            <a:xfrm>
              <a:off x="5806881" y="1774003"/>
              <a:ext cx="551048" cy="47672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6" name="Group 30"/>
            <p:cNvGrpSpPr>
              <a:grpSpLocks/>
            </p:cNvGrpSpPr>
            <p:nvPr/>
          </p:nvGrpSpPr>
          <p:grpSpPr bwMode="auto">
            <a:xfrm>
              <a:off x="1223284" y="4650925"/>
              <a:ext cx="3045632" cy="1376610"/>
              <a:chOff x="75387" y="1450110"/>
              <a:chExt cx="3480611" cy="1573218"/>
            </a:xfrm>
          </p:grpSpPr>
          <p:sp>
            <p:nvSpPr>
              <p:cNvPr id="40" name="Oval 39"/>
              <p:cNvSpPr/>
              <p:nvPr/>
            </p:nvSpPr>
            <p:spPr>
              <a:xfrm>
                <a:off x="963959" y="1829529"/>
                <a:ext cx="1622701" cy="75277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Oval 40"/>
              <p:cNvSpPr/>
              <p:nvPr/>
            </p:nvSpPr>
            <p:spPr>
              <a:xfrm>
                <a:off x="439655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 41"/>
              <p:cNvSpPr/>
              <p:nvPr/>
            </p:nvSpPr>
            <p:spPr>
              <a:xfrm>
                <a:off x="2094577" y="2069714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Oval 42"/>
              <p:cNvSpPr/>
              <p:nvPr/>
            </p:nvSpPr>
            <p:spPr>
              <a:xfrm>
                <a:off x="126565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Oval 43"/>
              <p:cNvSpPr/>
              <p:nvPr/>
            </p:nvSpPr>
            <p:spPr>
              <a:xfrm>
                <a:off x="292350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/>
              <p:cNvSpPr/>
              <p:nvPr/>
            </p:nvSpPr>
            <p:spPr>
              <a:xfrm>
                <a:off x="176040" y="1606918"/>
                <a:ext cx="2533641" cy="125951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Oval 45"/>
              <p:cNvSpPr/>
              <p:nvPr/>
            </p:nvSpPr>
            <p:spPr>
              <a:xfrm>
                <a:off x="76452" y="1448746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47" name="Straight Arrow Connector 46"/>
            <p:cNvCxnSpPr/>
            <p:nvPr/>
          </p:nvCxnSpPr>
          <p:spPr>
            <a:xfrm>
              <a:off x="2052069" y="3824434"/>
              <a:ext cx="404956" cy="645886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9" name="Group 48"/>
            <p:cNvGrpSpPr>
              <a:grpSpLocks/>
            </p:cNvGrpSpPr>
            <p:nvPr/>
          </p:nvGrpSpPr>
          <p:grpSpPr bwMode="auto">
            <a:xfrm>
              <a:off x="5133191" y="4738683"/>
              <a:ext cx="3045632" cy="1376610"/>
              <a:chOff x="75387" y="1450110"/>
              <a:chExt cx="3480611" cy="1573218"/>
            </a:xfrm>
          </p:grpSpPr>
          <p:sp>
            <p:nvSpPr>
              <p:cNvPr id="50" name="Oval 49"/>
              <p:cNvSpPr/>
              <p:nvPr/>
            </p:nvSpPr>
            <p:spPr>
              <a:xfrm>
                <a:off x="953671" y="1828828"/>
                <a:ext cx="1619771" cy="755706"/>
              </a:xfrm>
              <a:prstGeom prst="ellipse">
                <a:avLst/>
              </a:prstGeom>
              <a:noFill/>
              <a:ln w="190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1" name="Oval 50"/>
              <p:cNvSpPr/>
              <p:nvPr/>
            </p:nvSpPr>
            <p:spPr>
              <a:xfrm>
                <a:off x="438155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2" name="Oval 51"/>
              <p:cNvSpPr/>
              <p:nvPr/>
            </p:nvSpPr>
            <p:spPr>
              <a:xfrm>
                <a:off x="2093075" y="2069013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3" name="Oval 52"/>
              <p:cNvSpPr/>
              <p:nvPr/>
            </p:nvSpPr>
            <p:spPr>
              <a:xfrm>
                <a:off x="126415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4" name="Oval 53"/>
              <p:cNvSpPr/>
              <p:nvPr/>
            </p:nvSpPr>
            <p:spPr>
              <a:xfrm>
                <a:off x="292200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5" name="Oval 54"/>
              <p:cNvSpPr/>
              <p:nvPr/>
            </p:nvSpPr>
            <p:spPr>
              <a:xfrm>
                <a:off x="859941" y="1606216"/>
                <a:ext cx="2533639" cy="125951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6" name="Oval 55"/>
              <p:cNvSpPr/>
              <p:nvPr/>
            </p:nvSpPr>
            <p:spPr>
              <a:xfrm>
                <a:off x="74952" y="1450974"/>
                <a:ext cx="3479727" cy="1572925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57" name="Straight Arrow Connector 56"/>
            <p:cNvCxnSpPr/>
            <p:nvPr/>
          </p:nvCxnSpPr>
          <p:spPr>
            <a:xfrm>
              <a:off x="4363906" y="5400702"/>
              <a:ext cx="681761" cy="0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Arrow Connector 58"/>
            <p:cNvCxnSpPr/>
            <p:nvPr/>
          </p:nvCxnSpPr>
          <p:spPr>
            <a:xfrm flipV="1">
              <a:off x="6696247" y="3850064"/>
              <a:ext cx="435712" cy="62025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3644" name="TextBox 3"/>
          <p:cNvSpPr txBox="1">
            <a:spLocks noChangeArrowheads="1"/>
          </p:cNvSpPr>
          <p:nvPr/>
        </p:nvSpPr>
        <p:spPr bwMode="auto">
          <a:xfrm>
            <a:off x="1943100" y="157163"/>
            <a:ext cx="5032375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600">
                <a:solidFill>
                  <a:prstClr val="black"/>
                </a:solidFill>
              </a:rPr>
              <a:t>The Pentagon Equation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030996" y="285033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58" name="TextBox 57"/>
          <p:cNvSpPr txBox="1"/>
          <p:nvPr/>
        </p:nvSpPr>
        <p:spPr>
          <a:xfrm>
            <a:off x="2585109" y="29076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0" name="TextBox 59"/>
          <p:cNvSpPr txBox="1"/>
          <p:nvPr/>
        </p:nvSpPr>
        <p:spPr>
          <a:xfrm>
            <a:off x="5572499" y="172576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7" name="TextBox 66"/>
          <p:cNvSpPr txBox="1"/>
          <p:nvPr/>
        </p:nvSpPr>
        <p:spPr>
          <a:xfrm>
            <a:off x="7731663" y="285063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8" name="TextBox 67"/>
          <p:cNvSpPr txBox="1"/>
          <p:nvPr/>
        </p:nvSpPr>
        <p:spPr>
          <a:xfrm>
            <a:off x="8081540" y="29203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9" name="TextBox 68"/>
          <p:cNvSpPr txBox="1"/>
          <p:nvPr/>
        </p:nvSpPr>
        <p:spPr>
          <a:xfrm>
            <a:off x="8450486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1" name="TextBox 60"/>
          <p:cNvSpPr txBox="1"/>
          <p:nvPr/>
        </p:nvSpPr>
        <p:spPr>
          <a:xfrm>
            <a:off x="4258743" y="1566865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2" name="TextBox 61"/>
          <p:cNvSpPr txBox="1"/>
          <p:nvPr/>
        </p:nvSpPr>
        <p:spPr>
          <a:xfrm>
            <a:off x="5343916" y="1561518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5" name="TextBox 64"/>
          <p:cNvSpPr txBox="1"/>
          <p:nvPr/>
        </p:nvSpPr>
        <p:spPr>
          <a:xfrm>
            <a:off x="3146183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</p:spTree>
    <p:extLst>
      <p:ext uri="{BB962C8B-B14F-4D97-AF65-F5344CB8AC3E}">
        <p14:creationId xmlns:p14="http://schemas.microsoft.com/office/powerpoint/2010/main" val="864914391"/>
      </p:ext>
    </p:extLst>
  </p:cSld>
  <p:clrMapOvr>
    <a:masterClrMapping/>
  </p:clrMapOvr>
  <p:transition advClick="0"/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643" name="Group 1"/>
          <p:cNvGrpSpPr>
            <a:grpSpLocks/>
          </p:cNvGrpSpPr>
          <p:nvPr/>
        </p:nvGrpSpPr>
        <p:grpSpPr bwMode="auto">
          <a:xfrm>
            <a:off x="948448" y="985838"/>
            <a:ext cx="7662152" cy="4447949"/>
            <a:chOff x="52919" y="466853"/>
            <a:chExt cx="9730046" cy="5648440"/>
          </a:xfrm>
        </p:grpSpPr>
        <p:grpSp>
          <p:nvGrpSpPr>
            <p:cNvPr id="63648" name="Group 2"/>
            <p:cNvGrpSpPr>
              <a:grpSpLocks/>
            </p:cNvGrpSpPr>
            <p:nvPr/>
          </p:nvGrpSpPr>
          <p:grpSpPr bwMode="auto">
            <a:xfrm>
              <a:off x="52919" y="2134024"/>
              <a:ext cx="3045632" cy="1376610"/>
              <a:chOff x="75387" y="1450110"/>
              <a:chExt cx="3480611" cy="1573218"/>
            </a:xfrm>
          </p:grpSpPr>
          <p:sp>
            <p:nvSpPr>
              <p:cNvPr id="20" name="Oval 19"/>
              <p:cNvSpPr/>
              <p:nvPr/>
            </p:nvSpPr>
            <p:spPr>
              <a:xfrm>
                <a:off x="224768" y="1850028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438591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2093511" y="2069711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126458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3" name="Oval 12"/>
              <p:cNvSpPr/>
              <p:nvPr/>
            </p:nvSpPr>
            <p:spPr>
              <a:xfrm>
                <a:off x="292243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154471" y="1615700"/>
                <a:ext cx="2533641" cy="1262441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4" name="Oval 13"/>
              <p:cNvSpPr/>
              <p:nvPr/>
            </p:nvSpPr>
            <p:spPr>
              <a:xfrm>
                <a:off x="75387" y="1448743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3649" name="Group 26"/>
            <p:cNvGrpSpPr>
              <a:grpSpLocks/>
            </p:cNvGrpSpPr>
            <p:nvPr/>
          </p:nvGrpSpPr>
          <p:grpSpPr bwMode="auto">
            <a:xfrm>
              <a:off x="2858981" y="466853"/>
              <a:ext cx="3434437" cy="1376352"/>
              <a:chOff x="450" y="1450110"/>
              <a:chExt cx="3924945" cy="1572923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214770" y="1827962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437379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/>
              <p:cNvSpPr/>
              <p:nvPr/>
            </p:nvSpPr>
            <p:spPr>
              <a:xfrm>
                <a:off x="2092298" y="2068148"/>
                <a:ext cx="26947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Oval 34"/>
              <p:cNvSpPr/>
              <p:nvPr/>
            </p:nvSpPr>
            <p:spPr>
              <a:xfrm>
                <a:off x="1266303" y="2068148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Oval 35"/>
              <p:cNvSpPr/>
              <p:nvPr/>
            </p:nvSpPr>
            <p:spPr>
              <a:xfrm>
                <a:off x="2921224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/>
              <p:cNvSpPr/>
              <p:nvPr/>
            </p:nvSpPr>
            <p:spPr>
              <a:xfrm>
                <a:off x="1925343" y="1819176"/>
                <a:ext cx="1438169" cy="828933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/>
              <p:cNvSpPr/>
              <p:nvPr/>
            </p:nvSpPr>
            <p:spPr>
              <a:xfrm>
                <a:off x="450" y="1450110"/>
                <a:ext cx="3924945" cy="157292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64" name="Straight Arrow Connector 63"/>
            <p:cNvCxnSpPr/>
            <p:nvPr/>
          </p:nvCxnSpPr>
          <p:spPr>
            <a:xfrm flipV="1">
              <a:off x="2861980" y="1774003"/>
              <a:ext cx="494661" cy="492103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2" name="Group 20"/>
            <p:cNvGrpSpPr>
              <a:grpSpLocks/>
            </p:cNvGrpSpPr>
            <p:nvPr/>
          </p:nvGrpSpPr>
          <p:grpSpPr bwMode="auto">
            <a:xfrm>
              <a:off x="5924780" y="2214846"/>
              <a:ext cx="3858185" cy="1419925"/>
              <a:chOff x="76271" y="1450106"/>
              <a:chExt cx="4409214" cy="1622719"/>
            </a:xfrm>
          </p:grpSpPr>
          <p:sp>
            <p:nvSpPr>
              <p:cNvPr id="22" name="Oval 21"/>
              <p:cNvSpPr/>
              <p:nvPr/>
            </p:nvSpPr>
            <p:spPr>
              <a:xfrm>
                <a:off x="439475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2094396" y="2068144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126547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292332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Oval 25"/>
              <p:cNvSpPr/>
              <p:nvPr/>
            </p:nvSpPr>
            <p:spPr>
              <a:xfrm>
                <a:off x="1031143" y="1658071"/>
                <a:ext cx="2905635" cy="1182550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76271" y="1450106"/>
                <a:ext cx="4409214" cy="1622719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9" name="Oval 28"/>
            <p:cNvSpPr/>
            <p:nvPr/>
          </p:nvSpPr>
          <p:spPr>
            <a:xfrm>
              <a:off x="7542041" y="2530098"/>
              <a:ext cx="1255876" cy="727903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cxnSp>
          <p:nvCxnSpPr>
            <p:cNvPr id="30" name="Straight Arrow Connector 29"/>
            <p:cNvCxnSpPr/>
            <p:nvPr/>
          </p:nvCxnSpPr>
          <p:spPr>
            <a:xfrm>
              <a:off x="5806881" y="1774003"/>
              <a:ext cx="551048" cy="47672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6" name="Group 30"/>
            <p:cNvGrpSpPr>
              <a:grpSpLocks/>
            </p:cNvGrpSpPr>
            <p:nvPr/>
          </p:nvGrpSpPr>
          <p:grpSpPr bwMode="auto">
            <a:xfrm>
              <a:off x="1223284" y="4650925"/>
              <a:ext cx="3045632" cy="1376610"/>
              <a:chOff x="75387" y="1450110"/>
              <a:chExt cx="3480611" cy="1573218"/>
            </a:xfrm>
          </p:grpSpPr>
          <p:sp>
            <p:nvSpPr>
              <p:cNvPr id="40" name="Oval 39"/>
              <p:cNvSpPr/>
              <p:nvPr/>
            </p:nvSpPr>
            <p:spPr>
              <a:xfrm>
                <a:off x="963959" y="1829529"/>
                <a:ext cx="1622701" cy="75277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Oval 40"/>
              <p:cNvSpPr/>
              <p:nvPr/>
            </p:nvSpPr>
            <p:spPr>
              <a:xfrm>
                <a:off x="439655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 41"/>
              <p:cNvSpPr/>
              <p:nvPr/>
            </p:nvSpPr>
            <p:spPr>
              <a:xfrm>
                <a:off x="2094577" y="2069714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Oval 42"/>
              <p:cNvSpPr/>
              <p:nvPr/>
            </p:nvSpPr>
            <p:spPr>
              <a:xfrm>
                <a:off x="126565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Oval 43"/>
              <p:cNvSpPr/>
              <p:nvPr/>
            </p:nvSpPr>
            <p:spPr>
              <a:xfrm>
                <a:off x="292350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/>
              <p:cNvSpPr/>
              <p:nvPr/>
            </p:nvSpPr>
            <p:spPr>
              <a:xfrm>
                <a:off x="176040" y="1606918"/>
                <a:ext cx="2533641" cy="125951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Oval 45"/>
              <p:cNvSpPr/>
              <p:nvPr/>
            </p:nvSpPr>
            <p:spPr>
              <a:xfrm>
                <a:off x="76452" y="1448746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47" name="Straight Arrow Connector 46"/>
            <p:cNvCxnSpPr/>
            <p:nvPr/>
          </p:nvCxnSpPr>
          <p:spPr>
            <a:xfrm>
              <a:off x="2052069" y="3824434"/>
              <a:ext cx="404956" cy="645886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9" name="Group 48"/>
            <p:cNvGrpSpPr>
              <a:grpSpLocks/>
            </p:cNvGrpSpPr>
            <p:nvPr/>
          </p:nvGrpSpPr>
          <p:grpSpPr bwMode="auto">
            <a:xfrm>
              <a:off x="5133191" y="4738683"/>
              <a:ext cx="3045632" cy="1376610"/>
              <a:chOff x="75387" y="1450110"/>
              <a:chExt cx="3480611" cy="1573218"/>
            </a:xfrm>
          </p:grpSpPr>
          <p:sp>
            <p:nvSpPr>
              <p:cNvPr id="50" name="Oval 49"/>
              <p:cNvSpPr/>
              <p:nvPr/>
            </p:nvSpPr>
            <p:spPr>
              <a:xfrm>
                <a:off x="953671" y="1828828"/>
                <a:ext cx="1619771" cy="755706"/>
              </a:xfrm>
              <a:prstGeom prst="ellipse">
                <a:avLst/>
              </a:prstGeom>
              <a:noFill/>
              <a:ln w="190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1" name="Oval 50"/>
              <p:cNvSpPr/>
              <p:nvPr/>
            </p:nvSpPr>
            <p:spPr>
              <a:xfrm>
                <a:off x="438155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2" name="Oval 51"/>
              <p:cNvSpPr/>
              <p:nvPr/>
            </p:nvSpPr>
            <p:spPr>
              <a:xfrm>
                <a:off x="2093075" y="2069013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3" name="Oval 52"/>
              <p:cNvSpPr/>
              <p:nvPr/>
            </p:nvSpPr>
            <p:spPr>
              <a:xfrm>
                <a:off x="126415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4" name="Oval 53"/>
              <p:cNvSpPr/>
              <p:nvPr/>
            </p:nvSpPr>
            <p:spPr>
              <a:xfrm>
                <a:off x="292200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5" name="Oval 54"/>
              <p:cNvSpPr/>
              <p:nvPr/>
            </p:nvSpPr>
            <p:spPr>
              <a:xfrm>
                <a:off x="859941" y="1606216"/>
                <a:ext cx="2533639" cy="125951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6" name="Oval 55"/>
              <p:cNvSpPr/>
              <p:nvPr/>
            </p:nvSpPr>
            <p:spPr>
              <a:xfrm>
                <a:off x="74952" y="1450974"/>
                <a:ext cx="3479727" cy="1572925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57" name="Straight Arrow Connector 56"/>
            <p:cNvCxnSpPr/>
            <p:nvPr/>
          </p:nvCxnSpPr>
          <p:spPr>
            <a:xfrm>
              <a:off x="4363906" y="5400702"/>
              <a:ext cx="681761" cy="0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Arrow Connector 58"/>
            <p:cNvCxnSpPr/>
            <p:nvPr/>
          </p:nvCxnSpPr>
          <p:spPr>
            <a:xfrm flipV="1">
              <a:off x="6696247" y="3850064"/>
              <a:ext cx="435712" cy="62025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3644" name="TextBox 3"/>
          <p:cNvSpPr txBox="1">
            <a:spLocks noChangeArrowheads="1"/>
          </p:cNvSpPr>
          <p:nvPr/>
        </p:nvSpPr>
        <p:spPr bwMode="auto">
          <a:xfrm>
            <a:off x="1943100" y="157163"/>
            <a:ext cx="5032375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600">
                <a:solidFill>
                  <a:prstClr val="black"/>
                </a:solidFill>
              </a:rPr>
              <a:t>The Pentagon Equation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030996" y="285033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58" name="TextBox 57"/>
          <p:cNvSpPr txBox="1"/>
          <p:nvPr/>
        </p:nvSpPr>
        <p:spPr>
          <a:xfrm>
            <a:off x="2585109" y="29076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0" name="TextBox 59"/>
          <p:cNvSpPr txBox="1"/>
          <p:nvPr/>
        </p:nvSpPr>
        <p:spPr>
          <a:xfrm>
            <a:off x="5572499" y="172576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7" name="TextBox 66"/>
          <p:cNvSpPr txBox="1"/>
          <p:nvPr/>
        </p:nvSpPr>
        <p:spPr>
          <a:xfrm>
            <a:off x="7731663" y="285063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8" name="TextBox 67"/>
          <p:cNvSpPr txBox="1"/>
          <p:nvPr/>
        </p:nvSpPr>
        <p:spPr>
          <a:xfrm>
            <a:off x="8081540" y="29203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9" name="TextBox 68"/>
          <p:cNvSpPr txBox="1"/>
          <p:nvPr/>
        </p:nvSpPr>
        <p:spPr>
          <a:xfrm>
            <a:off x="8450486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1" name="TextBox 60"/>
          <p:cNvSpPr txBox="1"/>
          <p:nvPr/>
        </p:nvSpPr>
        <p:spPr>
          <a:xfrm>
            <a:off x="4258743" y="1566865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2" name="TextBox 61"/>
          <p:cNvSpPr txBox="1"/>
          <p:nvPr/>
        </p:nvSpPr>
        <p:spPr>
          <a:xfrm>
            <a:off x="5343916" y="1561518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5" name="TextBox 64"/>
          <p:cNvSpPr txBox="1"/>
          <p:nvPr/>
        </p:nvSpPr>
        <p:spPr>
          <a:xfrm>
            <a:off x="3146183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70" name="TextBox 69"/>
          <p:cNvSpPr txBox="1"/>
          <p:nvPr/>
        </p:nvSpPr>
        <p:spPr>
          <a:xfrm>
            <a:off x="2935113" y="1751623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0070C0"/>
                </a:solidFill>
              </a:rPr>
              <a:t>1</a:t>
            </a:r>
            <a:endParaRPr lang="en-US" sz="3200" b="1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0653533"/>
      </p:ext>
    </p:extLst>
  </p:cSld>
  <p:clrMapOvr>
    <a:masterClrMapping/>
  </p:clrMapOvr>
  <p:transition advClick="0"/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643" name="Group 1"/>
          <p:cNvGrpSpPr>
            <a:grpSpLocks/>
          </p:cNvGrpSpPr>
          <p:nvPr/>
        </p:nvGrpSpPr>
        <p:grpSpPr bwMode="auto">
          <a:xfrm>
            <a:off x="948448" y="985838"/>
            <a:ext cx="7662152" cy="4447949"/>
            <a:chOff x="52919" y="466853"/>
            <a:chExt cx="9730046" cy="5648440"/>
          </a:xfrm>
        </p:grpSpPr>
        <p:grpSp>
          <p:nvGrpSpPr>
            <p:cNvPr id="63648" name="Group 2"/>
            <p:cNvGrpSpPr>
              <a:grpSpLocks/>
            </p:cNvGrpSpPr>
            <p:nvPr/>
          </p:nvGrpSpPr>
          <p:grpSpPr bwMode="auto">
            <a:xfrm>
              <a:off x="52919" y="2134024"/>
              <a:ext cx="3045632" cy="1376610"/>
              <a:chOff x="75387" y="1450110"/>
              <a:chExt cx="3480611" cy="1573218"/>
            </a:xfrm>
          </p:grpSpPr>
          <p:sp>
            <p:nvSpPr>
              <p:cNvPr id="20" name="Oval 19"/>
              <p:cNvSpPr/>
              <p:nvPr/>
            </p:nvSpPr>
            <p:spPr>
              <a:xfrm>
                <a:off x="224768" y="1850028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438591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2093511" y="2069711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126458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3" name="Oval 12"/>
              <p:cNvSpPr/>
              <p:nvPr/>
            </p:nvSpPr>
            <p:spPr>
              <a:xfrm>
                <a:off x="292243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154471" y="1615700"/>
                <a:ext cx="2533641" cy="126244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4" name="Oval 13"/>
              <p:cNvSpPr/>
              <p:nvPr/>
            </p:nvSpPr>
            <p:spPr>
              <a:xfrm>
                <a:off x="75387" y="1448743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3649" name="Group 26"/>
            <p:cNvGrpSpPr>
              <a:grpSpLocks/>
            </p:cNvGrpSpPr>
            <p:nvPr/>
          </p:nvGrpSpPr>
          <p:grpSpPr bwMode="auto">
            <a:xfrm>
              <a:off x="2858981" y="466853"/>
              <a:ext cx="3434437" cy="1376352"/>
              <a:chOff x="450" y="1450110"/>
              <a:chExt cx="3924945" cy="1572923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214770" y="1827962"/>
                <a:ext cx="1622701" cy="755706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437379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/>
              <p:cNvSpPr/>
              <p:nvPr/>
            </p:nvSpPr>
            <p:spPr>
              <a:xfrm>
                <a:off x="2092298" y="2068148"/>
                <a:ext cx="26947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Oval 34"/>
              <p:cNvSpPr/>
              <p:nvPr/>
            </p:nvSpPr>
            <p:spPr>
              <a:xfrm>
                <a:off x="1266303" y="2068148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Oval 35"/>
              <p:cNvSpPr/>
              <p:nvPr/>
            </p:nvSpPr>
            <p:spPr>
              <a:xfrm>
                <a:off x="2921224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/>
              <p:cNvSpPr/>
              <p:nvPr/>
            </p:nvSpPr>
            <p:spPr>
              <a:xfrm>
                <a:off x="1925343" y="1819176"/>
                <a:ext cx="1438169" cy="828933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/>
              <p:cNvSpPr/>
              <p:nvPr/>
            </p:nvSpPr>
            <p:spPr>
              <a:xfrm>
                <a:off x="450" y="1450110"/>
                <a:ext cx="3924945" cy="157292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64" name="Straight Arrow Connector 63"/>
            <p:cNvCxnSpPr/>
            <p:nvPr/>
          </p:nvCxnSpPr>
          <p:spPr>
            <a:xfrm flipV="1">
              <a:off x="2861980" y="1774003"/>
              <a:ext cx="494661" cy="492103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2" name="Group 20"/>
            <p:cNvGrpSpPr>
              <a:grpSpLocks/>
            </p:cNvGrpSpPr>
            <p:nvPr/>
          </p:nvGrpSpPr>
          <p:grpSpPr bwMode="auto">
            <a:xfrm>
              <a:off x="5924780" y="2214846"/>
              <a:ext cx="3858185" cy="1419925"/>
              <a:chOff x="76271" y="1450106"/>
              <a:chExt cx="4409214" cy="1622719"/>
            </a:xfrm>
          </p:grpSpPr>
          <p:sp>
            <p:nvSpPr>
              <p:cNvPr id="22" name="Oval 21"/>
              <p:cNvSpPr/>
              <p:nvPr/>
            </p:nvSpPr>
            <p:spPr>
              <a:xfrm>
                <a:off x="439475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2094396" y="2068144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126547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292332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Oval 25"/>
              <p:cNvSpPr/>
              <p:nvPr/>
            </p:nvSpPr>
            <p:spPr>
              <a:xfrm>
                <a:off x="1031143" y="1658071"/>
                <a:ext cx="2905635" cy="1182550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76271" y="1450106"/>
                <a:ext cx="4409214" cy="1622719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9" name="Oval 28"/>
            <p:cNvSpPr/>
            <p:nvPr/>
          </p:nvSpPr>
          <p:spPr>
            <a:xfrm>
              <a:off x="7542041" y="2530098"/>
              <a:ext cx="1255876" cy="727903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cxnSp>
          <p:nvCxnSpPr>
            <p:cNvPr id="30" name="Straight Arrow Connector 29"/>
            <p:cNvCxnSpPr/>
            <p:nvPr/>
          </p:nvCxnSpPr>
          <p:spPr>
            <a:xfrm>
              <a:off x="5806881" y="1774003"/>
              <a:ext cx="551048" cy="47672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6" name="Group 30"/>
            <p:cNvGrpSpPr>
              <a:grpSpLocks/>
            </p:cNvGrpSpPr>
            <p:nvPr/>
          </p:nvGrpSpPr>
          <p:grpSpPr bwMode="auto">
            <a:xfrm>
              <a:off x="1223284" y="4650925"/>
              <a:ext cx="3045632" cy="1376610"/>
              <a:chOff x="75387" y="1450110"/>
              <a:chExt cx="3480611" cy="1573218"/>
            </a:xfrm>
          </p:grpSpPr>
          <p:sp>
            <p:nvSpPr>
              <p:cNvPr id="40" name="Oval 39"/>
              <p:cNvSpPr/>
              <p:nvPr/>
            </p:nvSpPr>
            <p:spPr>
              <a:xfrm>
                <a:off x="963959" y="1829529"/>
                <a:ext cx="1622701" cy="75277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Oval 40"/>
              <p:cNvSpPr/>
              <p:nvPr/>
            </p:nvSpPr>
            <p:spPr>
              <a:xfrm>
                <a:off x="439655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 41"/>
              <p:cNvSpPr/>
              <p:nvPr/>
            </p:nvSpPr>
            <p:spPr>
              <a:xfrm>
                <a:off x="2094577" y="2069714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Oval 42"/>
              <p:cNvSpPr/>
              <p:nvPr/>
            </p:nvSpPr>
            <p:spPr>
              <a:xfrm>
                <a:off x="126565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Oval 43"/>
              <p:cNvSpPr/>
              <p:nvPr/>
            </p:nvSpPr>
            <p:spPr>
              <a:xfrm>
                <a:off x="292350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/>
              <p:cNvSpPr/>
              <p:nvPr/>
            </p:nvSpPr>
            <p:spPr>
              <a:xfrm>
                <a:off x="176040" y="1606918"/>
                <a:ext cx="2533641" cy="125951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Oval 45"/>
              <p:cNvSpPr/>
              <p:nvPr/>
            </p:nvSpPr>
            <p:spPr>
              <a:xfrm>
                <a:off x="76452" y="1448746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47" name="Straight Arrow Connector 46"/>
            <p:cNvCxnSpPr/>
            <p:nvPr/>
          </p:nvCxnSpPr>
          <p:spPr>
            <a:xfrm>
              <a:off x="2052069" y="3824434"/>
              <a:ext cx="404956" cy="645886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9" name="Group 48"/>
            <p:cNvGrpSpPr>
              <a:grpSpLocks/>
            </p:cNvGrpSpPr>
            <p:nvPr/>
          </p:nvGrpSpPr>
          <p:grpSpPr bwMode="auto">
            <a:xfrm>
              <a:off x="5133191" y="4738683"/>
              <a:ext cx="3045632" cy="1376610"/>
              <a:chOff x="75387" y="1450110"/>
              <a:chExt cx="3480611" cy="1573218"/>
            </a:xfrm>
          </p:grpSpPr>
          <p:sp>
            <p:nvSpPr>
              <p:cNvPr id="50" name="Oval 49"/>
              <p:cNvSpPr/>
              <p:nvPr/>
            </p:nvSpPr>
            <p:spPr>
              <a:xfrm>
                <a:off x="953671" y="1828828"/>
                <a:ext cx="1619771" cy="755706"/>
              </a:xfrm>
              <a:prstGeom prst="ellipse">
                <a:avLst/>
              </a:prstGeom>
              <a:noFill/>
              <a:ln w="190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1" name="Oval 50"/>
              <p:cNvSpPr/>
              <p:nvPr/>
            </p:nvSpPr>
            <p:spPr>
              <a:xfrm>
                <a:off x="438155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2" name="Oval 51"/>
              <p:cNvSpPr/>
              <p:nvPr/>
            </p:nvSpPr>
            <p:spPr>
              <a:xfrm>
                <a:off x="2093075" y="2069013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3" name="Oval 52"/>
              <p:cNvSpPr/>
              <p:nvPr/>
            </p:nvSpPr>
            <p:spPr>
              <a:xfrm>
                <a:off x="126415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4" name="Oval 53"/>
              <p:cNvSpPr/>
              <p:nvPr/>
            </p:nvSpPr>
            <p:spPr>
              <a:xfrm>
                <a:off x="292200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5" name="Oval 54"/>
              <p:cNvSpPr/>
              <p:nvPr/>
            </p:nvSpPr>
            <p:spPr>
              <a:xfrm>
                <a:off x="859941" y="1606216"/>
                <a:ext cx="2533639" cy="125951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6" name="Oval 55"/>
              <p:cNvSpPr/>
              <p:nvPr/>
            </p:nvSpPr>
            <p:spPr>
              <a:xfrm>
                <a:off x="74952" y="1450974"/>
                <a:ext cx="3479727" cy="1572925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57" name="Straight Arrow Connector 56"/>
            <p:cNvCxnSpPr/>
            <p:nvPr/>
          </p:nvCxnSpPr>
          <p:spPr>
            <a:xfrm>
              <a:off x="4363906" y="5400702"/>
              <a:ext cx="681761" cy="0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Arrow Connector 58"/>
            <p:cNvCxnSpPr/>
            <p:nvPr/>
          </p:nvCxnSpPr>
          <p:spPr>
            <a:xfrm flipV="1">
              <a:off x="6696247" y="3850064"/>
              <a:ext cx="435712" cy="62025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3644" name="TextBox 3"/>
          <p:cNvSpPr txBox="1">
            <a:spLocks noChangeArrowheads="1"/>
          </p:cNvSpPr>
          <p:nvPr/>
        </p:nvSpPr>
        <p:spPr bwMode="auto">
          <a:xfrm>
            <a:off x="1943100" y="157163"/>
            <a:ext cx="5032375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600">
                <a:solidFill>
                  <a:prstClr val="black"/>
                </a:solidFill>
              </a:rPr>
              <a:t>The Pentagon Equation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030996" y="285033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0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2585109" y="29076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1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5572499" y="172576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0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7731663" y="285063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0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8081540" y="29203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1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8450486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0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4258743" y="1566865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0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5343916" y="1561518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0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3146183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0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2935113" y="1751623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0070C0"/>
                </a:solidFill>
              </a:rPr>
              <a:t>1</a:t>
            </a:r>
            <a:endParaRPr lang="en-US" sz="3200" b="1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959236"/>
      </p:ext>
    </p:extLst>
  </p:cSld>
  <p:clrMapOvr>
    <a:masterClrMapping/>
  </p:clrMapOvr>
  <p:transition advClick="0"/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643" name="Group 1"/>
          <p:cNvGrpSpPr>
            <a:grpSpLocks/>
          </p:cNvGrpSpPr>
          <p:nvPr/>
        </p:nvGrpSpPr>
        <p:grpSpPr bwMode="auto">
          <a:xfrm>
            <a:off x="948448" y="985838"/>
            <a:ext cx="7662152" cy="4447949"/>
            <a:chOff x="52919" y="466853"/>
            <a:chExt cx="9730046" cy="5648440"/>
          </a:xfrm>
        </p:grpSpPr>
        <p:grpSp>
          <p:nvGrpSpPr>
            <p:cNvPr id="63648" name="Group 2"/>
            <p:cNvGrpSpPr>
              <a:grpSpLocks/>
            </p:cNvGrpSpPr>
            <p:nvPr/>
          </p:nvGrpSpPr>
          <p:grpSpPr bwMode="auto">
            <a:xfrm>
              <a:off x="52919" y="2134024"/>
              <a:ext cx="3045632" cy="1376610"/>
              <a:chOff x="75387" y="1450110"/>
              <a:chExt cx="3480611" cy="1573218"/>
            </a:xfrm>
          </p:grpSpPr>
          <p:sp>
            <p:nvSpPr>
              <p:cNvPr id="20" name="Oval 19"/>
              <p:cNvSpPr/>
              <p:nvPr/>
            </p:nvSpPr>
            <p:spPr>
              <a:xfrm>
                <a:off x="224768" y="1850028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438591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2093511" y="2069711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126458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3" name="Oval 12"/>
              <p:cNvSpPr/>
              <p:nvPr/>
            </p:nvSpPr>
            <p:spPr>
              <a:xfrm>
                <a:off x="292243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154471" y="1615700"/>
                <a:ext cx="2533641" cy="126244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4" name="Oval 13"/>
              <p:cNvSpPr/>
              <p:nvPr/>
            </p:nvSpPr>
            <p:spPr>
              <a:xfrm>
                <a:off x="75387" y="1448743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3649" name="Group 26"/>
            <p:cNvGrpSpPr>
              <a:grpSpLocks/>
            </p:cNvGrpSpPr>
            <p:nvPr/>
          </p:nvGrpSpPr>
          <p:grpSpPr bwMode="auto">
            <a:xfrm>
              <a:off x="2858981" y="466853"/>
              <a:ext cx="3434437" cy="1376352"/>
              <a:chOff x="450" y="1450110"/>
              <a:chExt cx="3924945" cy="1572923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214770" y="1827962"/>
                <a:ext cx="1622701" cy="755706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437379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/>
              <p:cNvSpPr/>
              <p:nvPr/>
            </p:nvSpPr>
            <p:spPr>
              <a:xfrm>
                <a:off x="2092298" y="2068148"/>
                <a:ext cx="26947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Oval 34"/>
              <p:cNvSpPr/>
              <p:nvPr/>
            </p:nvSpPr>
            <p:spPr>
              <a:xfrm>
                <a:off x="1266303" y="2068148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Oval 35"/>
              <p:cNvSpPr/>
              <p:nvPr/>
            </p:nvSpPr>
            <p:spPr>
              <a:xfrm>
                <a:off x="2921224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/>
              <p:cNvSpPr/>
              <p:nvPr/>
            </p:nvSpPr>
            <p:spPr>
              <a:xfrm>
                <a:off x="1925343" y="1819176"/>
                <a:ext cx="1438169" cy="828933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/>
              <p:cNvSpPr/>
              <p:nvPr/>
            </p:nvSpPr>
            <p:spPr>
              <a:xfrm>
                <a:off x="450" y="1450110"/>
                <a:ext cx="3924945" cy="157292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64" name="Straight Arrow Connector 63"/>
            <p:cNvCxnSpPr/>
            <p:nvPr/>
          </p:nvCxnSpPr>
          <p:spPr>
            <a:xfrm flipV="1">
              <a:off x="2861980" y="1774003"/>
              <a:ext cx="494661" cy="492103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2" name="Group 20"/>
            <p:cNvGrpSpPr>
              <a:grpSpLocks/>
            </p:cNvGrpSpPr>
            <p:nvPr/>
          </p:nvGrpSpPr>
          <p:grpSpPr bwMode="auto">
            <a:xfrm>
              <a:off x="5924780" y="2214846"/>
              <a:ext cx="3858185" cy="1419925"/>
              <a:chOff x="76271" y="1450106"/>
              <a:chExt cx="4409214" cy="1622719"/>
            </a:xfrm>
          </p:grpSpPr>
          <p:sp>
            <p:nvSpPr>
              <p:cNvPr id="22" name="Oval 21"/>
              <p:cNvSpPr/>
              <p:nvPr/>
            </p:nvSpPr>
            <p:spPr>
              <a:xfrm>
                <a:off x="439475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2094396" y="2068144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126547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292332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Oval 25"/>
              <p:cNvSpPr/>
              <p:nvPr/>
            </p:nvSpPr>
            <p:spPr>
              <a:xfrm>
                <a:off x="1031143" y="1658071"/>
                <a:ext cx="2905635" cy="1182550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76271" y="1450106"/>
                <a:ext cx="4409214" cy="1622719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9" name="Oval 28"/>
            <p:cNvSpPr/>
            <p:nvPr/>
          </p:nvSpPr>
          <p:spPr>
            <a:xfrm>
              <a:off x="7542041" y="2530098"/>
              <a:ext cx="1255876" cy="727903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cxnSp>
          <p:nvCxnSpPr>
            <p:cNvPr id="30" name="Straight Arrow Connector 29"/>
            <p:cNvCxnSpPr/>
            <p:nvPr/>
          </p:nvCxnSpPr>
          <p:spPr>
            <a:xfrm>
              <a:off x="5806881" y="1774003"/>
              <a:ext cx="551048" cy="47672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6" name="Group 30"/>
            <p:cNvGrpSpPr>
              <a:grpSpLocks/>
            </p:cNvGrpSpPr>
            <p:nvPr/>
          </p:nvGrpSpPr>
          <p:grpSpPr bwMode="auto">
            <a:xfrm>
              <a:off x="1223284" y="4650925"/>
              <a:ext cx="3045632" cy="1376610"/>
              <a:chOff x="75387" y="1450110"/>
              <a:chExt cx="3480611" cy="1573218"/>
            </a:xfrm>
          </p:grpSpPr>
          <p:sp>
            <p:nvSpPr>
              <p:cNvPr id="40" name="Oval 39"/>
              <p:cNvSpPr/>
              <p:nvPr/>
            </p:nvSpPr>
            <p:spPr>
              <a:xfrm>
                <a:off x="963959" y="1829529"/>
                <a:ext cx="1622701" cy="75277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Oval 40"/>
              <p:cNvSpPr/>
              <p:nvPr/>
            </p:nvSpPr>
            <p:spPr>
              <a:xfrm>
                <a:off x="439655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 41"/>
              <p:cNvSpPr/>
              <p:nvPr/>
            </p:nvSpPr>
            <p:spPr>
              <a:xfrm>
                <a:off x="2094577" y="2069714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Oval 42"/>
              <p:cNvSpPr/>
              <p:nvPr/>
            </p:nvSpPr>
            <p:spPr>
              <a:xfrm>
                <a:off x="126565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Oval 43"/>
              <p:cNvSpPr/>
              <p:nvPr/>
            </p:nvSpPr>
            <p:spPr>
              <a:xfrm>
                <a:off x="292350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/>
              <p:cNvSpPr/>
              <p:nvPr/>
            </p:nvSpPr>
            <p:spPr>
              <a:xfrm>
                <a:off x="176040" y="1606918"/>
                <a:ext cx="2533641" cy="125951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Oval 45"/>
              <p:cNvSpPr/>
              <p:nvPr/>
            </p:nvSpPr>
            <p:spPr>
              <a:xfrm>
                <a:off x="76452" y="1448746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47" name="Straight Arrow Connector 46"/>
            <p:cNvCxnSpPr/>
            <p:nvPr/>
          </p:nvCxnSpPr>
          <p:spPr>
            <a:xfrm>
              <a:off x="2052069" y="3824434"/>
              <a:ext cx="404956" cy="645886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9" name="Group 48"/>
            <p:cNvGrpSpPr>
              <a:grpSpLocks/>
            </p:cNvGrpSpPr>
            <p:nvPr/>
          </p:nvGrpSpPr>
          <p:grpSpPr bwMode="auto">
            <a:xfrm>
              <a:off x="5133191" y="4738683"/>
              <a:ext cx="3045632" cy="1376610"/>
              <a:chOff x="75387" y="1450110"/>
              <a:chExt cx="3480611" cy="1573218"/>
            </a:xfrm>
          </p:grpSpPr>
          <p:sp>
            <p:nvSpPr>
              <p:cNvPr id="50" name="Oval 49"/>
              <p:cNvSpPr/>
              <p:nvPr/>
            </p:nvSpPr>
            <p:spPr>
              <a:xfrm>
                <a:off x="953671" y="1828828"/>
                <a:ext cx="1619771" cy="755706"/>
              </a:xfrm>
              <a:prstGeom prst="ellipse">
                <a:avLst/>
              </a:prstGeom>
              <a:noFill/>
              <a:ln w="190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1" name="Oval 50"/>
              <p:cNvSpPr/>
              <p:nvPr/>
            </p:nvSpPr>
            <p:spPr>
              <a:xfrm>
                <a:off x="438155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2" name="Oval 51"/>
              <p:cNvSpPr/>
              <p:nvPr/>
            </p:nvSpPr>
            <p:spPr>
              <a:xfrm>
                <a:off x="2093075" y="2069013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3" name="Oval 52"/>
              <p:cNvSpPr/>
              <p:nvPr/>
            </p:nvSpPr>
            <p:spPr>
              <a:xfrm>
                <a:off x="126415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4" name="Oval 53"/>
              <p:cNvSpPr/>
              <p:nvPr/>
            </p:nvSpPr>
            <p:spPr>
              <a:xfrm>
                <a:off x="292200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5" name="Oval 54"/>
              <p:cNvSpPr/>
              <p:nvPr/>
            </p:nvSpPr>
            <p:spPr>
              <a:xfrm>
                <a:off x="859941" y="1606216"/>
                <a:ext cx="2533639" cy="125951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6" name="Oval 55"/>
              <p:cNvSpPr/>
              <p:nvPr/>
            </p:nvSpPr>
            <p:spPr>
              <a:xfrm>
                <a:off x="74952" y="1450974"/>
                <a:ext cx="3479727" cy="1572925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57" name="Straight Arrow Connector 56"/>
            <p:cNvCxnSpPr/>
            <p:nvPr/>
          </p:nvCxnSpPr>
          <p:spPr>
            <a:xfrm>
              <a:off x="4363906" y="5400702"/>
              <a:ext cx="681761" cy="0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Arrow Connector 58"/>
            <p:cNvCxnSpPr/>
            <p:nvPr/>
          </p:nvCxnSpPr>
          <p:spPr>
            <a:xfrm flipV="1">
              <a:off x="6696247" y="3850064"/>
              <a:ext cx="435712" cy="62025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3644" name="TextBox 3"/>
          <p:cNvSpPr txBox="1">
            <a:spLocks noChangeArrowheads="1"/>
          </p:cNvSpPr>
          <p:nvPr/>
        </p:nvSpPr>
        <p:spPr bwMode="auto">
          <a:xfrm>
            <a:off x="1943100" y="157163"/>
            <a:ext cx="5032375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600">
                <a:solidFill>
                  <a:prstClr val="black"/>
                </a:solidFill>
              </a:rPr>
              <a:t>The Pentagon Equation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030996" y="285033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0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2585109" y="29076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1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5572499" y="172576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0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7731663" y="285063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0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8081540" y="29203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1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8450486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0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4258743" y="1566865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0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5343916" y="1561518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0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3146183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0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5887943" y="1742447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0070C0"/>
                </a:solidFill>
              </a:rPr>
              <a:t>1</a:t>
            </a:r>
            <a:endParaRPr lang="en-US" sz="3200" b="1" dirty="0">
              <a:solidFill>
                <a:srgbClr val="0070C0"/>
              </a:solidFill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2935113" y="1751623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0070C0"/>
                </a:solidFill>
              </a:rPr>
              <a:t>1</a:t>
            </a:r>
            <a:endParaRPr lang="en-US" sz="3200" b="1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8448243"/>
      </p:ext>
    </p:extLst>
  </p:cSld>
  <p:clrMapOvr>
    <a:masterClrMapping/>
  </p:clrMapOvr>
  <p:transition advClick="0"/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648" name="Group 2"/>
          <p:cNvGrpSpPr>
            <a:grpSpLocks/>
          </p:cNvGrpSpPr>
          <p:nvPr/>
        </p:nvGrpSpPr>
        <p:grpSpPr bwMode="auto">
          <a:xfrm>
            <a:off x="948448" y="2298677"/>
            <a:ext cx="2398354" cy="1084032"/>
            <a:chOff x="75387" y="1450110"/>
            <a:chExt cx="3480611" cy="1573218"/>
          </a:xfrm>
        </p:grpSpPr>
        <p:sp>
          <p:nvSpPr>
            <p:cNvPr id="20" name="Oval 19"/>
            <p:cNvSpPr/>
            <p:nvPr/>
          </p:nvSpPr>
          <p:spPr>
            <a:xfrm>
              <a:off x="224768" y="1850028"/>
              <a:ext cx="1622701" cy="755706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 dirty="0">
                <a:solidFill>
                  <a:prstClr val="white"/>
                </a:solidFill>
              </a:endParaRPr>
            </a:p>
          </p:txBody>
        </p:sp>
        <p:sp>
          <p:nvSpPr>
            <p:cNvPr id="10" name="Oval 9"/>
            <p:cNvSpPr/>
            <p:nvPr/>
          </p:nvSpPr>
          <p:spPr>
            <a:xfrm>
              <a:off x="438591" y="2069711"/>
              <a:ext cx="266544" cy="26654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11" name="Oval 10"/>
            <p:cNvSpPr/>
            <p:nvPr/>
          </p:nvSpPr>
          <p:spPr>
            <a:xfrm>
              <a:off x="2093511" y="2069711"/>
              <a:ext cx="266546" cy="26654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12" name="Oval 11"/>
            <p:cNvSpPr/>
            <p:nvPr/>
          </p:nvSpPr>
          <p:spPr>
            <a:xfrm>
              <a:off x="1264587" y="2069711"/>
              <a:ext cx="266544" cy="26654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13" name="Oval 12"/>
            <p:cNvSpPr/>
            <p:nvPr/>
          </p:nvSpPr>
          <p:spPr>
            <a:xfrm>
              <a:off x="2922437" y="2069711"/>
              <a:ext cx="266544" cy="26654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9" name="Oval 8"/>
            <p:cNvSpPr/>
            <p:nvPr/>
          </p:nvSpPr>
          <p:spPr>
            <a:xfrm>
              <a:off x="154471" y="1615700"/>
              <a:ext cx="2533641" cy="1262441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14" name="Oval 13"/>
            <p:cNvSpPr/>
            <p:nvPr/>
          </p:nvSpPr>
          <p:spPr>
            <a:xfrm>
              <a:off x="75387" y="1448743"/>
              <a:ext cx="3479727" cy="1575853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</p:grpSp>
      <p:grpSp>
        <p:nvGrpSpPr>
          <p:cNvPr id="63649" name="Group 26"/>
          <p:cNvGrpSpPr>
            <a:grpSpLocks/>
          </p:cNvGrpSpPr>
          <p:nvPr/>
        </p:nvGrpSpPr>
        <p:grpSpPr bwMode="auto">
          <a:xfrm>
            <a:off x="3158147" y="985838"/>
            <a:ext cx="2704528" cy="1083829"/>
            <a:chOff x="450" y="1450110"/>
            <a:chExt cx="3924945" cy="1572923"/>
          </a:xfrm>
        </p:grpSpPr>
        <p:sp>
          <p:nvSpPr>
            <p:cNvPr id="32" name="Oval 31"/>
            <p:cNvSpPr/>
            <p:nvPr/>
          </p:nvSpPr>
          <p:spPr>
            <a:xfrm>
              <a:off x="214770" y="1827962"/>
              <a:ext cx="1622701" cy="755706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33" name="Oval 32"/>
            <p:cNvSpPr/>
            <p:nvPr/>
          </p:nvSpPr>
          <p:spPr>
            <a:xfrm>
              <a:off x="437379" y="2068148"/>
              <a:ext cx="266544" cy="26947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34" name="Oval 33"/>
            <p:cNvSpPr/>
            <p:nvPr/>
          </p:nvSpPr>
          <p:spPr>
            <a:xfrm>
              <a:off x="2092298" y="2068148"/>
              <a:ext cx="269474" cy="26947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35" name="Oval 34"/>
            <p:cNvSpPr/>
            <p:nvPr/>
          </p:nvSpPr>
          <p:spPr>
            <a:xfrm>
              <a:off x="1266303" y="2068148"/>
              <a:ext cx="266546" cy="26947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36" name="Oval 35"/>
            <p:cNvSpPr/>
            <p:nvPr/>
          </p:nvSpPr>
          <p:spPr>
            <a:xfrm>
              <a:off x="2921224" y="2068148"/>
              <a:ext cx="266544" cy="26947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37" name="Oval 36"/>
            <p:cNvSpPr/>
            <p:nvPr/>
          </p:nvSpPr>
          <p:spPr>
            <a:xfrm>
              <a:off x="1925343" y="1819176"/>
              <a:ext cx="1438169" cy="828933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38" name="Oval 37"/>
            <p:cNvSpPr/>
            <p:nvPr/>
          </p:nvSpPr>
          <p:spPr>
            <a:xfrm>
              <a:off x="450" y="1450110"/>
              <a:ext cx="3924945" cy="1572923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</p:grpSp>
      <p:cxnSp>
        <p:nvCxnSpPr>
          <p:cNvPr id="64" name="Straight Arrow Connector 63"/>
          <p:cNvCxnSpPr/>
          <p:nvPr/>
        </p:nvCxnSpPr>
        <p:spPr bwMode="auto">
          <a:xfrm flipV="1">
            <a:off x="3160509" y="2015173"/>
            <a:ext cx="389532" cy="387514"/>
          </a:xfrm>
          <a:prstGeom prst="straightConnector1">
            <a:avLst/>
          </a:prstGeom>
          <a:ln w="76200">
            <a:solidFill>
              <a:schemeClr val="accent2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3652" name="Group 20"/>
          <p:cNvGrpSpPr>
            <a:grpSpLocks/>
          </p:cNvGrpSpPr>
          <p:nvPr/>
        </p:nvGrpSpPr>
        <p:grpSpPr bwMode="auto">
          <a:xfrm>
            <a:off x="5572382" y="2362321"/>
            <a:ext cx="3038218" cy="1118141"/>
            <a:chOff x="76271" y="1450106"/>
            <a:chExt cx="4409214" cy="1622719"/>
          </a:xfrm>
        </p:grpSpPr>
        <p:sp>
          <p:nvSpPr>
            <p:cNvPr id="22" name="Oval 21"/>
            <p:cNvSpPr/>
            <p:nvPr/>
          </p:nvSpPr>
          <p:spPr>
            <a:xfrm>
              <a:off x="439475" y="2068144"/>
              <a:ext cx="266546" cy="26947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23" name="Oval 22"/>
            <p:cNvSpPr/>
            <p:nvPr/>
          </p:nvSpPr>
          <p:spPr>
            <a:xfrm>
              <a:off x="2094396" y="2068144"/>
              <a:ext cx="266544" cy="26947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24" name="Oval 23"/>
            <p:cNvSpPr/>
            <p:nvPr/>
          </p:nvSpPr>
          <p:spPr>
            <a:xfrm>
              <a:off x="1265470" y="2068144"/>
              <a:ext cx="266546" cy="26947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25" name="Oval 24"/>
            <p:cNvSpPr/>
            <p:nvPr/>
          </p:nvSpPr>
          <p:spPr>
            <a:xfrm>
              <a:off x="2923320" y="2068144"/>
              <a:ext cx="266546" cy="26947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26" name="Oval 25"/>
            <p:cNvSpPr/>
            <p:nvPr/>
          </p:nvSpPr>
          <p:spPr>
            <a:xfrm>
              <a:off x="1031143" y="1658071"/>
              <a:ext cx="2905635" cy="1182550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28" name="Oval 27"/>
            <p:cNvSpPr/>
            <p:nvPr/>
          </p:nvSpPr>
          <p:spPr>
            <a:xfrm>
              <a:off x="76271" y="1450106"/>
              <a:ext cx="4409214" cy="1622719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</p:grpSp>
      <p:sp>
        <p:nvSpPr>
          <p:cNvPr id="29" name="Oval 28"/>
          <p:cNvSpPr/>
          <p:nvPr/>
        </p:nvSpPr>
        <p:spPr bwMode="auto">
          <a:xfrm>
            <a:off x="6845932" y="2610571"/>
            <a:ext cx="988969" cy="573198"/>
          </a:xfrm>
          <a:prstGeom prst="ellipse">
            <a:avLst/>
          </a:prstGeom>
          <a:noFill/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</a:endParaRPr>
          </a:p>
        </p:txBody>
      </p:sp>
      <p:cxnSp>
        <p:nvCxnSpPr>
          <p:cNvPr id="30" name="Straight Arrow Connector 29"/>
          <p:cNvCxnSpPr/>
          <p:nvPr/>
        </p:nvCxnSpPr>
        <p:spPr bwMode="auto">
          <a:xfrm>
            <a:off x="5479540" y="2015173"/>
            <a:ext cx="433936" cy="375404"/>
          </a:xfrm>
          <a:prstGeom prst="straightConnector1">
            <a:avLst/>
          </a:prstGeom>
          <a:ln w="76200">
            <a:solidFill>
              <a:schemeClr val="accent2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3656" name="Group 30"/>
          <p:cNvGrpSpPr>
            <a:grpSpLocks/>
          </p:cNvGrpSpPr>
          <p:nvPr/>
        </p:nvGrpSpPr>
        <p:grpSpPr bwMode="auto">
          <a:xfrm>
            <a:off x="1870079" y="4280648"/>
            <a:ext cx="2398354" cy="1084032"/>
            <a:chOff x="75387" y="1450110"/>
            <a:chExt cx="3480611" cy="1573218"/>
          </a:xfrm>
        </p:grpSpPr>
        <p:sp>
          <p:nvSpPr>
            <p:cNvPr id="40" name="Oval 39"/>
            <p:cNvSpPr/>
            <p:nvPr/>
          </p:nvSpPr>
          <p:spPr>
            <a:xfrm>
              <a:off x="963959" y="1829529"/>
              <a:ext cx="1622701" cy="752776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41" name="Oval 40"/>
            <p:cNvSpPr/>
            <p:nvPr/>
          </p:nvSpPr>
          <p:spPr>
            <a:xfrm>
              <a:off x="439655" y="2069714"/>
              <a:ext cx="266546" cy="26654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42" name="Oval 41"/>
            <p:cNvSpPr/>
            <p:nvPr/>
          </p:nvSpPr>
          <p:spPr>
            <a:xfrm>
              <a:off x="2094577" y="2069714"/>
              <a:ext cx="266544" cy="26654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43" name="Oval 42"/>
            <p:cNvSpPr/>
            <p:nvPr/>
          </p:nvSpPr>
          <p:spPr>
            <a:xfrm>
              <a:off x="1265651" y="2069714"/>
              <a:ext cx="266546" cy="26654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44" name="Oval 43"/>
            <p:cNvSpPr/>
            <p:nvPr/>
          </p:nvSpPr>
          <p:spPr>
            <a:xfrm>
              <a:off x="2923501" y="2069714"/>
              <a:ext cx="266546" cy="26654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45" name="Oval 44"/>
            <p:cNvSpPr/>
            <p:nvPr/>
          </p:nvSpPr>
          <p:spPr>
            <a:xfrm>
              <a:off x="176040" y="1606918"/>
              <a:ext cx="2533641" cy="1259511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46" name="Oval 45"/>
            <p:cNvSpPr/>
            <p:nvPr/>
          </p:nvSpPr>
          <p:spPr>
            <a:xfrm>
              <a:off x="76452" y="1448746"/>
              <a:ext cx="3479727" cy="1575853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</p:grpSp>
      <p:cxnSp>
        <p:nvCxnSpPr>
          <p:cNvPr id="47" name="Straight Arrow Connector 46"/>
          <p:cNvCxnSpPr/>
          <p:nvPr/>
        </p:nvCxnSpPr>
        <p:spPr bwMode="auto">
          <a:xfrm>
            <a:off x="2522725" y="3629816"/>
            <a:ext cx="318892" cy="508613"/>
          </a:xfrm>
          <a:prstGeom prst="straightConnector1">
            <a:avLst/>
          </a:prstGeom>
          <a:ln w="76200">
            <a:solidFill>
              <a:schemeClr val="accent2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3659" name="Group 48"/>
          <p:cNvGrpSpPr>
            <a:grpSpLocks/>
          </p:cNvGrpSpPr>
          <p:nvPr/>
        </p:nvGrpSpPr>
        <p:grpSpPr bwMode="auto">
          <a:xfrm>
            <a:off x="4949027" y="4349755"/>
            <a:ext cx="2398354" cy="1084032"/>
            <a:chOff x="75387" y="1450110"/>
            <a:chExt cx="3480611" cy="1573218"/>
          </a:xfrm>
        </p:grpSpPr>
        <p:sp>
          <p:nvSpPr>
            <p:cNvPr id="50" name="Oval 49"/>
            <p:cNvSpPr/>
            <p:nvPr/>
          </p:nvSpPr>
          <p:spPr>
            <a:xfrm>
              <a:off x="953671" y="1828828"/>
              <a:ext cx="1619771" cy="755706"/>
            </a:xfrm>
            <a:prstGeom prst="ellipse">
              <a:avLst/>
            </a:prstGeom>
            <a:noFill/>
            <a:ln w="190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51" name="Oval 50"/>
            <p:cNvSpPr/>
            <p:nvPr/>
          </p:nvSpPr>
          <p:spPr>
            <a:xfrm>
              <a:off x="438155" y="2069013"/>
              <a:ext cx="266544" cy="26947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52" name="Oval 51"/>
            <p:cNvSpPr/>
            <p:nvPr/>
          </p:nvSpPr>
          <p:spPr>
            <a:xfrm>
              <a:off x="2093075" y="2069013"/>
              <a:ext cx="266546" cy="26947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53" name="Oval 52"/>
            <p:cNvSpPr/>
            <p:nvPr/>
          </p:nvSpPr>
          <p:spPr>
            <a:xfrm>
              <a:off x="1264151" y="2069013"/>
              <a:ext cx="266544" cy="26947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54" name="Oval 53"/>
            <p:cNvSpPr/>
            <p:nvPr/>
          </p:nvSpPr>
          <p:spPr>
            <a:xfrm>
              <a:off x="2922001" y="2069013"/>
              <a:ext cx="266544" cy="26947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55" name="Oval 54"/>
            <p:cNvSpPr/>
            <p:nvPr/>
          </p:nvSpPr>
          <p:spPr>
            <a:xfrm>
              <a:off x="859941" y="1606216"/>
              <a:ext cx="2533639" cy="1259511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56" name="Oval 55"/>
            <p:cNvSpPr/>
            <p:nvPr/>
          </p:nvSpPr>
          <p:spPr>
            <a:xfrm>
              <a:off x="74952" y="1450974"/>
              <a:ext cx="3479727" cy="1572925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</p:grpSp>
      <p:cxnSp>
        <p:nvCxnSpPr>
          <p:cNvPr id="57" name="Straight Arrow Connector 56"/>
          <p:cNvCxnSpPr/>
          <p:nvPr/>
        </p:nvCxnSpPr>
        <p:spPr bwMode="auto">
          <a:xfrm>
            <a:off x="4343235" y="4871072"/>
            <a:ext cx="536869" cy="0"/>
          </a:xfrm>
          <a:prstGeom prst="straightConnector1">
            <a:avLst/>
          </a:prstGeom>
          <a:ln w="76200">
            <a:solidFill>
              <a:schemeClr val="accent2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Straight Arrow Connector 58"/>
          <p:cNvCxnSpPr/>
          <p:nvPr/>
        </p:nvCxnSpPr>
        <p:spPr bwMode="auto">
          <a:xfrm flipV="1">
            <a:off x="6179892" y="3649998"/>
            <a:ext cx="343112" cy="488429"/>
          </a:xfrm>
          <a:prstGeom prst="straightConnector1">
            <a:avLst/>
          </a:prstGeom>
          <a:ln w="76200">
            <a:solidFill>
              <a:schemeClr val="accent2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644" name="TextBox 3"/>
          <p:cNvSpPr txBox="1">
            <a:spLocks noChangeArrowheads="1"/>
          </p:cNvSpPr>
          <p:nvPr/>
        </p:nvSpPr>
        <p:spPr bwMode="auto">
          <a:xfrm>
            <a:off x="1943100" y="157163"/>
            <a:ext cx="5032375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600">
                <a:solidFill>
                  <a:prstClr val="black"/>
                </a:solidFill>
              </a:rPr>
              <a:t>The Pentagon Equation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030996" y="285033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58" name="TextBox 57"/>
          <p:cNvSpPr txBox="1"/>
          <p:nvPr/>
        </p:nvSpPr>
        <p:spPr>
          <a:xfrm>
            <a:off x="2585109" y="29076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0" name="TextBox 59"/>
          <p:cNvSpPr txBox="1"/>
          <p:nvPr/>
        </p:nvSpPr>
        <p:spPr>
          <a:xfrm>
            <a:off x="5572499" y="172576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7" name="TextBox 66"/>
          <p:cNvSpPr txBox="1"/>
          <p:nvPr/>
        </p:nvSpPr>
        <p:spPr>
          <a:xfrm>
            <a:off x="7731663" y="285063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8" name="TextBox 67"/>
          <p:cNvSpPr txBox="1"/>
          <p:nvPr/>
        </p:nvSpPr>
        <p:spPr>
          <a:xfrm>
            <a:off x="8081540" y="29203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9" name="TextBox 68"/>
          <p:cNvSpPr txBox="1"/>
          <p:nvPr/>
        </p:nvSpPr>
        <p:spPr>
          <a:xfrm>
            <a:off x="8450486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1" name="TextBox 60"/>
          <p:cNvSpPr txBox="1"/>
          <p:nvPr/>
        </p:nvSpPr>
        <p:spPr>
          <a:xfrm>
            <a:off x="4258743" y="1566865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2" name="TextBox 61"/>
          <p:cNvSpPr txBox="1"/>
          <p:nvPr/>
        </p:nvSpPr>
        <p:spPr>
          <a:xfrm>
            <a:off x="5343916" y="1561518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5" name="TextBox 64"/>
          <p:cNvSpPr txBox="1"/>
          <p:nvPr/>
        </p:nvSpPr>
        <p:spPr>
          <a:xfrm>
            <a:off x="3146183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6" name="TextBox 65"/>
          <p:cNvSpPr txBox="1"/>
          <p:nvPr/>
        </p:nvSpPr>
        <p:spPr>
          <a:xfrm>
            <a:off x="5887943" y="1742447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0070C0"/>
                </a:solidFill>
              </a:rPr>
              <a:t>1</a:t>
            </a:r>
            <a:endParaRPr lang="en-US" sz="3200" b="1" dirty="0">
              <a:solidFill>
                <a:srgbClr val="0070C0"/>
              </a:solidFill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2935113" y="1751623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0070C0"/>
                </a:solidFill>
              </a:rPr>
              <a:t>1</a:t>
            </a:r>
            <a:endParaRPr lang="en-US" sz="3200" b="1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9931086"/>
      </p:ext>
    </p:extLst>
  </p:cSld>
  <p:clrMapOvr>
    <a:masterClrMapping/>
  </p:clrMapOvr>
  <p:transition advClick="0"/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643" name="Group 1"/>
          <p:cNvGrpSpPr>
            <a:grpSpLocks/>
          </p:cNvGrpSpPr>
          <p:nvPr/>
        </p:nvGrpSpPr>
        <p:grpSpPr bwMode="auto">
          <a:xfrm>
            <a:off x="948448" y="985838"/>
            <a:ext cx="7662152" cy="4379719"/>
            <a:chOff x="52919" y="466853"/>
            <a:chExt cx="9730046" cy="5561795"/>
          </a:xfrm>
        </p:grpSpPr>
        <p:grpSp>
          <p:nvGrpSpPr>
            <p:cNvPr id="63648" name="Group 2"/>
            <p:cNvGrpSpPr>
              <a:grpSpLocks/>
            </p:cNvGrpSpPr>
            <p:nvPr/>
          </p:nvGrpSpPr>
          <p:grpSpPr bwMode="auto">
            <a:xfrm>
              <a:off x="52919" y="2134024"/>
              <a:ext cx="3045632" cy="1376610"/>
              <a:chOff x="75387" y="1450110"/>
              <a:chExt cx="3480611" cy="1573218"/>
            </a:xfrm>
          </p:grpSpPr>
          <p:sp>
            <p:nvSpPr>
              <p:cNvPr id="20" name="Oval 19"/>
              <p:cNvSpPr/>
              <p:nvPr/>
            </p:nvSpPr>
            <p:spPr>
              <a:xfrm>
                <a:off x="224768" y="1850028"/>
                <a:ext cx="1622701" cy="755706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438591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2093511" y="2069711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126458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3" name="Oval 12"/>
              <p:cNvSpPr/>
              <p:nvPr/>
            </p:nvSpPr>
            <p:spPr>
              <a:xfrm>
                <a:off x="292243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154471" y="1615700"/>
                <a:ext cx="2533641" cy="126244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4" name="Oval 13"/>
              <p:cNvSpPr/>
              <p:nvPr/>
            </p:nvSpPr>
            <p:spPr>
              <a:xfrm>
                <a:off x="75387" y="1448743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3649" name="Group 26"/>
            <p:cNvGrpSpPr>
              <a:grpSpLocks/>
            </p:cNvGrpSpPr>
            <p:nvPr/>
          </p:nvGrpSpPr>
          <p:grpSpPr bwMode="auto">
            <a:xfrm>
              <a:off x="2858981" y="466853"/>
              <a:ext cx="3434437" cy="1376352"/>
              <a:chOff x="450" y="1450110"/>
              <a:chExt cx="3924945" cy="1572923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214770" y="1827962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437379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/>
              <p:cNvSpPr/>
              <p:nvPr/>
            </p:nvSpPr>
            <p:spPr>
              <a:xfrm>
                <a:off x="2092298" y="2068148"/>
                <a:ext cx="26947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Oval 34"/>
              <p:cNvSpPr/>
              <p:nvPr/>
            </p:nvSpPr>
            <p:spPr>
              <a:xfrm>
                <a:off x="1266303" y="2068148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Oval 35"/>
              <p:cNvSpPr/>
              <p:nvPr/>
            </p:nvSpPr>
            <p:spPr>
              <a:xfrm>
                <a:off x="2921224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/>
              <p:cNvSpPr/>
              <p:nvPr/>
            </p:nvSpPr>
            <p:spPr>
              <a:xfrm>
                <a:off x="1925343" y="1819176"/>
                <a:ext cx="1438169" cy="828933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/>
              <p:cNvSpPr/>
              <p:nvPr/>
            </p:nvSpPr>
            <p:spPr>
              <a:xfrm>
                <a:off x="450" y="1450110"/>
                <a:ext cx="3924945" cy="157292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64" name="Straight Arrow Connector 63"/>
            <p:cNvCxnSpPr/>
            <p:nvPr/>
          </p:nvCxnSpPr>
          <p:spPr>
            <a:xfrm flipV="1">
              <a:off x="2861980" y="1774003"/>
              <a:ext cx="494661" cy="492103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2" name="Group 20"/>
            <p:cNvGrpSpPr>
              <a:grpSpLocks/>
            </p:cNvGrpSpPr>
            <p:nvPr/>
          </p:nvGrpSpPr>
          <p:grpSpPr bwMode="auto">
            <a:xfrm>
              <a:off x="5924780" y="2214846"/>
              <a:ext cx="3858185" cy="1419925"/>
              <a:chOff x="76271" y="1450106"/>
              <a:chExt cx="4409214" cy="1622719"/>
            </a:xfrm>
          </p:grpSpPr>
          <p:sp>
            <p:nvSpPr>
              <p:cNvPr id="22" name="Oval 21"/>
              <p:cNvSpPr/>
              <p:nvPr/>
            </p:nvSpPr>
            <p:spPr>
              <a:xfrm>
                <a:off x="439475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2094396" y="2068144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126547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292332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Oval 25"/>
              <p:cNvSpPr/>
              <p:nvPr/>
            </p:nvSpPr>
            <p:spPr>
              <a:xfrm>
                <a:off x="1031143" y="1658071"/>
                <a:ext cx="2905635" cy="1182550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76271" y="1450106"/>
                <a:ext cx="4409214" cy="1622719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9" name="Oval 28"/>
            <p:cNvSpPr/>
            <p:nvPr/>
          </p:nvSpPr>
          <p:spPr>
            <a:xfrm>
              <a:off x="7542041" y="2530098"/>
              <a:ext cx="1255876" cy="727903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cxnSp>
          <p:nvCxnSpPr>
            <p:cNvPr id="30" name="Straight Arrow Connector 29"/>
            <p:cNvCxnSpPr/>
            <p:nvPr/>
          </p:nvCxnSpPr>
          <p:spPr>
            <a:xfrm>
              <a:off x="5806881" y="1774003"/>
              <a:ext cx="551048" cy="47672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6" name="Group 30"/>
            <p:cNvGrpSpPr>
              <a:grpSpLocks/>
            </p:cNvGrpSpPr>
            <p:nvPr/>
          </p:nvGrpSpPr>
          <p:grpSpPr bwMode="auto">
            <a:xfrm>
              <a:off x="896697" y="4649732"/>
              <a:ext cx="3372378" cy="1378916"/>
              <a:chOff x="-297843" y="1448746"/>
              <a:chExt cx="3854023" cy="1575853"/>
            </a:xfrm>
          </p:grpSpPr>
          <p:sp>
            <p:nvSpPr>
              <p:cNvPr id="40" name="Oval 39"/>
              <p:cNvSpPr/>
              <p:nvPr/>
            </p:nvSpPr>
            <p:spPr>
              <a:xfrm>
                <a:off x="890236" y="1829529"/>
                <a:ext cx="1549472" cy="752775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Oval 40"/>
              <p:cNvSpPr/>
              <p:nvPr/>
            </p:nvSpPr>
            <p:spPr>
              <a:xfrm>
                <a:off x="439655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 41"/>
              <p:cNvSpPr/>
              <p:nvPr/>
            </p:nvSpPr>
            <p:spPr>
              <a:xfrm>
                <a:off x="2094577" y="2069714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Oval 42"/>
              <p:cNvSpPr/>
              <p:nvPr/>
            </p:nvSpPr>
            <p:spPr>
              <a:xfrm>
                <a:off x="126565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Oval 43"/>
              <p:cNvSpPr/>
              <p:nvPr/>
            </p:nvSpPr>
            <p:spPr>
              <a:xfrm>
                <a:off x="292350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/>
              <p:cNvSpPr/>
              <p:nvPr/>
            </p:nvSpPr>
            <p:spPr>
              <a:xfrm>
                <a:off x="-72930" y="1606918"/>
                <a:ext cx="2917344" cy="13298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Oval 45"/>
              <p:cNvSpPr/>
              <p:nvPr/>
            </p:nvSpPr>
            <p:spPr>
              <a:xfrm>
                <a:off x="-297843" y="1448746"/>
                <a:ext cx="3854023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47" name="Straight Arrow Connector 46"/>
            <p:cNvCxnSpPr/>
            <p:nvPr/>
          </p:nvCxnSpPr>
          <p:spPr>
            <a:xfrm>
              <a:off x="2052069" y="3824434"/>
              <a:ext cx="404956" cy="645886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Arrow Connector 56"/>
            <p:cNvCxnSpPr/>
            <p:nvPr/>
          </p:nvCxnSpPr>
          <p:spPr>
            <a:xfrm>
              <a:off x="4363906" y="5400702"/>
              <a:ext cx="681761" cy="0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Arrow Connector 58"/>
            <p:cNvCxnSpPr/>
            <p:nvPr/>
          </p:nvCxnSpPr>
          <p:spPr>
            <a:xfrm flipV="1">
              <a:off x="6696247" y="3850064"/>
              <a:ext cx="435712" cy="62025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3644" name="TextBox 3"/>
          <p:cNvSpPr txBox="1">
            <a:spLocks noChangeArrowheads="1"/>
          </p:cNvSpPr>
          <p:nvPr/>
        </p:nvSpPr>
        <p:spPr bwMode="auto">
          <a:xfrm>
            <a:off x="1943100" y="157163"/>
            <a:ext cx="5032375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600">
                <a:solidFill>
                  <a:prstClr val="black"/>
                </a:solidFill>
              </a:rPr>
              <a:t>The Pentagon Equation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030996" y="285033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58" name="TextBox 57"/>
          <p:cNvSpPr txBox="1"/>
          <p:nvPr/>
        </p:nvSpPr>
        <p:spPr>
          <a:xfrm>
            <a:off x="2585109" y="29076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0" name="TextBox 59"/>
          <p:cNvSpPr txBox="1"/>
          <p:nvPr/>
        </p:nvSpPr>
        <p:spPr>
          <a:xfrm>
            <a:off x="5572499" y="172576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7" name="TextBox 66"/>
          <p:cNvSpPr txBox="1"/>
          <p:nvPr/>
        </p:nvSpPr>
        <p:spPr>
          <a:xfrm>
            <a:off x="7731663" y="285063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8" name="TextBox 67"/>
          <p:cNvSpPr txBox="1"/>
          <p:nvPr/>
        </p:nvSpPr>
        <p:spPr>
          <a:xfrm>
            <a:off x="8081540" y="29203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9" name="TextBox 68"/>
          <p:cNvSpPr txBox="1"/>
          <p:nvPr/>
        </p:nvSpPr>
        <p:spPr>
          <a:xfrm>
            <a:off x="8450486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1" name="TextBox 60"/>
          <p:cNvSpPr txBox="1"/>
          <p:nvPr/>
        </p:nvSpPr>
        <p:spPr>
          <a:xfrm>
            <a:off x="4258743" y="1566865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2" name="TextBox 61"/>
          <p:cNvSpPr txBox="1"/>
          <p:nvPr/>
        </p:nvSpPr>
        <p:spPr>
          <a:xfrm>
            <a:off x="5343916" y="1561518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5" name="TextBox 64"/>
          <p:cNvSpPr txBox="1"/>
          <p:nvPr/>
        </p:nvSpPr>
        <p:spPr>
          <a:xfrm>
            <a:off x="3146183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3" name="TextBox 62"/>
          <p:cNvSpPr txBox="1"/>
          <p:nvPr/>
        </p:nvSpPr>
        <p:spPr>
          <a:xfrm>
            <a:off x="5887943" y="1742447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0070C0"/>
                </a:solidFill>
              </a:rPr>
              <a:t>1</a:t>
            </a:r>
            <a:endParaRPr lang="en-US" sz="3200" b="1" dirty="0">
              <a:solidFill>
                <a:srgbClr val="0070C0"/>
              </a:solidFill>
            </a:endParaRPr>
          </a:p>
        </p:txBody>
      </p:sp>
      <p:sp>
        <p:nvSpPr>
          <p:cNvPr id="79" name="TextBox 78"/>
          <p:cNvSpPr txBox="1"/>
          <p:nvPr/>
        </p:nvSpPr>
        <p:spPr>
          <a:xfrm>
            <a:off x="2935113" y="1751623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0070C0"/>
                </a:solidFill>
              </a:rPr>
              <a:t>1</a:t>
            </a:r>
            <a:endParaRPr lang="en-US" sz="3200" b="1" dirty="0">
              <a:solidFill>
                <a:srgbClr val="0070C0"/>
              </a:solidFill>
            </a:endParaRPr>
          </a:p>
        </p:txBody>
      </p:sp>
      <p:grpSp>
        <p:nvGrpSpPr>
          <p:cNvPr id="78" name="Group 48"/>
          <p:cNvGrpSpPr>
            <a:grpSpLocks/>
          </p:cNvGrpSpPr>
          <p:nvPr/>
        </p:nvGrpSpPr>
        <p:grpSpPr bwMode="auto">
          <a:xfrm>
            <a:off x="4949027" y="4349755"/>
            <a:ext cx="2398354" cy="1084032"/>
            <a:chOff x="75387" y="1450110"/>
            <a:chExt cx="3480611" cy="1573218"/>
          </a:xfrm>
        </p:grpSpPr>
        <p:sp>
          <p:nvSpPr>
            <p:cNvPr id="81" name="Oval 80"/>
            <p:cNvSpPr/>
            <p:nvPr/>
          </p:nvSpPr>
          <p:spPr>
            <a:xfrm>
              <a:off x="953671" y="1828828"/>
              <a:ext cx="1619771" cy="755706"/>
            </a:xfrm>
            <a:prstGeom prst="ellipse">
              <a:avLst/>
            </a:prstGeom>
            <a:noFill/>
            <a:ln w="190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82" name="Oval 81"/>
            <p:cNvSpPr/>
            <p:nvPr/>
          </p:nvSpPr>
          <p:spPr>
            <a:xfrm>
              <a:off x="438155" y="2069013"/>
              <a:ext cx="266544" cy="26947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83" name="Oval 82"/>
            <p:cNvSpPr/>
            <p:nvPr/>
          </p:nvSpPr>
          <p:spPr>
            <a:xfrm>
              <a:off x="2093075" y="2069013"/>
              <a:ext cx="266546" cy="26947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84" name="Oval 83"/>
            <p:cNvSpPr/>
            <p:nvPr/>
          </p:nvSpPr>
          <p:spPr>
            <a:xfrm>
              <a:off x="1264151" y="2069013"/>
              <a:ext cx="266544" cy="26947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85" name="Oval 84"/>
            <p:cNvSpPr/>
            <p:nvPr/>
          </p:nvSpPr>
          <p:spPr>
            <a:xfrm>
              <a:off x="2922001" y="2069013"/>
              <a:ext cx="266544" cy="26947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86" name="Oval 85"/>
            <p:cNvSpPr/>
            <p:nvPr/>
          </p:nvSpPr>
          <p:spPr>
            <a:xfrm>
              <a:off x="859941" y="1606216"/>
              <a:ext cx="2533639" cy="1259511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87" name="Oval 86"/>
            <p:cNvSpPr/>
            <p:nvPr/>
          </p:nvSpPr>
          <p:spPr>
            <a:xfrm>
              <a:off x="74952" y="1450974"/>
              <a:ext cx="3479727" cy="1572925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6793339"/>
      </p:ext>
    </p:extLst>
  </p:cSld>
  <p:clrMapOvr>
    <a:masterClrMapping/>
  </p:clrMapOvr>
  <p:transition advClick="0"/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643" name="Group 1"/>
          <p:cNvGrpSpPr>
            <a:grpSpLocks/>
          </p:cNvGrpSpPr>
          <p:nvPr/>
        </p:nvGrpSpPr>
        <p:grpSpPr bwMode="auto">
          <a:xfrm>
            <a:off x="948448" y="985838"/>
            <a:ext cx="7662152" cy="4379719"/>
            <a:chOff x="52919" y="466853"/>
            <a:chExt cx="9730046" cy="5561795"/>
          </a:xfrm>
        </p:grpSpPr>
        <p:grpSp>
          <p:nvGrpSpPr>
            <p:cNvPr id="63648" name="Group 2"/>
            <p:cNvGrpSpPr>
              <a:grpSpLocks/>
            </p:cNvGrpSpPr>
            <p:nvPr/>
          </p:nvGrpSpPr>
          <p:grpSpPr bwMode="auto">
            <a:xfrm>
              <a:off x="52919" y="2134024"/>
              <a:ext cx="3045632" cy="1376610"/>
              <a:chOff x="75387" y="1450110"/>
              <a:chExt cx="3480611" cy="1573218"/>
            </a:xfrm>
          </p:grpSpPr>
          <p:sp>
            <p:nvSpPr>
              <p:cNvPr id="20" name="Oval 19"/>
              <p:cNvSpPr/>
              <p:nvPr/>
            </p:nvSpPr>
            <p:spPr>
              <a:xfrm>
                <a:off x="224768" y="1850028"/>
                <a:ext cx="1622701" cy="755706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438591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2093511" y="2069711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126458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3" name="Oval 12"/>
              <p:cNvSpPr/>
              <p:nvPr/>
            </p:nvSpPr>
            <p:spPr>
              <a:xfrm>
                <a:off x="292243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154471" y="1615700"/>
                <a:ext cx="2533641" cy="126244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4" name="Oval 13"/>
              <p:cNvSpPr/>
              <p:nvPr/>
            </p:nvSpPr>
            <p:spPr>
              <a:xfrm>
                <a:off x="75387" y="1448743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3649" name="Group 26"/>
            <p:cNvGrpSpPr>
              <a:grpSpLocks/>
            </p:cNvGrpSpPr>
            <p:nvPr/>
          </p:nvGrpSpPr>
          <p:grpSpPr bwMode="auto">
            <a:xfrm>
              <a:off x="2858981" y="466853"/>
              <a:ext cx="3434437" cy="1376352"/>
              <a:chOff x="450" y="1450110"/>
              <a:chExt cx="3924945" cy="1572923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214770" y="1827962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437379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/>
              <p:cNvSpPr/>
              <p:nvPr/>
            </p:nvSpPr>
            <p:spPr>
              <a:xfrm>
                <a:off x="2092298" y="2068148"/>
                <a:ext cx="26947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Oval 34"/>
              <p:cNvSpPr/>
              <p:nvPr/>
            </p:nvSpPr>
            <p:spPr>
              <a:xfrm>
                <a:off x="1266303" y="2068148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Oval 35"/>
              <p:cNvSpPr/>
              <p:nvPr/>
            </p:nvSpPr>
            <p:spPr>
              <a:xfrm>
                <a:off x="2921224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/>
              <p:cNvSpPr/>
              <p:nvPr/>
            </p:nvSpPr>
            <p:spPr>
              <a:xfrm>
                <a:off x="1925343" y="1819176"/>
                <a:ext cx="1438169" cy="828933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/>
              <p:cNvSpPr/>
              <p:nvPr/>
            </p:nvSpPr>
            <p:spPr>
              <a:xfrm>
                <a:off x="450" y="1450110"/>
                <a:ext cx="3924945" cy="157292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64" name="Straight Arrow Connector 63"/>
            <p:cNvCxnSpPr/>
            <p:nvPr/>
          </p:nvCxnSpPr>
          <p:spPr>
            <a:xfrm flipV="1">
              <a:off x="2861980" y="1774003"/>
              <a:ext cx="494661" cy="492103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2" name="Group 20"/>
            <p:cNvGrpSpPr>
              <a:grpSpLocks/>
            </p:cNvGrpSpPr>
            <p:nvPr/>
          </p:nvGrpSpPr>
          <p:grpSpPr bwMode="auto">
            <a:xfrm>
              <a:off x="5924780" y="2214846"/>
              <a:ext cx="3858185" cy="1419925"/>
              <a:chOff x="76271" y="1450106"/>
              <a:chExt cx="4409214" cy="1622719"/>
            </a:xfrm>
          </p:grpSpPr>
          <p:sp>
            <p:nvSpPr>
              <p:cNvPr id="22" name="Oval 21"/>
              <p:cNvSpPr/>
              <p:nvPr/>
            </p:nvSpPr>
            <p:spPr>
              <a:xfrm>
                <a:off x="439475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2094396" y="2068144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126547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292332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Oval 25"/>
              <p:cNvSpPr/>
              <p:nvPr/>
            </p:nvSpPr>
            <p:spPr>
              <a:xfrm>
                <a:off x="1031143" y="1658071"/>
                <a:ext cx="2905635" cy="1182550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76271" y="1450106"/>
                <a:ext cx="4409214" cy="1622719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9" name="Oval 28"/>
            <p:cNvSpPr/>
            <p:nvPr/>
          </p:nvSpPr>
          <p:spPr>
            <a:xfrm>
              <a:off x="7542041" y="2530098"/>
              <a:ext cx="1255876" cy="727903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cxnSp>
          <p:nvCxnSpPr>
            <p:cNvPr id="30" name="Straight Arrow Connector 29"/>
            <p:cNvCxnSpPr/>
            <p:nvPr/>
          </p:nvCxnSpPr>
          <p:spPr>
            <a:xfrm>
              <a:off x="5806881" y="1774003"/>
              <a:ext cx="551048" cy="47672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6" name="Group 30"/>
            <p:cNvGrpSpPr>
              <a:grpSpLocks/>
            </p:cNvGrpSpPr>
            <p:nvPr/>
          </p:nvGrpSpPr>
          <p:grpSpPr bwMode="auto">
            <a:xfrm>
              <a:off x="896697" y="4649732"/>
              <a:ext cx="3372378" cy="1378916"/>
              <a:chOff x="-297843" y="1448746"/>
              <a:chExt cx="3854023" cy="1575853"/>
            </a:xfrm>
          </p:grpSpPr>
          <p:sp>
            <p:nvSpPr>
              <p:cNvPr id="40" name="Oval 39"/>
              <p:cNvSpPr/>
              <p:nvPr/>
            </p:nvSpPr>
            <p:spPr>
              <a:xfrm>
                <a:off x="890236" y="1829529"/>
                <a:ext cx="1549472" cy="752775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Oval 40"/>
              <p:cNvSpPr/>
              <p:nvPr/>
            </p:nvSpPr>
            <p:spPr>
              <a:xfrm>
                <a:off x="439655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 41"/>
              <p:cNvSpPr/>
              <p:nvPr/>
            </p:nvSpPr>
            <p:spPr>
              <a:xfrm>
                <a:off x="2094577" y="2069714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Oval 42"/>
              <p:cNvSpPr/>
              <p:nvPr/>
            </p:nvSpPr>
            <p:spPr>
              <a:xfrm>
                <a:off x="126565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Oval 43"/>
              <p:cNvSpPr/>
              <p:nvPr/>
            </p:nvSpPr>
            <p:spPr>
              <a:xfrm>
                <a:off x="292350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/>
              <p:cNvSpPr/>
              <p:nvPr/>
            </p:nvSpPr>
            <p:spPr>
              <a:xfrm>
                <a:off x="-72930" y="1606918"/>
                <a:ext cx="2917344" cy="13298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Oval 45"/>
              <p:cNvSpPr/>
              <p:nvPr/>
            </p:nvSpPr>
            <p:spPr>
              <a:xfrm>
                <a:off x="-297843" y="1448746"/>
                <a:ext cx="3854023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47" name="Straight Arrow Connector 46"/>
            <p:cNvCxnSpPr/>
            <p:nvPr/>
          </p:nvCxnSpPr>
          <p:spPr>
            <a:xfrm>
              <a:off x="2052069" y="3824434"/>
              <a:ext cx="404956" cy="645886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Arrow Connector 56"/>
            <p:cNvCxnSpPr/>
            <p:nvPr/>
          </p:nvCxnSpPr>
          <p:spPr>
            <a:xfrm>
              <a:off x="4363906" y="5400702"/>
              <a:ext cx="681761" cy="0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Arrow Connector 58"/>
            <p:cNvCxnSpPr/>
            <p:nvPr/>
          </p:nvCxnSpPr>
          <p:spPr>
            <a:xfrm flipV="1">
              <a:off x="6696247" y="3850064"/>
              <a:ext cx="435712" cy="62025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3644" name="TextBox 3"/>
          <p:cNvSpPr txBox="1">
            <a:spLocks noChangeArrowheads="1"/>
          </p:cNvSpPr>
          <p:nvPr/>
        </p:nvSpPr>
        <p:spPr bwMode="auto">
          <a:xfrm>
            <a:off x="1943100" y="157163"/>
            <a:ext cx="5032375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600">
                <a:solidFill>
                  <a:prstClr val="black"/>
                </a:solidFill>
              </a:rPr>
              <a:t>The Pentagon Equation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030996" y="285033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58" name="TextBox 57"/>
          <p:cNvSpPr txBox="1"/>
          <p:nvPr/>
        </p:nvSpPr>
        <p:spPr>
          <a:xfrm>
            <a:off x="2585109" y="29076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0" name="TextBox 59"/>
          <p:cNvSpPr txBox="1"/>
          <p:nvPr/>
        </p:nvSpPr>
        <p:spPr>
          <a:xfrm>
            <a:off x="5572499" y="172576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7" name="TextBox 66"/>
          <p:cNvSpPr txBox="1"/>
          <p:nvPr/>
        </p:nvSpPr>
        <p:spPr>
          <a:xfrm>
            <a:off x="7731663" y="285063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8" name="TextBox 67"/>
          <p:cNvSpPr txBox="1"/>
          <p:nvPr/>
        </p:nvSpPr>
        <p:spPr>
          <a:xfrm>
            <a:off x="8081540" y="29203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9" name="TextBox 68"/>
          <p:cNvSpPr txBox="1"/>
          <p:nvPr/>
        </p:nvSpPr>
        <p:spPr>
          <a:xfrm>
            <a:off x="8450486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1" name="TextBox 60"/>
          <p:cNvSpPr txBox="1"/>
          <p:nvPr/>
        </p:nvSpPr>
        <p:spPr>
          <a:xfrm>
            <a:off x="4258743" y="1566865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2" name="TextBox 61"/>
          <p:cNvSpPr txBox="1"/>
          <p:nvPr/>
        </p:nvSpPr>
        <p:spPr>
          <a:xfrm>
            <a:off x="5343916" y="1561518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5" name="TextBox 64"/>
          <p:cNvSpPr txBox="1"/>
          <p:nvPr/>
        </p:nvSpPr>
        <p:spPr>
          <a:xfrm>
            <a:off x="3146183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3" name="TextBox 62"/>
          <p:cNvSpPr txBox="1"/>
          <p:nvPr/>
        </p:nvSpPr>
        <p:spPr>
          <a:xfrm>
            <a:off x="5887943" y="1742447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0070C0"/>
                </a:solidFill>
              </a:rPr>
              <a:t>1</a:t>
            </a:r>
            <a:endParaRPr lang="en-US" sz="3200" b="1" dirty="0">
              <a:solidFill>
                <a:srgbClr val="0070C0"/>
              </a:solidFill>
            </a:endParaRPr>
          </a:p>
        </p:txBody>
      </p:sp>
      <p:sp>
        <p:nvSpPr>
          <p:cNvPr id="79" name="TextBox 78"/>
          <p:cNvSpPr txBox="1"/>
          <p:nvPr/>
        </p:nvSpPr>
        <p:spPr>
          <a:xfrm>
            <a:off x="2935113" y="1751623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0070C0"/>
                </a:solidFill>
              </a:rPr>
              <a:t>1</a:t>
            </a:r>
            <a:endParaRPr lang="en-US" sz="3200" b="1" dirty="0">
              <a:solidFill>
                <a:srgbClr val="0070C0"/>
              </a:solidFill>
            </a:endParaRPr>
          </a:p>
        </p:txBody>
      </p:sp>
      <p:grpSp>
        <p:nvGrpSpPr>
          <p:cNvPr id="78" name="Group 48"/>
          <p:cNvGrpSpPr>
            <a:grpSpLocks/>
          </p:cNvGrpSpPr>
          <p:nvPr/>
        </p:nvGrpSpPr>
        <p:grpSpPr bwMode="auto">
          <a:xfrm>
            <a:off x="4949027" y="4349755"/>
            <a:ext cx="2398354" cy="1084032"/>
            <a:chOff x="75387" y="1450110"/>
            <a:chExt cx="3480611" cy="1573218"/>
          </a:xfrm>
        </p:grpSpPr>
        <p:sp>
          <p:nvSpPr>
            <p:cNvPr id="81" name="Oval 80"/>
            <p:cNvSpPr/>
            <p:nvPr/>
          </p:nvSpPr>
          <p:spPr>
            <a:xfrm>
              <a:off x="953671" y="1828828"/>
              <a:ext cx="1619771" cy="755706"/>
            </a:xfrm>
            <a:prstGeom prst="ellipse">
              <a:avLst/>
            </a:prstGeom>
            <a:noFill/>
            <a:ln w="190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82" name="Oval 81"/>
            <p:cNvSpPr/>
            <p:nvPr/>
          </p:nvSpPr>
          <p:spPr>
            <a:xfrm>
              <a:off x="438155" y="2069013"/>
              <a:ext cx="266544" cy="26947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83" name="Oval 82"/>
            <p:cNvSpPr/>
            <p:nvPr/>
          </p:nvSpPr>
          <p:spPr>
            <a:xfrm>
              <a:off x="2093075" y="2069013"/>
              <a:ext cx="266546" cy="26947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84" name="Oval 83"/>
            <p:cNvSpPr/>
            <p:nvPr/>
          </p:nvSpPr>
          <p:spPr>
            <a:xfrm>
              <a:off x="1264151" y="2069013"/>
              <a:ext cx="266544" cy="26947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85" name="Oval 84"/>
            <p:cNvSpPr/>
            <p:nvPr/>
          </p:nvSpPr>
          <p:spPr>
            <a:xfrm>
              <a:off x="2922001" y="2069013"/>
              <a:ext cx="266544" cy="26947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86" name="Oval 85"/>
            <p:cNvSpPr/>
            <p:nvPr/>
          </p:nvSpPr>
          <p:spPr>
            <a:xfrm>
              <a:off x="859941" y="1606216"/>
              <a:ext cx="2533639" cy="1259511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87" name="Oval 86"/>
            <p:cNvSpPr/>
            <p:nvPr/>
          </p:nvSpPr>
          <p:spPr>
            <a:xfrm>
              <a:off x="74952" y="1450974"/>
              <a:ext cx="3479727" cy="1572925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</p:grpSp>
      <p:sp>
        <p:nvSpPr>
          <p:cNvPr id="66" name="TextBox 65"/>
          <p:cNvSpPr txBox="1"/>
          <p:nvPr/>
        </p:nvSpPr>
        <p:spPr>
          <a:xfrm>
            <a:off x="3988346" y="501563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</p:spTree>
    <p:extLst>
      <p:ext uri="{BB962C8B-B14F-4D97-AF65-F5344CB8AC3E}">
        <p14:creationId xmlns:p14="http://schemas.microsoft.com/office/powerpoint/2010/main" val="2256479790"/>
      </p:ext>
    </p:extLst>
  </p:cSld>
  <p:clrMapOvr>
    <a:masterClrMapping/>
  </p:clrMapOvr>
  <p:transition advClick="0"/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643" name="Group 1"/>
          <p:cNvGrpSpPr>
            <a:grpSpLocks/>
          </p:cNvGrpSpPr>
          <p:nvPr/>
        </p:nvGrpSpPr>
        <p:grpSpPr bwMode="auto">
          <a:xfrm>
            <a:off x="948448" y="985838"/>
            <a:ext cx="7662152" cy="4379719"/>
            <a:chOff x="52919" y="466853"/>
            <a:chExt cx="9730046" cy="5561795"/>
          </a:xfrm>
        </p:grpSpPr>
        <p:grpSp>
          <p:nvGrpSpPr>
            <p:cNvPr id="63648" name="Group 2"/>
            <p:cNvGrpSpPr>
              <a:grpSpLocks/>
            </p:cNvGrpSpPr>
            <p:nvPr/>
          </p:nvGrpSpPr>
          <p:grpSpPr bwMode="auto">
            <a:xfrm>
              <a:off x="52919" y="2134024"/>
              <a:ext cx="3045632" cy="1376610"/>
              <a:chOff x="75387" y="1450110"/>
              <a:chExt cx="3480611" cy="1573218"/>
            </a:xfrm>
          </p:grpSpPr>
          <p:sp>
            <p:nvSpPr>
              <p:cNvPr id="20" name="Oval 19"/>
              <p:cNvSpPr/>
              <p:nvPr/>
            </p:nvSpPr>
            <p:spPr>
              <a:xfrm>
                <a:off x="224768" y="1850028"/>
                <a:ext cx="1622701" cy="755706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438591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2093511" y="2069711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126458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3" name="Oval 12"/>
              <p:cNvSpPr/>
              <p:nvPr/>
            </p:nvSpPr>
            <p:spPr>
              <a:xfrm>
                <a:off x="292243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154471" y="1615700"/>
                <a:ext cx="2533641" cy="126244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4" name="Oval 13"/>
              <p:cNvSpPr/>
              <p:nvPr/>
            </p:nvSpPr>
            <p:spPr>
              <a:xfrm>
                <a:off x="75387" y="1448743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3649" name="Group 26"/>
            <p:cNvGrpSpPr>
              <a:grpSpLocks/>
            </p:cNvGrpSpPr>
            <p:nvPr/>
          </p:nvGrpSpPr>
          <p:grpSpPr bwMode="auto">
            <a:xfrm>
              <a:off x="2858981" y="466853"/>
              <a:ext cx="3434437" cy="1376352"/>
              <a:chOff x="450" y="1450110"/>
              <a:chExt cx="3924945" cy="1572923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214770" y="1827962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437379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/>
              <p:cNvSpPr/>
              <p:nvPr/>
            </p:nvSpPr>
            <p:spPr>
              <a:xfrm>
                <a:off x="2092298" y="2068148"/>
                <a:ext cx="26947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Oval 34"/>
              <p:cNvSpPr/>
              <p:nvPr/>
            </p:nvSpPr>
            <p:spPr>
              <a:xfrm>
                <a:off x="1266303" y="2068148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Oval 35"/>
              <p:cNvSpPr/>
              <p:nvPr/>
            </p:nvSpPr>
            <p:spPr>
              <a:xfrm>
                <a:off x="2921224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/>
              <p:cNvSpPr/>
              <p:nvPr/>
            </p:nvSpPr>
            <p:spPr>
              <a:xfrm>
                <a:off x="1925343" y="1819176"/>
                <a:ext cx="1438169" cy="828933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/>
              <p:cNvSpPr/>
              <p:nvPr/>
            </p:nvSpPr>
            <p:spPr>
              <a:xfrm>
                <a:off x="450" y="1450110"/>
                <a:ext cx="3924945" cy="157292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64" name="Straight Arrow Connector 63"/>
            <p:cNvCxnSpPr/>
            <p:nvPr/>
          </p:nvCxnSpPr>
          <p:spPr>
            <a:xfrm flipV="1">
              <a:off x="2861980" y="1774003"/>
              <a:ext cx="494661" cy="492103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2" name="Group 20"/>
            <p:cNvGrpSpPr>
              <a:grpSpLocks/>
            </p:cNvGrpSpPr>
            <p:nvPr/>
          </p:nvGrpSpPr>
          <p:grpSpPr bwMode="auto">
            <a:xfrm>
              <a:off x="5924780" y="2214846"/>
              <a:ext cx="3858185" cy="1419925"/>
              <a:chOff x="76271" y="1450106"/>
              <a:chExt cx="4409214" cy="1622719"/>
            </a:xfrm>
          </p:grpSpPr>
          <p:sp>
            <p:nvSpPr>
              <p:cNvPr id="22" name="Oval 21"/>
              <p:cNvSpPr/>
              <p:nvPr/>
            </p:nvSpPr>
            <p:spPr>
              <a:xfrm>
                <a:off x="439475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2094396" y="2068144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126547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292332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Oval 25"/>
              <p:cNvSpPr/>
              <p:nvPr/>
            </p:nvSpPr>
            <p:spPr>
              <a:xfrm>
                <a:off x="1031143" y="1658071"/>
                <a:ext cx="2905635" cy="1182550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76271" y="1450106"/>
                <a:ext cx="4409214" cy="1622719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9" name="Oval 28"/>
            <p:cNvSpPr/>
            <p:nvPr/>
          </p:nvSpPr>
          <p:spPr>
            <a:xfrm>
              <a:off x="7542041" y="2530098"/>
              <a:ext cx="1255876" cy="727903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cxnSp>
          <p:nvCxnSpPr>
            <p:cNvPr id="30" name="Straight Arrow Connector 29"/>
            <p:cNvCxnSpPr/>
            <p:nvPr/>
          </p:nvCxnSpPr>
          <p:spPr>
            <a:xfrm>
              <a:off x="5806881" y="1774003"/>
              <a:ext cx="551048" cy="47672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6" name="Group 30"/>
            <p:cNvGrpSpPr>
              <a:grpSpLocks/>
            </p:cNvGrpSpPr>
            <p:nvPr/>
          </p:nvGrpSpPr>
          <p:grpSpPr bwMode="auto">
            <a:xfrm>
              <a:off x="896697" y="4649732"/>
              <a:ext cx="3372378" cy="1378916"/>
              <a:chOff x="-297843" y="1448746"/>
              <a:chExt cx="3854023" cy="1575853"/>
            </a:xfrm>
          </p:grpSpPr>
          <p:sp>
            <p:nvSpPr>
              <p:cNvPr id="40" name="Oval 39"/>
              <p:cNvSpPr/>
              <p:nvPr/>
            </p:nvSpPr>
            <p:spPr>
              <a:xfrm>
                <a:off x="890236" y="1829529"/>
                <a:ext cx="1549472" cy="752775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Oval 40"/>
              <p:cNvSpPr/>
              <p:nvPr/>
            </p:nvSpPr>
            <p:spPr>
              <a:xfrm>
                <a:off x="439655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 41"/>
              <p:cNvSpPr/>
              <p:nvPr/>
            </p:nvSpPr>
            <p:spPr>
              <a:xfrm>
                <a:off x="2094577" y="2069714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Oval 42"/>
              <p:cNvSpPr/>
              <p:nvPr/>
            </p:nvSpPr>
            <p:spPr>
              <a:xfrm>
                <a:off x="126565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Oval 43"/>
              <p:cNvSpPr/>
              <p:nvPr/>
            </p:nvSpPr>
            <p:spPr>
              <a:xfrm>
                <a:off x="292350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/>
              <p:cNvSpPr/>
              <p:nvPr/>
            </p:nvSpPr>
            <p:spPr>
              <a:xfrm>
                <a:off x="-72930" y="1606918"/>
                <a:ext cx="2917344" cy="13298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Oval 45"/>
              <p:cNvSpPr/>
              <p:nvPr/>
            </p:nvSpPr>
            <p:spPr>
              <a:xfrm>
                <a:off x="-297843" y="1448746"/>
                <a:ext cx="3854023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47" name="Straight Arrow Connector 46"/>
            <p:cNvCxnSpPr/>
            <p:nvPr/>
          </p:nvCxnSpPr>
          <p:spPr>
            <a:xfrm>
              <a:off x="2052069" y="3824434"/>
              <a:ext cx="404956" cy="645886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Arrow Connector 56"/>
            <p:cNvCxnSpPr/>
            <p:nvPr/>
          </p:nvCxnSpPr>
          <p:spPr>
            <a:xfrm>
              <a:off x="4363906" y="5400702"/>
              <a:ext cx="681761" cy="0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Arrow Connector 58"/>
            <p:cNvCxnSpPr/>
            <p:nvPr/>
          </p:nvCxnSpPr>
          <p:spPr>
            <a:xfrm flipV="1">
              <a:off x="6696247" y="3850064"/>
              <a:ext cx="435712" cy="62025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3644" name="TextBox 3"/>
          <p:cNvSpPr txBox="1">
            <a:spLocks noChangeArrowheads="1"/>
          </p:cNvSpPr>
          <p:nvPr/>
        </p:nvSpPr>
        <p:spPr bwMode="auto">
          <a:xfrm>
            <a:off x="1943100" y="157163"/>
            <a:ext cx="5032375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600">
                <a:solidFill>
                  <a:prstClr val="black"/>
                </a:solidFill>
              </a:rPr>
              <a:t>The Pentagon Equation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030996" y="285033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58" name="TextBox 57"/>
          <p:cNvSpPr txBox="1"/>
          <p:nvPr/>
        </p:nvSpPr>
        <p:spPr>
          <a:xfrm>
            <a:off x="2585109" y="29076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0" name="TextBox 59"/>
          <p:cNvSpPr txBox="1"/>
          <p:nvPr/>
        </p:nvSpPr>
        <p:spPr>
          <a:xfrm>
            <a:off x="5572499" y="172576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7" name="TextBox 66"/>
          <p:cNvSpPr txBox="1"/>
          <p:nvPr/>
        </p:nvSpPr>
        <p:spPr>
          <a:xfrm>
            <a:off x="7731663" y="285063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8" name="TextBox 67"/>
          <p:cNvSpPr txBox="1"/>
          <p:nvPr/>
        </p:nvSpPr>
        <p:spPr>
          <a:xfrm>
            <a:off x="8081540" y="29203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9" name="TextBox 68"/>
          <p:cNvSpPr txBox="1"/>
          <p:nvPr/>
        </p:nvSpPr>
        <p:spPr>
          <a:xfrm>
            <a:off x="8450486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1" name="TextBox 60"/>
          <p:cNvSpPr txBox="1"/>
          <p:nvPr/>
        </p:nvSpPr>
        <p:spPr>
          <a:xfrm>
            <a:off x="4258743" y="1566865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2" name="TextBox 61"/>
          <p:cNvSpPr txBox="1"/>
          <p:nvPr/>
        </p:nvSpPr>
        <p:spPr>
          <a:xfrm>
            <a:off x="5343916" y="1561518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5" name="TextBox 64"/>
          <p:cNvSpPr txBox="1"/>
          <p:nvPr/>
        </p:nvSpPr>
        <p:spPr>
          <a:xfrm>
            <a:off x="3146183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3" name="TextBox 62"/>
          <p:cNvSpPr txBox="1"/>
          <p:nvPr/>
        </p:nvSpPr>
        <p:spPr>
          <a:xfrm>
            <a:off x="5887943" y="1742447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0070C0"/>
                </a:solidFill>
              </a:rPr>
              <a:t>1</a:t>
            </a:r>
            <a:endParaRPr lang="en-US" sz="3200" b="1" dirty="0">
              <a:solidFill>
                <a:srgbClr val="0070C0"/>
              </a:solidFill>
            </a:endParaRPr>
          </a:p>
        </p:txBody>
      </p:sp>
      <p:sp>
        <p:nvSpPr>
          <p:cNvPr id="79" name="TextBox 78"/>
          <p:cNvSpPr txBox="1"/>
          <p:nvPr/>
        </p:nvSpPr>
        <p:spPr>
          <a:xfrm>
            <a:off x="2935113" y="1751623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0070C0"/>
                </a:solidFill>
              </a:rPr>
              <a:t>1</a:t>
            </a:r>
            <a:endParaRPr lang="en-US" sz="3200" b="1" dirty="0">
              <a:solidFill>
                <a:srgbClr val="0070C0"/>
              </a:solidFill>
            </a:endParaRPr>
          </a:p>
        </p:txBody>
      </p:sp>
      <p:grpSp>
        <p:nvGrpSpPr>
          <p:cNvPr id="78" name="Group 48"/>
          <p:cNvGrpSpPr>
            <a:grpSpLocks/>
          </p:cNvGrpSpPr>
          <p:nvPr/>
        </p:nvGrpSpPr>
        <p:grpSpPr bwMode="auto">
          <a:xfrm>
            <a:off x="4949027" y="4349755"/>
            <a:ext cx="2398354" cy="1084032"/>
            <a:chOff x="75387" y="1450110"/>
            <a:chExt cx="3480611" cy="1573218"/>
          </a:xfrm>
        </p:grpSpPr>
        <p:sp>
          <p:nvSpPr>
            <p:cNvPr id="81" name="Oval 80"/>
            <p:cNvSpPr/>
            <p:nvPr/>
          </p:nvSpPr>
          <p:spPr>
            <a:xfrm>
              <a:off x="953671" y="1828828"/>
              <a:ext cx="1619771" cy="755706"/>
            </a:xfrm>
            <a:prstGeom prst="ellipse">
              <a:avLst/>
            </a:prstGeom>
            <a:noFill/>
            <a:ln w="190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82" name="Oval 81"/>
            <p:cNvSpPr/>
            <p:nvPr/>
          </p:nvSpPr>
          <p:spPr>
            <a:xfrm>
              <a:off x="438155" y="2069013"/>
              <a:ext cx="266544" cy="26947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83" name="Oval 82"/>
            <p:cNvSpPr/>
            <p:nvPr/>
          </p:nvSpPr>
          <p:spPr>
            <a:xfrm>
              <a:off x="2093075" y="2069013"/>
              <a:ext cx="266546" cy="26947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84" name="Oval 83"/>
            <p:cNvSpPr/>
            <p:nvPr/>
          </p:nvSpPr>
          <p:spPr>
            <a:xfrm>
              <a:off x="1264151" y="2069013"/>
              <a:ext cx="266544" cy="26947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85" name="Oval 84"/>
            <p:cNvSpPr/>
            <p:nvPr/>
          </p:nvSpPr>
          <p:spPr>
            <a:xfrm>
              <a:off x="2922001" y="2069013"/>
              <a:ext cx="266544" cy="26947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86" name="Oval 85"/>
            <p:cNvSpPr/>
            <p:nvPr/>
          </p:nvSpPr>
          <p:spPr>
            <a:xfrm>
              <a:off x="859941" y="1606216"/>
              <a:ext cx="2533639" cy="1259511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87" name="Oval 86"/>
            <p:cNvSpPr/>
            <p:nvPr/>
          </p:nvSpPr>
          <p:spPr>
            <a:xfrm>
              <a:off x="74952" y="1450974"/>
              <a:ext cx="3479727" cy="1572925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</p:grpSp>
      <p:sp>
        <p:nvSpPr>
          <p:cNvPr id="66" name="TextBox 65"/>
          <p:cNvSpPr txBox="1"/>
          <p:nvPr/>
        </p:nvSpPr>
        <p:spPr>
          <a:xfrm>
            <a:off x="3626553" y="4891255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70" name="TextBox 69"/>
          <p:cNvSpPr txBox="1"/>
          <p:nvPr/>
        </p:nvSpPr>
        <p:spPr>
          <a:xfrm>
            <a:off x="3988346" y="501563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</p:spTree>
    <p:extLst>
      <p:ext uri="{BB962C8B-B14F-4D97-AF65-F5344CB8AC3E}">
        <p14:creationId xmlns:p14="http://schemas.microsoft.com/office/powerpoint/2010/main" val="108001214"/>
      </p:ext>
    </p:extLst>
  </p:cSld>
  <p:clrMapOvr>
    <a:masterClrMapping/>
  </p:clrMapOvr>
  <p:transition advClick="0"/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643" name="Group 1"/>
          <p:cNvGrpSpPr>
            <a:grpSpLocks/>
          </p:cNvGrpSpPr>
          <p:nvPr/>
        </p:nvGrpSpPr>
        <p:grpSpPr bwMode="auto">
          <a:xfrm>
            <a:off x="948448" y="985838"/>
            <a:ext cx="7662152" cy="4379719"/>
            <a:chOff x="52919" y="466853"/>
            <a:chExt cx="9730046" cy="5561795"/>
          </a:xfrm>
        </p:grpSpPr>
        <p:grpSp>
          <p:nvGrpSpPr>
            <p:cNvPr id="63648" name="Group 2"/>
            <p:cNvGrpSpPr>
              <a:grpSpLocks/>
            </p:cNvGrpSpPr>
            <p:nvPr/>
          </p:nvGrpSpPr>
          <p:grpSpPr bwMode="auto">
            <a:xfrm>
              <a:off x="52919" y="2134024"/>
              <a:ext cx="3045632" cy="1376610"/>
              <a:chOff x="75387" y="1450110"/>
              <a:chExt cx="3480611" cy="1573218"/>
            </a:xfrm>
          </p:grpSpPr>
          <p:sp>
            <p:nvSpPr>
              <p:cNvPr id="20" name="Oval 19"/>
              <p:cNvSpPr/>
              <p:nvPr/>
            </p:nvSpPr>
            <p:spPr>
              <a:xfrm>
                <a:off x="224768" y="1850028"/>
                <a:ext cx="1622701" cy="755706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438591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2093511" y="2069711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126458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3" name="Oval 12"/>
              <p:cNvSpPr/>
              <p:nvPr/>
            </p:nvSpPr>
            <p:spPr>
              <a:xfrm>
                <a:off x="292243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154471" y="1615700"/>
                <a:ext cx="2533641" cy="126244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4" name="Oval 13"/>
              <p:cNvSpPr/>
              <p:nvPr/>
            </p:nvSpPr>
            <p:spPr>
              <a:xfrm>
                <a:off x="75387" y="1448743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3649" name="Group 26"/>
            <p:cNvGrpSpPr>
              <a:grpSpLocks/>
            </p:cNvGrpSpPr>
            <p:nvPr/>
          </p:nvGrpSpPr>
          <p:grpSpPr bwMode="auto">
            <a:xfrm>
              <a:off x="2858981" y="466853"/>
              <a:ext cx="3434437" cy="1376352"/>
              <a:chOff x="450" y="1450110"/>
              <a:chExt cx="3924945" cy="1572923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214770" y="1827962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437379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/>
              <p:cNvSpPr/>
              <p:nvPr/>
            </p:nvSpPr>
            <p:spPr>
              <a:xfrm>
                <a:off x="2092298" y="2068148"/>
                <a:ext cx="26947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Oval 34"/>
              <p:cNvSpPr/>
              <p:nvPr/>
            </p:nvSpPr>
            <p:spPr>
              <a:xfrm>
                <a:off x="1266303" y="2068148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Oval 35"/>
              <p:cNvSpPr/>
              <p:nvPr/>
            </p:nvSpPr>
            <p:spPr>
              <a:xfrm>
                <a:off x="2921224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/>
              <p:cNvSpPr/>
              <p:nvPr/>
            </p:nvSpPr>
            <p:spPr>
              <a:xfrm>
                <a:off x="1925343" y="1819176"/>
                <a:ext cx="1438169" cy="828933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/>
              <p:cNvSpPr/>
              <p:nvPr/>
            </p:nvSpPr>
            <p:spPr>
              <a:xfrm>
                <a:off x="450" y="1450110"/>
                <a:ext cx="3924945" cy="157292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64" name="Straight Arrow Connector 63"/>
            <p:cNvCxnSpPr/>
            <p:nvPr/>
          </p:nvCxnSpPr>
          <p:spPr>
            <a:xfrm flipV="1">
              <a:off x="2861980" y="1774003"/>
              <a:ext cx="494661" cy="492103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2" name="Group 20"/>
            <p:cNvGrpSpPr>
              <a:grpSpLocks/>
            </p:cNvGrpSpPr>
            <p:nvPr/>
          </p:nvGrpSpPr>
          <p:grpSpPr bwMode="auto">
            <a:xfrm>
              <a:off x="5924780" y="2214846"/>
              <a:ext cx="3858185" cy="1419925"/>
              <a:chOff x="76271" y="1450106"/>
              <a:chExt cx="4409214" cy="1622719"/>
            </a:xfrm>
          </p:grpSpPr>
          <p:sp>
            <p:nvSpPr>
              <p:cNvPr id="22" name="Oval 21"/>
              <p:cNvSpPr/>
              <p:nvPr/>
            </p:nvSpPr>
            <p:spPr>
              <a:xfrm>
                <a:off x="439475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2094396" y="2068144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126547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292332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Oval 25"/>
              <p:cNvSpPr/>
              <p:nvPr/>
            </p:nvSpPr>
            <p:spPr>
              <a:xfrm>
                <a:off x="1031143" y="1658071"/>
                <a:ext cx="2905635" cy="1182550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76271" y="1450106"/>
                <a:ext cx="4409214" cy="1622719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9" name="Oval 28"/>
            <p:cNvSpPr/>
            <p:nvPr/>
          </p:nvSpPr>
          <p:spPr>
            <a:xfrm>
              <a:off x="7542041" y="2530098"/>
              <a:ext cx="1255876" cy="727903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cxnSp>
          <p:nvCxnSpPr>
            <p:cNvPr id="30" name="Straight Arrow Connector 29"/>
            <p:cNvCxnSpPr/>
            <p:nvPr/>
          </p:nvCxnSpPr>
          <p:spPr>
            <a:xfrm>
              <a:off x="5806881" y="1774003"/>
              <a:ext cx="551048" cy="47672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6" name="Group 30"/>
            <p:cNvGrpSpPr>
              <a:grpSpLocks/>
            </p:cNvGrpSpPr>
            <p:nvPr/>
          </p:nvGrpSpPr>
          <p:grpSpPr bwMode="auto">
            <a:xfrm>
              <a:off x="896697" y="4649732"/>
              <a:ext cx="3372378" cy="1378916"/>
              <a:chOff x="-297843" y="1448746"/>
              <a:chExt cx="3854023" cy="1575853"/>
            </a:xfrm>
          </p:grpSpPr>
          <p:sp>
            <p:nvSpPr>
              <p:cNvPr id="40" name="Oval 39"/>
              <p:cNvSpPr/>
              <p:nvPr/>
            </p:nvSpPr>
            <p:spPr>
              <a:xfrm>
                <a:off x="890236" y="1829529"/>
                <a:ext cx="1549472" cy="752775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Oval 40"/>
              <p:cNvSpPr/>
              <p:nvPr/>
            </p:nvSpPr>
            <p:spPr>
              <a:xfrm>
                <a:off x="439655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 41"/>
              <p:cNvSpPr/>
              <p:nvPr/>
            </p:nvSpPr>
            <p:spPr>
              <a:xfrm>
                <a:off x="2094577" y="2069714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Oval 42"/>
              <p:cNvSpPr/>
              <p:nvPr/>
            </p:nvSpPr>
            <p:spPr>
              <a:xfrm>
                <a:off x="126565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Oval 43"/>
              <p:cNvSpPr/>
              <p:nvPr/>
            </p:nvSpPr>
            <p:spPr>
              <a:xfrm>
                <a:off x="292350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/>
              <p:cNvSpPr/>
              <p:nvPr/>
            </p:nvSpPr>
            <p:spPr>
              <a:xfrm>
                <a:off x="-72930" y="1606918"/>
                <a:ext cx="2917344" cy="13298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Oval 45"/>
              <p:cNvSpPr/>
              <p:nvPr/>
            </p:nvSpPr>
            <p:spPr>
              <a:xfrm>
                <a:off x="-297843" y="1448746"/>
                <a:ext cx="3854023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47" name="Straight Arrow Connector 46"/>
            <p:cNvCxnSpPr/>
            <p:nvPr/>
          </p:nvCxnSpPr>
          <p:spPr>
            <a:xfrm>
              <a:off x="2052069" y="3824434"/>
              <a:ext cx="404956" cy="645886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Arrow Connector 56"/>
            <p:cNvCxnSpPr/>
            <p:nvPr/>
          </p:nvCxnSpPr>
          <p:spPr>
            <a:xfrm>
              <a:off x="4363906" y="5400702"/>
              <a:ext cx="681761" cy="0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Arrow Connector 58"/>
            <p:cNvCxnSpPr/>
            <p:nvPr/>
          </p:nvCxnSpPr>
          <p:spPr>
            <a:xfrm flipV="1">
              <a:off x="6696247" y="3850064"/>
              <a:ext cx="435712" cy="62025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3644" name="TextBox 3"/>
          <p:cNvSpPr txBox="1">
            <a:spLocks noChangeArrowheads="1"/>
          </p:cNvSpPr>
          <p:nvPr/>
        </p:nvSpPr>
        <p:spPr bwMode="auto">
          <a:xfrm>
            <a:off x="1943100" y="157163"/>
            <a:ext cx="5032375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600">
                <a:solidFill>
                  <a:prstClr val="black"/>
                </a:solidFill>
              </a:rPr>
              <a:t>The Pentagon Equation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030996" y="285033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58" name="TextBox 57"/>
          <p:cNvSpPr txBox="1"/>
          <p:nvPr/>
        </p:nvSpPr>
        <p:spPr>
          <a:xfrm>
            <a:off x="2585109" y="29076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0" name="TextBox 59"/>
          <p:cNvSpPr txBox="1"/>
          <p:nvPr/>
        </p:nvSpPr>
        <p:spPr>
          <a:xfrm>
            <a:off x="5572499" y="172576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7" name="TextBox 66"/>
          <p:cNvSpPr txBox="1"/>
          <p:nvPr/>
        </p:nvSpPr>
        <p:spPr>
          <a:xfrm>
            <a:off x="7731663" y="285063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8" name="TextBox 67"/>
          <p:cNvSpPr txBox="1"/>
          <p:nvPr/>
        </p:nvSpPr>
        <p:spPr>
          <a:xfrm>
            <a:off x="8081540" y="29203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9" name="TextBox 68"/>
          <p:cNvSpPr txBox="1"/>
          <p:nvPr/>
        </p:nvSpPr>
        <p:spPr>
          <a:xfrm>
            <a:off x="8450486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1" name="TextBox 60"/>
          <p:cNvSpPr txBox="1"/>
          <p:nvPr/>
        </p:nvSpPr>
        <p:spPr>
          <a:xfrm>
            <a:off x="4258743" y="1566865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2" name="TextBox 61"/>
          <p:cNvSpPr txBox="1"/>
          <p:nvPr/>
        </p:nvSpPr>
        <p:spPr>
          <a:xfrm>
            <a:off x="5343916" y="1561518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5" name="TextBox 64"/>
          <p:cNvSpPr txBox="1"/>
          <p:nvPr/>
        </p:nvSpPr>
        <p:spPr>
          <a:xfrm>
            <a:off x="3146183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3" name="TextBox 62"/>
          <p:cNvSpPr txBox="1"/>
          <p:nvPr/>
        </p:nvSpPr>
        <p:spPr>
          <a:xfrm>
            <a:off x="5887943" y="1742447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0070C0"/>
                </a:solidFill>
              </a:rPr>
              <a:t>1</a:t>
            </a:r>
            <a:endParaRPr lang="en-US" sz="3200" b="1" dirty="0">
              <a:solidFill>
                <a:srgbClr val="0070C0"/>
              </a:solidFill>
            </a:endParaRPr>
          </a:p>
        </p:txBody>
      </p:sp>
      <p:sp>
        <p:nvSpPr>
          <p:cNvPr id="79" name="TextBox 78"/>
          <p:cNvSpPr txBox="1"/>
          <p:nvPr/>
        </p:nvSpPr>
        <p:spPr>
          <a:xfrm>
            <a:off x="2935113" y="1751623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0070C0"/>
                </a:solidFill>
              </a:rPr>
              <a:t>1</a:t>
            </a:r>
            <a:endParaRPr lang="en-US" sz="3200" b="1" dirty="0">
              <a:solidFill>
                <a:srgbClr val="0070C0"/>
              </a:solidFill>
            </a:endParaRPr>
          </a:p>
        </p:txBody>
      </p:sp>
      <p:grpSp>
        <p:nvGrpSpPr>
          <p:cNvPr id="78" name="Group 48"/>
          <p:cNvGrpSpPr>
            <a:grpSpLocks/>
          </p:cNvGrpSpPr>
          <p:nvPr/>
        </p:nvGrpSpPr>
        <p:grpSpPr bwMode="auto">
          <a:xfrm>
            <a:off x="4949027" y="4349755"/>
            <a:ext cx="2398354" cy="1084032"/>
            <a:chOff x="75387" y="1450110"/>
            <a:chExt cx="3480611" cy="1573218"/>
          </a:xfrm>
        </p:grpSpPr>
        <p:sp>
          <p:nvSpPr>
            <p:cNvPr id="81" name="Oval 80"/>
            <p:cNvSpPr/>
            <p:nvPr/>
          </p:nvSpPr>
          <p:spPr>
            <a:xfrm>
              <a:off x="953671" y="1828828"/>
              <a:ext cx="1619771" cy="755706"/>
            </a:xfrm>
            <a:prstGeom prst="ellipse">
              <a:avLst/>
            </a:prstGeom>
            <a:noFill/>
            <a:ln w="190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82" name="Oval 81"/>
            <p:cNvSpPr/>
            <p:nvPr/>
          </p:nvSpPr>
          <p:spPr>
            <a:xfrm>
              <a:off x="438155" y="2069013"/>
              <a:ext cx="266544" cy="26947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83" name="Oval 82"/>
            <p:cNvSpPr/>
            <p:nvPr/>
          </p:nvSpPr>
          <p:spPr>
            <a:xfrm>
              <a:off x="2093075" y="2069013"/>
              <a:ext cx="266546" cy="26947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84" name="Oval 83"/>
            <p:cNvSpPr/>
            <p:nvPr/>
          </p:nvSpPr>
          <p:spPr>
            <a:xfrm>
              <a:off x="1264151" y="2069013"/>
              <a:ext cx="266544" cy="26947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85" name="Oval 84"/>
            <p:cNvSpPr/>
            <p:nvPr/>
          </p:nvSpPr>
          <p:spPr>
            <a:xfrm>
              <a:off x="2922001" y="2069013"/>
              <a:ext cx="266544" cy="26947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86" name="Oval 85"/>
            <p:cNvSpPr/>
            <p:nvPr/>
          </p:nvSpPr>
          <p:spPr>
            <a:xfrm>
              <a:off x="859941" y="1606216"/>
              <a:ext cx="2533639" cy="1259511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87" name="Oval 86"/>
            <p:cNvSpPr/>
            <p:nvPr/>
          </p:nvSpPr>
          <p:spPr>
            <a:xfrm>
              <a:off x="74952" y="1450974"/>
              <a:ext cx="3479727" cy="1572925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</p:grpSp>
      <p:sp>
        <p:nvSpPr>
          <p:cNvPr id="66" name="TextBox 65"/>
          <p:cNvSpPr txBox="1"/>
          <p:nvPr/>
        </p:nvSpPr>
        <p:spPr>
          <a:xfrm>
            <a:off x="3626553" y="4891255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70" name="TextBox 69"/>
          <p:cNvSpPr txBox="1"/>
          <p:nvPr/>
        </p:nvSpPr>
        <p:spPr>
          <a:xfrm>
            <a:off x="3988346" y="501563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71" name="TextBox 70"/>
          <p:cNvSpPr txBox="1"/>
          <p:nvPr/>
        </p:nvSpPr>
        <p:spPr>
          <a:xfrm>
            <a:off x="3390188" y="4801369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b</a:t>
            </a:r>
            <a:endParaRPr lang="en-US" sz="2000" dirty="0"/>
          </a:p>
        </p:txBody>
      </p:sp>
    </p:spTree>
    <p:extLst>
      <p:ext uri="{BB962C8B-B14F-4D97-AF65-F5344CB8AC3E}">
        <p14:creationId xmlns:p14="http://schemas.microsoft.com/office/powerpoint/2010/main" val="3673185798"/>
      </p:ext>
    </p:extLst>
  </p:cSld>
  <p:clrMapOvr>
    <a:masterClrMapping/>
  </p:clrMapOvr>
  <p:transition advClick="0"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9938" name="Object 2"/>
          <p:cNvGraphicFramePr>
            <a:graphicFrameLocks noChangeAspect="1"/>
          </p:cNvGraphicFramePr>
          <p:nvPr/>
        </p:nvGraphicFramePr>
        <p:xfrm>
          <a:off x="2403475" y="1905000"/>
          <a:ext cx="1939925" cy="790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77097" name="Equation" r:id="rId3" imgW="1028700" imgH="419100" progId="Equation.3">
                  <p:embed/>
                </p:oleObj>
              </mc:Choice>
              <mc:Fallback>
                <p:oleObj name="Equation" r:id="rId3" imgW="1028700" imgH="4191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03475" y="1905000"/>
                        <a:ext cx="1939925" cy="7905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74" name="Straight Connector 73"/>
          <p:cNvCxnSpPr/>
          <p:nvPr/>
        </p:nvCxnSpPr>
        <p:spPr>
          <a:xfrm>
            <a:off x="0" y="990600"/>
            <a:ext cx="9144000" cy="0"/>
          </a:xfrm>
          <a:prstGeom prst="line">
            <a:avLst/>
          </a:prstGeom>
          <a:ln w="63500" cmpd="sng">
            <a:solidFill>
              <a:schemeClr val="accent5">
                <a:lumMod val="40000"/>
                <a:lumOff val="60000"/>
              </a:schemeClr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75" name="Title 1"/>
          <p:cNvSpPr txBox="1">
            <a:spLocks/>
          </p:cNvSpPr>
          <p:nvPr/>
        </p:nvSpPr>
        <p:spPr bwMode="auto">
          <a:xfrm>
            <a:off x="381000" y="0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solidFill>
                  <a:prstClr val="black"/>
                </a:solidFill>
                <a:latin typeface="Calibri"/>
                <a:ea typeface="+mj-ea"/>
                <a:cs typeface="+mj-cs"/>
              </a:rPr>
              <a:t>Another Kind of Order</a:t>
            </a:r>
          </a:p>
        </p:txBody>
      </p:sp>
      <p:pic>
        <p:nvPicPr>
          <p:cNvPr id="39941" name="Picture 3" descr="Benzene_structur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1219200"/>
            <a:ext cx="2057400" cy="1995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942" name="Line 4"/>
          <p:cNvSpPr>
            <a:spLocks noChangeShapeType="1"/>
          </p:cNvSpPr>
          <p:nvPr/>
        </p:nvSpPr>
        <p:spPr bwMode="auto">
          <a:xfrm>
            <a:off x="1260475" y="2286000"/>
            <a:ext cx="762000" cy="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39943" name="Oval 5"/>
          <p:cNvSpPr>
            <a:spLocks noChangeArrowheads="1"/>
          </p:cNvSpPr>
          <p:nvPr/>
        </p:nvSpPr>
        <p:spPr bwMode="auto">
          <a:xfrm>
            <a:off x="1184275" y="2209800"/>
            <a:ext cx="152400" cy="1524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1800" smtClean="0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39944" name="Oval 6"/>
          <p:cNvSpPr>
            <a:spLocks noChangeArrowheads="1"/>
          </p:cNvSpPr>
          <p:nvPr/>
        </p:nvSpPr>
        <p:spPr bwMode="auto">
          <a:xfrm>
            <a:off x="1946275" y="2209800"/>
            <a:ext cx="152400" cy="1524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1800" smtClean="0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39945" name="Line 51"/>
          <p:cNvSpPr>
            <a:spLocks noChangeShapeType="1"/>
          </p:cNvSpPr>
          <p:nvPr/>
        </p:nvSpPr>
        <p:spPr bwMode="auto">
          <a:xfrm>
            <a:off x="2743200" y="2971800"/>
            <a:ext cx="0" cy="3352800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39946" name="Line 52"/>
          <p:cNvSpPr>
            <a:spLocks noChangeShapeType="1"/>
          </p:cNvSpPr>
          <p:nvPr/>
        </p:nvSpPr>
        <p:spPr bwMode="auto">
          <a:xfrm>
            <a:off x="3505200" y="2971800"/>
            <a:ext cx="0" cy="3352800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39947" name="Line 53"/>
          <p:cNvSpPr>
            <a:spLocks noChangeShapeType="1"/>
          </p:cNvSpPr>
          <p:nvPr/>
        </p:nvSpPr>
        <p:spPr bwMode="auto">
          <a:xfrm>
            <a:off x="4343400" y="2971800"/>
            <a:ext cx="0" cy="3352800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39948" name="Line 54"/>
          <p:cNvSpPr>
            <a:spLocks noChangeShapeType="1"/>
          </p:cNvSpPr>
          <p:nvPr/>
        </p:nvSpPr>
        <p:spPr bwMode="auto">
          <a:xfrm>
            <a:off x="5105400" y="2895600"/>
            <a:ext cx="0" cy="3352800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39949" name="Text Box 55"/>
          <p:cNvSpPr txBox="1">
            <a:spLocks noChangeArrowheads="1"/>
          </p:cNvSpPr>
          <p:nvPr/>
        </p:nvSpPr>
        <p:spPr bwMode="auto">
          <a:xfrm>
            <a:off x="2590800" y="633888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3</a:t>
            </a:r>
          </a:p>
        </p:txBody>
      </p:sp>
      <p:sp>
        <p:nvSpPr>
          <p:cNvPr id="39950" name="Text Box 56"/>
          <p:cNvSpPr txBox="1">
            <a:spLocks noChangeArrowheads="1"/>
          </p:cNvSpPr>
          <p:nvPr/>
        </p:nvSpPr>
        <p:spPr bwMode="auto">
          <a:xfrm>
            <a:off x="3352800" y="633888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1</a:t>
            </a:r>
          </a:p>
        </p:txBody>
      </p:sp>
      <p:sp>
        <p:nvSpPr>
          <p:cNvPr id="39951" name="Text Box 57"/>
          <p:cNvSpPr txBox="1">
            <a:spLocks noChangeArrowheads="1"/>
          </p:cNvSpPr>
          <p:nvPr/>
        </p:nvSpPr>
        <p:spPr bwMode="auto">
          <a:xfrm>
            <a:off x="4191000" y="6338888"/>
            <a:ext cx="311150" cy="366712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3</a:t>
            </a:r>
          </a:p>
        </p:txBody>
      </p:sp>
      <p:sp>
        <p:nvSpPr>
          <p:cNvPr id="39952" name="Text Box 58"/>
          <p:cNvSpPr txBox="1">
            <a:spLocks noChangeArrowheads="1"/>
          </p:cNvSpPr>
          <p:nvPr/>
        </p:nvSpPr>
        <p:spPr bwMode="auto">
          <a:xfrm>
            <a:off x="4953000" y="633888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1</a:t>
            </a:r>
          </a:p>
        </p:txBody>
      </p:sp>
      <p:sp>
        <p:nvSpPr>
          <p:cNvPr id="39953" name="Line 53"/>
          <p:cNvSpPr>
            <a:spLocks noChangeShapeType="1"/>
          </p:cNvSpPr>
          <p:nvPr/>
        </p:nvSpPr>
        <p:spPr bwMode="auto">
          <a:xfrm>
            <a:off x="5562600" y="6477000"/>
            <a:ext cx="60960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39954" name="Text Box 54"/>
          <p:cNvSpPr txBox="1">
            <a:spLocks noChangeArrowheads="1"/>
          </p:cNvSpPr>
          <p:nvPr/>
        </p:nvSpPr>
        <p:spPr bwMode="auto">
          <a:xfrm>
            <a:off x="6324600" y="6248400"/>
            <a:ext cx="644525" cy="395288"/>
          </a:xfrm>
          <a:prstGeom prst="rect">
            <a:avLst/>
          </a:prstGeom>
          <a:noFill/>
          <a:ln w="28575">
            <a:solidFill>
              <a:srgbClr val="FF00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Odd</a:t>
            </a:r>
          </a:p>
        </p:txBody>
      </p:sp>
      <p:grpSp>
        <p:nvGrpSpPr>
          <p:cNvPr id="39955" name="Group 57"/>
          <p:cNvGrpSpPr>
            <a:grpSpLocks/>
          </p:cNvGrpSpPr>
          <p:nvPr/>
        </p:nvGrpSpPr>
        <p:grpSpPr bwMode="auto">
          <a:xfrm>
            <a:off x="1905000" y="3505200"/>
            <a:ext cx="3886200" cy="2514600"/>
            <a:chOff x="1066800" y="3200400"/>
            <a:chExt cx="3886200" cy="2514600"/>
          </a:xfrm>
        </p:grpSpPr>
        <p:grpSp>
          <p:nvGrpSpPr>
            <p:cNvPr id="39957" name="Group 4"/>
            <p:cNvGrpSpPr>
              <a:grpSpLocks/>
            </p:cNvGrpSpPr>
            <p:nvPr/>
          </p:nvGrpSpPr>
          <p:grpSpPr bwMode="auto">
            <a:xfrm>
              <a:off x="1371600" y="3200400"/>
              <a:ext cx="3276600" cy="2514600"/>
              <a:chOff x="1104" y="1920"/>
              <a:chExt cx="2064" cy="1584"/>
            </a:xfrm>
          </p:grpSpPr>
          <p:grpSp>
            <p:nvGrpSpPr>
              <p:cNvPr id="39969" name="Group 5"/>
              <p:cNvGrpSpPr>
                <a:grpSpLocks/>
              </p:cNvGrpSpPr>
              <p:nvPr/>
            </p:nvGrpSpPr>
            <p:grpSpPr bwMode="auto">
              <a:xfrm>
                <a:off x="1104" y="1920"/>
                <a:ext cx="2064" cy="96"/>
                <a:chOff x="1056" y="1920"/>
                <a:chExt cx="2064" cy="96"/>
              </a:xfrm>
            </p:grpSpPr>
            <p:sp>
              <p:nvSpPr>
                <p:cNvPr id="39988" name="Oval 6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9989" name="Oval 7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9990" name="Oval 8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9991" name="Oval 9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9992" name="Oval 10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39970" name="Group 11"/>
              <p:cNvGrpSpPr>
                <a:grpSpLocks/>
              </p:cNvGrpSpPr>
              <p:nvPr/>
            </p:nvGrpSpPr>
            <p:grpSpPr bwMode="auto">
              <a:xfrm>
                <a:off x="1104" y="2912"/>
                <a:ext cx="2064" cy="96"/>
                <a:chOff x="1056" y="1920"/>
                <a:chExt cx="2064" cy="96"/>
              </a:xfrm>
            </p:grpSpPr>
            <p:sp>
              <p:nvSpPr>
                <p:cNvPr id="39983" name="Oval 12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9984" name="Oval 13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9985" name="Oval 14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9986" name="Oval 15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9987" name="Oval 16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39971" name="Group 17"/>
              <p:cNvGrpSpPr>
                <a:grpSpLocks/>
              </p:cNvGrpSpPr>
              <p:nvPr/>
            </p:nvGrpSpPr>
            <p:grpSpPr bwMode="auto">
              <a:xfrm>
                <a:off x="1104" y="2416"/>
                <a:ext cx="2064" cy="96"/>
                <a:chOff x="1056" y="1920"/>
                <a:chExt cx="2064" cy="96"/>
              </a:xfrm>
            </p:grpSpPr>
            <p:sp>
              <p:nvSpPr>
                <p:cNvPr id="39978" name="Oval 18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9979" name="Oval 19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9980" name="Oval 20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9981" name="Oval 21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9982" name="Oval 22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39972" name="Group 23"/>
              <p:cNvGrpSpPr>
                <a:grpSpLocks/>
              </p:cNvGrpSpPr>
              <p:nvPr/>
            </p:nvGrpSpPr>
            <p:grpSpPr bwMode="auto">
              <a:xfrm>
                <a:off x="1104" y="3408"/>
                <a:ext cx="2064" cy="96"/>
                <a:chOff x="1056" y="1920"/>
                <a:chExt cx="2064" cy="96"/>
              </a:xfrm>
            </p:grpSpPr>
            <p:sp>
              <p:nvSpPr>
                <p:cNvPr id="39973" name="Oval 24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9974" name="Oval 25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9975" name="Oval 26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9976" name="Oval 27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9977" name="Oval 28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</p:grpSp>
        </p:grpSp>
        <p:sp>
          <p:nvSpPr>
            <p:cNvPr id="39958" name="Line 29"/>
            <p:cNvSpPr>
              <a:spLocks noChangeShapeType="1"/>
            </p:cNvSpPr>
            <p:nvPr/>
          </p:nvSpPr>
          <p:spPr bwMode="auto">
            <a:xfrm>
              <a:off x="1447800" y="3276600"/>
              <a:ext cx="762000" cy="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9959" name="Line 30"/>
            <p:cNvSpPr>
              <a:spLocks noChangeShapeType="1"/>
            </p:cNvSpPr>
            <p:nvPr/>
          </p:nvSpPr>
          <p:spPr bwMode="auto">
            <a:xfrm>
              <a:off x="1447800" y="5638800"/>
              <a:ext cx="838200" cy="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9960" name="Line 31"/>
            <p:cNvSpPr>
              <a:spLocks noChangeShapeType="1"/>
            </p:cNvSpPr>
            <p:nvPr/>
          </p:nvSpPr>
          <p:spPr bwMode="auto">
            <a:xfrm flipV="1">
              <a:off x="1447800" y="4038600"/>
              <a:ext cx="762000" cy="83820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9961" name="Line 32"/>
            <p:cNvSpPr>
              <a:spLocks noChangeShapeType="1"/>
            </p:cNvSpPr>
            <p:nvPr/>
          </p:nvSpPr>
          <p:spPr bwMode="auto">
            <a:xfrm>
              <a:off x="2209800" y="4876800"/>
              <a:ext cx="762000" cy="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9962" name="Line 34"/>
            <p:cNvSpPr>
              <a:spLocks noChangeShapeType="1"/>
            </p:cNvSpPr>
            <p:nvPr/>
          </p:nvSpPr>
          <p:spPr bwMode="auto">
            <a:xfrm flipH="1">
              <a:off x="1066800" y="4038600"/>
              <a:ext cx="381000" cy="38100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9963" name="Line 35"/>
            <p:cNvSpPr>
              <a:spLocks noChangeShapeType="1"/>
            </p:cNvSpPr>
            <p:nvPr/>
          </p:nvSpPr>
          <p:spPr bwMode="auto">
            <a:xfrm flipH="1">
              <a:off x="4572000" y="4495800"/>
              <a:ext cx="381000" cy="38100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9964" name="Line 36"/>
            <p:cNvSpPr>
              <a:spLocks noChangeShapeType="1"/>
            </p:cNvSpPr>
            <p:nvPr/>
          </p:nvSpPr>
          <p:spPr bwMode="auto">
            <a:xfrm>
              <a:off x="3810000" y="3276600"/>
              <a:ext cx="762000" cy="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9965" name="Line 37"/>
            <p:cNvSpPr>
              <a:spLocks noChangeShapeType="1"/>
            </p:cNvSpPr>
            <p:nvPr/>
          </p:nvSpPr>
          <p:spPr bwMode="auto">
            <a:xfrm>
              <a:off x="3048000" y="3276600"/>
              <a:ext cx="762000" cy="76200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9966" name="Line 38"/>
            <p:cNvSpPr>
              <a:spLocks noChangeShapeType="1"/>
            </p:cNvSpPr>
            <p:nvPr/>
          </p:nvSpPr>
          <p:spPr bwMode="auto">
            <a:xfrm>
              <a:off x="3048000" y="5638800"/>
              <a:ext cx="762000" cy="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9967" name="Freeform 39"/>
            <p:cNvSpPr>
              <a:spLocks/>
            </p:cNvSpPr>
            <p:nvPr/>
          </p:nvSpPr>
          <p:spPr bwMode="auto">
            <a:xfrm>
              <a:off x="4343400" y="4038600"/>
              <a:ext cx="228600" cy="1600200"/>
            </a:xfrm>
            <a:custGeom>
              <a:avLst/>
              <a:gdLst>
                <a:gd name="T0" fmla="*/ 2147483646 w 144"/>
                <a:gd name="T1" fmla="*/ 0 h 1008"/>
                <a:gd name="T2" fmla="*/ 0 w 144"/>
                <a:gd name="T3" fmla="*/ 2147483646 h 1008"/>
                <a:gd name="T4" fmla="*/ 2147483646 w 144"/>
                <a:gd name="T5" fmla="*/ 2147483646 h 1008"/>
                <a:gd name="T6" fmla="*/ 0 60000 65536"/>
                <a:gd name="T7" fmla="*/ 0 60000 65536"/>
                <a:gd name="T8" fmla="*/ 0 60000 65536"/>
                <a:gd name="T9" fmla="*/ 0 w 144"/>
                <a:gd name="T10" fmla="*/ 0 h 1008"/>
                <a:gd name="T11" fmla="*/ 144 w 144"/>
                <a:gd name="T12" fmla="*/ 1008 h 10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4" h="1008">
                  <a:moveTo>
                    <a:pt x="144" y="0"/>
                  </a:moveTo>
                  <a:cubicBezTo>
                    <a:pt x="72" y="156"/>
                    <a:pt x="0" y="312"/>
                    <a:pt x="0" y="480"/>
                  </a:cubicBezTo>
                  <a:cubicBezTo>
                    <a:pt x="0" y="648"/>
                    <a:pt x="72" y="828"/>
                    <a:pt x="144" y="1008"/>
                  </a:cubicBezTo>
                </a:path>
              </a:pathLst>
            </a:custGeom>
            <a:noFill/>
            <a:ln w="57150" cmpd="sng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9968" name="Line 56"/>
            <p:cNvSpPr>
              <a:spLocks noChangeShapeType="1"/>
            </p:cNvSpPr>
            <p:nvPr/>
          </p:nvSpPr>
          <p:spPr bwMode="auto">
            <a:xfrm>
              <a:off x="3014663" y="4049713"/>
              <a:ext cx="784225" cy="804862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</p:grpSp>
      <p:sp>
        <p:nvSpPr>
          <p:cNvPr id="39956" name="Text Box 2"/>
          <p:cNvSpPr txBox="1">
            <a:spLocks noChangeArrowheads="1"/>
          </p:cNvSpPr>
          <p:nvPr/>
        </p:nvSpPr>
        <p:spPr bwMode="auto">
          <a:xfrm>
            <a:off x="584200" y="1371600"/>
            <a:ext cx="23764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240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 valence bond:</a:t>
            </a:r>
          </a:p>
        </p:txBody>
      </p:sp>
    </p:spTree>
    <p:extLst>
      <p:ext uri="{BB962C8B-B14F-4D97-AF65-F5344CB8AC3E}">
        <p14:creationId xmlns:p14="http://schemas.microsoft.com/office/powerpoint/2010/main" val="3483712097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643" name="Group 1"/>
          <p:cNvGrpSpPr>
            <a:grpSpLocks/>
          </p:cNvGrpSpPr>
          <p:nvPr/>
        </p:nvGrpSpPr>
        <p:grpSpPr bwMode="auto">
          <a:xfrm>
            <a:off x="948448" y="985838"/>
            <a:ext cx="7662152" cy="4379719"/>
            <a:chOff x="52919" y="466853"/>
            <a:chExt cx="9730046" cy="5561795"/>
          </a:xfrm>
        </p:grpSpPr>
        <p:grpSp>
          <p:nvGrpSpPr>
            <p:cNvPr id="63648" name="Group 2"/>
            <p:cNvGrpSpPr>
              <a:grpSpLocks/>
            </p:cNvGrpSpPr>
            <p:nvPr/>
          </p:nvGrpSpPr>
          <p:grpSpPr bwMode="auto">
            <a:xfrm>
              <a:off x="52919" y="2134024"/>
              <a:ext cx="3045632" cy="1376610"/>
              <a:chOff x="75387" y="1450110"/>
              <a:chExt cx="3480611" cy="1573218"/>
            </a:xfrm>
          </p:grpSpPr>
          <p:sp>
            <p:nvSpPr>
              <p:cNvPr id="20" name="Oval 19"/>
              <p:cNvSpPr/>
              <p:nvPr/>
            </p:nvSpPr>
            <p:spPr>
              <a:xfrm>
                <a:off x="224768" y="1850028"/>
                <a:ext cx="1622701" cy="755706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438591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2093511" y="2069711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126458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3" name="Oval 12"/>
              <p:cNvSpPr/>
              <p:nvPr/>
            </p:nvSpPr>
            <p:spPr>
              <a:xfrm>
                <a:off x="292243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154471" y="1615700"/>
                <a:ext cx="2533641" cy="126244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4" name="Oval 13"/>
              <p:cNvSpPr/>
              <p:nvPr/>
            </p:nvSpPr>
            <p:spPr>
              <a:xfrm>
                <a:off x="75387" y="1448743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3649" name="Group 26"/>
            <p:cNvGrpSpPr>
              <a:grpSpLocks/>
            </p:cNvGrpSpPr>
            <p:nvPr/>
          </p:nvGrpSpPr>
          <p:grpSpPr bwMode="auto">
            <a:xfrm>
              <a:off x="2858981" y="466853"/>
              <a:ext cx="3434437" cy="1376352"/>
              <a:chOff x="450" y="1450110"/>
              <a:chExt cx="3924945" cy="1572923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214770" y="1827962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437379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/>
              <p:cNvSpPr/>
              <p:nvPr/>
            </p:nvSpPr>
            <p:spPr>
              <a:xfrm>
                <a:off x="2092298" y="2068148"/>
                <a:ext cx="26947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Oval 34"/>
              <p:cNvSpPr/>
              <p:nvPr/>
            </p:nvSpPr>
            <p:spPr>
              <a:xfrm>
                <a:off x="1266303" y="2068148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Oval 35"/>
              <p:cNvSpPr/>
              <p:nvPr/>
            </p:nvSpPr>
            <p:spPr>
              <a:xfrm>
                <a:off x="2921224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/>
              <p:cNvSpPr/>
              <p:nvPr/>
            </p:nvSpPr>
            <p:spPr>
              <a:xfrm>
                <a:off x="1925343" y="1819176"/>
                <a:ext cx="1438169" cy="828933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/>
              <p:cNvSpPr/>
              <p:nvPr/>
            </p:nvSpPr>
            <p:spPr>
              <a:xfrm>
                <a:off x="450" y="1450110"/>
                <a:ext cx="3924945" cy="157292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64" name="Straight Arrow Connector 63"/>
            <p:cNvCxnSpPr/>
            <p:nvPr/>
          </p:nvCxnSpPr>
          <p:spPr>
            <a:xfrm flipV="1">
              <a:off x="2861980" y="1774003"/>
              <a:ext cx="494661" cy="492103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2" name="Group 20"/>
            <p:cNvGrpSpPr>
              <a:grpSpLocks/>
            </p:cNvGrpSpPr>
            <p:nvPr/>
          </p:nvGrpSpPr>
          <p:grpSpPr bwMode="auto">
            <a:xfrm>
              <a:off x="5924780" y="2214846"/>
              <a:ext cx="3858185" cy="1419925"/>
              <a:chOff x="76271" y="1450106"/>
              <a:chExt cx="4409214" cy="1622719"/>
            </a:xfrm>
          </p:grpSpPr>
          <p:sp>
            <p:nvSpPr>
              <p:cNvPr id="22" name="Oval 21"/>
              <p:cNvSpPr/>
              <p:nvPr/>
            </p:nvSpPr>
            <p:spPr>
              <a:xfrm>
                <a:off x="439475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2094396" y="2068144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126547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292332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Oval 25"/>
              <p:cNvSpPr/>
              <p:nvPr/>
            </p:nvSpPr>
            <p:spPr>
              <a:xfrm>
                <a:off x="1031143" y="1658071"/>
                <a:ext cx="2905635" cy="1182550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76271" y="1450106"/>
                <a:ext cx="4409214" cy="1622719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9" name="Oval 28"/>
            <p:cNvSpPr/>
            <p:nvPr/>
          </p:nvSpPr>
          <p:spPr>
            <a:xfrm>
              <a:off x="7542041" y="2530098"/>
              <a:ext cx="1255876" cy="727903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cxnSp>
          <p:nvCxnSpPr>
            <p:cNvPr id="30" name="Straight Arrow Connector 29"/>
            <p:cNvCxnSpPr/>
            <p:nvPr/>
          </p:nvCxnSpPr>
          <p:spPr>
            <a:xfrm>
              <a:off x="5806881" y="1774003"/>
              <a:ext cx="551048" cy="47672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6" name="Group 30"/>
            <p:cNvGrpSpPr>
              <a:grpSpLocks/>
            </p:cNvGrpSpPr>
            <p:nvPr/>
          </p:nvGrpSpPr>
          <p:grpSpPr bwMode="auto">
            <a:xfrm>
              <a:off x="896697" y="4649732"/>
              <a:ext cx="3372378" cy="1378916"/>
              <a:chOff x="-297843" y="1448746"/>
              <a:chExt cx="3854023" cy="1575853"/>
            </a:xfrm>
          </p:grpSpPr>
          <p:sp>
            <p:nvSpPr>
              <p:cNvPr id="40" name="Oval 39"/>
              <p:cNvSpPr/>
              <p:nvPr/>
            </p:nvSpPr>
            <p:spPr>
              <a:xfrm>
                <a:off x="890236" y="1829529"/>
                <a:ext cx="1549472" cy="752775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Oval 40"/>
              <p:cNvSpPr/>
              <p:nvPr/>
            </p:nvSpPr>
            <p:spPr>
              <a:xfrm>
                <a:off x="439655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 41"/>
              <p:cNvSpPr/>
              <p:nvPr/>
            </p:nvSpPr>
            <p:spPr>
              <a:xfrm>
                <a:off x="2094577" y="2069714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Oval 42"/>
              <p:cNvSpPr/>
              <p:nvPr/>
            </p:nvSpPr>
            <p:spPr>
              <a:xfrm>
                <a:off x="126565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Oval 43"/>
              <p:cNvSpPr/>
              <p:nvPr/>
            </p:nvSpPr>
            <p:spPr>
              <a:xfrm>
                <a:off x="292350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/>
              <p:cNvSpPr/>
              <p:nvPr/>
            </p:nvSpPr>
            <p:spPr>
              <a:xfrm>
                <a:off x="-72930" y="1606918"/>
                <a:ext cx="2917344" cy="13298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Oval 45"/>
              <p:cNvSpPr/>
              <p:nvPr/>
            </p:nvSpPr>
            <p:spPr>
              <a:xfrm>
                <a:off x="-297843" y="1448746"/>
                <a:ext cx="3854023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47" name="Straight Arrow Connector 46"/>
            <p:cNvCxnSpPr/>
            <p:nvPr/>
          </p:nvCxnSpPr>
          <p:spPr>
            <a:xfrm>
              <a:off x="2052069" y="3824434"/>
              <a:ext cx="404956" cy="645886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Arrow Connector 56"/>
            <p:cNvCxnSpPr/>
            <p:nvPr/>
          </p:nvCxnSpPr>
          <p:spPr>
            <a:xfrm>
              <a:off x="4363906" y="5400702"/>
              <a:ext cx="681761" cy="0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Arrow Connector 58"/>
            <p:cNvCxnSpPr/>
            <p:nvPr/>
          </p:nvCxnSpPr>
          <p:spPr>
            <a:xfrm flipV="1">
              <a:off x="6696247" y="3850064"/>
              <a:ext cx="435712" cy="62025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3644" name="TextBox 3"/>
          <p:cNvSpPr txBox="1">
            <a:spLocks noChangeArrowheads="1"/>
          </p:cNvSpPr>
          <p:nvPr/>
        </p:nvSpPr>
        <p:spPr bwMode="auto">
          <a:xfrm>
            <a:off x="1943100" y="157163"/>
            <a:ext cx="5032375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600">
                <a:solidFill>
                  <a:prstClr val="black"/>
                </a:solidFill>
              </a:rPr>
              <a:t>The Pentagon Equation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030996" y="285033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58" name="TextBox 57"/>
          <p:cNvSpPr txBox="1"/>
          <p:nvPr/>
        </p:nvSpPr>
        <p:spPr>
          <a:xfrm>
            <a:off x="2585109" y="29076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0" name="TextBox 59"/>
          <p:cNvSpPr txBox="1"/>
          <p:nvPr/>
        </p:nvSpPr>
        <p:spPr>
          <a:xfrm>
            <a:off x="5572499" y="172576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7" name="TextBox 66"/>
          <p:cNvSpPr txBox="1"/>
          <p:nvPr/>
        </p:nvSpPr>
        <p:spPr>
          <a:xfrm>
            <a:off x="7731663" y="285063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8" name="TextBox 67"/>
          <p:cNvSpPr txBox="1"/>
          <p:nvPr/>
        </p:nvSpPr>
        <p:spPr>
          <a:xfrm>
            <a:off x="8081540" y="29203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9" name="TextBox 68"/>
          <p:cNvSpPr txBox="1"/>
          <p:nvPr/>
        </p:nvSpPr>
        <p:spPr>
          <a:xfrm>
            <a:off x="8450486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1" name="TextBox 60"/>
          <p:cNvSpPr txBox="1"/>
          <p:nvPr/>
        </p:nvSpPr>
        <p:spPr>
          <a:xfrm>
            <a:off x="4258743" y="1566865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2" name="TextBox 61"/>
          <p:cNvSpPr txBox="1"/>
          <p:nvPr/>
        </p:nvSpPr>
        <p:spPr>
          <a:xfrm>
            <a:off x="5343916" y="1561518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5" name="TextBox 64"/>
          <p:cNvSpPr txBox="1"/>
          <p:nvPr/>
        </p:nvSpPr>
        <p:spPr>
          <a:xfrm>
            <a:off x="3146183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3" name="TextBox 62"/>
          <p:cNvSpPr txBox="1"/>
          <p:nvPr/>
        </p:nvSpPr>
        <p:spPr>
          <a:xfrm>
            <a:off x="5887943" y="1742447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0070C0"/>
                </a:solidFill>
              </a:rPr>
              <a:t>1</a:t>
            </a:r>
            <a:endParaRPr lang="en-US" sz="3200" b="1" dirty="0">
              <a:solidFill>
                <a:srgbClr val="0070C0"/>
              </a:solidFill>
            </a:endParaRPr>
          </a:p>
        </p:txBody>
      </p:sp>
      <p:sp>
        <p:nvSpPr>
          <p:cNvPr id="79" name="TextBox 78"/>
          <p:cNvSpPr txBox="1"/>
          <p:nvPr/>
        </p:nvSpPr>
        <p:spPr>
          <a:xfrm>
            <a:off x="2935113" y="1751623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0070C0"/>
                </a:solidFill>
              </a:rPr>
              <a:t>1</a:t>
            </a:r>
            <a:endParaRPr lang="en-US" sz="3200" b="1" dirty="0">
              <a:solidFill>
                <a:srgbClr val="0070C0"/>
              </a:solidFill>
            </a:endParaRPr>
          </a:p>
        </p:txBody>
      </p:sp>
      <p:grpSp>
        <p:nvGrpSpPr>
          <p:cNvPr id="78" name="Group 48"/>
          <p:cNvGrpSpPr>
            <a:grpSpLocks/>
          </p:cNvGrpSpPr>
          <p:nvPr/>
        </p:nvGrpSpPr>
        <p:grpSpPr bwMode="auto">
          <a:xfrm>
            <a:off x="4949027" y="4349755"/>
            <a:ext cx="2398354" cy="1084032"/>
            <a:chOff x="75387" y="1450110"/>
            <a:chExt cx="3480611" cy="1573218"/>
          </a:xfrm>
        </p:grpSpPr>
        <p:sp>
          <p:nvSpPr>
            <p:cNvPr id="81" name="Oval 80"/>
            <p:cNvSpPr/>
            <p:nvPr/>
          </p:nvSpPr>
          <p:spPr>
            <a:xfrm>
              <a:off x="953671" y="1828828"/>
              <a:ext cx="1619771" cy="755706"/>
            </a:xfrm>
            <a:prstGeom prst="ellipse">
              <a:avLst/>
            </a:prstGeom>
            <a:noFill/>
            <a:ln w="190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82" name="Oval 81"/>
            <p:cNvSpPr/>
            <p:nvPr/>
          </p:nvSpPr>
          <p:spPr>
            <a:xfrm>
              <a:off x="438155" y="2069013"/>
              <a:ext cx="266544" cy="26947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83" name="Oval 82"/>
            <p:cNvSpPr/>
            <p:nvPr/>
          </p:nvSpPr>
          <p:spPr>
            <a:xfrm>
              <a:off x="2093075" y="2069013"/>
              <a:ext cx="266546" cy="26947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84" name="Oval 83"/>
            <p:cNvSpPr/>
            <p:nvPr/>
          </p:nvSpPr>
          <p:spPr>
            <a:xfrm>
              <a:off x="1264151" y="2069013"/>
              <a:ext cx="266544" cy="26947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85" name="Oval 84"/>
            <p:cNvSpPr/>
            <p:nvPr/>
          </p:nvSpPr>
          <p:spPr>
            <a:xfrm>
              <a:off x="2922001" y="2069013"/>
              <a:ext cx="266544" cy="26947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86" name="Oval 85"/>
            <p:cNvSpPr/>
            <p:nvPr/>
          </p:nvSpPr>
          <p:spPr>
            <a:xfrm>
              <a:off x="859941" y="1606216"/>
              <a:ext cx="2533639" cy="1259511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87" name="Oval 86"/>
            <p:cNvSpPr/>
            <p:nvPr/>
          </p:nvSpPr>
          <p:spPr>
            <a:xfrm>
              <a:off x="74952" y="1450974"/>
              <a:ext cx="3479727" cy="1572925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</p:grpSp>
      <p:sp>
        <p:nvSpPr>
          <p:cNvPr id="66" name="TextBox 65"/>
          <p:cNvSpPr txBox="1"/>
          <p:nvPr/>
        </p:nvSpPr>
        <p:spPr>
          <a:xfrm>
            <a:off x="3626553" y="4891255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70" name="TextBox 69"/>
          <p:cNvSpPr txBox="1"/>
          <p:nvPr/>
        </p:nvSpPr>
        <p:spPr>
          <a:xfrm>
            <a:off x="3988346" y="501563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71" name="TextBox 70"/>
          <p:cNvSpPr txBox="1"/>
          <p:nvPr/>
        </p:nvSpPr>
        <p:spPr>
          <a:xfrm>
            <a:off x="3390188" y="4801369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b</a:t>
            </a:r>
            <a:endParaRPr lang="en-US" sz="2000" dirty="0"/>
          </a:p>
        </p:txBody>
      </p:sp>
      <p:sp>
        <p:nvSpPr>
          <p:cNvPr id="72" name="TextBox 71"/>
          <p:cNvSpPr txBox="1"/>
          <p:nvPr/>
        </p:nvSpPr>
        <p:spPr>
          <a:xfrm>
            <a:off x="1859712" y="3636664"/>
            <a:ext cx="75373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i="1" dirty="0" smtClean="0">
                <a:solidFill>
                  <a:srgbClr val="0070C0"/>
                </a:solidFill>
              </a:rPr>
              <a:t>F</a:t>
            </a:r>
            <a:r>
              <a:rPr lang="en-US" sz="3200" b="1" i="1" baseline="-25000" dirty="0" smtClean="0">
                <a:solidFill>
                  <a:srgbClr val="0070C0"/>
                </a:solidFill>
              </a:rPr>
              <a:t>0b</a:t>
            </a:r>
            <a:endParaRPr lang="en-US" sz="3200" b="1" i="1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6553729"/>
      </p:ext>
    </p:extLst>
  </p:cSld>
  <p:clrMapOvr>
    <a:masterClrMapping/>
  </p:clrMapOvr>
  <p:transition advClick="0"/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643" name="Group 1"/>
          <p:cNvGrpSpPr>
            <a:grpSpLocks/>
          </p:cNvGrpSpPr>
          <p:nvPr/>
        </p:nvGrpSpPr>
        <p:grpSpPr bwMode="auto">
          <a:xfrm>
            <a:off x="948448" y="985838"/>
            <a:ext cx="7662152" cy="4545706"/>
            <a:chOff x="52919" y="466853"/>
            <a:chExt cx="9730046" cy="5772581"/>
          </a:xfrm>
        </p:grpSpPr>
        <p:grpSp>
          <p:nvGrpSpPr>
            <p:cNvPr id="63648" name="Group 2"/>
            <p:cNvGrpSpPr>
              <a:grpSpLocks/>
            </p:cNvGrpSpPr>
            <p:nvPr/>
          </p:nvGrpSpPr>
          <p:grpSpPr bwMode="auto">
            <a:xfrm>
              <a:off x="52919" y="2134024"/>
              <a:ext cx="3045632" cy="1376610"/>
              <a:chOff x="75387" y="1450110"/>
              <a:chExt cx="3480611" cy="1573218"/>
            </a:xfrm>
          </p:grpSpPr>
          <p:sp>
            <p:nvSpPr>
              <p:cNvPr id="20" name="Oval 19"/>
              <p:cNvSpPr/>
              <p:nvPr/>
            </p:nvSpPr>
            <p:spPr>
              <a:xfrm>
                <a:off x="224768" y="1850028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438591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2093511" y="2069711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126458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3" name="Oval 12"/>
              <p:cNvSpPr/>
              <p:nvPr/>
            </p:nvSpPr>
            <p:spPr>
              <a:xfrm>
                <a:off x="292243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154471" y="1615700"/>
                <a:ext cx="2533641" cy="126244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4" name="Oval 13"/>
              <p:cNvSpPr/>
              <p:nvPr/>
            </p:nvSpPr>
            <p:spPr>
              <a:xfrm>
                <a:off x="75387" y="1448743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3649" name="Group 26"/>
            <p:cNvGrpSpPr>
              <a:grpSpLocks/>
            </p:cNvGrpSpPr>
            <p:nvPr/>
          </p:nvGrpSpPr>
          <p:grpSpPr bwMode="auto">
            <a:xfrm>
              <a:off x="2858981" y="466853"/>
              <a:ext cx="3434437" cy="1376352"/>
              <a:chOff x="450" y="1450110"/>
              <a:chExt cx="3924945" cy="1572923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214770" y="1827962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437379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/>
              <p:cNvSpPr/>
              <p:nvPr/>
            </p:nvSpPr>
            <p:spPr>
              <a:xfrm>
                <a:off x="2092298" y="2068148"/>
                <a:ext cx="26947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Oval 34"/>
              <p:cNvSpPr/>
              <p:nvPr/>
            </p:nvSpPr>
            <p:spPr>
              <a:xfrm>
                <a:off x="1266303" y="2068148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Oval 35"/>
              <p:cNvSpPr/>
              <p:nvPr/>
            </p:nvSpPr>
            <p:spPr>
              <a:xfrm>
                <a:off x="2921224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/>
              <p:cNvSpPr/>
              <p:nvPr/>
            </p:nvSpPr>
            <p:spPr>
              <a:xfrm>
                <a:off x="1925343" y="1819176"/>
                <a:ext cx="1438169" cy="828933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/>
              <p:cNvSpPr/>
              <p:nvPr/>
            </p:nvSpPr>
            <p:spPr>
              <a:xfrm>
                <a:off x="450" y="1450110"/>
                <a:ext cx="3924945" cy="157292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64" name="Straight Arrow Connector 63"/>
            <p:cNvCxnSpPr/>
            <p:nvPr/>
          </p:nvCxnSpPr>
          <p:spPr>
            <a:xfrm flipV="1">
              <a:off x="2861980" y="1774003"/>
              <a:ext cx="494661" cy="492103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2" name="Group 20"/>
            <p:cNvGrpSpPr>
              <a:grpSpLocks/>
            </p:cNvGrpSpPr>
            <p:nvPr/>
          </p:nvGrpSpPr>
          <p:grpSpPr bwMode="auto">
            <a:xfrm>
              <a:off x="5924780" y="2214846"/>
              <a:ext cx="3858185" cy="1419925"/>
              <a:chOff x="76271" y="1450106"/>
              <a:chExt cx="4409214" cy="1622719"/>
            </a:xfrm>
          </p:grpSpPr>
          <p:sp>
            <p:nvSpPr>
              <p:cNvPr id="22" name="Oval 21"/>
              <p:cNvSpPr/>
              <p:nvPr/>
            </p:nvSpPr>
            <p:spPr>
              <a:xfrm>
                <a:off x="439475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2094396" y="2068144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126547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292332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Oval 25"/>
              <p:cNvSpPr/>
              <p:nvPr/>
            </p:nvSpPr>
            <p:spPr>
              <a:xfrm>
                <a:off x="1031143" y="1658071"/>
                <a:ext cx="2905635" cy="1182550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76271" y="1450106"/>
                <a:ext cx="4409214" cy="1622719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9" name="Oval 28"/>
            <p:cNvSpPr/>
            <p:nvPr/>
          </p:nvSpPr>
          <p:spPr>
            <a:xfrm>
              <a:off x="7542041" y="2530098"/>
              <a:ext cx="1255876" cy="727903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cxnSp>
          <p:nvCxnSpPr>
            <p:cNvPr id="30" name="Straight Arrow Connector 29"/>
            <p:cNvCxnSpPr/>
            <p:nvPr/>
          </p:nvCxnSpPr>
          <p:spPr>
            <a:xfrm>
              <a:off x="5806881" y="1774003"/>
              <a:ext cx="551048" cy="47672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6" name="Group 30"/>
            <p:cNvGrpSpPr>
              <a:grpSpLocks/>
            </p:cNvGrpSpPr>
            <p:nvPr/>
          </p:nvGrpSpPr>
          <p:grpSpPr bwMode="auto">
            <a:xfrm>
              <a:off x="896697" y="4649732"/>
              <a:ext cx="3372378" cy="1378916"/>
              <a:chOff x="-297843" y="1448746"/>
              <a:chExt cx="3854023" cy="1575853"/>
            </a:xfrm>
          </p:grpSpPr>
          <p:sp>
            <p:nvSpPr>
              <p:cNvPr id="40" name="Oval 39"/>
              <p:cNvSpPr/>
              <p:nvPr/>
            </p:nvSpPr>
            <p:spPr>
              <a:xfrm>
                <a:off x="908667" y="1829529"/>
                <a:ext cx="1549472" cy="752775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Oval 40"/>
              <p:cNvSpPr/>
              <p:nvPr/>
            </p:nvSpPr>
            <p:spPr>
              <a:xfrm>
                <a:off x="439655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 41"/>
              <p:cNvSpPr/>
              <p:nvPr/>
            </p:nvSpPr>
            <p:spPr>
              <a:xfrm>
                <a:off x="2094577" y="2069714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Oval 42"/>
              <p:cNvSpPr/>
              <p:nvPr/>
            </p:nvSpPr>
            <p:spPr>
              <a:xfrm>
                <a:off x="126565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Oval 43"/>
              <p:cNvSpPr/>
              <p:nvPr/>
            </p:nvSpPr>
            <p:spPr>
              <a:xfrm>
                <a:off x="292350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/>
              <p:cNvSpPr/>
              <p:nvPr/>
            </p:nvSpPr>
            <p:spPr>
              <a:xfrm>
                <a:off x="-72930" y="1606918"/>
                <a:ext cx="2917344" cy="1329806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Oval 45"/>
              <p:cNvSpPr/>
              <p:nvPr/>
            </p:nvSpPr>
            <p:spPr>
              <a:xfrm>
                <a:off x="-297843" y="1448746"/>
                <a:ext cx="3854023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47" name="Straight Arrow Connector 46"/>
            <p:cNvCxnSpPr/>
            <p:nvPr/>
          </p:nvCxnSpPr>
          <p:spPr>
            <a:xfrm>
              <a:off x="2052069" y="3824434"/>
              <a:ext cx="404956" cy="645886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9" name="Group 48"/>
            <p:cNvGrpSpPr>
              <a:grpSpLocks/>
            </p:cNvGrpSpPr>
            <p:nvPr/>
          </p:nvGrpSpPr>
          <p:grpSpPr bwMode="auto">
            <a:xfrm>
              <a:off x="5132810" y="4739439"/>
              <a:ext cx="3482810" cy="1499995"/>
              <a:chOff x="74952" y="1450974"/>
              <a:chExt cx="3980227" cy="1714224"/>
            </a:xfrm>
          </p:grpSpPr>
          <p:sp>
            <p:nvSpPr>
              <p:cNvPr id="50" name="Oval 49"/>
              <p:cNvSpPr/>
              <p:nvPr/>
            </p:nvSpPr>
            <p:spPr>
              <a:xfrm>
                <a:off x="953671" y="1828828"/>
                <a:ext cx="1619771" cy="755706"/>
              </a:xfrm>
              <a:prstGeom prst="ellipse">
                <a:avLst/>
              </a:prstGeom>
              <a:noFill/>
              <a:ln w="190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1" name="Oval 50"/>
              <p:cNvSpPr/>
              <p:nvPr/>
            </p:nvSpPr>
            <p:spPr>
              <a:xfrm>
                <a:off x="438155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2" name="Oval 51"/>
              <p:cNvSpPr/>
              <p:nvPr/>
            </p:nvSpPr>
            <p:spPr>
              <a:xfrm>
                <a:off x="2093075" y="2069013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3" name="Oval 52"/>
              <p:cNvSpPr/>
              <p:nvPr/>
            </p:nvSpPr>
            <p:spPr>
              <a:xfrm>
                <a:off x="126415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4" name="Oval 53"/>
              <p:cNvSpPr/>
              <p:nvPr/>
            </p:nvSpPr>
            <p:spPr>
              <a:xfrm>
                <a:off x="292200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5" name="Oval 54"/>
              <p:cNvSpPr/>
              <p:nvPr/>
            </p:nvSpPr>
            <p:spPr>
              <a:xfrm>
                <a:off x="859941" y="1606216"/>
                <a:ext cx="2533639" cy="1259511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6" name="Oval 55"/>
              <p:cNvSpPr/>
              <p:nvPr/>
            </p:nvSpPr>
            <p:spPr>
              <a:xfrm>
                <a:off x="74952" y="1450974"/>
                <a:ext cx="3980227" cy="1714224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57" name="Straight Arrow Connector 56"/>
            <p:cNvCxnSpPr/>
            <p:nvPr/>
          </p:nvCxnSpPr>
          <p:spPr>
            <a:xfrm>
              <a:off x="4363906" y="5400702"/>
              <a:ext cx="681761" cy="0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Arrow Connector 58"/>
            <p:cNvCxnSpPr/>
            <p:nvPr/>
          </p:nvCxnSpPr>
          <p:spPr>
            <a:xfrm flipV="1">
              <a:off x="6696247" y="3850064"/>
              <a:ext cx="435712" cy="62025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3644" name="TextBox 3"/>
          <p:cNvSpPr txBox="1">
            <a:spLocks noChangeArrowheads="1"/>
          </p:cNvSpPr>
          <p:nvPr/>
        </p:nvSpPr>
        <p:spPr bwMode="auto">
          <a:xfrm>
            <a:off x="1943100" y="157163"/>
            <a:ext cx="5032375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600">
                <a:solidFill>
                  <a:prstClr val="black"/>
                </a:solidFill>
              </a:rPr>
              <a:t>The Pentagon Equation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030996" y="285033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58" name="TextBox 57"/>
          <p:cNvSpPr txBox="1"/>
          <p:nvPr/>
        </p:nvSpPr>
        <p:spPr>
          <a:xfrm>
            <a:off x="2585109" y="29076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0" name="TextBox 59"/>
          <p:cNvSpPr txBox="1"/>
          <p:nvPr/>
        </p:nvSpPr>
        <p:spPr>
          <a:xfrm>
            <a:off x="5572499" y="172576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7" name="TextBox 66"/>
          <p:cNvSpPr txBox="1"/>
          <p:nvPr/>
        </p:nvSpPr>
        <p:spPr>
          <a:xfrm>
            <a:off x="7731663" y="285063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8" name="TextBox 67"/>
          <p:cNvSpPr txBox="1"/>
          <p:nvPr/>
        </p:nvSpPr>
        <p:spPr>
          <a:xfrm>
            <a:off x="8081540" y="29203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9" name="TextBox 68"/>
          <p:cNvSpPr txBox="1"/>
          <p:nvPr/>
        </p:nvSpPr>
        <p:spPr>
          <a:xfrm>
            <a:off x="8450486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1" name="TextBox 60"/>
          <p:cNvSpPr txBox="1"/>
          <p:nvPr/>
        </p:nvSpPr>
        <p:spPr>
          <a:xfrm>
            <a:off x="4258743" y="1566865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2" name="TextBox 61"/>
          <p:cNvSpPr txBox="1"/>
          <p:nvPr/>
        </p:nvSpPr>
        <p:spPr>
          <a:xfrm>
            <a:off x="5343916" y="1561518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5" name="TextBox 64"/>
          <p:cNvSpPr txBox="1"/>
          <p:nvPr/>
        </p:nvSpPr>
        <p:spPr>
          <a:xfrm>
            <a:off x="3146183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3" name="TextBox 62"/>
          <p:cNvSpPr txBox="1"/>
          <p:nvPr/>
        </p:nvSpPr>
        <p:spPr>
          <a:xfrm>
            <a:off x="5887943" y="1742447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0070C0"/>
                </a:solidFill>
              </a:rPr>
              <a:t>1</a:t>
            </a:r>
            <a:endParaRPr lang="en-US" sz="3200" b="1" dirty="0">
              <a:solidFill>
                <a:srgbClr val="0070C0"/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3387852" y="4801369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b</a:t>
            </a:r>
            <a:endParaRPr lang="en-US" sz="2000" dirty="0"/>
          </a:p>
        </p:txBody>
      </p:sp>
      <p:sp>
        <p:nvSpPr>
          <p:cNvPr id="70" name="TextBox 69"/>
          <p:cNvSpPr txBox="1"/>
          <p:nvPr/>
        </p:nvSpPr>
        <p:spPr>
          <a:xfrm>
            <a:off x="3626553" y="4891255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71" name="TextBox 70"/>
          <p:cNvSpPr txBox="1"/>
          <p:nvPr/>
        </p:nvSpPr>
        <p:spPr>
          <a:xfrm>
            <a:off x="3988346" y="501563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72" name="TextBox 71"/>
          <p:cNvSpPr txBox="1"/>
          <p:nvPr/>
        </p:nvSpPr>
        <p:spPr>
          <a:xfrm>
            <a:off x="3389671" y="480196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b</a:t>
            </a:r>
            <a:endParaRPr lang="en-US" sz="2000" dirty="0"/>
          </a:p>
        </p:txBody>
      </p:sp>
      <p:sp>
        <p:nvSpPr>
          <p:cNvPr id="76" name="TextBox 75"/>
          <p:cNvSpPr txBox="1"/>
          <p:nvPr/>
        </p:nvSpPr>
        <p:spPr>
          <a:xfrm>
            <a:off x="3390188" y="4801369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b</a:t>
            </a:r>
            <a:endParaRPr lang="en-US" sz="2000" dirty="0"/>
          </a:p>
        </p:txBody>
      </p:sp>
      <p:sp>
        <p:nvSpPr>
          <p:cNvPr id="79" name="TextBox 78"/>
          <p:cNvSpPr txBox="1"/>
          <p:nvPr/>
        </p:nvSpPr>
        <p:spPr>
          <a:xfrm>
            <a:off x="2935113" y="1751623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0070C0"/>
                </a:solidFill>
              </a:rPr>
              <a:t>1</a:t>
            </a:r>
            <a:endParaRPr lang="en-US" sz="3200" b="1" dirty="0">
              <a:solidFill>
                <a:srgbClr val="0070C0"/>
              </a:solidFill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1859712" y="3636664"/>
            <a:ext cx="75373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i="1" dirty="0" smtClean="0">
                <a:solidFill>
                  <a:srgbClr val="0070C0"/>
                </a:solidFill>
              </a:rPr>
              <a:t>F</a:t>
            </a:r>
            <a:r>
              <a:rPr lang="en-US" sz="3200" b="1" i="1" baseline="-25000" dirty="0" smtClean="0">
                <a:solidFill>
                  <a:srgbClr val="0070C0"/>
                </a:solidFill>
              </a:rPr>
              <a:t>0b</a:t>
            </a:r>
            <a:endParaRPr lang="en-US" sz="3200" b="1" i="1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6650446"/>
      </p:ext>
    </p:extLst>
  </p:cSld>
  <p:clrMapOvr>
    <a:masterClrMapping/>
  </p:clrMapOvr>
  <p:transition advClick="0"/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643" name="Group 1"/>
          <p:cNvGrpSpPr>
            <a:grpSpLocks/>
          </p:cNvGrpSpPr>
          <p:nvPr/>
        </p:nvGrpSpPr>
        <p:grpSpPr bwMode="auto">
          <a:xfrm>
            <a:off x="948448" y="985838"/>
            <a:ext cx="7662152" cy="4545706"/>
            <a:chOff x="52919" y="466853"/>
            <a:chExt cx="9730046" cy="5772581"/>
          </a:xfrm>
        </p:grpSpPr>
        <p:grpSp>
          <p:nvGrpSpPr>
            <p:cNvPr id="63648" name="Group 2"/>
            <p:cNvGrpSpPr>
              <a:grpSpLocks/>
            </p:cNvGrpSpPr>
            <p:nvPr/>
          </p:nvGrpSpPr>
          <p:grpSpPr bwMode="auto">
            <a:xfrm>
              <a:off x="52919" y="2134024"/>
              <a:ext cx="3045632" cy="1376610"/>
              <a:chOff x="75387" y="1450110"/>
              <a:chExt cx="3480611" cy="1573218"/>
            </a:xfrm>
          </p:grpSpPr>
          <p:sp>
            <p:nvSpPr>
              <p:cNvPr id="20" name="Oval 19"/>
              <p:cNvSpPr/>
              <p:nvPr/>
            </p:nvSpPr>
            <p:spPr>
              <a:xfrm>
                <a:off x="224768" y="1850028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438591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2093511" y="2069711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126458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3" name="Oval 12"/>
              <p:cNvSpPr/>
              <p:nvPr/>
            </p:nvSpPr>
            <p:spPr>
              <a:xfrm>
                <a:off x="292243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154471" y="1615700"/>
                <a:ext cx="2533641" cy="126244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4" name="Oval 13"/>
              <p:cNvSpPr/>
              <p:nvPr/>
            </p:nvSpPr>
            <p:spPr>
              <a:xfrm>
                <a:off x="75387" y="1448743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3649" name="Group 26"/>
            <p:cNvGrpSpPr>
              <a:grpSpLocks/>
            </p:cNvGrpSpPr>
            <p:nvPr/>
          </p:nvGrpSpPr>
          <p:grpSpPr bwMode="auto">
            <a:xfrm>
              <a:off x="2858981" y="466853"/>
              <a:ext cx="3434437" cy="1376352"/>
              <a:chOff x="450" y="1450110"/>
              <a:chExt cx="3924945" cy="1572923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214770" y="1827962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437379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/>
              <p:cNvSpPr/>
              <p:nvPr/>
            </p:nvSpPr>
            <p:spPr>
              <a:xfrm>
                <a:off x="2092298" y="2068148"/>
                <a:ext cx="26947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Oval 34"/>
              <p:cNvSpPr/>
              <p:nvPr/>
            </p:nvSpPr>
            <p:spPr>
              <a:xfrm>
                <a:off x="1266303" y="2068148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Oval 35"/>
              <p:cNvSpPr/>
              <p:nvPr/>
            </p:nvSpPr>
            <p:spPr>
              <a:xfrm>
                <a:off x="2921224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/>
              <p:cNvSpPr/>
              <p:nvPr/>
            </p:nvSpPr>
            <p:spPr>
              <a:xfrm>
                <a:off x="1925343" y="1819176"/>
                <a:ext cx="1438169" cy="828933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/>
              <p:cNvSpPr/>
              <p:nvPr/>
            </p:nvSpPr>
            <p:spPr>
              <a:xfrm>
                <a:off x="450" y="1450110"/>
                <a:ext cx="3924945" cy="157292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64" name="Straight Arrow Connector 63"/>
            <p:cNvCxnSpPr/>
            <p:nvPr/>
          </p:nvCxnSpPr>
          <p:spPr>
            <a:xfrm flipV="1">
              <a:off x="2861980" y="1774003"/>
              <a:ext cx="494661" cy="492103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2" name="Group 20"/>
            <p:cNvGrpSpPr>
              <a:grpSpLocks/>
            </p:cNvGrpSpPr>
            <p:nvPr/>
          </p:nvGrpSpPr>
          <p:grpSpPr bwMode="auto">
            <a:xfrm>
              <a:off x="5924780" y="2214846"/>
              <a:ext cx="3858185" cy="1419925"/>
              <a:chOff x="76271" y="1450106"/>
              <a:chExt cx="4409214" cy="1622719"/>
            </a:xfrm>
          </p:grpSpPr>
          <p:sp>
            <p:nvSpPr>
              <p:cNvPr id="22" name="Oval 21"/>
              <p:cNvSpPr/>
              <p:nvPr/>
            </p:nvSpPr>
            <p:spPr>
              <a:xfrm>
                <a:off x="439475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2094396" y="2068144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126547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292332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Oval 25"/>
              <p:cNvSpPr/>
              <p:nvPr/>
            </p:nvSpPr>
            <p:spPr>
              <a:xfrm>
                <a:off x="1031143" y="1658071"/>
                <a:ext cx="2905635" cy="1182550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76271" y="1450106"/>
                <a:ext cx="4409214" cy="1622719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9" name="Oval 28"/>
            <p:cNvSpPr/>
            <p:nvPr/>
          </p:nvSpPr>
          <p:spPr>
            <a:xfrm>
              <a:off x="7542041" y="2530098"/>
              <a:ext cx="1255876" cy="727903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cxnSp>
          <p:nvCxnSpPr>
            <p:cNvPr id="30" name="Straight Arrow Connector 29"/>
            <p:cNvCxnSpPr/>
            <p:nvPr/>
          </p:nvCxnSpPr>
          <p:spPr>
            <a:xfrm>
              <a:off x="5806881" y="1774003"/>
              <a:ext cx="551048" cy="47672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6" name="Group 30"/>
            <p:cNvGrpSpPr>
              <a:grpSpLocks/>
            </p:cNvGrpSpPr>
            <p:nvPr/>
          </p:nvGrpSpPr>
          <p:grpSpPr bwMode="auto">
            <a:xfrm>
              <a:off x="896697" y="4649732"/>
              <a:ext cx="3372378" cy="1378916"/>
              <a:chOff x="-297843" y="1448746"/>
              <a:chExt cx="3854023" cy="1575853"/>
            </a:xfrm>
          </p:grpSpPr>
          <p:sp>
            <p:nvSpPr>
              <p:cNvPr id="40" name="Oval 39"/>
              <p:cNvSpPr/>
              <p:nvPr/>
            </p:nvSpPr>
            <p:spPr>
              <a:xfrm>
                <a:off x="908667" y="1829529"/>
                <a:ext cx="1549472" cy="752775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Oval 40"/>
              <p:cNvSpPr/>
              <p:nvPr/>
            </p:nvSpPr>
            <p:spPr>
              <a:xfrm>
                <a:off x="439655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 41"/>
              <p:cNvSpPr/>
              <p:nvPr/>
            </p:nvSpPr>
            <p:spPr>
              <a:xfrm>
                <a:off x="2094577" y="2069714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Oval 42"/>
              <p:cNvSpPr/>
              <p:nvPr/>
            </p:nvSpPr>
            <p:spPr>
              <a:xfrm>
                <a:off x="126565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Oval 43"/>
              <p:cNvSpPr/>
              <p:nvPr/>
            </p:nvSpPr>
            <p:spPr>
              <a:xfrm>
                <a:off x="292350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/>
              <p:cNvSpPr/>
              <p:nvPr/>
            </p:nvSpPr>
            <p:spPr>
              <a:xfrm>
                <a:off x="-72930" y="1606918"/>
                <a:ext cx="2917344" cy="1329806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Oval 45"/>
              <p:cNvSpPr/>
              <p:nvPr/>
            </p:nvSpPr>
            <p:spPr>
              <a:xfrm>
                <a:off x="-297843" y="1448746"/>
                <a:ext cx="3854023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47" name="Straight Arrow Connector 46"/>
            <p:cNvCxnSpPr/>
            <p:nvPr/>
          </p:nvCxnSpPr>
          <p:spPr>
            <a:xfrm>
              <a:off x="2052069" y="3824434"/>
              <a:ext cx="404956" cy="645886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9" name="Group 48"/>
            <p:cNvGrpSpPr>
              <a:grpSpLocks/>
            </p:cNvGrpSpPr>
            <p:nvPr/>
          </p:nvGrpSpPr>
          <p:grpSpPr bwMode="auto">
            <a:xfrm>
              <a:off x="5132810" y="4739439"/>
              <a:ext cx="3482810" cy="1499995"/>
              <a:chOff x="74952" y="1450974"/>
              <a:chExt cx="3980227" cy="1714224"/>
            </a:xfrm>
          </p:grpSpPr>
          <p:sp>
            <p:nvSpPr>
              <p:cNvPr id="50" name="Oval 49"/>
              <p:cNvSpPr/>
              <p:nvPr/>
            </p:nvSpPr>
            <p:spPr>
              <a:xfrm>
                <a:off x="953671" y="1828828"/>
                <a:ext cx="1619771" cy="755706"/>
              </a:xfrm>
              <a:prstGeom prst="ellipse">
                <a:avLst/>
              </a:prstGeom>
              <a:noFill/>
              <a:ln w="190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1" name="Oval 50"/>
              <p:cNvSpPr/>
              <p:nvPr/>
            </p:nvSpPr>
            <p:spPr>
              <a:xfrm>
                <a:off x="438155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2" name="Oval 51"/>
              <p:cNvSpPr/>
              <p:nvPr/>
            </p:nvSpPr>
            <p:spPr>
              <a:xfrm>
                <a:off x="2093075" y="2069013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3" name="Oval 52"/>
              <p:cNvSpPr/>
              <p:nvPr/>
            </p:nvSpPr>
            <p:spPr>
              <a:xfrm>
                <a:off x="126415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4" name="Oval 53"/>
              <p:cNvSpPr/>
              <p:nvPr/>
            </p:nvSpPr>
            <p:spPr>
              <a:xfrm>
                <a:off x="292200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5" name="Oval 54"/>
              <p:cNvSpPr/>
              <p:nvPr/>
            </p:nvSpPr>
            <p:spPr>
              <a:xfrm>
                <a:off x="859941" y="1606216"/>
                <a:ext cx="2533639" cy="1259511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6" name="Oval 55"/>
              <p:cNvSpPr/>
              <p:nvPr/>
            </p:nvSpPr>
            <p:spPr>
              <a:xfrm>
                <a:off x="74952" y="1450974"/>
                <a:ext cx="3980227" cy="1714224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57" name="Straight Arrow Connector 56"/>
            <p:cNvCxnSpPr/>
            <p:nvPr/>
          </p:nvCxnSpPr>
          <p:spPr>
            <a:xfrm>
              <a:off x="4363906" y="5400702"/>
              <a:ext cx="681761" cy="0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Arrow Connector 58"/>
            <p:cNvCxnSpPr/>
            <p:nvPr/>
          </p:nvCxnSpPr>
          <p:spPr>
            <a:xfrm flipV="1">
              <a:off x="6696247" y="3850064"/>
              <a:ext cx="435712" cy="62025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3644" name="TextBox 3"/>
          <p:cNvSpPr txBox="1">
            <a:spLocks noChangeArrowheads="1"/>
          </p:cNvSpPr>
          <p:nvPr/>
        </p:nvSpPr>
        <p:spPr bwMode="auto">
          <a:xfrm>
            <a:off x="1943100" y="157163"/>
            <a:ext cx="5032375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600">
                <a:solidFill>
                  <a:prstClr val="black"/>
                </a:solidFill>
              </a:rPr>
              <a:t>The Pentagon Equation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030996" y="285033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58" name="TextBox 57"/>
          <p:cNvSpPr txBox="1"/>
          <p:nvPr/>
        </p:nvSpPr>
        <p:spPr>
          <a:xfrm>
            <a:off x="2585109" y="29076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0" name="TextBox 59"/>
          <p:cNvSpPr txBox="1"/>
          <p:nvPr/>
        </p:nvSpPr>
        <p:spPr>
          <a:xfrm>
            <a:off x="5572499" y="172576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7" name="TextBox 66"/>
          <p:cNvSpPr txBox="1"/>
          <p:nvPr/>
        </p:nvSpPr>
        <p:spPr>
          <a:xfrm>
            <a:off x="7731663" y="285063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8" name="TextBox 67"/>
          <p:cNvSpPr txBox="1"/>
          <p:nvPr/>
        </p:nvSpPr>
        <p:spPr>
          <a:xfrm>
            <a:off x="8081540" y="29203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9" name="TextBox 68"/>
          <p:cNvSpPr txBox="1"/>
          <p:nvPr/>
        </p:nvSpPr>
        <p:spPr>
          <a:xfrm>
            <a:off x="8450486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1" name="TextBox 60"/>
          <p:cNvSpPr txBox="1"/>
          <p:nvPr/>
        </p:nvSpPr>
        <p:spPr>
          <a:xfrm>
            <a:off x="4258743" y="1566865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2" name="TextBox 61"/>
          <p:cNvSpPr txBox="1"/>
          <p:nvPr/>
        </p:nvSpPr>
        <p:spPr>
          <a:xfrm>
            <a:off x="5343916" y="1561518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5" name="TextBox 64"/>
          <p:cNvSpPr txBox="1"/>
          <p:nvPr/>
        </p:nvSpPr>
        <p:spPr>
          <a:xfrm>
            <a:off x="3146183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3" name="TextBox 62"/>
          <p:cNvSpPr txBox="1"/>
          <p:nvPr/>
        </p:nvSpPr>
        <p:spPr>
          <a:xfrm>
            <a:off x="5887943" y="1742447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0070C0"/>
                </a:solidFill>
              </a:rPr>
              <a:t>1</a:t>
            </a:r>
            <a:endParaRPr lang="en-US" sz="3200" b="1" dirty="0">
              <a:solidFill>
                <a:srgbClr val="0070C0"/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3387852" y="4801369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b</a:t>
            </a:r>
            <a:endParaRPr lang="en-US" sz="2000" dirty="0"/>
          </a:p>
        </p:txBody>
      </p:sp>
      <p:sp>
        <p:nvSpPr>
          <p:cNvPr id="70" name="TextBox 69"/>
          <p:cNvSpPr txBox="1"/>
          <p:nvPr/>
        </p:nvSpPr>
        <p:spPr>
          <a:xfrm>
            <a:off x="3626553" y="4891255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71" name="TextBox 70"/>
          <p:cNvSpPr txBox="1"/>
          <p:nvPr/>
        </p:nvSpPr>
        <p:spPr>
          <a:xfrm>
            <a:off x="3988346" y="501563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72" name="TextBox 71"/>
          <p:cNvSpPr txBox="1"/>
          <p:nvPr/>
        </p:nvSpPr>
        <p:spPr>
          <a:xfrm>
            <a:off x="3389671" y="480196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b</a:t>
            </a:r>
            <a:endParaRPr lang="en-US" sz="2000" dirty="0"/>
          </a:p>
        </p:txBody>
      </p:sp>
      <p:sp>
        <p:nvSpPr>
          <p:cNvPr id="73" name="TextBox 72"/>
          <p:cNvSpPr txBox="1"/>
          <p:nvPr/>
        </p:nvSpPr>
        <p:spPr>
          <a:xfrm>
            <a:off x="7433645" y="513800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76" name="TextBox 75"/>
          <p:cNvSpPr txBox="1"/>
          <p:nvPr/>
        </p:nvSpPr>
        <p:spPr>
          <a:xfrm>
            <a:off x="3390188" y="4801369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b</a:t>
            </a:r>
            <a:endParaRPr lang="en-US" sz="2000" dirty="0"/>
          </a:p>
        </p:txBody>
      </p:sp>
      <p:sp>
        <p:nvSpPr>
          <p:cNvPr id="79" name="TextBox 78"/>
          <p:cNvSpPr txBox="1"/>
          <p:nvPr/>
        </p:nvSpPr>
        <p:spPr>
          <a:xfrm>
            <a:off x="2935113" y="1751623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0070C0"/>
                </a:solidFill>
              </a:rPr>
              <a:t>1</a:t>
            </a:r>
            <a:endParaRPr lang="en-US" sz="3200" b="1" dirty="0">
              <a:solidFill>
                <a:srgbClr val="0070C0"/>
              </a:solidFill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1859712" y="3636664"/>
            <a:ext cx="75373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i="1" dirty="0" smtClean="0">
                <a:solidFill>
                  <a:srgbClr val="0070C0"/>
                </a:solidFill>
              </a:rPr>
              <a:t>F</a:t>
            </a:r>
            <a:r>
              <a:rPr lang="en-US" sz="3200" b="1" i="1" baseline="-25000" dirty="0" smtClean="0">
                <a:solidFill>
                  <a:srgbClr val="0070C0"/>
                </a:solidFill>
              </a:rPr>
              <a:t>0b</a:t>
            </a:r>
            <a:endParaRPr lang="en-US" sz="3200" b="1" i="1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7277353"/>
      </p:ext>
    </p:extLst>
  </p:cSld>
  <p:clrMapOvr>
    <a:masterClrMapping/>
  </p:clrMapOvr>
  <p:transition advClick="0"/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643" name="Group 1"/>
          <p:cNvGrpSpPr>
            <a:grpSpLocks/>
          </p:cNvGrpSpPr>
          <p:nvPr/>
        </p:nvGrpSpPr>
        <p:grpSpPr bwMode="auto">
          <a:xfrm>
            <a:off x="948448" y="985838"/>
            <a:ext cx="7662152" cy="4545706"/>
            <a:chOff x="52919" y="466853"/>
            <a:chExt cx="9730046" cy="5772581"/>
          </a:xfrm>
        </p:grpSpPr>
        <p:grpSp>
          <p:nvGrpSpPr>
            <p:cNvPr id="63648" name="Group 2"/>
            <p:cNvGrpSpPr>
              <a:grpSpLocks/>
            </p:cNvGrpSpPr>
            <p:nvPr/>
          </p:nvGrpSpPr>
          <p:grpSpPr bwMode="auto">
            <a:xfrm>
              <a:off x="52919" y="2134024"/>
              <a:ext cx="3045632" cy="1376610"/>
              <a:chOff x="75387" y="1450110"/>
              <a:chExt cx="3480611" cy="1573218"/>
            </a:xfrm>
          </p:grpSpPr>
          <p:sp>
            <p:nvSpPr>
              <p:cNvPr id="20" name="Oval 19"/>
              <p:cNvSpPr/>
              <p:nvPr/>
            </p:nvSpPr>
            <p:spPr>
              <a:xfrm>
                <a:off x="224768" y="1850028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438591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2093511" y="2069711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126458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3" name="Oval 12"/>
              <p:cNvSpPr/>
              <p:nvPr/>
            </p:nvSpPr>
            <p:spPr>
              <a:xfrm>
                <a:off x="292243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154471" y="1615700"/>
                <a:ext cx="2533641" cy="126244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4" name="Oval 13"/>
              <p:cNvSpPr/>
              <p:nvPr/>
            </p:nvSpPr>
            <p:spPr>
              <a:xfrm>
                <a:off x="75387" y="1448743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3649" name="Group 26"/>
            <p:cNvGrpSpPr>
              <a:grpSpLocks/>
            </p:cNvGrpSpPr>
            <p:nvPr/>
          </p:nvGrpSpPr>
          <p:grpSpPr bwMode="auto">
            <a:xfrm>
              <a:off x="2858981" y="466853"/>
              <a:ext cx="3434437" cy="1376352"/>
              <a:chOff x="450" y="1450110"/>
              <a:chExt cx="3924945" cy="1572923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214770" y="1827962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437379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/>
              <p:cNvSpPr/>
              <p:nvPr/>
            </p:nvSpPr>
            <p:spPr>
              <a:xfrm>
                <a:off x="2092298" y="2068148"/>
                <a:ext cx="26947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Oval 34"/>
              <p:cNvSpPr/>
              <p:nvPr/>
            </p:nvSpPr>
            <p:spPr>
              <a:xfrm>
                <a:off x="1266303" y="2068148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Oval 35"/>
              <p:cNvSpPr/>
              <p:nvPr/>
            </p:nvSpPr>
            <p:spPr>
              <a:xfrm>
                <a:off x="2921224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/>
              <p:cNvSpPr/>
              <p:nvPr/>
            </p:nvSpPr>
            <p:spPr>
              <a:xfrm>
                <a:off x="1925343" y="1819176"/>
                <a:ext cx="1438169" cy="828933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/>
              <p:cNvSpPr/>
              <p:nvPr/>
            </p:nvSpPr>
            <p:spPr>
              <a:xfrm>
                <a:off x="450" y="1450110"/>
                <a:ext cx="3924945" cy="157292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64" name="Straight Arrow Connector 63"/>
            <p:cNvCxnSpPr/>
            <p:nvPr/>
          </p:nvCxnSpPr>
          <p:spPr>
            <a:xfrm flipV="1">
              <a:off x="2861980" y="1774003"/>
              <a:ext cx="494661" cy="492103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2" name="Group 20"/>
            <p:cNvGrpSpPr>
              <a:grpSpLocks/>
            </p:cNvGrpSpPr>
            <p:nvPr/>
          </p:nvGrpSpPr>
          <p:grpSpPr bwMode="auto">
            <a:xfrm>
              <a:off x="5924780" y="2214846"/>
              <a:ext cx="3858185" cy="1419925"/>
              <a:chOff x="76271" y="1450106"/>
              <a:chExt cx="4409214" cy="1622719"/>
            </a:xfrm>
          </p:grpSpPr>
          <p:sp>
            <p:nvSpPr>
              <p:cNvPr id="22" name="Oval 21"/>
              <p:cNvSpPr/>
              <p:nvPr/>
            </p:nvSpPr>
            <p:spPr>
              <a:xfrm>
                <a:off x="439475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2094396" y="2068144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126547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292332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Oval 25"/>
              <p:cNvSpPr/>
              <p:nvPr/>
            </p:nvSpPr>
            <p:spPr>
              <a:xfrm>
                <a:off x="1031143" y="1658071"/>
                <a:ext cx="2905635" cy="1182550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76271" y="1450106"/>
                <a:ext cx="4409214" cy="1622719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9" name="Oval 28"/>
            <p:cNvSpPr/>
            <p:nvPr/>
          </p:nvSpPr>
          <p:spPr>
            <a:xfrm>
              <a:off x="7542041" y="2530098"/>
              <a:ext cx="1255876" cy="727903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cxnSp>
          <p:nvCxnSpPr>
            <p:cNvPr id="30" name="Straight Arrow Connector 29"/>
            <p:cNvCxnSpPr/>
            <p:nvPr/>
          </p:nvCxnSpPr>
          <p:spPr>
            <a:xfrm>
              <a:off x="5806881" y="1774003"/>
              <a:ext cx="551048" cy="47672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6" name="Group 30"/>
            <p:cNvGrpSpPr>
              <a:grpSpLocks/>
            </p:cNvGrpSpPr>
            <p:nvPr/>
          </p:nvGrpSpPr>
          <p:grpSpPr bwMode="auto">
            <a:xfrm>
              <a:off x="896697" y="4649732"/>
              <a:ext cx="3372378" cy="1378916"/>
              <a:chOff x="-297843" y="1448746"/>
              <a:chExt cx="3854023" cy="1575853"/>
            </a:xfrm>
          </p:grpSpPr>
          <p:sp>
            <p:nvSpPr>
              <p:cNvPr id="40" name="Oval 39"/>
              <p:cNvSpPr/>
              <p:nvPr/>
            </p:nvSpPr>
            <p:spPr>
              <a:xfrm>
                <a:off x="908667" y="1829529"/>
                <a:ext cx="1549472" cy="752775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Oval 40"/>
              <p:cNvSpPr/>
              <p:nvPr/>
            </p:nvSpPr>
            <p:spPr>
              <a:xfrm>
                <a:off x="439655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 41"/>
              <p:cNvSpPr/>
              <p:nvPr/>
            </p:nvSpPr>
            <p:spPr>
              <a:xfrm>
                <a:off x="2094577" y="2069714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Oval 42"/>
              <p:cNvSpPr/>
              <p:nvPr/>
            </p:nvSpPr>
            <p:spPr>
              <a:xfrm>
                <a:off x="126565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Oval 43"/>
              <p:cNvSpPr/>
              <p:nvPr/>
            </p:nvSpPr>
            <p:spPr>
              <a:xfrm>
                <a:off x="292350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/>
              <p:cNvSpPr/>
              <p:nvPr/>
            </p:nvSpPr>
            <p:spPr>
              <a:xfrm>
                <a:off x="-72930" y="1606918"/>
                <a:ext cx="2917344" cy="1329806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Oval 45"/>
              <p:cNvSpPr/>
              <p:nvPr/>
            </p:nvSpPr>
            <p:spPr>
              <a:xfrm>
                <a:off x="-297843" y="1448746"/>
                <a:ext cx="3854023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47" name="Straight Arrow Connector 46"/>
            <p:cNvCxnSpPr/>
            <p:nvPr/>
          </p:nvCxnSpPr>
          <p:spPr>
            <a:xfrm>
              <a:off x="2052069" y="3824434"/>
              <a:ext cx="404956" cy="645886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9" name="Group 48"/>
            <p:cNvGrpSpPr>
              <a:grpSpLocks/>
            </p:cNvGrpSpPr>
            <p:nvPr/>
          </p:nvGrpSpPr>
          <p:grpSpPr bwMode="auto">
            <a:xfrm>
              <a:off x="5132810" y="4739439"/>
              <a:ext cx="3482810" cy="1499995"/>
              <a:chOff x="74952" y="1450974"/>
              <a:chExt cx="3980227" cy="1714224"/>
            </a:xfrm>
          </p:grpSpPr>
          <p:sp>
            <p:nvSpPr>
              <p:cNvPr id="50" name="Oval 49"/>
              <p:cNvSpPr/>
              <p:nvPr/>
            </p:nvSpPr>
            <p:spPr>
              <a:xfrm>
                <a:off x="953671" y="1828828"/>
                <a:ext cx="1619771" cy="755706"/>
              </a:xfrm>
              <a:prstGeom prst="ellipse">
                <a:avLst/>
              </a:prstGeom>
              <a:noFill/>
              <a:ln w="190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1" name="Oval 50"/>
              <p:cNvSpPr/>
              <p:nvPr/>
            </p:nvSpPr>
            <p:spPr>
              <a:xfrm>
                <a:off x="438155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2" name="Oval 51"/>
              <p:cNvSpPr/>
              <p:nvPr/>
            </p:nvSpPr>
            <p:spPr>
              <a:xfrm>
                <a:off x="2093075" y="2069013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3" name="Oval 52"/>
              <p:cNvSpPr/>
              <p:nvPr/>
            </p:nvSpPr>
            <p:spPr>
              <a:xfrm>
                <a:off x="126415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4" name="Oval 53"/>
              <p:cNvSpPr/>
              <p:nvPr/>
            </p:nvSpPr>
            <p:spPr>
              <a:xfrm>
                <a:off x="292200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5" name="Oval 54"/>
              <p:cNvSpPr/>
              <p:nvPr/>
            </p:nvSpPr>
            <p:spPr>
              <a:xfrm>
                <a:off x="859941" y="1606216"/>
                <a:ext cx="2533639" cy="1259511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6" name="Oval 55"/>
              <p:cNvSpPr/>
              <p:nvPr/>
            </p:nvSpPr>
            <p:spPr>
              <a:xfrm>
                <a:off x="74952" y="1450974"/>
                <a:ext cx="3980227" cy="1714224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57" name="Straight Arrow Connector 56"/>
            <p:cNvCxnSpPr/>
            <p:nvPr/>
          </p:nvCxnSpPr>
          <p:spPr>
            <a:xfrm>
              <a:off x="4363906" y="5400702"/>
              <a:ext cx="681761" cy="0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Arrow Connector 58"/>
            <p:cNvCxnSpPr/>
            <p:nvPr/>
          </p:nvCxnSpPr>
          <p:spPr>
            <a:xfrm flipV="1">
              <a:off x="6696247" y="3850064"/>
              <a:ext cx="435712" cy="62025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3644" name="TextBox 3"/>
          <p:cNvSpPr txBox="1">
            <a:spLocks noChangeArrowheads="1"/>
          </p:cNvSpPr>
          <p:nvPr/>
        </p:nvSpPr>
        <p:spPr bwMode="auto">
          <a:xfrm>
            <a:off x="1943100" y="157163"/>
            <a:ext cx="5032375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600">
                <a:solidFill>
                  <a:prstClr val="black"/>
                </a:solidFill>
              </a:rPr>
              <a:t>The Pentagon Equation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030996" y="285033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58" name="TextBox 57"/>
          <p:cNvSpPr txBox="1"/>
          <p:nvPr/>
        </p:nvSpPr>
        <p:spPr>
          <a:xfrm>
            <a:off x="2585109" y="29076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0" name="TextBox 59"/>
          <p:cNvSpPr txBox="1"/>
          <p:nvPr/>
        </p:nvSpPr>
        <p:spPr>
          <a:xfrm>
            <a:off x="5572499" y="172576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7" name="TextBox 66"/>
          <p:cNvSpPr txBox="1"/>
          <p:nvPr/>
        </p:nvSpPr>
        <p:spPr>
          <a:xfrm>
            <a:off x="7731663" y="285063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8" name="TextBox 67"/>
          <p:cNvSpPr txBox="1"/>
          <p:nvPr/>
        </p:nvSpPr>
        <p:spPr>
          <a:xfrm>
            <a:off x="8081540" y="29203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9" name="TextBox 68"/>
          <p:cNvSpPr txBox="1"/>
          <p:nvPr/>
        </p:nvSpPr>
        <p:spPr>
          <a:xfrm>
            <a:off x="8450486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1" name="TextBox 60"/>
          <p:cNvSpPr txBox="1"/>
          <p:nvPr/>
        </p:nvSpPr>
        <p:spPr>
          <a:xfrm>
            <a:off x="4258743" y="1566865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2" name="TextBox 61"/>
          <p:cNvSpPr txBox="1"/>
          <p:nvPr/>
        </p:nvSpPr>
        <p:spPr>
          <a:xfrm>
            <a:off x="5343916" y="1561518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5" name="TextBox 64"/>
          <p:cNvSpPr txBox="1"/>
          <p:nvPr/>
        </p:nvSpPr>
        <p:spPr>
          <a:xfrm>
            <a:off x="3146183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3" name="TextBox 62"/>
          <p:cNvSpPr txBox="1"/>
          <p:nvPr/>
        </p:nvSpPr>
        <p:spPr>
          <a:xfrm>
            <a:off x="5887943" y="1742447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0070C0"/>
                </a:solidFill>
              </a:rPr>
              <a:t>1</a:t>
            </a:r>
            <a:endParaRPr lang="en-US" sz="3200" b="1" dirty="0">
              <a:solidFill>
                <a:srgbClr val="0070C0"/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3387852" y="4801369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b</a:t>
            </a:r>
            <a:endParaRPr lang="en-US" sz="2000" dirty="0"/>
          </a:p>
        </p:txBody>
      </p:sp>
      <p:sp>
        <p:nvSpPr>
          <p:cNvPr id="70" name="TextBox 69"/>
          <p:cNvSpPr txBox="1"/>
          <p:nvPr/>
        </p:nvSpPr>
        <p:spPr>
          <a:xfrm>
            <a:off x="3626553" y="4891255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71" name="TextBox 70"/>
          <p:cNvSpPr txBox="1"/>
          <p:nvPr/>
        </p:nvSpPr>
        <p:spPr>
          <a:xfrm>
            <a:off x="3988346" y="501563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72" name="TextBox 71"/>
          <p:cNvSpPr txBox="1"/>
          <p:nvPr/>
        </p:nvSpPr>
        <p:spPr>
          <a:xfrm>
            <a:off x="3389671" y="480196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b</a:t>
            </a:r>
            <a:endParaRPr lang="en-US" sz="2000" dirty="0"/>
          </a:p>
        </p:txBody>
      </p:sp>
      <p:sp>
        <p:nvSpPr>
          <p:cNvPr id="73" name="TextBox 72"/>
          <p:cNvSpPr txBox="1"/>
          <p:nvPr/>
        </p:nvSpPr>
        <p:spPr>
          <a:xfrm>
            <a:off x="7433645" y="513800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76" name="TextBox 75"/>
          <p:cNvSpPr txBox="1"/>
          <p:nvPr/>
        </p:nvSpPr>
        <p:spPr>
          <a:xfrm>
            <a:off x="3390188" y="4801369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b</a:t>
            </a:r>
            <a:endParaRPr lang="en-US" sz="2000" dirty="0"/>
          </a:p>
        </p:txBody>
      </p:sp>
      <p:sp>
        <p:nvSpPr>
          <p:cNvPr id="77" name="TextBox 76"/>
          <p:cNvSpPr txBox="1"/>
          <p:nvPr/>
        </p:nvSpPr>
        <p:spPr>
          <a:xfrm>
            <a:off x="6575237" y="4864646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b</a:t>
            </a:r>
            <a:endParaRPr lang="en-US" sz="2000" dirty="0"/>
          </a:p>
        </p:txBody>
      </p:sp>
      <p:sp>
        <p:nvSpPr>
          <p:cNvPr id="79" name="TextBox 78"/>
          <p:cNvSpPr txBox="1"/>
          <p:nvPr/>
        </p:nvSpPr>
        <p:spPr>
          <a:xfrm>
            <a:off x="2935113" y="1751623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0070C0"/>
                </a:solidFill>
              </a:rPr>
              <a:t>1</a:t>
            </a:r>
            <a:endParaRPr lang="en-US" sz="3200" b="1" dirty="0">
              <a:solidFill>
                <a:srgbClr val="0070C0"/>
              </a:solidFill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1859712" y="3636664"/>
            <a:ext cx="75373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i="1" dirty="0" smtClean="0">
                <a:solidFill>
                  <a:srgbClr val="0070C0"/>
                </a:solidFill>
              </a:rPr>
              <a:t>F</a:t>
            </a:r>
            <a:r>
              <a:rPr lang="en-US" sz="3200" b="1" i="1" baseline="-25000" dirty="0" smtClean="0">
                <a:solidFill>
                  <a:srgbClr val="0070C0"/>
                </a:solidFill>
              </a:rPr>
              <a:t>0b</a:t>
            </a:r>
            <a:endParaRPr lang="en-US" sz="3200" b="1" i="1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9877831"/>
      </p:ext>
    </p:extLst>
  </p:cSld>
  <p:clrMapOvr>
    <a:masterClrMapping/>
  </p:clrMapOvr>
  <p:transition advClick="0"/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643" name="Group 1"/>
          <p:cNvGrpSpPr>
            <a:grpSpLocks/>
          </p:cNvGrpSpPr>
          <p:nvPr/>
        </p:nvGrpSpPr>
        <p:grpSpPr bwMode="auto">
          <a:xfrm>
            <a:off x="948448" y="985838"/>
            <a:ext cx="7662152" cy="4545706"/>
            <a:chOff x="52919" y="466853"/>
            <a:chExt cx="9730046" cy="5772581"/>
          </a:xfrm>
        </p:grpSpPr>
        <p:grpSp>
          <p:nvGrpSpPr>
            <p:cNvPr id="63648" name="Group 2"/>
            <p:cNvGrpSpPr>
              <a:grpSpLocks/>
            </p:cNvGrpSpPr>
            <p:nvPr/>
          </p:nvGrpSpPr>
          <p:grpSpPr bwMode="auto">
            <a:xfrm>
              <a:off x="52919" y="2134024"/>
              <a:ext cx="3045632" cy="1376610"/>
              <a:chOff x="75387" y="1450110"/>
              <a:chExt cx="3480611" cy="1573218"/>
            </a:xfrm>
          </p:grpSpPr>
          <p:sp>
            <p:nvSpPr>
              <p:cNvPr id="20" name="Oval 19"/>
              <p:cNvSpPr/>
              <p:nvPr/>
            </p:nvSpPr>
            <p:spPr>
              <a:xfrm>
                <a:off x="224768" y="1850028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438591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2093511" y="2069711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126458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3" name="Oval 12"/>
              <p:cNvSpPr/>
              <p:nvPr/>
            </p:nvSpPr>
            <p:spPr>
              <a:xfrm>
                <a:off x="292243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154471" y="1615700"/>
                <a:ext cx="2533641" cy="126244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4" name="Oval 13"/>
              <p:cNvSpPr/>
              <p:nvPr/>
            </p:nvSpPr>
            <p:spPr>
              <a:xfrm>
                <a:off x="75387" y="1448743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3649" name="Group 26"/>
            <p:cNvGrpSpPr>
              <a:grpSpLocks/>
            </p:cNvGrpSpPr>
            <p:nvPr/>
          </p:nvGrpSpPr>
          <p:grpSpPr bwMode="auto">
            <a:xfrm>
              <a:off x="2858981" y="466853"/>
              <a:ext cx="3434437" cy="1376352"/>
              <a:chOff x="450" y="1450110"/>
              <a:chExt cx="3924945" cy="1572923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214770" y="1827962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437379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/>
              <p:cNvSpPr/>
              <p:nvPr/>
            </p:nvSpPr>
            <p:spPr>
              <a:xfrm>
                <a:off x="2092298" y="2068148"/>
                <a:ext cx="26947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Oval 34"/>
              <p:cNvSpPr/>
              <p:nvPr/>
            </p:nvSpPr>
            <p:spPr>
              <a:xfrm>
                <a:off x="1266303" y="2068148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Oval 35"/>
              <p:cNvSpPr/>
              <p:nvPr/>
            </p:nvSpPr>
            <p:spPr>
              <a:xfrm>
                <a:off x="2921224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/>
              <p:cNvSpPr/>
              <p:nvPr/>
            </p:nvSpPr>
            <p:spPr>
              <a:xfrm>
                <a:off x="1925343" y="1819176"/>
                <a:ext cx="1438169" cy="828933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/>
              <p:cNvSpPr/>
              <p:nvPr/>
            </p:nvSpPr>
            <p:spPr>
              <a:xfrm>
                <a:off x="450" y="1450110"/>
                <a:ext cx="3924945" cy="157292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64" name="Straight Arrow Connector 63"/>
            <p:cNvCxnSpPr/>
            <p:nvPr/>
          </p:nvCxnSpPr>
          <p:spPr>
            <a:xfrm flipV="1">
              <a:off x="2861980" y="1774003"/>
              <a:ext cx="494661" cy="492103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2" name="Group 20"/>
            <p:cNvGrpSpPr>
              <a:grpSpLocks/>
            </p:cNvGrpSpPr>
            <p:nvPr/>
          </p:nvGrpSpPr>
          <p:grpSpPr bwMode="auto">
            <a:xfrm>
              <a:off x="5924780" y="2214846"/>
              <a:ext cx="3858185" cy="1419925"/>
              <a:chOff x="76271" y="1450106"/>
              <a:chExt cx="4409214" cy="1622719"/>
            </a:xfrm>
          </p:grpSpPr>
          <p:sp>
            <p:nvSpPr>
              <p:cNvPr id="22" name="Oval 21"/>
              <p:cNvSpPr/>
              <p:nvPr/>
            </p:nvSpPr>
            <p:spPr>
              <a:xfrm>
                <a:off x="439475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2094396" y="2068144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126547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292332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Oval 25"/>
              <p:cNvSpPr/>
              <p:nvPr/>
            </p:nvSpPr>
            <p:spPr>
              <a:xfrm>
                <a:off x="1031143" y="1658071"/>
                <a:ext cx="2905635" cy="1182550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76271" y="1450106"/>
                <a:ext cx="4409214" cy="1622719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9" name="Oval 28"/>
            <p:cNvSpPr/>
            <p:nvPr/>
          </p:nvSpPr>
          <p:spPr>
            <a:xfrm>
              <a:off x="7542041" y="2530098"/>
              <a:ext cx="1255876" cy="727903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cxnSp>
          <p:nvCxnSpPr>
            <p:cNvPr id="30" name="Straight Arrow Connector 29"/>
            <p:cNvCxnSpPr/>
            <p:nvPr/>
          </p:nvCxnSpPr>
          <p:spPr>
            <a:xfrm>
              <a:off x="5806881" y="1774003"/>
              <a:ext cx="551048" cy="47672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6" name="Group 30"/>
            <p:cNvGrpSpPr>
              <a:grpSpLocks/>
            </p:cNvGrpSpPr>
            <p:nvPr/>
          </p:nvGrpSpPr>
          <p:grpSpPr bwMode="auto">
            <a:xfrm>
              <a:off x="896697" y="4649732"/>
              <a:ext cx="3372378" cy="1378916"/>
              <a:chOff x="-297843" y="1448746"/>
              <a:chExt cx="3854023" cy="1575853"/>
            </a:xfrm>
          </p:grpSpPr>
          <p:sp>
            <p:nvSpPr>
              <p:cNvPr id="40" name="Oval 39"/>
              <p:cNvSpPr/>
              <p:nvPr/>
            </p:nvSpPr>
            <p:spPr>
              <a:xfrm>
                <a:off x="908667" y="1829529"/>
                <a:ext cx="1549472" cy="752775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Oval 40"/>
              <p:cNvSpPr/>
              <p:nvPr/>
            </p:nvSpPr>
            <p:spPr>
              <a:xfrm>
                <a:off x="439655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 41"/>
              <p:cNvSpPr/>
              <p:nvPr/>
            </p:nvSpPr>
            <p:spPr>
              <a:xfrm>
                <a:off x="2094577" y="2069714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Oval 42"/>
              <p:cNvSpPr/>
              <p:nvPr/>
            </p:nvSpPr>
            <p:spPr>
              <a:xfrm>
                <a:off x="126565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Oval 43"/>
              <p:cNvSpPr/>
              <p:nvPr/>
            </p:nvSpPr>
            <p:spPr>
              <a:xfrm>
                <a:off x="292350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/>
              <p:cNvSpPr/>
              <p:nvPr/>
            </p:nvSpPr>
            <p:spPr>
              <a:xfrm>
                <a:off x="-72930" y="1606918"/>
                <a:ext cx="2917344" cy="1329806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Oval 45"/>
              <p:cNvSpPr/>
              <p:nvPr/>
            </p:nvSpPr>
            <p:spPr>
              <a:xfrm>
                <a:off x="-297843" y="1448746"/>
                <a:ext cx="3854023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47" name="Straight Arrow Connector 46"/>
            <p:cNvCxnSpPr/>
            <p:nvPr/>
          </p:nvCxnSpPr>
          <p:spPr>
            <a:xfrm>
              <a:off x="2052069" y="3824434"/>
              <a:ext cx="404956" cy="645886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9" name="Group 48"/>
            <p:cNvGrpSpPr>
              <a:grpSpLocks/>
            </p:cNvGrpSpPr>
            <p:nvPr/>
          </p:nvGrpSpPr>
          <p:grpSpPr bwMode="auto">
            <a:xfrm>
              <a:off x="5132810" y="4739439"/>
              <a:ext cx="3482810" cy="1499995"/>
              <a:chOff x="74952" y="1450974"/>
              <a:chExt cx="3980227" cy="1714224"/>
            </a:xfrm>
          </p:grpSpPr>
          <p:sp>
            <p:nvSpPr>
              <p:cNvPr id="50" name="Oval 49"/>
              <p:cNvSpPr/>
              <p:nvPr/>
            </p:nvSpPr>
            <p:spPr>
              <a:xfrm>
                <a:off x="953671" y="1828828"/>
                <a:ext cx="1619771" cy="755706"/>
              </a:xfrm>
              <a:prstGeom prst="ellipse">
                <a:avLst/>
              </a:prstGeom>
              <a:noFill/>
              <a:ln w="190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1" name="Oval 50"/>
              <p:cNvSpPr/>
              <p:nvPr/>
            </p:nvSpPr>
            <p:spPr>
              <a:xfrm>
                <a:off x="438155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2" name="Oval 51"/>
              <p:cNvSpPr/>
              <p:nvPr/>
            </p:nvSpPr>
            <p:spPr>
              <a:xfrm>
                <a:off x="2093075" y="2069013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3" name="Oval 52"/>
              <p:cNvSpPr/>
              <p:nvPr/>
            </p:nvSpPr>
            <p:spPr>
              <a:xfrm>
                <a:off x="126415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4" name="Oval 53"/>
              <p:cNvSpPr/>
              <p:nvPr/>
            </p:nvSpPr>
            <p:spPr>
              <a:xfrm>
                <a:off x="292200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5" name="Oval 54"/>
              <p:cNvSpPr/>
              <p:nvPr/>
            </p:nvSpPr>
            <p:spPr>
              <a:xfrm>
                <a:off x="859941" y="1606216"/>
                <a:ext cx="2533639" cy="1259511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6" name="Oval 55"/>
              <p:cNvSpPr/>
              <p:nvPr/>
            </p:nvSpPr>
            <p:spPr>
              <a:xfrm>
                <a:off x="74952" y="1450974"/>
                <a:ext cx="3980227" cy="1714224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57" name="Straight Arrow Connector 56"/>
            <p:cNvCxnSpPr/>
            <p:nvPr/>
          </p:nvCxnSpPr>
          <p:spPr>
            <a:xfrm>
              <a:off x="4363906" y="5400702"/>
              <a:ext cx="681761" cy="0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Arrow Connector 58"/>
            <p:cNvCxnSpPr/>
            <p:nvPr/>
          </p:nvCxnSpPr>
          <p:spPr>
            <a:xfrm flipV="1">
              <a:off x="6696247" y="3850064"/>
              <a:ext cx="435712" cy="62025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3644" name="TextBox 3"/>
          <p:cNvSpPr txBox="1">
            <a:spLocks noChangeArrowheads="1"/>
          </p:cNvSpPr>
          <p:nvPr/>
        </p:nvSpPr>
        <p:spPr bwMode="auto">
          <a:xfrm>
            <a:off x="1943100" y="157163"/>
            <a:ext cx="5032375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600">
                <a:solidFill>
                  <a:prstClr val="black"/>
                </a:solidFill>
              </a:rPr>
              <a:t>The Pentagon Equation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030996" y="285033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58" name="TextBox 57"/>
          <p:cNvSpPr txBox="1"/>
          <p:nvPr/>
        </p:nvSpPr>
        <p:spPr>
          <a:xfrm>
            <a:off x="2585109" y="29076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0" name="TextBox 59"/>
          <p:cNvSpPr txBox="1"/>
          <p:nvPr/>
        </p:nvSpPr>
        <p:spPr>
          <a:xfrm>
            <a:off x="5572499" y="172576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7" name="TextBox 66"/>
          <p:cNvSpPr txBox="1"/>
          <p:nvPr/>
        </p:nvSpPr>
        <p:spPr>
          <a:xfrm>
            <a:off x="7731663" y="285063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8" name="TextBox 67"/>
          <p:cNvSpPr txBox="1"/>
          <p:nvPr/>
        </p:nvSpPr>
        <p:spPr>
          <a:xfrm>
            <a:off x="8081540" y="29203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9" name="TextBox 68"/>
          <p:cNvSpPr txBox="1"/>
          <p:nvPr/>
        </p:nvSpPr>
        <p:spPr>
          <a:xfrm>
            <a:off x="8450486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1" name="TextBox 60"/>
          <p:cNvSpPr txBox="1"/>
          <p:nvPr/>
        </p:nvSpPr>
        <p:spPr>
          <a:xfrm>
            <a:off x="4258743" y="1566865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2" name="TextBox 61"/>
          <p:cNvSpPr txBox="1"/>
          <p:nvPr/>
        </p:nvSpPr>
        <p:spPr>
          <a:xfrm>
            <a:off x="5343916" y="1561518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5" name="TextBox 64"/>
          <p:cNvSpPr txBox="1"/>
          <p:nvPr/>
        </p:nvSpPr>
        <p:spPr>
          <a:xfrm>
            <a:off x="3146183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3" name="TextBox 62"/>
          <p:cNvSpPr txBox="1"/>
          <p:nvPr/>
        </p:nvSpPr>
        <p:spPr>
          <a:xfrm>
            <a:off x="5887943" y="1742447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0070C0"/>
                </a:solidFill>
              </a:rPr>
              <a:t>1</a:t>
            </a:r>
            <a:endParaRPr lang="en-US" sz="3200" b="1" dirty="0">
              <a:solidFill>
                <a:srgbClr val="0070C0"/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3387852" y="4801369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b</a:t>
            </a:r>
            <a:endParaRPr lang="en-US" sz="2000" dirty="0"/>
          </a:p>
        </p:txBody>
      </p:sp>
      <p:sp>
        <p:nvSpPr>
          <p:cNvPr id="70" name="TextBox 69"/>
          <p:cNvSpPr txBox="1"/>
          <p:nvPr/>
        </p:nvSpPr>
        <p:spPr>
          <a:xfrm>
            <a:off x="3626553" y="4891255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71" name="TextBox 70"/>
          <p:cNvSpPr txBox="1"/>
          <p:nvPr/>
        </p:nvSpPr>
        <p:spPr>
          <a:xfrm>
            <a:off x="3988346" y="501563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72" name="TextBox 71"/>
          <p:cNvSpPr txBox="1"/>
          <p:nvPr/>
        </p:nvSpPr>
        <p:spPr>
          <a:xfrm>
            <a:off x="3389671" y="480196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b</a:t>
            </a:r>
            <a:endParaRPr lang="en-US" sz="2000" dirty="0"/>
          </a:p>
        </p:txBody>
      </p:sp>
      <p:sp>
        <p:nvSpPr>
          <p:cNvPr id="73" name="TextBox 72"/>
          <p:cNvSpPr txBox="1"/>
          <p:nvPr/>
        </p:nvSpPr>
        <p:spPr>
          <a:xfrm>
            <a:off x="7433645" y="513800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75" name="TextBox 74"/>
          <p:cNvSpPr txBox="1"/>
          <p:nvPr/>
        </p:nvSpPr>
        <p:spPr>
          <a:xfrm>
            <a:off x="7122565" y="4926750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76" name="TextBox 75"/>
          <p:cNvSpPr txBox="1"/>
          <p:nvPr/>
        </p:nvSpPr>
        <p:spPr>
          <a:xfrm>
            <a:off x="3390188" y="4801369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b</a:t>
            </a:r>
            <a:endParaRPr lang="en-US" sz="2000" dirty="0"/>
          </a:p>
        </p:txBody>
      </p:sp>
      <p:sp>
        <p:nvSpPr>
          <p:cNvPr id="77" name="TextBox 76"/>
          <p:cNvSpPr txBox="1"/>
          <p:nvPr/>
        </p:nvSpPr>
        <p:spPr>
          <a:xfrm>
            <a:off x="6575237" y="4864646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b</a:t>
            </a:r>
            <a:endParaRPr lang="en-US" sz="2000" dirty="0"/>
          </a:p>
        </p:txBody>
      </p:sp>
      <p:sp>
        <p:nvSpPr>
          <p:cNvPr id="79" name="TextBox 78"/>
          <p:cNvSpPr txBox="1"/>
          <p:nvPr/>
        </p:nvSpPr>
        <p:spPr>
          <a:xfrm>
            <a:off x="2935113" y="1751623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0070C0"/>
                </a:solidFill>
              </a:rPr>
              <a:t>1</a:t>
            </a:r>
            <a:endParaRPr lang="en-US" sz="3200" b="1" dirty="0">
              <a:solidFill>
                <a:srgbClr val="0070C0"/>
              </a:solidFill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1859712" y="3636664"/>
            <a:ext cx="75373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i="1" dirty="0" smtClean="0">
                <a:solidFill>
                  <a:srgbClr val="0070C0"/>
                </a:solidFill>
              </a:rPr>
              <a:t>F</a:t>
            </a:r>
            <a:r>
              <a:rPr lang="en-US" sz="3200" b="1" i="1" baseline="-25000" dirty="0" smtClean="0">
                <a:solidFill>
                  <a:srgbClr val="0070C0"/>
                </a:solidFill>
              </a:rPr>
              <a:t>0b</a:t>
            </a:r>
            <a:endParaRPr lang="en-US" sz="3200" b="1" i="1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9877182"/>
      </p:ext>
    </p:extLst>
  </p:cSld>
  <p:clrMapOvr>
    <a:masterClrMapping/>
  </p:clrMapOvr>
  <p:transition advClick="0"/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643" name="Group 1"/>
          <p:cNvGrpSpPr>
            <a:grpSpLocks/>
          </p:cNvGrpSpPr>
          <p:nvPr/>
        </p:nvGrpSpPr>
        <p:grpSpPr bwMode="auto">
          <a:xfrm>
            <a:off x="948448" y="985838"/>
            <a:ext cx="7662152" cy="4545706"/>
            <a:chOff x="52919" y="466853"/>
            <a:chExt cx="9730046" cy="5772581"/>
          </a:xfrm>
        </p:grpSpPr>
        <p:grpSp>
          <p:nvGrpSpPr>
            <p:cNvPr id="63648" name="Group 2"/>
            <p:cNvGrpSpPr>
              <a:grpSpLocks/>
            </p:cNvGrpSpPr>
            <p:nvPr/>
          </p:nvGrpSpPr>
          <p:grpSpPr bwMode="auto">
            <a:xfrm>
              <a:off x="52919" y="2134024"/>
              <a:ext cx="3045632" cy="1376610"/>
              <a:chOff x="75387" y="1450110"/>
              <a:chExt cx="3480611" cy="1573218"/>
            </a:xfrm>
          </p:grpSpPr>
          <p:sp>
            <p:nvSpPr>
              <p:cNvPr id="20" name="Oval 19"/>
              <p:cNvSpPr/>
              <p:nvPr/>
            </p:nvSpPr>
            <p:spPr>
              <a:xfrm>
                <a:off x="224768" y="1850028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438591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2093511" y="2069711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126458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3" name="Oval 12"/>
              <p:cNvSpPr/>
              <p:nvPr/>
            </p:nvSpPr>
            <p:spPr>
              <a:xfrm>
                <a:off x="292243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154471" y="1615700"/>
                <a:ext cx="2533641" cy="126244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4" name="Oval 13"/>
              <p:cNvSpPr/>
              <p:nvPr/>
            </p:nvSpPr>
            <p:spPr>
              <a:xfrm>
                <a:off x="75387" y="1448743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3649" name="Group 26"/>
            <p:cNvGrpSpPr>
              <a:grpSpLocks/>
            </p:cNvGrpSpPr>
            <p:nvPr/>
          </p:nvGrpSpPr>
          <p:grpSpPr bwMode="auto">
            <a:xfrm>
              <a:off x="2858981" y="466853"/>
              <a:ext cx="3434437" cy="1376352"/>
              <a:chOff x="450" y="1450110"/>
              <a:chExt cx="3924945" cy="1572923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214770" y="1827962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437379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/>
              <p:cNvSpPr/>
              <p:nvPr/>
            </p:nvSpPr>
            <p:spPr>
              <a:xfrm>
                <a:off x="2092298" y="2068148"/>
                <a:ext cx="26947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Oval 34"/>
              <p:cNvSpPr/>
              <p:nvPr/>
            </p:nvSpPr>
            <p:spPr>
              <a:xfrm>
                <a:off x="1266303" y="2068148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Oval 35"/>
              <p:cNvSpPr/>
              <p:nvPr/>
            </p:nvSpPr>
            <p:spPr>
              <a:xfrm>
                <a:off x="2921224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/>
              <p:cNvSpPr/>
              <p:nvPr/>
            </p:nvSpPr>
            <p:spPr>
              <a:xfrm>
                <a:off x="1925343" y="1819176"/>
                <a:ext cx="1438169" cy="828933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/>
              <p:cNvSpPr/>
              <p:nvPr/>
            </p:nvSpPr>
            <p:spPr>
              <a:xfrm>
                <a:off x="450" y="1450110"/>
                <a:ext cx="3924945" cy="157292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64" name="Straight Arrow Connector 63"/>
            <p:cNvCxnSpPr/>
            <p:nvPr/>
          </p:nvCxnSpPr>
          <p:spPr>
            <a:xfrm flipV="1">
              <a:off x="2861980" y="1774003"/>
              <a:ext cx="494661" cy="492103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2" name="Group 20"/>
            <p:cNvGrpSpPr>
              <a:grpSpLocks/>
            </p:cNvGrpSpPr>
            <p:nvPr/>
          </p:nvGrpSpPr>
          <p:grpSpPr bwMode="auto">
            <a:xfrm>
              <a:off x="5924780" y="2214846"/>
              <a:ext cx="3858185" cy="1419925"/>
              <a:chOff x="76271" y="1450106"/>
              <a:chExt cx="4409214" cy="1622719"/>
            </a:xfrm>
          </p:grpSpPr>
          <p:sp>
            <p:nvSpPr>
              <p:cNvPr id="22" name="Oval 21"/>
              <p:cNvSpPr/>
              <p:nvPr/>
            </p:nvSpPr>
            <p:spPr>
              <a:xfrm>
                <a:off x="439475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2094396" y="2068144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126547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292332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Oval 25"/>
              <p:cNvSpPr/>
              <p:nvPr/>
            </p:nvSpPr>
            <p:spPr>
              <a:xfrm>
                <a:off x="1031143" y="1658071"/>
                <a:ext cx="2905635" cy="1182550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76271" y="1450106"/>
                <a:ext cx="4409214" cy="1622719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9" name="Oval 28"/>
            <p:cNvSpPr/>
            <p:nvPr/>
          </p:nvSpPr>
          <p:spPr>
            <a:xfrm>
              <a:off x="7542041" y="2530098"/>
              <a:ext cx="1255876" cy="727903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cxnSp>
          <p:nvCxnSpPr>
            <p:cNvPr id="30" name="Straight Arrow Connector 29"/>
            <p:cNvCxnSpPr/>
            <p:nvPr/>
          </p:nvCxnSpPr>
          <p:spPr>
            <a:xfrm>
              <a:off x="5806881" y="1774003"/>
              <a:ext cx="551048" cy="47672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6" name="Group 30"/>
            <p:cNvGrpSpPr>
              <a:grpSpLocks/>
            </p:cNvGrpSpPr>
            <p:nvPr/>
          </p:nvGrpSpPr>
          <p:grpSpPr bwMode="auto">
            <a:xfrm>
              <a:off x="896697" y="4649732"/>
              <a:ext cx="3372378" cy="1378916"/>
              <a:chOff x="-297843" y="1448746"/>
              <a:chExt cx="3854023" cy="1575853"/>
            </a:xfrm>
          </p:grpSpPr>
          <p:sp>
            <p:nvSpPr>
              <p:cNvPr id="40" name="Oval 39"/>
              <p:cNvSpPr/>
              <p:nvPr/>
            </p:nvSpPr>
            <p:spPr>
              <a:xfrm>
                <a:off x="908667" y="1829529"/>
                <a:ext cx="1549472" cy="752775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Oval 40"/>
              <p:cNvSpPr/>
              <p:nvPr/>
            </p:nvSpPr>
            <p:spPr>
              <a:xfrm>
                <a:off x="439655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 41"/>
              <p:cNvSpPr/>
              <p:nvPr/>
            </p:nvSpPr>
            <p:spPr>
              <a:xfrm>
                <a:off x="2094577" y="2069714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Oval 42"/>
              <p:cNvSpPr/>
              <p:nvPr/>
            </p:nvSpPr>
            <p:spPr>
              <a:xfrm>
                <a:off x="126565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Oval 43"/>
              <p:cNvSpPr/>
              <p:nvPr/>
            </p:nvSpPr>
            <p:spPr>
              <a:xfrm>
                <a:off x="292350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/>
              <p:cNvSpPr/>
              <p:nvPr/>
            </p:nvSpPr>
            <p:spPr>
              <a:xfrm>
                <a:off x="-72930" y="1606918"/>
                <a:ext cx="2917344" cy="1329806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Oval 45"/>
              <p:cNvSpPr/>
              <p:nvPr/>
            </p:nvSpPr>
            <p:spPr>
              <a:xfrm>
                <a:off x="-297843" y="1448746"/>
                <a:ext cx="3854023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47" name="Straight Arrow Connector 46"/>
            <p:cNvCxnSpPr/>
            <p:nvPr/>
          </p:nvCxnSpPr>
          <p:spPr>
            <a:xfrm>
              <a:off x="2052069" y="3824434"/>
              <a:ext cx="404956" cy="645886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9" name="Group 48"/>
            <p:cNvGrpSpPr>
              <a:grpSpLocks/>
            </p:cNvGrpSpPr>
            <p:nvPr/>
          </p:nvGrpSpPr>
          <p:grpSpPr bwMode="auto">
            <a:xfrm>
              <a:off x="5132810" y="4739439"/>
              <a:ext cx="3482810" cy="1499995"/>
              <a:chOff x="74952" y="1450974"/>
              <a:chExt cx="3980227" cy="1714224"/>
            </a:xfrm>
          </p:grpSpPr>
          <p:sp>
            <p:nvSpPr>
              <p:cNvPr id="50" name="Oval 49"/>
              <p:cNvSpPr/>
              <p:nvPr/>
            </p:nvSpPr>
            <p:spPr>
              <a:xfrm>
                <a:off x="953671" y="1828828"/>
                <a:ext cx="1619771" cy="755706"/>
              </a:xfrm>
              <a:prstGeom prst="ellipse">
                <a:avLst/>
              </a:prstGeom>
              <a:noFill/>
              <a:ln w="190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1" name="Oval 50"/>
              <p:cNvSpPr/>
              <p:nvPr/>
            </p:nvSpPr>
            <p:spPr>
              <a:xfrm>
                <a:off x="438155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2" name="Oval 51"/>
              <p:cNvSpPr/>
              <p:nvPr/>
            </p:nvSpPr>
            <p:spPr>
              <a:xfrm>
                <a:off x="2093075" y="2069013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3" name="Oval 52"/>
              <p:cNvSpPr/>
              <p:nvPr/>
            </p:nvSpPr>
            <p:spPr>
              <a:xfrm>
                <a:off x="126415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4" name="Oval 53"/>
              <p:cNvSpPr/>
              <p:nvPr/>
            </p:nvSpPr>
            <p:spPr>
              <a:xfrm>
                <a:off x="292200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5" name="Oval 54"/>
              <p:cNvSpPr/>
              <p:nvPr/>
            </p:nvSpPr>
            <p:spPr>
              <a:xfrm>
                <a:off x="859941" y="1606216"/>
                <a:ext cx="2533639" cy="1259511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6" name="Oval 55"/>
              <p:cNvSpPr/>
              <p:nvPr/>
            </p:nvSpPr>
            <p:spPr>
              <a:xfrm>
                <a:off x="74952" y="1450974"/>
                <a:ext cx="3980227" cy="1714224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57" name="Straight Arrow Connector 56"/>
            <p:cNvCxnSpPr/>
            <p:nvPr/>
          </p:nvCxnSpPr>
          <p:spPr>
            <a:xfrm>
              <a:off x="4363906" y="5400702"/>
              <a:ext cx="681761" cy="0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Arrow Connector 58"/>
            <p:cNvCxnSpPr/>
            <p:nvPr/>
          </p:nvCxnSpPr>
          <p:spPr>
            <a:xfrm flipV="1">
              <a:off x="6696247" y="3850064"/>
              <a:ext cx="435712" cy="62025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3644" name="TextBox 3"/>
          <p:cNvSpPr txBox="1">
            <a:spLocks noChangeArrowheads="1"/>
          </p:cNvSpPr>
          <p:nvPr/>
        </p:nvSpPr>
        <p:spPr bwMode="auto">
          <a:xfrm>
            <a:off x="1943100" y="157163"/>
            <a:ext cx="5032375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600">
                <a:solidFill>
                  <a:prstClr val="black"/>
                </a:solidFill>
              </a:rPr>
              <a:t>The Pentagon Equation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030996" y="285033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58" name="TextBox 57"/>
          <p:cNvSpPr txBox="1"/>
          <p:nvPr/>
        </p:nvSpPr>
        <p:spPr>
          <a:xfrm>
            <a:off x="2585109" y="29076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0" name="TextBox 59"/>
          <p:cNvSpPr txBox="1"/>
          <p:nvPr/>
        </p:nvSpPr>
        <p:spPr>
          <a:xfrm>
            <a:off x="5572499" y="172576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7" name="TextBox 66"/>
          <p:cNvSpPr txBox="1"/>
          <p:nvPr/>
        </p:nvSpPr>
        <p:spPr>
          <a:xfrm>
            <a:off x="7731663" y="285063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8" name="TextBox 67"/>
          <p:cNvSpPr txBox="1"/>
          <p:nvPr/>
        </p:nvSpPr>
        <p:spPr>
          <a:xfrm>
            <a:off x="8081540" y="29203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9" name="TextBox 68"/>
          <p:cNvSpPr txBox="1"/>
          <p:nvPr/>
        </p:nvSpPr>
        <p:spPr>
          <a:xfrm>
            <a:off x="8450486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1" name="TextBox 60"/>
          <p:cNvSpPr txBox="1"/>
          <p:nvPr/>
        </p:nvSpPr>
        <p:spPr>
          <a:xfrm>
            <a:off x="4258743" y="1566865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2" name="TextBox 61"/>
          <p:cNvSpPr txBox="1"/>
          <p:nvPr/>
        </p:nvSpPr>
        <p:spPr>
          <a:xfrm>
            <a:off x="5343916" y="1561518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5" name="TextBox 64"/>
          <p:cNvSpPr txBox="1"/>
          <p:nvPr/>
        </p:nvSpPr>
        <p:spPr>
          <a:xfrm>
            <a:off x="3146183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3" name="TextBox 62"/>
          <p:cNvSpPr txBox="1"/>
          <p:nvPr/>
        </p:nvSpPr>
        <p:spPr>
          <a:xfrm>
            <a:off x="5887943" y="1742447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0070C0"/>
                </a:solidFill>
              </a:rPr>
              <a:t>1</a:t>
            </a:r>
            <a:endParaRPr lang="en-US" sz="3200" b="1" dirty="0">
              <a:solidFill>
                <a:srgbClr val="0070C0"/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3387852" y="4801369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b</a:t>
            </a:r>
            <a:endParaRPr lang="en-US" sz="2000" dirty="0"/>
          </a:p>
        </p:txBody>
      </p:sp>
      <p:sp>
        <p:nvSpPr>
          <p:cNvPr id="70" name="TextBox 69"/>
          <p:cNvSpPr txBox="1"/>
          <p:nvPr/>
        </p:nvSpPr>
        <p:spPr>
          <a:xfrm>
            <a:off x="3626553" y="4891255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71" name="TextBox 70"/>
          <p:cNvSpPr txBox="1"/>
          <p:nvPr/>
        </p:nvSpPr>
        <p:spPr>
          <a:xfrm>
            <a:off x="3988346" y="501563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72" name="TextBox 71"/>
          <p:cNvSpPr txBox="1"/>
          <p:nvPr/>
        </p:nvSpPr>
        <p:spPr>
          <a:xfrm>
            <a:off x="3389671" y="480196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b</a:t>
            </a:r>
            <a:endParaRPr lang="en-US" sz="2000" dirty="0"/>
          </a:p>
        </p:txBody>
      </p:sp>
      <p:sp>
        <p:nvSpPr>
          <p:cNvPr id="73" name="TextBox 72"/>
          <p:cNvSpPr txBox="1"/>
          <p:nvPr/>
        </p:nvSpPr>
        <p:spPr>
          <a:xfrm>
            <a:off x="7433645" y="513800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75" name="TextBox 74"/>
          <p:cNvSpPr txBox="1"/>
          <p:nvPr/>
        </p:nvSpPr>
        <p:spPr>
          <a:xfrm>
            <a:off x="7122565" y="4926750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76" name="TextBox 75"/>
          <p:cNvSpPr txBox="1"/>
          <p:nvPr/>
        </p:nvSpPr>
        <p:spPr>
          <a:xfrm>
            <a:off x="3390188" y="4801369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b</a:t>
            </a:r>
            <a:endParaRPr lang="en-US" sz="2000" dirty="0"/>
          </a:p>
        </p:txBody>
      </p:sp>
      <p:sp>
        <p:nvSpPr>
          <p:cNvPr id="77" name="TextBox 76"/>
          <p:cNvSpPr txBox="1"/>
          <p:nvPr/>
        </p:nvSpPr>
        <p:spPr>
          <a:xfrm>
            <a:off x="6575237" y="4864646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b</a:t>
            </a:r>
            <a:endParaRPr lang="en-US" sz="2000" dirty="0"/>
          </a:p>
        </p:txBody>
      </p:sp>
      <p:sp>
        <p:nvSpPr>
          <p:cNvPr id="79" name="TextBox 78"/>
          <p:cNvSpPr txBox="1"/>
          <p:nvPr/>
        </p:nvSpPr>
        <p:spPr>
          <a:xfrm>
            <a:off x="2935113" y="1751623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0070C0"/>
                </a:solidFill>
              </a:rPr>
              <a:t>1</a:t>
            </a:r>
            <a:endParaRPr lang="en-US" sz="3200" b="1" dirty="0">
              <a:solidFill>
                <a:srgbClr val="0070C0"/>
              </a:solidFill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1859712" y="3636664"/>
            <a:ext cx="75373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i="1" dirty="0" smtClean="0">
                <a:solidFill>
                  <a:srgbClr val="0070C0"/>
                </a:solidFill>
              </a:rPr>
              <a:t>F</a:t>
            </a:r>
            <a:r>
              <a:rPr lang="en-US" sz="3200" b="1" i="1" baseline="-25000" dirty="0" smtClean="0">
                <a:solidFill>
                  <a:srgbClr val="0070C0"/>
                </a:solidFill>
              </a:rPr>
              <a:t>0b</a:t>
            </a:r>
            <a:endParaRPr lang="en-US" sz="3200" b="1" i="1" dirty="0">
              <a:solidFill>
                <a:srgbClr val="0070C0"/>
              </a:solidFill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4362992" y="4939072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0070C0"/>
                </a:solidFill>
              </a:rPr>
              <a:t>1</a:t>
            </a:r>
            <a:endParaRPr lang="en-US" sz="3200" b="1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3774494"/>
      </p:ext>
    </p:extLst>
  </p:cSld>
  <p:clrMapOvr>
    <a:masterClrMapping/>
  </p:clrMapOvr>
  <p:transition advClick="0"/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643" name="Group 1"/>
          <p:cNvGrpSpPr>
            <a:grpSpLocks/>
          </p:cNvGrpSpPr>
          <p:nvPr/>
        </p:nvGrpSpPr>
        <p:grpSpPr bwMode="auto">
          <a:xfrm>
            <a:off x="948448" y="985838"/>
            <a:ext cx="7662152" cy="4545706"/>
            <a:chOff x="52919" y="466853"/>
            <a:chExt cx="9730046" cy="5772581"/>
          </a:xfrm>
        </p:grpSpPr>
        <p:grpSp>
          <p:nvGrpSpPr>
            <p:cNvPr id="63648" name="Group 2"/>
            <p:cNvGrpSpPr>
              <a:grpSpLocks/>
            </p:cNvGrpSpPr>
            <p:nvPr/>
          </p:nvGrpSpPr>
          <p:grpSpPr bwMode="auto">
            <a:xfrm>
              <a:off x="52919" y="2134024"/>
              <a:ext cx="3045632" cy="1376610"/>
              <a:chOff x="75387" y="1450110"/>
              <a:chExt cx="3480611" cy="1573218"/>
            </a:xfrm>
          </p:grpSpPr>
          <p:sp>
            <p:nvSpPr>
              <p:cNvPr id="20" name="Oval 19"/>
              <p:cNvSpPr/>
              <p:nvPr/>
            </p:nvSpPr>
            <p:spPr>
              <a:xfrm>
                <a:off x="224768" y="1850028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438591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2093511" y="2069711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126458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3" name="Oval 12"/>
              <p:cNvSpPr/>
              <p:nvPr/>
            </p:nvSpPr>
            <p:spPr>
              <a:xfrm>
                <a:off x="292243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154471" y="1615700"/>
                <a:ext cx="2533641" cy="126244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4" name="Oval 13"/>
              <p:cNvSpPr/>
              <p:nvPr/>
            </p:nvSpPr>
            <p:spPr>
              <a:xfrm>
                <a:off x="75387" y="1448743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3649" name="Group 26"/>
            <p:cNvGrpSpPr>
              <a:grpSpLocks/>
            </p:cNvGrpSpPr>
            <p:nvPr/>
          </p:nvGrpSpPr>
          <p:grpSpPr bwMode="auto">
            <a:xfrm>
              <a:off x="2858981" y="466853"/>
              <a:ext cx="3434437" cy="1376352"/>
              <a:chOff x="450" y="1450110"/>
              <a:chExt cx="3924945" cy="1572923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214770" y="1827962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437379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/>
              <p:cNvSpPr/>
              <p:nvPr/>
            </p:nvSpPr>
            <p:spPr>
              <a:xfrm>
                <a:off x="2092298" y="2068148"/>
                <a:ext cx="26947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Oval 34"/>
              <p:cNvSpPr/>
              <p:nvPr/>
            </p:nvSpPr>
            <p:spPr>
              <a:xfrm>
                <a:off x="1266303" y="2068148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Oval 35"/>
              <p:cNvSpPr/>
              <p:nvPr/>
            </p:nvSpPr>
            <p:spPr>
              <a:xfrm>
                <a:off x="2921224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/>
              <p:cNvSpPr/>
              <p:nvPr/>
            </p:nvSpPr>
            <p:spPr>
              <a:xfrm>
                <a:off x="1925343" y="1819176"/>
                <a:ext cx="1438169" cy="828933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/>
              <p:cNvSpPr/>
              <p:nvPr/>
            </p:nvSpPr>
            <p:spPr>
              <a:xfrm>
                <a:off x="450" y="1450110"/>
                <a:ext cx="3924945" cy="157292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64" name="Straight Arrow Connector 63"/>
            <p:cNvCxnSpPr/>
            <p:nvPr/>
          </p:nvCxnSpPr>
          <p:spPr>
            <a:xfrm flipV="1">
              <a:off x="2861980" y="1774003"/>
              <a:ext cx="494661" cy="492103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2" name="Group 20"/>
            <p:cNvGrpSpPr>
              <a:grpSpLocks/>
            </p:cNvGrpSpPr>
            <p:nvPr/>
          </p:nvGrpSpPr>
          <p:grpSpPr bwMode="auto">
            <a:xfrm>
              <a:off x="5924780" y="2214846"/>
              <a:ext cx="3858185" cy="1419925"/>
              <a:chOff x="76271" y="1450106"/>
              <a:chExt cx="4409214" cy="1622719"/>
            </a:xfrm>
          </p:grpSpPr>
          <p:sp>
            <p:nvSpPr>
              <p:cNvPr id="22" name="Oval 21"/>
              <p:cNvSpPr/>
              <p:nvPr/>
            </p:nvSpPr>
            <p:spPr>
              <a:xfrm>
                <a:off x="439475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2094396" y="2068144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126547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292332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Oval 25"/>
              <p:cNvSpPr/>
              <p:nvPr/>
            </p:nvSpPr>
            <p:spPr>
              <a:xfrm>
                <a:off x="1031143" y="1658071"/>
                <a:ext cx="2905635" cy="1182550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76271" y="1450106"/>
                <a:ext cx="4409214" cy="1622719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9" name="Oval 28"/>
            <p:cNvSpPr/>
            <p:nvPr/>
          </p:nvSpPr>
          <p:spPr>
            <a:xfrm>
              <a:off x="7542041" y="2530098"/>
              <a:ext cx="1255876" cy="727903"/>
            </a:xfrm>
            <a:prstGeom prst="ellipse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cxnSp>
          <p:nvCxnSpPr>
            <p:cNvPr id="30" name="Straight Arrow Connector 29"/>
            <p:cNvCxnSpPr/>
            <p:nvPr/>
          </p:nvCxnSpPr>
          <p:spPr>
            <a:xfrm>
              <a:off x="5806881" y="1774003"/>
              <a:ext cx="551048" cy="47672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6" name="Group 30"/>
            <p:cNvGrpSpPr>
              <a:grpSpLocks/>
            </p:cNvGrpSpPr>
            <p:nvPr/>
          </p:nvGrpSpPr>
          <p:grpSpPr bwMode="auto">
            <a:xfrm>
              <a:off x="896697" y="4649732"/>
              <a:ext cx="3372378" cy="1378916"/>
              <a:chOff x="-297843" y="1448746"/>
              <a:chExt cx="3854023" cy="1575853"/>
            </a:xfrm>
          </p:grpSpPr>
          <p:sp>
            <p:nvSpPr>
              <p:cNvPr id="40" name="Oval 39"/>
              <p:cNvSpPr/>
              <p:nvPr/>
            </p:nvSpPr>
            <p:spPr>
              <a:xfrm>
                <a:off x="908667" y="1829529"/>
                <a:ext cx="1549472" cy="752775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Oval 40"/>
              <p:cNvSpPr/>
              <p:nvPr/>
            </p:nvSpPr>
            <p:spPr>
              <a:xfrm>
                <a:off x="439655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 41"/>
              <p:cNvSpPr/>
              <p:nvPr/>
            </p:nvSpPr>
            <p:spPr>
              <a:xfrm>
                <a:off x="2094577" y="2069714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Oval 42"/>
              <p:cNvSpPr/>
              <p:nvPr/>
            </p:nvSpPr>
            <p:spPr>
              <a:xfrm>
                <a:off x="126565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Oval 43"/>
              <p:cNvSpPr/>
              <p:nvPr/>
            </p:nvSpPr>
            <p:spPr>
              <a:xfrm>
                <a:off x="292350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/>
              <p:cNvSpPr/>
              <p:nvPr/>
            </p:nvSpPr>
            <p:spPr>
              <a:xfrm>
                <a:off x="-72930" y="1606918"/>
                <a:ext cx="2917344" cy="13298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Oval 45"/>
              <p:cNvSpPr/>
              <p:nvPr/>
            </p:nvSpPr>
            <p:spPr>
              <a:xfrm>
                <a:off x="-297843" y="1448746"/>
                <a:ext cx="3854023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47" name="Straight Arrow Connector 46"/>
            <p:cNvCxnSpPr/>
            <p:nvPr/>
          </p:nvCxnSpPr>
          <p:spPr>
            <a:xfrm>
              <a:off x="2052069" y="3824434"/>
              <a:ext cx="404956" cy="645886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9" name="Group 48"/>
            <p:cNvGrpSpPr>
              <a:grpSpLocks/>
            </p:cNvGrpSpPr>
            <p:nvPr/>
          </p:nvGrpSpPr>
          <p:grpSpPr bwMode="auto">
            <a:xfrm>
              <a:off x="5132810" y="4739439"/>
              <a:ext cx="3482810" cy="1499995"/>
              <a:chOff x="74952" y="1450974"/>
              <a:chExt cx="3980227" cy="1714224"/>
            </a:xfrm>
          </p:grpSpPr>
          <p:sp>
            <p:nvSpPr>
              <p:cNvPr id="50" name="Oval 49"/>
              <p:cNvSpPr/>
              <p:nvPr/>
            </p:nvSpPr>
            <p:spPr>
              <a:xfrm>
                <a:off x="953671" y="1828828"/>
                <a:ext cx="1619771" cy="755706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1" name="Oval 50"/>
              <p:cNvSpPr/>
              <p:nvPr/>
            </p:nvSpPr>
            <p:spPr>
              <a:xfrm>
                <a:off x="438155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2" name="Oval 51"/>
              <p:cNvSpPr/>
              <p:nvPr/>
            </p:nvSpPr>
            <p:spPr>
              <a:xfrm>
                <a:off x="2093075" y="2069013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3" name="Oval 52"/>
              <p:cNvSpPr/>
              <p:nvPr/>
            </p:nvSpPr>
            <p:spPr>
              <a:xfrm>
                <a:off x="126415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4" name="Oval 53"/>
              <p:cNvSpPr/>
              <p:nvPr/>
            </p:nvSpPr>
            <p:spPr>
              <a:xfrm>
                <a:off x="292200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5" name="Oval 54"/>
              <p:cNvSpPr/>
              <p:nvPr/>
            </p:nvSpPr>
            <p:spPr>
              <a:xfrm>
                <a:off x="859941" y="1606216"/>
                <a:ext cx="2533639" cy="125951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6" name="Oval 55"/>
              <p:cNvSpPr/>
              <p:nvPr/>
            </p:nvSpPr>
            <p:spPr>
              <a:xfrm>
                <a:off x="74952" y="1450974"/>
                <a:ext cx="3980227" cy="1714224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57" name="Straight Arrow Connector 56"/>
            <p:cNvCxnSpPr/>
            <p:nvPr/>
          </p:nvCxnSpPr>
          <p:spPr>
            <a:xfrm>
              <a:off x="4363906" y="5400702"/>
              <a:ext cx="681761" cy="0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Arrow Connector 58"/>
            <p:cNvCxnSpPr/>
            <p:nvPr/>
          </p:nvCxnSpPr>
          <p:spPr>
            <a:xfrm flipV="1">
              <a:off x="6696247" y="3850064"/>
              <a:ext cx="435712" cy="62025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3644" name="TextBox 3"/>
          <p:cNvSpPr txBox="1">
            <a:spLocks noChangeArrowheads="1"/>
          </p:cNvSpPr>
          <p:nvPr/>
        </p:nvSpPr>
        <p:spPr bwMode="auto">
          <a:xfrm>
            <a:off x="1943100" y="157163"/>
            <a:ext cx="5032375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600">
                <a:solidFill>
                  <a:prstClr val="black"/>
                </a:solidFill>
              </a:rPr>
              <a:t>The Pentagon Equation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030996" y="285033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58" name="TextBox 57"/>
          <p:cNvSpPr txBox="1"/>
          <p:nvPr/>
        </p:nvSpPr>
        <p:spPr>
          <a:xfrm>
            <a:off x="2585109" y="29076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0" name="TextBox 59"/>
          <p:cNvSpPr txBox="1"/>
          <p:nvPr/>
        </p:nvSpPr>
        <p:spPr>
          <a:xfrm>
            <a:off x="5572499" y="172576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7" name="TextBox 66"/>
          <p:cNvSpPr txBox="1"/>
          <p:nvPr/>
        </p:nvSpPr>
        <p:spPr>
          <a:xfrm>
            <a:off x="7731663" y="285063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8" name="TextBox 67"/>
          <p:cNvSpPr txBox="1"/>
          <p:nvPr/>
        </p:nvSpPr>
        <p:spPr>
          <a:xfrm>
            <a:off x="8081540" y="29203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9" name="TextBox 68"/>
          <p:cNvSpPr txBox="1"/>
          <p:nvPr/>
        </p:nvSpPr>
        <p:spPr>
          <a:xfrm>
            <a:off x="8450486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1" name="TextBox 60"/>
          <p:cNvSpPr txBox="1"/>
          <p:nvPr/>
        </p:nvSpPr>
        <p:spPr>
          <a:xfrm>
            <a:off x="4258743" y="1566865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2" name="TextBox 61"/>
          <p:cNvSpPr txBox="1"/>
          <p:nvPr/>
        </p:nvSpPr>
        <p:spPr>
          <a:xfrm>
            <a:off x="5343916" y="1561518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5" name="TextBox 64"/>
          <p:cNvSpPr txBox="1"/>
          <p:nvPr/>
        </p:nvSpPr>
        <p:spPr>
          <a:xfrm>
            <a:off x="3146183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3" name="TextBox 62"/>
          <p:cNvSpPr txBox="1"/>
          <p:nvPr/>
        </p:nvSpPr>
        <p:spPr>
          <a:xfrm>
            <a:off x="5887943" y="1742447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0070C0"/>
                </a:solidFill>
              </a:rPr>
              <a:t>1</a:t>
            </a:r>
            <a:endParaRPr lang="en-US" sz="3200" b="1" dirty="0">
              <a:solidFill>
                <a:srgbClr val="0070C0"/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3387852" y="4801369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b</a:t>
            </a:r>
            <a:endParaRPr lang="en-US" sz="2000" dirty="0"/>
          </a:p>
        </p:txBody>
      </p:sp>
      <p:sp>
        <p:nvSpPr>
          <p:cNvPr id="70" name="TextBox 69"/>
          <p:cNvSpPr txBox="1"/>
          <p:nvPr/>
        </p:nvSpPr>
        <p:spPr>
          <a:xfrm>
            <a:off x="3626553" y="4891255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71" name="TextBox 70"/>
          <p:cNvSpPr txBox="1"/>
          <p:nvPr/>
        </p:nvSpPr>
        <p:spPr>
          <a:xfrm>
            <a:off x="3988346" y="501563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72" name="TextBox 71"/>
          <p:cNvSpPr txBox="1"/>
          <p:nvPr/>
        </p:nvSpPr>
        <p:spPr>
          <a:xfrm>
            <a:off x="3389671" y="480196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b</a:t>
            </a:r>
            <a:endParaRPr lang="en-US" sz="2000" dirty="0"/>
          </a:p>
        </p:txBody>
      </p:sp>
      <p:sp>
        <p:nvSpPr>
          <p:cNvPr id="74" name="TextBox 73"/>
          <p:cNvSpPr txBox="1"/>
          <p:nvPr/>
        </p:nvSpPr>
        <p:spPr>
          <a:xfrm>
            <a:off x="7435861" y="514133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75" name="TextBox 74"/>
          <p:cNvSpPr txBox="1"/>
          <p:nvPr/>
        </p:nvSpPr>
        <p:spPr>
          <a:xfrm>
            <a:off x="7122565" y="4926750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76" name="TextBox 75"/>
          <p:cNvSpPr txBox="1"/>
          <p:nvPr/>
        </p:nvSpPr>
        <p:spPr>
          <a:xfrm>
            <a:off x="3390188" y="4801369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b</a:t>
            </a:r>
            <a:endParaRPr lang="en-US" sz="2000" dirty="0"/>
          </a:p>
        </p:txBody>
      </p:sp>
      <p:sp>
        <p:nvSpPr>
          <p:cNvPr id="77" name="TextBox 76"/>
          <p:cNvSpPr txBox="1"/>
          <p:nvPr/>
        </p:nvSpPr>
        <p:spPr>
          <a:xfrm>
            <a:off x="6575237" y="4864646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b</a:t>
            </a:r>
            <a:endParaRPr lang="en-US" sz="2000" dirty="0"/>
          </a:p>
        </p:txBody>
      </p:sp>
      <p:sp>
        <p:nvSpPr>
          <p:cNvPr id="79" name="TextBox 78"/>
          <p:cNvSpPr txBox="1"/>
          <p:nvPr/>
        </p:nvSpPr>
        <p:spPr>
          <a:xfrm>
            <a:off x="2935113" y="1751623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0070C0"/>
                </a:solidFill>
              </a:rPr>
              <a:t>1</a:t>
            </a:r>
            <a:endParaRPr lang="en-US" sz="3200" b="1" dirty="0">
              <a:solidFill>
                <a:srgbClr val="0070C0"/>
              </a:solidFill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4362992" y="4939072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0070C0"/>
                </a:solidFill>
              </a:rPr>
              <a:t>1</a:t>
            </a:r>
            <a:endParaRPr lang="en-US" sz="3200" b="1" dirty="0">
              <a:solidFill>
                <a:srgbClr val="0070C0"/>
              </a:solidFill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1859712" y="3649623"/>
            <a:ext cx="75373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i="1" dirty="0" smtClean="0">
                <a:solidFill>
                  <a:srgbClr val="0070C0"/>
                </a:solidFill>
              </a:rPr>
              <a:t>F</a:t>
            </a:r>
            <a:r>
              <a:rPr lang="en-US" sz="3200" b="1" i="1" baseline="-25000" dirty="0" smtClean="0">
                <a:solidFill>
                  <a:srgbClr val="0070C0"/>
                </a:solidFill>
              </a:rPr>
              <a:t>0b</a:t>
            </a:r>
            <a:endParaRPr lang="en-US" sz="3200" b="1" i="1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765794"/>
      </p:ext>
    </p:extLst>
  </p:cSld>
  <p:clrMapOvr>
    <a:masterClrMapping/>
  </p:clrMapOvr>
  <p:transition advClick="0"/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643" name="Group 1"/>
          <p:cNvGrpSpPr>
            <a:grpSpLocks/>
          </p:cNvGrpSpPr>
          <p:nvPr/>
        </p:nvGrpSpPr>
        <p:grpSpPr bwMode="auto">
          <a:xfrm>
            <a:off x="948448" y="985838"/>
            <a:ext cx="7662152" cy="4545706"/>
            <a:chOff x="52919" y="466853"/>
            <a:chExt cx="9730046" cy="5772581"/>
          </a:xfrm>
        </p:grpSpPr>
        <p:grpSp>
          <p:nvGrpSpPr>
            <p:cNvPr id="63648" name="Group 2"/>
            <p:cNvGrpSpPr>
              <a:grpSpLocks/>
            </p:cNvGrpSpPr>
            <p:nvPr/>
          </p:nvGrpSpPr>
          <p:grpSpPr bwMode="auto">
            <a:xfrm>
              <a:off x="52919" y="2134024"/>
              <a:ext cx="3045632" cy="1376610"/>
              <a:chOff x="75387" y="1450110"/>
              <a:chExt cx="3480611" cy="1573218"/>
            </a:xfrm>
          </p:grpSpPr>
          <p:sp>
            <p:nvSpPr>
              <p:cNvPr id="20" name="Oval 19"/>
              <p:cNvSpPr/>
              <p:nvPr/>
            </p:nvSpPr>
            <p:spPr>
              <a:xfrm>
                <a:off x="224768" y="1850028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438591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2093511" y="2069711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126458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3" name="Oval 12"/>
              <p:cNvSpPr/>
              <p:nvPr/>
            </p:nvSpPr>
            <p:spPr>
              <a:xfrm>
                <a:off x="292243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154471" y="1615700"/>
                <a:ext cx="2533641" cy="126244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4" name="Oval 13"/>
              <p:cNvSpPr/>
              <p:nvPr/>
            </p:nvSpPr>
            <p:spPr>
              <a:xfrm>
                <a:off x="75387" y="1448743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3649" name="Group 26"/>
            <p:cNvGrpSpPr>
              <a:grpSpLocks/>
            </p:cNvGrpSpPr>
            <p:nvPr/>
          </p:nvGrpSpPr>
          <p:grpSpPr bwMode="auto">
            <a:xfrm>
              <a:off x="2858981" y="466853"/>
              <a:ext cx="3434437" cy="1376352"/>
              <a:chOff x="450" y="1450110"/>
              <a:chExt cx="3924945" cy="1572923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214770" y="1827962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437379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/>
              <p:cNvSpPr/>
              <p:nvPr/>
            </p:nvSpPr>
            <p:spPr>
              <a:xfrm>
                <a:off x="2092298" y="2068148"/>
                <a:ext cx="26947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Oval 34"/>
              <p:cNvSpPr/>
              <p:nvPr/>
            </p:nvSpPr>
            <p:spPr>
              <a:xfrm>
                <a:off x="1266303" y="2068148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Oval 35"/>
              <p:cNvSpPr/>
              <p:nvPr/>
            </p:nvSpPr>
            <p:spPr>
              <a:xfrm>
                <a:off x="2921224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/>
              <p:cNvSpPr/>
              <p:nvPr/>
            </p:nvSpPr>
            <p:spPr>
              <a:xfrm>
                <a:off x="1925343" y="1819176"/>
                <a:ext cx="1438169" cy="828933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/>
              <p:cNvSpPr/>
              <p:nvPr/>
            </p:nvSpPr>
            <p:spPr>
              <a:xfrm>
                <a:off x="450" y="1450110"/>
                <a:ext cx="3924945" cy="157292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64" name="Straight Arrow Connector 63"/>
            <p:cNvCxnSpPr/>
            <p:nvPr/>
          </p:nvCxnSpPr>
          <p:spPr>
            <a:xfrm flipV="1">
              <a:off x="2861980" y="1774003"/>
              <a:ext cx="494661" cy="492103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2" name="Group 20"/>
            <p:cNvGrpSpPr>
              <a:grpSpLocks/>
            </p:cNvGrpSpPr>
            <p:nvPr/>
          </p:nvGrpSpPr>
          <p:grpSpPr bwMode="auto">
            <a:xfrm>
              <a:off x="5924780" y="2214846"/>
              <a:ext cx="3858185" cy="1419925"/>
              <a:chOff x="76271" y="1450106"/>
              <a:chExt cx="4409214" cy="1622719"/>
            </a:xfrm>
          </p:grpSpPr>
          <p:sp>
            <p:nvSpPr>
              <p:cNvPr id="22" name="Oval 21"/>
              <p:cNvSpPr/>
              <p:nvPr/>
            </p:nvSpPr>
            <p:spPr>
              <a:xfrm>
                <a:off x="439475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2094396" y="2068144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126547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292332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Oval 25"/>
              <p:cNvSpPr/>
              <p:nvPr/>
            </p:nvSpPr>
            <p:spPr>
              <a:xfrm>
                <a:off x="1031143" y="1658071"/>
                <a:ext cx="2905635" cy="1182550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76271" y="1450106"/>
                <a:ext cx="4409214" cy="1622719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9" name="Oval 28"/>
            <p:cNvSpPr/>
            <p:nvPr/>
          </p:nvSpPr>
          <p:spPr>
            <a:xfrm>
              <a:off x="7542041" y="2530098"/>
              <a:ext cx="1255876" cy="727903"/>
            </a:xfrm>
            <a:prstGeom prst="ellipse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cxnSp>
          <p:nvCxnSpPr>
            <p:cNvPr id="30" name="Straight Arrow Connector 29"/>
            <p:cNvCxnSpPr/>
            <p:nvPr/>
          </p:nvCxnSpPr>
          <p:spPr>
            <a:xfrm>
              <a:off x="5806881" y="1774003"/>
              <a:ext cx="551048" cy="47672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6" name="Group 30"/>
            <p:cNvGrpSpPr>
              <a:grpSpLocks/>
            </p:cNvGrpSpPr>
            <p:nvPr/>
          </p:nvGrpSpPr>
          <p:grpSpPr bwMode="auto">
            <a:xfrm>
              <a:off x="896697" y="4649732"/>
              <a:ext cx="3372378" cy="1378916"/>
              <a:chOff x="-297843" y="1448746"/>
              <a:chExt cx="3854023" cy="1575853"/>
            </a:xfrm>
          </p:grpSpPr>
          <p:sp>
            <p:nvSpPr>
              <p:cNvPr id="40" name="Oval 39"/>
              <p:cNvSpPr/>
              <p:nvPr/>
            </p:nvSpPr>
            <p:spPr>
              <a:xfrm>
                <a:off x="908667" y="1829529"/>
                <a:ext cx="1549472" cy="752775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Oval 40"/>
              <p:cNvSpPr/>
              <p:nvPr/>
            </p:nvSpPr>
            <p:spPr>
              <a:xfrm>
                <a:off x="439655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 41"/>
              <p:cNvSpPr/>
              <p:nvPr/>
            </p:nvSpPr>
            <p:spPr>
              <a:xfrm>
                <a:off x="2094577" y="2069714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Oval 42"/>
              <p:cNvSpPr/>
              <p:nvPr/>
            </p:nvSpPr>
            <p:spPr>
              <a:xfrm>
                <a:off x="126565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Oval 43"/>
              <p:cNvSpPr/>
              <p:nvPr/>
            </p:nvSpPr>
            <p:spPr>
              <a:xfrm>
                <a:off x="292350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/>
              <p:cNvSpPr/>
              <p:nvPr/>
            </p:nvSpPr>
            <p:spPr>
              <a:xfrm>
                <a:off x="-72930" y="1606918"/>
                <a:ext cx="2917344" cy="13298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Oval 45"/>
              <p:cNvSpPr/>
              <p:nvPr/>
            </p:nvSpPr>
            <p:spPr>
              <a:xfrm>
                <a:off x="-297843" y="1448746"/>
                <a:ext cx="3854023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47" name="Straight Arrow Connector 46"/>
            <p:cNvCxnSpPr/>
            <p:nvPr/>
          </p:nvCxnSpPr>
          <p:spPr>
            <a:xfrm>
              <a:off x="2052069" y="3824434"/>
              <a:ext cx="404956" cy="645886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9" name="Group 48"/>
            <p:cNvGrpSpPr>
              <a:grpSpLocks/>
            </p:cNvGrpSpPr>
            <p:nvPr/>
          </p:nvGrpSpPr>
          <p:grpSpPr bwMode="auto">
            <a:xfrm>
              <a:off x="5132810" y="4739439"/>
              <a:ext cx="3482810" cy="1499995"/>
              <a:chOff x="74952" y="1450974"/>
              <a:chExt cx="3980227" cy="1714224"/>
            </a:xfrm>
          </p:grpSpPr>
          <p:sp>
            <p:nvSpPr>
              <p:cNvPr id="50" name="Oval 49"/>
              <p:cNvSpPr/>
              <p:nvPr/>
            </p:nvSpPr>
            <p:spPr>
              <a:xfrm>
                <a:off x="953671" y="1828828"/>
                <a:ext cx="1619771" cy="755706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1" name="Oval 50"/>
              <p:cNvSpPr/>
              <p:nvPr/>
            </p:nvSpPr>
            <p:spPr>
              <a:xfrm>
                <a:off x="438155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2" name="Oval 51"/>
              <p:cNvSpPr/>
              <p:nvPr/>
            </p:nvSpPr>
            <p:spPr>
              <a:xfrm>
                <a:off x="2093075" y="2069013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3" name="Oval 52"/>
              <p:cNvSpPr/>
              <p:nvPr/>
            </p:nvSpPr>
            <p:spPr>
              <a:xfrm>
                <a:off x="126415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4" name="Oval 53"/>
              <p:cNvSpPr/>
              <p:nvPr/>
            </p:nvSpPr>
            <p:spPr>
              <a:xfrm>
                <a:off x="292200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5" name="Oval 54"/>
              <p:cNvSpPr/>
              <p:nvPr/>
            </p:nvSpPr>
            <p:spPr>
              <a:xfrm>
                <a:off x="859941" y="1606216"/>
                <a:ext cx="2533639" cy="125951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6" name="Oval 55"/>
              <p:cNvSpPr/>
              <p:nvPr/>
            </p:nvSpPr>
            <p:spPr>
              <a:xfrm>
                <a:off x="74952" y="1450974"/>
                <a:ext cx="3980227" cy="1714224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57" name="Straight Arrow Connector 56"/>
            <p:cNvCxnSpPr/>
            <p:nvPr/>
          </p:nvCxnSpPr>
          <p:spPr>
            <a:xfrm>
              <a:off x="4363906" y="5400702"/>
              <a:ext cx="681761" cy="0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Arrow Connector 58"/>
            <p:cNvCxnSpPr/>
            <p:nvPr/>
          </p:nvCxnSpPr>
          <p:spPr>
            <a:xfrm flipV="1">
              <a:off x="6696247" y="3850064"/>
              <a:ext cx="435712" cy="62025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3644" name="TextBox 3"/>
          <p:cNvSpPr txBox="1">
            <a:spLocks noChangeArrowheads="1"/>
          </p:cNvSpPr>
          <p:nvPr/>
        </p:nvSpPr>
        <p:spPr bwMode="auto">
          <a:xfrm>
            <a:off x="1943100" y="157163"/>
            <a:ext cx="5032375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600">
                <a:solidFill>
                  <a:prstClr val="black"/>
                </a:solidFill>
              </a:rPr>
              <a:t>The Pentagon Equation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030996" y="285033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58" name="TextBox 57"/>
          <p:cNvSpPr txBox="1"/>
          <p:nvPr/>
        </p:nvSpPr>
        <p:spPr>
          <a:xfrm>
            <a:off x="2585109" y="29076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0" name="TextBox 59"/>
          <p:cNvSpPr txBox="1"/>
          <p:nvPr/>
        </p:nvSpPr>
        <p:spPr>
          <a:xfrm>
            <a:off x="5572499" y="172576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7" name="TextBox 66"/>
          <p:cNvSpPr txBox="1"/>
          <p:nvPr/>
        </p:nvSpPr>
        <p:spPr>
          <a:xfrm>
            <a:off x="7731663" y="285063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8" name="TextBox 67"/>
          <p:cNvSpPr txBox="1"/>
          <p:nvPr/>
        </p:nvSpPr>
        <p:spPr>
          <a:xfrm>
            <a:off x="8081540" y="29203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9" name="TextBox 68"/>
          <p:cNvSpPr txBox="1"/>
          <p:nvPr/>
        </p:nvSpPr>
        <p:spPr>
          <a:xfrm>
            <a:off x="8450486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1" name="TextBox 60"/>
          <p:cNvSpPr txBox="1"/>
          <p:nvPr/>
        </p:nvSpPr>
        <p:spPr>
          <a:xfrm>
            <a:off x="4258743" y="1566865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2" name="TextBox 61"/>
          <p:cNvSpPr txBox="1"/>
          <p:nvPr/>
        </p:nvSpPr>
        <p:spPr>
          <a:xfrm>
            <a:off x="5343916" y="1561518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5" name="TextBox 64"/>
          <p:cNvSpPr txBox="1"/>
          <p:nvPr/>
        </p:nvSpPr>
        <p:spPr>
          <a:xfrm>
            <a:off x="3146183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3" name="TextBox 62"/>
          <p:cNvSpPr txBox="1"/>
          <p:nvPr/>
        </p:nvSpPr>
        <p:spPr>
          <a:xfrm>
            <a:off x="5887943" y="1742447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0070C0"/>
                </a:solidFill>
              </a:rPr>
              <a:t>1</a:t>
            </a:r>
            <a:endParaRPr lang="en-US" sz="3200" b="1" dirty="0">
              <a:solidFill>
                <a:srgbClr val="0070C0"/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3387852" y="4801369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b</a:t>
            </a:r>
            <a:endParaRPr lang="en-US" sz="2000" dirty="0"/>
          </a:p>
        </p:txBody>
      </p:sp>
      <p:sp>
        <p:nvSpPr>
          <p:cNvPr id="70" name="TextBox 69"/>
          <p:cNvSpPr txBox="1"/>
          <p:nvPr/>
        </p:nvSpPr>
        <p:spPr>
          <a:xfrm>
            <a:off x="3626553" y="4891255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71" name="TextBox 70"/>
          <p:cNvSpPr txBox="1"/>
          <p:nvPr/>
        </p:nvSpPr>
        <p:spPr>
          <a:xfrm>
            <a:off x="3988346" y="501563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72" name="TextBox 71"/>
          <p:cNvSpPr txBox="1"/>
          <p:nvPr/>
        </p:nvSpPr>
        <p:spPr>
          <a:xfrm>
            <a:off x="3389671" y="480196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b</a:t>
            </a:r>
            <a:endParaRPr lang="en-US" sz="2000" dirty="0"/>
          </a:p>
        </p:txBody>
      </p:sp>
      <p:sp>
        <p:nvSpPr>
          <p:cNvPr id="74" name="TextBox 73"/>
          <p:cNvSpPr txBox="1"/>
          <p:nvPr/>
        </p:nvSpPr>
        <p:spPr>
          <a:xfrm>
            <a:off x="7435861" y="514133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75" name="TextBox 74"/>
          <p:cNvSpPr txBox="1"/>
          <p:nvPr/>
        </p:nvSpPr>
        <p:spPr>
          <a:xfrm>
            <a:off x="7122565" y="4926750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76" name="TextBox 75"/>
          <p:cNvSpPr txBox="1"/>
          <p:nvPr/>
        </p:nvSpPr>
        <p:spPr>
          <a:xfrm>
            <a:off x="3390188" y="4801369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b</a:t>
            </a:r>
            <a:endParaRPr lang="en-US" sz="2000" dirty="0"/>
          </a:p>
        </p:txBody>
      </p:sp>
      <p:sp>
        <p:nvSpPr>
          <p:cNvPr id="77" name="TextBox 76"/>
          <p:cNvSpPr txBox="1"/>
          <p:nvPr/>
        </p:nvSpPr>
        <p:spPr>
          <a:xfrm>
            <a:off x="6575237" y="4864646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b</a:t>
            </a:r>
            <a:endParaRPr lang="en-US" sz="2000" dirty="0"/>
          </a:p>
        </p:txBody>
      </p:sp>
      <p:sp>
        <p:nvSpPr>
          <p:cNvPr id="79" name="TextBox 78"/>
          <p:cNvSpPr txBox="1"/>
          <p:nvPr/>
        </p:nvSpPr>
        <p:spPr>
          <a:xfrm>
            <a:off x="2935113" y="1751623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0070C0"/>
                </a:solidFill>
              </a:rPr>
              <a:t>1</a:t>
            </a:r>
            <a:endParaRPr lang="en-US" sz="3200" b="1" dirty="0">
              <a:solidFill>
                <a:srgbClr val="0070C0"/>
              </a:solidFill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4362992" y="4939072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0070C0"/>
                </a:solidFill>
              </a:rPr>
              <a:t>1</a:t>
            </a:r>
            <a:endParaRPr lang="en-US" sz="3200" b="1" dirty="0">
              <a:solidFill>
                <a:srgbClr val="0070C0"/>
              </a:solidFill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1859712" y="3649623"/>
            <a:ext cx="75373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i="1" dirty="0" smtClean="0">
                <a:solidFill>
                  <a:srgbClr val="0070C0"/>
                </a:solidFill>
              </a:rPr>
              <a:t>F</a:t>
            </a:r>
            <a:r>
              <a:rPr lang="en-US" sz="3200" b="1" i="1" baseline="-25000" dirty="0" smtClean="0">
                <a:solidFill>
                  <a:srgbClr val="0070C0"/>
                </a:solidFill>
              </a:rPr>
              <a:t>0b</a:t>
            </a:r>
            <a:endParaRPr lang="en-US" sz="3200" b="1" i="1" dirty="0">
              <a:solidFill>
                <a:srgbClr val="0070C0"/>
              </a:solidFill>
            </a:endParaRPr>
          </a:p>
        </p:txBody>
      </p:sp>
      <p:sp>
        <p:nvSpPr>
          <p:cNvPr id="84" name="TextBox 83"/>
          <p:cNvSpPr txBox="1"/>
          <p:nvPr/>
        </p:nvSpPr>
        <p:spPr>
          <a:xfrm>
            <a:off x="6507100" y="3669352"/>
            <a:ext cx="75373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i="1" dirty="0" smtClean="0">
                <a:solidFill>
                  <a:srgbClr val="0070C0"/>
                </a:solidFill>
              </a:rPr>
              <a:t>F</a:t>
            </a:r>
            <a:r>
              <a:rPr lang="en-US" sz="3200" b="1" i="1" baseline="-25000" dirty="0" smtClean="0">
                <a:solidFill>
                  <a:srgbClr val="0070C0"/>
                </a:solidFill>
              </a:rPr>
              <a:t>b0</a:t>
            </a:r>
            <a:endParaRPr lang="en-US" sz="3200" b="1" i="1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0211951"/>
      </p:ext>
    </p:extLst>
  </p:cSld>
  <p:clrMapOvr>
    <a:masterClrMapping/>
  </p:clrMapOvr>
  <p:transition advClick="0"/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643" name="Group 1"/>
          <p:cNvGrpSpPr>
            <a:grpSpLocks/>
          </p:cNvGrpSpPr>
          <p:nvPr/>
        </p:nvGrpSpPr>
        <p:grpSpPr bwMode="auto">
          <a:xfrm>
            <a:off x="948448" y="985838"/>
            <a:ext cx="7662152" cy="4545706"/>
            <a:chOff x="52919" y="466853"/>
            <a:chExt cx="9730046" cy="5772581"/>
          </a:xfrm>
        </p:grpSpPr>
        <p:grpSp>
          <p:nvGrpSpPr>
            <p:cNvPr id="63648" name="Group 2"/>
            <p:cNvGrpSpPr>
              <a:grpSpLocks/>
            </p:cNvGrpSpPr>
            <p:nvPr/>
          </p:nvGrpSpPr>
          <p:grpSpPr bwMode="auto">
            <a:xfrm>
              <a:off x="52919" y="2134024"/>
              <a:ext cx="3045632" cy="1376610"/>
              <a:chOff x="75387" y="1450110"/>
              <a:chExt cx="3480611" cy="1573218"/>
            </a:xfrm>
          </p:grpSpPr>
          <p:sp>
            <p:nvSpPr>
              <p:cNvPr id="20" name="Oval 19"/>
              <p:cNvSpPr/>
              <p:nvPr/>
            </p:nvSpPr>
            <p:spPr>
              <a:xfrm>
                <a:off x="224768" y="1850028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438591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2093511" y="2069711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126458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3" name="Oval 12"/>
              <p:cNvSpPr/>
              <p:nvPr/>
            </p:nvSpPr>
            <p:spPr>
              <a:xfrm>
                <a:off x="292243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154471" y="1615700"/>
                <a:ext cx="2533641" cy="126244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4" name="Oval 13"/>
              <p:cNvSpPr/>
              <p:nvPr/>
            </p:nvSpPr>
            <p:spPr>
              <a:xfrm>
                <a:off x="75387" y="1448743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3649" name="Group 26"/>
            <p:cNvGrpSpPr>
              <a:grpSpLocks/>
            </p:cNvGrpSpPr>
            <p:nvPr/>
          </p:nvGrpSpPr>
          <p:grpSpPr bwMode="auto">
            <a:xfrm>
              <a:off x="2858981" y="466853"/>
              <a:ext cx="3434437" cy="1376352"/>
              <a:chOff x="450" y="1450110"/>
              <a:chExt cx="3924945" cy="1572923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214770" y="1827962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437379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/>
              <p:cNvSpPr/>
              <p:nvPr/>
            </p:nvSpPr>
            <p:spPr>
              <a:xfrm>
                <a:off x="2092298" y="2068148"/>
                <a:ext cx="26947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Oval 34"/>
              <p:cNvSpPr/>
              <p:nvPr/>
            </p:nvSpPr>
            <p:spPr>
              <a:xfrm>
                <a:off x="1266303" y="2068148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Oval 35"/>
              <p:cNvSpPr/>
              <p:nvPr/>
            </p:nvSpPr>
            <p:spPr>
              <a:xfrm>
                <a:off x="2921224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/>
              <p:cNvSpPr/>
              <p:nvPr/>
            </p:nvSpPr>
            <p:spPr>
              <a:xfrm>
                <a:off x="1925343" y="1819176"/>
                <a:ext cx="1438169" cy="828933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/>
              <p:cNvSpPr/>
              <p:nvPr/>
            </p:nvSpPr>
            <p:spPr>
              <a:xfrm>
                <a:off x="450" y="1450110"/>
                <a:ext cx="3924945" cy="157292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64" name="Straight Arrow Connector 63"/>
            <p:cNvCxnSpPr/>
            <p:nvPr/>
          </p:nvCxnSpPr>
          <p:spPr>
            <a:xfrm flipV="1">
              <a:off x="2861980" y="1774003"/>
              <a:ext cx="494661" cy="492103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2" name="Group 20"/>
            <p:cNvGrpSpPr>
              <a:grpSpLocks/>
            </p:cNvGrpSpPr>
            <p:nvPr/>
          </p:nvGrpSpPr>
          <p:grpSpPr bwMode="auto">
            <a:xfrm>
              <a:off x="5924780" y="2214846"/>
              <a:ext cx="3858185" cy="1419925"/>
              <a:chOff x="76271" y="1450106"/>
              <a:chExt cx="4409214" cy="1622719"/>
            </a:xfrm>
          </p:grpSpPr>
          <p:sp>
            <p:nvSpPr>
              <p:cNvPr id="22" name="Oval 21"/>
              <p:cNvSpPr/>
              <p:nvPr/>
            </p:nvSpPr>
            <p:spPr>
              <a:xfrm>
                <a:off x="439475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2094396" y="2068144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126547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292332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Oval 25"/>
              <p:cNvSpPr/>
              <p:nvPr/>
            </p:nvSpPr>
            <p:spPr>
              <a:xfrm>
                <a:off x="1031143" y="1658071"/>
                <a:ext cx="2905635" cy="1182550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76271" y="1450106"/>
                <a:ext cx="4409214" cy="1622719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9" name="Oval 28"/>
            <p:cNvSpPr/>
            <p:nvPr/>
          </p:nvSpPr>
          <p:spPr>
            <a:xfrm>
              <a:off x="7542041" y="2530098"/>
              <a:ext cx="1255876" cy="727903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cxnSp>
          <p:nvCxnSpPr>
            <p:cNvPr id="30" name="Straight Arrow Connector 29"/>
            <p:cNvCxnSpPr/>
            <p:nvPr/>
          </p:nvCxnSpPr>
          <p:spPr>
            <a:xfrm>
              <a:off x="5806881" y="1774003"/>
              <a:ext cx="551048" cy="47672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6" name="Group 30"/>
            <p:cNvGrpSpPr>
              <a:grpSpLocks/>
            </p:cNvGrpSpPr>
            <p:nvPr/>
          </p:nvGrpSpPr>
          <p:grpSpPr bwMode="auto">
            <a:xfrm>
              <a:off x="896697" y="4649732"/>
              <a:ext cx="3372378" cy="1378916"/>
              <a:chOff x="-297843" y="1448746"/>
              <a:chExt cx="3854023" cy="1575853"/>
            </a:xfrm>
          </p:grpSpPr>
          <p:sp>
            <p:nvSpPr>
              <p:cNvPr id="40" name="Oval 39"/>
              <p:cNvSpPr/>
              <p:nvPr/>
            </p:nvSpPr>
            <p:spPr>
              <a:xfrm>
                <a:off x="908667" y="1829529"/>
                <a:ext cx="1549472" cy="752775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Oval 40"/>
              <p:cNvSpPr/>
              <p:nvPr/>
            </p:nvSpPr>
            <p:spPr>
              <a:xfrm>
                <a:off x="439655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 41"/>
              <p:cNvSpPr/>
              <p:nvPr/>
            </p:nvSpPr>
            <p:spPr>
              <a:xfrm>
                <a:off x="2094577" y="2069714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Oval 42"/>
              <p:cNvSpPr/>
              <p:nvPr/>
            </p:nvSpPr>
            <p:spPr>
              <a:xfrm>
                <a:off x="126565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Oval 43"/>
              <p:cNvSpPr/>
              <p:nvPr/>
            </p:nvSpPr>
            <p:spPr>
              <a:xfrm>
                <a:off x="292350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/>
              <p:cNvSpPr/>
              <p:nvPr/>
            </p:nvSpPr>
            <p:spPr>
              <a:xfrm>
                <a:off x="-72930" y="1606918"/>
                <a:ext cx="2917344" cy="13298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Oval 45"/>
              <p:cNvSpPr/>
              <p:nvPr/>
            </p:nvSpPr>
            <p:spPr>
              <a:xfrm>
                <a:off x="-297843" y="1448746"/>
                <a:ext cx="3854023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47" name="Straight Arrow Connector 46"/>
            <p:cNvCxnSpPr/>
            <p:nvPr/>
          </p:nvCxnSpPr>
          <p:spPr>
            <a:xfrm>
              <a:off x="2052069" y="3824434"/>
              <a:ext cx="404956" cy="645886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9" name="Group 48"/>
            <p:cNvGrpSpPr>
              <a:grpSpLocks/>
            </p:cNvGrpSpPr>
            <p:nvPr/>
          </p:nvGrpSpPr>
          <p:grpSpPr bwMode="auto">
            <a:xfrm>
              <a:off x="5132810" y="4739439"/>
              <a:ext cx="3482810" cy="1499995"/>
              <a:chOff x="74952" y="1450974"/>
              <a:chExt cx="3980227" cy="1714224"/>
            </a:xfrm>
          </p:grpSpPr>
          <p:sp>
            <p:nvSpPr>
              <p:cNvPr id="50" name="Oval 49"/>
              <p:cNvSpPr/>
              <p:nvPr/>
            </p:nvSpPr>
            <p:spPr>
              <a:xfrm>
                <a:off x="953671" y="1828828"/>
                <a:ext cx="161977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1" name="Oval 50"/>
              <p:cNvSpPr/>
              <p:nvPr/>
            </p:nvSpPr>
            <p:spPr>
              <a:xfrm>
                <a:off x="438155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2" name="Oval 51"/>
              <p:cNvSpPr/>
              <p:nvPr/>
            </p:nvSpPr>
            <p:spPr>
              <a:xfrm>
                <a:off x="2093075" y="2069013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3" name="Oval 52"/>
              <p:cNvSpPr/>
              <p:nvPr/>
            </p:nvSpPr>
            <p:spPr>
              <a:xfrm>
                <a:off x="126415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4" name="Oval 53"/>
              <p:cNvSpPr/>
              <p:nvPr/>
            </p:nvSpPr>
            <p:spPr>
              <a:xfrm>
                <a:off x="292200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5" name="Oval 54"/>
              <p:cNvSpPr/>
              <p:nvPr/>
            </p:nvSpPr>
            <p:spPr>
              <a:xfrm>
                <a:off x="859941" y="1606216"/>
                <a:ext cx="2533639" cy="125951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6" name="Oval 55"/>
              <p:cNvSpPr/>
              <p:nvPr/>
            </p:nvSpPr>
            <p:spPr>
              <a:xfrm>
                <a:off x="74952" y="1450974"/>
                <a:ext cx="3980227" cy="1714224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57" name="Straight Arrow Connector 56"/>
            <p:cNvCxnSpPr/>
            <p:nvPr/>
          </p:nvCxnSpPr>
          <p:spPr>
            <a:xfrm>
              <a:off x="4363906" y="5400702"/>
              <a:ext cx="681761" cy="0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Arrow Connector 58"/>
            <p:cNvCxnSpPr/>
            <p:nvPr/>
          </p:nvCxnSpPr>
          <p:spPr>
            <a:xfrm flipV="1">
              <a:off x="6696247" y="3850064"/>
              <a:ext cx="435712" cy="62025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3644" name="TextBox 3"/>
          <p:cNvSpPr txBox="1">
            <a:spLocks noChangeArrowheads="1"/>
          </p:cNvSpPr>
          <p:nvPr/>
        </p:nvSpPr>
        <p:spPr bwMode="auto">
          <a:xfrm>
            <a:off x="1943100" y="157163"/>
            <a:ext cx="5032375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600">
                <a:solidFill>
                  <a:prstClr val="black"/>
                </a:solidFill>
              </a:rPr>
              <a:t>The Pentagon Equation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030996" y="285033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58" name="TextBox 57"/>
          <p:cNvSpPr txBox="1"/>
          <p:nvPr/>
        </p:nvSpPr>
        <p:spPr>
          <a:xfrm>
            <a:off x="2585109" y="29076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0" name="TextBox 59"/>
          <p:cNvSpPr txBox="1"/>
          <p:nvPr/>
        </p:nvSpPr>
        <p:spPr>
          <a:xfrm>
            <a:off x="5572499" y="172576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7" name="TextBox 66"/>
          <p:cNvSpPr txBox="1"/>
          <p:nvPr/>
        </p:nvSpPr>
        <p:spPr>
          <a:xfrm>
            <a:off x="7731663" y="285063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8" name="TextBox 67"/>
          <p:cNvSpPr txBox="1"/>
          <p:nvPr/>
        </p:nvSpPr>
        <p:spPr>
          <a:xfrm>
            <a:off x="8081540" y="29203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9" name="TextBox 68"/>
          <p:cNvSpPr txBox="1"/>
          <p:nvPr/>
        </p:nvSpPr>
        <p:spPr>
          <a:xfrm>
            <a:off x="8450486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1" name="TextBox 60"/>
          <p:cNvSpPr txBox="1"/>
          <p:nvPr/>
        </p:nvSpPr>
        <p:spPr>
          <a:xfrm>
            <a:off x="4258743" y="1566865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2" name="TextBox 61"/>
          <p:cNvSpPr txBox="1"/>
          <p:nvPr/>
        </p:nvSpPr>
        <p:spPr>
          <a:xfrm>
            <a:off x="5343916" y="1561518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5" name="TextBox 64"/>
          <p:cNvSpPr txBox="1"/>
          <p:nvPr/>
        </p:nvSpPr>
        <p:spPr>
          <a:xfrm>
            <a:off x="3146183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3" name="TextBox 62"/>
          <p:cNvSpPr txBox="1"/>
          <p:nvPr/>
        </p:nvSpPr>
        <p:spPr>
          <a:xfrm>
            <a:off x="5887943" y="1742447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0070C0"/>
                </a:solidFill>
              </a:rPr>
              <a:t>1</a:t>
            </a:r>
            <a:endParaRPr lang="en-US" sz="3200" b="1" dirty="0">
              <a:solidFill>
                <a:srgbClr val="0070C0"/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3387852" y="4801369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b</a:t>
            </a:r>
            <a:endParaRPr lang="en-US" sz="2000" dirty="0"/>
          </a:p>
        </p:txBody>
      </p:sp>
      <p:sp>
        <p:nvSpPr>
          <p:cNvPr id="70" name="TextBox 69"/>
          <p:cNvSpPr txBox="1"/>
          <p:nvPr/>
        </p:nvSpPr>
        <p:spPr>
          <a:xfrm>
            <a:off x="3626553" y="4891255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71" name="TextBox 70"/>
          <p:cNvSpPr txBox="1"/>
          <p:nvPr/>
        </p:nvSpPr>
        <p:spPr>
          <a:xfrm>
            <a:off x="3988346" y="501563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72" name="TextBox 71"/>
          <p:cNvSpPr txBox="1"/>
          <p:nvPr/>
        </p:nvSpPr>
        <p:spPr>
          <a:xfrm>
            <a:off x="3389671" y="480196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b</a:t>
            </a:r>
            <a:endParaRPr lang="en-US" sz="2000" dirty="0"/>
          </a:p>
        </p:txBody>
      </p:sp>
      <p:sp>
        <p:nvSpPr>
          <p:cNvPr id="73" name="TextBox 72"/>
          <p:cNvSpPr txBox="1"/>
          <p:nvPr/>
        </p:nvSpPr>
        <p:spPr>
          <a:xfrm>
            <a:off x="7433645" y="513800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75" name="TextBox 74"/>
          <p:cNvSpPr txBox="1"/>
          <p:nvPr/>
        </p:nvSpPr>
        <p:spPr>
          <a:xfrm>
            <a:off x="7112931" y="4926750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76" name="TextBox 75"/>
          <p:cNvSpPr txBox="1"/>
          <p:nvPr/>
        </p:nvSpPr>
        <p:spPr>
          <a:xfrm>
            <a:off x="3390188" y="4801369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b</a:t>
            </a:r>
            <a:endParaRPr lang="en-US" sz="2000" dirty="0"/>
          </a:p>
        </p:txBody>
      </p:sp>
      <p:sp>
        <p:nvSpPr>
          <p:cNvPr id="77" name="TextBox 76"/>
          <p:cNvSpPr txBox="1"/>
          <p:nvPr/>
        </p:nvSpPr>
        <p:spPr>
          <a:xfrm>
            <a:off x="6575237" y="4864646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b</a:t>
            </a:r>
            <a:endParaRPr lang="en-US" sz="2000" dirty="0"/>
          </a:p>
        </p:txBody>
      </p:sp>
      <p:sp>
        <p:nvSpPr>
          <p:cNvPr id="79" name="TextBox 78"/>
          <p:cNvSpPr txBox="1"/>
          <p:nvPr/>
        </p:nvSpPr>
        <p:spPr>
          <a:xfrm>
            <a:off x="2935113" y="1751623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0070C0"/>
                </a:solidFill>
              </a:rPr>
              <a:t>1</a:t>
            </a:r>
            <a:endParaRPr lang="en-US" sz="3200" b="1" dirty="0">
              <a:solidFill>
                <a:srgbClr val="0070C0"/>
              </a:solidFill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1859712" y="3636664"/>
            <a:ext cx="75373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i="1" dirty="0" smtClean="0">
                <a:solidFill>
                  <a:srgbClr val="0070C0"/>
                </a:solidFill>
              </a:rPr>
              <a:t>F</a:t>
            </a:r>
            <a:r>
              <a:rPr lang="en-US" sz="3200" b="1" i="1" baseline="-25000" dirty="0" smtClean="0">
                <a:solidFill>
                  <a:srgbClr val="0070C0"/>
                </a:solidFill>
              </a:rPr>
              <a:t>0b</a:t>
            </a:r>
            <a:endParaRPr lang="en-US" sz="3200" b="1" i="1" dirty="0">
              <a:solidFill>
                <a:srgbClr val="0070C0"/>
              </a:solidFill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4362992" y="4939072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0070C0"/>
                </a:solidFill>
              </a:rPr>
              <a:t>1</a:t>
            </a:r>
            <a:endParaRPr lang="en-US" sz="3200" b="1" dirty="0">
              <a:solidFill>
                <a:srgbClr val="0070C0"/>
              </a:solidFill>
            </a:endParaRPr>
          </a:p>
        </p:txBody>
      </p:sp>
      <p:sp>
        <p:nvSpPr>
          <p:cNvPr id="84" name="TextBox 83"/>
          <p:cNvSpPr txBox="1"/>
          <p:nvPr/>
        </p:nvSpPr>
        <p:spPr>
          <a:xfrm>
            <a:off x="6507100" y="3669352"/>
            <a:ext cx="75373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i="1" dirty="0" smtClean="0">
                <a:solidFill>
                  <a:srgbClr val="0070C0"/>
                </a:solidFill>
              </a:rPr>
              <a:t>F</a:t>
            </a:r>
            <a:r>
              <a:rPr lang="en-US" sz="3200" b="1" i="1" baseline="-25000" dirty="0" smtClean="0">
                <a:solidFill>
                  <a:srgbClr val="0070C0"/>
                </a:solidFill>
              </a:rPr>
              <a:t>b0</a:t>
            </a:r>
            <a:endParaRPr lang="en-US" sz="3200" b="1" i="1" dirty="0">
              <a:solidFill>
                <a:srgbClr val="0070C0"/>
              </a:solidFill>
            </a:endParaRPr>
          </a:p>
        </p:txBody>
      </p:sp>
      <p:graphicFrame>
        <p:nvGraphicFramePr>
          <p:cNvPr id="4" name="Object 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66234291"/>
              </p:ext>
            </p:extLst>
          </p:nvPr>
        </p:nvGraphicFramePr>
        <p:xfrm>
          <a:off x="1841029" y="5850436"/>
          <a:ext cx="5398241" cy="101217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57656" name="Equation" r:id="rId3" imgW="1828800" imgH="342720" progId="Equation.3">
                  <p:embed/>
                </p:oleObj>
              </mc:Choice>
              <mc:Fallback>
                <p:oleObj name="Equation" r:id="rId3" imgW="1828800" imgH="342720" progId="Equation.3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841029" y="5850436"/>
                        <a:ext cx="5398241" cy="101217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323200" y="5827652"/>
            <a:ext cx="881218" cy="830997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txBody>
          <a:bodyPr wrap="square" rtlCol="0">
            <a:spAutoFit/>
          </a:bodyPr>
          <a:lstStyle/>
          <a:p>
            <a:r>
              <a:rPr lang="en-US" dirty="0" smtClean="0"/>
              <a:t>Top path</a:t>
            </a:r>
            <a:endParaRPr lang="en-US" dirty="0"/>
          </a:p>
        </p:txBody>
      </p:sp>
      <p:sp>
        <p:nvSpPr>
          <p:cNvPr id="78" name="TextBox 77"/>
          <p:cNvSpPr txBox="1"/>
          <p:nvPr/>
        </p:nvSpPr>
        <p:spPr>
          <a:xfrm>
            <a:off x="7757530" y="5802252"/>
            <a:ext cx="1208670" cy="830997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txBody>
          <a:bodyPr wrap="square" rtlCol="0">
            <a:spAutoFit/>
          </a:bodyPr>
          <a:lstStyle/>
          <a:p>
            <a:r>
              <a:rPr lang="en-US" dirty="0" smtClean="0"/>
              <a:t>Bottom</a:t>
            </a:r>
          </a:p>
          <a:p>
            <a:r>
              <a:rPr lang="en-US" dirty="0" smtClean="0"/>
              <a:t>path</a:t>
            </a:r>
            <a:endParaRPr lang="en-US" dirty="0"/>
          </a:p>
        </p:txBody>
      </p:sp>
      <p:cxnSp>
        <p:nvCxnSpPr>
          <p:cNvPr id="7" name="Straight Arrow Connector 6"/>
          <p:cNvCxnSpPr>
            <a:stCxn id="5" idx="3"/>
          </p:cNvCxnSpPr>
          <p:nvPr/>
        </p:nvCxnSpPr>
        <p:spPr>
          <a:xfrm>
            <a:off x="1204418" y="6243151"/>
            <a:ext cx="563462" cy="0"/>
          </a:xfrm>
          <a:prstGeom prst="straightConnector1">
            <a:avLst/>
          </a:prstGeom>
          <a:ln w="571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Arrow Connector 16"/>
          <p:cNvCxnSpPr>
            <a:stCxn id="78" idx="1"/>
          </p:cNvCxnSpPr>
          <p:nvPr/>
        </p:nvCxnSpPr>
        <p:spPr>
          <a:xfrm flipH="1">
            <a:off x="7260832" y="6217751"/>
            <a:ext cx="496698" cy="0"/>
          </a:xfrm>
          <a:prstGeom prst="straightConnector1">
            <a:avLst/>
          </a:prstGeom>
          <a:ln w="571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45279760"/>
      </p:ext>
    </p:extLst>
  </p:cSld>
  <p:clrMapOvr>
    <a:masterClrMapping/>
  </p:clrMapOvr>
  <p:transition advClick="0"/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643" name="Group 1"/>
          <p:cNvGrpSpPr>
            <a:grpSpLocks/>
          </p:cNvGrpSpPr>
          <p:nvPr/>
        </p:nvGrpSpPr>
        <p:grpSpPr bwMode="auto">
          <a:xfrm>
            <a:off x="948448" y="985838"/>
            <a:ext cx="7662152" cy="4447949"/>
            <a:chOff x="52919" y="466853"/>
            <a:chExt cx="9730046" cy="5648440"/>
          </a:xfrm>
        </p:grpSpPr>
        <p:grpSp>
          <p:nvGrpSpPr>
            <p:cNvPr id="63648" name="Group 2"/>
            <p:cNvGrpSpPr>
              <a:grpSpLocks/>
            </p:cNvGrpSpPr>
            <p:nvPr/>
          </p:nvGrpSpPr>
          <p:grpSpPr bwMode="auto">
            <a:xfrm>
              <a:off x="52919" y="2134024"/>
              <a:ext cx="3045632" cy="1376610"/>
              <a:chOff x="75387" y="1450110"/>
              <a:chExt cx="3480611" cy="1573218"/>
            </a:xfrm>
          </p:grpSpPr>
          <p:sp>
            <p:nvSpPr>
              <p:cNvPr id="20" name="Oval 19"/>
              <p:cNvSpPr/>
              <p:nvPr/>
            </p:nvSpPr>
            <p:spPr>
              <a:xfrm>
                <a:off x="224768" y="1850028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438591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2093511" y="2069711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126458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3" name="Oval 12"/>
              <p:cNvSpPr/>
              <p:nvPr/>
            </p:nvSpPr>
            <p:spPr>
              <a:xfrm>
                <a:off x="292243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154471" y="1615700"/>
                <a:ext cx="2533641" cy="126244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4" name="Oval 13"/>
              <p:cNvSpPr/>
              <p:nvPr/>
            </p:nvSpPr>
            <p:spPr>
              <a:xfrm>
                <a:off x="75387" y="1448743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3649" name="Group 26"/>
            <p:cNvGrpSpPr>
              <a:grpSpLocks/>
            </p:cNvGrpSpPr>
            <p:nvPr/>
          </p:nvGrpSpPr>
          <p:grpSpPr bwMode="auto">
            <a:xfrm>
              <a:off x="2924554" y="466853"/>
              <a:ext cx="3045632" cy="1376610"/>
              <a:chOff x="75387" y="1450110"/>
              <a:chExt cx="3480611" cy="1573218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214770" y="1827962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437379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/>
              <p:cNvSpPr/>
              <p:nvPr/>
            </p:nvSpPr>
            <p:spPr>
              <a:xfrm>
                <a:off x="2092298" y="2068148"/>
                <a:ext cx="26947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Oval 34"/>
              <p:cNvSpPr/>
              <p:nvPr/>
            </p:nvSpPr>
            <p:spPr>
              <a:xfrm>
                <a:off x="1266303" y="2068148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Oval 35"/>
              <p:cNvSpPr/>
              <p:nvPr/>
            </p:nvSpPr>
            <p:spPr>
              <a:xfrm>
                <a:off x="2921224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/>
              <p:cNvSpPr/>
              <p:nvPr/>
            </p:nvSpPr>
            <p:spPr>
              <a:xfrm>
                <a:off x="1925343" y="1819176"/>
                <a:ext cx="1438169" cy="828933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/>
              <p:cNvSpPr/>
              <p:nvPr/>
            </p:nvSpPr>
            <p:spPr>
              <a:xfrm>
                <a:off x="74175" y="1450110"/>
                <a:ext cx="3482655" cy="157292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64" name="Straight Arrow Connector 63"/>
            <p:cNvCxnSpPr/>
            <p:nvPr/>
          </p:nvCxnSpPr>
          <p:spPr>
            <a:xfrm flipV="1">
              <a:off x="2861980" y="1774003"/>
              <a:ext cx="494661" cy="492103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2" name="Group 20"/>
            <p:cNvGrpSpPr>
              <a:grpSpLocks/>
            </p:cNvGrpSpPr>
            <p:nvPr/>
          </p:nvGrpSpPr>
          <p:grpSpPr bwMode="auto">
            <a:xfrm>
              <a:off x="5924780" y="2214846"/>
              <a:ext cx="3858185" cy="1419925"/>
              <a:chOff x="76271" y="1450106"/>
              <a:chExt cx="4409214" cy="1622719"/>
            </a:xfrm>
          </p:grpSpPr>
          <p:sp>
            <p:nvSpPr>
              <p:cNvPr id="22" name="Oval 21"/>
              <p:cNvSpPr/>
              <p:nvPr/>
            </p:nvSpPr>
            <p:spPr>
              <a:xfrm>
                <a:off x="439475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2094396" y="2068144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126547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292332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Oval 25"/>
              <p:cNvSpPr/>
              <p:nvPr/>
            </p:nvSpPr>
            <p:spPr>
              <a:xfrm>
                <a:off x="1031143" y="1658071"/>
                <a:ext cx="2905635" cy="1182550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76271" y="1450106"/>
                <a:ext cx="4409214" cy="1622719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9" name="Oval 28"/>
            <p:cNvSpPr/>
            <p:nvPr/>
          </p:nvSpPr>
          <p:spPr>
            <a:xfrm>
              <a:off x="7542041" y="2530098"/>
              <a:ext cx="1255876" cy="727903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cxnSp>
          <p:nvCxnSpPr>
            <p:cNvPr id="30" name="Straight Arrow Connector 29"/>
            <p:cNvCxnSpPr/>
            <p:nvPr/>
          </p:nvCxnSpPr>
          <p:spPr>
            <a:xfrm>
              <a:off x="5806881" y="1774003"/>
              <a:ext cx="551048" cy="47672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6" name="Group 30"/>
            <p:cNvGrpSpPr>
              <a:grpSpLocks/>
            </p:cNvGrpSpPr>
            <p:nvPr/>
          </p:nvGrpSpPr>
          <p:grpSpPr bwMode="auto">
            <a:xfrm>
              <a:off x="1223284" y="4650925"/>
              <a:ext cx="3045632" cy="1376610"/>
              <a:chOff x="75387" y="1450110"/>
              <a:chExt cx="3480611" cy="1573218"/>
            </a:xfrm>
          </p:grpSpPr>
          <p:sp>
            <p:nvSpPr>
              <p:cNvPr id="40" name="Oval 39"/>
              <p:cNvSpPr/>
              <p:nvPr/>
            </p:nvSpPr>
            <p:spPr>
              <a:xfrm>
                <a:off x="963959" y="1829529"/>
                <a:ext cx="1622701" cy="75277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Oval 40"/>
              <p:cNvSpPr/>
              <p:nvPr/>
            </p:nvSpPr>
            <p:spPr>
              <a:xfrm>
                <a:off x="439655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 41"/>
              <p:cNvSpPr/>
              <p:nvPr/>
            </p:nvSpPr>
            <p:spPr>
              <a:xfrm>
                <a:off x="2094577" y="2069714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Oval 42"/>
              <p:cNvSpPr/>
              <p:nvPr/>
            </p:nvSpPr>
            <p:spPr>
              <a:xfrm>
                <a:off x="126565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Oval 43"/>
              <p:cNvSpPr/>
              <p:nvPr/>
            </p:nvSpPr>
            <p:spPr>
              <a:xfrm>
                <a:off x="292350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/>
              <p:cNvSpPr/>
              <p:nvPr/>
            </p:nvSpPr>
            <p:spPr>
              <a:xfrm>
                <a:off x="176040" y="1606918"/>
                <a:ext cx="2533641" cy="125951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Oval 45"/>
              <p:cNvSpPr/>
              <p:nvPr/>
            </p:nvSpPr>
            <p:spPr>
              <a:xfrm>
                <a:off x="76452" y="1448746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47" name="Straight Arrow Connector 46"/>
            <p:cNvCxnSpPr/>
            <p:nvPr/>
          </p:nvCxnSpPr>
          <p:spPr>
            <a:xfrm>
              <a:off x="2052069" y="3824434"/>
              <a:ext cx="404956" cy="645886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9" name="Group 48"/>
            <p:cNvGrpSpPr>
              <a:grpSpLocks/>
            </p:cNvGrpSpPr>
            <p:nvPr/>
          </p:nvGrpSpPr>
          <p:grpSpPr bwMode="auto">
            <a:xfrm>
              <a:off x="5133191" y="4738683"/>
              <a:ext cx="3045632" cy="1376610"/>
              <a:chOff x="75387" y="1450110"/>
              <a:chExt cx="3480611" cy="1573218"/>
            </a:xfrm>
          </p:grpSpPr>
          <p:sp>
            <p:nvSpPr>
              <p:cNvPr id="50" name="Oval 49"/>
              <p:cNvSpPr/>
              <p:nvPr/>
            </p:nvSpPr>
            <p:spPr>
              <a:xfrm>
                <a:off x="953671" y="1828828"/>
                <a:ext cx="1619771" cy="755706"/>
              </a:xfrm>
              <a:prstGeom prst="ellipse">
                <a:avLst/>
              </a:prstGeom>
              <a:noFill/>
              <a:ln w="190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1" name="Oval 50"/>
              <p:cNvSpPr/>
              <p:nvPr/>
            </p:nvSpPr>
            <p:spPr>
              <a:xfrm>
                <a:off x="438155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2" name="Oval 51"/>
              <p:cNvSpPr/>
              <p:nvPr/>
            </p:nvSpPr>
            <p:spPr>
              <a:xfrm>
                <a:off x="2093075" y="2069013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3" name="Oval 52"/>
              <p:cNvSpPr/>
              <p:nvPr/>
            </p:nvSpPr>
            <p:spPr>
              <a:xfrm>
                <a:off x="126415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4" name="Oval 53"/>
              <p:cNvSpPr/>
              <p:nvPr/>
            </p:nvSpPr>
            <p:spPr>
              <a:xfrm>
                <a:off x="292200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5" name="Oval 54"/>
              <p:cNvSpPr/>
              <p:nvPr/>
            </p:nvSpPr>
            <p:spPr>
              <a:xfrm>
                <a:off x="859941" y="1606216"/>
                <a:ext cx="2533639" cy="125951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6" name="Oval 55"/>
              <p:cNvSpPr/>
              <p:nvPr/>
            </p:nvSpPr>
            <p:spPr>
              <a:xfrm>
                <a:off x="74952" y="1450974"/>
                <a:ext cx="3479727" cy="1572925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57" name="Straight Arrow Connector 56"/>
            <p:cNvCxnSpPr/>
            <p:nvPr/>
          </p:nvCxnSpPr>
          <p:spPr>
            <a:xfrm>
              <a:off x="4363906" y="5400702"/>
              <a:ext cx="681761" cy="0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Arrow Connector 58"/>
            <p:cNvCxnSpPr/>
            <p:nvPr/>
          </p:nvCxnSpPr>
          <p:spPr>
            <a:xfrm flipV="1">
              <a:off x="6696247" y="3850064"/>
              <a:ext cx="435712" cy="62025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3644" name="TextBox 3"/>
          <p:cNvSpPr txBox="1">
            <a:spLocks noChangeArrowheads="1"/>
          </p:cNvSpPr>
          <p:nvPr/>
        </p:nvSpPr>
        <p:spPr bwMode="auto">
          <a:xfrm>
            <a:off x="1943100" y="157163"/>
            <a:ext cx="5032375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600" dirty="0">
                <a:solidFill>
                  <a:prstClr val="black"/>
                </a:solidFill>
              </a:rPr>
              <a:t>The Pentagon Equation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030996" y="285033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58" name="TextBox 57"/>
          <p:cNvSpPr txBox="1"/>
          <p:nvPr/>
        </p:nvSpPr>
        <p:spPr>
          <a:xfrm>
            <a:off x="2585109" y="29076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0" name="TextBox 59"/>
          <p:cNvSpPr txBox="1"/>
          <p:nvPr/>
        </p:nvSpPr>
        <p:spPr>
          <a:xfrm>
            <a:off x="3146183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7" name="TextBox 66"/>
          <p:cNvSpPr txBox="1"/>
          <p:nvPr/>
        </p:nvSpPr>
        <p:spPr>
          <a:xfrm>
            <a:off x="7731663" y="285063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8" name="TextBox 67"/>
          <p:cNvSpPr txBox="1"/>
          <p:nvPr/>
        </p:nvSpPr>
        <p:spPr>
          <a:xfrm>
            <a:off x="8081540" y="29203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9" name="TextBox 68"/>
          <p:cNvSpPr txBox="1"/>
          <p:nvPr/>
        </p:nvSpPr>
        <p:spPr>
          <a:xfrm>
            <a:off x="8450486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</p:spTree>
    <p:extLst>
      <p:ext uri="{BB962C8B-B14F-4D97-AF65-F5344CB8AC3E}">
        <p14:creationId xmlns:p14="http://schemas.microsoft.com/office/powerpoint/2010/main" val="4202107080"/>
      </p:ext>
    </p:extLst>
  </p:cSld>
  <p:clrMapOvr>
    <a:masterClrMapping/>
  </p:clrMapOvr>
  <p:transition advClick="0"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1986" name="Object 2"/>
          <p:cNvGraphicFramePr>
            <a:graphicFrameLocks noChangeAspect="1"/>
          </p:cNvGraphicFramePr>
          <p:nvPr/>
        </p:nvGraphicFramePr>
        <p:xfrm>
          <a:off x="2403475" y="1905000"/>
          <a:ext cx="1939925" cy="790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79145" name="Equation" r:id="rId3" imgW="1028700" imgH="419100" progId="Equation.3">
                  <p:embed/>
                </p:oleObj>
              </mc:Choice>
              <mc:Fallback>
                <p:oleObj name="Equation" r:id="rId3" imgW="1028700" imgH="4191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03475" y="1905000"/>
                        <a:ext cx="1939925" cy="7905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74" name="Straight Connector 73"/>
          <p:cNvCxnSpPr/>
          <p:nvPr/>
        </p:nvCxnSpPr>
        <p:spPr>
          <a:xfrm>
            <a:off x="0" y="990600"/>
            <a:ext cx="9144000" cy="0"/>
          </a:xfrm>
          <a:prstGeom prst="line">
            <a:avLst/>
          </a:prstGeom>
          <a:ln w="63500" cmpd="sng">
            <a:solidFill>
              <a:schemeClr val="accent5">
                <a:lumMod val="40000"/>
                <a:lumOff val="60000"/>
              </a:schemeClr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75" name="Title 1"/>
          <p:cNvSpPr txBox="1">
            <a:spLocks/>
          </p:cNvSpPr>
          <p:nvPr/>
        </p:nvSpPr>
        <p:spPr bwMode="auto">
          <a:xfrm>
            <a:off x="381000" y="0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solidFill>
                  <a:prstClr val="black"/>
                </a:solidFill>
                <a:latin typeface="Calibri"/>
                <a:ea typeface="+mj-ea"/>
                <a:cs typeface="+mj-cs"/>
              </a:rPr>
              <a:t>Another Kind of Order</a:t>
            </a:r>
          </a:p>
        </p:txBody>
      </p:sp>
      <p:pic>
        <p:nvPicPr>
          <p:cNvPr id="41989" name="Picture 3" descr="Benzene_structur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1219200"/>
            <a:ext cx="2057400" cy="1995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990" name="Line 4"/>
          <p:cNvSpPr>
            <a:spLocks noChangeShapeType="1"/>
          </p:cNvSpPr>
          <p:nvPr/>
        </p:nvSpPr>
        <p:spPr bwMode="auto">
          <a:xfrm>
            <a:off x="1260475" y="2286000"/>
            <a:ext cx="762000" cy="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41991" name="Oval 5"/>
          <p:cNvSpPr>
            <a:spLocks noChangeArrowheads="1"/>
          </p:cNvSpPr>
          <p:nvPr/>
        </p:nvSpPr>
        <p:spPr bwMode="auto">
          <a:xfrm>
            <a:off x="1184275" y="2209800"/>
            <a:ext cx="152400" cy="1524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1800" smtClean="0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41992" name="Oval 6"/>
          <p:cNvSpPr>
            <a:spLocks noChangeArrowheads="1"/>
          </p:cNvSpPr>
          <p:nvPr/>
        </p:nvSpPr>
        <p:spPr bwMode="auto">
          <a:xfrm>
            <a:off x="1946275" y="2209800"/>
            <a:ext cx="152400" cy="1524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1800" smtClean="0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41993" name="Line 51"/>
          <p:cNvSpPr>
            <a:spLocks noChangeShapeType="1"/>
          </p:cNvSpPr>
          <p:nvPr/>
        </p:nvSpPr>
        <p:spPr bwMode="auto">
          <a:xfrm>
            <a:off x="2743200" y="2971800"/>
            <a:ext cx="0" cy="3352800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41994" name="Line 52"/>
          <p:cNvSpPr>
            <a:spLocks noChangeShapeType="1"/>
          </p:cNvSpPr>
          <p:nvPr/>
        </p:nvSpPr>
        <p:spPr bwMode="auto">
          <a:xfrm>
            <a:off x="3505200" y="2971800"/>
            <a:ext cx="0" cy="3352800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41995" name="Line 53"/>
          <p:cNvSpPr>
            <a:spLocks noChangeShapeType="1"/>
          </p:cNvSpPr>
          <p:nvPr/>
        </p:nvSpPr>
        <p:spPr bwMode="auto">
          <a:xfrm>
            <a:off x="4343400" y="2971800"/>
            <a:ext cx="0" cy="3352800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41996" name="Line 54"/>
          <p:cNvSpPr>
            <a:spLocks noChangeShapeType="1"/>
          </p:cNvSpPr>
          <p:nvPr/>
        </p:nvSpPr>
        <p:spPr bwMode="auto">
          <a:xfrm>
            <a:off x="5105400" y="2895600"/>
            <a:ext cx="0" cy="3352800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41997" name="Text Box 55"/>
          <p:cNvSpPr txBox="1">
            <a:spLocks noChangeArrowheads="1"/>
          </p:cNvSpPr>
          <p:nvPr/>
        </p:nvSpPr>
        <p:spPr bwMode="auto">
          <a:xfrm>
            <a:off x="2590800" y="633888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3</a:t>
            </a:r>
          </a:p>
        </p:txBody>
      </p:sp>
      <p:sp>
        <p:nvSpPr>
          <p:cNvPr id="41998" name="Text Box 56"/>
          <p:cNvSpPr txBox="1">
            <a:spLocks noChangeArrowheads="1"/>
          </p:cNvSpPr>
          <p:nvPr/>
        </p:nvSpPr>
        <p:spPr bwMode="auto">
          <a:xfrm>
            <a:off x="3352800" y="633888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1</a:t>
            </a:r>
          </a:p>
        </p:txBody>
      </p:sp>
      <p:sp>
        <p:nvSpPr>
          <p:cNvPr id="41999" name="Text Box 57"/>
          <p:cNvSpPr txBox="1">
            <a:spLocks noChangeArrowheads="1"/>
          </p:cNvSpPr>
          <p:nvPr/>
        </p:nvSpPr>
        <p:spPr bwMode="auto">
          <a:xfrm>
            <a:off x="4191000" y="6338888"/>
            <a:ext cx="311150" cy="366712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3</a:t>
            </a:r>
          </a:p>
        </p:txBody>
      </p:sp>
      <p:sp>
        <p:nvSpPr>
          <p:cNvPr id="42000" name="Text Box 58"/>
          <p:cNvSpPr txBox="1">
            <a:spLocks noChangeArrowheads="1"/>
          </p:cNvSpPr>
          <p:nvPr/>
        </p:nvSpPr>
        <p:spPr bwMode="auto">
          <a:xfrm>
            <a:off x="4953000" y="633888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1</a:t>
            </a:r>
          </a:p>
        </p:txBody>
      </p:sp>
      <p:sp>
        <p:nvSpPr>
          <p:cNvPr id="42001" name="Line 53"/>
          <p:cNvSpPr>
            <a:spLocks noChangeShapeType="1"/>
          </p:cNvSpPr>
          <p:nvPr/>
        </p:nvSpPr>
        <p:spPr bwMode="auto">
          <a:xfrm>
            <a:off x="5562600" y="6477000"/>
            <a:ext cx="60960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42002" name="Text Box 54"/>
          <p:cNvSpPr txBox="1">
            <a:spLocks noChangeArrowheads="1"/>
          </p:cNvSpPr>
          <p:nvPr/>
        </p:nvSpPr>
        <p:spPr bwMode="auto">
          <a:xfrm>
            <a:off x="6324600" y="6248400"/>
            <a:ext cx="644525" cy="395288"/>
          </a:xfrm>
          <a:prstGeom prst="rect">
            <a:avLst/>
          </a:prstGeom>
          <a:noFill/>
          <a:ln w="28575">
            <a:solidFill>
              <a:srgbClr val="FF00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Odd</a:t>
            </a:r>
          </a:p>
        </p:txBody>
      </p:sp>
      <p:grpSp>
        <p:nvGrpSpPr>
          <p:cNvPr id="42003" name="Group 57"/>
          <p:cNvGrpSpPr>
            <a:grpSpLocks/>
          </p:cNvGrpSpPr>
          <p:nvPr/>
        </p:nvGrpSpPr>
        <p:grpSpPr bwMode="auto">
          <a:xfrm>
            <a:off x="1905000" y="3505200"/>
            <a:ext cx="3886200" cy="2514600"/>
            <a:chOff x="1066800" y="3200400"/>
            <a:chExt cx="3886200" cy="2514600"/>
          </a:xfrm>
        </p:grpSpPr>
        <p:grpSp>
          <p:nvGrpSpPr>
            <p:cNvPr id="42006" name="Group 4"/>
            <p:cNvGrpSpPr>
              <a:grpSpLocks/>
            </p:cNvGrpSpPr>
            <p:nvPr/>
          </p:nvGrpSpPr>
          <p:grpSpPr bwMode="auto">
            <a:xfrm>
              <a:off x="1371600" y="3200400"/>
              <a:ext cx="3276600" cy="2514600"/>
              <a:chOff x="1104" y="1920"/>
              <a:chExt cx="2064" cy="1584"/>
            </a:xfrm>
          </p:grpSpPr>
          <p:grpSp>
            <p:nvGrpSpPr>
              <p:cNvPr id="42018" name="Group 5"/>
              <p:cNvGrpSpPr>
                <a:grpSpLocks/>
              </p:cNvGrpSpPr>
              <p:nvPr/>
            </p:nvGrpSpPr>
            <p:grpSpPr bwMode="auto">
              <a:xfrm>
                <a:off x="1104" y="1920"/>
                <a:ext cx="2064" cy="96"/>
                <a:chOff x="1056" y="1920"/>
                <a:chExt cx="2064" cy="96"/>
              </a:xfrm>
            </p:grpSpPr>
            <p:sp>
              <p:nvSpPr>
                <p:cNvPr id="42037" name="Oval 6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2038" name="Oval 7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2039" name="Oval 8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2040" name="Oval 9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2041" name="Oval 10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42019" name="Group 11"/>
              <p:cNvGrpSpPr>
                <a:grpSpLocks/>
              </p:cNvGrpSpPr>
              <p:nvPr/>
            </p:nvGrpSpPr>
            <p:grpSpPr bwMode="auto">
              <a:xfrm>
                <a:off x="1104" y="2912"/>
                <a:ext cx="2064" cy="96"/>
                <a:chOff x="1056" y="1920"/>
                <a:chExt cx="2064" cy="96"/>
              </a:xfrm>
            </p:grpSpPr>
            <p:sp>
              <p:nvSpPr>
                <p:cNvPr id="42032" name="Oval 12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2033" name="Oval 13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2034" name="Oval 14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2035" name="Oval 15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2036" name="Oval 16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42020" name="Group 17"/>
              <p:cNvGrpSpPr>
                <a:grpSpLocks/>
              </p:cNvGrpSpPr>
              <p:nvPr/>
            </p:nvGrpSpPr>
            <p:grpSpPr bwMode="auto">
              <a:xfrm>
                <a:off x="1104" y="2416"/>
                <a:ext cx="2064" cy="96"/>
                <a:chOff x="1056" y="1920"/>
                <a:chExt cx="2064" cy="96"/>
              </a:xfrm>
            </p:grpSpPr>
            <p:sp>
              <p:nvSpPr>
                <p:cNvPr id="42027" name="Oval 18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2028" name="Oval 19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2029" name="Oval 20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2030" name="Oval 21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2031" name="Oval 22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42021" name="Group 23"/>
              <p:cNvGrpSpPr>
                <a:grpSpLocks/>
              </p:cNvGrpSpPr>
              <p:nvPr/>
            </p:nvGrpSpPr>
            <p:grpSpPr bwMode="auto">
              <a:xfrm>
                <a:off x="1104" y="3408"/>
                <a:ext cx="2064" cy="96"/>
                <a:chOff x="1056" y="1920"/>
                <a:chExt cx="2064" cy="96"/>
              </a:xfrm>
            </p:grpSpPr>
            <p:sp>
              <p:nvSpPr>
                <p:cNvPr id="42022" name="Oval 24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2023" name="Oval 25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2024" name="Oval 26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2025" name="Oval 27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2026" name="Oval 28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</p:grpSp>
        </p:grpSp>
        <p:sp>
          <p:nvSpPr>
            <p:cNvPr id="42007" name="Line 29"/>
            <p:cNvSpPr>
              <a:spLocks noChangeShapeType="1"/>
            </p:cNvSpPr>
            <p:nvPr/>
          </p:nvSpPr>
          <p:spPr bwMode="auto">
            <a:xfrm>
              <a:off x="1447800" y="3276600"/>
              <a:ext cx="762000" cy="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42008" name="Line 30"/>
            <p:cNvSpPr>
              <a:spLocks noChangeShapeType="1"/>
            </p:cNvSpPr>
            <p:nvPr/>
          </p:nvSpPr>
          <p:spPr bwMode="auto">
            <a:xfrm>
              <a:off x="1447800" y="5638800"/>
              <a:ext cx="838200" cy="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42009" name="Line 31"/>
            <p:cNvSpPr>
              <a:spLocks noChangeShapeType="1"/>
            </p:cNvSpPr>
            <p:nvPr/>
          </p:nvSpPr>
          <p:spPr bwMode="auto">
            <a:xfrm flipV="1">
              <a:off x="1447800" y="4038600"/>
              <a:ext cx="762000" cy="83820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42010" name="Line 32"/>
            <p:cNvSpPr>
              <a:spLocks noChangeShapeType="1"/>
            </p:cNvSpPr>
            <p:nvPr/>
          </p:nvSpPr>
          <p:spPr bwMode="auto">
            <a:xfrm>
              <a:off x="2209800" y="4876800"/>
              <a:ext cx="762000" cy="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42011" name="Line 34"/>
            <p:cNvSpPr>
              <a:spLocks noChangeShapeType="1"/>
            </p:cNvSpPr>
            <p:nvPr/>
          </p:nvSpPr>
          <p:spPr bwMode="auto">
            <a:xfrm flipH="1">
              <a:off x="1066800" y="4038600"/>
              <a:ext cx="381000" cy="38100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42012" name="Line 35"/>
            <p:cNvSpPr>
              <a:spLocks noChangeShapeType="1"/>
            </p:cNvSpPr>
            <p:nvPr/>
          </p:nvSpPr>
          <p:spPr bwMode="auto">
            <a:xfrm flipH="1">
              <a:off x="4572000" y="4495800"/>
              <a:ext cx="381000" cy="38100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42013" name="Line 36"/>
            <p:cNvSpPr>
              <a:spLocks noChangeShapeType="1"/>
            </p:cNvSpPr>
            <p:nvPr/>
          </p:nvSpPr>
          <p:spPr bwMode="auto">
            <a:xfrm>
              <a:off x="3810000" y="3276600"/>
              <a:ext cx="762000" cy="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42014" name="Line 37"/>
            <p:cNvSpPr>
              <a:spLocks noChangeShapeType="1"/>
            </p:cNvSpPr>
            <p:nvPr/>
          </p:nvSpPr>
          <p:spPr bwMode="auto">
            <a:xfrm>
              <a:off x="3048000" y="3276600"/>
              <a:ext cx="762000" cy="76200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42015" name="Line 38"/>
            <p:cNvSpPr>
              <a:spLocks noChangeShapeType="1"/>
            </p:cNvSpPr>
            <p:nvPr/>
          </p:nvSpPr>
          <p:spPr bwMode="auto">
            <a:xfrm>
              <a:off x="3048000" y="5638800"/>
              <a:ext cx="762000" cy="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42016" name="Freeform 39"/>
            <p:cNvSpPr>
              <a:spLocks/>
            </p:cNvSpPr>
            <p:nvPr/>
          </p:nvSpPr>
          <p:spPr bwMode="auto">
            <a:xfrm>
              <a:off x="4343400" y="4038600"/>
              <a:ext cx="228600" cy="1600200"/>
            </a:xfrm>
            <a:custGeom>
              <a:avLst/>
              <a:gdLst>
                <a:gd name="T0" fmla="*/ 2147483646 w 144"/>
                <a:gd name="T1" fmla="*/ 0 h 1008"/>
                <a:gd name="T2" fmla="*/ 0 w 144"/>
                <a:gd name="T3" fmla="*/ 2147483646 h 1008"/>
                <a:gd name="T4" fmla="*/ 2147483646 w 144"/>
                <a:gd name="T5" fmla="*/ 2147483646 h 1008"/>
                <a:gd name="T6" fmla="*/ 0 60000 65536"/>
                <a:gd name="T7" fmla="*/ 0 60000 65536"/>
                <a:gd name="T8" fmla="*/ 0 60000 65536"/>
                <a:gd name="T9" fmla="*/ 0 w 144"/>
                <a:gd name="T10" fmla="*/ 0 h 1008"/>
                <a:gd name="T11" fmla="*/ 144 w 144"/>
                <a:gd name="T12" fmla="*/ 1008 h 10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4" h="1008">
                  <a:moveTo>
                    <a:pt x="144" y="0"/>
                  </a:moveTo>
                  <a:cubicBezTo>
                    <a:pt x="72" y="156"/>
                    <a:pt x="0" y="312"/>
                    <a:pt x="0" y="480"/>
                  </a:cubicBezTo>
                  <a:cubicBezTo>
                    <a:pt x="0" y="648"/>
                    <a:pt x="72" y="828"/>
                    <a:pt x="144" y="1008"/>
                  </a:cubicBezTo>
                </a:path>
              </a:pathLst>
            </a:custGeom>
            <a:noFill/>
            <a:ln w="57150" cmpd="sng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42017" name="Line 56"/>
            <p:cNvSpPr>
              <a:spLocks noChangeShapeType="1"/>
            </p:cNvSpPr>
            <p:nvPr/>
          </p:nvSpPr>
          <p:spPr bwMode="auto">
            <a:xfrm>
              <a:off x="3014663" y="4049713"/>
              <a:ext cx="784225" cy="804862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</p:grpSp>
      <p:sp>
        <p:nvSpPr>
          <p:cNvPr id="42004" name="Text Box 2"/>
          <p:cNvSpPr txBox="1">
            <a:spLocks noChangeArrowheads="1"/>
          </p:cNvSpPr>
          <p:nvPr/>
        </p:nvSpPr>
        <p:spPr bwMode="auto">
          <a:xfrm>
            <a:off x="584200" y="1371600"/>
            <a:ext cx="23764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240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 valence bond:</a:t>
            </a:r>
          </a:p>
        </p:txBody>
      </p:sp>
      <p:sp>
        <p:nvSpPr>
          <p:cNvPr id="57" name="Freeform 56"/>
          <p:cNvSpPr/>
          <p:nvPr/>
        </p:nvSpPr>
        <p:spPr>
          <a:xfrm>
            <a:off x="7215188" y="1889125"/>
            <a:ext cx="571500" cy="601663"/>
          </a:xfrm>
          <a:custGeom>
            <a:avLst/>
            <a:gdLst>
              <a:gd name="connsiteX0" fmla="*/ 83736 w 576105"/>
              <a:gd name="connsiteY0" fmla="*/ 147375 h 567732"/>
              <a:gd name="connsiteX1" fmla="*/ 324897 w 576105"/>
              <a:gd name="connsiteY1" fmla="*/ 6699 h 567732"/>
              <a:gd name="connsiteX2" fmla="*/ 515815 w 576105"/>
              <a:gd name="connsiteY2" fmla="*/ 107182 h 567732"/>
              <a:gd name="connsiteX3" fmla="*/ 545960 w 576105"/>
              <a:gd name="connsiteY3" fmla="*/ 388536 h 567732"/>
              <a:gd name="connsiteX4" fmla="*/ 334945 w 576105"/>
              <a:gd name="connsiteY4" fmla="*/ 559358 h 567732"/>
              <a:gd name="connsiteX5" fmla="*/ 43543 w 576105"/>
              <a:gd name="connsiteY5" fmla="*/ 438778 h 567732"/>
              <a:gd name="connsiteX6" fmla="*/ 83736 w 576105"/>
              <a:gd name="connsiteY6" fmla="*/ 147375 h 56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6105" h="567732">
                <a:moveTo>
                  <a:pt x="83736" y="147375"/>
                </a:moveTo>
                <a:cubicBezTo>
                  <a:pt x="130628" y="75362"/>
                  <a:pt x="252884" y="13398"/>
                  <a:pt x="324897" y="6699"/>
                </a:cubicBezTo>
                <a:cubicBezTo>
                  <a:pt x="396910" y="0"/>
                  <a:pt x="478971" y="43542"/>
                  <a:pt x="515815" y="107182"/>
                </a:cubicBezTo>
                <a:cubicBezTo>
                  <a:pt x="552659" y="170822"/>
                  <a:pt x="576105" y="313173"/>
                  <a:pt x="545960" y="388536"/>
                </a:cubicBezTo>
                <a:cubicBezTo>
                  <a:pt x="515815" y="463899"/>
                  <a:pt x="418681" y="550984"/>
                  <a:pt x="334945" y="559358"/>
                </a:cubicBezTo>
                <a:cubicBezTo>
                  <a:pt x="251209" y="567732"/>
                  <a:pt x="87086" y="510791"/>
                  <a:pt x="43543" y="438778"/>
                </a:cubicBezTo>
                <a:cubicBezTo>
                  <a:pt x="0" y="366765"/>
                  <a:pt x="36844" y="219388"/>
                  <a:pt x="83736" y="147375"/>
                </a:cubicBezTo>
                <a:close/>
              </a:path>
            </a:pathLst>
          </a:custGeom>
          <a:noFill/>
          <a:ln w="76200">
            <a:solidFill>
              <a:schemeClr val="accent1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4808663"/>
      </p:ext>
    </p:extLst>
  </p:cSld>
  <p:clrMapOvr>
    <a:masterClrMapping/>
  </p:clrMapOvr>
  <p:transition/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643" name="Group 1"/>
          <p:cNvGrpSpPr>
            <a:grpSpLocks/>
          </p:cNvGrpSpPr>
          <p:nvPr/>
        </p:nvGrpSpPr>
        <p:grpSpPr bwMode="auto">
          <a:xfrm>
            <a:off x="948448" y="985838"/>
            <a:ext cx="7662152" cy="4447949"/>
            <a:chOff x="52919" y="466853"/>
            <a:chExt cx="9730046" cy="5648440"/>
          </a:xfrm>
        </p:grpSpPr>
        <p:grpSp>
          <p:nvGrpSpPr>
            <p:cNvPr id="63648" name="Group 2"/>
            <p:cNvGrpSpPr>
              <a:grpSpLocks/>
            </p:cNvGrpSpPr>
            <p:nvPr/>
          </p:nvGrpSpPr>
          <p:grpSpPr bwMode="auto">
            <a:xfrm>
              <a:off x="52919" y="2134024"/>
              <a:ext cx="3045632" cy="1376610"/>
              <a:chOff x="75387" y="1450110"/>
              <a:chExt cx="3480611" cy="1573218"/>
            </a:xfrm>
          </p:grpSpPr>
          <p:sp>
            <p:nvSpPr>
              <p:cNvPr id="20" name="Oval 19"/>
              <p:cNvSpPr/>
              <p:nvPr/>
            </p:nvSpPr>
            <p:spPr>
              <a:xfrm>
                <a:off x="224768" y="1850028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438591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2093511" y="2069711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126458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3" name="Oval 12"/>
              <p:cNvSpPr/>
              <p:nvPr/>
            </p:nvSpPr>
            <p:spPr>
              <a:xfrm>
                <a:off x="292243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154471" y="1615700"/>
                <a:ext cx="2533641" cy="1262441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4" name="Oval 13"/>
              <p:cNvSpPr/>
              <p:nvPr/>
            </p:nvSpPr>
            <p:spPr>
              <a:xfrm>
                <a:off x="75387" y="1448743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3649" name="Group 26"/>
            <p:cNvGrpSpPr>
              <a:grpSpLocks/>
            </p:cNvGrpSpPr>
            <p:nvPr/>
          </p:nvGrpSpPr>
          <p:grpSpPr bwMode="auto">
            <a:xfrm>
              <a:off x="2858981" y="466853"/>
              <a:ext cx="3434437" cy="1376352"/>
              <a:chOff x="450" y="1450110"/>
              <a:chExt cx="3924945" cy="1572923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214770" y="1827962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437379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/>
              <p:cNvSpPr/>
              <p:nvPr/>
            </p:nvSpPr>
            <p:spPr>
              <a:xfrm>
                <a:off x="2092298" y="2068148"/>
                <a:ext cx="26947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Oval 34"/>
              <p:cNvSpPr/>
              <p:nvPr/>
            </p:nvSpPr>
            <p:spPr>
              <a:xfrm>
                <a:off x="1266303" y="2068148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Oval 35"/>
              <p:cNvSpPr/>
              <p:nvPr/>
            </p:nvSpPr>
            <p:spPr>
              <a:xfrm>
                <a:off x="2921224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/>
              <p:cNvSpPr/>
              <p:nvPr/>
            </p:nvSpPr>
            <p:spPr>
              <a:xfrm>
                <a:off x="1925343" y="1819176"/>
                <a:ext cx="1438169" cy="828933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/>
              <p:cNvSpPr/>
              <p:nvPr/>
            </p:nvSpPr>
            <p:spPr>
              <a:xfrm>
                <a:off x="450" y="1450110"/>
                <a:ext cx="3924945" cy="157292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64" name="Straight Arrow Connector 63"/>
            <p:cNvCxnSpPr/>
            <p:nvPr/>
          </p:nvCxnSpPr>
          <p:spPr>
            <a:xfrm flipV="1">
              <a:off x="2861980" y="1774003"/>
              <a:ext cx="494661" cy="492103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2" name="Group 20"/>
            <p:cNvGrpSpPr>
              <a:grpSpLocks/>
            </p:cNvGrpSpPr>
            <p:nvPr/>
          </p:nvGrpSpPr>
          <p:grpSpPr bwMode="auto">
            <a:xfrm>
              <a:off x="5924780" y="2214846"/>
              <a:ext cx="3858185" cy="1419925"/>
              <a:chOff x="76271" y="1450106"/>
              <a:chExt cx="4409214" cy="1622719"/>
            </a:xfrm>
          </p:grpSpPr>
          <p:sp>
            <p:nvSpPr>
              <p:cNvPr id="22" name="Oval 21"/>
              <p:cNvSpPr/>
              <p:nvPr/>
            </p:nvSpPr>
            <p:spPr>
              <a:xfrm>
                <a:off x="439475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2094396" y="2068144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126547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292332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Oval 25"/>
              <p:cNvSpPr/>
              <p:nvPr/>
            </p:nvSpPr>
            <p:spPr>
              <a:xfrm>
                <a:off x="1031143" y="1658071"/>
                <a:ext cx="2905635" cy="1182550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76271" y="1450106"/>
                <a:ext cx="4409214" cy="1622719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9" name="Oval 28"/>
            <p:cNvSpPr/>
            <p:nvPr/>
          </p:nvSpPr>
          <p:spPr>
            <a:xfrm>
              <a:off x="7542041" y="2530098"/>
              <a:ext cx="1255876" cy="727903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cxnSp>
          <p:nvCxnSpPr>
            <p:cNvPr id="30" name="Straight Arrow Connector 29"/>
            <p:cNvCxnSpPr/>
            <p:nvPr/>
          </p:nvCxnSpPr>
          <p:spPr>
            <a:xfrm>
              <a:off x="5806881" y="1774003"/>
              <a:ext cx="551048" cy="47672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6" name="Group 30"/>
            <p:cNvGrpSpPr>
              <a:grpSpLocks/>
            </p:cNvGrpSpPr>
            <p:nvPr/>
          </p:nvGrpSpPr>
          <p:grpSpPr bwMode="auto">
            <a:xfrm>
              <a:off x="1223284" y="4650925"/>
              <a:ext cx="3045632" cy="1376610"/>
              <a:chOff x="75387" y="1450110"/>
              <a:chExt cx="3480611" cy="1573218"/>
            </a:xfrm>
          </p:grpSpPr>
          <p:sp>
            <p:nvSpPr>
              <p:cNvPr id="40" name="Oval 39"/>
              <p:cNvSpPr/>
              <p:nvPr/>
            </p:nvSpPr>
            <p:spPr>
              <a:xfrm>
                <a:off x="963959" y="1829529"/>
                <a:ext cx="1622701" cy="75277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Oval 40"/>
              <p:cNvSpPr/>
              <p:nvPr/>
            </p:nvSpPr>
            <p:spPr>
              <a:xfrm>
                <a:off x="439655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 41"/>
              <p:cNvSpPr/>
              <p:nvPr/>
            </p:nvSpPr>
            <p:spPr>
              <a:xfrm>
                <a:off x="2094577" y="2069714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Oval 42"/>
              <p:cNvSpPr/>
              <p:nvPr/>
            </p:nvSpPr>
            <p:spPr>
              <a:xfrm>
                <a:off x="126565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Oval 43"/>
              <p:cNvSpPr/>
              <p:nvPr/>
            </p:nvSpPr>
            <p:spPr>
              <a:xfrm>
                <a:off x="292350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/>
              <p:cNvSpPr/>
              <p:nvPr/>
            </p:nvSpPr>
            <p:spPr>
              <a:xfrm>
                <a:off x="176040" y="1606918"/>
                <a:ext cx="2533641" cy="125951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Oval 45"/>
              <p:cNvSpPr/>
              <p:nvPr/>
            </p:nvSpPr>
            <p:spPr>
              <a:xfrm>
                <a:off x="76452" y="1448746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47" name="Straight Arrow Connector 46"/>
            <p:cNvCxnSpPr/>
            <p:nvPr/>
          </p:nvCxnSpPr>
          <p:spPr>
            <a:xfrm>
              <a:off x="2052069" y="3824434"/>
              <a:ext cx="404956" cy="645886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9" name="Group 48"/>
            <p:cNvGrpSpPr>
              <a:grpSpLocks/>
            </p:cNvGrpSpPr>
            <p:nvPr/>
          </p:nvGrpSpPr>
          <p:grpSpPr bwMode="auto">
            <a:xfrm>
              <a:off x="5133191" y="4738683"/>
              <a:ext cx="3045632" cy="1376610"/>
              <a:chOff x="75387" y="1450110"/>
              <a:chExt cx="3480611" cy="1573218"/>
            </a:xfrm>
          </p:grpSpPr>
          <p:sp>
            <p:nvSpPr>
              <p:cNvPr id="50" name="Oval 49"/>
              <p:cNvSpPr/>
              <p:nvPr/>
            </p:nvSpPr>
            <p:spPr>
              <a:xfrm>
                <a:off x="953671" y="1828828"/>
                <a:ext cx="1619771" cy="755706"/>
              </a:xfrm>
              <a:prstGeom prst="ellipse">
                <a:avLst/>
              </a:prstGeom>
              <a:noFill/>
              <a:ln w="190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1" name="Oval 50"/>
              <p:cNvSpPr/>
              <p:nvPr/>
            </p:nvSpPr>
            <p:spPr>
              <a:xfrm>
                <a:off x="438155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2" name="Oval 51"/>
              <p:cNvSpPr/>
              <p:nvPr/>
            </p:nvSpPr>
            <p:spPr>
              <a:xfrm>
                <a:off x="2093075" y="2069013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3" name="Oval 52"/>
              <p:cNvSpPr/>
              <p:nvPr/>
            </p:nvSpPr>
            <p:spPr>
              <a:xfrm>
                <a:off x="126415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4" name="Oval 53"/>
              <p:cNvSpPr/>
              <p:nvPr/>
            </p:nvSpPr>
            <p:spPr>
              <a:xfrm>
                <a:off x="292200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5" name="Oval 54"/>
              <p:cNvSpPr/>
              <p:nvPr/>
            </p:nvSpPr>
            <p:spPr>
              <a:xfrm>
                <a:off x="859941" y="1606216"/>
                <a:ext cx="2533639" cy="125951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6" name="Oval 55"/>
              <p:cNvSpPr/>
              <p:nvPr/>
            </p:nvSpPr>
            <p:spPr>
              <a:xfrm>
                <a:off x="74952" y="1450974"/>
                <a:ext cx="3479727" cy="1572925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57" name="Straight Arrow Connector 56"/>
            <p:cNvCxnSpPr/>
            <p:nvPr/>
          </p:nvCxnSpPr>
          <p:spPr>
            <a:xfrm>
              <a:off x="4363906" y="5400702"/>
              <a:ext cx="681761" cy="0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Arrow Connector 58"/>
            <p:cNvCxnSpPr/>
            <p:nvPr/>
          </p:nvCxnSpPr>
          <p:spPr>
            <a:xfrm flipV="1">
              <a:off x="6696247" y="3850064"/>
              <a:ext cx="435712" cy="62025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3644" name="TextBox 3"/>
          <p:cNvSpPr txBox="1">
            <a:spLocks noChangeArrowheads="1"/>
          </p:cNvSpPr>
          <p:nvPr/>
        </p:nvSpPr>
        <p:spPr bwMode="auto">
          <a:xfrm>
            <a:off x="1943100" y="157163"/>
            <a:ext cx="5032375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600">
                <a:solidFill>
                  <a:prstClr val="black"/>
                </a:solidFill>
              </a:rPr>
              <a:t>The Pentagon Equation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030996" y="285033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58" name="TextBox 57"/>
          <p:cNvSpPr txBox="1"/>
          <p:nvPr/>
        </p:nvSpPr>
        <p:spPr>
          <a:xfrm>
            <a:off x="2585109" y="29076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7" name="TextBox 66"/>
          <p:cNvSpPr txBox="1"/>
          <p:nvPr/>
        </p:nvSpPr>
        <p:spPr>
          <a:xfrm>
            <a:off x="7731663" y="285063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8" name="TextBox 67"/>
          <p:cNvSpPr txBox="1"/>
          <p:nvPr/>
        </p:nvSpPr>
        <p:spPr>
          <a:xfrm>
            <a:off x="8081540" y="29203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9" name="TextBox 68"/>
          <p:cNvSpPr txBox="1"/>
          <p:nvPr/>
        </p:nvSpPr>
        <p:spPr>
          <a:xfrm>
            <a:off x="8450486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5" name="TextBox 64"/>
          <p:cNvSpPr txBox="1"/>
          <p:nvPr/>
        </p:nvSpPr>
        <p:spPr>
          <a:xfrm>
            <a:off x="3146183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</p:spTree>
    <p:extLst>
      <p:ext uri="{BB962C8B-B14F-4D97-AF65-F5344CB8AC3E}">
        <p14:creationId xmlns:p14="http://schemas.microsoft.com/office/powerpoint/2010/main" val="3905009914"/>
      </p:ext>
    </p:extLst>
  </p:cSld>
  <p:clrMapOvr>
    <a:masterClrMapping/>
  </p:clrMapOvr>
  <p:transition advClick="0"/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643" name="Group 1"/>
          <p:cNvGrpSpPr>
            <a:grpSpLocks/>
          </p:cNvGrpSpPr>
          <p:nvPr/>
        </p:nvGrpSpPr>
        <p:grpSpPr bwMode="auto">
          <a:xfrm>
            <a:off x="948448" y="985838"/>
            <a:ext cx="7662152" cy="4447949"/>
            <a:chOff x="52919" y="466853"/>
            <a:chExt cx="9730046" cy="5648440"/>
          </a:xfrm>
        </p:grpSpPr>
        <p:grpSp>
          <p:nvGrpSpPr>
            <p:cNvPr id="63648" name="Group 2"/>
            <p:cNvGrpSpPr>
              <a:grpSpLocks/>
            </p:cNvGrpSpPr>
            <p:nvPr/>
          </p:nvGrpSpPr>
          <p:grpSpPr bwMode="auto">
            <a:xfrm>
              <a:off x="52919" y="2134024"/>
              <a:ext cx="3045632" cy="1376610"/>
              <a:chOff x="75387" y="1450110"/>
              <a:chExt cx="3480611" cy="1573218"/>
            </a:xfrm>
          </p:grpSpPr>
          <p:sp>
            <p:nvSpPr>
              <p:cNvPr id="20" name="Oval 19"/>
              <p:cNvSpPr/>
              <p:nvPr/>
            </p:nvSpPr>
            <p:spPr>
              <a:xfrm>
                <a:off x="224768" y="1850028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438591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2093511" y="2069711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126458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3" name="Oval 12"/>
              <p:cNvSpPr/>
              <p:nvPr/>
            </p:nvSpPr>
            <p:spPr>
              <a:xfrm>
                <a:off x="292243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154471" y="1615700"/>
                <a:ext cx="2533641" cy="1262441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4" name="Oval 13"/>
              <p:cNvSpPr/>
              <p:nvPr/>
            </p:nvSpPr>
            <p:spPr>
              <a:xfrm>
                <a:off x="75387" y="1448743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3649" name="Group 26"/>
            <p:cNvGrpSpPr>
              <a:grpSpLocks/>
            </p:cNvGrpSpPr>
            <p:nvPr/>
          </p:nvGrpSpPr>
          <p:grpSpPr bwMode="auto">
            <a:xfrm>
              <a:off x="2858981" y="466853"/>
              <a:ext cx="3434437" cy="1376352"/>
              <a:chOff x="450" y="1450110"/>
              <a:chExt cx="3924945" cy="1572923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214770" y="1827962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437379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/>
              <p:cNvSpPr/>
              <p:nvPr/>
            </p:nvSpPr>
            <p:spPr>
              <a:xfrm>
                <a:off x="2092298" y="2068148"/>
                <a:ext cx="26947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Oval 34"/>
              <p:cNvSpPr/>
              <p:nvPr/>
            </p:nvSpPr>
            <p:spPr>
              <a:xfrm>
                <a:off x="1266303" y="2068148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Oval 35"/>
              <p:cNvSpPr/>
              <p:nvPr/>
            </p:nvSpPr>
            <p:spPr>
              <a:xfrm>
                <a:off x="2921224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/>
              <p:cNvSpPr/>
              <p:nvPr/>
            </p:nvSpPr>
            <p:spPr>
              <a:xfrm>
                <a:off x="1925343" y="1819176"/>
                <a:ext cx="1438169" cy="828933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/>
              <p:cNvSpPr/>
              <p:nvPr/>
            </p:nvSpPr>
            <p:spPr>
              <a:xfrm>
                <a:off x="450" y="1450110"/>
                <a:ext cx="3924945" cy="157292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64" name="Straight Arrow Connector 63"/>
            <p:cNvCxnSpPr/>
            <p:nvPr/>
          </p:nvCxnSpPr>
          <p:spPr>
            <a:xfrm flipV="1">
              <a:off x="2861980" y="1774003"/>
              <a:ext cx="494661" cy="492103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2" name="Group 20"/>
            <p:cNvGrpSpPr>
              <a:grpSpLocks/>
            </p:cNvGrpSpPr>
            <p:nvPr/>
          </p:nvGrpSpPr>
          <p:grpSpPr bwMode="auto">
            <a:xfrm>
              <a:off x="5924780" y="2214846"/>
              <a:ext cx="3858185" cy="1419925"/>
              <a:chOff x="76271" y="1450106"/>
              <a:chExt cx="4409214" cy="1622719"/>
            </a:xfrm>
          </p:grpSpPr>
          <p:sp>
            <p:nvSpPr>
              <p:cNvPr id="22" name="Oval 21"/>
              <p:cNvSpPr/>
              <p:nvPr/>
            </p:nvSpPr>
            <p:spPr>
              <a:xfrm>
                <a:off x="439475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2094396" y="2068144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126547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292332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Oval 25"/>
              <p:cNvSpPr/>
              <p:nvPr/>
            </p:nvSpPr>
            <p:spPr>
              <a:xfrm>
                <a:off x="1031143" y="1658071"/>
                <a:ext cx="2905635" cy="1182550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76271" y="1450106"/>
                <a:ext cx="4409214" cy="1622719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9" name="Oval 28"/>
            <p:cNvSpPr/>
            <p:nvPr/>
          </p:nvSpPr>
          <p:spPr>
            <a:xfrm>
              <a:off x="7542041" y="2530098"/>
              <a:ext cx="1255876" cy="727903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cxnSp>
          <p:nvCxnSpPr>
            <p:cNvPr id="30" name="Straight Arrow Connector 29"/>
            <p:cNvCxnSpPr/>
            <p:nvPr/>
          </p:nvCxnSpPr>
          <p:spPr>
            <a:xfrm>
              <a:off x="5806881" y="1774003"/>
              <a:ext cx="551048" cy="47672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6" name="Group 30"/>
            <p:cNvGrpSpPr>
              <a:grpSpLocks/>
            </p:cNvGrpSpPr>
            <p:nvPr/>
          </p:nvGrpSpPr>
          <p:grpSpPr bwMode="auto">
            <a:xfrm>
              <a:off x="1223284" y="4650925"/>
              <a:ext cx="3045632" cy="1376610"/>
              <a:chOff x="75387" y="1450110"/>
              <a:chExt cx="3480611" cy="1573218"/>
            </a:xfrm>
          </p:grpSpPr>
          <p:sp>
            <p:nvSpPr>
              <p:cNvPr id="40" name="Oval 39"/>
              <p:cNvSpPr/>
              <p:nvPr/>
            </p:nvSpPr>
            <p:spPr>
              <a:xfrm>
                <a:off x="963959" y="1829529"/>
                <a:ext cx="1622701" cy="75277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Oval 40"/>
              <p:cNvSpPr/>
              <p:nvPr/>
            </p:nvSpPr>
            <p:spPr>
              <a:xfrm>
                <a:off x="439655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 41"/>
              <p:cNvSpPr/>
              <p:nvPr/>
            </p:nvSpPr>
            <p:spPr>
              <a:xfrm>
                <a:off x="2094577" y="2069714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Oval 42"/>
              <p:cNvSpPr/>
              <p:nvPr/>
            </p:nvSpPr>
            <p:spPr>
              <a:xfrm>
                <a:off x="126565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Oval 43"/>
              <p:cNvSpPr/>
              <p:nvPr/>
            </p:nvSpPr>
            <p:spPr>
              <a:xfrm>
                <a:off x="292350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/>
              <p:cNvSpPr/>
              <p:nvPr/>
            </p:nvSpPr>
            <p:spPr>
              <a:xfrm>
                <a:off x="176040" y="1606918"/>
                <a:ext cx="2533641" cy="125951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Oval 45"/>
              <p:cNvSpPr/>
              <p:nvPr/>
            </p:nvSpPr>
            <p:spPr>
              <a:xfrm>
                <a:off x="76452" y="1448746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47" name="Straight Arrow Connector 46"/>
            <p:cNvCxnSpPr/>
            <p:nvPr/>
          </p:nvCxnSpPr>
          <p:spPr>
            <a:xfrm>
              <a:off x="2052069" y="3824434"/>
              <a:ext cx="404956" cy="645886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9" name="Group 48"/>
            <p:cNvGrpSpPr>
              <a:grpSpLocks/>
            </p:cNvGrpSpPr>
            <p:nvPr/>
          </p:nvGrpSpPr>
          <p:grpSpPr bwMode="auto">
            <a:xfrm>
              <a:off x="5133191" y="4738683"/>
              <a:ext cx="3045632" cy="1376610"/>
              <a:chOff x="75387" y="1450110"/>
              <a:chExt cx="3480611" cy="1573218"/>
            </a:xfrm>
          </p:grpSpPr>
          <p:sp>
            <p:nvSpPr>
              <p:cNvPr id="50" name="Oval 49"/>
              <p:cNvSpPr/>
              <p:nvPr/>
            </p:nvSpPr>
            <p:spPr>
              <a:xfrm>
                <a:off x="953671" y="1828828"/>
                <a:ext cx="1619771" cy="755706"/>
              </a:xfrm>
              <a:prstGeom prst="ellipse">
                <a:avLst/>
              </a:prstGeom>
              <a:noFill/>
              <a:ln w="190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1" name="Oval 50"/>
              <p:cNvSpPr/>
              <p:nvPr/>
            </p:nvSpPr>
            <p:spPr>
              <a:xfrm>
                <a:off x="438155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2" name="Oval 51"/>
              <p:cNvSpPr/>
              <p:nvPr/>
            </p:nvSpPr>
            <p:spPr>
              <a:xfrm>
                <a:off x="2093075" y="2069013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3" name="Oval 52"/>
              <p:cNvSpPr/>
              <p:nvPr/>
            </p:nvSpPr>
            <p:spPr>
              <a:xfrm>
                <a:off x="126415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4" name="Oval 53"/>
              <p:cNvSpPr/>
              <p:nvPr/>
            </p:nvSpPr>
            <p:spPr>
              <a:xfrm>
                <a:off x="292200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5" name="Oval 54"/>
              <p:cNvSpPr/>
              <p:nvPr/>
            </p:nvSpPr>
            <p:spPr>
              <a:xfrm>
                <a:off x="859941" y="1606216"/>
                <a:ext cx="2533639" cy="125951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6" name="Oval 55"/>
              <p:cNvSpPr/>
              <p:nvPr/>
            </p:nvSpPr>
            <p:spPr>
              <a:xfrm>
                <a:off x="74952" y="1450974"/>
                <a:ext cx="3479727" cy="1572925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57" name="Straight Arrow Connector 56"/>
            <p:cNvCxnSpPr/>
            <p:nvPr/>
          </p:nvCxnSpPr>
          <p:spPr>
            <a:xfrm>
              <a:off x="4363906" y="5400702"/>
              <a:ext cx="681761" cy="0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Arrow Connector 58"/>
            <p:cNvCxnSpPr/>
            <p:nvPr/>
          </p:nvCxnSpPr>
          <p:spPr>
            <a:xfrm flipV="1">
              <a:off x="6696247" y="3850064"/>
              <a:ext cx="435712" cy="62025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3644" name="TextBox 3"/>
          <p:cNvSpPr txBox="1">
            <a:spLocks noChangeArrowheads="1"/>
          </p:cNvSpPr>
          <p:nvPr/>
        </p:nvSpPr>
        <p:spPr bwMode="auto">
          <a:xfrm>
            <a:off x="1943100" y="157163"/>
            <a:ext cx="5032375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600">
                <a:solidFill>
                  <a:prstClr val="black"/>
                </a:solidFill>
              </a:rPr>
              <a:t>The Pentagon Equation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030996" y="285033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58" name="TextBox 57"/>
          <p:cNvSpPr txBox="1"/>
          <p:nvPr/>
        </p:nvSpPr>
        <p:spPr>
          <a:xfrm>
            <a:off x="2585109" y="29076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0" name="TextBox 59"/>
          <p:cNvSpPr txBox="1"/>
          <p:nvPr/>
        </p:nvSpPr>
        <p:spPr>
          <a:xfrm>
            <a:off x="5572499" y="172576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7" name="TextBox 66"/>
          <p:cNvSpPr txBox="1"/>
          <p:nvPr/>
        </p:nvSpPr>
        <p:spPr>
          <a:xfrm>
            <a:off x="7731663" y="285063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8" name="TextBox 67"/>
          <p:cNvSpPr txBox="1"/>
          <p:nvPr/>
        </p:nvSpPr>
        <p:spPr>
          <a:xfrm>
            <a:off x="8081540" y="29203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9" name="TextBox 68"/>
          <p:cNvSpPr txBox="1"/>
          <p:nvPr/>
        </p:nvSpPr>
        <p:spPr>
          <a:xfrm>
            <a:off x="8450486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5" name="TextBox 64"/>
          <p:cNvSpPr txBox="1"/>
          <p:nvPr/>
        </p:nvSpPr>
        <p:spPr>
          <a:xfrm>
            <a:off x="3146183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</p:spTree>
    <p:extLst>
      <p:ext uri="{BB962C8B-B14F-4D97-AF65-F5344CB8AC3E}">
        <p14:creationId xmlns:p14="http://schemas.microsoft.com/office/powerpoint/2010/main" val="395480447"/>
      </p:ext>
    </p:extLst>
  </p:cSld>
  <p:clrMapOvr>
    <a:masterClrMapping/>
  </p:clrMapOvr>
  <p:transition advClick="0"/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643" name="Group 1"/>
          <p:cNvGrpSpPr>
            <a:grpSpLocks/>
          </p:cNvGrpSpPr>
          <p:nvPr/>
        </p:nvGrpSpPr>
        <p:grpSpPr bwMode="auto">
          <a:xfrm>
            <a:off x="948448" y="985838"/>
            <a:ext cx="7662152" cy="4447949"/>
            <a:chOff x="52919" y="466853"/>
            <a:chExt cx="9730046" cy="5648440"/>
          </a:xfrm>
        </p:grpSpPr>
        <p:grpSp>
          <p:nvGrpSpPr>
            <p:cNvPr id="63648" name="Group 2"/>
            <p:cNvGrpSpPr>
              <a:grpSpLocks/>
            </p:cNvGrpSpPr>
            <p:nvPr/>
          </p:nvGrpSpPr>
          <p:grpSpPr bwMode="auto">
            <a:xfrm>
              <a:off x="52919" y="2134024"/>
              <a:ext cx="3045632" cy="1376610"/>
              <a:chOff x="75387" y="1450110"/>
              <a:chExt cx="3480611" cy="1573218"/>
            </a:xfrm>
          </p:grpSpPr>
          <p:sp>
            <p:nvSpPr>
              <p:cNvPr id="20" name="Oval 19"/>
              <p:cNvSpPr/>
              <p:nvPr/>
            </p:nvSpPr>
            <p:spPr>
              <a:xfrm>
                <a:off x="224768" y="1850028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438591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2093511" y="2069711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126458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3" name="Oval 12"/>
              <p:cNvSpPr/>
              <p:nvPr/>
            </p:nvSpPr>
            <p:spPr>
              <a:xfrm>
                <a:off x="292243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154471" y="1615700"/>
                <a:ext cx="2533641" cy="1262441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4" name="Oval 13"/>
              <p:cNvSpPr/>
              <p:nvPr/>
            </p:nvSpPr>
            <p:spPr>
              <a:xfrm>
                <a:off x="75387" y="1448743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3649" name="Group 26"/>
            <p:cNvGrpSpPr>
              <a:grpSpLocks/>
            </p:cNvGrpSpPr>
            <p:nvPr/>
          </p:nvGrpSpPr>
          <p:grpSpPr bwMode="auto">
            <a:xfrm>
              <a:off x="2858981" y="466853"/>
              <a:ext cx="3434437" cy="1376352"/>
              <a:chOff x="450" y="1450110"/>
              <a:chExt cx="3924945" cy="1572923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214770" y="1827962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437379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/>
              <p:cNvSpPr/>
              <p:nvPr/>
            </p:nvSpPr>
            <p:spPr>
              <a:xfrm>
                <a:off x="2092298" y="2068148"/>
                <a:ext cx="26947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Oval 34"/>
              <p:cNvSpPr/>
              <p:nvPr/>
            </p:nvSpPr>
            <p:spPr>
              <a:xfrm>
                <a:off x="1266303" y="2068148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Oval 35"/>
              <p:cNvSpPr/>
              <p:nvPr/>
            </p:nvSpPr>
            <p:spPr>
              <a:xfrm>
                <a:off x="2921224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/>
              <p:cNvSpPr/>
              <p:nvPr/>
            </p:nvSpPr>
            <p:spPr>
              <a:xfrm>
                <a:off x="1925343" y="1819176"/>
                <a:ext cx="1438169" cy="828933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/>
              <p:cNvSpPr/>
              <p:nvPr/>
            </p:nvSpPr>
            <p:spPr>
              <a:xfrm>
                <a:off x="450" y="1450110"/>
                <a:ext cx="3924945" cy="157292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64" name="Straight Arrow Connector 63"/>
            <p:cNvCxnSpPr/>
            <p:nvPr/>
          </p:nvCxnSpPr>
          <p:spPr>
            <a:xfrm flipV="1">
              <a:off x="2861980" y="1774003"/>
              <a:ext cx="494661" cy="492103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2" name="Group 20"/>
            <p:cNvGrpSpPr>
              <a:grpSpLocks/>
            </p:cNvGrpSpPr>
            <p:nvPr/>
          </p:nvGrpSpPr>
          <p:grpSpPr bwMode="auto">
            <a:xfrm>
              <a:off x="5924780" y="2214846"/>
              <a:ext cx="3858185" cy="1419925"/>
              <a:chOff x="76271" y="1450106"/>
              <a:chExt cx="4409214" cy="1622719"/>
            </a:xfrm>
          </p:grpSpPr>
          <p:sp>
            <p:nvSpPr>
              <p:cNvPr id="22" name="Oval 21"/>
              <p:cNvSpPr/>
              <p:nvPr/>
            </p:nvSpPr>
            <p:spPr>
              <a:xfrm>
                <a:off x="439475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2094396" y="2068144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126547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292332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Oval 25"/>
              <p:cNvSpPr/>
              <p:nvPr/>
            </p:nvSpPr>
            <p:spPr>
              <a:xfrm>
                <a:off x="1031143" y="1658071"/>
                <a:ext cx="2905635" cy="1182550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76271" y="1450106"/>
                <a:ext cx="4409214" cy="1622719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9" name="Oval 28"/>
            <p:cNvSpPr/>
            <p:nvPr/>
          </p:nvSpPr>
          <p:spPr>
            <a:xfrm>
              <a:off x="7542041" y="2530098"/>
              <a:ext cx="1255876" cy="727903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cxnSp>
          <p:nvCxnSpPr>
            <p:cNvPr id="30" name="Straight Arrow Connector 29"/>
            <p:cNvCxnSpPr/>
            <p:nvPr/>
          </p:nvCxnSpPr>
          <p:spPr>
            <a:xfrm>
              <a:off x="5806881" y="1774003"/>
              <a:ext cx="551048" cy="47672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6" name="Group 30"/>
            <p:cNvGrpSpPr>
              <a:grpSpLocks/>
            </p:cNvGrpSpPr>
            <p:nvPr/>
          </p:nvGrpSpPr>
          <p:grpSpPr bwMode="auto">
            <a:xfrm>
              <a:off x="1223284" y="4650925"/>
              <a:ext cx="3045632" cy="1376610"/>
              <a:chOff x="75387" y="1450110"/>
              <a:chExt cx="3480611" cy="1573218"/>
            </a:xfrm>
          </p:grpSpPr>
          <p:sp>
            <p:nvSpPr>
              <p:cNvPr id="40" name="Oval 39"/>
              <p:cNvSpPr/>
              <p:nvPr/>
            </p:nvSpPr>
            <p:spPr>
              <a:xfrm>
                <a:off x="963959" y="1829529"/>
                <a:ext cx="1622701" cy="75277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Oval 40"/>
              <p:cNvSpPr/>
              <p:nvPr/>
            </p:nvSpPr>
            <p:spPr>
              <a:xfrm>
                <a:off x="439655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 41"/>
              <p:cNvSpPr/>
              <p:nvPr/>
            </p:nvSpPr>
            <p:spPr>
              <a:xfrm>
                <a:off x="2094577" y="2069714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Oval 42"/>
              <p:cNvSpPr/>
              <p:nvPr/>
            </p:nvSpPr>
            <p:spPr>
              <a:xfrm>
                <a:off x="126565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Oval 43"/>
              <p:cNvSpPr/>
              <p:nvPr/>
            </p:nvSpPr>
            <p:spPr>
              <a:xfrm>
                <a:off x="292350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/>
              <p:cNvSpPr/>
              <p:nvPr/>
            </p:nvSpPr>
            <p:spPr>
              <a:xfrm>
                <a:off x="176040" y="1606918"/>
                <a:ext cx="2533641" cy="125951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Oval 45"/>
              <p:cNvSpPr/>
              <p:nvPr/>
            </p:nvSpPr>
            <p:spPr>
              <a:xfrm>
                <a:off x="76452" y="1448746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47" name="Straight Arrow Connector 46"/>
            <p:cNvCxnSpPr/>
            <p:nvPr/>
          </p:nvCxnSpPr>
          <p:spPr>
            <a:xfrm>
              <a:off x="2052069" y="3824434"/>
              <a:ext cx="404956" cy="645886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9" name="Group 48"/>
            <p:cNvGrpSpPr>
              <a:grpSpLocks/>
            </p:cNvGrpSpPr>
            <p:nvPr/>
          </p:nvGrpSpPr>
          <p:grpSpPr bwMode="auto">
            <a:xfrm>
              <a:off x="5133191" y="4738683"/>
              <a:ext cx="3045632" cy="1376610"/>
              <a:chOff x="75387" y="1450110"/>
              <a:chExt cx="3480611" cy="1573218"/>
            </a:xfrm>
          </p:grpSpPr>
          <p:sp>
            <p:nvSpPr>
              <p:cNvPr id="50" name="Oval 49"/>
              <p:cNvSpPr/>
              <p:nvPr/>
            </p:nvSpPr>
            <p:spPr>
              <a:xfrm>
                <a:off x="953671" y="1828828"/>
                <a:ext cx="1619771" cy="755706"/>
              </a:xfrm>
              <a:prstGeom prst="ellipse">
                <a:avLst/>
              </a:prstGeom>
              <a:noFill/>
              <a:ln w="190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1" name="Oval 50"/>
              <p:cNvSpPr/>
              <p:nvPr/>
            </p:nvSpPr>
            <p:spPr>
              <a:xfrm>
                <a:off x="438155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2" name="Oval 51"/>
              <p:cNvSpPr/>
              <p:nvPr/>
            </p:nvSpPr>
            <p:spPr>
              <a:xfrm>
                <a:off x="2093075" y="2069013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3" name="Oval 52"/>
              <p:cNvSpPr/>
              <p:nvPr/>
            </p:nvSpPr>
            <p:spPr>
              <a:xfrm>
                <a:off x="126415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4" name="Oval 53"/>
              <p:cNvSpPr/>
              <p:nvPr/>
            </p:nvSpPr>
            <p:spPr>
              <a:xfrm>
                <a:off x="292200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5" name="Oval 54"/>
              <p:cNvSpPr/>
              <p:nvPr/>
            </p:nvSpPr>
            <p:spPr>
              <a:xfrm>
                <a:off x="859941" y="1606216"/>
                <a:ext cx="2533639" cy="125951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6" name="Oval 55"/>
              <p:cNvSpPr/>
              <p:nvPr/>
            </p:nvSpPr>
            <p:spPr>
              <a:xfrm>
                <a:off x="74952" y="1450974"/>
                <a:ext cx="3479727" cy="1572925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57" name="Straight Arrow Connector 56"/>
            <p:cNvCxnSpPr/>
            <p:nvPr/>
          </p:nvCxnSpPr>
          <p:spPr>
            <a:xfrm>
              <a:off x="4363906" y="5400702"/>
              <a:ext cx="681761" cy="0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Arrow Connector 58"/>
            <p:cNvCxnSpPr/>
            <p:nvPr/>
          </p:nvCxnSpPr>
          <p:spPr>
            <a:xfrm flipV="1">
              <a:off x="6696247" y="3850064"/>
              <a:ext cx="435712" cy="62025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3644" name="TextBox 3"/>
          <p:cNvSpPr txBox="1">
            <a:spLocks noChangeArrowheads="1"/>
          </p:cNvSpPr>
          <p:nvPr/>
        </p:nvSpPr>
        <p:spPr bwMode="auto">
          <a:xfrm>
            <a:off x="1943100" y="157163"/>
            <a:ext cx="5032375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600">
                <a:solidFill>
                  <a:prstClr val="black"/>
                </a:solidFill>
              </a:rPr>
              <a:t>The Pentagon Equation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030996" y="285033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58" name="TextBox 57"/>
          <p:cNvSpPr txBox="1"/>
          <p:nvPr/>
        </p:nvSpPr>
        <p:spPr>
          <a:xfrm>
            <a:off x="2585109" y="29076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0" name="TextBox 59"/>
          <p:cNvSpPr txBox="1"/>
          <p:nvPr/>
        </p:nvSpPr>
        <p:spPr>
          <a:xfrm>
            <a:off x="5572499" y="172576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7" name="TextBox 66"/>
          <p:cNvSpPr txBox="1"/>
          <p:nvPr/>
        </p:nvSpPr>
        <p:spPr>
          <a:xfrm>
            <a:off x="7731663" y="285063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8" name="TextBox 67"/>
          <p:cNvSpPr txBox="1"/>
          <p:nvPr/>
        </p:nvSpPr>
        <p:spPr>
          <a:xfrm>
            <a:off x="8081540" y="29203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9" name="TextBox 68"/>
          <p:cNvSpPr txBox="1"/>
          <p:nvPr/>
        </p:nvSpPr>
        <p:spPr>
          <a:xfrm>
            <a:off x="8450486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1" name="TextBox 60"/>
          <p:cNvSpPr txBox="1"/>
          <p:nvPr/>
        </p:nvSpPr>
        <p:spPr>
          <a:xfrm>
            <a:off x="4258743" y="1566865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5" name="TextBox 64"/>
          <p:cNvSpPr txBox="1"/>
          <p:nvPr/>
        </p:nvSpPr>
        <p:spPr>
          <a:xfrm>
            <a:off x="3146183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</p:spTree>
    <p:extLst>
      <p:ext uri="{BB962C8B-B14F-4D97-AF65-F5344CB8AC3E}">
        <p14:creationId xmlns:p14="http://schemas.microsoft.com/office/powerpoint/2010/main" val="706204270"/>
      </p:ext>
    </p:extLst>
  </p:cSld>
  <p:clrMapOvr>
    <a:masterClrMapping/>
  </p:clrMapOvr>
  <p:transition advClick="0"/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643" name="Group 1"/>
          <p:cNvGrpSpPr>
            <a:grpSpLocks/>
          </p:cNvGrpSpPr>
          <p:nvPr/>
        </p:nvGrpSpPr>
        <p:grpSpPr bwMode="auto">
          <a:xfrm>
            <a:off x="948448" y="985838"/>
            <a:ext cx="7662152" cy="4447949"/>
            <a:chOff x="52919" y="466853"/>
            <a:chExt cx="9730046" cy="5648440"/>
          </a:xfrm>
        </p:grpSpPr>
        <p:grpSp>
          <p:nvGrpSpPr>
            <p:cNvPr id="63648" name="Group 2"/>
            <p:cNvGrpSpPr>
              <a:grpSpLocks/>
            </p:cNvGrpSpPr>
            <p:nvPr/>
          </p:nvGrpSpPr>
          <p:grpSpPr bwMode="auto">
            <a:xfrm>
              <a:off x="52919" y="2134024"/>
              <a:ext cx="3045632" cy="1376610"/>
              <a:chOff x="75387" y="1450110"/>
              <a:chExt cx="3480611" cy="1573218"/>
            </a:xfrm>
          </p:grpSpPr>
          <p:sp>
            <p:nvSpPr>
              <p:cNvPr id="20" name="Oval 19"/>
              <p:cNvSpPr/>
              <p:nvPr/>
            </p:nvSpPr>
            <p:spPr>
              <a:xfrm>
                <a:off x="224768" y="1850028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438591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2093511" y="2069711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126458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3" name="Oval 12"/>
              <p:cNvSpPr/>
              <p:nvPr/>
            </p:nvSpPr>
            <p:spPr>
              <a:xfrm>
                <a:off x="292243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154471" y="1615700"/>
                <a:ext cx="2533641" cy="1262441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4" name="Oval 13"/>
              <p:cNvSpPr/>
              <p:nvPr/>
            </p:nvSpPr>
            <p:spPr>
              <a:xfrm>
                <a:off x="75387" y="1448743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3649" name="Group 26"/>
            <p:cNvGrpSpPr>
              <a:grpSpLocks/>
            </p:cNvGrpSpPr>
            <p:nvPr/>
          </p:nvGrpSpPr>
          <p:grpSpPr bwMode="auto">
            <a:xfrm>
              <a:off x="2858981" y="466853"/>
              <a:ext cx="3434437" cy="1376352"/>
              <a:chOff x="450" y="1450110"/>
              <a:chExt cx="3924945" cy="1572923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214770" y="1827962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437379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/>
              <p:cNvSpPr/>
              <p:nvPr/>
            </p:nvSpPr>
            <p:spPr>
              <a:xfrm>
                <a:off x="2092298" y="2068148"/>
                <a:ext cx="26947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Oval 34"/>
              <p:cNvSpPr/>
              <p:nvPr/>
            </p:nvSpPr>
            <p:spPr>
              <a:xfrm>
                <a:off x="1266303" y="2068148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Oval 35"/>
              <p:cNvSpPr/>
              <p:nvPr/>
            </p:nvSpPr>
            <p:spPr>
              <a:xfrm>
                <a:off x="2921224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/>
              <p:cNvSpPr/>
              <p:nvPr/>
            </p:nvSpPr>
            <p:spPr>
              <a:xfrm>
                <a:off x="1925343" y="1819176"/>
                <a:ext cx="1438169" cy="828933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/>
              <p:cNvSpPr/>
              <p:nvPr/>
            </p:nvSpPr>
            <p:spPr>
              <a:xfrm>
                <a:off x="450" y="1450110"/>
                <a:ext cx="3924945" cy="157292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64" name="Straight Arrow Connector 63"/>
            <p:cNvCxnSpPr/>
            <p:nvPr/>
          </p:nvCxnSpPr>
          <p:spPr>
            <a:xfrm flipV="1">
              <a:off x="2861980" y="1774003"/>
              <a:ext cx="494661" cy="492103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2" name="Group 20"/>
            <p:cNvGrpSpPr>
              <a:grpSpLocks/>
            </p:cNvGrpSpPr>
            <p:nvPr/>
          </p:nvGrpSpPr>
          <p:grpSpPr bwMode="auto">
            <a:xfrm>
              <a:off x="5924780" y="2214846"/>
              <a:ext cx="3858185" cy="1419925"/>
              <a:chOff x="76271" y="1450106"/>
              <a:chExt cx="4409214" cy="1622719"/>
            </a:xfrm>
          </p:grpSpPr>
          <p:sp>
            <p:nvSpPr>
              <p:cNvPr id="22" name="Oval 21"/>
              <p:cNvSpPr/>
              <p:nvPr/>
            </p:nvSpPr>
            <p:spPr>
              <a:xfrm>
                <a:off x="439475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2094396" y="2068144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126547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292332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Oval 25"/>
              <p:cNvSpPr/>
              <p:nvPr/>
            </p:nvSpPr>
            <p:spPr>
              <a:xfrm>
                <a:off x="1031143" y="1658071"/>
                <a:ext cx="2905635" cy="1182550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76271" y="1450106"/>
                <a:ext cx="4409214" cy="1622719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9" name="Oval 28"/>
            <p:cNvSpPr/>
            <p:nvPr/>
          </p:nvSpPr>
          <p:spPr>
            <a:xfrm>
              <a:off x="7542041" y="2530098"/>
              <a:ext cx="1255876" cy="727903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cxnSp>
          <p:nvCxnSpPr>
            <p:cNvPr id="30" name="Straight Arrow Connector 29"/>
            <p:cNvCxnSpPr/>
            <p:nvPr/>
          </p:nvCxnSpPr>
          <p:spPr>
            <a:xfrm>
              <a:off x="5806881" y="1774003"/>
              <a:ext cx="551048" cy="47672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6" name="Group 30"/>
            <p:cNvGrpSpPr>
              <a:grpSpLocks/>
            </p:cNvGrpSpPr>
            <p:nvPr/>
          </p:nvGrpSpPr>
          <p:grpSpPr bwMode="auto">
            <a:xfrm>
              <a:off x="1223284" y="4650925"/>
              <a:ext cx="3045632" cy="1376610"/>
              <a:chOff x="75387" y="1450110"/>
              <a:chExt cx="3480611" cy="1573218"/>
            </a:xfrm>
          </p:grpSpPr>
          <p:sp>
            <p:nvSpPr>
              <p:cNvPr id="40" name="Oval 39"/>
              <p:cNvSpPr/>
              <p:nvPr/>
            </p:nvSpPr>
            <p:spPr>
              <a:xfrm>
                <a:off x="963959" y="1829529"/>
                <a:ext cx="1622701" cy="75277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Oval 40"/>
              <p:cNvSpPr/>
              <p:nvPr/>
            </p:nvSpPr>
            <p:spPr>
              <a:xfrm>
                <a:off x="439655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 41"/>
              <p:cNvSpPr/>
              <p:nvPr/>
            </p:nvSpPr>
            <p:spPr>
              <a:xfrm>
                <a:off x="2094577" y="2069714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Oval 42"/>
              <p:cNvSpPr/>
              <p:nvPr/>
            </p:nvSpPr>
            <p:spPr>
              <a:xfrm>
                <a:off x="126565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Oval 43"/>
              <p:cNvSpPr/>
              <p:nvPr/>
            </p:nvSpPr>
            <p:spPr>
              <a:xfrm>
                <a:off x="292350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/>
              <p:cNvSpPr/>
              <p:nvPr/>
            </p:nvSpPr>
            <p:spPr>
              <a:xfrm>
                <a:off x="176040" y="1606918"/>
                <a:ext cx="2533641" cy="125951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Oval 45"/>
              <p:cNvSpPr/>
              <p:nvPr/>
            </p:nvSpPr>
            <p:spPr>
              <a:xfrm>
                <a:off x="76452" y="1448746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47" name="Straight Arrow Connector 46"/>
            <p:cNvCxnSpPr/>
            <p:nvPr/>
          </p:nvCxnSpPr>
          <p:spPr>
            <a:xfrm>
              <a:off x="2052069" y="3824434"/>
              <a:ext cx="404956" cy="645886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9" name="Group 48"/>
            <p:cNvGrpSpPr>
              <a:grpSpLocks/>
            </p:cNvGrpSpPr>
            <p:nvPr/>
          </p:nvGrpSpPr>
          <p:grpSpPr bwMode="auto">
            <a:xfrm>
              <a:off x="5133191" y="4738683"/>
              <a:ext cx="3045632" cy="1376610"/>
              <a:chOff x="75387" y="1450110"/>
              <a:chExt cx="3480611" cy="1573218"/>
            </a:xfrm>
          </p:grpSpPr>
          <p:sp>
            <p:nvSpPr>
              <p:cNvPr id="50" name="Oval 49"/>
              <p:cNvSpPr/>
              <p:nvPr/>
            </p:nvSpPr>
            <p:spPr>
              <a:xfrm>
                <a:off x="953671" y="1828828"/>
                <a:ext cx="1619771" cy="755706"/>
              </a:xfrm>
              <a:prstGeom prst="ellipse">
                <a:avLst/>
              </a:prstGeom>
              <a:noFill/>
              <a:ln w="190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1" name="Oval 50"/>
              <p:cNvSpPr/>
              <p:nvPr/>
            </p:nvSpPr>
            <p:spPr>
              <a:xfrm>
                <a:off x="438155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2" name="Oval 51"/>
              <p:cNvSpPr/>
              <p:nvPr/>
            </p:nvSpPr>
            <p:spPr>
              <a:xfrm>
                <a:off x="2093075" y="2069013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3" name="Oval 52"/>
              <p:cNvSpPr/>
              <p:nvPr/>
            </p:nvSpPr>
            <p:spPr>
              <a:xfrm>
                <a:off x="126415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4" name="Oval 53"/>
              <p:cNvSpPr/>
              <p:nvPr/>
            </p:nvSpPr>
            <p:spPr>
              <a:xfrm>
                <a:off x="292200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5" name="Oval 54"/>
              <p:cNvSpPr/>
              <p:nvPr/>
            </p:nvSpPr>
            <p:spPr>
              <a:xfrm>
                <a:off x="859941" y="1606216"/>
                <a:ext cx="2533639" cy="125951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6" name="Oval 55"/>
              <p:cNvSpPr/>
              <p:nvPr/>
            </p:nvSpPr>
            <p:spPr>
              <a:xfrm>
                <a:off x="74952" y="1450974"/>
                <a:ext cx="3479727" cy="1572925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57" name="Straight Arrow Connector 56"/>
            <p:cNvCxnSpPr/>
            <p:nvPr/>
          </p:nvCxnSpPr>
          <p:spPr>
            <a:xfrm>
              <a:off x="4363906" y="5400702"/>
              <a:ext cx="681761" cy="0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Arrow Connector 58"/>
            <p:cNvCxnSpPr/>
            <p:nvPr/>
          </p:nvCxnSpPr>
          <p:spPr>
            <a:xfrm flipV="1">
              <a:off x="6696247" y="3850064"/>
              <a:ext cx="435712" cy="62025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3644" name="TextBox 3"/>
          <p:cNvSpPr txBox="1">
            <a:spLocks noChangeArrowheads="1"/>
          </p:cNvSpPr>
          <p:nvPr/>
        </p:nvSpPr>
        <p:spPr bwMode="auto">
          <a:xfrm>
            <a:off x="1943100" y="157163"/>
            <a:ext cx="5032375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600">
                <a:solidFill>
                  <a:prstClr val="black"/>
                </a:solidFill>
              </a:rPr>
              <a:t>The Pentagon Equation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030996" y="285033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58" name="TextBox 57"/>
          <p:cNvSpPr txBox="1"/>
          <p:nvPr/>
        </p:nvSpPr>
        <p:spPr>
          <a:xfrm>
            <a:off x="2585109" y="29076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0" name="TextBox 59"/>
          <p:cNvSpPr txBox="1"/>
          <p:nvPr/>
        </p:nvSpPr>
        <p:spPr>
          <a:xfrm>
            <a:off x="5572499" y="172576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7" name="TextBox 66"/>
          <p:cNvSpPr txBox="1"/>
          <p:nvPr/>
        </p:nvSpPr>
        <p:spPr>
          <a:xfrm>
            <a:off x="7731663" y="285063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8" name="TextBox 67"/>
          <p:cNvSpPr txBox="1"/>
          <p:nvPr/>
        </p:nvSpPr>
        <p:spPr>
          <a:xfrm>
            <a:off x="8081540" y="29203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9" name="TextBox 68"/>
          <p:cNvSpPr txBox="1"/>
          <p:nvPr/>
        </p:nvSpPr>
        <p:spPr>
          <a:xfrm>
            <a:off x="8450486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1" name="TextBox 60"/>
          <p:cNvSpPr txBox="1"/>
          <p:nvPr/>
        </p:nvSpPr>
        <p:spPr>
          <a:xfrm>
            <a:off x="4258743" y="1566865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2" name="TextBox 61"/>
          <p:cNvSpPr txBox="1"/>
          <p:nvPr/>
        </p:nvSpPr>
        <p:spPr>
          <a:xfrm>
            <a:off x="5343916" y="1561518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5" name="TextBox 64"/>
          <p:cNvSpPr txBox="1"/>
          <p:nvPr/>
        </p:nvSpPr>
        <p:spPr>
          <a:xfrm>
            <a:off x="3146183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</p:spTree>
    <p:extLst>
      <p:ext uri="{BB962C8B-B14F-4D97-AF65-F5344CB8AC3E}">
        <p14:creationId xmlns:p14="http://schemas.microsoft.com/office/powerpoint/2010/main" val="54763778"/>
      </p:ext>
    </p:extLst>
  </p:cSld>
  <p:clrMapOvr>
    <a:masterClrMapping/>
  </p:clrMapOvr>
  <p:transition advClick="0"/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643" name="Group 1"/>
          <p:cNvGrpSpPr>
            <a:grpSpLocks/>
          </p:cNvGrpSpPr>
          <p:nvPr/>
        </p:nvGrpSpPr>
        <p:grpSpPr bwMode="auto">
          <a:xfrm>
            <a:off x="948448" y="985838"/>
            <a:ext cx="7662152" cy="4447949"/>
            <a:chOff x="52919" y="466853"/>
            <a:chExt cx="9730046" cy="5648440"/>
          </a:xfrm>
        </p:grpSpPr>
        <p:grpSp>
          <p:nvGrpSpPr>
            <p:cNvPr id="63648" name="Group 2"/>
            <p:cNvGrpSpPr>
              <a:grpSpLocks/>
            </p:cNvGrpSpPr>
            <p:nvPr/>
          </p:nvGrpSpPr>
          <p:grpSpPr bwMode="auto">
            <a:xfrm>
              <a:off x="52919" y="2134024"/>
              <a:ext cx="3045632" cy="1376610"/>
              <a:chOff x="75387" y="1450110"/>
              <a:chExt cx="3480611" cy="1573218"/>
            </a:xfrm>
          </p:grpSpPr>
          <p:sp>
            <p:nvSpPr>
              <p:cNvPr id="20" name="Oval 19"/>
              <p:cNvSpPr/>
              <p:nvPr/>
            </p:nvSpPr>
            <p:spPr>
              <a:xfrm>
                <a:off x="224768" y="1850028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438591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2093511" y="2069711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126458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3" name="Oval 12"/>
              <p:cNvSpPr/>
              <p:nvPr/>
            </p:nvSpPr>
            <p:spPr>
              <a:xfrm>
                <a:off x="292243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154471" y="1615700"/>
                <a:ext cx="2533641" cy="1262441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4" name="Oval 13"/>
              <p:cNvSpPr/>
              <p:nvPr/>
            </p:nvSpPr>
            <p:spPr>
              <a:xfrm>
                <a:off x="75387" y="1448743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3649" name="Group 26"/>
            <p:cNvGrpSpPr>
              <a:grpSpLocks/>
            </p:cNvGrpSpPr>
            <p:nvPr/>
          </p:nvGrpSpPr>
          <p:grpSpPr bwMode="auto">
            <a:xfrm>
              <a:off x="2858981" y="466853"/>
              <a:ext cx="3434437" cy="1376352"/>
              <a:chOff x="450" y="1450110"/>
              <a:chExt cx="3924945" cy="1572923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214770" y="1827962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437379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/>
              <p:cNvSpPr/>
              <p:nvPr/>
            </p:nvSpPr>
            <p:spPr>
              <a:xfrm>
                <a:off x="2092298" y="2068148"/>
                <a:ext cx="26947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Oval 34"/>
              <p:cNvSpPr/>
              <p:nvPr/>
            </p:nvSpPr>
            <p:spPr>
              <a:xfrm>
                <a:off x="1266303" y="2068148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Oval 35"/>
              <p:cNvSpPr/>
              <p:nvPr/>
            </p:nvSpPr>
            <p:spPr>
              <a:xfrm>
                <a:off x="2921224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/>
              <p:cNvSpPr/>
              <p:nvPr/>
            </p:nvSpPr>
            <p:spPr>
              <a:xfrm>
                <a:off x="1925343" y="1819176"/>
                <a:ext cx="1438169" cy="828933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/>
              <p:cNvSpPr/>
              <p:nvPr/>
            </p:nvSpPr>
            <p:spPr>
              <a:xfrm>
                <a:off x="450" y="1450110"/>
                <a:ext cx="3924945" cy="157292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64" name="Straight Arrow Connector 63"/>
            <p:cNvCxnSpPr/>
            <p:nvPr/>
          </p:nvCxnSpPr>
          <p:spPr>
            <a:xfrm flipV="1">
              <a:off x="2861980" y="1774003"/>
              <a:ext cx="494661" cy="492103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2" name="Group 20"/>
            <p:cNvGrpSpPr>
              <a:grpSpLocks/>
            </p:cNvGrpSpPr>
            <p:nvPr/>
          </p:nvGrpSpPr>
          <p:grpSpPr bwMode="auto">
            <a:xfrm>
              <a:off x="5924780" y="2214846"/>
              <a:ext cx="3858185" cy="1419925"/>
              <a:chOff x="76271" y="1450106"/>
              <a:chExt cx="4409214" cy="1622719"/>
            </a:xfrm>
          </p:grpSpPr>
          <p:sp>
            <p:nvSpPr>
              <p:cNvPr id="22" name="Oval 21"/>
              <p:cNvSpPr/>
              <p:nvPr/>
            </p:nvSpPr>
            <p:spPr>
              <a:xfrm>
                <a:off x="439475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2094396" y="2068144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126547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292332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Oval 25"/>
              <p:cNvSpPr/>
              <p:nvPr/>
            </p:nvSpPr>
            <p:spPr>
              <a:xfrm>
                <a:off x="1031143" y="1658071"/>
                <a:ext cx="2905635" cy="1182550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76271" y="1450106"/>
                <a:ext cx="4409214" cy="1622719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9" name="Oval 28"/>
            <p:cNvSpPr/>
            <p:nvPr/>
          </p:nvSpPr>
          <p:spPr>
            <a:xfrm>
              <a:off x="7542041" y="2530098"/>
              <a:ext cx="1255876" cy="727903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cxnSp>
          <p:nvCxnSpPr>
            <p:cNvPr id="30" name="Straight Arrow Connector 29"/>
            <p:cNvCxnSpPr/>
            <p:nvPr/>
          </p:nvCxnSpPr>
          <p:spPr>
            <a:xfrm>
              <a:off x="5806881" y="1774003"/>
              <a:ext cx="551048" cy="47672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6" name="Group 30"/>
            <p:cNvGrpSpPr>
              <a:grpSpLocks/>
            </p:cNvGrpSpPr>
            <p:nvPr/>
          </p:nvGrpSpPr>
          <p:grpSpPr bwMode="auto">
            <a:xfrm>
              <a:off x="1223284" y="4650925"/>
              <a:ext cx="3045632" cy="1376610"/>
              <a:chOff x="75387" y="1450110"/>
              <a:chExt cx="3480611" cy="1573218"/>
            </a:xfrm>
          </p:grpSpPr>
          <p:sp>
            <p:nvSpPr>
              <p:cNvPr id="40" name="Oval 39"/>
              <p:cNvSpPr/>
              <p:nvPr/>
            </p:nvSpPr>
            <p:spPr>
              <a:xfrm>
                <a:off x="963959" y="1829529"/>
                <a:ext cx="1622701" cy="75277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Oval 40"/>
              <p:cNvSpPr/>
              <p:nvPr/>
            </p:nvSpPr>
            <p:spPr>
              <a:xfrm>
                <a:off x="439655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 41"/>
              <p:cNvSpPr/>
              <p:nvPr/>
            </p:nvSpPr>
            <p:spPr>
              <a:xfrm>
                <a:off x="2094577" y="2069714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Oval 42"/>
              <p:cNvSpPr/>
              <p:nvPr/>
            </p:nvSpPr>
            <p:spPr>
              <a:xfrm>
                <a:off x="126565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Oval 43"/>
              <p:cNvSpPr/>
              <p:nvPr/>
            </p:nvSpPr>
            <p:spPr>
              <a:xfrm>
                <a:off x="292350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/>
              <p:cNvSpPr/>
              <p:nvPr/>
            </p:nvSpPr>
            <p:spPr>
              <a:xfrm>
                <a:off x="176040" y="1606918"/>
                <a:ext cx="2533641" cy="125951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Oval 45"/>
              <p:cNvSpPr/>
              <p:nvPr/>
            </p:nvSpPr>
            <p:spPr>
              <a:xfrm>
                <a:off x="76452" y="1448746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47" name="Straight Arrow Connector 46"/>
            <p:cNvCxnSpPr/>
            <p:nvPr/>
          </p:nvCxnSpPr>
          <p:spPr>
            <a:xfrm>
              <a:off x="2052069" y="3824434"/>
              <a:ext cx="404956" cy="645886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9" name="Group 48"/>
            <p:cNvGrpSpPr>
              <a:grpSpLocks/>
            </p:cNvGrpSpPr>
            <p:nvPr/>
          </p:nvGrpSpPr>
          <p:grpSpPr bwMode="auto">
            <a:xfrm>
              <a:off x="5133191" y="4738683"/>
              <a:ext cx="3045632" cy="1376610"/>
              <a:chOff x="75387" y="1450110"/>
              <a:chExt cx="3480611" cy="1573218"/>
            </a:xfrm>
          </p:grpSpPr>
          <p:sp>
            <p:nvSpPr>
              <p:cNvPr id="50" name="Oval 49"/>
              <p:cNvSpPr/>
              <p:nvPr/>
            </p:nvSpPr>
            <p:spPr>
              <a:xfrm>
                <a:off x="953671" y="1828828"/>
                <a:ext cx="1619771" cy="755706"/>
              </a:xfrm>
              <a:prstGeom prst="ellipse">
                <a:avLst/>
              </a:prstGeom>
              <a:noFill/>
              <a:ln w="190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1" name="Oval 50"/>
              <p:cNvSpPr/>
              <p:nvPr/>
            </p:nvSpPr>
            <p:spPr>
              <a:xfrm>
                <a:off x="438155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2" name="Oval 51"/>
              <p:cNvSpPr/>
              <p:nvPr/>
            </p:nvSpPr>
            <p:spPr>
              <a:xfrm>
                <a:off x="2093075" y="2069013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3" name="Oval 52"/>
              <p:cNvSpPr/>
              <p:nvPr/>
            </p:nvSpPr>
            <p:spPr>
              <a:xfrm>
                <a:off x="126415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4" name="Oval 53"/>
              <p:cNvSpPr/>
              <p:nvPr/>
            </p:nvSpPr>
            <p:spPr>
              <a:xfrm>
                <a:off x="292200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5" name="Oval 54"/>
              <p:cNvSpPr/>
              <p:nvPr/>
            </p:nvSpPr>
            <p:spPr>
              <a:xfrm>
                <a:off x="859941" y="1606216"/>
                <a:ext cx="2533639" cy="125951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6" name="Oval 55"/>
              <p:cNvSpPr/>
              <p:nvPr/>
            </p:nvSpPr>
            <p:spPr>
              <a:xfrm>
                <a:off x="74952" y="1450974"/>
                <a:ext cx="3479727" cy="1572925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57" name="Straight Arrow Connector 56"/>
            <p:cNvCxnSpPr/>
            <p:nvPr/>
          </p:nvCxnSpPr>
          <p:spPr>
            <a:xfrm>
              <a:off x="4363906" y="5400702"/>
              <a:ext cx="681761" cy="0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Arrow Connector 58"/>
            <p:cNvCxnSpPr/>
            <p:nvPr/>
          </p:nvCxnSpPr>
          <p:spPr>
            <a:xfrm flipV="1">
              <a:off x="6696247" y="3850064"/>
              <a:ext cx="435712" cy="62025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3644" name="TextBox 3"/>
          <p:cNvSpPr txBox="1">
            <a:spLocks noChangeArrowheads="1"/>
          </p:cNvSpPr>
          <p:nvPr/>
        </p:nvSpPr>
        <p:spPr bwMode="auto">
          <a:xfrm>
            <a:off x="1943100" y="157163"/>
            <a:ext cx="5032375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600">
                <a:solidFill>
                  <a:prstClr val="black"/>
                </a:solidFill>
              </a:rPr>
              <a:t>The Pentagon Equation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030996" y="285033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58" name="TextBox 57"/>
          <p:cNvSpPr txBox="1"/>
          <p:nvPr/>
        </p:nvSpPr>
        <p:spPr>
          <a:xfrm>
            <a:off x="2585109" y="29076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0" name="TextBox 59"/>
          <p:cNvSpPr txBox="1"/>
          <p:nvPr/>
        </p:nvSpPr>
        <p:spPr>
          <a:xfrm>
            <a:off x="5572499" y="172576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7" name="TextBox 66"/>
          <p:cNvSpPr txBox="1"/>
          <p:nvPr/>
        </p:nvSpPr>
        <p:spPr>
          <a:xfrm>
            <a:off x="7731663" y="285063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8" name="TextBox 67"/>
          <p:cNvSpPr txBox="1"/>
          <p:nvPr/>
        </p:nvSpPr>
        <p:spPr>
          <a:xfrm>
            <a:off x="8081540" y="29203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9" name="TextBox 68"/>
          <p:cNvSpPr txBox="1"/>
          <p:nvPr/>
        </p:nvSpPr>
        <p:spPr>
          <a:xfrm>
            <a:off x="8450486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1" name="TextBox 60"/>
          <p:cNvSpPr txBox="1"/>
          <p:nvPr/>
        </p:nvSpPr>
        <p:spPr>
          <a:xfrm>
            <a:off x="4258743" y="1566865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2" name="TextBox 61"/>
          <p:cNvSpPr txBox="1"/>
          <p:nvPr/>
        </p:nvSpPr>
        <p:spPr>
          <a:xfrm>
            <a:off x="5343916" y="1561518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5" name="TextBox 64"/>
          <p:cNvSpPr txBox="1"/>
          <p:nvPr/>
        </p:nvSpPr>
        <p:spPr>
          <a:xfrm>
            <a:off x="3146183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70" name="TextBox 69"/>
          <p:cNvSpPr txBox="1"/>
          <p:nvPr/>
        </p:nvSpPr>
        <p:spPr>
          <a:xfrm>
            <a:off x="2935113" y="1751623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0070C0"/>
                </a:solidFill>
              </a:rPr>
              <a:t>1</a:t>
            </a:r>
            <a:endParaRPr lang="en-US" sz="3200" b="1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943930"/>
      </p:ext>
    </p:extLst>
  </p:cSld>
  <p:clrMapOvr>
    <a:masterClrMapping/>
  </p:clrMapOvr>
  <p:transition advClick="0"/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643" name="Group 1"/>
          <p:cNvGrpSpPr>
            <a:grpSpLocks/>
          </p:cNvGrpSpPr>
          <p:nvPr/>
        </p:nvGrpSpPr>
        <p:grpSpPr bwMode="auto">
          <a:xfrm>
            <a:off x="948448" y="985838"/>
            <a:ext cx="7662152" cy="4447949"/>
            <a:chOff x="52919" y="466853"/>
            <a:chExt cx="9730046" cy="5648440"/>
          </a:xfrm>
        </p:grpSpPr>
        <p:grpSp>
          <p:nvGrpSpPr>
            <p:cNvPr id="63648" name="Group 2"/>
            <p:cNvGrpSpPr>
              <a:grpSpLocks/>
            </p:cNvGrpSpPr>
            <p:nvPr/>
          </p:nvGrpSpPr>
          <p:grpSpPr bwMode="auto">
            <a:xfrm>
              <a:off x="52919" y="2134024"/>
              <a:ext cx="3045632" cy="1376610"/>
              <a:chOff x="75387" y="1450110"/>
              <a:chExt cx="3480611" cy="1573218"/>
            </a:xfrm>
          </p:grpSpPr>
          <p:sp>
            <p:nvSpPr>
              <p:cNvPr id="20" name="Oval 19"/>
              <p:cNvSpPr/>
              <p:nvPr/>
            </p:nvSpPr>
            <p:spPr>
              <a:xfrm>
                <a:off x="224768" y="1850028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438591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2093511" y="2069711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126458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3" name="Oval 12"/>
              <p:cNvSpPr/>
              <p:nvPr/>
            </p:nvSpPr>
            <p:spPr>
              <a:xfrm>
                <a:off x="292243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154471" y="1615700"/>
                <a:ext cx="2533641" cy="126244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4" name="Oval 13"/>
              <p:cNvSpPr/>
              <p:nvPr/>
            </p:nvSpPr>
            <p:spPr>
              <a:xfrm>
                <a:off x="75387" y="1448743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3649" name="Group 26"/>
            <p:cNvGrpSpPr>
              <a:grpSpLocks/>
            </p:cNvGrpSpPr>
            <p:nvPr/>
          </p:nvGrpSpPr>
          <p:grpSpPr bwMode="auto">
            <a:xfrm>
              <a:off x="2858981" y="466853"/>
              <a:ext cx="3434437" cy="1376352"/>
              <a:chOff x="450" y="1450110"/>
              <a:chExt cx="3924945" cy="1572923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214770" y="1827962"/>
                <a:ext cx="1622701" cy="755706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437379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/>
              <p:cNvSpPr/>
              <p:nvPr/>
            </p:nvSpPr>
            <p:spPr>
              <a:xfrm>
                <a:off x="2092298" y="2068148"/>
                <a:ext cx="26947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Oval 34"/>
              <p:cNvSpPr/>
              <p:nvPr/>
            </p:nvSpPr>
            <p:spPr>
              <a:xfrm>
                <a:off x="1266303" y="2068148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Oval 35"/>
              <p:cNvSpPr/>
              <p:nvPr/>
            </p:nvSpPr>
            <p:spPr>
              <a:xfrm>
                <a:off x="2921224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/>
              <p:cNvSpPr/>
              <p:nvPr/>
            </p:nvSpPr>
            <p:spPr>
              <a:xfrm>
                <a:off x="1925343" y="1819176"/>
                <a:ext cx="1438169" cy="828933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/>
              <p:cNvSpPr/>
              <p:nvPr/>
            </p:nvSpPr>
            <p:spPr>
              <a:xfrm>
                <a:off x="450" y="1450110"/>
                <a:ext cx="3924945" cy="157292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64" name="Straight Arrow Connector 63"/>
            <p:cNvCxnSpPr/>
            <p:nvPr/>
          </p:nvCxnSpPr>
          <p:spPr>
            <a:xfrm flipV="1">
              <a:off x="2861980" y="1774003"/>
              <a:ext cx="494661" cy="492103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2" name="Group 20"/>
            <p:cNvGrpSpPr>
              <a:grpSpLocks/>
            </p:cNvGrpSpPr>
            <p:nvPr/>
          </p:nvGrpSpPr>
          <p:grpSpPr bwMode="auto">
            <a:xfrm>
              <a:off x="5924780" y="2214846"/>
              <a:ext cx="3858185" cy="1419925"/>
              <a:chOff x="76271" y="1450106"/>
              <a:chExt cx="4409214" cy="1622719"/>
            </a:xfrm>
          </p:grpSpPr>
          <p:sp>
            <p:nvSpPr>
              <p:cNvPr id="22" name="Oval 21"/>
              <p:cNvSpPr/>
              <p:nvPr/>
            </p:nvSpPr>
            <p:spPr>
              <a:xfrm>
                <a:off x="439475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2094396" y="2068144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126547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292332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Oval 25"/>
              <p:cNvSpPr/>
              <p:nvPr/>
            </p:nvSpPr>
            <p:spPr>
              <a:xfrm>
                <a:off x="1031143" y="1658071"/>
                <a:ext cx="2905635" cy="1182550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76271" y="1450106"/>
                <a:ext cx="4409214" cy="1622719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9" name="Oval 28"/>
            <p:cNvSpPr/>
            <p:nvPr/>
          </p:nvSpPr>
          <p:spPr>
            <a:xfrm>
              <a:off x="7542041" y="2530098"/>
              <a:ext cx="1255876" cy="727903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cxnSp>
          <p:nvCxnSpPr>
            <p:cNvPr id="30" name="Straight Arrow Connector 29"/>
            <p:cNvCxnSpPr/>
            <p:nvPr/>
          </p:nvCxnSpPr>
          <p:spPr>
            <a:xfrm>
              <a:off x="5806881" y="1774003"/>
              <a:ext cx="551048" cy="47672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6" name="Group 30"/>
            <p:cNvGrpSpPr>
              <a:grpSpLocks/>
            </p:cNvGrpSpPr>
            <p:nvPr/>
          </p:nvGrpSpPr>
          <p:grpSpPr bwMode="auto">
            <a:xfrm>
              <a:off x="1223284" y="4650925"/>
              <a:ext cx="3045632" cy="1376610"/>
              <a:chOff x="75387" y="1450110"/>
              <a:chExt cx="3480611" cy="1573218"/>
            </a:xfrm>
          </p:grpSpPr>
          <p:sp>
            <p:nvSpPr>
              <p:cNvPr id="40" name="Oval 39"/>
              <p:cNvSpPr/>
              <p:nvPr/>
            </p:nvSpPr>
            <p:spPr>
              <a:xfrm>
                <a:off x="963959" y="1829529"/>
                <a:ext cx="1622701" cy="75277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Oval 40"/>
              <p:cNvSpPr/>
              <p:nvPr/>
            </p:nvSpPr>
            <p:spPr>
              <a:xfrm>
                <a:off x="439655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 41"/>
              <p:cNvSpPr/>
              <p:nvPr/>
            </p:nvSpPr>
            <p:spPr>
              <a:xfrm>
                <a:off x="2094577" y="2069714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Oval 42"/>
              <p:cNvSpPr/>
              <p:nvPr/>
            </p:nvSpPr>
            <p:spPr>
              <a:xfrm>
                <a:off x="126565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Oval 43"/>
              <p:cNvSpPr/>
              <p:nvPr/>
            </p:nvSpPr>
            <p:spPr>
              <a:xfrm>
                <a:off x="292350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/>
              <p:cNvSpPr/>
              <p:nvPr/>
            </p:nvSpPr>
            <p:spPr>
              <a:xfrm>
                <a:off x="176040" y="1606918"/>
                <a:ext cx="2533641" cy="125951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Oval 45"/>
              <p:cNvSpPr/>
              <p:nvPr/>
            </p:nvSpPr>
            <p:spPr>
              <a:xfrm>
                <a:off x="76452" y="1448746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47" name="Straight Arrow Connector 46"/>
            <p:cNvCxnSpPr/>
            <p:nvPr/>
          </p:nvCxnSpPr>
          <p:spPr>
            <a:xfrm>
              <a:off x="2052069" y="3824434"/>
              <a:ext cx="404956" cy="645886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9" name="Group 48"/>
            <p:cNvGrpSpPr>
              <a:grpSpLocks/>
            </p:cNvGrpSpPr>
            <p:nvPr/>
          </p:nvGrpSpPr>
          <p:grpSpPr bwMode="auto">
            <a:xfrm>
              <a:off x="5133191" y="4738683"/>
              <a:ext cx="3045632" cy="1376610"/>
              <a:chOff x="75387" y="1450110"/>
              <a:chExt cx="3480611" cy="1573218"/>
            </a:xfrm>
          </p:grpSpPr>
          <p:sp>
            <p:nvSpPr>
              <p:cNvPr id="50" name="Oval 49"/>
              <p:cNvSpPr/>
              <p:nvPr/>
            </p:nvSpPr>
            <p:spPr>
              <a:xfrm>
                <a:off x="953671" y="1828828"/>
                <a:ext cx="1619771" cy="755706"/>
              </a:xfrm>
              <a:prstGeom prst="ellipse">
                <a:avLst/>
              </a:prstGeom>
              <a:noFill/>
              <a:ln w="190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1" name="Oval 50"/>
              <p:cNvSpPr/>
              <p:nvPr/>
            </p:nvSpPr>
            <p:spPr>
              <a:xfrm>
                <a:off x="438155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2" name="Oval 51"/>
              <p:cNvSpPr/>
              <p:nvPr/>
            </p:nvSpPr>
            <p:spPr>
              <a:xfrm>
                <a:off x="2093075" y="2069013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3" name="Oval 52"/>
              <p:cNvSpPr/>
              <p:nvPr/>
            </p:nvSpPr>
            <p:spPr>
              <a:xfrm>
                <a:off x="126415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4" name="Oval 53"/>
              <p:cNvSpPr/>
              <p:nvPr/>
            </p:nvSpPr>
            <p:spPr>
              <a:xfrm>
                <a:off x="292200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5" name="Oval 54"/>
              <p:cNvSpPr/>
              <p:nvPr/>
            </p:nvSpPr>
            <p:spPr>
              <a:xfrm>
                <a:off x="859941" y="1606216"/>
                <a:ext cx="2533639" cy="125951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6" name="Oval 55"/>
              <p:cNvSpPr/>
              <p:nvPr/>
            </p:nvSpPr>
            <p:spPr>
              <a:xfrm>
                <a:off x="74952" y="1450974"/>
                <a:ext cx="3479727" cy="1572925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57" name="Straight Arrow Connector 56"/>
            <p:cNvCxnSpPr/>
            <p:nvPr/>
          </p:nvCxnSpPr>
          <p:spPr>
            <a:xfrm>
              <a:off x="4363906" y="5400702"/>
              <a:ext cx="681761" cy="0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Arrow Connector 58"/>
            <p:cNvCxnSpPr/>
            <p:nvPr/>
          </p:nvCxnSpPr>
          <p:spPr>
            <a:xfrm flipV="1">
              <a:off x="6696247" y="3850064"/>
              <a:ext cx="435712" cy="62025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3644" name="TextBox 3"/>
          <p:cNvSpPr txBox="1">
            <a:spLocks noChangeArrowheads="1"/>
          </p:cNvSpPr>
          <p:nvPr/>
        </p:nvSpPr>
        <p:spPr bwMode="auto">
          <a:xfrm>
            <a:off x="1943100" y="157163"/>
            <a:ext cx="5032375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600">
                <a:solidFill>
                  <a:prstClr val="black"/>
                </a:solidFill>
              </a:rPr>
              <a:t>The Pentagon Equation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030996" y="285033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0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2585109" y="29076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1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5572499" y="172576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1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7731663" y="285063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1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8081540" y="29203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1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8450486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1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4258743" y="1566865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0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5343916" y="1561518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1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3146183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1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2935113" y="1751623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0070C0"/>
                </a:solidFill>
              </a:rPr>
              <a:t>1</a:t>
            </a:r>
            <a:endParaRPr lang="en-US" sz="3200" b="1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1119869"/>
      </p:ext>
    </p:extLst>
  </p:cSld>
  <p:clrMapOvr>
    <a:masterClrMapping/>
  </p:clrMapOvr>
  <p:transition advClick="0"/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643" name="Group 1"/>
          <p:cNvGrpSpPr>
            <a:grpSpLocks/>
          </p:cNvGrpSpPr>
          <p:nvPr/>
        </p:nvGrpSpPr>
        <p:grpSpPr bwMode="auto">
          <a:xfrm>
            <a:off x="948448" y="985838"/>
            <a:ext cx="7662152" cy="4447949"/>
            <a:chOff x="52919" y="466853"/>
            <a:chExt cx="9730046" cy="5648440"/>
          </a:xfrm>
        </p:grpSpPr>
        <p:grpSp>
          <p:nvGrpSpPr>
            <p:cNvPr id="63648" name="Group 2"/>
            <p:cNvGrpSpPr>
              <a:grpSpLocks/>
            </p:cNvGrpSpPr>
            <p:nvPr/>
          </p:nvGrpSpPr>
          <p:grpSpPr bwMode="auto">
            <a:xfrm>
              <a:off x="52919" y="2134024"/>
              <a:ext cx="3045632" cy="1376610"/>
              <a:chOff x="75387" y="1450110"/>
              <a:chExt cx="3480611" cy="1573218"/>
            </a:xfrm>
          </p:grpSpPr>
          <p:sp>
            <p:nvSpPr>
              <p:cNvPr id="20" name="Oval 19"/>
              <p:cNvSpPr/>
              <p:nvPr/>
            </p:nvSpPr>
            <p:spPr>
              <a:xfrm>
                <a:off x="224768" y="1850028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438591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2093511" y="2069711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126458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3" name="Oval 12"/>
              <p:cNvSpPr/>
              <p:nvPr/>
            </p:nvSpPr>
            <p:spPr>
              <a:xfrm>
                <a:off x="292243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154471" y="1615700"/>
                <a:ext cx="2533641" cy="126244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4" name="Oval 13"/>
              <p:cNvSpPr/>
              <p:nvPr/>
            </p:nvSpPr>
            <p:spPr>
              <a:xfrm>
                <a:off x="75387" y="1448743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3649" name="Group 26"/>
            <p:cNvGrpSpPr>
              <a:grpSpLocks/>
            </p:cNvGrpSpPr>
            <p:nvPr/>
          </p:nvGrpSpPr>
          <p:grpSpPr bwMode="auto">
            <a:xfrm>
              <a:off x="2858981" y="466853"/>
              <a:ext cx="3434437" cy="1376352"/>
              <a:chOff x="450" y="1450110"/>
              <a:chExt cx="3924945" cy="1572923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214770" y="1827962"/>
                <a:ext cx="1622701" cy="755706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437379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/>
              <p:cNvSpPr/>
              <p:nvPr/>
            </p:nvSpPr>
            <p:spPr>
              <a:xfrm>
                <a:off x="2092298" y="2068148"/>
                <a:ext cx="26947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Oval 34"/>
              <p:cNvSpPr/>
              <p:nvPr/>
            </p:nvSpPr>
            <p:spPr>
              <a:xfrm>
                <a:off x="1266303" y="2068148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Oval 35"/>
              <p:cNvSpPr/>
              <p:nvPr/>
            </p:nvSpPr>
            <p:spPr>
              <a:xfrm>
                <a:off x="2921224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/>
              <p:cNvSpPr/>
              <p:nvPr/>
            </p:nvSpPr>
            <p:spPr>
              <a:xfrm>
                <a:off x="1925343" y="1819176"/>
                <a:ext cx="1438169" cy="828933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/>
              <p:cNvSpPr/>
              <p:nvPr/>
            </p:nvSpPr>
            <p:spPr>
              <a:xfrm>
                <a:off x="450" y="1450110"/>
                <a:ext cx="3924945" cy="157292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64" name="Straight Arrow Connector 63"/>
            <p:cNvCxnSpPr/>
            <p:nvPr/>
          </p:nvCxnSpPr>
          <p:spPr>
            <a:xfrm flipV="1">
              <a:off x="2861980" y="1774003"/>
              <a:ext cx="494661" cy="492103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2" name="Group 20"/>
            <p:cNvGrpSpPr>
              <a:grpSpLocks/>
            </p:cNvGrpSpPr>
            <p:nvPr/>
          </p:nvGrpSpPr>
          <p:grpSpPr bwMode="auto">
            <a:xfrm>
              <a:off x="5924780" y="2214846"/>
              <a:ext cx="3858185" cy="1419925"/>
              <a:chOff x="76271" y="1450106"/>
              <a:chExt cx="4409214" cy="1622719"/>
            </a:xfrm>
          </p:grpSpPr>
          <p:sp>
            <p:nvSpPr>
              <p:cNvPr id="22" name="Oval 21"/>
              <p:cNvSpPr/>
              <p:nvPr/>
            </p:nvSpPr>
            <p:spPr>
              <a:xfrm>
                <a:off x="439475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2094396" y="2068144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126547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292332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Oval 25"/>
              <p:cNvSpPr/>
              <p:nvPr/>
            </p:nvSpPr>
            <p:spPr>
              <a:xfrm>
                <a:off x="1031143" y="1658071"/>
                <a:ext cx="2905635" cy="1182550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76271" y="1450106"/>
                <a:ext cx="4409214" cy="1622719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9" name="Oval 28"/>
            <p:cNvSpPr/>
            <p:nvPr/>
          </p:nvSpPr>
          <p:spPr>
            <a:xfrm>
              <a:off x="7542041" y="2530098"/>
              <a:ext cx="1255876" cy="727903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cxnSp>
          <p:nvCxnSpPr>
            <p:cNvPr id="30" name="Straight Arrow Connector 29"/>
            <p:cNvCxnSpPr/>
            <p:nvPr/>
          </p:nvCxnSpPr>
          <p:spPr>
            <a:xfrm>
              <a:off x="5806881" y="1774003"/>
              <a:ext cx="551048" cy="47672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6" name="Group 30"/>
            <p:cNvGrpSpPr>
              <a:grpSpLocks/>
            </p:cNvGrpSpPr>
            <p:nvPr/>
          </p:nvGrpSpPr>
          <p:grpSpPr bwMode="auto">
            <a:xfrm>
              <a:off x="1223284" y="4650925"/>
              <a:ext cx="3045632" cy="1376610"/>
              <a:chOff x="75387" y="1450110"/>
              <a:chExt cx="3480611" cy="1573218"/>
            </a:xfrm>
          </p:grpSpPr>
          <p:sp>
            <p:nvSpPr>
              <p:cNvPr id="40" name="Oval 39"/>
              <p:cNvSpPr/>
              <p:nvPr/>
            </p:nvSpPr>
            <p:spPr>
              <a:xfrm>
                <a:off x="963959" y="1829529"/>
                <a:ext cx="1622701" cy="75277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Oval 40"/>
              <p:cNvSpPr/>
              <p:nvPr/>
            </p:nvSpPr>
            <p:spPr>
              <a:xfrm>
                <a:off x="439655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 41"/>
              <p:cNvSpPr/>
              <p:nvPr/>
            </p:nvSpPr>
            <p:spPr>
              <a:xfrm>
                <a:off x="2094577" y="2069714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Oval 42"/>
              <p:cNvSpPr/>
              <p:nvPr/>
            </p:nvSpPr>
            <p:spPr>
              <a:xfrm>
                <a:off x="126565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Oval 43"/>
              <p:cNvSpPr/>
              <p:nvPr/>
            </p:nvSpPr>
            <p:spPr>
              <a:xfrm>
                <a:off x="292350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/>
              <p:cNvSpPr/>
              <p:nvPr/>
            </p:nvSpPr>
            <p:spPr>
              <a:xfrm>
                <a:off x="176040" y="1606918"/>
                <a:ext cx="2533641" cy="125951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Oval 45"/>
              <p:cNvSpPr/>
              <p:nvPr/>
            </p:nvSpPr>
            <p:spPr>
              <a:xfrm>
                <a:off x="76452" y="1448746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47" name="Straight Arrow Connector 46"/>
            <p:cNvCxnSpPr/>
            <p:nvPr/>
          </p:nvCxnSpPr>
          <p:spPr>
            <a:xfrm>
              <a:off x="2052069" y="3824434"/>
              <a:ext cx="404956" cy="645886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9" name="Group 48"/>
            <p:cNvGrpSpPr>
              <a:grpSpLocks/>
            </p:cNvGrpSpPr>
            <p:nvPr/>
          </p:nvGrpSpPr>
          <p:grpSpPr bwMode="auto">
            <a:xfrm>
              <a:off x="5133191" y="4738683"/>
              <a:ext cx="3045632" cy="1376610"/>
              <a:chOff x="75387" y="1450110"/>
              <a:chExt cx="3480611" cy="1573218"/>
            </a:xfrm>
          </p:grpSpPr>
          <p:sp>
            <p:nvSpPr>
              <p:cNvPr id="50" name="Oval 49"/>
              <p:cNvSpPr/>
              <p:nvPr/>
            </p:nvSpPr>
            <p:spPr>
              <a:xfrm>
                <a:off x="953671" y="1828828"/>
                <a:ext cx="1619771" cy="755706"/>
              </a:xfrm>
              <a:prstGeom prst="ellipse">
                <a:avLst/>
              </a:prstGeom>
              <a:noFill/>
              <a:ln w="190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1" name="Oval 50"/>
              <p:cNvSpPr/>
              <p:nvPr/>
            </p:nvSpPr>
            <p:spPr>
              <a:xfrm>
                <a:off x="438155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2" name="Oval 51"/>
              <p:cNvSpPr/>
              <p:nvPr/>
            </p:nvSpPr>
            <p:spPr>
              <a:xfrm>
                <a:off x="2093075" y="2069013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3" name="Oval 52"/>
              <p:cNvSpPr/>
              <p:nvPr/>
            </p:nvSpPr>
            <p:spPr>
              <a:xfrm>
                <a:off x="126415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4" name="Oval 53"/>
              <p:cNvSpPr/>
              <p:nvPr/>
            </p:nvSpPr>
            <p:spPr>
              <a:xfrm>
                <a:off x="292200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5" name="Oval 54"/>
              <p:cNvSpPr/>
              <p:nvPr/>
            </p:nvSpPr>
            <p:spPr>
              <a:xfrm>
                <a:off x="859941" y="1606216"/>
                <a:ext cx="2533639" cy="125951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6" name="Oval 55"/>
              <p:cNvSpPr/>
              <p:nvPr/>
            </p:nvSpPr>
            <p:spPr>
              <a:xfrm>
                <a:off x="74952" y="1450974"/>
                <a:ext cx="3479727" cy="1572925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57" name="Straight Arrow Connector 56"/>
            <p:cNvCxnSpPr/>
            <p:nvPr/>
          </p:nvCxnSpPr>
          <p:spPr>
            <a:xfrm>
              <a:off x="4363906" y="5400702"/>
              <a:ext cx="681761" cy="0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Arrow Connector 58"/>
            <p:cNvCxnSpPr/>
            <p:nvPr/>
          </p:nvCxnSpPr>
          <p:spPr>
            <a:xfrm flipV="1">
              <a:off x="6696247" y="3850064"/>
              <a:ext cx="435712" cy="62025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3644" name="TextBox 3"/>
          <p:cNvSpPr txBox="1">
            <a:spLocks noChangeArrowheads="1"/>
          </p:cNvSpPr>
          <p:nvPr/>
        </p:nvSpPr>
        <p:spPr bwMode="auto">
          <a:xfrm>
            <a:off x="1943100" y="157163"/>
            <a:ext cx="5032375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600">
                <a:solidFill>
                  <a:prstClr val="black"/>
                </a:solidFill>
              </a:rPr>
              <a:t>The Pentagon Equation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030996" y="285033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0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2585109" y="29076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1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5572499" y="172576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1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7731663" y="285063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1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8081540" y="29203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1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8450486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1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4258743" y="1566865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0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5343916" y="1561518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1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3146183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1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2935113" y="1751623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0070C0"/>
                </a:solidFill>
              </a:rPr>
              <a:t>1</a:t>
            </a:r>
            <a:endParaRPr lang="en-US" sz="3200" b="1" dirty="0">
              <a:solidFill>
                <a:srgbClr val="0070C0"/>
              </a:solidFill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5897924" y="1597482"/>
            <a:ext cx="75373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i="1" dirty="0" smtClean="0">
                <a:solidFill>
                  <a:srgbClr val="0070C0"/>
                </a:solidFill>
              </a:rPr>
              <a:t>F</a:t>
            </a:r>
            <a:r>
              <a:rPr lang="en-US" sz="3200" b="1" i="1" baseline="-25000" dirty="0" smtClean="0">
                <a:solidFill>
                  <a:srgbClr val="0070C0"/>
                </a:solidFill>
              </a:rPr>
              <a:t>01</a:t>
            </a:r>
            <a:endParaRPr lang="en-US" sz="3200" b="1" i="1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3763507"/>
      </p:ext>
    </p:extLst>
  </p:cSld>
  <p:clrMapOvr>
    <a:masterClrMapping/>
  </p:clrMapOvr>
  <p:transition advClick="0"/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648" name="Group 2"/>
          <p:cNvGrpSpPr>
            <a:grpSpLocks/>
          </p:cNvGrpSpPr>
          <p:nvPr/>
        </p:nvGrpSpPr>
        <p:grpSpPr bwMode="auto">
          <a:xfrm>
            <a:off x="948448" y="2298677"/>
            <a:ext cx="2398354" cy="1084032"/>
            <a:chOff x="75387" y="1450110"/>
            <a:chExt cx="3480611" cy="1573218"/>
          </a:xfrm>
        </p:grpSpPr>
        <p:sp>
          <p:nvSpPr>
            <p:cNvPr id="20" name="Oval 19"/>
            <p:cNvSpPr/>
            <p:nvPr/>
          </p:nvSpPr>
          <p:spPr>
            <a:xfrm>
              <a:off x="224768" y="1850028"/>
              <a:ext cx="1622701" cy="755706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 dirty="0">
                <a:solidFill>
                  <a:prstClr val="white"/>
                </a:solidFill>
              </a:endParaRPr>
            </a:p>
          </p:txBody>
        </p:sp>
        <p:sp>
          <p:nvSpPr>
            <p:cNvPr id="10" name="Oval 9"/>
            <p:cNvSpPr/>
            <p:nvPr/>
          </p:nvSpPr>
          <p:spPr>
            <a:xfrm>
              <a:off x="438591" y="2069711"/>
              <a:ext cx="266544" cy="26654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11" name="Oval 10"/>
            <p:cNvSpPr/>
            <p:nvPr/>
          </p:nvSpPr>
          <p:spPr>
            <a:xfrm>
              <a:off x="2093511" y="2069711"/>
              <a:ext cx="266546" cy="26654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12" name="Oval 11"/>
            <p:cNvSpPr/>
            <p:nvPr/>
          </p:nvSpPr>
          <p:spPr>
            <a:xfrm>
              <a:off x="1264587" y="2069711"/>
              <a:ext cx="266544" cy="26654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13" name="Oval 12"/>
            <p:cNvSpPr/>
            <p:nvPr/>
          </p:nvSpPr>
          <p:spPr>
            <a:xfrm>
              <a:off x="2922437" y="2069711"/>
              <a:ext cx="266544" cy="26654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9" name="Oval 8"/>
            <p:cNvSpPr/>
            <p:nvPr/>
          </p:nvSpPr>
          <p:spPr>
            <a:xfrm>
              <a:off x="154471" y="1615700"/>
              <a:ext cx="2533641" cy="1262441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14" name="Oval 13"/>
            <p:cNvSpPr/>
            <p:nvPr/>
          </p:nvSpPr>
          <p:spPr>
            <a:xfrm>
              <a:off x="75387" y="1448743"/>
              <a:ext cx="3479727" cy="1575853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</p:grpSp>
      <p:grpSp>
        <p:nvGrpSpPr>
          <p:cNvPr id="63649" name="Group 26"/>
          <p:cNvGrpSpPr>
            <a:grpSpLocks/>
          </p:cNvGrpSpPr>
          <p:nvPr/>
        </p:nvGrpSpPr>
        <p:grpSpPr bwMode="auto">
          <a:xfrm>
            <a:off x="3158147" y="985838"/>
            <a:ext cx="2704528" cy="1083829"/>
            <a:chOff x="450" y="1450110"/>
            <a:chExt cx="3924945" cy="1572923"/>
          </a:xfrm>
        </p:grpSpPr>
        <p:sp>
          <p:nvSpPr>
            <p:cNvPr id="32" name="Oval 31"/>
            <p:cNvSpPr/>
            <p:nvPr/>
          </p:nvSpPr>
          <p:spPr>
            <a:xfrm>
              <a:off x="214770" y="1827962"/>
              <a:ext cx="1622701" cy="755706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33" name="Oval 32"/>
            <p:cNvSpPr/>
            <p:nvPr/>
          </p:nvSpPr>
          <p:spPr>
            <a:xfrm>
              <a:off x="437379" y="2068148"/>
              <a:ext cx="266544" cy="26947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34" name="Oval 33"/>
            <p:cNvSpPr/>
            <p:nvPr/>
          </p:nvSpPr>
          <p:spPr>
            <a:xfrm>
              <a:off x="2092298" y="2068148"/>
              <a:ext cx="269474" cy="26947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35" name="Oval 34"/>
            <p:cNvSpPr/>
            <p:nvPr/>
          </p:nvSpPr>
          <p:spPr>
            <a:xfrm>
              <a:off x="1266303" y="2068148"/>
              <a:ext cx="266546" cy="26947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36" name="Oval 35"/>
            <p:cNvSpPr/>
            <p:nvPr/>
          </p:nvSpPr>
          <p:spPr>
            <a:xfrm>
              <a:off x="2921224" y="2068148"/>
              <a:ext cx="266544" cy="26947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37" name="Oval 36"/>
            <p:cNvSpPr/>
            <p:nvPr/>
          </p:nvSpPr>
          <p:spPr>
            <a:xfrm>
              <a:off x="1925343" y="1819176"/>
              <a:ext cx="1438169" cy="828933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38" name="Oval 37"/>
            <p:cNvSpPr/>
            <p:nvPr/>
          </p:nvSpPr>
          <p:spPr>
            <a:xfrm>
              <a:off x="450" y="1450110"/>
              <a:ext cx="3924945" cy="1572923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</p:grpSp>
      <p:cxnSp>
        <p:nvCxnSpPr>
          <p:cNvPr id="64" name="Straight Arrow Connector 63"/>
          <p:cNvCxnSpPr/>
          <p:nvPr/>
        </p:nvCxnSpPr>
        <p:spPr bwMode="auto">
          <a:xfrm flipV="1">
            <a:off x="3160509" y="2015173"/>
            <a:ext cx="389532" cy="387514"/>
          </a:xfrm>
          <a:prstGeom prst="straightConnector1">
            <a:avLst/>
          </a:prstGeom>
          <a:ln w="76200">
            <a:solidFill>
              <a:schemeClr val="accent2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3652" name="Group 20"/>
          <p:cNvGrpSpPr>
            <a:grpSpLocks/>
          </p:cNvGrpSpPr>
          <p:nvPr/>
        </p:nvGrpSpPr>
        <p:grpSpPr bwMode="auto">
          <a:xfrm>
            <a:off x="5572382" y="2362321"/>
            <a:ext cx="3038218" cy="1118141"/>
            <a:chOff x="76271" y="1450106"/>
            <a:chExt cx="4409214" cy="1622719"/>
          </a:xfrm>
        </p:grpSpPr>
        <p:sp>
          <p:nvSpPr>
            <p:cNvPr id="22" name="Oval 21"/>
            <p:cNvSpPr/>
            <p:nvPr/>
          </p:nvSpPr>
          <p:spPr>
            <a:xfrm>
              <a:off x="439475" y="2068144"/>
              <a:ext cx="266546" cy="26947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23" name="Oval 22"/>
            <p:cNvSpPr/>
            <p:nvPr/>
          </p:nvSpPr>
          <p:spPr>
            <a:xfrm>
              <a:off x="2094396" y="2068144"/>
              <a:ext cx="266544" cy="26947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24" name="Oval 23"/>
            <p:cNvSpPr/>
            <p:nvPr/>
          </p:nvSpPr>
          <p:spPr>
            <a:xfrm>
              <a:off x="1265470" y="2068144"/>
              <a:ext cx="266546" cy="26947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25" name="Oval 24"/>
            <p:cNvSpPr/>
            <p:nvPr/>
          </p:nvSpPr>
          <p:spPr>
            <a:xfrm>
              <a:off x="2923320" y="2068144"/>
              <a:ext cx="266546" cy="26947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26" name="Oval 25"/>
            <p:cNvSpPr/>
            <p:nvPr/>
          </p:nvSpPr>
          <p:spPr>
            <a:xfrm>
              <a:off x="1031143" y="1658071"/>
              <a:ext cx="2905635" cy="1182550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28" name="Oval 27"/>
            <p:cNvSpPr/>
            <p:nvPr/>
          </p:nvSpPr>
          <p:spPr>
            <a:xfrm>
              <a:off x="76271" y="1450106"/>
              <a:ext cx="4409214" cy="1622719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</p:grpSp>
      <p:sp>
        <p:nvSpPr>
          <p:cNvPr id="29" name="Oval 28"/>
          <p:cNvSpPr/>
          <p:nvPr/>
        </p:nvSpPr>
        <p:spPr bwMode="auto">
          <a:xfrm>
            <a:off x="6845932" y="2610571"/>
            <a:ext cx="988969" cy="573198"/>
          </a:xfrm>
          <a:prstGeom prst="ellipse">
            <a:avLst/>
          </a:prstGeom>
          <a:noFill/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</a:endParaRPr>
          </a:p>
        </p:txBody>
      </p:sp>
      <p:cxnSp>
        <p:nvCxnSpPr>
          <p:cNvPr id="30" name="Straight Arrow Connector 29"/>
          <p:cNvCxnSpPr/>
          <p:nvPr/>
        </p:nvCxnSpPr>
        <p:spPr bwMode="auto">
          <a:xfrm>
            <a:off x="5479540" y="2015173"/>
            <a:ext cx="433936" cy="375404"/>
          </a:xfrm>
          <a:prstGeom prst="straightConnector1">
            <a:avLst/>
          </a:prstGeom>
          <a:ln w="76200">
            <a:solidFill>
              <a:schemeClr val="accent2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3656" name="Group 30"/>
          <p:cNvGrpSpPr>
            <a:grpSpLocks/>
          </p:cNvGrpSpPr>
          <p:nvPr/>
        </p:nvGrpSpPr>
        <p:grpSpPr bwMode="auto">
          <a:xfrm>
            <a:off x="1870079" y="4280648"/>
            <a:ext cx="2398354" cy="1084032"/>
            <a:chOff x="75387" y="1450110"/>
            <a:chExt cx="3480611" cy="1573218"/>
          </a:xfrm>
        </p:grpSpPr>
        <p:sp>
          <p:nvSpPr>
            <p:cNvPr id="40" name="Oval 39"/>
            <p:cNvSpPr/>
            <p:nvPr/>
          </p:nvSpPr>
          <p:spPr>
            <a:xfrm>
              <a:off x="963959" y="1829529"/>
              <a:ext cx="1622701" cy="752776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41" name="Oval 40"/>
            <p:cNvSpPr/>
            <p:nvPr/>
          </p:nvSpPr>
          <p:spPr>
            <a:xfrm>
              <a:off x="439655" y="2069714"/>
              <a:ext cx="266546" cy="26654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42" name="Oval 41"/>
            <p:cNvSpPr/>
            <p:nvPr/>
          </p:nvSpPr>
          <p:spPr>
            <a:xfrm>
              <a:off x="2094577" y="2069714"/>
              <a:ext cx="266544" cy="26654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43" name="Oval 42"/>
            <p:cNvSpPr/>
            <p:nvPr/>
          </p:nvSpPr>
          <p:spPr>
            <a:xfrm>
              <a:off x="1265651" y="2069714"/>
              <a:ext cx="266546" cy="26654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44" name="Oval 43"/>
            <p:cNvSpPr/>
            <p:nvPr/>
          </p:nvSpPr>
          <p:spPr>
            <a:xfrm>
              <a:off x="2923501" y="2069714"/>
              <a:ext cx="266546" cy="26654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45" name="Oval 44"/>
            <p:cNvSpPr/>
            <p:nvPr/>
          </p:nvSpPr>
          <p:spPr>
            <a:xfrm>
              <a:off x="176040" y="1606918"/>
              <a:ext cx="2533641" cy="1259511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46" name="Oval 45"/>
            <p:cNvSpPr/>
            <p:nvPr/>
          </p:nvSpPr>
          <p:spPr>
            <a:xfrm>
              <a:off x="76452" y="1448746"/>
              <a:ext cx="3479727" cy="1575853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</p:grpSp>
      <p:cxnSp>
        <p:nvCxnSpPr>
          <p:cNvPr id="47" name="Straight Arrow Connector 46"/>
          <p:cNvCxnSpPr/>
          <p:nvPr/>
        </p:nvCxnSpPr>
        <p:spPr bwMode="auto">
          <a:xfrm>
            <a:off x="2522725" y="3629816"/>
            <a:ext cx="318892" cy="508613"/>
          </a:xfrm>
          <a:prstGeom prst="straightConnector1">
            <a:avLst/>
          </a:prstGeom>
          <a:ln w="76200">
            <a:solidFill>
              <a:schemeClr val="accent2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3659" name="Group 48"/>
          <p:cNvGrpSpPr>
            <a:grpSpLocks/>
          </p:cNvGrpSpPr>
          <p:nvPr/>
        </p:nvGrpSpPr>
        <p:grpSpPr bwMode="auto">
          <a:xfrm>
            <a:off x="4949027" y="4349755"/>
            <a:ext cx="2398354" cy="1084032"/>
            <a:chOff x="75387" y="1450110"/>
            <a:chExt cx="3480611" cy="1573218"/>
          </a:xfrm>
        </p:grpSpPr>
        <p:sp>
          <p:nvSpPr>
            <p:cNvPr id="50" name="Oval 49"/>
            <p:cNvSpPr/>
            <p:nvPr/>
          </p:nvSpPr>
          <p:spPr>
            <a:xfrm>
              <a:off x="953671" y="1828828"/>
              <a:ext cx="1619771" cy="755706"/>
            </a:xfrm>
            <a:prstGeom prst="ellipse">
              <a:avLst/>
            </a:prstGeom>
            <a:noFill/>
            <a:ln w="190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51" name="Oval 50"/>
            <p:cNvSpPr/>
            <p:nvPr/>
          </p:nvSpPr>
          <p:spPr>
            <a:xfrm>
              <a:off x="438155" y="2069013"/>
              <a:ext cx="266544" cy="26947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52" name="Oval 51"/>
            <p:cNvSpPr/>
            <p:nvPr/>
          </p:nvSpPr>
          <p:spPr>
            <a:xfrm>
              <a:off x="2093075" y="2069013"/>
              <a:ext cx="266546" cy="26947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53" name="Oval 52"/>
            <p:cNvSpPr/>
            <p:nvPr/>
          </p:nvSpPr>
          <p:spPr>
            <a:xfrm>
              <a:off x="1264151" y="2069013"/>
              <a:ext cx="266544" cy="26947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54" name="Oval 53"/>
            <p:cNvSpPr/>
            <p:nvPr/>
          </p:nvSpPr>
          <p:spPr>
            <a:xfrm>
              <a:off x="2922001" y="2069013"/>
              <a:ext cx="266544" cy="26947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55" name="Oval 54"/>
            <p:cNvSpPr/>
            <p:nvPr/>
          </p:nvSpPr>
          <p:spPr>
            <a:xfrm>
              <a:off x="859941" y="1606216"/>
              <a:ext cx="2533639" cy="1259511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56" name="Oval 55"/>
            <p:cNvSpPr/>
            <p:nvPr/>
          </p:nvSpPr>
          <p:spPr>
            <a:xfrm>
              <a:off x="74952" y="1450974"/>
              <a:ext cx="3479727" cy="1572925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</p:grpSp>
      <p:cxnSp>
        <p:nvCxnSpPr>
          <p:cNvPr id="57" name="Straight Arrow Connector 56"/>
          <p:cNvCxnSpPr/>
          <p:nvPr/>
        </p:nvCxnSpPr>
        <p:spPr bwMode="auto">
          <a:xfrm>
            <a:off x="4343235" y="4871072"/>
            <a:ext cx="536869" cy="0"/>
          </a:xfrm>
          <a:prstGeom prst="straightConnector1">
            <a:avLst/>
          </a:prstGeom>
          <a:ln w="76200">
            <a:solidFill>
              <a:schemeClr val="accent2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Straight Arrow Connector 58"/>
          <p:cNvCxnSpPr/>
          <p:nvPr/>
        </p:nvCxnSpPr>
        <p:spPr bwMode="auto">
          <a:xfrm flipV="1">
            <a:off x="6179892" y="3649998"/>
            <a:ext cx="343112" cy="488429"/>
          </a:xfrm>
          <a:prstGeom prst="straightConnector1">
            <a:avLst/>
          </a:prstGeom>
          <a:ln w="76200">
            <a:solidFill>
              <a:schemeClr val="accent2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644" name="TextBox 3"/>
          <p:cNvSpPr txBox="1">
            <a:spLocks noChangeArrowheads="1"/>
          </p:cNvSpPr>
          <p:nvPr/>
        </p:nvSpPr>
        <p:spPr bwMode="auto">
          <a:xfrm>
            <a:off x="1943100" y="157163"/>
            <a:ext cx="5032375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600">
                <a:solidFill>
                  <a:prstClr val="black"/>
                </a:solidFill>
              </a:rPr>
              <a:t>The Pentagon Equation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030996" y="285033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58" name="TextBox 57"/>
          <p:cNvSpPr txBox="1"/>
          <p:nvPr/>
        </p:nvSpPr>
        <p:spPr>
          <a:xfrm>
            <a:off x="2585109" y="29076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0" name="TextBox 59"/>
          <p:cNvSpPr txBox="1"/>
          <p:nvPr/>
        </p:nvSpPr>
        <p:spPr>
          <a:xfrm>
            <a:off x="5572499" y="172576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7" name="TextBox 66"/>
          <p:cNvSpPr txBox="1"/>
          <p:nvPr/>
        </p:nvSpPr>
        <p:spPr>
          <a:xfrm>
            <a:off x="7731663" y="285063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8" name="TextBox 67"/>
          <p:cNvSpPr txBox="1"/>
          <p:nvPr/>
        </p:nvSpPr>
        <p:spPr>
          <a:xfrm>
            <a:off x="8081540" y="29203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9" name="TextBox 68"/>
          <p:cNvSpPr txBox="1"/>
          <p:nvPr/>
        </p:nvSpPr>
        <p:spPr>
          <a:xfrm>
            <a:off x="8450486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1" name="TextBox 60"/>
          <p:cNvSpPr txBox="1"/>
          <p:nvPr/>
        </p:nvSpPr>
        <p:spPr>
          <a:xfrm>
            <a:off x="4258743" y="1566865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2" name="TextBox 61"/>
          <p:cNvSpPr txBox="1"/>
          <p:nvPr/>
        </p:nvSpPr>
        <p:spPr>
          <a:xfrm>
            <a:off x="5343916" y="1561518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5" name="TextBox 64"/>
          <p:cNvSpPr txBox="1"/>
          <p:nvPr/>
        </p:nvSpPr>
        <p:spPr>
          <a:xfrm>
            <a:off x="3146183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70" name="TextBox 69"/>
          <p:cNvSpPr txBox="1"/>
          <p:nvPr/>
        </p:nvSpPr>
        <p:spPr>
          <a:xfrm>
            <a:off x="2935113" y="1751623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0070C0"/>
                </a:solidFill>
              </a:rPr>
              <a:t>1</a:t>
            </a:r>
            <a:endParaRPr lang="en-US" sz="3200" b="1" dirty="0">
              <a:solidFill>
                <a:srgbClr val="0070C0"/>
              </a:solidFill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5897924" y="1597482"/>
            <a:ext cx="75373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i="1" dirty="0" smtClean="0">
                <a:solidFill>
                  <a:srgbClr val="0070C0"/>
                </a:solidFill>
              </a:rPr>
              <a:t>F</a:t>
            </a:r>
            <a:r>
              <a:rPr lang="en-US" sz="3200" b="1" i="1" baseline="-25000" dirty="0" smtClean="0">
                <a:solidFill>
                  <a:srgbClr val="0070C0"/>
                </a:solidFill>
              </a:rPr>
              <a:t>01</a:t>
            </a:r>
            <a:endParaRPr lang="en-US" sz="3200" b="1" i="1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738296"/>
      </p:ext>
    </p:extLst>
  </p:cSld>
  <p:clrMapOvr>
    <a:masterClrMapping/>
  </p:clrMapOvr>
  <p:transition advClick="0"/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643" name="Group 1"/>
          <p:cNvGrpSpPr>
            <a:grpSpLocks/>
          </p:cNvGrpSpPr>
          <p:nvPr/>
        </p:nvGrpSpPr>
        <p:grpSpPr bwMode="auto">
          <a:xfrm>
            <a:off x="948448" y="985838"/>
            <a:ext cx="7662152" cy="4379719"/>
            <a:chOff x="52919" y="466853"/>
            <a:chExt cx="9730046" cy="5561795"/>
          </a:xfrm>
        </p:grpSpPr>
        <p:grpSp>
          <p:nvGrpSpPr>
            <p:cNvPr id="63648" name="Group 2"/>
            <p:cNvGrpSpPr>
              <a:grpSpLocks/>
            </p:cNvGrpSpPr>
            <p:nvPr/>
          </p:nvGrpSpPr>
          <p:grpSpPr bwMode="auto">
            <a:xfrm>
              <a:off x="52919" y="2134024"/>
              <a:ext cx="3045632" cy="1376610"/>
              <a:chOff x="75387" y="1450110"/>
              <a:chExt cx="3480611" cy="1573218"/>
            </a:xfrm>
          </p:grpSpPr>
          <p:sp>
            <p:nvSpPr>
              <p:cNvPr id="20" name="Oval 19"/>
              <p:cNvSpPr/>
              <p:nvPr/>
            </p:nvSpPr>
            <p:spPr>
              <a:xfrm>
                <a:off x="224768" y="1850028"/>
                <a:ext cx="1622701" cy="755706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438591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2093511" y="2069711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126458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3" name="Oval 12"/>
              <p:cNvSpPr/>
              <p:nvPr/>
            </p:nvSpPr>
            <p:spPr>
              <a:xfrm>
                <a:off x="292243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154471" y="1615700"/>
                <a:ext cx="2533641" cy="126244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4" name="Oval 13"/>
              <p:cNvSpPr/>
              <p:nvPr/>
            </p:nvSpPr>
            <p:spPr>
              <a:xfrm>
                <a:off x="75387" y="1448743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3649" name="Group 26"/>
            <p:cNvGrpSpPr>
              <a:grpSpLocks/>
            </p:cNvGrpSpPr>
            <p:nvPr/>
          </p:nvGrpSpPr>
          <p:grpSpPr bwMode="auto">
            <a:xfrm>
              <a:off x="2858981" y="466853"/>
              <a:ext cx="3434437" cy="1376352"/>
              <a:chOff x="450" y="1450110"/>
              <a:chExt cx="3924945" cy="1572923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214770" y="1827962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437379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/>
              <p:cNvSpPr/>
              <p:nvPr/>
            </p:nvSpPr>
            <p:spPr>
              <a:xfrm>
                <a:off x="2092298" y="2068148"/>
                <a:ext cx="26947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Oval 34"/>
              <p:cNvSpPr/>
              <p:nvPr/>
            </p:nvSpPr>
            <p:spPr>
              <a:xfrm>
                <a:off x="1266303" y="2068148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Oval 35"/>
              <p:cNvSpPr/>
              <p:nvPr/>
            </p:nvSpPr>
            <p:spPr>
              <a:xfrm>
                <a:off x="2921224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/>
              <p:cNvSpPr/>
              <p:nvPr/>
            </p:nvSpPr>
            <p:spPr>
              <a:xfrm>
                <a:off x="1925343" y="1819176"/>
                <a:ext cx="1438169" cy="828933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/>
              <p:cNvSpPr/>
              <p:nvPr/>
            </p:nvSpPr>
            <p:spPr>
              <a:xfrm>
                <a:off x="450" y="1450110"/>
                <a:ext cx="3924945" cy="157292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64" name="Straight Arrow Connector 63"/>
            <p:cNvCxnSpPr/>
            <p:nvPr/>
          </p:nvCxnSpPr>
          <p:spPr>
            <a:xfrm flipV="1">
              <a:off x="2861980" y="1774003"/>
              <a:ext cx="494661" cy="492103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2" name="Group 20"/>
            <p:cNvGrpSpPr>
              <a:grpSpLocks/>
            </p:cNvGrpSpPr>
            <p:nvPr/>
          </p:nvGrpSpPr>
          <p:grpSpPr bwMode="auto">
            <a:xfrm>
              <a:off x="5924780" y="2214846"/>
              <a:ext cx="3858185" cy="1419925"/>
              <a:chOff x="76271" y="1450106"/>
              <a:chExt cx="4409214" cy="1622719"/>
            </a:xfrm>
          </p:grpSpPr>
          <p:sp>
            <p:nvSpPr>
              <p:cNvPr id="22" name="Oval 21"/>
              <p:cNvSpPr/>
              <p:nvPr/>
            </p:nvSpPr>
            <p:spPr>
              <a:xfrm>
                <a:off x="439475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2094396" y="2068144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126547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292332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Oval 25"/>
              <p:cNvSpPr/>
              <p:nvPr/>
            </p:nvSpPr>
            <p:spPr>
              <a:xfrm>
                <a:off x="1031143" y="1658071"/>
                <a:ext cx="2905635" cy="1182550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76271" y="1450106"/>
                <a:ext cx="4409214" cy="1622719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9" name="Oval 28"/>
            <p:cNvSpPr/>
            <p:nvPr/>
          </p:nvSpPr>
          <p:spPr>
            <a:xfrm>
              <a:off x="7542041" y="2530098"/>
              <a:ext cx="1255876" cy="727903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cxnSp>
          <p:nvCxnSpPr>
            <p:cNvPr id="30" name="Straight Arrow Connector 29"/>
            <p:cNvCxnSpPr/>
            <p:nvPr/>
          </p:nvCxnSpPr>
          <p:spPr>
            <a:xfrm>
              <a:off x="5806881" y="1774003"/>
              <a:ext cx="551048" cy="47672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6" name="Group 30"/>
            <p:cNvGrpSpPr>
              <a:grpSpLocks/>
            </p:cNvGrpSpPr>
            <p:nvPr/>
          </p:nvGrpSpPr>
          <p:grpSpPr bwMode="auto">
            <a:xfrm>
              <a:off x="896697" y="4649732"/>
              <a:ext cx="3372378" cy="1378916"/>
              <a:chOff x="-297843" y="1448746"/>
              <a:chExt cx="3854023" cy="1575853"/>
            </a:xfrm>
          </p:grpSpPr>
          <p:sp>
            <p:nvSpPr>
              <p:cNvPr id="40" name="Oval 39"/>
              <p:cNvSpPr/>
              <p:nvPr/>
            </p:nvSpPr>
            <p:spPr>
              <a:xfrm>
                <a:off x="890236" y="1829529"/>
                <a:ext cx="1549472" cy="752775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Oval 40"/>
              <p:cNvSpPr/>
              <p:nvPr/>
            </p:nvSpPr>
            <p:spPr>
              <a:xfrm>
                <a:off x="439655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 41"/>
              <p:cNvSpPr/>
              <p:nvPr/>
            </p:nvSpPr>
            <p:spPr>
              <a:xfrm>
                <a:off x="2094577" y="2069714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Oval 42"/>
              <p:cNvSpPr/>
              <p:nvPr/>
            </p:nvSpPr>
            <p:spPr>
              <a:xfrm>
                <a:off x="126565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Oval 43"/>
              <p:cNvSpPr/>
              <p:nvPr/>
            </p:nvSpPr>
            <p:spPr>
              <a:xfrm>
                <a:off x="292350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/>
              <p:cNvSpPr/>
              <p:nvPr/>
            </p:nvSpPr>
            <p:spPr>
              <a:xfrm>
                <a:off x="-72930" y="1606918"/>
                <a:ext cx="2917344" cy="13298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Oval 45"/>
              <p:cNvSpPr/>
              <p:nvPr/>
            </p:nvSpPr>
            <p:spPr>
              <a:xfrm>
                <a:off x="-297843" y="1448746"/>
                <a:ext cx="3854023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47" name="Straight Arrow Connector 46"/>
            <p:cNvCxnSpPr/>
            <p:nvPr/>
          </p:nvCxnSpPr>
          <p:spPr>
            <a:xfrm>
              <a:off x="2052069" y="3824434"/>
              <a:ext cx="404956" cy="645886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Arrow Connector 56"/>
            <p:cNvCxnSpPr/>
            <p:nvPr/>
          </p:nvCxnSpPr>
          <p:spPr>
            <a:xfrm>
              <a:off x="4363906" y="5400702"/>
              <a:ext cx="681761" cy="0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Arrow Connector 58"/>
            <p:cNvCxnSpPr/>
            <p:nvPr/>
          </p:nvCxnSpPr>
          <p:spPr>
            <a:xfrm flipV="1">
              <a:off x="6696247" y="3850064"/>
              <a:ext cx="435712" cy="62025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3644" name="TextBox 3"/>
          <p:cNvSpPr txBox="1">
            <a:spLocks noChangeArrowheads="1"/>
          </p:cNvSpPr>
          <p:nvPr/>
        </p:nvSpPr>
        <p:spPr bwMode="auto">
          <a:xfrm>
            <a:off x="1943100" y="157163"/>
            <a:ext cx="5032375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600">
                <a:solidFill>
                  <a:prstClr val="black"/>
                </a:solidFill>
              </a:rPr>
              <a:t>The Pentagon Equation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030996" y="285033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58" name="TextBox 57"/>
          <p:cNvSpPr txBox="1"/>
          <p:nvPr/>
        </p:nvSpPr>
        <p:spPr>
          <a:xfrm>
            <a:off x="2585109" y="29076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0" name="TextBox 59"/>
          <p:cNvSpPr txBox="1"/>
          <p:nvPr/>
        </p:nvSpPr>
        <p:spPr>
          <a:xfrm>
            <a:off x="5572499" y="172576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7" name="TextBox 66"/>
          <p:cNvSpPr txBox="1"/>
          <p:nvPr/>
        </p:nvSpPr>
        <p:spPr>
          <a:xfrm>
            <a:off x="7731663" y="285063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8" name="TextBox 67"/>
          <p:cNvSpPr txBox="1"/>
          <p:nvPr/>
        </p:nvSpPr>
        <p:spPr>
          <a:xfrm>
            <a:off x="8081540" y="29203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9" name="TextBox 68"/>
          <p:cNvSpPr txBox="1"/>
          <p:nvPr/>
        </p:nvSpPr>
        <p:spPr>
          <a:xfrm>
            <a:off x="8450486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1" name="TextBox 60"/>
          <p:cNvSpPr txBox="1"/>
          <p:nvPr/>
        </p:nvSpPr>
        <p:spPr>
          <a:xfrm>
            <a:off x="4258743" y="1566865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2" name="TextBox 61"/>
          <p:cNvSpPr txBox="1"/>
          <p:nvPr/>
        </p:nvSpPr>
        <p:spPr>
          <a:xfrm>
            <a:off x="5343916" y="1561518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5" name="TextBox 64"/>
          <p:cNvSpPr txBox="1"/>
          <p:nvPr/>
        </p:nvSpPr>
        <p:spPr>
          <a:xfrm>
            <a:off x="3146183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79" name="TextBox 78"/>
          <p:cNvSpPr txBox="1"/>
          <p:nvPr/>
        </p:nvSpPr>
        <p:spPr>
          <a:xfrm>
            <a:off x="2935113" y="1751623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0070C0"/>
                </a:solidFill>
              </a:rPr>
              <a:t>1</a:t>
            </a:r>
            <a:endParaRPr lang="en-US" sz="3200" b="1" dirty="0">
              <a:solidFill>
                <a:srgbClr val="0070C0"/>
              </a:solidFill>
            </a:endParaRPr>
          </a:p>
        </p:txBody>
      </p:sp>
      <p:grpSp>
        <p:nvGrpSpPr>
          <p:cNvPr id="78" name="Group 48"/>
          <p:cNvGrpSpPr>
            <a:grpSpLocks/>
          </p:cNvGrpSpPr>
          <p:nvPr/>
        </p:nvGrpSpPr>
        <p:grpSpPr bwMode="auto">
          <a:xfrm>
            <a:off x="4949027" y="4349755"/>
            <a:ext cx="2398354" cy="1084032"/>
            <a:chOff x="75387" y="1450110"/>
            <a:chExt cx="3480611" cy="1573218"/>
          </a:xfrm>
        </p:grpSpPr>
        <p:sp>
          <p:nvSpPr>
            <p:cNvPr id="81" name="Oval 80"/>
            <p:cNvSpPr/>
            <p:nvPr/>
          </p:nvSpPr>
          <p:spPr>
            <a:xfrm>
              <a:off x="953671" y="1828828"/>
              <a:ext cx="1619771" cy="755706"/>
            </a:xfrm>
            <a:prstGeom prst="ellipse">
              <a:avLst/>
            </a:prstGeom>
            <a:noFill/>
            <a:ln w="190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82" name="Oval 81"/>
            <p:cNvSpPr/>
            <p:nvPr/>
          </p:nvSpPr>
          <p:spPr>
            <a:xfrm>
              <a:off x="438155" y="2069013"/>
              <a:ext cx="266544" cy="26947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83" name="Oval 82"/>
            <p:cNvSpPr/>
            <p:nvPr/>
          </p:nvSpPr>
          <p:spPr>
            <a:xfrm>
              <a:off x="2093075" y="2069013"/>
              <a:ext cx="266546" cy="26947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84" name="Oval 83"/>
            <p:cNvSpPr/>
            <p:nvPr/>
          </p:nvSpPr>
          <p:spPr>
            <a:xfrm>
              <a:off x="1264151" y="2069013"/>
              <a:ext cx="266544" cy="26947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85" name="Oval 84"/>
            <p:cNvSpPr/>
            <p:nvPr/>
          </p:nvSpPr>
          <p:spPr>
            <a:xfrm>
              <a:off x="2922001" y="2069013"/>
              <a:ext cx="266544" cy="26947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86" name="Oval 85"/>
            <p:cNvSpPr/>
            <p:nvPr/>
          </p:nvSpPr>
          <p:spPr>
            <a:xfrm>
              <a:off x="859941" y="1606216"/>
              <a:ext cx="2533639" cy="1259511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87" name="Oval 86"/>
            <p:cNvSpPr/>
            <p:nvPr/>
          </p:nvSpPr>
          <p:spPr>
            <a:xfrm>
              <a:off x="74952" y="1450974"/>
              <a:ext cx="3479727" cy="1572925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</p:grpSp>
      <p:sp>
        <p:nvSpPr>
          <p:cNvPr id="66" name="TextBox 65"/>
          <p:cNvSpPr txBox="1"/>
          <p:nvPr/>
        </p:nvSpPr>
        <p:spPr>
          <a:xfrm>
            <a:off x="5897924" y="1597482"/>
            <a:ext cx="75373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i="1" dirty="0" smtClean="0">
                <a:solidFill>
                  <a:srgbClr val="0070C0"/>
                </a:solidFill>
              </a:rPr>
              <a:t>F</a:t>
            </a:r>
            <a:r>
              <a:rPr lang="en-US" sz="3200" b="1" i="1" baseline="-25000" dirty="0" smtClean="0">
                <a:solidFill>
                  <a:srgbClr val="0070C0"/>
                </a:solidFill>
              </a:rPr>
              <a:t>01</a:t>
            </a:r>
            <a:endParaRPr lang="en-US" sz="3200" b="1" i="1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351305"/>
      </p:ext>
    </p:extLst>
  </p:cSld>
  <p:clrMapOvr>
    <a:masterClrMapping/>
  </p:clrMapOvr>
  <p:transition advClick="0"/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643" name="Group 1"/>
          <p:cNvGrpSpPr>
            <a:grpSpLocks/>
          </p:cNvGrpSpPr>
          <p:nvPr/>
        </p:nvGrpSpPr>
        <p:grpSpPr bwMode="auto">
          <a:xfrm>
            <a:off x="948448" y="985838"/>
            <a:ext cx="7662152" cy="4379719"/>
            <a:chOff x="52919" y="466853"/>
            <a:chExt cx="9730046" cy="5561795"/>
          </a:xfrm>
        </p:grpSpPr>
        <p:grpSp>
          <p:nvGrpSpPr>
            <p:cNvPr id="63648" name="Group 2"/>
            <p:cNvGrpSpPr>
              <a:grpSpLocks/>
            </p:cNvGrpSpPr>
            <p:nvPr/>
          </p:nvGrpSpPr>
          <p:grpSpPr bwMode="auto">
            <a:xfrm>
              <a:off x="52919" y="2134024"/>
              <a:ext cx="3045632" cy="1376610"/>
              <a:chOff x="75387" y="1450110"/>
              <a:chExt cx="3480611" cy="1573218"/>
            </a:xfrm>
          </p:grpSpPr>
          <p:sp>
            <p:nvSpPr>
              <p:cNvPr id="20" name="Oval 19"/>
              <p:cNvSpPr/>
              <p:nvPr/>
            </p:nvSpPr>
            <p:spPr>
              <a:xfrm>
                <a:off x="224768" y="1850028"/>
                <a:ext cx="1622701" cy="755706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438591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2093511" y="2069711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126458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3" name="Oval 12"/>
              <p:cNvSpPr/>
              <p:nvPr/>
            </p:nvSpPr>
            <p:spPr>
              <a:xfrm>
                <a:off x="292243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154471" y="1615700"/>
                <a:ext cx="2533641" cy="126244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4" name="Oval 13"/>
              <p:cNvSpPr/>
              <p:nvPr/>
            </p:nvSpPr>
            <p:spPr>
              <a:xfrm>
                <a:off x="75387" y="1448743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3649" name="Group 26"/>
            <p:cNvGrpSpPr>
              <a:grpSpLocks/>
            </p:cNvGrpSpPr>
            <p:nvPr/>
          </p:nvGrpSpPr>
          <p:grpSpPr bwMode="auto">
            <a:xfrm>
              <a:off x="2858981" y="466853"/>
              <a:ext cx="3434437" cy="1376352"/>
              <a:chOff x="450" y="1450110"/>
              <a:chExt cx="3924945" cy="1572923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214770" y="1827962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437379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/>
              <p:cNvSpPr/>
              <p:nvPr/>
            </p:nvSpPr>
            <p:spPr>
              <a:xfrm>
                <a:off x="2092298" y="2068148"/>
                <a:ext cx="26947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Oval 34"/>
              <p:cNvSpPr/>
              <p:nvPr/>
            </p:nvSpPr>
            <p:spPr>
              <a:xfrm>
                <a:off x="1266303" y="2068148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Oval 35"/>
              <p:cNvSpPr/>
              <p:nvPr/>
            </p:nvSpPr>
            <p:spPr>
              <a:xfrm>
                <a:off x="2921224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/>
              <p:cNvSpPr/>
              <p:nvPr/>
            </p:nvSpPr>
            <p:spPr>
              <a:xfrm>
                <a:off x="1925343" y="1819176"/>
                <a:ext cx="1438169" cy="828933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/>
              <p:cNvSpPr/>
              <p:nvPr/>
            </p:nvSpPr>
            <p:spPr>
              <a:xfrm>
                <a:off x="450" y="1450110"/>
                <a:ext cx="3924945" cy="157292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64" name="Straight Arrow Connector 63"/>
            <p:cNvCxnSpPr/>
            <p:nvPr/>
          </p:nvCxnSpPr>
          <p:spPr>
            <a:xfrm flipV="1">
              <a:off x="2861980" y="1774003"/>
              <a:ext cx="494661" cy="492103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2" name="Group 20"/>
            <p:cNvGrpSpPr>
              <a:grpSpLocks/>
            </p:cNvGrpSpPr>
            <p:nvPr/>
          </p:nvGrpSpPr>
          <p:grpSpPr bwMode="auto">
            <a:xfrm>
              <a:off x="5924780" y="2214846"/>
              <a:ext cx="3858185" cy="1419925"/>
              <a:chOff x="76271" y="1450106"/>
              <a:chExt cx="4409214" cy="1622719"/>
            </a:xfrm>
          </p:grpSpPr>
          <p:sp>
            <p:nvSpPr>
              <p:cNvPr id="22" name="Oval 21"/>
              <p:cNvSpPr/>
              <p:nvPr/>
            </p:nvSpPr>
            <p:spPr>
              <a:xfrm>
                <a:off x="439475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2094396" y="2068144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126547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292332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Oval 25"/>
              <p:cNvSpPr/>
              <p:nvPr/>
            </p:nvSpPr>
            <p:spPr>
              <a:xfrm>
                <a:off x="1031143" y="1658071"/>
                <a:ext cx="2905635" cy="1182550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76271" y="1450106"/>
                <a:ext cx="4409214" cy="1622719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9" name="Oval 28"/>
            <p:cNvSpPr/>
            <p:nvPr/>
          </p:nvSpPr>
          <p:spPr>
            <a:xfrm>
              <a:off x="7542041" y="2530098"/>
              <a:ext cx="1255876" cy="727903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cxnSp>
          <p:nvCxnSpPr>
            <p:cNvPr id="30" name="Straight Arrow Connector 29"/>
            <p:cNvCxnSpPr/>
            <p:nvPr/>
          </p:nvCxnSpPr>
          <p:spPr>
            <a:xfrm>
              <a:off x="5806881" y="1774003"/>
              <a:ext cx="551048" cy="47672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6" name="Group 30"/>
            <p:cNvGrpSpPr>
              <a:grpSpLocks/>
            </p:cNvGrpSpPr>
            <p:nvPr/>
          </p:nvGrpSpPr>
          <p:grpSpPr bwMode="auto">
            <a:xfrm>
              <a:off x="896697" y="4649732"/>
              <a:ext cx="3372378" cy="1378916"/>
              <a:chOff x="-297843" y="1448746"/>
              <a:chExt cx="3854023" cy="1575853"/>
            </a:xfrm>
          </p:grpSpPr>
          <p:sp>
            <p:nvSpPr>
              <p:cNvPr id="40" name="Oval 39"/>
              <p:cNvSpPr/>
              <p:nvPr/>
            </p:nvSpPr>
            <p:spPr>
              <a:xfrm>
                <a:off x="890236" y="1829529"/>
                <a:ext cx="1549472" cy="752775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Oval 40"/>
              <p:cNvSpPr/>
              <p:nvPr/>
            </p:nvSpPr>
            <p:spPr>
              <a:xfrm>
                <a:off x="439655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 41"/>
              <p:cNvSpPr/>
              <p:nvPr/>
            </p:nvSpPr>
            <p:spPr>
              <a:xfrm>
                <a:off x="2094577" y="2069714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Oval 42"/>
              <p:cNvSpPr/>
              <p:nvPr/>
            </p:nvSpPr>
            <p:spPr>
              <a:xfrm>
                <a:off x="126565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Oval 43"/>
              <p:cNvSpPr/>
              <p:nvPr/>
            </p:nvSpPr>
            <p:spPr>
              <a:xfrm>
                <a:off x="292350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/>
              <p:cNvSpPr/>
              <p:nvPr/>
            </p:nvSpPr>
            <p:spPr>
              <a:xfrm>
                <a:off x="-72930" y="1606918"/>
                <a:ext cx="2917344" cy="13298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Oval 45"/>
              <p:cNvSpPr/>
              <p:nvPr/>
            </p:nvSpPr>
            <p:spPr>
              <a:xfrm>
                <a:off x="-297843" y="1448746"/>
                <a:ext cx="3854023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47" name="Straight Arrow Connector 46"/>
            <p:cNvCxnSpPr/>
            <p:nvPr/>
          </p:nvCxnSpPr>
          <p:spPr>
            <a:xfrm>
              <a:off x="2052069" y="3824434"/>
              <a:ext cx="404956" cy="645886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Arrow Connector 56"/>
            <p:cNvCxnSpPr/>
            <p:nvPr/>
          </p:nvCxnSpPr>
          <p:spPr>
            <a:xfrm>
              <a:off x="4363906" y="5400702"/>
              <a:ext cx="681761" cy="0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Arrow Connector 58"/>
            <p:cNvCxnSpPr/>
            <p:nvPr/>
          </p:nvCxnSpPr>
          <p:spPr>
            <a:xfrm flipV="1">
              <a:off x="6696247" y="3850064"/>
              <a:ext cx="435712" cy="62025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3644" name="TextBox 3"/>
          <p:cNvSpPr txBox="1">
            <a:spLocks noChangeArrowheads="1"/>
          </p:cNvSpPr>
          <p:nvPr/>
        </p:nvSpPr>
        <p:spPr bwMode="auto">
          <a:xfrm>
            <a:off x="1943100" y="157163"/>
            <a:ext cx="5032375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600">
                <a:solidFill>
                  <a:prstClr val="black"/>
                </a:solidFill>
              </a:rPr>
              <a:t>The Pentagon Equation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030996" y="285033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58" name="TextBox 57"/>
          <p:cNvSpPr txBox="1"/>
          <p:nvPr/>
        </p:nvSpPr>
        <p:spPr>
          <a:xfrm>
            <a:off x="2585109" y="29076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0" name="TextBox 59"/>
          <p:cNvSpPr txBox="1"/>
          <p:nvPr/>
        </p:nvSpPr>
        <p:spPr>
          <a:xfrm>
            <a:off x="5572499" y="172576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7" name="TextBox 66"/>
          <p:cNvSpPr txBox="1"/>
          <p:nvPr/>
        </p:nvSpPr>
        <p:spPr>
          <a:xfrm>
            <a:off x="7731663" y="285063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8" name="TextBox 67"/>
          <p:cNvSpPr txBox="1"/>
          <p:nvPr/>
        </p:nvSpPr>
        <p:spPr>
          <a:xfrm>
            <a:off x="8081540" y="29203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9" name="TextBox 68"/>
          <p:cNvSpPr txBox="1"/>
          <p:nvPr/>
        </p:nvSpPr>
        <p:spPr>
          <a:xfrm>
            <a:off x="8450486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1" name="TextBox 60"/>
          <p:cNvSpPr txBox="1"/>
          <p:nvPr/>
        </p:nvSpPr>
        <p:spPr>
          <a:xfrm>
            <a:off x="4258743" y="1566865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2" name="TextBox 61"/>
          <p:cNvSpPr txBox="1"/>
          <p:nvPr/>
        </p:nvSpPr>
        <p:spPr>
          <a:xfrm>
            <a:off x="5343916" y="1561518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5" name="TextBox 64"/>
          <p:cNvSpPr txBox="1"/>
          <p:nvPr/>
        </p:nvSpPr>
        <p:spPr>
          <a:xfrm>
            <a:off x="3146183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79" name="TextBox 78"/>
          <p:cNvSpPr txBox="1"/>
          <p:nvPr/>
        </p:nvSpPr>
        <p:spPr>
          <a:xfrm>
            <a:off x="2935113" y="1751623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0070C0"/>
                </a:solidFill>
              </a:rPr>
              <a:t>1</a:t>
            </a:r>
            <a:endParaRPr lang="en-US" sz="3200" b="1" dirty="0">
              <a:solidFill>
                <a:srgbClr val="0070C0"/>
              </a:solidFill>
            </a:endParaRPr>
          </a:p>
        </p:txBody>
      </p:sp>
      <p:grpSp>
        <p:nvGrpSpPr>
          <p:cNvPr id="78" name="Group 48"/>
          <p:cNvGrpSpPr>
            <a:grpSpLocks/>
          </p:cNvGrpSpPr>
          <p:nvPr/>
        </p:nvGrpSpPr>
        <p:grpSpPr bwMode="auto">
          <a:xfrm>
            <a:off x="4949027" y="4349755"/>
            <a:ext cx="2398354" cy="1084032"/>
            <a:chOff x="75387" y="1450110"/>
            <a:chExt cx="3480611" cy="1573218"/>
          </a:xfrm>
        </p:grpSpPr>
        <p:sp>
          <p:nvSpPr>
            <p:cNvPr id="81" name="Oval 80"/>
            <p:cNvSpPr/>
            <p:nvPr/>
          </p:nvSpPr>
          <p:spPr>
            <a:xfrm>
              <a:off x="953671" y="1828828"/>
              <a:ext cx="1619771" cy="755706"/>
            </a:xfrm>
            <a:prstGeom prst="ellipse">
              <a:avLst/>
            </a:prstGeom>
            <a:noFill/>
            <a:ln w="190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82" name="Oval 81"/>
            <p:cNvSpPr/>
            <p:nvPr/>
          </p:nvSpPr>
          <p:spPr>
            <a:xfrm>
              <a:off x="438155" y="2069013"/>
              <a:ext cx="266544" cy="26947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83" name="Oval 82"/>
            <p:cNvSpPr/>
            <p:nvPr/>
          </p:nvSpPr>
          <p:spPr>
            <a:xfrm>
              <a:off x="2093075" y="2069013"/>
              <a:ext cx="266546" cy="26947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84" name="Oval 83"/>
            <p:cNvSpPr/>
            <p:nvPr/>
          </p:nvSpPr>
          <p:spPr>
            <a:xfrm>
              <a:off x="1264151" y="2069013"/>
              <a:ext cx="266544" cy="26947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85" name="Oval 84"/>
            <p:cNvSpPr/>
            <p:nvPr/>
          </p:nvSpPr>
          <p:spPr>
            <a:xfrm>
              <a:off x="2922001" y="2069013"/>
              <a:ext cx="266544" cy="26947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86" name="Oval 85"/>
            <p:cNvSpPr/>
            <p:nvPr/>
          </p:nvSpPr>
          <p:spPr>
            <a:xfrm>
              <a:off x="859941" y="1606216"/>
              <a:ext cx="2533639" cy="1259511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87" name="Oval 86"/>
            <p:cNvSpPr/>
            <p:nvPr/>
          </p:nvSpPr>
          <p:spPr>
            <a:xfrm>
              <a:off x="74952" y="1450974"/>
              <a:ext cx="3479727" cy="1572925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</p:grpSp>
      <p:sp>
        <p:nvSpPr>
          <p:cNvPr id="66" name="TextBox 65"/>
          <p:cNvSpPr txBox="1"/>
          <p:nvPr/>
        </p:nvSpPr>
        <p:spPr>
          <a:xfrm>
            <a:off x="3988346" y="501563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70" name="TextBox 69"/>
          <p:cNvSpPr txBox="1"/>
          <p:nvPr/>
        </p:nvSpPr>
        <p:spPr>
          <a:xfrm>
            <a:off x="5897924" y="1597482"/>
            <a:ext cx="75373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i="1" dirty="0" smtClean="0">
                <a:solidFill>
                  <a:srgbClr val="0070C0"/>
                </a:solidFill>
              </a:rPr>
              <a:t>F</a:t>
            </a:r>
            <a:r>
              <a:rPr lang="en-US" sz="3200" b="1" i="1" baseline="-25000" dirty="0" smtClean="0">
                <a:solidFill>
                  <a:srgbClr val="0070C0"/>
                </a:solidFill>
              </a:rPr>
              <a:t>01</a:t>
            </a:r>
            <a:endParaRPr lang="en-US" sz="3200" b="1" i="1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815988"/>
      </p:ext>
    </p:extLst>
  </p:cSld>
  <p:clrMapOvr>
    <a:masterClrMapping/>
  </p:clrMapOvr>
  <p:transition advClick="0"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3010" name="Object 2"/>
          <p:cNvGraphicFramePr>
            <a:graphicFrameLocks noChangeAspect="1"/>
          </p:cNvGraphicFramePr>
          <p:nvPr/>
        </p:nvGraphicFramePr>
        <p:xfrm>
          <a:off x="2403475" y="1905000"/>
          <a:ext cx="1939925" cy="790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80169" name="Equation" r:id="rId3" imgW="1028700" imgH="419100" progId="Equation.3">
                  <p:embed/>
                </p:oleObj>
              </mc:Choice>
              <mc:Fallback>
                <p:oleObj name="Equation" r:id="rId3" imgW="1028700" imgH="4191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03475" y="1905000"/>
                        <a:ext cx="1939925" cy="7905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74" name="Straight Connector 73"/>
          <p:cNvCxnSpPr/>
          <p:nvPr/>
        </p:nvCxnSpPr>
        <p:spPr>
          <a:xfrm>
            <a:off x="0" y="990600"/>
            <a:ext cx="9144000" cy="0"/>
          </a:xfrm>
          <a:prstGeom prst="line">
            <a:avLst/>
          </a:prstGeom>
          <a:ln w="63500" cmpd="sng">
            <a:solidFill>
              <a:schemeClr val="accent5">
                <a:lumMod val="40000"/>
                <a:lumOff val="60000"/>
              </a:schemeClr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75" name="Title 1"/>
          <p:cNvSpPr txBox="1">
            <a:spLocks/>
          </p:cNvSpPr>
          <p:nvPr/>
        </p:nvSpPr>
        <p:spPr bwMode="auto">
          <a:xfrm>
            <a:off x="381000" y="0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solidFill>
                  <a:prstClr val="black"/>
                </a:solidFill>
                <a:latin typeface="Calibri"/>
                <a:ea typeface="+mj-ea"/>
                <a:cs typeface="+mj-cs"/>
              </a:rPr>
              <a:t>Another Kind of Order</a:t>
            </a:r>
          </a:p>
        </p:txBody>
      </p:sp>
      <p:pic>
        <p:nvPicPr>
          <p:cNvPr id="43013" name="Picture 3" descr="Benzene_structur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1219200"/>
            <a:ext cx="2057400" cy="1995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014" name="Line 4"/>
          <p:cNvSpPr>
            <a:spLocks noChangeShapeType="1"/>
          </p:cNvSpPr>
          <p:nvPr/>
        </p:nvSpPr>
        <p:spPr bwMode="auto">
          <a:xfrm>
            <a:off x="1260475" y="2286000"/>
            <a:ext cx="762000" cy="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43015" name="Oval 5"/>
          <p:cNvSpPr>
            <a:spLocks noChangeArrowheads="1"/>
          </p:cNvSpPr>
          <p:nvPr/>
        </p:nvSpPr>
        <p:spPr bwMode="auto">
          <a:xfrm>
            <a:off x="1184275" y="2209800"/>
            <a:ext cx="152400" cy="1524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1800" smtClean="0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43016" name="Oval 6"/>
          <p:cNvSpPr>
            <a:spLocks noChangeArrowheads="1"/>
          </p:cNvSpPr>
          <p:nvPr/>
        </p:nvSpPr>
        <p:spPr bwMode="auto">
          <a:xfrm>
            <a:off x="1946275" y="2209800"/>
            <a:ext cx="152400" cy="1524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1800" smtClean="0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43017" name="Line 51"/>
          <p:cNvSpPr>
            <a:spLocks noChangeShapeType="1"/>
          </p:cNvSpPr>
          <p:nvPr/>
        </p:nvSpPr>
        <p:spPr bwMode="auto">
          <a:xfrm>
            <a:off x="2743200" y="2971800"/>
            <a:ext cx="0" cy="3352800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43018" name="Line 52"/>
          <p:cNvSpPr>
            <a:spLocks noChangeShapeType="1"/>
          </p:cNvSpPr>
          <p:nvPr/>
        </p:nvSpPr>
        <p:spPr bwMode="auto">
          <a:xfrm>
            <a:off x="3505200" y="2971800"/>
            <a:ext cx="0" cy="3352800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43019" name="Line 53"/>
          <p:cNvSpPr>
            <a:spLocks noChangeShapeType="1"/>
          </p:cNvSpPr>
          <p:nvPr/>
        </p:nvSpPr>
        <p:spPr bwMode="auto">
          <a:xfrm>
            <a:off x="4343400" y="2971800"/>
            <a:ext cx="0" cy="3352800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43020" name="Line 54"/>
          <p:cNvSpPr>
            <a:spLocks noChangeShapeType="1"/>
          </p:cNvSpPr>
          <p:nvPr/>
        </p:nvSpPr>
        <p:spPr bwMode="auto">
          <a:xfrm>
            <a:off x="5105400" y="2895600"/>
            <a:ext cx="0" cy="3352800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43021" name="Text Box 55"/>
          <p:cNvSpPr txBox="1">
            <a:spLocks noChangeArrowheads="1"/>
          </p:cNvSpPr>
          <p:nvPr/>
        </p:nvSpPr>
        <p:spPr bwMode="auto">
          <a:xfrm>
            <a:off x="2590800" y="633888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3</a:t>
            </a:r>
          </a:p>
        </p:txBody>
      </p:sp>
      <p:sp>
        <p:nvSpPr>
          <p:cNvPr id="43022" name="Text Box 56"/>
          <p:cNvSpPr txBox="1">
            <a:spLocks noChangeArrowheads="1"/>
          </p:cNvSpPr>
          <p:nvPr/>
        </p:nvSpPr>
        <p:spPr bwMode="auto">
          <a:xfrm>
            <a:off x="3352800" y="633888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1</a:t>
            </a:r>
          </a:p>
        </p:txBody>
      </p:sp>
      <p:sp>
        <p:nvSpPr>
          <p:cNvPr id="43023" name="Text Box 57"/>
          <p:cNvSpPr txBox="1">
            <a:spLocks noChangeArrowheads="1"/>
          </p:cNvSpPr>
          <p:nvPr/>
        </p:nvSpPr>
        <p:spPr bwMode="auto">
          <a:xfrm>
            <a:off x="4191000" y="633888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1</a:t>
            </a:r>
          </a:p>
        </p:txBody>
      </p:sp>
      <p:sp>
        <p:nvSpPr>
          <p:cNvPr id="43024" name="Text Box 58"/>
          <p:cNvSpPr txBox="1">
            <a:spLocks noChangeArrowheads="1"/>
          </p:cNvSpPr>
          <p:nvPr/>
        </p:nvSpPr>
        <p:spPr bwMode="auto">
          <a:xfrm>
            <a:off x="4953000" y="633888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1</a:t>
            </a:r>
          </a:p>
        </p:txBody>
      </p:sp>
      <p:sp>
        <p:nvSpPr>
          <p:cNvPr id="43025" name="Line 53"/>
          <p:cNvSpPr>
            <a:spLocks noChangeShapeType="1"/>
          </p:cNvSpPr>
          <p:nvPr/>
        </p:nvSpPr>
        <p:spPr bwMode="auto">
          <a:xfrm>
            <a:off x="5562600" y="6477000"/>
            <a:ext cx="60960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43026" name="Text Box 54"/>
          <p:cNvSpPr txBox="1">
            <a:spLocks noChangeArrowheads="1"/>
          </p:cNvSpPr>
          <p:nvPr/>
        </p:nvSpPr>
        <p:spPr bwMode="auto">
          <a:xfrm>
            <a:off x="6324600" y="6248400"/>
            <a:ext cx="644525" cy="395288"/>
          </a:xfrm>
          <a:prstGeom prst="rect">
            <a:avLst/>
          </a:prstGeom>
          <a:noFill/>
          <a:ln w="28575">
            <a:solidFill>
              <a:srgbClr val="FF00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Odd</a:t>
            </a:r>
          </a:p>
        </p:txBody>
      </p:sp>
      <p:grpSp>
        <p:nvGrpSpPr>
          <p:cNvPr id="43027" name="Group 57"/>
          <p:cNvGrpSpPr>
            <a:grpSpLocks/>
          </p:cNvGrpSpPr>
          <p:nvPr/>
        </p:nvGrpSpPr>
        <p:grpSpPr bwMode="auto">
          <a:xfrm>
            <a:off x="1925638" y="3505200"/>
            <a:ext cx="3865562" cy="2514600"/>
            <a:chOff x="1086897" y="3200400"/>
            <a:chExt cx="3866103" cy="2514600"/>
          </a:xfrm>
        </p:grpSpPr>
        <p:grpSp>
          <p:nvGrpSpPr>
            <p:cNvPr id="43030" name="Group 4"/>
            <p:cNvGrpSpPr>
              <a:grpSpLocks/>
            </p:cNvGrpSpPr>
            <p:nvPr/>
          </p:nvGrpSpPr>
          <p:grpSpPr bwMode="auto">
            <a:xfrm>
              <a:off x="1371600" y="3200400"/>
              <a:ext cx="3276600" cy="2514600"/>
              <a:chOff x="1104" y="1920"/>
              <a:chExt cx="2064" cy="1584"/>
            </a:xfrm>
          </p:grpSpPr>
          <p:grpSp>
            <p:nvGrpSpPr>
              <p:cNvPr id="43042" name="Group 5"/>
              <p:cNvGrpSpPr>
                <a:grpSpLocks/>
              </p:cNvGrpSpPr>
              <p:nvPr/>
            </p:nvGrpSpPr>
            <p:grpSpPr bwMode="auto">
              <a:xfrm>
                <a:off x="1104" y="1920"/>
                <a:ext cx="2064" cy="96"/>
                <a:chOff x="1056" y="1920"/>
                <a:chExt cx="2064" cy="96"/>
              </a:xfrm>
            </p:grpSpPr>
            <p:sp>
              <p:nvSpPr>
                <p:cNvPr id="43061" name="Oval 6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3062" name="Oval 7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3063" name="Oval 8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3064" name="Oval 9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3065" name="Oval 10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43043" name="Group 11"/>
              <p:cNvGrpSpPr>
                <a:grpSpLocks/>
              </p:cNvGrpSpPr>
              <p:nvPr/>
            </p:nvGrpSpPr>
            <p:grpSpPr bwMode="auto">
              <a:xfrm>
                <a:off x="1104" y="2912"/>
                <a:ext cx="2064" cy="96"/>
                <a:chOff x="1056" y="1920"/>
                <a:chExt cx="2064" cy="96"/>
              </a:xfrm>
            </p:grpSpPr>
            <p:sp>
              <p:nvSpPr>
                <p:cNvPr id="43056" name="Oval 12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3057" name="Oval 13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3058" name="Oval 14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3059" name="Oval 15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3060" name="Oval 16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43044" name="Group 17"/>
              <p:cNvGrpSpPr>
                <a:grpSpLocks/>
              </p:cNvGrpSpPr>
              <p:nvPr/>
            </p:nvGrpSpPr>
            <p:grpSpPr bwMode="auto">
              <a:xfrm>
                <a:off x="1104" y="2416"/>
                <a:ext cx="2064" cy="96"/>
                <a:chOff x="1056" y="1920"/>
                <a:chExt cx="2064" cy="96"/>
              </a:xfrm>
            </p:grpSpPr>
            <p:sp>
              <p:nvSpPr>
                <p:cNvPr id="43051" name="Oval 18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3052" name="Oval 19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3053" name="Oval 20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3054" name="Oval 21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3055" name="Oval 22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43045" name="Group 23"/>
              <p:cNvGrpSpPr>
                <a:grpSpLocks/>
              </p:cNvGrpSpPr>
              <p:nvPr/>
            </p:nvGrpSpPr>
            <p:grpSpPr bwMode="auto">
              <a:xfrm>
                <a:off x="1104" y="3408"/>
                <a:ext cx="2064" cy="96"/>
                <a:chOff x="1056" y="1920"/>
                <a:chExt cx="2064" cy="96"/>
              </a:xfrm>
            </p:grpSpPr>
            <p:sp>
              <p:nvSpPr>
                <p:cNvPr id="43046" name="Oval 24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3047" name="Oval 25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3048" name="Oval 26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3049" name="Oval 27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3050" name="Oval 28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</p:grpSp>
        </p:grpSp>
        <p:sp>
          <p:nvSpPr>
            <p:cNvPr id="43031" name="Line 29"/>
            <p:cNvSpPr>
              <a:spLocks noChangeShapeType="1"/>
            </p:cNvSpPr>
            <p:nvPr/>
          </p:nvSpPr>
          <p:spPr bwMode="auto">
            <a:xfrm>
              <a:off x="1447800" y="3276600"/>
              <a:ext cx="762000" cy="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43032" name="Line 30"/>
            <p:cNvSpPr>
              <a:spLocks noChangeShapeType="1"/>
            </p:cNvSpPr>
            <p:nvPr/>
          </p:nvSpPr>
          <p:spPr bwMode="auto">
            <a:xfrm>
              <a:off x="1447800" y="5638800"/>
              <a:ext cx="838200" cy="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43033" name="Line 31"/>
            <p:cNvSpPr>
              <a:spLocks noChangeShapeType="1"/>
            </p:cNvSpPr>
            <p:nvPr/>
          </p:nvSpPr>
          <p:spPr bwMode="auto">
            <a:xfrm>
              <a:off x="1447800" y="4846656"/>
              <a:ext cx="748602" cy="13398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43034" name="Line 32"/>
            <p:cNvSpPr>
              <a:spLocks noChangeShapeType="1"/>
            </p:cNvSpPr>
            <p:nvPr/>
          </p:nvSpPr>
          <p:spPr bwMode="auto">
            <a:xfrm>
              <a:off x="2196402" y="4056185"/>
              <a:ext cx="834013" cy="813916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43035" name="Line 34"/>
            <p:cNvSpPr>
              <a:spLocks noChangeShapeType="1"/>
            </p:cNvSpPr>
            <p:nvPr/>
          </p:nvSpPr>
          <p:spPr bwMode="auto">
            <a:xfrm flipH="1">
              <a:off x="1086897" y="4076281"/>
              <a:ext cx="355879" cy="353368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43036" name="Line 35"/>
            <p:cNvSpPr>
              <a:spLocks noChangeShapeType="1"/>
            </p:cNvSpPr>
            <p:nvPr/>
          </p:nvSpPr>
          <p:spPr bwMode="auto">
            <a:xfrm flipH="1">
              <a:off x="4572000" y="4495800"/>
              <a:ext cx="381000" cy="38100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43037" name="Line 36"/>
            <p:cNvSpPr>
              <a:spLocks noChangeShapeType="1"/>
            </p:cNvSpPr>
            <p:nvPr/>
          </p:nvSpPr>
          <p:spPr bwMode="auto">
            <a:xfrm>
              <a:off x="3810000" y="3276600"/>
              <a:ext cx="762000" cy="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43038" name="Line 37"/>
            <p:cNvSpPr>
              <a:spLocks noChangeShapeType="1"/>
            </p:cNvSpPr>
            <p:nvPr/>
          </p:nvSpPr>
          <p:spPr bwMode="auto">
            <a:xfrm>
              <a:off x="3007808" y="3276600"/>
              <a:ext cx="12560" cy="769536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43039" name="Line 38"/>
            <p:cNvSpPr>
              <a:spLocks noChangeShapeType="1"/>
            </p:cNvSpPr>
            <p:nvPr/>
          </p:nvSpPr>
          <p:spPr bwMode="auto">
            <a:xfrm>
              <a:off x="3048000" y="5638800"/>
              <a:ext cx="762000" cy="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43040" name="Freeform 39"/>
            <p:cNvSpPr>
              <a:spLocks/>
            </p:cNvSpPr>
            <p:nvPr/>
          </p:nvSpPr>
          <p:spPr bwMode="auto">
            <a:xfrm>
              <a:off x="4343400" y="4038600"/>
              <a:ext cx="228600" cy="1600200"/>
            </a:xfrm>
            <a:custGeom>
              <a:avLst/>
              <a:gdLst>
                <a:gd name="T0" fmla="*/ 2147483646 w 144"/>
                <a:gd name="T1" fmla="*/ 0 h 1008"/>
                <a:gd name="T2" fmla="*/ 0 w 144"/>
                <a:gd name="T3" fmla="*/ 2147483646 h 1008"/>
                <a:gd name="T4" fmla="*/ 2147483646 w 144"/>
                <a:gd name="T5" fmla="*/ 2147483646 h 1008"/>
                <a:gd name="T6" fmla="*/ 0 60000 65536"/>
                <a:gd name="T7" fmla="*/ 0 60000 65536"/>
                <a:gd name="T8" fmla="*/ 0 60000 65536"/>
                <a:gd name="T9" fmla="*/ 0 w 144"/>
                <a:gd name="T10" fmla="*/ 0 h 1008"/>
                <a:gd name="T11" fmla="*/ 144 w 144"/>
                <a:gd name="T12" fmla="*/ 1008 h 10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4" h="1008">
                  <a:moveTo>
                    <a:pt x="144" y="0"/>
                  </a:moveTo>
                  <a:cubicBezTo>
                    <a:pt x="72" y="156"/>
                    <a:pt x="0" y="312"/>
                    <a:pt x="0" y="480"/>
                  </a:cubicBezTo>
                  <a:cubicBezTo>
                    <a:pt x="0" y="648"/>
                    <a:pt x="72" y="828"/>
                    <a:pt x="144" y="1008"/>
                  </a:cubicBezTo>
                </a:path>
              </a:pathLst>
            </a:custGeom>
            <a:noFill/>
            <a:ln w="57150" cmpd="sng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43041" name="Line 56"/>
            <p:cNvSpPr>
              <a:spLocks noChangeShapeType="1"/>
            </p:cNvSpPr>
            <p:nvPr/>
          </p:nvSpPr>
          <p:spPr bwMode="auto">
            <a:xfrm>
              <a:off x="3784042" y="4056185"/>
              <a:ext cx="14846" cy="79839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</p:grpSp>
      <p:sp>
        <p:nvSpPr>
          <p:cNvPr id="43028" name="Text Box 2"/>
          <p:cNvSpPr txBox="1">
            <a:spLocks noChangeArrowheads="1"/>
          </p:cNvSpPr>
          <p:nvPr/>
        </p:nvSpPr>
        <p:spPr bwMode="auto">
          <a:xfrm>
            <a:off x="584200" y="1371600"/>
            <a:ext cx="23764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240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 valence bond:</a:t>
            </a:r>
          </a:p>
        </p:txBody>
      </p:sp>
      <p:sp>
        <p:nvSpPr>
          <p:cNvPr id="57" name="Freeform 56"/>
          <p:cNvSpPr/>
          <p:nvPr/>
        </p:nvSpPr>
        <p:spPr>
          <a:xfrm>
            <a:off x="7215188" y="1889125"/>
            <a:ext cx="571500" cy="601663"/>
          </a:xfrm>
          <a:custGeom>
            <a:avLst/>
            <a:gdLst>
              <a:gd name="connsiteX0" fmla="*/ 83736 w 576105"/>
              <a:gd name="connsiteY0" fmla="*/ 147375 h 567732"/>
              <a:gd name="connsiteX1" fmla="*/ 324897 w 576105"/>
              <a:gd name="connsiteY1" fmla="*/ 6699 h 567732"/>
              <a:gd name="connsiteX2" fmla="*/ 515815 w 576105"/>
              <a:gd name="connsiteY2" fmla="*/ 107182 h 567732"/>
              <a:gd name="connsiteX3" fmla="*/ 545960 w 576105"/>
              <a:gd name="connsiteY3" fmla="*/ 388536 h 567732"/>
              <a:gd name="connsiteX4" fmla="*/ 334945 w 576105"/>
              <a:gd name="connsiteY4" fmla="*/ 559358 h 567732"/>
              <a:gd name="connsiteX5" fmla="*/ 43543 w 576105"/>
              <a:gd name="connsiteY5" fmla="*/ 438778 h 567732"/>
              <a:gd name="connsiteX6" fmla="*/ 83736 w 576105"/>
              <a:gd name="connsiteY6" fmla="*/ 147375 h 56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6105" h="567732">
                <a:moveTo>
                  <a:pt x="83736" y="147375"/>
                </a:moveTo>
                <a:cubicBezTo>
                  <a:pt x="130628" y="75362"/>
                  <a:pt x="252884" y="13398"/>
                  <a:pt x="324897" y="6699"/>
                </a:cubicBezTo>
                <a:cubicBezTo>
                  <a:pt x="396910" y="0"/>
                  <a:pt x="478971" y="43542"/>
                  <a:pt x="515815" y="107182"/>
                </a:cubicBezTo>
                <a:cubicBezTo>
                  <a:pt x="552659" y="170822"/>
                  <a:pt x="576105" y="313173"/>
                  <a:pt x="545960" y="388536"/>
                </a:cubicBezTo>
                <a:cubicBezTo>
                  <a:pt x="515815" y="463899"/>
                  <a:pt x="418681" y="550984"/>
                  <a:pt x="334945" y="559358"/>
                </a:cubicBezTo>
                <a:cubicBezTo>
                  <a:pt x="251209" y="567732"/>
                  <a:pt x="87086" y="510791"/>
                  <a:pt x="43543" y="438778"/>
                </a:cubicBezTo>
                <a:cubicBezTo>
                  <a:pt x="0" y="366765"/>
                  <a:pt x="36844" y="219388"/>
                  <a:pt x="83736" y="147375"/>
                </a:cubicBezTo>
                <a:close/>
              </a:path>
            </a:pathLst>
          </a:custGeom>
          <a:noFill/>
          <a:ln w="76200">
            <a:solidFill>
              <a:schemeClr val="accent1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1932041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643" name="Group 1"/>
          <p:cNvGrpSpPr>
            <a:grpSpLocks/>
          </p:cNvGrpSpPr>
          <p:nvPr/>
        </p:nvGrpSpPr>
        <p:grpSpPr bwMode="auto">
          <a:xfrm>
            <a:off x="948448" y="985838"/>
            <a:ext cx="7662152" cy="4379719"/>
            <a:chOff x="52919" y="466853"/>
            <a:chExt cx="9730046" cy="5561795"/>
          </a:xfrm>
        </p:grpSpPr>
        <p:grpSp>
          <p:nvGrpSpPr>
            <p:cNvPr id="63648" name="Group 2"/>
            <p:cNvGrpSpPr>
              <a:grpSpLocks/>
            </p:cNvGrpSpPr>
            <p:nvPr/>
          </p:nvGrpSpPr>
          <p:grpSpPr bwMode="auto">
            <a:xfrm>
              <a:off x="52919" y="2134024"/>
              <a:ext cx="3045632" cy="1376610"/>
              <a:chOff x="75387" y="1450110"/>
              <a:chExt cx="3480611" cy="1573218"/>
            </a:xfrm>
          </p:grpSpPr>
          <p:sp>
            <p:nvSpPr>
              <p:cNvPr id="20" name="Oval 19"/>
              <p:cNvSpPr/>
              <p:nvPr/>
            </p:nvSpPr>
            <p:spPr>
              <a:xfrm>
                <a:off x="224768" y="1850028"/>
                <a:ext cx="1622701" cy="755706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438591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2093511" y="2069711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126458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3" name="Oval 12"/>
              <p:cNvSpPr/>
              <p:nvPr/>
            </p:nvSpPr>
            <p:spPr>
              <a:xfrm>
                <a:off x="292243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154471" y="1615700"/>
                <a:ext cx="2533641" cy="126244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4" name="Oval 13"/>
              <p:cNvSpPr/>
              <p:nvPr/>
            </p:nvSpPr>
            <p:spPr>
              <a:xfrm>
                <a:off x="75387" y="1448743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3649" name="Group 26"/>
            <p:cNvGrpSpPr>
              <a:grpSpLocks/>
            </p:cNvGrpSpPr>
            <p:nvPr/>
          </p:nvGrpSpPr>
          <p:grpSpPr bwMode="auto">
            <a:xfrm>
              <a:off x="2858981" y="466853"/>
              <a:ext cx="3434437" cy="1376352"/>
              <a:chOff x="450" y="1450110"/>
              <a:chExt cx="3924945" cy="1572923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214770" y="1827962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437379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/>
              <p:cNvSpPr/>
              <p:nvPr/>
            </p:nvSpPr>
            <p:spPr>
              <a:xfrm>
                <a:off x="2092298" y="2068148"/>
                <a:ext cx="26947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Oval 34"/>
              <p:cNvSpPr/>
              <p:nvPr/>
            </p:nvSpPr>
            <p:spPr>
              <a:xfrm>
                <a:off x="1266303" y="2068148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Oval 35"/>
              <p:cNvSpPr/>
              <p:nvPr/>
            </p:nvSpPr>
            <p:spPr>
              <a:xfrm>
                <a:off x="2921224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/>
              <p:cNvSpPr/>
              <p:nvPr/>
            </p:nvSpPr>
            <p:spPr>
              <a:xfrm>
                <a:off x="1925343" y="1819176"/>
                <a:ext cx="1438169" cy="828933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/>
              <p:cNvSpPr/>
              <p:nvPr/>
            </p:nvSpPr>
            <p:spPr>
              <a:xfrm>
                <a:off x="450" y="1450110"/>
                <a:ext cx="3924945" cy="157292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64" name="Straight Arrow Connector 63"/>
            <p:cNvCxnSpPr/>
            <p:nvPr/>
          </p:nvCxnSpPr>
          <p:spPr>
            <a:xfrm flipV="1">
              <a:off x="2861980" y="1774003"/>
              <a:ext cx="494661" cy="492103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2" name="Group 20"/>
            <p:cNvGrpSpPr>
              <a:grpSpLocks/>
            </p:cNvGrpSpPr>
            <p:nvPr/>
          </p:nvGrpSpPr>
          <p:grpSpPr bwMode="auto">
            <a:xfrm>
              <a:off x="5924780" y="2214846"/>
              <a:ext cx="3858185" cy="1419925"/>
              <a:chOff x="76271" y="1450106"/>
              <a:chExt cx="4409214" cy="1622719"/>
            </a:xfrm>
          </p:grpSpPr>
          <p:sp>
            <p:nvSpPr>
              <p:cNvPr id="22" name="Oval 21"/>
              <p:cNvSpPr/>
              <p:nvPr/>
            </p:nvSpPr>
            <p:spPr>
              <a:xfrm>
                <a:off x="439475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2094396" y="2068144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126547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292332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Oval 25"/>
              <p:cNvSpPr/>
              <p:nvPr/>
            </p:nvSpPr>
            <p:spPr>
              <a:xfrm>
                <a:off x="1031143" y="1658071"/>
                <a:ext cx="2905635" cy="1182550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76271" y="1450106"/>
                <a:ext cx="4409214" cy="1622719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9" name="Oval 28"/>
            <p:cNvSpPr/>
            <p:nvPr/>
          </p:nvSpPr>
          <p:spPr>
            <a:xfrm>
              <a:off x="7542041" y="2530098"/>
              <a:ext cx="1255876" cy="727903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cxnSp>
          <p:nvCxnSpPr>
            <p:cNvPr id="30" name="Straight Arrow Connector 29"/>
            <p:cNvCxnSpPr/>
            <p:nvPr/>
          </p:nvCxnSpPr>
          <p:spPr>
            <a:xfrm>
              <a:off x="5806881" y="1774003"/>
              <a:ext cx="551048" cy="47672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6" name="Group 30"/>
            <p:cNvGrpSpPr>
              <a:grpSpLocks/>
            </p:cNvGrpSpPr>
            <p:nvPr/>
          </p:nvGrpSpPr>
          <p:grpSpPr bwMode="auto">
            <a:xfrm>
              <a:off x="896697" y="4649732"/>
              <a:ext cx="3372378" cy="1378916"/>
              <a:chOff x="-297843" y="1448746"/>
              <a:chExt cx="3854023" cy="1575853"/>
            </a:xfrm>
          </p:grpSpPr>
          <p:sp>
            <p:nvSpPr>
              <p:cNvPr id="40" name="Oval 39"/>
              <p:cNvSpPr/>
              <p:nvPr/>
            </p:nvSpPr>
            <p:spPr>
              <a:xfrm>
                <a:off x="890236" y="1829529"/>
                <a:ext cx="1549472" cy="752775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Oval 40"/>
              <p:cNvSpPr/>
              <p:nvPr/>
            </p:nvSpPr>
            <p:spPr>
              <a:xfrm>
                <a:off x="439655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 41"/>
              <p:cNvSpPr/>
              <p:nvPr/>
            </p:nvSpPr>
            <p:spPr>
              <a:xfrm>
                <a:off x="2094577" y="2069714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Oval 42"/>
              <p:cNvSpPr/>
              <p:nvPr/>
            </p:nvSpPr>
            <p:spPr>
              <a:xfrm>
                <a:off x="126565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Oval 43"/>
              <p:cNvSpPr/>
              <p:nvPr/>
            </p:nvSpPr>
            <p:spPr>
              <a:xfrm>
                <a:off x="292350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/>
              <p:cNvSpPr/>
              <p:nvPr/>
            </p:nvSpPr>
            <p:spPr>
              <a:xfrm>
                <a:off x="-72930" y="1606918"/>
                <a:ext cx="2917344" cy="13298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Oval 45"/>
              <p:cNvSpPr/>
              <p:nvPr/>
            </p:nvSpPr>
            <p:spPr>
              <a:xfrm>
                <a:off x="-297843" y="1448746"/>
                <a:ext cx="3854023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47" name="Straight Arrow Connector 46"/>
            <p:cNvCxnSpPr/>
            <p:nvPr/>
          </p:nvCxnSpPr>
          <p:spPr>
            <a:xfrm>
              <a:off x="2052069" y="3824434"/>
              <a:ext cx="404956" cy="645886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Arrow Connector 56"/>
            <p:cNvCxnSpPr/>
            <p:nvPr/>
          </p:nvCxnSpPr>
          <p:spPr>
            <a:xfrm>
              <a:off x="4363906" y="5400702"/>
              <a:ext cx="681761" cy="0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Arrow Connector 58"/>
            <p:cNvCxnSpPr/>
            <p:nvPr/>
          </p:nvCxnSpPr>
          <p:spPr>
            <a:xfrm flipV="1">
              <a:off x="6696247" y="3850064"/>
              <a:ext cx="435712" cy="62025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3644" name="TextBox 3"/>
          <p:cNvSpPr txBox="1">
            <a:spLocks noChangeArrowheads="1"/>
          </p:cNvSpPr>
          <p:nvPr/>
        </p:nvSpPr>
        <p:spPr bwMode="auto">
          <a:xfrm>
            <a:off x="1943100" y="157163"/>
            <a:ext cx="5032375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600">
                <a:solidFill>
                  <a:prstClr val="black"/>
                </a:solidFill>
              </a:rPr>
              <a:t>The Pentagon Equation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030996" y="285033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58" name="TextBox 57"/>
          <p:cNvSpPr txBox="1"/>
          <p:nvPr/>
        </p:nvSpPr>
        <p:spPr>
          <a:xfrm>
            <a:off x="2585109" y="29076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0" name="TextBox 59"/>
          <p:cNvSpPr txBox="1"/>
          <p:nvPr/>
        </p:nvSpPr>
        <p:spPr>
          <a:xfrm>
            <a:off x="5572499" y="172576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7" name="TextBox 66"/>
          <p:cNvSpPr txBox="1"/>
          <p:nvPr/>
        </p:nvSpPr>
        <p:spPr>
          <a:xfrm>
            <a:off x="7731663" y="285063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8" name="TextBox 67"/>
          <p:cNvSpPr txBox="1"/>
          <p:nvPr/>
        </p:nvSpPr>
        <p:spPr>
          <a:xfrm>
            <a:off x="8081540" y="29203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9" name="TextBox 68"/>
          <p:cNvSpPr txBox="1"/>
          <p:nvPr/>
        </p:nvSpPr>
        <p:spPr>
          <a:xfrm>
            <a:off x="8450486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1" name="TextBox 60"/>
          <p:cNvSpPr txBox="1"/>
          <p:nvPr/>
        </p:nvSpPr>
        <p:spPr>
          <a:xfrm>
            <a:off x="4258743" y="1566865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2" name="TextBox 61"/>
          <p:cNvSpPr txBox="1"/>
          <p:nvPr/>
        </p:nvSpPr>
        <p:spPr>
          <a:xfrm>
            <a:off x="5343916" y="1561518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5" name="TextBox 64"/>
          <p:cNvSpPr txBox="1"/>
          <p:nvPr/>
        </p:nvSpPr>
        <p:spPr>
          <a:xfrm>
            <a:off x="3146183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79" name="TextBox 78"/>
          <p:cNvSpPr txBox="1"/>
          <p:nvPr/>
        </p:nvSpPr>
        <p:spPr>
          <a:xfrm>
            <a:off x="2935113" y="1751623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0070C0"/>
                </a:solidFill>
              </a:rPr>
              <a:t>1</a:t>
            </a:r>
            <a:endParaRPr lang="en-US" sz="3200" b="1" dirty="0">
              <a:solidFill>
                <a:srgbClr val="0070C0"/>
              </a:solidFill>
            </a:endParaRPr>
          </a:p>
        </p:txBody>
      </p:sp>
      <p:grpSp>
        <p:nvGrpSpPr>
          <p:cNvPr id="78" name="Group 48"/>
          <p:cNvGrpSpPr>
            <a:grpSpLocks/>
          </p:cNvGrpSpPr>
          <p:nvPr/>
        </p:nvGrpSpPr>
        <p:grpSpPr bwMode="auto">
          <a:xfrm>
            <a:off x="4949027" y="4349755"/>
            <a:ext cx="2398354" cy="1084032"/>
            <a:chOff x="75387" y="1450110"/>
            <a:chExt cx="3480611" cy="1573218"/>
          </a:xfrm>
        </p:grpSpPr>
        <p:sp>
          <p:nvSpPr>
            <p:cNvPr id="81" name="Oval 80"/>
            <p:cNvSpPr/>
            <p:nvPr/>
          </p:nvSpPr>
          <p:spPr>
            <a:xfrm>
              <a:off x="953671" y="1828828"/>
              <a:ext cx="1619771" cy="755706"/>
            </a:xfrm>
            <a:prstGeom prst="ellipse">
              <a:avLst/>
            </a:prstGeom>
            <a:noFill/>
            <a:ln w="190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82" name="Oval 81"/>
            <p:cNvSpPr/>
            <p:nvPr/>
          </p:nvSpPr>
          <p:spPr>
            <a:xfrm>
              <a:off x="438155" y="2069013"/>
              <a:ext cx="266544" cy="26947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83" name="Oval 82"/>
            <p:cNvSpPr/>
            <p:nvPr/>
          </p:nvSpPr>
          <p:spPr>
            <a:xfrm>
              <a:off x="2093075" y="2069013"/>
              <a:ext cx="266546" cy="26947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84" name="Oval 83"/>
            <p:cNvSpPr/>
            <p:nvPr/>
          </p:nvSpPr>
          <p:spPr>
            <a:xfrm>
              <a:off x="1264151" y="2069013"/>
              <a:ext cx="266544" cy="26947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85" name="Oval 84"/>
            <p:cNvSpPr/>
            <p:nvPr/>
          </p:nvSpPr>
          <p:spPr>
            <a:xfrm>
              <a:off x="2922001" y="2069013"/>
              <a:ext cx="266544" cy="26947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86" name="Oval 85"/>
            <p:cNvSpPr/>
            <p:nvPr/>
          </p:nvSpPr>
          <p:spPr>
            <a:xfrm>
              <a:off x="859941" y="1606216"/>
              <a:ext cx="2533639" cy="1259511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87" name="Oval 86"/>
            <p:cNvSpPr/>
            <p:nvPr/>
          </p:nvSpPr>
          <p:spPr>
            <a:xfrm>
              <a:off x="74952" y="1450974"/>
              <a:ext cx="3479727" cy="1572925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</p:grpSp>
      <p:sp>
        <p:nvSpPr>
          <p:cNvPr id="66" name="TextBox 65"/>
          <p:cNvSpPr txBox="1"/>
          <p:nvPr/>
        </p:nvSpPr>
        <p:spPr>
          <a:xfrm>
            <a:off x="3626553" y="4891255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70" name="TextBox 69"/>
          <p:cNvSpPr txBox="1"/>
          <p:nvPr/>
        </p:nvSpPr>
        <p:spPr>
          <a:xfrm>
            <a:off x="3988346" y="501563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71" name="TextBox 70"/>
          <p:cNvSpPr txBox="1"/>
          <p:nvPr/>
        </p:nvSpPr>
        <p:spPr>
          <a:xfrm>
            <a:off x="5897924" y="1597482"/>
            <a:ext cx="75373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i="1" dirty="0" smtClean="0">
                <a:solidFill>
                  <a:srgbClr val="0070C0"/>
                </a:solidFill>
              </a:rPr>
              <a:t>F</a:t>
            </a:r>
            <a:r>
              <a:rPr lang="en-US" sz="3200" b="1" i="1" baseline="-25000" dirty="0" smtClean="0">
                <a:solidFill>
                  <a:srgbClr val="0070C0"/>
                </a:solidFill>
              </a:rPr>
              <a:t>01</a:t>
            </a:r>
            <a:endParaRPr lang="en-US" sz="3200" b="1" i="1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7925108"/>
      </p:ext>
    </p:extLst>
  </p:cSld>
  <p:clrMapOvr>
    <a:masterClrMapping/>
  </p:clrMapOvr>
  <p:transition advClick="0"/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643" name="Group 1"/>
          <p:cNvGrpSpPr>
            <a:grpSpLocks/>
          </p:cNvGrpSpPr>
          <p:nvPr/>
        </p:nvGrpSpPr>
        <p:grpSpPr bwMode="auto">
          <a:xfrm>
            <a:off x="948448" y="985838"/>
            <a:ext cx="7662152" cy="4379719"/>
            <a:chOff x="52919" y="466853"/>
            <a:chExt cx="9730057" cy="5561796"/>
          </a:xfrm>
        </p:grpSpPr>
        <p:grpSp>
          <p:nvGrpSpPr>
            <p:cNvPr id="63648" name="Group 2"/>
            <p:cNvGrpSpPr>
              <a:grpSpLocks/>
            </p:cNvGrpSpPr>
            <p:nvPr/>
          </p:nvGrpSpPr>
          <p:grpSpPr bwMode="auto">
            <a:xfrm>
              <a:off x="52919" y="2134025"/>
              <a:ext cx="3045635" cy="1376610"/>
              <a:chOff x="75387" y="1450110"/>
              <a:chExt cx="3480611" cy="1573218"/>
            </a:xfrm>
          </p:grpSpPr>
          <p:sp>
            <p:nvSpPr>
              <p:cNvPr id="20" name="Oval 19"/>
              <p:cNvSpPr/>
              <p:nvPr/>
            </p:nvSpPr>
            <p:spPr>
              <a:xfrm>
                <a:off x="224768" y="1850028"/>
                <a:ext cx="1622701" cy="755706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438591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2093511" y="2069711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126458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3" name="Oval 12"/>
              <p:cNvSpPr/>
              <p:nvPr/>
            </p:nvSpPr>
            <p:spPr>
              <a:xfrm>
                <a:off x="292243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154471" y="1615700"/>
                <a:ext cx="2533641" cy="126244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4" name="Oval 13"/>
              <p:cNvSpPr/>
              <p:nvPr/>
            </p:nvSpPr>
            <p:spPr>
              <a:xfrm>
                <a:off x="75387" y="1448743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3649" name="Group 26"/>
            <p:cNvGrpSpPr>
              <a:grpSpLocks/>
            </p:cNvGrpSpPr>
            <p:nvPr/>
          </p:nvGrpSpPr>
          <p:grpSpPr bwMode="auto">
            <a:xfrm>
              <a:off x="2858984" y="466853"/>
              <a:ext cx="3434441" cy="1376352"/>
              <a:chOff x="450" y="1450110"/>
              <a:chExt cx="3924945" cy="1572923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214770" y="1827962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437379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/>
              <p:cNvSpPr/>
              <p:nvPr/>
            </p:nvSpPr>
            <p:spPr>
              <a:xfrm>
                <a:off x="2092298" y="2068148"/>
                <a:ext cx="26947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Oval 34"/>
              <p:cNvSpPr/>
              <p:nvPr/>
            </p:nvSpPr>
            <p:spPr>
              <a:xfrm>
                <a:off x="1266303" y="2068148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Oval 35"/>
              <p:cNvSpPr/>
              <p:nvPr/>
            </p:nvSpPr>
            <p:spPr>
              <a:xfrm>
                <a:off x="2921224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/>
              <p:cNvSpPr/>
              <p:nvPr/>
            </p:nvSpPr>
            <p:spPr>
              <a:xfrm>
                <a:off x="1925343" y="1819176"/>
                <a:ext cx="1438169" cy="828933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/>
              <p:cNvSpPr/>
              <p:nvPr/>
            </p:nvSpPr>
            <p:spPr>
              <a:xfrm>
                <a:off x="450" y="1450110"/>
                <a:ext cx="3924945" cy="157292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64" name="Straight Arrow Connector 63"/>
            <p:cNvCxnSpPr/>
            <p:nvPr/>
          </p:nvCxnSpPr>
          <p:spPr>
            <a:xfrm flipV="1">
              <a:off x="2861983" y="1774003"/>
              <a:ext cx="494661" cy="492103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2" name="Group 20"/>
            <p:cNvGrpSpPr>
              <a:grpSpLocks/>
            </p:cNvGrpSpPr>
            <p:nvPr/>
          </p:nvGrpSpPr>
          <p:grpSpPr bwMode="auto">
            <a:xfrm>
              <a:off x="5924786" y="2214846"/>
              <a:ext cx="3858190" cy="1419925"/>
              <a:chOff x="76271" y="1450106"/>
              <a:chExt cx="4409214" cy="1622719"/>
            </a:xfrm>
          </p:grpSpPr>
          <p:sp>
            <p:nvSpPr>
              <p:cNvPr id="22" name="Oval 21"/>
              <p:cNvSpPr/>
              <p:nvPr/>
            </p:nvSpPr>
            <p:spPr>
              <a:xfrm>
                <a:off x="439475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2094396" y="2068144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126547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292332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Oval 25"/>
              <p:cNvSpPr/>
              <p:nvPr/>
            </p:nvSpPr>
            <p:spPr>
              <a:xfrm>
                <a:off x="1031143" y="1658071"/>
                <a:ext cx="2905635" cy="1182550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76271" y="1450106"/>
                <a:ext cx="4409214" cy="1622719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9" name="Oval 28"/>
            <p:cNvSpPr/>
            <p:nvPr/>
          </p:nvSpPr>
          <p:spPr>
            <a:xfrm>
              <a:off x="7542049" y="2530098"/>
              <a:ext cx="1255878" cy="727903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cxnSp>
          <p:nvCxnSpPr>
            <p:cNvPr id="30" name="Straight Arrow Connector 29"/>
            <p:cNvCxnSpPr/>
            <p:nvPr/>
          </p:nvCxnSpPr>
          <p:spPr>
            <a:xfrm>
              <a:off x="5806888" y="1774003"/>
              <a:ext cx="551049" cy="47672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6" name="Group 30"/>
            <p:cNvGrpSpPr>
              <a:grpSpLocks/>
            </p:cNvGrpSpPr>
            <p:nvPr/>
          </p:nvGrpSpPr>
          <p:grpSpPr bwMode="auto">
            <a:xfrm>
              <a:off x="896698" y="4649733"/>
              <a:ext cx="3372382" cy="1378916"/>
              <a:chOff x="-297843" y="1448746"/>
              <a:chExt cx="3854023" cy="1575853"/>
            </a:xfrm>
          </p:grpSpPr>
          <p:sp>
            <p:nvSpPr>
              <p:cNvPr id="40" name="Oval 39"/>
              <p:cNvSpPr/>
              <p:nvPr/>
            </p:nvSpPr>
            <p:spPr>
              <a:xfrm>
                <a:off x="890236" y="1829529"/>
                <a:ext cx="1549472" cy="752775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Oval 40"/>
              <p:cNvSpPr/>
              <p:nvPr/>
            </p:nvSpPr>
            <p:spPr>
              <a:xfrm>
                <a:off x="439655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 41"/>
              <p:cNvSpPr/>
              <p:nvPr/>
            </p:nvSpPr>
            <p:spPr>
              <a:xfrm>
                <a:off x="2094577" y="2069714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Oval 42"/>
              <p:cNvSpPr/>
              <p:nvPr/>
            </p:nvSpPr>
            <p:spPr>
              <a:xfrm>
                <a:off x="126565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Oval 43"/>
              <p:cNvSpPr/>
              <p:nvPr/>
            </p:nvSpPr>
            <p:spPr>
              <a:xfrm>
                <a:off x="292350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/>
              <p:cNvSpPr/>
              <p:nvPr/>
            </p:nvSpPr>
            <p:spPr>
              <a:xfrm>
                <a:off x="-72930" y="1606918"/>
                <a:ext cx="2917344" cy="13298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Oval 45"/>
              <p:cNvSpPr/>
              <p:nvPr/>
            </p:nvSpPr>
            <p:spPr>
              <a:xfrm>
                <a:off x="-297843" y="1448746"/>
                <a:ext cx="3854023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47" name="Straight Arrow Connector 46"/>
            <p:cNvCxnSpPr/>
            <p:nvPr/>
          </p:nvCxnSpPr>
          <p:spPr>
            <a:xfrm>
              <a:off x="2052072" y="3824435"/>
              <a:ext cx="404956" cy="645887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Arrow Connector 56"/>
            <p:cNvCxnSpPr/>
            <p:nvPr/>
          </p:nvCxnSpPr>
          <p:spPr>
            <a:xfrm>
              <a:off x="4363910" y="5400702"/>
              <a:ext cx="681762" cy="0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Arrow Connector 58"/>
            <p:cNvCxnSpPr/>
            <p:nvPr/>
          </p:nvCxnSpPr>
          <p:spPr>
            <a:xfrm flipV="1">
              <a:off x="6696247" y="3850064"/>
              <a:ext cx="435713" cy="62025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3644" name="TextBox 3"/>
          <p:cNvSpPr txBox="1">
            <a:spLocks noChangeArrowheads="1"/>
          </p:cNvSpPr>
          <p:nvPr/>
        </p:nvSpPr>
        <p:spPr bwMode="auto">
          <a:xfrm>
            <a:off x="1943100" y="157163"/>
            <a:ext cx="5032375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600">
                <a:solidFill>
                  <a:prstClr val="black"/>
                </a:solidFill>
              </a:rPr>
              <a:t>The Pentagon Equation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030996" y="285033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58" name="TextBox 57"/>
          <p:cNvSpPr txBox="1"/>
          <p:nvPr/>
        </p:nvSpPr>
        <p:spPr>
          <a:xfrm>
            <a:off x="2585109" y="29076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0" name="TextBox 59"/>
          <p:cNvSpPr txBox="1"/>
          <p:nvPr/>
        </p:nvSpPr>
        <p:spPr>
          <a:xfrm>
            <a:off x="5572499" y="172576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7" name="TextBox 66"/>
          <p:cNvSpPr txBox="1"/>
          <p:nvPr/>
        </p:nvSpPr>
        <p:spPr>
          <a:xfrm>
            <a:off x="7731663" y="285063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8" name="TextBox 67"/>
          <p:cNvSpPr txBox="1"/>
          <p:nvPr/>
        </p:nvSpPr>
        <p:spPr>
          <a:xfrm>
            <a:off x="8081540" y="29203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9" name="TextBox 68"/>
          <p:cNvSpPr txBox="1"/>
          <p:nvPr/>
        </p:nvSpPr>
        <p:spPr>
          <a:xfrm>
            <a:off x="8450486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1" name="TextBox 60"/>
          <p:cNvSpPr txBox="1"/>
          <p:nvPr/>
        </p:nvSpPr>
        <p:spPr>
          <a:xfrm>
            <a:off x="4258743" y="1566865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2" name="TextBox 61"/>
          <p:cNvSpPr txBox="1"/>
          <p:nvPr/>
        </p:nvSpPr>
        <p:spPr>
          <a:xfrm>
            <a:off x="5343916" y="1561518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5" name="TextBox 64"/>
          <p:cNvSpPr txBox="1"/>
          <p:nvPr/>
        </p:nvSpPr>
        <p:spPr>
          <a:xfrm>
            <a:off x="3146183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79" name="TextBox 78"/>
          <p:cNvSpPr txBox="1"/>
          <p:nvPr/>
        </p:nvSpPr>
        <p:spPr>
          <a:xfrm>
            <a:off x="2935113" y="1751623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0070C0"/>
                </a:solidFill>
              </a:rPr>
              <a:t>1</a:t>
            </a:r>
            <a:endParaRPr lang="en-US" sz="3200" b="1" dirty="0">
              <a:solidFill>
                <a:srgbClr val="0070C0"/>
              </a:solidFill>
            </a:endParaRPr>
          </a:p>
        </p:txBody>
      </p:sp>
      <p:grpSp>
        <p:nvGrpSpPr>
          <p:cNvPr id="78" name="Group 48"/>
          <p:cNvGrpSpPr>
            <a:grpSpLocks/>
          </p:cNvGrpSpPr>
          <p:nvPr/>
        </p:nvGrpSpPr>
        <p:grpSpPr bwMode="auto">
          <a:xfrm>
            <a:off x="4949027" y="4349755"/>
            <a:ext cx="2398354" cy="1084032"/>
            <a:chOff x="75387" y="1450110"/>
            <a:chExt cx="3480611" cy="1573218"/>
          </a:xfrm>
        </p:grpSpPr>
        <p:sp>
          <p:nvSpPr>
            <p:cNvPr id="81" name="Oval 80"/>
            <p:cNvSpPr/>
            <p:nvPr/>
          </p:nvSpPr>
          <p:spPr>
            <a:xfrm>
              <a:off x="953671" y="1828828"/>
              <a:ext cx="1619771" cy="755706"/>
            </a:xfrm>
            <a:prstGeom prst="ellipse">
              <a:avLst/>
            </a:prstGeom>
            <a:noFill/>
            <a:ln w="190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82" name="Oval 81"/>
            <p:cNvSpPr/>
            <p:nvPr/>
          </p:nvSpPr>
          <p:spPr>
            <a:xfrm>
              <a:off x="438155" y="2069013"/>
              <a:ext cx="266544" cy="26947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83" name="Oval 82"/>
            <p:cNvSpPr/>
            <p:nvPr/>
          </p:nvSpPr>
          <p:spPr>
            <a:xfrm>
              <a:off x="2093075" y="2069013"/>
              <a:ext cx="266546" cy="26947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84" name="Oval 83"/>
            <p:cNvSpPr/>
            <p:nvPr/>
          </p:nvSpPr>
          <p:spPr>
            <a:xfrm>
              <a:off x="1264151" y="2069013"/>
              <a:ext cx="266544" cy="26947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85" name="Oval 84"/>
            <p:cNvSpPr/>
            <p:nvPr/>
          </p:nvSpPr>
          <p:spPr>
            <a:xfrm>
              <a:off x="2922001" y="2069013"/>
              <a:ext cx="266544" cy="26947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86" name="Oval 85"/>
            <p:cNvSpPr/>
            <p:nvPr/>
          </p:nvSpPr>
          <p:spPr>
            <a:xfrm>
              <a:off x="859941" y="1606216"/>
              <a:ext cx="2533639" cy="1259511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87" name="Oval 86"/>
            <p:cNvSpPr/>
            <p:nvPr/>
          </p:nvSpPr>
          <p:spPr>
            <a:xfrm>
              <a:off x="74952" y="1450974"/>
              <a:ext cx="3479727" cy="1572925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</p:grpSp>
      <p:sp>
        <p:nvSpPr>
          <p:cNvPr id="66" name="TextBox 65"/>
          <p:cNvSpPr txBox="1"/>
          <p:nvPr/>
        </p:nvSpPr>
        <p:spPr>
          <a:xfrm>
            <a:off x="3626553" y="4891255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70" name="TextBox 69"/>
          <p:cNvSpPr txBox="1"/>
          <p:nvPr/>
        </p:nvSpPr>
        <p:spPr>
          <a:xfrm>
            <a:off x="3988346" y="501563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71" name="TextBox 70"/>
          <p:cNvSpPr txBox="1"/>
          <p:nvPr/>
        </p:nvSpPr>
        <p:spPr>
          <a:xfrm>
            <a:off x="3390188" y="4801369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b</a:t>
            </a:r>
            <a:endParaRPr lang="en-US" sz="2000" dirty="0"/>
          </a:p>
        </p:txBody>
      </p:sp>
      <p:sp>
        <p:nvSpPr>
          <p:cNvPr id="72" name="TextBox 71"/>
          <p:cNvSpPr txBox="1"/>
          <p:nvPr/>
        </p:nvSpPr>
        <p:spPr>
          <a:xfrm>
            <a:off x="5897924" y="1597482"/>
            <a:ext cx="75373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i="1" dirty="0" smtClean="0">
                <a:solidFill>
                  <a:srgbClr val="0070C0"/>
                </a:solidFill>
              </a:rPr>
              <a:t>F</a:t>
            </a:r>
            <a:r>
              <a:rPr lang="en-US" sz="3200" b="1" i="1" baseline="-25000" dirty="0" smtClean="0">
                <a:solidFill>
                  <a:srgbClr val="0070C0"/>
                </a:solidFill>
              </a:rPr>
              <a:t>01</a:t>
            </a:r>
            <a:endParaRPr lang="en-US" sz="3200" b="1" i="1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710933"/>
      </p:ext>
    </p:extLst>
  </p:cSld>
  <p:clrMapOvr>
    <a:masterClrMapping/>
  </p:clrMapOvr>
  <p:transition advClick="0"/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643" name="Group 1"/>
          <p:cNvGrpSpPr>
            <a:grpSpLocks/>
          </p:cNvGrpSpPr>
          <p:nvPr/>
        </p:nvGrpSpPr>
        <p:grpSpPr bwMode="auto">
          <a:xfrm>
            <a:off x="948448" y="985838"/>
            <a:ext cx="7662152" cy="4379719"/>
            <a:chOff x="52919" y="466853"/>
            <a:chExt cx="9730046" cy="5561795"/>
          </a:xfrm>
        </p:grpSpPr>
        <p:grpSp>
          <p:nvGrpSpPr>
            <p:cNvPr id="63648" name="Group 2"/>
            <p:cNvGrpSpPr>
              <a:grpSpLocks/>
            </p:cNvGrpSpPr>
            <p:nvPr/>
          </p:nvGrpSpPr>
          <p:grpSpPr bwMode="auto">
            <a:xfrm>
              <a:off x="52919" y="2134024"/>
              <a:ext cx="3045632" cy="1376610"/>
              <a:chOff x="75387" y="1450110"/>
              <a:chExt cx="3480611" cy="1573218"/>
            </a:xfrm>
          </p:grpSpPr>
          <p:sp>
            <p:nvSpPr>
              <p:cNvPr id="20" name="Oval 19"/>
              <p:cNvSpPr/>
              <p:nvPr/>
            </p:nvSpPr>
            <p:spPr>
              <a:xfrm>
                <a:off x="224768" y="1850028"/>
                <a:ext cx="1622701" cy="755706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438591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2093511" y="2069711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126458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3" name="Oval 12"/>
              <p:cNvSpPr/>
              <p:nvPr/>
            </p:nvSpPr>
            <p:spPr>
              <a:xfrm>
                <a:off x="292243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154471" y="1615700"/>
                <a:ext cx="2533641" cy="126244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4" name="Oval 13"/>
              <p:cNvSpPr/>
              <p:nvPr/>
            </p:nvSpPr>
            <p:spPr>
              <a:xfrm>
                <a:off x="75387" y="1448743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3649" name="Group 26"/>
            <p:cNvGrpSpPr>
              <a:grpSpLocks/>
            </p:cNvGrpSpPr>
            <p:nvPr/>
          </p:nvGrpSpPr>
          <p:grpSpPr bwMode="auto">
            <a:xfrm>
              <a:off x="2858981" y="466853"/>
              <a:ext cx="3434437" cy="1376352"/>
              <a:chOff x="450" y="1450110"/>
              <a:chExt cx="3924945" cy="1572923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214770" y="1827962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437379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/>
              <p:cNvSpPr/>
              <p:nvPr/>
            </p:nvSpPr>
            <p:spPr>
              <a:xfrm>
                <a:off x="2092298" y="2068148"/>
                <a:ext cx="26947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Oval 34"/>
              <p:cNvSpPr/>
              <p:nvPr/>
            </p:nvSpPr>
            <p:spPr>
              <a:xfrm>
                <a:off x="1266303" y="2068148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Oval 35"/>
              <p:cNvSpPr/>
              <p:nvPr/>
            </p:nvSpPr>
            <p:spPr>
              <a:xfrm>
                <a:off x="2921224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/>
              <p:cNvSpPr/>
              <p:nvPr/>
            </p:nvSpPr>
            <p:spPr>
              <a:xfrm>
                <a:off x="1925343" y="1819176"/>
                <a:ext cx="1438169" cy="828933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/>
              <p:cNvSpPr/>
              <p:nvPr/>
            </p:nvSpPr>
            <p:spPr>
              <a:xfrm>
                <a:off x="450" y="1450110"/>
                <a:ext cx="3924945" cy="157292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64" name="Straight Arrow Connector 63"/>
            <p:cNvCxnSpPr/>
            <p:nvPr/>
          </p:nvCxnSpPr>
          <p:spPr>
            <a:xfrm flipV="1">
              <a:off x="2861980" y="1774003"/>
              <a:ext cx="494661" cy="492103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2" name="Group 20"/>
            <p:cNvGrpSpPr>
              <a:grpSpLocks/>
            </p:cNvGrpSpPr>
            <p:nvPr/>
          </p:nvGrpSpPr>
          <p:grpSpPr bwMode="auto">
            <a:xfrm>
              <a:off x="5924780" y="2214846"/>
              <a:ext cx="3858185" cy="1419925"/>
              <a:chOff x="76271" y="1450106"/>
              <a:chExt cx="4409214" cy="1622719"/>
            </a:xfrm>
          </p:grpSpPr>
          <p:sp>
            <p:nvSpPr>
              <p:cNvPr id="22" name="Oval 21"/>
              <p:cNvSpPr/>
              <p:nvPr/>
            </p:nvSpPr>
            <p:spPr>
              <a:xfrm>
                <a:off x="439475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2094396" y="2068144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126547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292332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Oval 25"/>
              <p:cNvSpPr/>
              <p:nvPr/>
            </p:nvSpPr>
            <p:spPr>
              <a:xfrm>
                <a:off x="1031143" y="1658071"/>
                <a:ext cx="2905635" cy="1182550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76271" y="1450106"/>
                <a:ext cx="4409214" cy="1622719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9" name="Oval 28"/>
            <p:cNvSpPr/>
            <p:nvPr/>
          </p:nvSpPr>
          <p:spPr>
            <a:xfrm>
              <a:off x="7542041" y="2530098"/>
              <a:ext cx="1255876" cy="727903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cxnSp>
          <p:nvCxnSpPr>
            <p:cNvPr id="30" name="Straight Arrow Connector 29"/>
            <p:cNvCxnSpPr/>
            <p:nvPr/>
          </p:nvCxnSpPr>
          <p:spPr>
            <a:xfrm>
              <a:off x="5806881" y="1774003"/>
              <a:ext cx="551048" cy="47672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6" name="Group 30"/>
            <p:cNvGrpSpPr>
              <a:grpSpLocks/>
            </p:cNvGrpSpPr>
            <p:nvPr/>
          </p:nvGrpSpPr>
          <p:grpSpPr bwMode="auto">
            <a:xfrm>
              <a:off x="896697" y="4649732"/>
              <a:ext cx="3372378" cy="1378916"/>
              <a:chOff x="-297843" y="1448746"/>
              <a:chExt cx="3854023" cy="1575853"/>
            </a:xfrm>
          </p:grpSpPr>
          <p:sp>
            <p:nvSpPr>
              <p:cNvPr id="40" name="Oval 39"/>
              <p:cNvSpPr/>
              <p:nvPr/>
            </p:nvSpPr>
            <p:spPr>
              <a:xfrm>
                <a:off x="890236" y="1829529"/>
                <a:ext cx="1549472" cy="752775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Oval 40"/>
              <p:cNvSpPr/>
              <p:nvPr/>
            </p:nvSpPr>
            <p:spPr>
              <a:xfrm>
                <a:off x="439655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 41"/>
              <p:cNvSpPr/>
              <p:nvPr/>
            </p:nvSpPr>
            <p:spPr>
              <a:xfrm>
                <a:off x="2094577" y="2069714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Oval 42"/>
              <p:cNvSpPr/>
              <p:nvPr/>
            </p:nvSpPr>
            <p:spPr>
              <a:xfrm>
                <a:off x="126565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Oval 43"/>
              <p:cNvSpPr/>
              <p:nvPr/>
            </p:nvSpPr>
            <p:spPr>
              <a:xfrm>
                <a:off x="292350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/>
              <p:cNvSpPr/>
              <p:nvPr/>
            </p:nvSpPr>
            <p:spPr>
              <a:xfrm>
                <a:off x="-72930" y="1606918"/>
                <a:ext cx="2917344" cy="13298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Oval 45"/>
              <p:cNvSpPr/>
              <p:nvPr/>
            </p:nvSpPr>
            <p:spPr>
              <a:xfrm>
                <a:off x="-297843" y="1448746"/>
                <a:ext cx="3854023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47" name="Straight Arrow Connector 46"/>
            <p:cNvCxnSpPr/>
            <p:nvPr/>
          </p:nvCxnSpPr>
          <p:spPr>
            <a:xfrm>
              <a:off x="2052069" y="3824434"/>
              <a:ext cx="404956" cy="645886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Arrow Connector 56"/>
            <p:cNvCxnSpPr/>
            <p:nvPr/>
          </p:nvCxnSpPr>
          <p:spPr>
            <a:xfrm>
              <a:off x="4363906" y="5400702"/>
              <a:ext cx="681761" cy="0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Arrow Connector 58"/>
            <p:cNvCxnSpPr/>
            <p:nvPr/>
          </p:nvCxnSpPr>
          <p:spPr>
            <a:xfrm flipV="1">
              <a:off x="6696247" y="3850064"/>
              <a:ext cx="435712" cy="62025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3644" name="TextBox 3"/>
          <p:cNvSpPr txBox="1">
            <a:spLocks noChangeArrowheads="1"/>
          </p:cNvSpPr>
          <p:nvPr/>
        </p:nvSpPr>
        <p:spPr bwMode="auto">
          <a:xfrm>
            <a:off x="1943100" y="157163"/>
            <a:ext cx="5032375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600">
                <a:solidFill>
                  <a:prstClr val="black"/>
                </a:solidFill>
              </a:rPr>
              <a:t>The Pentagon Equation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030996" y="285033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58" name="TextBox 57"/>
          <p:cNvSpPr txBox="1"/>
          <p:nvPr/>
        </p:nvSpPr>
        <p:spPr>
          <a:xfrm>
            <a:off x="2585109" y="29076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0" name="TextBox 59"/>
          <p:cNvSpPr txBox="1"/>
          <p:nvPr/>
        </p:nvSpPr>
        <p:spPr>
          <a:xfrm>
            <a:off x="5572499" y="172576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7" name="TextBox 66"/>
          <p:cNvSpPr txBox="1"/>
          <p:nvPr/>
        </p:nvSpPr>
        <p:spPr>
          <a:xfrm>
            <a:off x="7731663" y="285063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8" name="TextBox 67"/>
          <p:cNvSpPr txBox="1"/>
          <p:nvPr/>
        </p:nvSpPr>
        <p:spPr>
          <a:xfrm>
            <a:off x="8081540" y="29203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9" name="TextBox 68"/>
          <p:cNvSpPr txBox="1"/>
          <p:nvPr/>
        </p:nvSpPr>
        <p:spPr>
          <a:xfrm>
            <a:off x="8450486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1" name="TextBox 60"/>
          <p:cNvSpPr txBox="1"/>
          <p:nvPr/>
        </p:nvSpPr>
        <p:spPr>
          <a:xfrm>
            <a:off x="4258743" y="1566865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2" name="TextBox 61"/>
          <p:cNvSpPr txBox="1"/>
          <p:nvPr/>
        </p:nvSpPr>
        <p:spPr>
          <a:xfrm>
            <a:off x="5343916" y="1561518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5" name="TextBox 64"/>
          <p:cNvSpPr txBox="1"/>
          <p:nvPr/>
        </p:nvSpPr>
        <p:spPr>
          <a:xfrm>
            <a:off x="3146183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79" name="TextBox 78"/>
          <p:cNvSpPr txBox="1"/>
          <p:nvPr/>
        </p:nvSpPr>
        <p:spPr>
          <a:xfrm>
            <a:off x="2935113" y="1751623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0070C0"/>
                </a:solidFill>
              </a:rPr>
              <a:t>1</a:t>
            </a:r>
            <a:endParaRPr lang="en-US" sz="3200" b="1" dirty="0">
              <a:solidFill>
                <a:srgbClr val="0070C0"/>
              </a:solidFill>
            </a:endParaRPr>
          </a:p>
        </p:txBody>
      </p:sp>
      <p:grpSp>
        <p:nvGrpSpPr>
          <p:cNvPr id="78" name="Group 48"/>
          <p:cNvGrpSpPr>
            <a:grpSpLocks/>
          </p:cNvGrpSpPr>
          <p:nvPr/>
        </p:nvGrpSpPr>
        <p:grpSpPr bwMode="auto">
          <a:xfrm>
            <a:off x="4949027" y="4349755"/>
            <a:ext cx="2398354" cy="1084032"/>
            <a:chOff x="75387" y="1450110"/>
            <a:chExt cx="3480611" cy="1573218"/>
          </a:xfrm>
        </p:grpSpPr>
        <p:sp>
          <p:nvSpPr>
            <p:cNvPr id="81" name="Oval 80"/>
            <p:cNvSpPr/>
            <p:nvPr/>
          </p:nvSpPr>
          <p:spPr>
            <a:xfrm>
              <a:off x="953671" y="1828828"/>
              <a:ext cx="1619771" cy="755706"/>
            </a:xfrm>
            <a:prstGeom prst="ellipse">
              <a:avLst/>
            </a:prstGeom>
            <a:noFill/>
            <a:ln w="190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82" name="Oval 81"/>
            <p:cNvSpPr/>
            <p:nvPr/>
          </p:nvSpPr>
          <p:spPr>
            <a:xfrm>
              <a:off x="438155" y="2069013"/>
              <a:ext cx="266544" cy="26947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83" name="Oval 82"/>
            <p:cNvSpPr/>
            <p:nvPr/>
          </p:nvSpPr>
          <p:spPr>
            <a:xfrm>
              <a:off x="2093075" y="2069013"/>
              <a:ext cx="266546" cy="26947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84" name="Oval 83"/>
            <p:cNvSpPr/>
            <p:nvPr/>
          </p:nvSpPr>
          <p:spPr>
            <a:xfrm>
              <a:off x="1264151" y="2069013"/>
              <a:ext cx="266544" cy="26947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85" name="Oval 84"/>
            <p:cNvSpPr/>
            <p:nvPr/>
          </p:nvSpPr>
          <p:spPr>
            <a:xfrm>
              <a:off x="2922001" y="2069013"/>
              <a:ext cx="266544" cy="26947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86" name="Oval 85"/>
            <p:cNvSpPr/>
            <p:nvPr/>
          </p:nvSpPr>
          <p:spPr>
            <a:xfrm>
              <a:off x="859941" y="1606216"/>
              <a:ext cx="2533639" cy="1259511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sp>
          <p:nvSpPr>
            <p:cNvPr id="87" name="Oval 86"/>
            <p:cNvSpPr/>
            <p:nvPr/>
          </p:nvSpPr>
          <p:spPr>
            <a:xfrm>
              <a:off x="74952" y="1450974"/>
              <a:ext cx="3479727" cy="1572925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</p:grpSp>
      <p:sp>
        <p:nvSpPr>
          <p:cNvPr id="66" name="TextBox 65"/>
          <p:cNvSpPr txBox="1"/>
          <p:nvPr/>
        </p:nvSpPr>
        <p:spPr>
          <a:xfrm>
            <a:off x="3626553" y="4891255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70" name="TextBox 69"/>
          <p:cNvSpPr txBox="1"/>
          <p:nvPr/>
        </p:nvSpPr>
        <p:spPr>
          <a:xfrm>
            <a:off x="3988346" y="501563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71" name="TextBox 70"/>
          <p:cNvSpPr txBox="1"/>
          <p:nvPr/>
        </p:nvSpPr>
        <p:spPr>
          <a:xfrm>
            <a:off x="3390188" y="4801369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b</a:t>
            </a:r>
            <a:endParaRPr lang="en-US" sz="2000" dirty="0"/>
          </a:p>
        </p:txBody>
      </p:sp>
      <p:sp>
        <p:nvSpPr>
          <p:cNvPr id="72" name="TextBox 71"/>
          <p:cNvSpPr txBox="1"/>
          <p:nvPr/>
        </p:nvSpPr>
        <p:spPr>
          <a:xfrm>
            <a:off x="1859712" y="3636664"/>
            <a:ext cx="75373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i="1" dirty="0" smtClean="0">
                <a:solidFill>
                  <a:srgbClr val="0070C0"/>
                </a:solidFill>
              </a:rPr>
              <a:t>F</a:t>
            </a:r>
            <a:r>
              <a:rPr lang="en-US" sz="3200" b="1" i="1" baseline="-25000" dirty="0" smtClean="0">
                <a:solidFill>
                  <a:srgbClr val="0070C0"/>
                </a:solidFill>
              </a:rPr>
              <a:t>0b</a:t>
            </a:r>
            <a:endParaRPr lang="en-US" sz="3200" b="1" i="1" dirty="0">
              <a:solidFill>
                <a:srgbClr val="0070C0"/>
              </a:solidFill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5897924" y="1597482"/>
            <a:ext cx="75373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i="1" dirty="0" smtClean="0">
                <a:solidFill>
                  <a:srgbClr val="0070C0"/>
                </a:solidFill>
              </a:rPr>
              <a:t>F</a:t>
            </a:r>
            <a:r>
              <a:rPr lang="en-US" sz="3200" b="1" i="1" baseline="-25000" dirty="0" smtClean="0">
                <a:solidFill>
                  <a:srgbClr val="0070C0"/>
                </a:solidFill>
              </a:rPr>
              <a:t>01</a:t>
            </a:r>
            <a:endParaRPr lang="en-US" sz="3200" b="1" i="1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3352069"/>
      </p:ext>
    </p:extLst>
  </p:cSld>
  <p:clrMapOvr>
    <a:masterClrMapping/>
  </p:clrMapOvr>
  <p:transition advClick="0"/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643" name="Group 1"/>
          <p:cNvGrpSpPr>
            <a:grpSpLocks/>
          </p:cNvGrpSpPr>
          <p:nvPr/>
        </p:nvGrpSpPr>
        <p:grpSpPr bwMode="auto">
          <a:xfrm>
            <a:off x="948448" y="985838"/>
            <a:ext cx="7662152" cy="4545706"/>
            <a:chOff x="52919" y="466853"/>
            <a:chExt cx="9730046" cy="5772581"/>
          </a:xfrm>
        </p:grpSpPr>
        <p:grpSp>
          <p:nvGrpSpPr>
            <p:cNvPr id="63648" name="Group 2"/>
            <p:cNvGrpSpPr>
              <a:grpSpLocks/>
            </p:cNvGrpSpPr>
            <p:nvPr/>
          </p:nvGrpSpPr>
          <p:grpSpPr bwMode="auto">
            <a:xfrm>
              <a:off x="52919" y="2134024"/>
              <a:ext cx="3045632" cy="1376610"/>
              <a:chOff x="75387" y="1450110"/>
              <a:chExt cx="3480611" cy="1573218"/>
            </a:xfrm>
          </p:grpSpPr>
          <p:sp>
            <p:nvSpPr>
              <p:cNvPr id="20" name="Oval 19"/>
              <p:cNvSpPr/>
              <p:nvPr/>
            </p:nvSpPr>
            <p:spPr>
              <a:xfrm>
                <a:off x="224768" y="1850028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438591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2093511" y="2069711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126458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3" name="Oval 12"/>
              <p:cNvSpPr/>
              <p:nvPr/>
            </p:nvSpPr>
            <p:spPr>
              <a:xfrm>
                <a:off x="292243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154471" y="1615700"/>
                <a:ext cx="2533641" cy="126244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4" name="Oval 13"/>
              <p:cNvSpPr/>
              <p:nvPr/>
            </p:nvSpPr>
            <p:spPr>
              <a:xfrm>
                <a:off x="75387" y="1448743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3649" name="Group 26"/>
            <p:cNvGrpSpPr>
              <a:grpSpLocks/>
            </p:cNvGrpSpPr>
            <p:nvPr/>
          </p:nvGrpSpPr>
          <p:grpSpPr bwMode="auto">
            <a:xfrm>
              <a:off x="2858981" y="466853"/>
              <a:ext cx="3434437" cy="1376352"/>
              <a:chOff x="450" y="1450110"/>
              <a:chExt cx="3924945" cy="1572923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214770" y="1827962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437379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/>
              <p:cNvSpPr/>
              <p:nvPr/>
            </p:nvSpPr>
            <p:spPr>
              <a:xfrm>
                <a:off x="2092298" y="2068148"/>
                <a:ext cx="26947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Oval 34"/>
              <p:cNvSpPr/>
              <p:nvPr/>
            </p:nvSpPr>
            <p:spPr>
              <a:xfrm>
                <a:off x="1266303" y="2068148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Oval 35"/>
              <p:cNvSpPr/>
              <p:nvPr/>
            </p:nvSpPr>
            <p:spPr>
              <a:xfrm>
                <a:off x="2921224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/>
              <p:cNvSpPr/>
              <p:nvPr/>
            </p:nvSpPr>
            <p:spPr>
              <a:xfrm>
                <a:off x="1925343" y="1819176"/>
                <a:ext cx="1438169" cy="828933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/>
              <p:cNvSpPr/>
              <p:nvPr/>
            </p:nvSpPr>
            <p:spPr>
              <a:xfrm>
                <a:off x="450" y="1450110"/>
                <a:ext cx="3924945" cy="157292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64" name="Straight Arrow Connector 63"/>
            <p:cNvCxnSpPr/>
            <p:nvPr/>
          </p:nvCxnSpPr>
          <p:spPr>
            <a:xfrm flipV="1">
              <a:off x="2861980" y="1774003"/>
              <a:ext cx="494661" cy="492103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2" name="Group 20"/>
            <p:cNvGrpSpPr>
              <a:grpSpLocks/>
            </p:cNvGrpSpPr>
            <p:nvPr/>
          </p:nvGrpSpPr>
          <p:grpSpPr bwMode="auto">
            <a:xfrm>
              <a:off x="5924780" y="2214846"/>
              <a:ext cx="3858185" cy="1419925"/>
              <a:chOff x="76271" y="1450106"/>
              <a:chExt cx="4409214" cy="1622719"/>
            </a:xfrm>
          </p:grpSpPr>
          <p:sp>
            <p:nvSpPr>
              <p:cNvPr id="22" name="Oval 21"/>
              <p:cNvSpPr/>
              <p:nvPr/>
            </p:nvSpPr>
            <p:spPr>
              <a:xfrm>
                <a:off x="439475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2094396" y="2068144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126547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292332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Oval 25"/>
              <p:cNvSpPr/>
              <p:nvPr/>
            </p:nvSpPr>
            <p:spPr>
              <a:xfrm>
                <a:off x="1031143" y="1658071"/>
                <a:ext cx="2905635" cy="1182550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76271" y="1450106"/>
                <a:ext cx="4409214" cy="1622719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9" name="Oval 28"/>
            <p:cNvSpPr/>
            <p:nvPr/>
          </p:nvSpPr>
          <p:spPr>
            <a:xfrm>
              <a:off x="7542041" y="2530098"/>
              <a:ext cx="1255876" cy="727903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cxnSp>
          <p:nvCxnSpPr>
            <p:cNvPr id="30" name="Straight Arrow Connector 29"/>
            <p:cNvCxnSpPr/>
            <p:nvPr/>
          </p:nvCxnSpPr>
          <p:spPr>
            <a:xfrm>
              <a:off x="5806881" y="1774003"/>
              <a:ext cx="551048" cy="47672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6" name="Group 30"/>
            <p:cNvGrpSpPr>
              <a:grpSpLocks/>
            </p:cNvGrpSpPr>
            <p:nvPr/>
          </p:nvGrpSpPr>
          <p:grpSpPr bwMode="auto">
            <a:xfrm>
              <a:off x="896697" y="4649732"/>
              <a:ext cx="3372378" cy="1378916"/>
              <a:chOff x="-297843" y="1448746"/>
              <a:chExt cx="3854023" cy="1575853"/>
            </a:xfrm>
          </p:grpSpPr>
          <p:sp>
            <p:nvSpPr>
              <p:cNvPr id="40" name="Oval 39"/>
              <p:cNvSpPr/>
              <p:nvPr/>
            </p:nvSpPr>
            <p:spPr>
              <a:xfrm>
                <a:off x="908667" y="1829529"/>
                <a:ext cx="1549472" cy="752775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Oval 40"/>
              <p:cNvSpPr/>
              <p:nvPr/>
            </p:nvSpPr>
            <p:spPr>
              <a:xfrm>
                <a:off x="439655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 41"/>
              <p:cNvSpPr/>
              <p:nvPr/>
            </p:nvSpPr>
            <p:spPr>
              <a:xfrm>
                <a:off x="2094577" y="2069714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Oval 42"/>
              <p:cNvSpPr/>
              <p:nvPr/>
            </p:nvSpPr>
            <p:spPr>
              <a:xfrm>
                <a:off x="126565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Oval 43"/>
              <p:cNvSpPr/>
              <p:nvPr/>
            </p:nvSpPr>
            <p:spPr>
              <a:xfrm>
                <a:off x="292350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/>
              <p:cNvSpPr/>
              <p:nvPr/>
            </p:nvSpPr>
            <p:spPr>
              <a:xfrm>
                <a:off x="-72930" y="1606918"/>
                <a:ext cx="2917344" cy="1329806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Oval 45"/>
              <p:cNvSpPr/>
              <p:nvPr/>
            </p:nvSpPr>
            <p:spPr>
              <a:xfrm>
                <a:off x="-297843" y="1448746"/>
                <a:ext cx="3854023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47" name="Straight Arrow Connector 46"/>
            <p:cNvCxnSpPr/>
            <p:nvPr/>
          </p:nvCxnSpPr>
          <p:spPr>
            <a:xfrm>
              <a:off x="2052069" y="3824434"/>
              <a:ext cx="404956" cy="645886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9" name="Group 48"/>
            <p:cNvGrpSpPr>
              <a:grpSpLocks/>
            </p:cNvGrpSpPr>
            <p:nvPr/>
          </p:nvGrpSpPr>
          <p:grpSpPr bwMode="auto">
            <a:xfrm>
              <a:off x="5132810" y="4739439"/>
              <a:ext cx="3482810" cy="1499995"/>
              <a:chOff x="74952" y="1450974"/>
              <a:chExt cx="3980227" cy="1714224"/>
            </a:xfrm>
          </p:grpSpPr>
          <p:sp>
            <p:nvSpPr>
              <p:cNvPr id="50" name="Oval 49"/>
              <p:cNvSpPr/>
              <p:nvPr/>
            </p:nvSpPr>
            <p:spPr>
              <a:xfrm>
                <a:off x="953671" y="1828828"/>
                <a:ext cx="1619771" cy="755706"/>
              </a:xfrm>
              <a:prstGeom prst="ellipse">
                <a:avLst/>
              </a:prstGeom>
              <a:noFill/>
              <a:ln w="190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1" name="Oval 50"/>
              <p:cNvSpPr/>
              <p:nvPr/>
            </p:nvSpPr>
            <p:spPr>
              <a:xfrm>
                <a:off x="438155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2" name="Oval 51"/>
              <p:cNvSpPr/>
              <p:nvPr/>
            </p:nvSpPr>
            <p:spPr>
              <a:xfrm>
                <a:off x="2093075" y="2069013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3" name="Oval 52"/>
              <p:cNvSpPr/>
              <p:nvPr/>
            </p:nvSpPr>
            <p:spPr>
              <a:xfrm>
                <a:off x="126415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4" name="Oval 53"/>
              <p:cNvSpPr/>
              <p:nvPr/>
            </p:nvSpPr>
            <p:spPr>
              <a:xfrm>
                <a:off x="292200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5" name="Oval 54"/>
              <p:cNvSpPr/>
              <p:nvPr/>
            </p:nvSpPr>
            <p:spPr>
              <a:xfrm>
                <a:off x="859941" y="1606216"/>
                <a:ext cx="2533639" cy="1259511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6" name="Oval 55"/>
              <p:cNvSpPr/>
              <p:nvPr/>
            </p:nvSpPr>
            <p:spPr>
              <a:xfrm>
                <a:off x="74952" y="1450974"/>
                <a:ext cx="3980227" cy="1714224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57" name="Straight Arrow Connector 56"/>
            <p:cNvCxnSpPr/>
            <p:nvPr/>
          </p:nvCxnSpPr>
          <p:spPr>
            <a:xfrm>
              <a:off x="4363906" y="5400702"/>
              <a:ext cx="681761" cy="0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Arrow Connector 58"/>
            <p:cNvCxnSpPr/>
            <p:nvPr/>
          </p:nvCxnSpPr>
          <p:spPr>
            <a:xfrm flipV="1">
              <a:off x="6696247" y="3850064"/>
              <a:ext cx="435712" cy="62025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3644" name="TextBox 3"/>
          <p:cNvSpPr txBox="1">
            <a:spLocks noChangeArrowheads="1"/>
          </p:cNvSpPr>
          <p:nvPr/>
        </p:nvSpPr>
        <p:spPr bwMode="auto">
          <a:xfrm>
            <a:off x="1943100" y="157163"/>
            <a:ext cx="5032375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600">
                <a:solidFill>
                  <a:prstClr val="black"/>
                </a:solidFill>
              </a:rPr>
              <a:t>The Pentagon Equation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030996" y="285033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58" name="TextBox 57"/>
          <p:cNvSpPr txBox="1"/>
          <p:nvPr/>
        </p:nvSpPr>
        <p:spPr>
          <a:xfrm>
            <a:off x="2585109" y="29076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0" name="TextBox 59"/>
          <p:cNvSpPr txBox="1"/>
          <p:nvPr/>
        </p:nvSpPr>
        <p:spPr>
          <a:xfrm>
            <a:off x="5572499" y="172576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7" name="TextBox 66"/>
          <p:cNvSpPr txBox="1"/>
          <p:nvPr/>
        </p:nvSpPr>
        <p:spPr>
          <a:xfrm>
            <a:off x="7731663" y="285063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8" name="TextBox 67"/>
          <p:cNvSpPr txBox="1"/>
          <p:nvPr/>
        </p:nvSpPr>
        <p:spPr>
          <a:xfrm>
            <a:off x="8081540" y="29203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9" name="TextBox 68"/>
          <p:cNvSpPr txBox="1"/>
          <p:nvPr/>
        </p:nvSpPr>
        <p:spPr>
          <a:xfrm>
            <a:off x="8450486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1" name="TextBox 60"/>
          <p:cNvSpPr txBox="1"/>
          <p:nvPr/>
        </p:nvSpPr>
        <p:spPr>
          <a:xfrm>
            <a:off x="4258743" y="1566865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2" name="TextBox 61"/>
          <p:cNvSpPr txBox="1"/>
          <p:nvPr/>
        </p:nvSpPr>
        <p:spPr>
          <a:xfrm>
            <a:off x="5343916" y="1561518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5" name="TextBox 64"/>
          <p:cNvSpPr txBox="1"/>
          <p:nvPr/>
        </p:nvSpPr>
        <p:spPr>
          <a:xfrm>
            <a:off x="3146183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6" name="TextBox 65"/>
          <p:cNvSpPr txBox="1"/>
          <p:nvPr/>
        </p:nvSpPr>
        <p:spPr>
          <a:xfrm>
            <a:off x="3387852" y="4801369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b</a:t>
            </a:r>
            <a:endParaRPr lang="en-US" sz="2000" dirty="0"/>
          </a:p>
        </p:txBody>
      </p:sp>
      <p:sp>
        <p:nvSpPr>
          <p:cNvPr id="70" name="TextBox 69"/>
          <p:cNvSpPr txBox="1"/>
          <p:nvPr/>
        </p:nvSpPr>
        <p:spPr>
          <a:xfrm>
            <a:off x="3626553" y="4891255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71" name="TextBox 70"/>
          <p:cNvSpPr txBox="1"/>
          <p:nvPr/>
        </p:nvSpPr>
        <p:spPr>
          <a:xfrm>
            <a:off x="3988346" y="501563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72" name="TextBox 71"/>
          <p:cNvSpPr txBox="1"/>
          <p:nvPr/>
        </p:nvSpPr>
        <p:spPr>
          <a:xfrm>
            <a:off x="3389671" y="480196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b</a:t>
            </a:r>
            <a:endParaRPr lang="en-US" sz="2000" dirty="0"/>
          </a:p>
        </p:txBody>
      </p:sp>
      <p:sp>
        <p:nvSpPr>
          <p:cNvPr id="76" name="TextBox 75"/>
          <p:cNvSpPr txBox="1"/>
          <p:nvPr/>
        </p:nvSpPr>
        <p:spPr>
          <a:xfrm>
            <a:off x="3390188" y="4801369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b</a:t>
            </a:r>
            <a:endParaRPr lang="en-US" sz="2000" dirty="0"/>
          </a:p>
        </p:txBody>
      </p:sp>
      <p:sp>
        <p:nvSpPr>
          <p:cNvPr id="79" name="TextBox 78"/>
          <p:cNvSpPr txBox="1"/>
          <p:nvPr/>
        </p:nvSpPr>
        <p:spPr>
          <a:xfrm>
            <a:off x="2935113" y="1751623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0070C0"/>
                </a:solidFill>
              </a:rPr>
              <a:t>1</a:t>
            </a:r>
            <a:endParaRPr lang="en-US" sz="3200" b="1" dirty="0">
              <a:solidFill>
                <a:srgbClr val="0070C0"/>
              </a:solidFill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1859712" y="3636664"/>
            <a:ext cx="75373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i="1" dirty="0" smtClean="0">
                <a:solidFill>
                  <a:srgbClr val="0070C0"/>
                </a:solidFill>
              </a:rPr>
              <a:t>F</a:t>
            </a:r>
            <a:r>
              <a:rPr lang="en-US" sz="3200" b="1" i="1" baseline="-25000" dirty="0" smtClean="0">
                <a:solidFill>
                  <a:srgbClr val="0070C0"/>
                </a:solidFill>
              </a:rPr>
              <a:t>0b</a:t>
            </a:r>
            <a:endParaRPr lang="en-US" sz="3200" b="1" i="1" dirty="0">
              <a:solidFill>
                <a:srgbClr val="0070C0"/>
              </a:solidFill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5897924" y="1597482"/>
            <a:ext cx="75373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i="1" dirty="0" smtClean="0">
                <a:solidFill>
                  <a:srgbClr val="0070C0"/>
                </a:solidFill>
              </a:rPr>
              <a:t>F</a:t>
            </a:r>
            <a:r>
              <a:rPr lang="en-US" sz="3200" b="1" i="1" baseline="-25000" dirty="0" smtClean="0">
                <a:solidFill>
                  <a:srgbClr val="0070C0"/>
                </a:solidFill>
              </a:rPr>
              <a:t>01</a:t>
            </a:r>
            <a:endParaRPr lang="en-US" sz="3200" b="1" i="1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9473271"/>
      </p:ext>
    </p:extLst>
  </p:cSld>
  <p:clrMapOvr>
    <a:masterClrMapping/>
  </p:clrMapOvr>
  <p:transition advClick="0"/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643" name="Group 1"/>
          <p:cNvGrpSpPr>
            <a:grpSpLocks/>
          </p:cNvGrpSpPr>
          <p:nvPr/>
        </p:nvGrpSpPr>
        <p:grpSpPr bwMode="auto">
          <a:xfrm>
            <a:off x="948448" y="985838"/>
            <a:ext cx="7662152" cy="4545706"/>
            <a:chOff x="52919" y="466853"/>
            <a:chExt cx="9730046" cy="5772581"/>
          </a:xfrm>
        </p:grpSpPr>
        <p:grpSp>
          <p:nvGrpSpPr>
            <p:cNvPr id="63648" name="Group 2"/>
            <p:cNvGrpSpPr>
              <a:grpSpLocks/>
            </p:cNvGrpSpPr>
            <p:nvPr/>
          </p:nvGrpSpPr>
          <p:grpSpPr bwMode="auto">
            <a:xfrm>
              <a:off x="52919" y="2134024"/>
              <a:ext cx="3045632" cy="1376610"/>
              <a:chOff x="75387" y="1450110"/>
              <a:chExt cx="3480611" cy="1573218"/>
            </a:xfrm>
          </p:grpSpPr>
          <p:sp>
            <p:nvSpPr>
              <p:cNvPr id="20" name="Oval 19"/>
              <p:cNvSpPr/>
              <p:nvPr/>
            </p:nvSpPr>
            <p:spPr>
              <a:xfrm>
                <a:off x="224768" y="1850028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438591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2093511" y="2069711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126458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3" name="Oval 12"/>
              <p:cNvSpPr/>
              <p:nvPr/>
            </p:nvSpPr>
            <p:spPr>
              <a:xfrm>
                <a:off x="292243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154471" y="1615700"/>
                <a:ext cx="2533641" cy="126244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4" name="Oval 13"/>
              <p:cNvSpPr/>
              <p:nvPr/>
            </p:nvSpPr>
            <p:spPr>
              <a:xfrm>
                <a:off x="75387" y="1448743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3649" name="Group 26"/>
            <p:cNvGrpSpPr>
              <a:grpSpLocks/>
            </p:cNvGrpSpPr>
            <p:nvPr/>
          </p:nvGrpSpPr>
          <p:grpSpPr bwMode="auto">
            <a:xfrm>
              <a:off x="2858981" y="466853"/>
              <a:ext cx="3434437" cy="1376352"/>
              <a:chOff x="450" y="1450110"/>
              <a:chExt cx="3924945" cy="1572923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214770" y="1827962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437379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/>
              <p:cNvSpPr/>
              <p:nvPr/>
            </p:nvSpPr>
            <p:spPr>
              <a:xfrm>
                <a:off x="2092298" y="2068148"/>
                <a:ext cx="26947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Oval 34"/>
              <p:cNvSpPr/>
              <p:nvPr/>
            </p:nvSpPr>
            <p:spPr>
              <a:xfrm>
                <a:off x="1266303" y="2068148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Oval 35"/>
              <p:cNvSpPr/>
              <p:nvPr/>
            </p:nvSpPr>
            <p:spPr>
              <a:xfrm>
                <a:off x="2921224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/>
              <p:cNvSpPr/>
              <p:nvPr/>
            </p:nvSpPr>
            <p:spPr>
              <a:xfrm>
                <a:off x="1925343" y="1819176"/>
                <a:ext cx="1438169" cy="828933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/>
              <p:cNvSpPr/>
              <p:nvPr/>
            </p:nvSpPr>
            <p:spPr>
              <a:xfrm>
                <a:off x="450" y="1450110"/>
                <a:ext cx="3924945" cy="157292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64" name="Straight Arrow Connector 63"/>
            <p:cNvCxnSpPr/>
            <p:nvPr/>
          </p:nvCxnSpPr>
          <p:spPr>
            <a:xfrm flipV="1">
              <a:off x="2861980" y="1774003"/>
              <a:ext cx="494661" cy="492103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2" name="Group 20"/>
            <p:cNvGrpSpPr>
              <a:grpSpLocks/>
            </p:cNvGrpSpPr>
            <p:nvPr/>
          </p:nvGrpSpPr>
          <p:grpSpPr bwMode="auto">
            <a:xfrm>
              <a:off x="5924780" y="2214846"/>
              <a:ext cx="3858185" cy="1419925"/>
              <a:chOff x="76271" y="1450106"/>
              <a:chExt cx="4409214" cy="1622719"/>
            </a:xfrm>
          </p:grpSpPr>
          <p:sp>
            <p:nvSpPr>
              <p:cNvPr id="22" name="Oval 21"/>
              <p:cNvSpPr/>
              <p:nvPr/>
            </p:nvSpPr>
            <p:spPr>
              <a:xfrm>
                <a:off x="439475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2094396" y="2068144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126547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292332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Oval 25"/>
              <p:cNvSpPr/>
              <p:nvPr/>
            </p:nvSpPr>
            <p:spPr>
              <a:xfrm>
                <a:off x="1031143" y="1658071"/>
                <a:ext cx="2905635" cy="1182550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76271" y="1450106"/>
                <a:ext cx="4409214" cy="1622719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9" name="Oval 28"/>
            <p:cNvSpPr/>
            <p:nvPr/>
          </p:nvSpPr>
          <p:spPr>
            <a:xfrm>
              <a:off x="7542041" y="2530098"/>
              <a:ext cx="1255876" cy="727903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cxnSp>
          <p:nvCxnSpPr>
            <p:cNvPr id="30" name="Straight Arrow Connector 29"/>
            <p:cNvCxnSpPr/>
            <p:nvPr/>
          </p:nvCxnSpPr>
          <p:spPr>
            <a:xfrm>
              <a:off x="5806881" y="1774003"/>
              <a:ext cx="551048" cy="47672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6" name="Group 30"/>
            <p:cNvGrpSpPr>
              <a:grpSpLocks/>
            </p:cNvGrpSpPr>
            <p:nvPr/>
          </p:nvGrpSpPr>
          <p:grpSpPr bwMode="auto">
            <a:xfrm>
              <a:off x="896697" y="4649732"/>
              <a:ext cx="3372378" cy="1378916"/>
              <a:chOff x="-297843" y="1448746"/>
              <a:chExt cx="3854023" cy="1575853"/>
            </a:xfrm>
          </p:grpSpPr>
          <p:sp>
            <p:nvSpPr>
              <p:cNvPr id="40" name="Oval 39"/>
              <p:cNvSpPr/>
              <p:nvPr/>
            </p:nvSpPr>
            <p:spPr>
              <a:xfrm>
                <a:off x="908667" y="1829529"/>
                <a:ext cx="1549472" cy="752775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Oval 40"/>
              <p:cNvSpPr/>
              <p:nvPr/>
            </p:nvSpPr>
            <p:spPr>
              <a:xfrm>
                <a:off x="439655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 41"/>
              <p:cNvSpPr/>
              <p:nvPr/>
            </p:nvSpPr>
            <p:spPr>
              <a:xfrm>
                <a:off x="2094577" y="2069714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Oval 42"/>
              <p:cNvSpPr/>
              <p:nvPr/>
            </p:nvSpPr>
            <p:spPr>
              <a:xfrm>
                <a:off x="126565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Oval 43"/>
              <p:cNvSpPr/>
              <p:nvPr/>
            </p:nvSpPr>
            <p:spPr>
              <a:xfrm>
                <a:off x="292350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/>
              <p:cNvSpPr/>
              <p:nvPr/>
            </p:nvSpPr>
            <p:spPr>
              <a:xfrm>
                <a:off x="-72930" y="1606918"/>
                <a:ext cx="2917344" cy="1329806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Oval 45"/>
              <p:cNvSpPr/>
              <p:nvPr/>
            </p:nvSpPr>
            <p:spPr>
              <a:xfrm>
                <a:off x="-297843" y="1448746"/>
                <a:ext cx="3854023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47" name="Straight Arrow Connector 46"/>
            <p:cNvCxnSpPr/>
            <p:nvPr/>
          </p:nvCxnSpPr>
          <p:spPr>
            <a:xfrm>
              <a:off x="2052069" y="3824434"/>
              <a:ext cx="404956" cy="645886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9" name="Group 48"/>
            <p:cNvGrpSpPr>
              <a:grpSpLocks/>
            </p:cNvGrpSpPr>
            <p:nvPr/>
          </p:nvGrpSpPr>
          <p:grpSpPr bwMode="auto">
            <a:xfrm>
              <a:off x="5132810" y="4739439"/>
              <a:ext cx="3482810" cy="1499995"/>
              <a:chOff x="74952" y="1450974"/>
              <a:chExt cx="3980227" cy="1714224"/>
            </a:xfrm>
          </p:grpSpPr>
          <p:sp>
            <p:nvSpPr>
              <p:cNvPr id="50" name="Oval 49"/>
              <p:cNvSpPr/>
              <p:nvPr/>
            </p:nvSpPr>
            <p:spPr>
              <a:xfrm>
                <a:off x="953671" y="1828828"/>
                <a:ext cx="1619771" cy="755706"/>
              </a:xfrm>
              <a:prstGeom prst="ellipse">
                <a:avLst/>
              </a:prstGeom>
              <a:noFill/>
              <a:ln w="190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1" name="Oval 50"/>
              <p:cNvSpPr/>
              <p:nvPr/>
            </p:nvSpPr>
            <p:spPr>
              <a:xfrm>
                <a:off x="438155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2" name="Oval 51"/>
              <p:cNvSpPr/>
              <p:nvPr/>
            </p:nvSpPr>
            <p:spPr>
              <a:xfrm>
                <a:off x="2093075" y="2069013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3" name="Oval 52"/>
              <p:cNvSpPr/>
              <p:nvPr/>
            </p:nvSpPr>
            <p:spPr>
              <a:xfrm>
                <a:off x="126415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4" name="Oval 53"/>
              <p:cNvSpPr/>
              <p:nvPr/>
            </p:nvSpPr>
            <p:spPr>
              <a:xfrm>
                <a:off x="292200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5" name="Oval 54"/>
              <p:cNvSpPr/>
              <p:nvPr/>
            </p:nvSpPr>
            <p:spPr>
              <a:xfrm>
                <a:off x="859941" y="1606216"/>
                <a:ext cx="2533639" cy="1259511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6" name="Oval 55"/>
              <p:cNvSpPr/>
              <p:nvPr/>
            </p:nvSpPr>
            <p:spPr>
              <a:xfrm>
                <a:off x="74952" y="1450974"/>
                <a:ext cx="3980227" cy="1714224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57" name="Straight Arrow Connector 56"/>
            <p:cNvCxnSpPr/>
            <p:nvPr/>
          </p:nvCxnSpPr>
          <p:spPr>
            <a:xfrm>
              <a:off x="4363906" y="5400702"/>
              <a:ext cx="681761" cy="0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Arrow Connector 58"/>
            <p:cNvCxnSpPr/>
            <p:nvPr/>
          </p:nvCxnSpPr>
          <p:spPr>
            <a:xfrm flipV="1">
              <a:off x="6696247" y="3850064"/>
              <a:ext cx="435712" cy="62025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3644" name="TextBox 3"/>
          <p:cNvSpPr txBox="1">
            <a:spLocks noChangeArrowheads="1"/>
          </p:cNvSpPr>
          <p:nvPr/>
        </p:nvSpPr>
        <p:spPr bwMode="auto">
          <a:xfrm>
            <a:off x="1943100" y="157163"/>
            <a:ext cx="5032375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600">
                <a:solidFill>
                  <a:prstClr val="black"/>
                </a:solidFill>
              </a:rPr>
              <a:t>The Pentagon Equation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030996" y="285033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58" name="TextBox 57"/>
          <p:cNvSpPr txBox="1"/>
          <p:nvPr/>
        </p:nvSpPr>
        <p:spPr>
          <a:xfrm>
            <a:off x="2585109" y="29076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0" name="TextBox 59"/>
          <p:cNvSpPr txBox="1"/>
          <p:nvPr/>
        </p:nvSpPr>
        <p:spPr>
          <a:xfrm>
            <a:off x="5572499" y="172576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7" name="TextBox 66"/>
          <p:cNvSpPr txBox="1"/>
          <p:nvPr/>
        </p:nvSpPr>
        <p:spPr>
          <a:xfrm>
            <a:off x="7731663" y="285063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8" name="TextBox 67"/>
          <p:cNvSpPr txBox="1"/>
          <p:nvPr/>
        </p:nvSpPr>
        <p:spPr>
          <a:xfrm>
            <a:off x="8081540" y="29203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9" name="TextBox 68"/>
          <p:cNvSpPr txBox="1"/>
          <p:nvPr/>
        </p:nvSpPr>
        <p:spPr>
          <a:xfrm>
            <a:off x="8450486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1" name="TextBox 60"/>
          <p:cNvSpPr txBox="1"/>
          <p:nvPr/>
        </p:nvSpPr>
        <p:spPr>
          <a:xfrm>
            <a:off x="4258743" y="1566865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2" name="TextBox 61"/>
          <p:cNvSpPr txBox="1"/>
          <p:nvPr/>
        </p:nvSpPr>
        <p:spPr>
          <a:xfrm>
            <a:off x="5343916" y="1561518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5" name="TextBox 64"/>
          <p:cNvSpPr txBox="1"/>
          <p:nvPr/>
        </p:nvSpPr>
        <p:spPr>
          <a:xfrm>
            <a:off x="3146183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6" name="TextBox 65"/>
          <p:cNvSpPr txBox="1"/>
          <p:nvPr/>
        </p:nvSpPr>
        <p:spPr>
          <a:xfrm>
            <a:off x="3387852" y="4801369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b</a:t>
            </a:r>
            <a:endParaRPr lang="en-US" sz="2000" dirty="0"/>
          </a:p>
        </p:txBody>
      </p:sp>
      <p:sp>
        <p:nvSpPr>
          <p:cNvPr id="70" name="TextBox 69"/>
          <p:cNvSpPr txBox="1"/>
          <p:nvPr/>
        </p:nvSpPr>
        <p:spPr>
          <a:xfrm>
            <a:off x="3626553" y="4891255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71" name="TextBox 70"/>
          <p:cNvSpPr txBox="1"/>
          <p:nvPr/>
        </p:nvSpPr>
        <p:spPr>
          <a:xfrm>
            <a:off x="3988346" y="501563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72" name="TextBox 71"/>
          <p:cNvSpPr txBox="1"/>
          <p:nvPr/>
        </p:nvSpPr>
        <p:spPr>
          <a:xfrm>
            <a:off x="3389671" y="480196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b</a:t>
            </a:r>
            <a:endParaRPr lang="en-US" sz="2000" dirty="0"/>
          </a:p>
        </p:txBody>
      </p:sp>
      <p:sp>
        <p:nvSpPr>
          <p:cNvPr id="73" name="TextBox 72"/>
          <p:cNvSpPr txBox="1"/>
          <p:nvPr/>
        </p:nvSpPr>
        <p:spPr>
          <a:xfrm>
            <a:off x="7433645" y="513800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76" name="TextBox 75"/>
          <p:cNvSpPr txBox="1"/>
          <p:nvPr/>
        </p:nvSpPr>
        <p:spPr>
          <a:xfrm>
            <a:off x="3390188" y="4801369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b</a:t>
            </a:r>
            <a:endParaRPr lang="en-US" sz="2000" dirty="0"/>
          </a:p>
        </p:txBody>
      </p:sp>
      <p:sp>
        <p:nvSpPr>
          <p:cNvPr id="79" name="TextBox 78"/>
          <p:cNvSpPr txBox="1"/>
          <p:nvPr/>
        </p:nvSpPr>
        <p:spPr>
          <a:xfrm>
            <a:off x="2935113" y="1751623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0070C0"/>
                </a:solidFill>
              </a:rPr>
              <a:t>1</a:t>
            </a:r>
            <a:endParaRPr lang="en-US" sz="3200" b="1" dirty="0">
              <a:solidFill>
                <a:srgbClr val="0070C0"/>
              </a:solidFill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1859712" y="3636664"/>
            <a:ext cx="75373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i="1" dirty="0" smtClean="0">
                <a:solidFill>
                  <a:srgbClr val="0070C0"/>
                </a:solidFill>
              </a:rPr>
              <a:t>F</a:t>
            </a:r>
            <a:r>
              <a:rPr lang="en-US" sz="3200" b="1" i="1" baseline="-25000" dirty="0" smtClean="0">
                <a:solidFill>
                  <a:srgbClr val="0070C0"/>
                </a:solidFill>
              </a:rPr>
              <a:t>0b</a:t>
            </a:r>
            <a:endParaRPr lang="en-US" sz="3200" b="1" i="1" dirty="0">
              <a:solidFill>
                <a:srgbClr val="0070C0"/>
              </a:solidFill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897924" y="1597482"/>
            <a:ext cx="75373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i="1" dirty="0" smtClean="0">
                <a:solidFill>
                  <a:srgbClr val="0070C0"/>
                </a:solidFill>
              </a:rPr>
              <a:t>F</a:t>
            </a:r>
            <a:r>
              <a:rPr lang="en-US" sz="3200" b="1" i="1" baseline="-25000" dirty="0" smtClean="0">
                <a:solidFill>
                  <a:srgbClr val="0070C0"/>
                </a:solidFill>
              </a:rPr>
              <a:t>01</a:t>
            </a:r>
            <a:endParaRPr lang="en-US" sz="3200" b="1" i="1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5509248"/>
      </p:ext>
    </p:extLst>
  </p:cSld>
  <p:clrMapOvr>
    <a:masterClrMapping/>
  </p:clrMapOvr>
  <p:transition advClick="0"/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643" name="Group 1"/>
          <p:cNvGrpSpPr>
            <a:grpSpLocks/>
          </p:cNvGrpSpPr>
          <p:nvPr/>
        </p:nvGrpSpPr>
        <p:grpSpPr bwMode="auto">
          <a:xfrm>
            <a:off x="948448" y="985838"/>
            <a:ext cx="7662152" cy="4545706"/>
            <a:chOff x="52919" y="466853"/>
            <a:chExt cx="9730046" cy="5772581"/>
          </a:xfrm>
        </p:grpSpPr>
        <p:grpSp>
          <p:nvGrpSpPr>
            <p:cNvPr id="63648" name="Group 2"/>
            <p:cNvGrpSpPr>
              <a:grpSpLocks/>
            </p:cNvGrpSpPr>
            <p:nvPr/>
          </p:nvGrpSpPr>
          <p:grpSpPr bwMode="auto">
            <a:xfrm>
              <a:off x="52919" y="2134024"/>
              <a:ext cx="3045632" cy="1376610"/>
              <a:chOff x="75387" y="1450110"/>
              <a:chExt cx="3480611" cy="1573218"/>
            </a:xfrm>
          </p:grpSpPr>
          <p:sp>
            <p:nvSpPr>
              <p:cNvPr id="20" name="Oval 19"/>
              <p:cNvSpPr/>
              <p:nvPr/>
            </p:nvSpPr>
            <p:spPr>
              <a:xfrm>
                <a:off x="224768" y="1850028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438591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2093511" y="2069711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126458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3" name="Oval 12"/>
              <p:cNvSpPr/>
              <p:nvPr/>
            </p:nvSpPr>
            <p:spPr>
              <a:xfrm>
                <a:off x="292243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154471" y="1615700"/>
                <a:ext cx="2533641" cy="126244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4" name="Oval 13"/>
              <p:cNvSpPr/>
              <p:nvPr/>
            </p:nvSpPr>
            <p:spPr>
              <a:xfrm>
                <a:off x="75387" y="1448743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3649" name="Group 26"/>
            <p:cNvGrpSpPr>
              <a:grpSpLocks/>
            </p:cNvGrpSpPr>
            <p:nvPr/>
          </p:nvGrpSpPr>
          <p:grpSpPr bwMode="auto">
            <a:xfrm>
              <a:off x="2858981" y="466853"/>
              <a:ext cx="3434437" cy="1376352"/>
              <a:chOff x="450" y="1450110"/>
              <a:chExt cx="3924945" cy="1572923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214770" y="1827962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437379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/>
              <p:cNvSpPr/>
              <p:nvPr/>
            </p:nvSpPr>
            <p:spPr>
              <a:xfrm>
                <a:off x="2092298" y="2068148"/>
                <a:ext cx="26947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Oval 34"/>
              <p:cNvSpPr/>
              <p:nvPr/>
            </p:nvSpPr>
            <p:spPr>
              <a:xfrm>
                <a:off x="1266303" y="2068148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Oval 35"/>
              <p:cNvSpPr/>
              <p:nvPr/>
            </p:nvSpPr>
            <p:spPr>
              <a:xfrm>
                <a:off x="2921224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/>
              <p:cNvSpPr/>
              <p:nvPr/>
            </p:nvSpPr>
            <p:spPr>
              <a:xfrm>
                <a:off x="1925343" y="1819176"/>
                <a:ext cx="1438169" cy="828933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/>
              <p:cNvSpPr/>
              <p:nvPr/>
            </p:nvSpPr>
            <p:spPr>
              <a:xfrm>
                <a:off x="450" y="1450110"/>
                <a:ext cx="3924945" cy="157292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64" name="Straight Arrow Connector 63"/>
            <p:cNvCxnSpPr/>
            <p:nvPr/>
          </p:nvCxnSpPr>
          <p:spPr>
            <a:xfrm flipV="1">
              <a:off x="2861980" y="1774003"/>
              <a:ext cx="494661" cy="492103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2" name="Group 20"/>
            <p:cNvGrpSpPr>
              <a:grpSpLocks/>
            </p:cNvGrpSpPr>
            <p:nvPr/>
          </p:nvGrpSpPr>
          <p:grpSpPr bwMode="auto">
            <a:xfrm>
              <a:off x="5924780" y="2214846"/>
              <a:ext cx="3858185" cy="1419925"/>
              <a:chOff x="76271" y="1450106"/>
              <a:chExt cx="4409214" cy="1622719"/>
            </a:xfrm>
          </p:grpSpPr>
          <p:sp>
            <p:nvSpPr>
              <p:cNvPr id="22" name="Oval 21"/>
              <p:cNvSpPr/>
              <p:nvPr/>
            </p:nvSpPr>
            <p:spPr>
              <a:xfrm>
                <a:off x="439475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2094396" y="2068144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126547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292332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Oval 25"/>
              <p:cNvSpPr/>
              <p:nvPr/>
            </p:nvSpPr>
            <p:spPr>
              <a:xfrm>
                <a:off x="1031143" y="1658071"/>
                <a:ext cx="2905635" cy="1182550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76271" y="1450106"/>
                <a:ext cx="4409214" cy="1622719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9" name="Oval 28"/>
            <p:cNvSpPr/>
            <p:nvPr/>
          </p:nvSpPr>
          <p:spPr>
            <a:xfrm>
              <a:off x="7542041" y="2530098"/>
              <a:ext cx="1255876" cy="727903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cxnSp>
          <p:nvCxnSpPr>
            <p:cNvPr id="30" name="Straight Arrow Connector 29"/>
            <p:cNvCxnSpPr/>
            <p:nvPr/>
          </p:nvCxnSpPr>
          <p:spPr>
            <a:xfrm>
              <a:off x="5806881" y="1774003"/>
              <a:ext cx="551048" cy="47672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6" name="Group 30"/>
            <p:cNvGrpSpPr>
              <a:grpSpLocks/>
            </p:cNvGrpSpPr>
            <p:nvPr/>
          </p:nvGrpSpPr>
          <p:grpSpPr bwMode="auto">
            <a:xfrm>
              <a:off x="896697" y="4649732"/>
              <a:ext cx="3372378" cy="1378916"/>
              <a:chOff x="-297843" y="1448746"/>
              <a:chExt cx="3854023" cy="1575853"/>
            </a:xfrm>
          </p:grpSpPr>
          <p:sp>
            <p:nvSpPr>
              <p:cNvPr id="40" name="Oval 39"/>
              <p:cNvSpPr/>
              <p:nvPr/>
            </p:nvSpPr>
            <p:spPr>
              <a:xfrm>
                <a:off x="908667" y="1829529"/>
                <a:ext cx="1549472" cy="752775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Oval 40"/>
              <p:cNvSpPr/>
              <p:nvPr/>
            </p:nvSpPr>
            <p:spPr>
              <a:xfrm>
                <a:off x="439655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 41"/>
              <p:cNvSpPr/>
              <p:nvPr/>
            </p:nvSpPr>
            <p:spPr>
              <a:xfrm>
                <a:off x="2094577" y="2069714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Oval 42"/>
              <p:cNvSpPr/>
              <p:nvPr/>
            </p:nvSpPr>
            <p:spPr>
              <a:xfrm>
                <a:off x="126565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Oval 43"/>
              <p:cNvSpPr/>
              <p:nvPr/>
            </p:nvSpPr>
            <p:spPr>
              <a:xfrm>
                <a:off x="292350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/>
              <p:cNvSpPr/>
              <p:nvPr/>
            </p:nvSpPr>
            <p:spPr>
              <a:xfrm>
                <a:off x="-72930" y="1606918"/>
                <a:ext cx="2917344" cy="1329806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Oval 45"/>
              <p:cNvSpPr/>
              <p:nvPr/>
            </p:nvSpPr>
            <p:spPr>
              <a:xfrm>
                <a:off x="-297843" y="1448746"/>
                <a:ext cx="3854023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47" name="Straight Arrow Connector 46"/>
            <p:cNvCxnSpPr/>
            <p:nvPr/>
          </p:nvCxnSpPr>
          <p:spPr>
            <a:xfrm>
              <a:off x="2052069" y="3824434"/>
              <a:ext cx="404956" cy="645886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9" name="Group 48"/>
            <p:cNvGrpSpPr>
              <a:grpSpLocks/>
            </p:cNvGrpSpPr>
            <p:nvPr/>
          </p:nvGrpSpPr>
          <p:grpSpPr bwMode="auto">
            <a:xfrm>
              <a:off x="5132810" y="4739439"/>
              <a:ext cx="3482810" cy="1499995"/>
              <a:chOff x="74952" y="1450974"/>
              <a:chExt cx="3980227" cy="1714224"/>
            </a:xfrm>
          </p:grpSpPr>
          <p:sp>
            <p:nvSpPr>
              <p:cNvPr id="50" name="Oval 49"/>
              <p:cNvSpPr/>
              <p:nvPr/>
            </p:nvSpPr>
            <p:spPr>
              <a:xfrm>
                <a:off x="953671" y="1828828"/>
                <a:ext cx="1619771" cy="755706"/>
              </a:xfrm>
              <a:prstGeom prst="ellipse">
                <a:avLst/>
              </a:prstGeom>
              <a:noFill/>
              <a:ln w="190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1" name="Oval 50"/>
              <p:cNvSpPr/>
              <p:nvPr/>
            </p:nvSpPr>
            <p:spPr>
              <a:xfrm>
                <a:off x="438155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2" name="Oval 51"/>
              <p:cNvSpPr/>
              <p:nvPr/>
            </p:nvSpPr>
            <p:spPr>
              <a:xfrm>
                <a:off x="2093075" y="2069013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3" name="Oval 52"/>
              <p:cNvSpPr/>
              <p:nvPr/>
            </p:nvSpPr>
            <p:spPr>
              <a:xfrm>
                <a:off x="126415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4" name="Oval 53"/>
              <p:cNvSpPr/>
              <p:nvPr/>
            </p:nvSpPr>
            <p:spPr>
              <a:xfrm>
                <a:off x="292200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5" name="Oval 54"/>
              <p:cNvSpPr/>
              <p:nvPr/>
            </p:nvSpPr>
            <p:spPr>
              <a:xfrm>
                <a:off x="859941" y="1606216"/>
                <a:ext cx="2533639" cy="1259511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6" name="Oval 55"/>
              <p:cNvSpPr/>
              <p:nvPr/>
            </p:nvSpPr>
            <p:spPr>
              <a:xfrm>
                <a:off x="74952" y="1450974"/>
                <a:ext cx="3980227" cy="1714224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57" name="Straight Arrow Connector 56"/>
            <p:cNvCxnSpPr/>
            <p:nvPr/>
          </p:nvCxnSpPr>
          <p:spPr>
            <a:xfrm>
              <a:off x="4363906" y="5400702"/>
              <a:ext cx="681761" cy="0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Arrow Connector 58"/>
            <p:cNvCxnSpPr/>
            <p:nvPr/>
          </p:nvCxnSpPr>
          <p:spPr>
            <a:xfrm flipV="1">
              <a:off x="6696247" y="3850064"/>
              <a:ext cx="435712" cy="62025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3644" name="TextBox 3"/>
          <p:cNvSpPr txBox="1">
            <a:spLocks noChangeArrowheads="1"/>
          </p:cNvSpPr>
          <p:nvPr/>
        </p:nvSpPr>
        <p:spPr bwMode="auto">
          <a:xfrm>
            <a:off x="1943100" y="157163"/>
            <a:ext cx="5032375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600">
                <a:solidFill>
                  <a:prstClr val="black"/>
                </a:solidFill>
              </a:rPr>
              <a:t>The Pentagon Equation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030996" y="285033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58" name="TextBox 57"/>
          <p:cNvSpPr txBox="1"/>
          <p:nvPr/>
        </p:nvSpPr>
        <p:spPr>
          <a:xfrm>
            <a:off x="2585109" y="29076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0" name="TextBox 59"/>
          <p:cNvSpPr txBox="1"/>
          <p:nvPr/>
        </p:nvSpPr>
        <p:spPr>
          <a:xfrm>
            <a:off x="5572499" y="172576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7" name="TextBox 66"/>
          <p:cNvSpPr txBox="1"/>
          <p:nvPr/>
        </p:nvSpPr>
        <p:spPr>
          <a:xfrm>
            <a:off x="7731663" y="285063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8" name="TextBox 67"/>
          <p:cNvSpPr txBox="1"/>
          <p:nvPr/>
        </p:nvSpPr>
        <p:spPr>
          <a:xfrm>
            <a:off x="8081540" y="29203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9" name="TextBox 68"/>
          <p:cNvSpPr txBox="1"/>
          <p:nvPr/>
        </p:nvSpPr>
        <p:spPr>
          <a:xfrm>
            <a:off x="8450486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1" name="TextBox 60"/>
          <p:cNvSpPr txBox="1"/>
          <p:nvPr/>
        </p:nvSpPr>
        <p:spPr>
          <a:xfrm>
            <a:off x="4258743" y="1566865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2" name="TextBox 61"/>
          <p:cNvSpPr txBox="1"/>
          <p:nvPr/>
        </p:nvSpPr>
        <p:spPr>
          <a:xfrm>
            <a:off x="5343916" y="1561518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5" name="TextBox 64"/>
          <p:cNvSpPr txBox="1"/>
          <p:nvPr/>
        </p:nvSpPr>
        <p:spPr>
          <a:xfrm>
            <a:off x="3146183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6" name="TextBox 65"/>
          <p:cNvSpPr txBox="1"/>
          <p:nvPr/>
        </p:nvSpPr>
        <p:spPr>
          <a:xfrm>
            <a:off x="3387852" y="4801369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b</a:t>
            </a:r>
            <a:endParaRPr lang="en-US" sz="2000" dirty="0"/>
          </a:p>
        </p:txBody>
      </p:sp>
      <p:sp>
        <p:nvSpPr>
          <p:cNvPr id="70" name="TextBox 69"/>
          <p:cNvSpPr txBox="1"/>
          <p:nvPr/>
        </p:nvSpPr>
        <p:spPr>
          <a:xfrm>
            <a:off x="3626553" y="4891255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71" name="TextBox 70"/>
          <p:cNvSpPr txBox="1"/>
          <p:nvPr/>
        </p:nvSpPr>
        <p:spPr>
          <a:xfrm>
            <a:off x="3988346" y="501563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72" name="TextBox 71"/>
          <p:cNvSpPr txBox="1"/>
          <p:nvPr/>
        </p:nvSpPr>
        <p:spPr>
          <a:xfrm>
            <a:off x="3389671" y="480196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b</a:t>
            </a:r>
            <a:endParaRPr lang="en-US" sz="2000" dirty="0"/>
          </a:p>
        </p:txBody>
      </p:sp>
      <p:sp>
        <p:nvSpPr>
          <p:cNvPr id="73" name="TextBox 72"/>
          <p:cNvSpPr txBox="1"/>
          <p:nvPr/>
        </p:nvSpPr>
        <p:spPr>
          <a:xfrm>
            <a:off x="7433645" y="513800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76" name="TextBox 75"/>
          <p:cNvSpPr txBox="1"/>
          <p:nvPr/>
        </p:nvSpPr>
        <p:spPr>
          <a:xfrm>
            <a:off x="3390188" y="4801369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b</a:t>
            </a:r>
            <a:endParaRPr lang="en-US" sz="2000" dirty="0"/>
          </a:p>
        </p:txBody>
      </p:sp>
      <p:sp>
        <p:nvSpPr>
          <p:cNvPr id="77" name="TextBox 76"/>
          <p:cNvSpPr txBox="1"/>
          <p:nvPr/>
        </p:nvSpPr>
        <p:spPr>
          <a:xfrm>
            <a:off x="6575237" y="4864646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b</a:t>
            </a:r>
            <a:endParaRPr lang="en-US" sz="2000" dirty="0"/>
          </a:p>
        </p:txBody>
      </p:sp>
      <p:sp>
        <p:nvSpPr>
          <p:cNvPr id="79" name="TextBox 78"/>
          <p:cNvSpPr txBox="1"/>
          <p:nvPr/>
        </p:nvSpPr>
        <p:spPr>
          <a:xfrm>
            <a:off x="2935113" y="1751623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0070C0"/>
                </a:solidFill>
              </a:rPr>
              <a:t>1</a:t>
            </a:r>
            <a:endParaRPr lang="en-US" sz="3200" b="1" dirty="0">
              <a:solidFill>
                <a:srgbClr val="0070C0"/>
              </a:solidFill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1859712" y="3636664"/>
            <a:ext cx="75373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i="1" dirty="0" smtClean="0">
                <a:solidFill>
                  <a:srgbClr val="0070C0"/>
                </a:solidFill>
              </a:rPr>
              <a:t>F</a:t>
            </a:r>
            <a:r>
              <a:rPr lang="en-US" sz="3200" b="1" i="1" baseline="-25000" dirty="0" smtClean="0">
                <a:solidFill>
                  <a:srgbClr val="0070C0"/>
                </a:solidFill>
              </a:rPr>
              <a:t>0b</a:t>
            </a:r>
            <a:endParaRPr lang="en-US" sz="3200" b="1" i="1" dirty="0">
              <a:solidFill>
                <a:srgbClr val="0070C0"/>
              </a:solidFill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897924" y="1597482"/>
            <a:ext cx="75373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i="1" dirty="0" smtClean="0">
                <a:solidFill>
                  <a:srgbClr val="0070C0"/>
                </a:solidFill>
              </a:rPr>
              <a:t>F</a:t>
            </a:r>
            <a:r>
              <a:rPr lang="en-US" sz="3200" b="1" i="1" baseline="-25000" dirty="0" smtClean="0">
                <a:solidFill>
                  <a:srgbClr val="0070C0"/>
                </a:solidFill>
              </a:rPr>
              <a:t>01</a:t>
            </a:r>
            <a:endParaRPr lang="en-US" sz="3200" b="1" i="1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1357094"/>
      </p:ext>
    </p:extLst>
  </p:cSld>
  <p:clrMapOvr>
    <a:masterClrMapping/>
  </p:clrMapOvr>
  <p:transition advClick="0"/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643" name="Group 1"/>
          <p:cNvGrpSpPr>
            <a:grpSpLocks/>
          </p:cNvGrpSpPr>
          <p:nvPr/>
        </p:nvGrpSpPr>
        <p:grpSpPr bwMode="auto">
          <a:xfrm>
            <a:off x="948448" y="985838"/>
            <a:ext cx="7662152" cy="4545706"/>
            <a:chOff x="52919" y="466853"/>
            <a:chExt cx="9730046" cy="5772581"/>
          </a:xfrm>
        </p:grpSpPr>
        <p:grpSp>
          <p:nvGrpSpPr>
            <p:cNvPr id="63648" name="Group 2"/>
            <p:cNvGrpSpPr>
              <a:grpSpLocks/>
            </p:cNvGrpSpPr>
            <p:nvPr/>
          </p:nvGrpSpPr>
          <p:grpSpPr bwMode="auto">
            <a:xfrm>
              <a:off x="52919" y="2134024"/>
              <a:ext cx="3045632" cy="1376610"/>
              <a:chOff x="75387" y="1450110"/>
              <a:chExt cx="3480611" cy="1573218"/>
            </a:xfrm>
          </p:grpSpPr>
          <p:sp>
            <p:nvSpPr>
              <p:cNvPr id="20" name="Oval 19"/>
              <p:cNvSpPr/>
              <p:nvPr/>
            </p:nvSpPr>
            <p:spPr>
              <a:xfrm>
                <a:off x="224768" y="1850028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438591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2093511" y="2069711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126458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3" name="Oval 12"/>
              <p:cNvSpPr/>
              <p:nvPr/>
            </p:nvSpPr>
            <p:spPr>
              <a:xfrm>
                <a:off x="292243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154471" y="1615700"/>
                <a:ext cx="2533641" cy="126244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4" name="Oval 13"/>
              <p:cNvSpPr/>
              <p:nvPr/>
            </p:nvSpPr>
            <p:spPr>
              <a:xfrm>
                <a:off x="75387" y="1448743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3649" name="Group 26"/>
            <p:cNvGrpSpPr>
              <a:grpSpLocks/>
            </p:cNvGrpSpPr>
            <p:nvPr/>
          </p:nvGrpSpPr>
          <p:grpSpPr bwMode="auto">
            <a:xfrm>
              <a:off x="2858981" y="466853"/>
              <a:ext cx="3434437" cy="1376352"/>
              <a:chOff x="450" y="1450110"/>
              <a:chExt cx="3924945" cy="1572923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214770" y="1827962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437379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/>
              <p:cNvSpPr/>
              <p:nvPr/>
            </p:nvSpPr>
            <p:spPr>
              <a:xfrm>
                <a:off x="2092298" y="2068148"/>
                <a:ext cx="26947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Oval 34"/>
              <p:cNvSpPr/>
              <p:nvPr/>
            </p:nvSpPr>
            <p:spPr>
              <a:xfrm>
                <a:off x="1266303" y="2068148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Oval 35"/>
              <p:cNvSpPr/>
              <p:nvPr/>
            </p:nvSpPr>
            <p:spPr>
              <a:xfrm>
                <a:off x="2921224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/>
              <p:cNvSpPr/>
              <p:nvPr/>
            </p:nvSpPr>
            <p:spPr>
              <a:xfrm>
                <a:off x="1925343" y="1819176"/>
                <a:ext cx="1438169" cy="828933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/>
              <p:cNvSpPr/>
              <p:nvPr/>
            </p:nvSpPr>
            <p:spPr>
              <a:xfrm>
                <a:off x="450" y="1450110"/>
                <a:ext cx="3924945" cy="157292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64" name="Straight Arrow Connector 63"/>
            <p:cNvCxnSpPr/>
            <p:nvPr/>
          </p:nvCxnSpPr>
          <p:spPr>
            <a:xfrm flipV="1">
              <a:off x="2861980" y="1774003"/>
              <a:ext cx="494661" cy="492103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2" name="Group 20"/>
            <p:cNvGrpSpPr>
              <a:grpSpLocks/>
            </p:cNvGrpSpPr>
            <p:nvPr/>
          </p:nvGrpSpPr>
          <p:grpSpPr bwMode="auto">
            <a:xfrm>
              <a:off x="5924780" y="2214846"/>
              <a:ext cx="3858185" cy="1419925"/>
              <a:chOff x="76271" y="1450106"/>
              <a:chExt cx="4409214" cy="1622719"/>
            </a:xfrm>
          </p:grpSpPr>
          <p:sp>
            <p:nvSpPr>
              <p:cNvPr id="22" name="Oval 21"/>
              <p:cNvSpPr/>
              <p:nvPr/>
            </p:nvSpPr>
            <p:spPr>
              <a:xfrm>
                <a:off x="439475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2094396" y="2068144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126547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292332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Oval 25"/>
              <p:cNvSpPr/>
              <p:nvPr/>
            </p:nvSpPr>
            <p:spPr>
              <a:xfrm>
                <a:off x="1031143" y="1658071"/>
                <a:ext cx="2905635" cy="1182550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76271" y="1450106"/>
                <a:ext cx="4409214" cy="1622719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9" name="Oval 28"/>
            <p:cNvSpPr/>
            <p:nvPr/>
          </p:nvSpPr>
          <p:spPr>
            <a:xfrm>
              <a:off x="7542041" y="2530098"/>
              <a:ext cx="1255876" cy="727903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cxnSp>
          <p:nvCxnSpPr>
            <p:cNvPr id="30" name="Straight Arrow Connector 29"/>
            <p:cNvCxnSpPr/>
            <p:nvPr/>
          </p:nvCxnSpPr>
          <p:spPr>
            <a:xfrm>
              <a:off x="5806881" y="1774003"/>
              <a:ext cx="551048" cy="47672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6" name="Group 30"/>
            <p:cNvGrpSpPr>
              <a:grpSpLocks/>
            </p:cNvGrpSpPr>
            <p:nvPr/>
          </p:nvGrpSpPr>
          <p:grpSpPr bwMode="auto">
            <a:xfrm>
              <a:off x="896697" y="4649732"/>
              <a:ext cx="3372378" cy="1378916"/>
              <a:chOff x="-297843" y="1448746"/>
              <a:chExt cx="3854023" cy="1575853"/>
            </a:xfrm>
          </p:grpSpPr>
          <p:sp>
            <p:nvSpPr>
              <p:cNvPr id="40" name="Oval 39"/>
              <p:cNvSpPr/>
              <p:nvPr/>
            </p:nvSpPr>
            <p:spPr>
              <a:xfrm>
                <a:off x="908667" y="1829529"/>
                <a:ext cx="1549472" cy="752775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Oval 40"/>
              <p:cNvSpPr/>
              <p:nvPr/>
            </p:nvSpPr>
            <p:spPr>
              <a:xfrm>
                <a:off x="439655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 41"/>
              <p:cNvSpPr/>
              <p:nvPr/>
            </p:nvSpPr>
            <p:spPr>
              <a:xfrm>
                <a:off x="2094577" y="2069714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Oval 42"/>
              <p:cNvSpPr/>
              <p:nvPr/>
            </p:nvSpPr>
            <p:spPr>
              <a:xfrm>
                <a:off x="126565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Oval 43"/>
              <p:cNvSpPr/>
              <p:nvPr/>
            </p:nvSpPr>
            <p:spPr>
              <a:xfrm>
                <a:off x="292350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/>
              <p:cNvSpPr/>
              <p:nvPr/>
            </p:nvSpPr>
            <p:spPr>
              <a:xfrm>
                <a:off x="-72930" y="1606918"/>
                <a:ext cx="2917344" cy="1329806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Oval 45"/>
              <p:cNvSpPr/>
              <p:nvPr/>
            </p:nvSpPr>
            <p:spPr>
              <a:xfrm>
                <a:off x="-297843" y="1448746"/>
                <a:ext cx="3854023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47" name="Straight Arrow Connector 46"/>
            <p:cNvCxnSpPr/>
            <p:nvPr/>
          </p:nvCxnSpPr>
          <p:spPr>
            <a:xfrm>
              <a:off x="2052069" y="3824434"/>
              <a:ext cx="404956" cy="645886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9" name="Group 48"/>
            <p:cNvGrpSpPr>
              <a:grpSpLocks/>
            </p:cNvGrpSpPr>
            <p:nvPr/>
          </p:nvGrpSpPr>
          <p:grpSpPr bwMode="auto">
            <a:xfrm>
              <a:off x="5132810" y="4739439"/>
              <a:ext cx="3482810" cy="1499995"/>
              <a:chOff x="74952" y="1450974"/>
              <a:chExt cx="3980227" cy="1714224"/>
            </a:xfrm>
          </p:grpSpPr>
          <p:sp>
            <p:nvSpPr>
              <p:cNvPr id="50" name="Oval 49"/>
              <p:cNvSpPr/>
              <p:nvPr/>
            </p:nvSpPr>
            <p:spPr>
              <a:xfrm>
                <a:off x="953671" y="1828828"/>
                <a:ext cx="1619771" cy="755706"/>
              </a:xfrm>
              <a:prstGeom prst="ellipse">
                <a:avLst/>
              </a:prstGeom>
              <a:noFill/>
              <a:ln w="190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1" name="Oval 50"/>
              <p:cNvSpPr/>
              <p:nvPr/>
            </p:nvSpPr>
            <p:spPr>
              <a:xfrm>
                <a:off x="438155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2" name="Oval 51"/>
              <p:cNvSpPr/>
              <p:nvPr/>
            </p:nvSpPr>
            <p:spPr>
              <a:xfrm>
                <a:off x="2093075" y="2069013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3" name="Oval 52"/>
              <p:cNvSpPr/>
              <p:nvPr/>
            </p:nvSpPr>
            <p:spPr>
              <a:xfrm>
                <a:off x="126415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4" name="Oval 53"/>
              <p:cNvSpPr/>
              <p:nvPr/>
            </p:nvSpPr>
            <p:spPr>
              <a:xfrm>
                <a:off x="292200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5" name="Oval 54"/>
              <p:cNvSpPr/>
              <p:nvPr/>
            </p:nvSpPr>
            <p:spPr>
              <a:xfrm>
                <a:off x="859941" y="1606216"/>
                <a:ext cx="2533639" cy="1259511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6" name="Oval 55"/>
              <p:cNvSpPr/>
              <p:nvPr/>
            </p:nvSpPr>
            <p:spPr>
              <a:xfrm>
                <a:off x="74952" y="1450974"/>
                <a:ext cx="3980227" cy="1714224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57" name="Straight Arrow Connector 56"/>
            <p:cNvCxnSpPr/>
            <p:nvPr/>
          </p:nvCxnSpPr>
          <p:spPr>
            <a:xfrm>
              <a:off x="4363906" y="5400702"/>
              <a:ext cx="681761" cy="0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Arrow Connector 58"/>
            <p:cNvCxnSpPr/>
            <p:nvPr/>
          </p:nvCxnSpPr>
          <p:spPr>
            <a:xfrm flipV="1">
              <a:off x="6696247" y="3850064"/>
              <a:ext cx="435712" cy="62025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3644" name="TextBox 3"/>
          <p:cNvSpPr txBox="1">
            <a:spLocks noChangeArrowheads="1"/>
          </p:cNvSpPr>
          <p:nvPr/>
        </p:nvSpPr>
        <p:spPr bwMode="auto">
          <a:xfrm>
            <a:off x="1943100" y="157163"/>
            <a:ext cx="5032375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600">
                <a:solidFill>
                  <a:prstClr val="black"/>
                </a:solidFill>
              </a:rPr>
              <a:t>The Pentagon Equation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030996" y="285033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58" name="TextBox 57"/>
          <p:cNvSpPr txBox="1"/>
          <p:nvPr/>
        </p:nvSpPr>
        <p:spPr>
          <a:xfrm>
            <a:off x="2585109" y="29076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0" name="TextBox 59"/>
          <p:cNvSpPr txBox="1"/>
          <p:nvPr/>
        </p:nvSpPr>
        <p:spPr>
          <a:xfrm>
            <a:off x="5572499" y="172576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7" name="TextBox 66"/>
          <p:cNvSpPr txBox="1"/>
          <p:nvPr/>
        </p:nvSpPr>
        <p:spPr>
          <a:xfrm>
            <a:off x="7731663" y="285063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8" name="TextBox 67"/>
          <p:cNvSpPr txBox="1"/>
          <p:nvPr/>
        </p:nvSpPr>
        <p:spPr>
          <a:xfrm>
            <a:off x="8081540" y="29203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9" name="TextBox 68"/>
          <p:cNvSpPr txBox="1"/>
          <p:nvPr/>
        </p:nvSpPr>
        <p:spPr>
          <a:xfrm>
            <a:off x="8450486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1" name="TextBox 60"/>
          <p:cNvSpPr txBox="1"/>
          <p:nvPr/>
        </p:nvSpPr>
        <p:spPr>
          <a:xfrm>
            <a:off x="4258743" y="1566865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2" name="TextBox 61"/>
          <p:cNvSpPr txBox="1"/>
          <p:nvPr/>
        </p:nvSpPr>
        <p:spPr>
          <a:xfrm>
            <a:off x="5343916" y="1561518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5" name="TextBox 64"/>
          <p:cNvSpPr txBox="1"/>
          <p:nvPr/>
        </p:nvSpPr>
        <p:spPr>
          <a:xfrm>
            <a:off x="3146183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6" name="TextBox 65"/>
          <p:cNvSpPr txBox="1"/>
          <p:nvPr/>
        </p:nvSpPr>
        <p:spPr>
          <a:xfrm>
            <a:off x="3387852" y="4801369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b</a:t>
            </a:r>
            <a:endParaRPr lang="en-US" sz="2000" dirty="0"/>
          </a:p>
        </p:txBody>
      </p:sp>
      <p:sp>
        <p:nvSpPr>
          <p:cNvPr id="70" name="TextBox 69"/>
          <p:cNvSpPr txBox="1"/>
          <p:nvPr/>
        </p:nvSpPr>
        <p:spPr>
          <a:xfrm>
            <a:off x="3626553" y="4891255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71" name="TextBox 70"/>
          <p:cNvSpPr txBox="1"/>
          <p:nvPr/>
        </p:nvSpPr>
        <p:spPr>
          <a:xfrm>
            <a:off x="3988346" y="501563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72" name="TextBox 71"/>
          <p:cNvSpPr txBox="1"/>
          <p:nvPr/>
        </p:nvSpPr>
        <p:spPr>
          <a:xfrm>
            <a:off x="3389671" y="480196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b</a:t>
            </a:r>
            <a:endParaRPr lang="en-US" sz="2000" dirty="0"/>
          </a:p>
        </p:txBody>
      </p:sp>
      <p:sp>
        <p:nvSpPr>
          <p:cNvPr id="73" name="TextBox 72"/>
          <p:cNvSpPr txBox="1"/>
          <p:nvPr/>
        </p:nvSpPr>
        <p:spPr>
          <a:xfrm>
            <a:off x="7433645" y="513800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75" name="TextBox 74"/>
          <p:cNvSpPr txBox="1"/>
          <p:nvPr/>
        </p:nvSpPr>
        <p:spPr>
          <a:xfrm>
            <a:off x="7122565" y="4926750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76" name="TextBox 75"/>
          <p:cNvSpPr txBox="1"/>
          <p:nvPr/>
        </p:nvSpPr>
        <p:spPr>
          <a:xfrm>
            <a:off x="3390188" y="4801369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b</a:t>
            </a:r>
            <a:endParaRPr lang="en-US" sz="2000" dirty="0"/>
          </a:p>
        </p:txBody>
      </p:sp>
      <p:sp>
        <p:nvSpPr>
          <p:cNvPr id="77" name="TextBox 76"/>
          <p:cNvSpPr txBox="1"/>
          <p:nvPr/>
        </p:nvSpPr>
        <p:spPr>
          <a:xfrm>
            <a:off x="6575237" y="4864646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b</a:t>
            </a:r>
            <a:endParaRPr lang="en-US" sz="2000" dirty="0"/>
          </a:p>
        </p:txBody>
      </p:sp>
      <p:sp>
        <p:nvSpPr>
          <p:cNvPr id="79" name="TextBox 78"/>
          <p:cNvSpPr txBox="1"/>
          <p:nvPr/>
        </p:nvSpPr>
        <p:spPr>
          <a:xfrm>
            <a:off x="2935113" y="1751623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0070C0"/>
                </a:solidFill>
              </a:rPr>
              <a:t>1</a:t>
            </a:r>
            <a:endParaRPr lang="en-US" sz="3200" b="1" dirty="0">
              <a:solidFill>
                <a:srgbClr val="0070C0"/>
              </a:solidFill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1859712" y="3636664"/>
            <a:ext cx="75373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i="1" dirty="0" smtClean="0">
                <a:solidFill>
                  <a:srgbClr val="0070C0"/>
                </a:solidFill>
              </a:rPr>
              <a:t>F</a:t>
            </a:r>
            <a:r>
              <a:rPr lang="en-US" sz="3200" b="1" i="1" baseline="-25000" dirty="0" smtClean="0">
                <a:solidFill>
                  <a:srgbClr val="0070C0"/>
                </a:solidFill>
              </a:rPr>
              <a:t>0b</a:t>
            </a:r>
            <a:endParaRPr lang="en-US" sz="3200" b="1" i="1" dirty="0">
              <a:solidFill>
                <a:srgbClr val="0070C0"/>
              </a:solidFill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897924" y="1597482"/>
            <a:ext cx="75373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i="1" dirty="0" smtClean="0">
                <a:solidFill>
                  <a:srgbClr val="0070C0"/>
                </a:solidFill>
              </a:rPr>
              <a:t>F</a:t>
            </a:r>
            <a:r>
              <a:rPr lang="en-US" sz="3200" b="1" i="1" baseline="-25000" dirty="0" smtClean="0">
                <a:solidFill>
                  <a:srgbClr val="0070C0"/>
                </a:solidFill>
              </a:rPr>
              <a:t>01</a:t>
            </a:r>
            <a:endParaRPr lang="en-US" sz="3200" b="1" i="1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9418696"/>
      </p:ext>
    </p:extLst>
  </p:cSld>
  <p:clrMapOvr>
    <a:masterClrMapping/>
  </p:clrMapOvr>
  <p:transition advClick="0"/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643" name="Group 1"/>
          <p:cNvGrpSpPr>
            <a:grpSpLocks/>
          </p:cNvGrpSpPr>
          <p:nvPr/>
        </p:nvGrpSpPr>
        <p:grpSpPr bwMode="auto">
          <a:xfrm>
            <a:off x="948448" y="985838"/>
            <a:ext cx="7662152" cy="4545706"/>
            <a:chOff x="52919" y="466853"/>
            <a:chExt cx="9730046" cy="5772581"/>
          </a:xfrm>
        </p:grpSpPr>
        <p:grpSp>
          <p:nvGrpSpPr>
            <p:cNvPr id="63648" name="Group 2"/>
            <p:cNvGrpSpPr>
              <a:grpSpLocks/>
            </p:cNvGrpSpPr>
            <p:nvPr/>
          </p:nvGrpSpPr>
          <p:grpSpPr bwMode="auto">
            <a:xfrm>
              <a:off x="52919" y="2134024"/>
              <a:ext cx="3045632" cy="1376610"/>
              <a:chOff x="75387" y="1450110"/>
              <a:chExt cx="3480611" cy="1573218"/>
            </a:xfrm>
          </p:grpSpPr>
          <p:sp>
            <p:nvSpPr>
              <p:cNvPr id="20" name="Oval 19"/>
              <p:cNvSpPr/>
              <p:nvPr/>
            </p:nvSpPr>
            <p:spPr>
              <a:xfrm>
                <a:off x="224768" y="1850028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438591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2093511" y="2069711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126458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3" name="Oval 12"/>
              <p:cNvSpPr/>
              <p:nvPr/>
            </p:nvSpPr>
            <p:spPr>
              <a:xfrm>
                <a:off x="292243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154471" y="1615700"/>
                <a:ext cx="2533641" cy="126244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4" name="Oval 13"/>
              <p:cNvSpPr/>
              <p:nvPr/>
            </p:nvSpPr>
            <p:spPr>
              <a:xfrm>
                <a:off x="75387" y="1448743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3649" name="Group 26"/>
            <p:cNvGrpSpPr>
              <a:grpSpLocks/>
            </p:cNvGrpSpPr>
            <p:nvPr/>
          </p:nvGrpSpPr>
          <p:grpSpPr bwMode="auto">
            <a:xfrm>
              <a:off x="2858981" y="466853"/>
              <a:ext cx="3434437" cy="1376352"/>
              <a:chOff x="450" y="1450110"/>
              <a:chExt cx="3924945" cy="1572923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214770" y="1827962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437379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/>
              <p:cNvSpPr/>
              <p:nvPr/>
            </p:nvSpPr>
            <p:spPr>
              <a:xfrm>
                <a:off x="2092298" y="2068148"/>
                <a:ext cx="26947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Oval 34"/>
              <p:cNvSpPr/>
              <p:nvPr/>
            </p:nvSpPr>
            <p:spPr>
              <a:xfrm>
                <a:off x="1266303" y="2068148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Oval 35"/>
              <p:cNvSpPr/>
              <p:nvPr/>
            </p:nvSpPr>
            <p:spPr>
              <a:xfrm>
                <a:off x="2921224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/>
              <p:cNvSpPr/>
              <p:nvPr/>
            </p:nvSpPr>
            <p:spPr>
              <a:xfrm>
                <a:off x="1925343" y="1819176"/>
                <a:ext cx="1438169" cy="828933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/>
              <p:cNvSpPr/>
              <p:nvPr/>
            </p:nvSpPr>
            <p:spPr>
              <a:xfrm>
                <a:off x="450" y="1450110"/>
                <a:ext cx="3924945" cy="157292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64" name="Straight Arrow Connector 63"/>
            <p:cNvCxnSpPr/>
            <p:nvPr/>
          </p:nvCxnSpPr>
          <p:spPr>
            <a:xfrm flipV="1">
              <a:off x="2861980" y="1774003"/>
              <a:ext cx="494661" cy="492103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2" name="Group 20"/>
            <p:cNvGrpSpPr>
              <a:grpSpLocks/>
            </p:cNvGrpSpPr>
            <p:nvPr/>
          </p:nvGrpSpPr>
          <p:grpSpPr bwMode="auto">
            <a:xfrm>
              <a:off x="5924780" y="2214846"/>
              <a:ext cx="3858185" cy="1419925"/>
              <a:chOff x="76271" y="1450106"/>
              <a:chExt cx="4409214" cy="1622719"/>
            </a:xfrm>
          </p:grpSpPr>
          <p:sp>
            <p:nvSpPr>
              <p:cNvPr id="22" name="Oval 21"/>
              <p:cNvSpPr/>
              <p:nvPr/>
            </p:nvSpPr>
            <p:spPr>
              <a:xfrm>
                <a:off x="439475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2094396" y="2068144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126547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292332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Oval 25"/>
              <p:cNvSpPr/>
              <p:nvPr/>
            </p:nvSpPr>
            <p:spPr>
              <a:xfrm>
                <a:off x="1031143" y="1658071"/>
                <a:ext cx="2905635" cy="1182550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76271" y="1450106"/>
                <a:ext cx="4409214" cy="1622719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9" name="Oval 28"/>
            <p:cNvSpPr/>
            <p:nvPr/>
          </p:nvSpPr>
          <p:spPr>
            <a:xfrm>
              <a:off x="7542041" y="2530098"/>
              <a:ext cx="1255876" cy="727903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cxnSp>
          <p:nvCxnSpPr>
            <p:cNvPr id="30" name="Straight Arrow Connector 29"/>
            <p:cNvCxnSpPr/>
            <p:nvPr/>
          </p:nvCxnSpPr>
          <p:spPr>
            <a:xfrm>
              <a:off x="5806881" y="1774003"/>
              <a:ext cx="551048" cy="47672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6" name="Group 30"/>
            <p:cNvGrpSpPr>
              <a:grpSpLocks/>
            </p:cNvGrpSpPr>
            <p:nvPr/>
          </p:nvGrpSpPr>
          <p:grpSpPr bwMode="auto">
            <a:xfrm>
              <a:off x="896697" y="4649732"/>
              <a:ext cx="3372378" cy="1378916"/>
              <a:chOff x="-297843" y="1448746"/>
              <a:chExt cx="3854023" cy="1575853"/>
            </a:xfrm>
          </p:grpSpPr>
          <p:sp>
            <p:nvSpPr>
              <p:cNvPr id="40" name="Oval 39"/>
              <p:cNvSpPr/>
              <p:nvPr/>
            </p:nvSpPr>
            <p:spPr>
              <a:xfrm>
                <a:off x="908667" y="1829529"/>
                <a:ext cx="1549472" cy="752775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Oval 40"/>
              <p:cNvSpPr/>
              <p:nvPr/>
            </p:nvSpPr>
            <p:spPr>
              <a:xfrm>
                <a:off x="439655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 41"/>
              <p:cNvSpPr/>
              <p:nvPr/>
            </p:nvSpPr>
            <p:spPr>
              <a:xfrm>
                <a:off x="2094577" y="2069714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Oval 42"/>
              <p:cNvSpPr/>
              <p:nvPr/>
            </p:nvSpPr>
            <p:spPr>
              <a:xfrm>
                <a:off x="126565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Oval 43"/>
              <p:cNvSpPr/>
              <p:nvPr/>
            </p:nvSpPr>
            <p:spPr>
              <a:xfrm>
                <a:off x="292350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/>
              <p:cNvSpPr/>
              <p:nvPr/>
            </p:nvSpPr>
            <p:spPr>
              <a:xfrm>
                <a:off x="-72930" y="1606918"/>
                <a:ext cx="2917344" cy="1329806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Oval 45"/>
              <p:cNvSpPr/>
              <p:nvPr/>
            </p:nvSpPr>
            <p:spPr>
              <a:xfrm>
                <a:off x="-297843" y="1448746"/>
                <a:ext cx="3854023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47" name="Straight Arrow Connector 46"/>
            <p:cNvCxnSpPr/>
            <p:nvPr/>
          </p:nvCxnSpPr>
          <p:spPr>
            <a:xfrm>
              <a:off x="2052069" y="3824434"/>
              <a:ext cx="404956" cy="645886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9" name="Group 48"/>
            <p:cNvGrpSpPr>
              <a:grpSpLocks/>
            </p:cNvGrpSpPr>
            <p:nvPr/>
          </p:nvGrpSpPr>
          <p:grpSpPr bwMode="auto">
            <a:xfrm>
              <a:off x="5132810" y="4739439"/>
              <a:ext cx="3482810" cy="1499995"/>
              <a:chOff x="74952" y="1450974"/>
              <a:chExt cx="3980227" cy="1714224"/>
            </a:xfrm>
          </p:grpSpPr>
          <p:sp>
            <p:nvSpPr>
              <p:cNvPr id="50" name="Oval 49"/>
              <p:cNvSpPr/>
              <p:nvPr/>
            </p:nvSpPr>
            <p:spPr>
              <a:xfrm>
                <a:off x="953671" y="1828828"/>
                <a:ext cx="1619771" cy="755706"/>
              </a:xfrm>
              <a:prstGeom prst="ellipse">
                <a:avLst/>
              </a:prstGeom>
              <a:noFill/>
              <a:ln w="190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1" name="Oval 50"/>
              <p:cNvSpPr/>
              <p:nvPr/>
            </p:nvSpPr>
            <p:spPr>
              <a:xfrm>
                <a:off x="438155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2" name="Oval 51"/>
              <p:cNvSpPr/>
              <p:nvPr/>
            </p:nvSpPr>
            <p:spPr>
              <a:xfrm>
                <a:off x="2093075" y="2069013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3" name="Oval 52"/>
              <p:cNvSpPr/>
              <p:nvPr/>
            </p:nvSpPr>
            <p:spPr>
              <a:xfrm>
                <a:off x="126415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4" name="Oval 53"/>
              <p:cNvSpPr/>
              <p:nvPr/>
            </p:nvSpPr>
            <p:spPr>
              <a:xfrm>
                <a:off x="292200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5" name="Oval 54"/>
              <p:cNvSpPr/>
              <p:nvPr/>
            </p:nvSpPr>
            <p:spPr>
              <a:xfrm>
                <a:off x="859941" y="1606216"/>
                <a:ext cx="2533639" cy="1259511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6" name="Oval 55"/>
              <p:cNvSpPr/>
              <p:nvPr/>
            </p:nvSpPr>
            <p:spPr>
              <a:xfrm>
                <a:off x="74952" y="1450974"/>
                <a:ext cx="3980227" cy="1714224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57" name="Straight Arrow Connector 56"/>
            <p:cNvCxnSpPr/>
            <p:nvPr/>
          </p:nvCxnSpPr>
          <p:spPr>
            <a:xfrm>
              <a:off x="4363906" y="5400702"/>
              <a:ext cx="681761" cy="0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Arrow Connector 58"/>
            <p:cNvCxnSpPr/>
            <p:nvPr/>
          </p:nvCxnSpPr>
          <p:spPr>
            <a:xfrm flipV="1">
              <a:off x="6696247" y="3850064"/>
              <a:ext cx="435712" cy="62025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3644" name="TextBox 3"/>
          <p:cNvSpPr txBox="1">
            <a:spLocks noChangeArrowheads="1"/>
          </p:cNvSpPr>
          <p:nvPr/>
        </p:nvSpPr>
        <p:spPr bwMode="auto">
          <a:xfrm>
            <a:off x="1943100" y="157163"/>
            <a:ext cx="5032375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600">
                <a:solidFill>
                  <a:prstClr val="black"/>
                </a:solidFill>
              </a:rPr>
              <a:t>The Pentagon Equation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030996" y="285033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58" name="TextBox 57"/>
          <p:cNvSpPr txBox="1"/>
          <p:nvPr/>
        </p:nvSpPr>
        <p:spPr>
          <a:xfrm>
            <a:off x="2585109" y="29076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0" name="TextBox 59"/>
          <p:cNvSpPr txBox="1"/>
          <p:nvPr/>
        </p:nvSpPr>
        <p:spPr>
          <a:xfrm>
            <a:off x="5572499" y="172576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7" name="TextBox 66"/>
          <p:cNvSpPr txBox="1"/>
          <p:nvPr/>
        </p:nvSpPr>
        <p:spPr>
          <a:xfrm>
            <a:off x="7731663" y="285063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8" name="TextBox 67"/>
          <p:cNvSpPr txBox="1"/>
          <p:nvPr/>
        </p:nvSpPr>
        <p:spPr>
          <a:xfrm>
            <a:off x="8081540" y="29203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9" name="TextBox 68"/>
          <p:cNvSpPr txBox="1"/>
          <p:nvPr/>
        </p:nvSpPr>
        <p:spPr>
          <a:xfrm>
            <a:off x="8450486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1" name="TextBox 60"/>
          <p:cNvSpPr txBox="1"/>
          <p:nvPr/>
        </p:nvSpPr>
        <p:spPr>
          <a:xfrm>
            <a:off x="4258743" y="1566865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2" name="TextBox 61"/>
          <p:cNvSpPr txBox="1"/>
          <p:nvPr/>
        </p:nvSpPr>
        <p:spPr>
          <a:xfrm>
            <a:off x="5343916" y="1561518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5" name="TextBox 64"/>
          <p:cNvSpPr txBox="1"/>
          <p:nvPr/>
        </p:nvSpPr>
        <p:spPr>
          <a:xfrm>
            <a:off x="3146183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6" name="TextBox 65"/>
          <p:cNvSpPr txBox="1"/>
          <p:nvPr/>
        </p:nvSpPr>
        <p:spPr>
          <a:xfrm>
            <a:off x="3387852" y="4801369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b</a:t>
            </a:r>
            <a:endParaRPr lang="en-US" sz="2000" dirty="0"/>
          </a:p>
        </p:txBody>
      </p:sp>
      <p:sp>
        <p:nvSpPr>
          <p:cNvPr id="70" name="TextBox 69"/>
          <p:cNvSpPr txBox="1"/>
          <p:nvPr/>
        </p:nvSpPr>
        <p:spPr>
          <a:xfrm>
            <a:off x="3626553" y="4891255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71" name="TextBox 70"/>
          <p:cNvSpPr txBox="1"/>
          <p:nvPr/>
        </p:nvSpPr>
        <p:spPr>
          <a:xfrm>
            <a:off x="3988346" y="501563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72" name="TextBox 71"/>
          <p:cNvSpPr txBox="1"/>
          <p:nvPr/>
        </p:nvSpPr>
        <p:spPr>
          <a:xfrm>
            <a:off x="3389671" y="480196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b</a:t>
            </a:r>
            <a:endParaRPr lang="en-US" sz="2000" dirty="0"/>
          </a:p>
        </p:txBody>
      </p:sp>
      <p:sp>
        <p:nvSpPr>
          <p:cNvPr id="73" name="TextBox 72"/>
          <p:cNvSpPr txBox="1"/>
          <p:nvPr/>
        </p:nvSpPr>
        <p:spPr>
          <a:xfrm>
            <a:off x="7433645" y="513800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75" name="TextBox 74"/>
          <p:cNvSpPr txBox="1"/>
          <p:nvPr/>
        </p:nvSpPr>
        <p:spPr>
          <a:xfrm>
            <a:off x="7122565" y="4926750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76" name="TextBox 75"/>
          <p:cNvSpPr txBox="1"/>
          <p:nvPr/>
        </p:nvSpPr>
        <p:spPr>
          <a:xfrm>
            <a:off x="3390188" y="4801369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b</a:t>
            </a:r>
            <a:endParaRPr lang="en-US" sz="2000" dirty="0"/>
          </a:p>
        </p:txBody>
      </p:sp>
      <p:sp>
        <p:nvSpPr>
          <p:cNvPr id="77" name="TextBox 76"/>
          <p:cNvSpPr txBox="1"/>
          <p:nvPr/>
        </p:nvSpPr>
        <p:spPr>
          <a:xfrm>
            <a:off x="6575237" y="4864646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b</a:t>
            </a:r>
            <a:endParaRPr lang="en-US" sz="2000" dirty="0"/>
          </a:p>
        </p:txBody>
      </p:sp>
      <p:sp>
        <p:nvSpPr>
          <p:cNvPr id="79" name="TextBox 78"/>
          <p:cNvSpPr txBox="1"/>
          <p:nvPr/>
        </p:nvSpPr>
        <p:spPr>
          <a:xfrm>
            <a:off x="2935113" y="1751623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0070C0"/>
                </a:solidFill>
              </a:rPr>
              <a:t>1</a:t>
            </a:r>
            <a:endParaRPr lang="en-US" sz="3200" b="1" dirty="0">
              <a:solidFill>
                <a:srgbClr val="0070C0"/>
              </a:solidFill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1859712" y="3636664"/>
            <a:ext cx="75373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i="1" dirty="0" smtClean="0">
                <a:solidFill>
                  <a:srgbClr val="0070C0"/>
                </a:solidFill>
              </a:rPr>
              <a:t>F</a:t>
            </a:r>
            <a:r>
              <a:rPr lang="en-US" sz="3200" b="1" i="1" baseline="-25000" dirty="0" smtClean="0">
                <a:solidFill>
                  <a:srgbClr val="0070C0"/>
                </a:solidFill>
              </a:rPr>
              <a:t>0b</a:t>
            </a:r>
            <a:endParaRPr lang="en-US" sz="3200" b="1" i="1" dirty="0">
              <a:solidFill>
                <a:srgbClr val="0070C0"/>
              </a:solidFill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3370571" y="3724438"/>
            <a:ext cx="250196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i="1" dirty="0" smtClean="0">
                <a:solidFill>
                  <a:srgbClr val="0070C0"/>
                </a:solidFill>
                <a:latin typeface="Symbol" panose="05050102010706020507" pitchFamily="18" charset="2"/>
              </a:rPr>
              <a:t>d</a:t>
            </a:r>
            <a:r>
              <a:rPr lang="en-US" sz="3200" b="1" i="1" baseline="-25000" dirty="0" smtClean="0">
                <a:solidFill>
                  <a:srgbClr val="0070C0"/>
                </a:solidFill>
              </a:rPr>
              <a:t>b,0</a:t>
            </a:r>
            <a:r>
              <a:rPr lang="en-US" sz="3200" b="1" i="1" dirty="0" smtClean="0">
                <a:solidFill>
                  <a:srgbClr val="0070C0"/>
                </a:solidFill>
              </a:rPr>
              <a:t> + </a:t>
            </a:r>
            <a:r>
              <a:rPr lang="en-US" sz="3200" b="1" i="1" dirty="0" smtClean="0">
                <a:solidFill>
                  <a:srgbClr val="0070C0"/>
                </a:solidFill>
                <a:latin typeface="Symbol" panose="05050102010706020507" pitchFamily="18" charset="2"/>
              </a:rPr>
              <a:t>d</a:t>
            </a:r>
            <a:r>
              <a:rPr lang="en-US" sz="3200" b="1" i="1" baseline="-25000" dirty="0" smtClean="0">
                <a:solidFill>
                  <a:srgbClr val="0070C0"/>
                </a:solidFill>
              </a:rPr>
              <a:t>b,1</a:t>
            </a:r>
            <a:r>
              <a:rPr lang="en-US" sz="3200" b="1" i="1" dirty="0" smtClean="0">
                <a:solidFill>
                  <a:srgbClr val="0070C0"/>
                </a:solidFill>
              </a:rPr>
              <a:t> F</a:t>
            </a:r>
            <a:r>
              <a:rPr lang="en-US" sz="3200" b="1" i="1" baseline="-25000" dirty="0" smtClean="0">
                <a:solidFill>
                  <a:srgbClr val="0070C0"/>
                </a:solidFill>
              </a:rPr>
              <a:t>11</a:t>
            </a:r>
            <a:endParaRPr lang="en-US" sz="3200" b="1" i="1" dirty="0">
              <a:solidFill>
                <a:srgbClr val="0070C0"/>
              </a:solidFill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897924" y="1597482"/>
            <a:ext cx="75373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i="1" dirty="0" smtClean="0">
                <a:solidFill>
                  <a:srgbClr val="0070C0"/>
                </a:solidFill>
              </a:rPr>
              <a:t>F</a:t>
            </a:r>
            <a:r>
              <a:rPr lang="en-US" sz="3200" b="1" i="1" baseline="-25000" dirty="0" smtClean="0">
                <a:solidFill>
                  <a:srgbClr val="0070C0"/>
                </a:solidFill>
              </a:rPr>
              <a:t>01</a:t>
            </a:r>
            <a:endParaRPr lang="en-US" sz="3200" b="1" i="1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3490495"/>
      </p:ext>
    </p:extLst>
  </p:cSld>
  <p:clrMapOvr>
    <a:masterClrMapping/>
  </p:clrMapOvr>
  <p:transition advClick="0"/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643" name="Group 1"/>
          <p:cNvGrpSpPr>
            <a:grpSpLocks/>
          </p:cNvGrpSpPr>
          <p:nvPr/>
        </p:nvGrpSpPr>
        <p:grpSpPr bwMode="auto">
          <a:xfrm>
            <a:off x="948448" y="985838"/>
            <a:ext cx="7662152" cy="4545706"/>
            <a:chOff x="52919" y="466853"/>
            <a:chExt cx="9730046" cy="5772581"/>
          </a:xfrm>
        </p:grpSpPr>
        <p:grpSp>
          <p:nvGrpSpPr>
            <p:cNvPr id="63648" name="Group 2"/>
            <p:cNvGrpSpPr>
              <a:grpSpLocks/>
            </p:cNvGrpSpPr>
            <p:nvPr/>
          </p:nvGrpSpPr>
          <p:grpSpPr bwMode="auto">
            <a:xfrm>
              <a:off x="52919" y="2134024"/>
              <a:ext cx="3045632" cy="1376610"/>
              <a:chOff x="75387" y="1450110"/>
              <a:chExt cx="3480611" cy="1573218"/>
            </a:xfrm>
          </p:grpSpPr>
          <p:sp>
            <p:nvSpPr>
              <p:cNvPr id="20" name="Oval 19"/>
              <p:cNvSpPr/>
              <p:nvPr/>
            </p:nvSpPr>
            <p:spPr>
              <a:xfrm>
                <a:off x="224768" y="1850028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438591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2093511" y="2069711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126458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3" name="Oval 12"/>
              <p:cNvSpPr/>
              <p:nvPr/>
            </p:nvSpPr>
            <p:spPr>
              <a:xfrm>
                <a:off x="292243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154471" y="1615700"/>
                <a:ext cx="2533641" cy="126244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4" name="Oval 13"/>
              <p:cNvSpPr/>
              <p:nvPr/>
            </p:nvSpPr>
            <p:spPr>
              <a:xfrm>
                <a:off x="75387" y="1448743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3649" name="Group 26"/>
            <p:cNvGrpSpPr>
              <a:grpSpLocks/>
            </p:cNvGrpSpPr>
            <p:nvPr/>
          </p:nvGrpSpPr>
          <p:grpSpPr bwMode="auto">
            <a:xfrm>
              <a:off x="2858981" y="466853"/>
              <a:ext cx="3434437" cy="1376352"/>
              <a:chOff x="450" y="1450110"/>
              <a:chExt cx="3924945" cy="1572923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214770" y="1827962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437379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/>
              <p:cNvSpPr/>
              <p:nvPr/>
            </p:nvSpPr>
            <p:spPr>
              <a:xfrm>
                <a:off x="2092298" y="2068148"/>
                <a:ext cx="26947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Oval 34"/>
              <p:cNvSpPr/>
              <p:nvPr/>
            </p:nvSpPr>
            <p:spPr>
              <a:xfrm>
                <a:off x="1266303" y="2068148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Oval 35"/>
              <p:cNvSpPr/>
              <p:nvPr/>
            </p:nvSpPr>
            <p:spPr>
              <a:xfrm>
                <a:off x="2921224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/>
              <p:cNvSpPr/>
              <p:nvPr/>
            </p:nvSpPr>
            <p:spPr>
              <a:xfrm>
                <a:off x="1925343" y="1819176"/>
                <a:ext cx="1438169" cy="828933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/>
              <p:cNvSpPr/>
              <p:nvPr/>
            </p:nvSpPr>
            <p:spPr>
              <a:xfrm>
                <a:off x="450" y="1450110"/>
                <a:ext cx="3924945" cy="157292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64" name="Straight Arrow Connector 63"/>
            <p:cNvCxnSpPr/>
            <p:nvPr/>
          </p:nvCxnSpPr>
          <p:spPr>
            <a:xfrm flipV="1">
              <a:off x="2861980" y="1774003"/>
              <a:ext cx="494661" cy="492103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2" name="Group 20"/>
            <p:cNvGrpSpPr>
              <a:grpSpLocks/>
            </p:cNvGrpSpPr>
            <p:nvPr/>
          </p:nvGrpSpPr>
          <p:grpSpPr bwMode="auto">
            <a:xfrm>
              <a:off x="5924780" y="2214846"/>
              <a:ext cx="3858185" cy="1419925"/>
              <a:chOff x="76271" y="1450106"/>
              <a:chExt cx="4409214" cy="1622719"/>
            </a:xfrm>
          </p:grpSpPr>
          <p:sp>
            <p:nvSpPr>
              <p:cNvPr id="22" name="Oval 21"/>
              <p:cNvSpPr/>
              <p:nvPr/>
            </p:nvSpPr>
            <p:spPr>
              <a:xfrm>
                <a:off x="439475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2094396" y="2068144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126547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292332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Oval 25"/>
              <p:cNvSpPr/>
              <p:nvPr/>
            </p:nvSpPr>
            <p:spPr>
              <a:xfrm>
                <a:off x="1031143" y="1658071"/>
                <a:ext cx="2905635" cy="1182550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76271" y="1450106"/>
                <a:ext cx="4409214" cy="1622719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9" name="Oval 28"/>
            <p:cNvSpPr/>
            <p:nvPr/>
          </p:nvSpPr>
          <p:spPr>
            <a:xfrm>
              <a:off x="7542041" y="2530098"/>
              <a:ext cx="1255876" cy="727903"/>
            </a:xfrm>
            <a:prstGeom prst="ellipse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cxnSp>
          <p:nvCxnSpPr>
            <p:cNvPr id="30" name="Straight Arrow Connector 29"/>
            <p:cNvCxnSpPr/>
            <p:nvPr/>
          </p:nvCxnSpPr>
          <p:spPr>
            <a:xfrm>
              <a:off x="5806881" y="1774003"/>
              <a:ext cx="551048" cy="47672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6" name="Group 30"/>
            <p:cNvGrpSpPr>
              <a:grpSpLocks/>
            </p:cNvGrpSpPr>
            <p:nvPr/>
          </p:nvGrpSpPr>
          <p:grpSpPr bwMode="auto">
            <a:xfrm>
              <a:off x="896697" y="4649732"/>
              <a:ext cx="3372378" cy="1378916"/>
              <a:chOff x="-297843" y="1448746"/>
              <a:chExt cx="3854023" cy="1575853"/>
            </a:xfrm>
          </p:grpSpPr>
          <p:sp>
            <p:nvSpPr>
              <p:cNvPr id="40" name="Oval 39"/>
              <p:cNvSpPr/>
              <p:nvPr/>
            </p:nvSpPr>
            <p:spPr>
              <a:xfrm>
                <a:off x="908667" y="1829529"/>
                <a:ext cx="1549472" cy="752775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Oval 40"/>
              <p:cNvSpPr/>
              <p:nvPr/>
            </p:nvSpPr>
            <p:spPr>
              <a:xfrm>
                <a:off x="439655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 41"/>
              <p:cNvSpPr/>
              <p:nvPr/>
            </p:nvSpPr>
            <p:spPr>
              <a:xfrm>
                <a:off x="2094577" y="2069714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Oval 42"/>
              <p:cNvSpPr/>
              <p:nvPr/>
            </p:nvSpPr>
            <p:spPr>
              <a:xfrm>
                <a:off x="126565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Oval 43"/>
              <p:cNvSpPr/>
              <p:nvPr/>
            </p:nvSpPr>
            <p:spPr>
              <a:xfrm>
                <a:off x="292350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/>
              <p:cNvSpPr/>
              <p:nvPr/>
            </p:nvSpPr>
            <p:spPr>
              <a:xfrm>
                <a:off x="-72930" y="1606918"/>
                <a:ext cx="2917344" cy="1329806"/>
              </a:xfrm>
              <a:prstGeom prst="ellipse">
                <a:avLst/>
              </a:prstGeom>
              <a:noFill/>
              <a:ln w="28575">
                <a:solidFill>
                  <a:schemeClr val="tx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Oval 45"/>
              <p:cNvSpPr/>
              <p:nvPr/>
            </p:nvSpPr>
            <p:spPr>
              <a:xfrm>
                <a:off x="-297843" y="1448746"/>
                <a:ext cx="3854023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47" name="Straight Arrow Connector 46"/>
            <p:cNvCxnSpPr/>
            <p:nvPr/>
          </p:nvCxnSpPr>
          <p:spPr>
            <a:xfrm>
              <a:off x="2052069" y="3824434"/>
              <a:ext cx="404956" cy="645886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9" name="Group 48"/>
            <p:cNvGrpSpPr>
              <a:grpSpLocks/>
            </p:cNvGrpSpPr>
            <p:nvPr/>
          </p:nvGrpSpPr>
          <p:grpSpPr bwMode="auto">
            <a:xfrm>
              <a:off x="5132810" y="4739439"/>
              <a:ext cx="3482810" cy="1499995"/>
              <a:chOff x="74952" y="1450974"/>
              <a:chExt cx="3980227" cy="1714224"/>
            </a:xfrm>
          </p:grpSpPr>
          <p:sp>
            <p:nvSpPr>
              <p:cNvPr id="50" name="Oval 49"/>
              <p:cNvSpPr/>
              <p:nvPr/>
            </p:nvSpPr>
            <p:spPr>
              <a:xfrm>
                <a:off x="953671" y="1828828"/>
                <a:ext cx="1619771" cy="755706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1" name="Oval 50"/>
              <p:cNvSpPr/>
              <p:nvPr/>
            </p:nvSpPr>
            <p:spPr>
              <a:xfrm>
                <a:off x="438155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2" name="Oval 51"/>
              <p:cNvSpPr/>
              <p:nvPr/>
            </p:nvSpPr>
            <p:spPr>
              <a:xfrm>
                <a:off x="2093075" y="2069013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3" name="Oval 52"/>
              <p:cNvSpPr/>
              <p:nvPr/>
            </p:nvSpPr>
            <p:spPr>
              <a:xfrm>
                <a:off x="126415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4" name="Oval 53"/>
              <p:cNvSpPr/>
              <p:nvPr/>
            </p:nvSpPr>
            <p:spPr>
              <a:xfrm>
                <a:off x="292200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5" name="Oval 54"/>
              <p:cNvSpPr/>
              <p:nvPr/>
            </p:nvSpPr>
            <p:spPr>
              <a:xfrm>
                <a:off x="859941" y="1606216"/>
                <a:ext cx="2533639" cy="1259511"/>
              </a:xfrm>
              <a:prstGeom prst="ellipse">
                <a:avLst/>
              </a:prstGeom>
              <a:noFill/>
              <a:ln w="28575">
                <a:solidFill>
                  <a:schemeClr val="tx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6" name="Oval 55"/>
              <p:cNvSpPr/>
              <p:nvPr/>
            </p:nvSpPr>
            <p:spPr>
              <a:xfrm>
                <a:off x="74952" y="1450974"/>
                <a:ext cx="3980227" cy="1714224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57" name="Straight Arrow Connector 56"/>
            <p:cNvCxnSpPr/>
            <p:nvPr/>
          </p:nvCxnSpPr>
          <p:spPr>
            <a:xfrm>
              <a:off x="4363906" y="5400702"/>
              <a:ext cx="681761" cy="0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Arrow Connector 58"/>
            <p:cNvCxnSpPr/>
            <p:nvPr/>
          </p:nvCxnSpPr>
          <p:spPr>
            <a:xfrm flipV="1">
              <a:off x="6696247" y="3850064"/>
              <a:ext cx="435712" cy="62025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3644" name="TextBox 3"/>
          <p:cNvSpPr txBox="1">
            <a:spLocks noChangeArrowheads="1"/>
          </p:cNvSpPr>
          <p:nvPr/>
        </p:nvSpPr>
        <p:spPr bwMode="auto">
          <a:xfrm>
            <a:off x="1943100" y="157163"/>
            <a:ext cx="5032375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600">
                <a:solidFill>
                  <a:prstClr val="black"/>
                </a:solidFill>
              </a:rPr>
              <a:t>The Pentagon Equation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030996" y="285033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0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2585109" y="29076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1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5572499" y="172576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1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7731663" y="285063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1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8081540" y="29203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1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8450486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1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4258743" y="1566865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0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5343916" y="1561518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1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3146183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1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3387852" y="4801369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b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3626553" y="4891255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1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3988346" y="501563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1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3389671" y="480196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b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7433645" y="513800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1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122565" y="4926750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1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3390188" y="4801369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b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6605717" y="4864646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b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79" name="TextBox 78"/>
          <p:cNvSpPr txBox="1"/>
          <p:nvPr/>
        </p:nvSpPr>
        <p:spPr>
          <a:xfrm>
            <a:off x="2935113" y="1751623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0070C0"/>
                </a:solidFill>
              </a:rPr>
              <a:t>1</a:t>
            </a:r>
            <a:endParaRPr lang="en-US" sz="3200" b="1" dirty="0">
              <a:solidFill>
                <a:srgbClr val="0070C0"/>
              </a:solidFill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1859712" y="3636664"/>
            <a:ext cx="75373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i="1" dirty="0" smtClean="0">
                <a:solidFill>
                  <a:srgbClr val="0070C0"/>
                </a:solidFill>
              </a:rPr>
              <a:t>F</a:t>
            </a:r>
            <a:r>
              <a:rPr lang="en-US" sz="3200" b="1" i="1" baseline="-25000" dirty="0" smtClean="0">
                <a:solidFill>
                  <a:srgbClr val="0070C0"/>
                </a:solidFill>
              </a:rPr>
              <a:t>0b</a:t>
            </a:r>
            <a:endParaRPr lang="en-US" sz="3200" b="1" i="1" dirty="0">
              <a:solidFill>
                <a:srgbClr val="0070C0"/>
              </a:solidFill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3370571" y="3724438"/>
            <a:ext cx="250196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i="1" dirty="0" smtClean="0">
                <a:solidFill>
                  <a:srgbClr val="0070C0"/>
                </a:solidFill>
                <a:latin typeface="Symbol" panose="05050102010706020507" pitchFamily="18" charset="2"/>
              </a:rPr>
              <a:t>d</a:t>
            </a:r>
            <a:r>
              <a:rPr lang="en-US" sz="3200" b="1" i="1" baseline="-25000" dirty="0" smtClean="0">
                <a:solidFill>
                  <a:srgbClr val="0070C0"/>
                </a:solidFill>
              </a:rPr>
              <a:t>b,0</a:t>
            </a:r>
            <a:r>
              <a:rPr lang="en-US" sz="3200" b="1" i="1" dirty="0" smtClean="0">
                <a:solidFill>
                  <a:srgbClr val="0070C0"/>
                </a:solidFill>
              </a:rPr>
              <a:t> + </a:t>
            </a:r>
            <a:r>
              <a:rPr lang="en-US" sz="3200" b="1" i="1" dirty="0" smtClean="0">
                <a:solidFill>
                  <a:srgbClr val="0070C0"/>
                </a:solidFill>
                <a:latin typeface="Symbol" panose="05050102010706020507" pitchFamily="18" charset="2"/>
              </a:rPr>
              <a:t>d</a:t>
            </a:r>
            <a:r>
              <a:rPr lang="en-US" sz="3200" b="1" i="1" baseline="-25000" dirty="0" smtClean="0">
                <a:solidFill>
                  <a:srgbClr val="0070C0"/>
                </a:solidFill>
              </a:rPr>
              <a:t>b,1</a:t>
            </a:r>
            <a:r>
              <a:rPr lang="en-US" sz="3200" b="1" i="1" dirty="0" smtClean="0">
                <a:solidFill>
                  <a:srgbClr val="0070C0"/>
                </a:solidFill>
              </a:rPr>
              <a:t> F</a:t>
            </a:r>
            <a:r>
              <a:rPr lang="en-US" sz="3200" b="1" i="1" baseline="-25000" dirty="0" smtClean="0">
                <a:solidFill>
                  <a:srgbClr val="0070C0"/>
                </a:solidFill>
              </a:rPr>
              <a:t>11</a:t>
            </a:r>
            <a:endParaRPr lang="en-US" sz="3200" b="1" i="1" dirty="0">
              <a:solidFill>
                <a:srgbClr val="0070C0"/>
              </a:solidFill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897924" y="1597482"/>
            <a:ext cx="75373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i="1" dirty="0" smtClean="0">
                <a:solidFill>
                  <a:srgbClr val="0070C0"/>
                </a:solidFill>
              </a:rPr>
              <a:t>F</a:t>
            </a:r>
            <a:r>
              <a:rPr lang="en-US" sz="3200" b="1" i="1" baseline="-25000" dirty="0" smtClean="0">
                <a:solidFill>
                  <a:srgbClr val="0070C0"/>
                </a:solidFill>
              </a:rPr>
              <a:t>01</a:t>
            </a:r>
            <a:endParaRPr lang="en-US" sz="3200" b="1" i="1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1579476"/>
      </p:ext>
    </p:extLst>
  </p:cSld>
  <p:clrMapOvr>
    <a:masterClrMapping/>
  </p:clrMapOvr>
  <p:transition advClick="0"/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643" name="Group 1"/>
          <p:cNvGrpSpPr>
            <a:grpSpLocks/>
          </p:cNvGrpSpPr>
          <p:nvPr/>
        </p:nvGrpSpPr>
        <p:grpSpPr bwMode="auto">
          <a:xfrm>
            <a:off x="948448" y="985838"/>
            <a:ext cx="7662152" cy="4545706"/>
            <a:chOff x="52919" y="466853"/>
            <a:chExt cx="9730046" cy="5772581"/>
          </a:xfrm>
        </p:grpSpPr>
        <p:grpSp>
          <p:nvGrpSpPr>
            <p:cNvPr id="63648" name="Group 2"/>
            <p:cNvGrpSpPr>
              <a:grpSpLocks/>
            </p:cNvGrpSpPr>
            <p:nvPr/>
          </p:nvGrpSpPr>
          <p:grpSpPr bwMode="auto">
            <a:xfrm>
              <a:off x="52919" y="2134024"/>
              <a:ext cx="3045632" cy="1376610"/>
              <a:chOff x="75387" y="1450110"/>
              <a:chExt cx="3480611" cy="1573218"/>
            </a:xfrm>
          </p:grpSpPr>
          <p:sp>
            <p:nvSpPr>
              <p:cNvPr id="20" name="Oval 19"/>
              <p:cNvSpPr/>
              <p:nvPr/>
            </p:nvSpPr>
            <p:spPr>
              <a:xfrm>
                <a:off x="224768" y="1850028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438591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2093511" y="2069711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126458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3" name="Oval 12"/>
              <p:cNvSpPr/>
              <p:nvPr/>
            </p:nvSpPr>
            <p:spPr>
              <a:xfrm>
                <a:off x="292243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154471" y="1615700"/>
                <a:ext cx="2533641" cy="126244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4" name="Oval 13"/>
              <p:cNvSpPr/>
              <p:nvPr/>
            </p:nvSpPr>
            <p:spPr>
              <a:xfrm>
                <a:off x="75387" y="1448743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3649" name="Group 26"/>
            <p:cNvGrpSpPr>
              <a:grpSpLocks/>
            </p:cNvGrpSpPr>
            <p:nvPr/>
          </p:nvGrpSpPr>
          <p:grpSpPr bwMode="auto">
            <a:xfrm>
              <a:off x="2858981" y="466853"/>
              <a:ext cx="3434437" cy="1376352"/>
              <a:chOff x="450" y="1450110"/>
              <a:chExt cx="3924945" cy="1572923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214770" y="1827962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437379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/>
              <p:cNvSpPr/>
              <p:nvPr/>
            </p:nvSpPr>
            <p:spPr>
              <a:xfrm>
                <a:off x="2092298" y="2068148"/>
                <a:ext cx="26947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Oval 34"/>
              <p:cNvSpPr/>
              <p:nvPr/>
            </p:nvSpPr>
            <p:spPr>
              <a:xfrm>
                <a:off x="1266303" y="2068148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Oval 35"/>
              <p:cNvSpPr/>
              <p:nvPr/>
            </p:nvSpPr>
            <p:spPr>
              <a:xfrm>
                <a:off x="2921224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/>
              <p:cNvSpPr/>
              <p:nvPr/>
            </p:nvSpPr>
            <p:spPr>
              <a:xfrm>
                <a:off x="1925343" y="1819176"/>
                <a:ext cx="1438169" cy="828933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/>
              <p:cNvSpPr/>
              <p:nvPr/>
            </p:nvSpPr>
            <p:spPr>
              <a:xfrm>
                <a:off x="450" y="1450110"/>
                <a:ext cx="3924945" cy="157292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64" name="Straight Arrow Connector 63"/>
            <p:cNvCxnSpPr/>
            <p:nvPr/>
          </p:nvCxnSpPr>
          <p:spPr>
            <a:xfrm flipV="1">
              <a:off x="2861980" y="1774003"/>
              <a:ext cx="494661" cy="492103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2" name="Group 20"/>
            <p:cNvGrpSpPr>
              <a:grpSpLocks/>
            </p:cNvGrpSpPr>
            <p:nvPr/>
          </p:nvGrpSpPr>
          <p:grpSpPr bwMode="auto">
            <a:xfrm>
              <a:off x="5924780" y="2214846"/>
              <a:ext cx="3858185" cy="1419925"/>
              <a:chOff x="76271" y="1450106"/>
              <a:chExt cx="4409214" cy="1622719"/>
            </a:xfrm>
          </p:grpSpPr>
          <p:sp>
            <p:nvSpPr>
              <p:cNvPr id="22" name="Oval 21"/>
              <p:cNvSpPr/>
              <p:nvPr/>
            </p:nvSpPr>
            <p:spPr>
              <a:xfrm>
                <a:off x="439475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2094396" y="2068144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126547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292332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Oval 25"/>
              <p:cNvSpPr/>
              <p:nvPr/>
            </p:nvSpPr>
            <p:spPr>
              <a:xfrm>
                <a:off x="1031143" y="1658071"/>
                <a:ext cx="2905635" cy="1182550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76271" y="1450106"/>
                <a:ext cx="4409214" cy="1622719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9" name="Oval 28"/>
            <p:cNvSpPr/>
            <p:nvPr/>
          </p:nvSpPr>
          <p:spPr>
            <a:xfrm>
              <a:off x="7542041" y="2530098"/>
              <a:ext cx="1255876" cy="727903"/>
            </a:xfrm>
            <a:prstGeom prst="ellipse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cxnSp>
          <p:nvCxnSpPr>
            <p:cNvPr id="30" name="Straight Arrow Connector 29"/>
            <p:cNvCxnSpPr/>
            <p:nvPr/>
          </p:nvCxnSpPr>
          <p:spPr>
            <a:xfrm>
              <a:off x="5806881" y="1774003"/>
              <a:ext cx="551048" cy="47672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6" name="Group 30"/>
            <p:cNvGrpSpPr>
              <a:grpSpLocks/>
            </p:cNvGrpSpPr>
            <p:nvPr/>
          </p:nvGrpSpPr>
          <p:grpSpPr bwMode="auto">
            <a:xfrm>
              <a:off x="896697" y="4649732"/>
              <a:ext cx="3372378" cy="1378916"/>
              <a:chOff x="-297843" y="1448746"/>
              <a:chExt cx="3854023" cy="1575853"/>
            </a:xfrm>
          </p:grpSpPr>
          <p:sp>
            <p:nvSpPr>
              <p:cNvPr id="40" name="Oval 39"/>
              <p:cNvSpPr/>
              <p:nvPr/>
            </p:nvSpPr>
            <p:spPr>
              <a:xfrm>
                <a:off x="908667" y="1829529"/>
                <a:ext cx="1549472" cy="752775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Oval 40"/>
              <p:cNvSpPr/>
              <p:nvPr/>
            </p:nvSpPr>
            <p:spPr>
              <a:xfrm>
                <a:off x="439655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 41"/>
              <p:cNvSpPr/>
              <p:nvPr/>
            </p:nvSpPr>
            <p:spPr>
              <a:xfrm>
                <a:off x="2094577" y="2069714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Oval 42"/>
              <p:cNvSpPr/>
              <p:nvPr/>
            </p:nvSpPr>
            <p:spPr>
              <a:xfrm>
                <a:off x="126565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Oval 43"/>
              <p:cNvSpPr/>
              <p:nvPr/>
            </p:nvSpPr>
            <p:spPr>
              <a:xfrm>
                <a:off x="292350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/>
              <p:cNvSpPr/>
              <p:nvPr/>
            </p:nvSpPr>
            <p:spPr>
              <a:xfrm>
                <a:off x="-72930" y="1606918"/>
                <a:ext cx="2917344" cy="1329806"/>
              </a:xfrm>
              <a:prstGeom prst="ellipse">
                <a:avLst/>
              </a:prstGeom>
              <a:noFill/>
              <a:ln w="28575">
                <a:solidFill>
                  <a:schemeClr val="tx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Oval 45"/>
              <p:cNvSpPr/>
              <p:nvPr/>
            </p:nvSpPr>
            <p:spPr>
              <a:xfrm>
                <a:off x="-297843" y="1448746"/>
                <a:ext cx="3854023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47" name="Straight Arrow Connector 46"/>
            <p:cNvCxnSpPr/>
            <p:nvPr/>
          </p:nvCxnSpPr>
          <p:spPr>
            <a:xfrm>
              <a:off x="2052069" y="3824434"/>
              <a:ext cx="404956" cy="645886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9" name="Group 48"/>
            <p:cNvGrpSpPr>
              <a:grpSpLocks/>
            </p:cNvGrpSpPr>
            <p:nvPr/>
          </p:nvGrpSpPr>
          <p:grpSpPr bwMode="auto">
            <a:xfrm>
              <a:off x="5132810" y="4739439"/>
              <a:ext cx="3482810" cy="1499995"/>
              <a:chOff x="74952" y="1450974"/>
              <a:chExt cx="3980227" cy="1714224"/>
            </a:xfrm>
          </p:grpSpPr>
          <p:sp>
            <p:nvSpPr>
              <p:cNvPr id="50" name="Oval 49"/>
              <p:cNvSpPr/>
              <p:nvPr/>
            </p:nvSpPr>
            <p:spPr>
              <a:xfrm>
                <a:off x="953671" y="1828828"/>
                <a:ext cx="1619771" cy="755706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1" name="Oval 50"/>
              <p:cNvSpPr/>
              <p:nvPr/>
            </p:nvSpPr>
            <p:spPr>
              <a:xfrm>
                <a:off x="438155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2" name="Oval 51"/>
              <p:cNvSpPr/>
              <p:nvPr/>
            </p:nvSpPr>
            <p:spPr>
              <a:xfrm>
                <a:off x="2093075" y="2069013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3" name="Oval 52"/>
              <p:cNvSpPr/>
              <p:nvPr/>
            </p:nvSpPr>
            <p:spPr>
              <a:xfrm>
                <a:off x="126415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4" name="Oval 53"/>
              <p:cNvSpPr/>
              <p:nvPr/>
            </p:nvSpPr>
            <p:spPr>
              <a:xfrm>
                <a:off x="292200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5" name="Oval 54"/>
              <p:cNvSpPr/>
              <p:nvPr/>
            </p:nvSpPr>
            <p:spPr>
              <a:xfrm>
                <a:off x="859941" y="1606216"/>
                <a:ext cx="2533639" cy="1259511"/>
              </a:xfrm>
              <a:prstGeom prst="ellipse">
                <a:avLst/>
              </a:prstGeom>
              <a:noFill/>
              <a:ln w="28575">
                <a:solidFill>
                  <a:schemeClr val="tx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6" name="Oval 55"/>
              <p:cNvSpPr/>
              <p:nvPr/>
            </p:nvSpPr>
            <p:spPr>
              <a:xfrm>
                <a:off x="74952" y="1450974"/>
                <a:ext cx="3980227" cy="1714224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57" name="Straight Arrow Connector 56"/>
            <p:cNvCxnSpPr/>
            <p:nvPr/>
          </p:nvCxnSpPr>
          <p:spPr>
            <a:xfrm>
              <a:off x="4363906" y="5400702"/>
              <a:ext cx="681761" cy="0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Arrow Connector 58"/>
            <p:cNvCxnSpPr/>
            <p:nvPr/>
          </p:nvCxnSpPr>
          <p:spPr>
            <a:xfrm flipV="1">
              <a:off x="6696247" y="3850064"/>
              <a:ext cx="435712" cy="62025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3644" name="TextBox 3"/>
          <p:cNvSpPr txBox="1">
            <a:spLocks noChangeArrowheads="1"/>
          </p:cNvSpPr>
          <p:nvPr/>
        </p:nvSpPr>
        <p:spPr bwMode="auto">
          <a:xfrm>
            <a:off x="1943100" y="157163"/>
            <a:ext cx="5032375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600">
                <a:solidFill>
                  <a:prstClr val="black"/>
                </a:solidFill>
              </a:rPr>
              <a:t>The Pentagon Equation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030996" y="285033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0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2585109" y="29076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1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5572499" y="172576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1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7731663" y="285063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1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8081540" y="29203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1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8450486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1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4258743" y="1566865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0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5343916" y="1561518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1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3146183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1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3387852" y="4801369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b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3626553" y="4891255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1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3988346" y="501563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1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3389671" y="480196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b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7433645" y="513800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1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122565" y="4926750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1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3390188" y="4801369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b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6605717" y="4864646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b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79" name="TextBox 78"/>
          <p:cNvSpPr txBox="1"/>
          <p:nvPr/>
        </p:nvSpPr>
        <p:spPr>
          <a:xfrm>
            <a:off x="2935113" y="1751623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0070C0"/>
                </a:solidFill>
              </a:rPr>
              <a:t>1</a:t>
            </a:r>
            <a:endParaRPr lang="en-US" sz="3200" b="1" dirty="0">
              <a:solidFill>
                <a:srgbClr val="0070C0"/>
              </a:solidFill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1859712" y="3636664"/>
            <a:ext cx="75373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i="1" dirty="0" smtClean="0">
                <a:solidFill>
                  <a:srgbClr val="0070C0"/>
                </a:solidFill>
              </a:rPr>
              <a:t>F</a:t>
            </a:r>
            <a:r>
              <a:rPr lang="en-US" sz="3200" b="1" i="1" baseline="-25000" dirty="0" smtClean="0">
                <a:solidFill>
                  <a:srgbClr val="0070C0"/>
                </a:solidFill>
              </a:rPr>
              <a:t>0b</a:t>
            </a:r>
            <a:endParaRPr lang="en-US" sz="3200" b="1" i="1" dirty="0">
              <a:solidFill>
                <a:srgbClr val="0070C0"/>
              </a:solidFill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3370571" y="3724438"/>
            <a:ext cx="250196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i="1" dirty="0" smtClean="0">
                <a:solidFill>
                  <a:srgbClr val="0070C0"/>
                </a:solidFill>
                <a:latin typeface="Symbol" panose="05050102010706020507" pitchFamily="18" charset="2"/>
              </a:rPr>
              <a:t>d</a:t>
            </a:r>
            <a:r>
              <a:rPr lang="en-US" sz="3200" b="1" i="1" baseline="-25000" dirty="0" smtClean="0">
                <a:solidFill>
                  <a:srgbClr val="0070C0"/>
                </a:solidFill>
              </a:rPr>
              <a:t>b,0</a:t>
            </a:r>
            <a:r>
              <a:rPr lang="en-US" sz="3200" b="1" i="1" dirty="0" smtClean="0">
                <a:solidFill>
                  <a:srgbClr val="0070C0"/>
                </a:solidFill>
              </a:rPr>
              <a:t> + </a:t>
            </a:r>
            <a:r>
              <a:rPr lang="en-US" sz="3200" b="1" i="1" dirty="0" smtClean="0">
                <a:solidFill>
                  <a:srgbClr val="0070C0"/>
                </a:solidFill>
                <a:latin typeface="Symbol" panose="05050102010706020507" pitchFamily="18" charset="2"/>
              </a:rPr>
              <a:t>d</a:t>
            </a:r>
            <a:r>
              <a:rPr lang="en-US" sz="3200" b="1" i="1" baseline="-25000" dirty="0" smtClean="0">
                <a:solidFill>
                  <a:srgbClr val="0070C0"/>
                </a:solidFill>
              </a:rPr>
              <a:t>b,1</a:t>
            </a:r>
            <a:r>
              <a:rPr lang="en-US" sz="3200" b="1" i="1" dirty="0" smtClean="0">
                <a:solidFill>
                  <a:srgbClr val="0070C0"/>
                </a:solidFill>
              </a:rPr>
              <a:t> F</a:t>
            </a:r>
            <a:r>
              <a:rPr lang="en-US" sz="3200" b="1" i="1" baseline="-25000" dirty="0" smtClean="0">
                <a:solidFill>
                  <a:srgbClr val="0070C0"/>
                </a:solidFill>
              </a:rPr>
              <a:t>11</a:t>
            </a:r>
            <a:endParaRPr lang="en-US" sz="3200" b="1" i="1" dirty="0">
              <a:solidFill>
                <a:srgbClr val="0070C0"/>
              </a:solidFill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6507100" y="3669352"/>
            <a:ext cx="75373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i="1" dirty="0" smtClean="0">
                <a:solidFill>
                  <a:srgbClr val="0070C0"/>
                </a:solidFill>
              </a:rPr>
              <a:t>F</a:t>
            </a:r>
            <a:r>
              <a:rPr lang="en-US" sz="3200" b="1" i="1" baseline="-25000" dirty="0" smtClean="0">
                <a:solidFill>
                  <a:srgbClr val="0070C0"/>
                </a:solidFill>
              </a:rPr>
              <a:t>b1</a:t>
            </a:r>
            <a:endParaRPr lang="en-US" sz="3200" b="1" i="1" dirty="0">
              <a:solidFill>
                <a:srgbClr val="0070C0"/>
              </a:solidFill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5897924" y="1597482"/>
            <a:ext cx="75373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i="1" dirty="0" smtClean="0">
                <a:solidFill>
                  <a:srgbClr val="0070C0"/>
                </a:solidFill>
              </a:rPr>
              <a:t>F</a:t>
            </a:r>
            <a:r>
              <a:rPr lang="en-US" sz="3200" b="1" i="1" baseline="-25000" dirty="0" smtClean="0">
                <a:solidFill>
                  <a:srgbClr val="0070C0"/>
                </a:solidFill>
              </a:rPr>
              <a:t>01</a:t>
            </a:r>
            <a:endParaRPr lang="en-US" sz="3200" b="1" i="1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3003009"/>
      </p:ext>
    </p:extLst>
  </p:cSld>
  <p:clrMapOvr>
    <a:masterClrMapping/>
  </p:clrMapOvr>
  <p:transition advClick="0"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4034" name="Object 2"/>
          <p:cNvGraphicFramePr>
            <a:graphicFrameLocks noChangeAspect="1"/>
          </p:cNvGraphicFramePr>
          <p:nvPr/>
        </p:nvGraphicFramePr>
        <p:xfrm>
          <a:off x="2403475" y="1905000"/>
          <a:ext cx="1939925" cy="790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81193" name="Equation" r:id="rId3" imgW="1028700" imgH="419100" progId="Equation.3">
                  <p:embed/>
                </p:oleObj>
              </mc:Choice>
              <mc:Fallback>
                <p:oleObj name="Equation" r:id="rId3" imgW="1028700" imgH="4191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03475" y="1905000"/>
                        <a:ext cx="1939925" cy="7905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74" name="Straight Connector 73"/>
          <p:cNvCxnSpPr/>
          <p:nvPr/>
        </p:nvCxnSpPr>
        <p:spPr>
          <a:xfrm>
            <a:off x="0" y="990600"/>
            <a:ext cx="9144000" cy="0"/>
          </a:xfrm>
          <a:prstGeom prst="line">
            <a:avLst/>
          </a:prstGeom>
          <a:ln w="63500" cmpd="sng">
            <a:solidFill>
              <a:schemeClr val="accent5">
                <a:lumMod val="40000"/>
                <a:lumOff val="60000"/>
              </a:schemeClr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75" name="Title 1"/>
          <p:cNvSpPr txBox="1">
            <a:spLocks/>
          </p:cNvSpPr>
          <p:nvPr/>
        </p:nvSpPr>
        <p:spPr bwMode="auto">
          <a:xfrm>
            <a:off x="381000" y="0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solidFill>
                  <a:prstClr val="black"/>
                </a:solidFill>
                <a:latin typeface="Calibri"/>
                <a:ea typeface="+mj-ea"/>
                <a:cs typeface="+mj-cs"/>
              </a:rPr>
              <a:t>Another Kind of Order</a:t>
            </a:r>
          </a:p>
        </p:txBody>
      </p:sp>
      <p:pic>
        <p:nvPicPr>
          <p:cNvPr id="44037" name="Picture 3" descr="Benzene_structur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1219200"/>
            <a:ext cx="2057400" cy="1995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4038" name="Line 4"/>
          <p:cNvSpPr>
            <a:spLocks noChangeShapeType="1"/>
          </p:cNvSpPr>
          <p:nvPr/>
        </p:nvSpPr>
        <p:spPr bwMode="auto">
          <a:xfrm>
            <a:off x="1260475" y="2286000"/>
            <a:ext cx="762000" cy="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44039" name="Oval 5"/>
          <p:cNvSpPr>
            <a:spLocks noChangeArrowheads="1"/>
          </p:cNvSpPr>
          <p:nvPr/>
        </p:nvSpPr>
        <p:spPr bwMode="auto">
          <a:xfrm>
            <a:off x="1184275" y="2209800"/>
            <a:ext cx="152400" cy="1524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1800" smtClean="0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44040" name="Oval 6"/>
          <p:cNvSpPr>
            <a:spLocks noChangeArrowheads="1"/>
          </p:cNvSpPr>
          <p:nvPr/>
        </p:nvSpPr>
        <p:spPr bwMode="auto">
          <a:xfrm>
            <a:off x="1946275" y="2209800"/>
            <a:ext cx="152400" cy="1524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1800" smtClean="0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44041" name="Line 51"/>
          <p:cNvSpPr>
            <a:spLocks noChangeShapeType="1"/>
          </p:cNvSpPr>
          <p:nvPr/>
        </p:nvSpPr>
        <p:spPr bwMode="auto">
          <a:xfrm>
            <a:off x="2743200" y="2971800"/>
            <a:ext cx="0" cy="3352800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44042" name="Line 52"/>
          <p:cNvSpPr>
            <a:spLocks noChangeShapeType="1"/>
          </p:cNvSpPr>
          <p:nvPr/>
        </p:nvSpPr>
        <p:spPr bwMode="auto">
          <a:xfrm>
            <a:off x="3505200" y="2971800"/>
            <a:ext cx="0" cy="3352800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44043" name="Line 53"/>
          <p:cNvSpPr>
            <a:spLocks noChangeShapeType="1"/>
          </p:cNvSpPr>
          <p:nvPr/>
        </p:nvSpPr>
        <p:spPr bwMode="auto">
          <a:xfrm>
            <a:off x="4343400" y="2971800"/>
            <a:ext cx="0" cy="3352800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44044" name="Line 54"/>
          <p:cNvSpPr>
            <a:spLocks noChangeShapeType="1"/>
          </p:cNvSpPr>
          <p:nvPr/>
        </p:nvSpPr>
        <p:spPr bwMode="auto">
          <a:xfrm>
            <a:off x="5105400" y="2895600"/>
            <a:ext cx="0" cy="3352800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44045" name="Line 53"/>
          <p:cNvSpPr>
            <a:spLocks noChangeShapeType="1"/>
          </p:cNvSpPr>
          <p:nvPr/>
        </p:nvSpPr>
        <p:spPr bwMode="auto">
          <a:xfrm>
            <a:off x="5562600" y="6477000"/>
            <a:ext cx="60960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44046" name="Text Box 54"/>
          <p:cNvSpPr txBox="1">
            <a:spLocks noChangeArrowheads="1"/>
          </p:cNvSpPr>
          <p:nvPr/>
        </p:nvSpPr>
        <p:spPr bwMode="auto">
          <a:xfrm>
            <a:off x="6324600" y="6248400"/>
            <a:ext cx="644525" cy="395288"/>
          </a:xfrm>
          <a:prstGeom prst="rect">
            <a:avLst/>
          </a:prstGeom>
          <a:noFill/>
          <a:ln w="28575">
            <a:solidFill>
              <a:srgbClr val="FF00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Odd</a:t>
            </a:r>
          </a:p>
        </p:txBody>
      </p:sp>
      <p:grpSp>
        <p:nvGrpSpPr>
          <p:cNvPr id="44047" name="Group 57"/>
          <p:cNvGrpSpPr>
            <a:grpSpLocks/>
          </p:cNvGrpSpPr>
          <p:nvPr/>
        </p:nvGrpSpPr>
        <p:grpSpPr bwMode="auto">
          <a:xfrm>
            <a:off x="2216150" y="3505200"/>
            <a:ext cx="3276600" cy="2514600"/>
            <a:chOff x="2216150" y="3505200"/>
            <a:chExt cx="3276600" cy="2514600"/>
          </a:xfrm>
        </p:grpSpPr>
        <p:grpSp>
          <p:nvGrpSpPr>
            <p:cNvPr id="44053" name="Group 5"/>
            <p:cNvGrpSpPr>
              <a:grpSpLocks/>
            </p:cNvGrpSpPr>
            <p:nvPr/>
          </p:nvGrpSpPr>
          <p:grpSpPr bwMode="auto">
            <a:xfrm>
              <a:off x="2216150" y="3505200"/>
              <a:ext cx="3276600" cy="152400"/>
              <a:chOff x="768" y="1920"/>
              <a:chExt cx="2064" cy="96"/>
            </a:xfrm>
          </p:grpSpPr>
          <p:sp>
            <p:nvSpPr>
              <p:cNvPr id="44072" name="Oval 6"/>
              <p:cNvSpPr>
                <a:spLocks noChangeArrowheads="1"/>
              </p:cNvSpPr>
              <p:nvPr/>
            </p:nvSpPr>
            <p:spPr bwMode="auto">
              <a:xfrm>
                <a:off x="76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4073" name="Oval 7"/>
              <p:cNvSpPr>
                <a:spLocks noChangeArrowheads="1"/>
              </p:cNvSpPr>
              <p:nvPr/>
            </p:nvSpPr>
            <p:spPr bwMode="auto">
              <a:xfrm>
                <a:off x="126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4074" name="Oval 8"/>
              <p:cNvSpPr>
                <a:spLocks noChangeArrowheads="1"/>
              </p:cNvSpPr>
              <p:nvPr/>
            </p:nvSpPr>
            <p:spPr bwMode="auto">
              <a:xfrm>
                <a:off x="175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4075" name="Oval 9"/>
              <p:cNvSpPr>
                <a:spLocks noChangeArrowheads="1"/>
              </p:cNvSpPr>
              <p:nvPr/>
            </p:nvSpPr>
            <p:spPr bwMode="auto">
              <a:xfrm>
                <a:off x="224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4076" name="Oval 10"/>
              <p:cNvSpPr>
                <a:spLocks noChangeArrowheads="1"/>
              </p:cNvSpPr>
              <p:nvPr/>
            </p:nvSpPr>
            <p:spPr bwMode="auto">
              <a:xfrm>
                <a:off x="273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44054" name="Group 11"/>
            <p:cNvGrpSpPr>
              <a:grpSpLocks/>
            </p:cNvGrpSpPr>
            <p:nvPr/>
          </p:nvGrpSpPr>
          <p:grpSpPr bwMode="auto">
            <a:xfrm>
              <a:off x="2216150" y="5080000"/>
              <a:ext cx="3276600" cy="152400"/>
              <a:chOff x="1056" y="1920"/>
              <a:chExt cx="2064" cy="96"/>
            </a:xfrm>
          </p:grpSpPr>
          <p:sp>
            <p:nvSpPr>
              <p:cNvPr id="44067" name="Oval 12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4068" name="Oval 13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4069" name="Oval 14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4070" name="Oval 15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4071" name="Oval 16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44055" name="Group 17"/>
            <p:cNvGrpSpPr>
              <a:grpSpLocks/>
            </p:cNvGrpSpPr>
            <p:nvPr/>
          </p:nvGrpSpPr>
          <p:grpSpPr bwMode="auto">
            <a:xfrm>
              <a:off x="2216150" y="4292600"/>
              <a:ext cx="3276600" cy="152400"/>
              <a:chOff x="1056" y="1920"/>
              <a:chExt cx="2064" cy="96"/>
            </a:xfrm>
          </p:grpSpPr>
          <p:sp>
            <p:nvSpPr>
              <p:cNvPr id="44062" name="Oval 18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4063" name="Oval 19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4064" name="Oval 20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4065" name="Oval 21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4066" name="Oval 22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44056" name="Group 23"/>
            <p:cNvGrpSpPr>
              <a:grpSpLocks/>
            </p:cNvGrpSpPr>
            <p:nvPr/>
          </p:nvGrpSpPr>
          <p:grpSpPr bwMode="auto">
            <a:xfrm>
              <a:off x="2216150" y="5867400"/>
              <a:ext cx="3276600" cy="152400"/>
              <a:chOff x="1056" y="1920"/>
              <a:chExt cx="2064" cy="96"/>
            </a:xfrm>
          </p:grpSpPr>
          <p:sp>
            <p:nvSpPr>
              <p:cNvPr id="44057" name="Oval 24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4058" name="Oval 25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4059" name="Oval 26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4060" name="Oval 27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4061" name="Oval 28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</p:grpSp>
      <p:sp>
        <p:nvSpPr>
          <p:cNvPr id="122" name="Freeform 121"/>
          <p:cNvSpPr/>
          <p:nvPr/>
        </p:nvSpPr>
        <p:spPr>
          <a:xfrm>
            <a:off x="1858963" y="3233738"/>
            <a:ext cx="4117975" cy="3000375"/>
          </a:xfrm>
          <a:custGeom>
            <a:avLst/>
            <a:gdLst>
              <a:gd name="connsiteX0" fmla="*/ 237135 w 4117782"/>
              <a:gd name="connsiteY0" fmla="*/ 1070517 h 3000282"/>
              <a:gd name="connsiteX1" fmla="*/ 259438 w 4117782"/>
              <a:gd name="connsiteY1" fmla="*/ 959005 h 3000282"/>
              <a:gd name="connsiteX2" fmla="*/ 225984 w 4117782"/>
              <a:gd name="connsiteY2" fmla="*/ 847492 h 3000282"/>
              <a:gd name="connsiteX3" fmla="*/ 136774 w 4117782"/>
              <a:gd name="connsiteY3" fmla="*/ 724829 h 3000282"/>
              <a:gd name="connsiteX4" fmla="*/ 114472 w 4117782"/>
              <a:gd name="connsiteY4" fmla="*/ 657922 h 3000282"/>
              <a:gd name="connsiteX5" fmla="*/ 103321 w 4117782"/>
              <a:gd name="connsiteY5" fmla="*/ 624468 h 3000282"/>
              <a:gd name="connsiteX6" fmla="*/ 81018 w 4117782"/>
              <a:gd name="connsiteY6" fmla="*/ 535258 h 3000282"/>
              <a:gd name="connsiteX7" fmla="*/ 58716 w 4117782"/>
              <a:gd name="connsiteY7" fmla="*/ 457200 h 3000282"/>
              <a:gd name="connsiteX8" fmla="*/ 69867 w 4117782"/>
              <a:gd name="connsiteY8" fmla="*/ 289931 h 3000282"/>
              <a:gd name="connsiteX9" fmla="*/ 92169 w 4117782"/>
              <a:gd name="connsiteY9" fmla="*/ 256478 h 3000282"/>
              <a:gd name="connsiteX10" fmla="*/ 159077 w 4117782"/>
              <a:gd name="connsiteY10" fmla="*/ 167268 h 3000282"/>
              <a:gd name="connsiteX11" fmla="*/ 259438 w 4117782"/>
              <a:gd name="connsiteY11" fmla="*/ 89209 h 3000282"/>
              <a:gd name="connsiteX12" fmla="*/ 326345 w 4117782"/>
              <a:gd name="connsiteY12" fmla="*/ 44605 h 3000282"/>
              <a:gd name="connsiteX13" fmla="*/ 393252 w 4117782"/>
              <a:gd name="connsiteY13" fmla="*/ 22302 h 3000282"/>
              <a:gd name="connsiteX14" fmla="*/ 471311 w 4117782"/>
              <a:gd name="connsiteY14" fmla="*/ 0 h 3000282"/>
              <a:gd name="connsiteX15" fmla="*/ 794696 w 4117782"/>
              <a:gd name="connsiteY15" fmla="*/ 11151 h 3000282"/>
              <a:gd name="connsiteX16" fmla="*/ 861604 w 4117782"/>
              <a:gd name="connsiteY16" fmla="*/ 33453 h 3000282"/>
              <a:gd name="connsiteX17" fmla="*/ 917360 w 4117782"/>
              <a:gd name="connsiteY17" fmla="*/ 44605 h 3000282"/>
              <a:gd name="connsiteX18" fmla="*/ 1051174 w 4117782"/>
              <a:gd name="connsiteY18" fmla="*/ 55756 h 3000282"/>
              <a:gd name="connsiteX19" fmla="*/ 1151535 w 4117782"/>
              <a:gd name="connsiteY19" fmla="*/ 66907 h 3000282"/>
              <a:gd name="connsiteX20" fmla="*/ 1798306 w 4117782"/>
              <a:gd name="connsiteY20" fmla="*/ 44605 h 3000282"/>
              <a:gd name="connsiteX21" fmla="*/ 1876365 w 4117782"/>
              <a:gd name="connsiteY21" fmla="*/ 33453 h 3000282"/>
              <a:gd name="connsiteX22" fmla="*/ 3392930 w 4117782"/>
              <a:gd name="connsiteY22" fmla="*/ 44605 h 3000282"/>
              <a:gd name="connsiteX23" fmla="*/ 3470989 w 4117782"/>
              <a:gd name="connsiteY23" fmla="*/ 55756 h 3000282"/>
              <a:gd name="connsiteX24" fmla="*/ 3571350 w 4117782"/>
              <a:gd name="connsiteY24" fmla="*/ 89209 h 3000282"/>
              <a:gd name="connsiteX25" fmla="*/ 3604804 w 4117782"/>
              <a:gd name="connsiteY25" fmla="*/ 100361 h 3000282"/>
              <a:gd name="connsiteX26" fmla="*/ 3694013 w 4117782"/>
              <a:gd name="connsiteY26" fmla="*/ 133814 h 3000282"/>
              <a:gd name="connsiteX27" fmla="*/ 3749769 w 4117782"/>
              <a:gd name="connsiteY27" fmla="*/ 167268 h 3000282"/>
              <a:gd name="connsiteX28" fmla="*/ 3816677 w 4117782"/>
              <a:gd name="connsiteY28" fmla="*/ 211873 h 3000282"/>
              <a:gd name="connsiteX29" fmla="*/ 3850130 w 4117782"/>
              <a:gd name="connsiteY29" fmla="*/ 234175 h 3000282"/>
              <a:gd name="connsiteX30" fmla="*/ 3917038 w 4117782"/>
              <a:gd name="connsiteY30" fmla="*/ 301083 h 3000282"/>
              <a:gd name="connsiteX31" fmla="*/ 3950491 w 4117782"/>
              <a:gd name="connsiteY31" fmla="*/ 345687 h 3000282"/>
              <a:gd name="connsiteX32" fmla="*/ 3972794 w 4117782"/>
              <a:gd name="connsiteY32" fmla="*/ 367990 h 3000282"/>
              <a:gd name="connsiteX33" fmla="*/ 4006247 w 4117782"/>
              <a:gd name="connsiteY33" fmla="*/ 434897 h 3000282"/>
              <a:gd name="connsiteX34" fmla="*/ 3995096 w 4117782"/>
              <a:gd name="connsiteY34" fmla="*/ 501805 h 3000282"/>
              <a:gd name="connsiteX35" fmla="*/ 3950491 w 4117782"/>
              <a:gd name="connsiteY35" fmla="*/ 557561 h 3000282"/>
              <a:gd name="connsiteX36" fmla="*/ 3905886 w 4117782"/>
              <a:gd name="connsiteY36" fmla="*/ 624468 h 3000282"/>
              <a:gd name="connsiteX37" fmla="*/ 3861282 w 4117782"/>
              <a:gd name="connsiteY37" fmla="*/ 713678 h 3000282"/>
              <a:gd name="connsiteX38" fmla="*/ 3850130 w 4117782"/>
              <a:gd name="connsiteY38" fmla="*/ 747131 h 3000282"/>
              <a:gd name="connsiteX39" fmla="*/ 3850130 w 4117782"/>
              <a:gd name="connsiteY39" fmla="*/ 1037063 h 3000282"/>
              <a:gd name="connsiteX40" fmla="*/ 3861282 w 4117782"/>
              <a:gd name="connsiteY40" fmla="*/ 1081668 h 3000282"/>
              <a:gd name="connsiteX41" fmla="*/ 3894735 w 4117782"/>
              <a:gd name="connsiteY41" fmla="*/ 1115122 h 3000282"/>
              <a:gd name="connsiteX42" fmla="*/ 3939340 w 4117782"/>
              <a:gd name="connsiteY42" fmla="*/ 1182029 h 3000282"/>
              <a:gd name="connsiteX43" fmla="*/ 3961643 w 4117782"/>
              <a:gd name="connsiteY43" fmla="*/ 1215483 h 3000282"/>
              <a:gd name="connsiteX44" fmla="*/ 3972794 w 4117782"/>
              <a:gd name="connsiteY44" fmla="*/ 1248936 h 3000282"/>
              <a:gd name="connsiteX45" fmla="*/ 3995096 w 4117782"/>
              <a:gd name="connsiteY45" fmla="*/ 1271239 h 3000282"/>
              <a:gd name="connsiteX46" fmla="*/ 4017399 w 4117782"/>
              <a:gd name="connsiteY46" fmla="*/ 1304692 h 3000282"/>
              <a:gd name="connsiteX47" fmla="*/ 4050852 w 4117782"/>
              <a:gd name="connsiteY47" fmla="*/ 1393902 h 3000282"/>
              <a:gd name="connsiteX48" fmla="*/ 4073155 w 4117782"/>
              <a:gd name="connsiteY48" fmla="*/ 1427356 h 3000282"/>
              <a:gd name="connsiteX49" fmla="*/ 4073155 w 4117782"/>
              <a:gd name="connsiteY49" fmla="*/ 1906858 h 3000282"/>
              <a:gd name="connsiteX50" fmla="*/ 4017399 w 4117782"/>
              <a:gd name="connsiteY50" fmla="*/ 1973766 h 3000282"/>
              <a:gd name="connsiteX51" fmla="*/ 3972794 w 4117782"/>
              <a:gd name="connsiteY51" fmla="*/ 2051824 h 3000282"/>
              <a:gd name="connsiteX52" fmla="*/ 3950491 w 4117782"/>
              <a:gd name="connsiteY52" fmla="*/ 2085278 h 3000282"/>
              <a:gd name="connsiteX53" fmla="*/ 3928189 w 4117782"/>
              <a:gd name="connsiteY53" fmla="*/ 2207941 h 3000282"/>
              <a:gd name="connsiteX54" fmla="*/ 3939340 w 4117782"/>
              <a:gd name="connsiteY54" fmla="*/ 2352907 h 3000282"/>
              <a:gd name="connsiteX55" fmla="*/ 3995096 w 4117782"/>
              <a:gd name="connsiteY55" fmla="*/ 2453268 h 3000282"/>
              <a:gd name="connsiteX56" fmla="*/ 4017399 w 4117782"/>
              <a:gd name="connsiteY56" fmla="*/ 2531326 h 3000282"/>
              <a:gd name="connsiteX57" fmla="*/ 4039701 w 4117782"/>
              <a:gd name="connsiteY57" fmla="*/ 2598234 h 3000282"/>
              <a:gd name="connsiteX58" fmla="*/ 4006247 w 4117782"/>
              <a:gd name="connsiteY58" fmla="*/ 2732048 h 3000282"/>
              <a:gd name="connsiteX59" fmla="*/ 3983945 w 4117782"/>
              <a:gd name="connsiteY59" fmla="*/ 2754351 h 3000282"/>
              <a:gd name="connsiteX60" fmla="*/ 3928189 w 4117782"/>
              <a:gd name="connsiteY60" fmla="*/ 2854712 h 3000282"/>
              <a:gd name="connsiteX61" fmla="*/ 3905886 w 4117782"/>
              <a:gd name="connsiteY61" fmla="*/ 2888166 h 3000282"/>
              <a:gd name="connsiteX62" fmla="*/ 3838979 w 4117782"/>
              <a:gd name="connsiteY62" fmla="*/ 2910468 h 3000282"/>
              <a:gd name="connsiteX63" fmla="*/ 3470989 w 4117782"/>
              <a:gd name="connsiteY63" fmla="*/ 2899317 h 3000282"/>
              <a:gd name="connsiteX64" fmla="*/ 3415233 w 4117782"/>
              <a:gd name="connsiteY64" fmla="*/ 2888166 h 3000282"/>
              <a:gd name="connsiteX65" fmla="*/ 3348326 w 4117782"/>
              <a:gd name="connsiteY65" fmla="*/ 2877014 h 3000282"/>
              <a:gd name="connsiteX66" fmla="*/ 3247965 w 4117782"/>
              <a:gd name="connsiteY66" fmla="*/ 2865863 h 3000282"/>
              <a:gd name="connsiteX67" fmla="*/ 3158755 w 4117782"/>
              <a:gd name="connsiteY67" fmla="*/ 2854712 h 3000282"/>
              <a:gd name="connsiteX68" fmla="*/ 2846521 w 4117782"/>
              <a:gd name="connsiteY68" fmla="*/ 2865863 h 3000282"/>
              <a:gd name="connsiteX69" fmla="*/ 2746160 w 4117782"/>
              <a:gd name="connsiteY69" fmla="*/ 2877014 h 3000282"/>
              <a:gd name="connsiteX70" fmla="*/ 1920969 w 4117782"/>
              <a:gd name="connsiteY70" fmla="*/ 2888166 h 3000282"/>
              <a:gd name="connsiteX71" fmla="*/ 1842911 w 4117782"/>
              <a:gd name="connsiteY71" fmla="*/ 2899317 h 3000282"/>
              <a:gd name="connsiteX72" fmla="*/ 1798306 w 4117782"/>
              <a:gd name="connsiteY72" fmla="*/ 2910468 h 3000282"/>
              <a:gd name="connsiteX73" fmla="*/ 1764852 w 4117782"/>
              <a:gd name="connsiteY73" fmla="*/ 2921619 h 3000282"/>
              <a:gd name="connsiteX74" fmla="*/ 1642189 w 4117782"/>
              <a:gd name="connsiteY74" fmla="*/ 2943922 h 3000282"/>
              <a:gd name="connsiteX75" fmla="*/ 928511 w 4117782"/>
              <a:gd name="connsiteY75" fmla="*/ 2943922 h 3000282"/>
              <a:gd name="connsiteX76" fmla="*/ 794696 w 4117782"/>
              <a:gd name="connsiteY76" fmla="*/ 2966224 h 3000282"/>
              <a:gd name="connsiteX77" fmla="*/ 727789 w 4117782"/>
              <a:gd name="connsiteY77" fmla="*/ 2988526 h 3000282"/>
              <a:gd name="connsiteX78" fmla="*/ 616277 w 4117782"/>
              <a:gd name="connsiteY78" fmla="*/ 2999678 h 3000282"/>
              <a:gd name="connsiteX79" fmla="*/ 192530 w 4117782"/>
              <a:gd name="connsiteY79" fmla="*/ 2977375 h 3000282"/>
              <a:gd name="connsiteX80" fmla="*/ 147926 w 4117782"/>
              <a:gd name="connsiteY80" fmla="*/ 2966224 h 3000282"/>
              <a:gd name="connsiteX81" fmla="*/ 81018 w 4117782"/>
              <a:gd name="connsiteY81" fmla="*/ 2921619 h 3000282"/>
              <a:gd name="connsiteX82" fmla="*/ 47565 w 4117782"/>
              <a:gd name="connsiteY82" fmla="*/ 2899317 h 3000282"/>
              <a:gd name="connsiteX83" fmla="*/ 2960 w 4117782"/>
              <a:gd name="connsiteY83" fmla="*/ 2832409 h 3000282"/>
              <a:gd name="connsiteX84" fmla="*/ 14111 w 4117782"/>
              <a:gd name="connsiteY84" fmla="*/ 2732048 h 3000282"/>
              <a:gd name="connsiteX85" fmla="*/ 36413 w 4117782"/>
              <a:gd name="connsiteY85" fmla="*/ 2687444 h 3000282"/>
              <a:gd name="connsiteX86" fmla="*/ 103321 w 4117782"/>
              <a:gd name="connsiteY86" fmla="*/ 2542478 h 3000282"/>
              <a:gd name="connsiteX87" fmla="*/ 125623 w 4117782"/>
              <a:gd name="connsiteY87" fmla="*/ 2509024 h 3000282"/>
              <a:gd name="connsiteX88" fmla="*/ 170228 w 4117782"/>
              <a:gd name="connsiteY88" fmla="*/ 2419814 h 3000282"/>
              <a:gd name="connsiteX89" fmla="*/ 181379 w 4117782"/>
              <a:gd name="connsiteY89" fmla="*/ 2386361 h 3000282"/>
              <a:gd name="connsiteX90" fmla="*/ 203682 w 4117782"/>
              <a:gd name="connsiteY90" fmla="*/ 2352907 h 3000282"/>
              <a:gd name="connsiteX91" fmla="*/ 214833 w 4117782"/>
              <a:gd name="connsiteY91" fmla="*/ 2308302 h 3000282"/>
              <a:gd name="connsiteX92" fmla="*/ 259438 w 4117782"/>
              <a:gd name="connsiteY92" fmla="*/ 2230244 h 3000282"/>
              <a:gd name="connsiteX93" fmla="*/ 270589 w 4117782"/>
              <a:gd name="connsiteY93" fmla="*/ 2174487 h 3000282"/>
              <a:gd name="connsiteX94" fmla="*/ 292891 w 4117782"/>
              <a:gd name="connsiteY94" fmla="*/ 2107580 h 3000282"/>
              <a:gd name="connsiteX95" fmla="*/ 270589 w 4117782"/>
              <a:gd name="connsiteY95" fmla="*/ 1739590 h 3000282"/>
              <a:gd name="connsiteX96" fmla="*/ 259438 w 4117782"/>
              <a:gd name="connsiteY96" fmla="*/ 1694985 h 3000282"/>
              <a:gd name="connsiteX97" fmla="*/ 225984 w 4117782"/>
              <a:gd name="connsiteY97" fmla="*/ 1650380 h 3000282"/>
              <a:gd name="connsiteX98" fmla="*/ 214833 w 4117782"/>
              <a:gd name="connsiteY98" fmla="*/ 1583473 h 3000282"/>
              <a:gd name="connsiteX99" fmla="*/ 192530 w 4117782"/>
              <a:gd name="connsiteY99" fmla="*/ 1538868 h 3000282"/>
              <a:gd name="connsiteX100" fmla="*/ 214833 w 4117782"/>
              <a:gd name="connsiteY100" fmla="*/ 1326995 h 3000282"/>
              <a:gd name="connsiteX101" fmla="*/ 237135 w 4117782"/>
              <a:gd name="connsiteY101" fmla="*/ 1293541 h 3000282"/>
              <a:gd name="connsiteX102" fmla="*/ 270589 w 4117782"/>
              <a:gd name="connsiteY102" fmla="*/ 1226634 h 3000282"/>
              <a:gd name="connsiteX103" fmla="*/ 292891 w 4117782"/>
              <a:gd name="connsiteY103" fmla="*/ 1159726 h 3000282"/>
              <a:gd name="connsiteX104" fmla="*/ 304043 w 4117782"/>
              <a:gd name="connsiteY104" fmla="*/ 1126273 h 3000282"/>
              <a:gd name="connsiteX105" fmla="*/ 270589 w 4117782"/>
              <a:gd name="connsiteY105" fmla="*/ 1037063 h 3000282"/>
              <a:gd name="connsiteX106" fmla="*/ 237135 w 4117782"/>
              <a:gd name="connsiteY106" fmla="*/ 1070517 h 3000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4117782" h="3000282">
                <a:moveTo>
                  <a:pt x="237135" y="1070517"/>
                </a:moveTo>
                <a:cubicBezTo>
                  <a:pt x="235277" y="1057507"/>
                  <a:pt x="276096" y="1058950"/>
                  <a:pt x="259438" y="959005"/>
                </a:cubicBezTo>
                <a:cubicBezTo>
                  <a:pt x="256129" y="939153"/>
                  <a:pt x="232355" y="855986"/>
                  <a:pt x="225984" y="847492"/>
                </a:cubicBezTo>
                <a:cubicBezTo>
                  <a:pt x="151036" y="747561"/>
                  <a:pt x="179696" y="789211"/>
                  <a:pt x="136774" y="724829"/>
                </a:cubicBezTo>
                <a:lnTo>
                  <a:pt x="114472" y="657922"/>
                </a:lnTo>
                <a:cubicBezTo>
                  <a:pt x="110755" y="646771"/>
                  <a:pt x="106172" y="635872"/>
                  <a:pt x="103321" y="624468"/>
                </a:cubicBezTo>
                <a:cubicBezTo>
                  <a:pt x="95887" y="594731"/>
                  <a:pt x="90711" y="564337"/>
                  <a:pt x="81018" y="535258"/>
                </a:cubicBezTo>
                <a:cubicBezTo>
                  <a:pt x="65021" y="487266"/>
                  <a:pt x="72718" y="513208"/>
                  <a:pt x="58716" y="457200"/>
                </a:cubicBezTo>
                <a:cubicBezTo>
                  <a:pt x="62433" y="401444"/>
                  <a:pt x="60681" y="345051"/>
                  <a:pt x="69867" y="289931"/>
                </a:cubicBezTo>
                <a:cubicBezTo>
                  <a:pt x="72070" y="276712"/>
                  <a:pt x="85520" y="268114"/>
                  <a:pt x="92169" y="256478"/>
                </a:cubicBezTo>
                <a:cubicBezTo>
                  <a:pt x="134445" y="182496"/>
                  <a:pt x="89349" y="236997"/>
                  <a:pt x="159077" y="167268"/>
                </a:cubicBezTo>
                <a:cubicBezTo>
                  <a:pt x="211486" y="114858"/>
                  <a:pt x="179403" y="142565"/>
                  <a:pt x="259438" y="89209"/>
                </a:cubicBezTo>
                <a:lnTo>
                  <a:pt x="326345" y="44605"/>
                </a:lnTo>
                <a:cubicBezTo>
                  <a:pt x="348647" y="37171"/>
                  <a:pt x="370445" y="28004"/>
                  <a:pt x="393252" y="22302"/>
                </a:cubicBezTo>
                <a:cubicBezTo>
                  <a:pt x="449261" y="8300"/>
                  <a:pt x="423318" y="15997"/>
                  <a:pt x="471311" y="0"/>
                </a:cubicBezTo>
                <a:cubicBezTo>
                  <a:pt x="579106" y="3717"/>
                  <a:pt x="687231" y="1940"/>
                  <a:pt x="794696" y="11151"/>
                </a:cubicBezTo>
                <a:cubicBezTo>
                  <a:pt x="818119" y="13159"/>
                  <a:pt x="838552" y="28842"/>
                  <a:pt x="861604" y="33453"/>
                </a:cubicBezTo>
                <a:cubicBezTo>
                  <a:pt x="880189" y="37170"/>
                  <a:pt x="898536" y="42390"/>
                  <a:pt x="917360" y="44605"/>
                </a:cubicBezTo>
                <a:cubicBezTo>
                  <a:pt x="961813" y="49835"/>
                  <a:pt x="1006616" y="51512"/>
                  <a:pt x="1051174" y="55756"/>
                </a:cubicBezTo>
                <a:cubicBezTo>
                  <a:pt x="1084682" y="58947"/>
                  <a:pt x="1118081" y="63190"/>
                  <a:pt x="1151535" y="66907"/>
                </a:cubicBezTo>
                <a:cubicBezTo>
                  <a:pt x="1403961" y="61420"/>
                  <a:pt x="1573951" y="68222"/>
                  <a:pt x="1798306" y="44605"/>
                </a:cubicBezTo>
                <a:cubicBezTo>
                  <a:pt x="1824445" y="41853"/>
                  <a:pt x="1850345" y="37170"/>
                  <a:pt x="1876365" y="33453"/>
                </a:cubicBezTo>
                <a:lnTo>
                  <a:pt x="3392930" y="44605"/>
                </a:lnTo>
                <a:cubicBezTo>
                  <a:pt x="3419211" y="44973"/>
                  <a:pt x="3445490" y="49381"/>
                  <a:pt x="3470989" y="55756"/>
                </a:cubicBezTo>
                <a:cubicBezTo>
                  <a:pt x="3505199" y="64308"/>
                  <a:pt x="3537896" y="78058"/>
                  <a:pt x="3571350" y="89209"/>
                </a:cubicBezTo>
                <a:cubicBezTo>
                  <a:pt x="3582501" y="92926"/>
                  <a:pt x="3594290" y="95104"/>
                  <a:pt x="3604804" y="100361"/>
                </a:cubicBezTo>
                <a:cubicBezTo>
                  <a:pt x="3663116" y="129517"/>
                  <a:pt x="3633281" y="118631"/>
                  <a:pt x="3694013" y="133814"/>
                </a:cubicBezTo>
                <a:cubicBezTo>
                  <a:pt x="3744049" y="183850"/>
                  <a:pt x="3684628" y="131079"/>
                  <a:pt x="3749769" y="167268"/>
                </a:cubicBezTo>
                <a:cubicBezTo>
                  <a:pt x="3773200" y="180285"/>
                  <a:pt x="3794374" y="197005"/>
                  <a:pt x="3816677" y="211873"/>
                </a:cubicBezTo>
                <a:lnTo>
                  <a:pt x="3850130" y="234175"/>
                </a:lnTo>
                <a:cubicBezTo>
                  <a:pt x="3902691" y="313016"/>
                  <a:pt x="3834047" y="218092"/>
                  <a:pt x="3917038" y="301083"/>
                </a:cubicBezTo>
                <a:cubicBezTo>
                  <a:pt x="3930180" y="314225"/>
                  <a:pt x="3938593" y="331410"/>
                  <a:pt x="3950491" y="345687"/>
                </a:cubicBezTo>
                <a:cubicBezTo>
                  <a:pt x="3957222" y="353764"/>
                  <a:pt x="3966226" y="359780"/>
                  <a:pt x="3972794" y="367990"/>
                </a:cubicBezTo>
                <a:cubicBezTo>
                  <a:pt x="3997498" y="398870"/>
                  <a:pt x="3994469" y="399564"/>
                  <a:pt x="4006247" y="434897"/>
                </a:cubicBezTo>
                <a:cubicBezTo>
                  <a:pt x="4002530" y="457200"/>
                  <a:pt x="4002246" y="480355"/>
                  <a:pt x="3995096" y="501805"/>
                </a:cubicBezTo>
                <a:cubicBezTo>
                  <a:pt x="3984181" y="534550"/>
                  <a:pt x="3968762" y="533200"/>
                  <a:pt x="3950491" y="557561"/>
                </a:cubicBezTo>
                <a:cubicBezTo>
                  <a:pt x="3934408" y="579004"/>
                  <a:pt x="3905886" y="624468"/>
                  <a:pt x="3905886" y="624468"/>
                </a:cubicBezTo>
                <a:cubicBezTo>
                  <a:pt x="3880259" y="701349"/>
                  <a:pt x="3900207" y="674751"/>
                  <a:pt x="3861282" y="713678"/>
                </a:cubicBezTo>
                <a:cubicBezTo>
                  <a:pt x="3857565" y="724829"/>
                  <a:pt x="3852981" y="735728"/>
                  <a:pt x="3850130" y="747131"/>
                </a:cubicBezTo>
                <a:cubicBezTo>
                  <a:pt x="3823554" y="853430"/>
                  <a:pt x="3838486" y="891513"/>
                  <a:pt x="3850130" y="1037063"/>
                </a:cubicBezTo>
                <a:cubicBezTo>
                  <a:pt x="3851352" y="1052340"/>
                  <a:pt x="3853678" y="1068361"/>
                  <a:pt x="3861282" y="1081668"/>
                </a:cubicBezTo>
                <a:cubicBezTo>
                  <a:pt x="3869106" y="1095360"/>
                  <a:pt x="3885053" y="1102674"/>
                  <a:pt x="3894735" y="1115122"/>
                </a:cubicBezTo>
                <a:cubicBezTo>
                  <a:pt x="3911191" y="1136280"/>
                  <a:pt x="3924472" y="1159727"/>
                  <a:pt x="3939340" y="1182029"/>
                </a:cubicBezTo>
                <a:lnTo>
                  <a:pt x="3961643" y="1215483"/>
                </a:lnTo>
                <a:cubicBezTo>
                  <a:pt x="3965360" y="1226634"/>
                  <a:pt x="3966747" y="1238857"/>
                  <a:pt x="3972794" y="1248936"/>
                </a:cubicBezTo>
                <a:cubicBezTo>
                  <a:pt x="3978203" y="1257951"/>
                  <a:pt x="3988528" y="1263029"/>
                  <a:pt x="3995096" y="1271239"/>
                </a:cubicBezTo>
                <a:cubicBezTo>
                  <a:pt x="4003468" y="1281704"/>
                  <a:pt x="4010750" y="1293056"/>
                  <a:pt x="4017399" y="1304692"/>
                </a:cubicBezTo>
                <a:cubicBezTo>
                  <a:pt x="4081110" y="1416185"/>
                  <a:pt x="4003811" y="1284141"/>
                  <a:pt x="4050852" y="1393902"/>
                </a:cubicBezTo>
                <a:cubicBezTo>
                  <a:pt x="4056131" y="1406221"/>
                  <a:pt x="4065721" y="1416205"/>
                  <a:pt x="4073155" y="1427356"/>
                </a:cubicBezTo>
                <a:cubicBezTo>
                  <a:pt x="4117782" y="1605866"/>
                  <a:pt x="4100733" y="1520776"/>
                  <a:pt x="4073155" y="1906858"/>
                </a:cubicBezTo>
                <a:cubicBezTo>
                  <a:pt x="4071857" y="1925025"/>
                  <a:pt x="4025319" y="1964262"/>
                  <a:pt x="4017399" y="1973766"/>
                </a:cubicBezTo>
                <a:cubicBezTo>
                  <a:pt x="3992695" y="2003411"/>
                  <a:pt x="3992630" y="2017111"/>
                  <a:pt x="3972794" y="2051824"/>
                </a:cubicBezTo>
                <a:cubicBezTo>
                  <a:pt x="3966145" y="2063460"/>
                  <a:pt x="3957925" y="2074127"/>
                  <a:pt x="3950491" y="2085278"/>
                </a:cubicBezTo>
                <a:cubicBezTo>
                  <a:pt x="3946865" y="2103406"/>
                  <a:pt x="3928189" y="2193674"/>
                  <a:pt x="3928189" y="2207941"/>
                </a:cubicBezTo>
                <a:cubicBezTo>
                  <a:pt x="3928189" y="2256406"/>
                  <a:pt x="3933329" y="2304816"/>
                  <a:pt x="3939340" y="2352907"/>
                </a:cubicBezTo>
                <a:cubicBezTo>
                  <a:pt x="3946066" y="2406719"/>
                  <a:pt x="3973388" y="2388143"/>
                  <a:pt x="3995096" y="2453268"/>
                </a:cubicBezTo>
                <a:cubicBezTo>
                  <a:pt x="4032572" y="2565698"/>
                  <a:pt x="3975392" y="2391305"/>
                  <a:pt x="4017399" y="2531326"/>
                </a:cubicBezTo>
                <a:cubicBezTo>
                  <a:pt x="4024154" y="2553844"/>
                  <a:pt x="4039701" y="2598234"/>
                  <a:pt x="4039701" y="2598234"/>
                </a:cubicBezTo>
                <a:cubicBezTo>
                  <a:pt x="4030389" y="2682046"/>
                  <a:pt x="4045900" y="2682482"/>
                  <a:pt x="4006247" y="2732048"/>
                </a:cubicBezTo>
                <a:cubicBezTo>
                  <a:pt x="3999679" y="2740258"/>
                  <a:pt x="3991379" y="2746917"/>
                  <a:pt x="3983945" y="2754351"/>
                </a:cubicBezTo>
                <a:cubicBezTo>
                  <a:pt x="3964318" y="2813234"/>
                  <a:pt x="3979314" y="2778025"/>
                  <a:pt x="3928189" y="2854712"/>
                </a:cubicBezTo>
                <a:cubicBezTo>
                  <a:pt x="3920755" y="2865863"/>
                  <a:pt x="3918601" y="2883928"/>
                  <a:pt x="3905886" y="2888166"/>
                </a:cubicBezTo>
                <a:lnTo>
                  <a:pt x="3838979" y="2910468"/>
                </a:lnTo>
                <a:cubicBezTo>
                  <a:pt x="3716316" y="2906751"/>
                  <a:pt x="3593539" y="2905767"/>
                  <a:pt x="3470989" y="2899317"/>
                </a:cubicBezTo>
                <a:cubicBezTo>
                  <a:pt x="3452062" y="2898321"/>
                  <a:pt x="3433881" y="2891557"/>
                  <a:pt x="3415233" y="2888166"/>
                </a:cubicBezTo>
                <a:cubicBezTo>
                  <a:pt x="3392988" y="2884121"/>
                  <a:pt x="3370738" y="2880002"/>
                  <a:pt x="3348326" y="2877014"/>
                </a:cubicBezTo>
                <a:cubicBezTo>
                  <a:pt x="3314962" y="2872565"/>
                  <a:pt x="3281394" y="2869796"/>
                  <a:pt x="3247965" y="2865863"/>
                </a:cubicBezTo>
                <a:lnTo>
                  <a:pt x="3158755" y="2854712"/>
                </a:lnTo>
                <a:lnTo>
                  <a:pt x="2846521" y="2865863"/>
                </a:lnTo>
                <a:cubicBezTo>
                  <a:pt x="2812911" y="2867680"/>
                  <a:pt x="2779810" y="2876203"/>
                  <a:pt x="2746160" y="2877014"/>
                </a:cubicBezTo>
                <a:cubicBezTo>
                  <a:pt x="2471151" y="2883641"/>
                  <a:pt x="2196033" y="2884449"/>
                  <a:pt x="1920969" y="2888166"/>
                </a:cubicBezTo>
                <a:cubicBezTo>
                  <a:pt x="1894950" y="2891883"/>
                  <a:pt x="1868771" y="2894615"/>
                  <a:pt x="1842911" y="2899317"/>
                </a:cubicBezTo>
                <a:cubicBezTo>
                  <a:pt x="1827832" y="2902059"/>
                  <a:pt x="1813042" y="2906258"/>
                  <a:pt x="1798306" y="2910468"/>
                </a:cubicBezTo>
                <a:cubicBezTo>
                  <a:pt x="1787004" y="2913697"/>
                  <a:pt x="1776378" y="2919314"/>
                  <a:pt x="1764852" y="2921619"/>
                </a:cubicBezTo>
                <a:cubicBezTo>
                  <a:pt x="1565120" y="2961565"/>
                  <a:pt x="1774394" y="2910868"/>
                  <a:pt x="1642189" y="2943922"/>
                </a:cubicBezTo>
                <a:cubicBezTo>
                  <a:pt x="1272383" y="2934190"/>
                  <a:pt x="1256538" y="2924626"/>
                  <a:pt x="928511" y="2943922"/>
                </a:cubicBezTo>
                <a:cubicBezTo>
                  <a:pt x="882613" y="2946622"/>
                  <a:pt x="838447" y="2953099"/>
                  <a:pt x="794696" y="2966224"/>
                </a:cubicBezTo>
                <a:cubicBezTo>
                  <a:pt x="772179" y="2972979"/>
                  <a:pt x="750895" y="2984194"/>
                  <a:pt x="727789" y="2988526"/>
                </a:cubicBezTo>
                <a:cubicBezTo>
                  <a:pt x="691073" y="2995410"/>
                  <a:pt x="653448" y="2995961"/>
                  <a:pt x="616277" y="2999678"/>
                </a:cubicBezTo>
                <a:cubicBezTo>
                  <a:pt x="484403" y="2995282"/>
                  <a:pt x="329974" y="3000282"/>
                  <a:pt x="192530" y="2977375"/>
                </a:cubicBezTo>
                <a:cubicBezTo>
                  <a:pt x="177413" y="2974856"/>
                  <a:pt x="162794" y="2969941"/>
                  <a:pt x="147926" y="2966224"/>
                </a:cubicBezTo>
                <a:lnTo>
                  <a:pt x="81018" y="2921619"/>
                </a:lnTo>
                <a:lnTo>
                  <a:pt x="47565" y="2899317"/>
                </a:lnTo>
                <a:cubicBezTo>
                  <a:pt x="32697" y="2877014"/>
                  <a:pt x="0" y="2859049"/>
                  <a:pt x="2960" y="2832409"/>
                </a:cubicBezTo>
                <a:cubicBezTo>
                  <a:pt x="6677" y="2798955"/>
                  <a:pt x="6542" y="2764846"/>
                  <a:pt x="14111" y="2732048"/>
                </a:cubicBezTo>
                <a:cubicBezTo>
                  <a:pt x="17849" y="2715851"/>
                  <a:pt x="29662" y="2702634"/>
                  <a:pt x="36413" y="2687444"/>
                </a:cubicBezTo>
                <a:cubicBezTo>
                  <a:pt x="61117" y="2631859"/>
                  <a:pt x="66283" y="2598037"/>
                  <a:pt x="103321" y="2542478"/>
                </a:cubicBezTo>
                <a:cubicBezTo>
                  <a:pt x="110755" y="2531327"/>
                  <a:pt x="120180" y="2521271"/>
                  <a:pt x="125623" y="2509024"/>
                </a:cubicBezTo>
                <a:cubicBezTo>
                  <a:pt x="166626" y="2416767"/>
                  <a:pt x="124427" y="2465617"/>
                  <a:pt x="170228" y="2419814"/>
                </a:cubicBezTo>
                <a:cubicBezTo>
                  <a:pt x="173945" y="2408663"/>
                  <a:pt x="176122" y="2396874"/>
                  <a:pt x="181379" y="2386361"/>
                </a:cubicBezTo>
                <a:cubicBezTo>
                  <a:pt x="187373" y="2374374"/>
                  <a:pt x="198403" y="2365226"/>
                  <a:pt x="203682" y="2352907"/>
                </a:cubicBezTo>
                <a:cubicBezTo>
                  <a:pt x="209719" y="2338820"/>
                  <a:pt x="209452" y="2322652"/>
                  <a:pt x="214833" y="2308302"/>
                </a:cubicBezTo>
                <a:cubicBezTo>
                  <a:pt x="226961" y="2275960"/>
                  <a:pt x="240948" y="2257977"/>
                  <a:pt x="259438" y="2230244"/>
                </a:cubicBezTo>
                <a:cubicBezTo>
                  <a:pt x="263155" y="2211658"/>
                  <a:pt x="265602" y="2192773"/>
                  <a:pt x="270589" y="2174487"/>
                </a:cubicBezTo>
                <a:cubicBezTo>
                  <a:pt x="276774" y="2151807"/>
                  <a:pt x="292891" y="2107580"/>
                  <a:pt x="292891" y="2107580"/>
                </a:cubicBezTo>
                <a:cubicBezTo>
                  <a:pt x="287953" y="1984130"/>
                  <a:pt x="290887" y="1861381"/>
                  <a:pt x="270589" y="1739590"/>
                </a:cubicBezTo>
                <a:cubicBezTo>
                  <a:pt x="268069" y="1724473"/>
                  <a:pt x="266292" y="1708693"/>
                  <a:pt x="259438" y="1694985"/>
                </a:cubicBezTo>
                <a:cubicBezTo>
                  <a:pt x="251126" y="1678362"/>
                  <a:pt x="237135" y="1665248"/>
                  <a:pt x="225984" y="1650380"/>
                </a:cubicBezTo>
                <a:cubicBezTo>
                  <a:pt x="222267" y="1628078"/>
                  <a:pt x="221330" y="1605129"/>
                  <a:pt x="214833" y="1583473"/>
                </a:cubicBezTo>
                <a:cubicBezTo>
                  <a:pt x="210056" y="1567551"/>
                  <a:pt x="193404" y="1555468"/>
                  <a:pt x="192530" y="1538868"/>
                </a:cubicBezTo>
                <a:cubicBezTo>
                  <a:pt x="192341" y="1535273"/>
                  <a:pt x="193520" y="1376728"/>
                  <a:pt x="214833" y="1326995"/>
                </a:cubicBezTo>
                <a:cubicBezTo>
                  <a:pt x="220112" y="1314676"/>
                  <a:pt x="231142" y="1305528"/>
                  <a:pt x="237135" y="1293541"/>
                </a:cubicBezTo>
                <a:cubicBezTo>
                  <a:pt x="283295" y="1201218"/>
                  <a:pt x="206682" y="1322491"/>
                  <a:pt x="270589" y="1226634"/>
                </a:cubicBezTo>
                <a:lnTo>
                  <a:pt x="292891" y="1159726"/>
                </a:lnTo>
                <a:lnTo>
                  <a:pt x="304043" y="1126273"/>
                </a:lnTo>
                <a:cubicBezTo>
                  <a:pt x="298649" y="1093914"/>
                  <a:pt x="305397" y="1054467"/>
                  <a:pt x="270589" y="1037063"/>
                </a:cubicBezTo>
                <a:cubicBezTo>
                  <a:pt x="263940" y="1033738"/>
                  <a:pt x="238994" y="1083527"/>
                  <a:pt x="237135" y="1070517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44049" name="Text Box 2"/>
          <p:cNvSpPr txBox="1">
            <a:spLocks noChangeArrowheads="1"/>
          </p:cNvSpPr>
          <p:nvPr/>
        </p:nvSpPr>
        <p:spPr bwMode="auto">
          <a:xfrm>
            <a:off x="584200" y="1371600"/>
            <a:ext cx="23764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240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 valence bond:</a:t>
            </a:r>
          </a:p>
        </p:txBody>
      </p:sp>
      <p:sp>
        <p:nvSpPr>
          <p:cNvPr id="44050" name="TextBox 41"/>
          <p:cNvSpPr txBox="1">
            <a:spLocks noChangeArrowheads="1"/>
          </p:cNvSpPr>
          <p:nvPr/>
        </p:nvSpPr>
        <p:spPr bwMode="auto">
          <a:xfrm>
            <a:off x="6411913" y="4040188"/>
            <a:ext cx="2570162" cy="923925"/>
          </a:xfrm>
          <a:prstGeom prst="rect">
            <a:avLst/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Quantum superposition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of valence-bond states.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         A “</a:t>
            </a:r>
            <a:r>
              <a:rPr lang="en-US" sz="1800" b="1" smtClean="0">
                <a:solidFill>
                  <a:srgbClr val="7030A0"/>
                </a:solidFill>
                <a:latin typeface="Arial" panose="020B0604020202020204" pitchFamily="34" charset="0"/>
              </a:rPr>
              <a:t>spin liquid</a:t>
            </a: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.”</a:t>
            </a:r>
          </a:p>
        </p:txBody>
      </p:sp>
      <p:sp>
        <p:nvSpPr>
          <p:cNvPr id="44051" name="Line 53"/>
          <p:cNvSpPr>
            <a:spLocks noChangeShapeType="1"/>
          </p:cNvSpPr>
          <p:nvPr/>
        </p:nvSpPr>
        <p:spPr bwMode="auto">
          <a:xfrm flipV="1">
            <a:off x="5938838" y="4357688"/>
            <a:ext cx="485775" cy="127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45" name="Freeform 44"/>
          <p:cNvSpPr/>
          <p:nvPr/>
        </p:nvSpPr>
        <p:spPr>
          <a:xfrm>
            <a:off x="7215188" y="1889125"/>
            <a:ext cx="571500" cy="601663"/>
          </a:xfrm>
          <a:custGeom>
            <a:avLst/>
            <a:gdLst>
              <a:gd name="connsiteX0" fmla="*/ 83736 w 576105"/>
              <a:gd name="connsiteY0" fmla="*/ 147375 h 567732"/>
              <a:gd name="connsiteX1" fmla="*/ 324897 w 576105"/>
              <a:gd name="connsiteY1" fmla="*/ 6699 h 567732"/>
              <a:gd name="connsiteX2" fmla="*/ 515815 w 576105"/>
              <a:gd name="connsiteY2" fmla="*/ 107182 h 567732"/>
              <a:gd name="connsiteX3" fmla="*/ 545960 w 576105"/>
              <a:gd name="connsiteY3" fmla="*/ 388536 h 567732"/>
              <a:gd name="connsiteX4" fmla="*/ 334945 w 576105"/>
              <a:gd name="connsiteY4" fmla="*/ 559358 h 567732"/>
              <a:gd name="connsiteX5" fmla="*/ 43543 w 576105"/>
              <a:gd name="connsiteY5" fmla="*/ 438778 h 567732"/>
              <a:gd name="connsiteX6" fmla="*/ 83736 w 576105"/>
              <a:gd name="connsiteY6" fmla="*/ 147375 h 56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6105" h="567732">
                <a:moveTo>
                  <a:pt x="83736" y="147375"/>
                </a:moveTo>
                <a:cubicBezTo>
                  <a:pt x="130628" y="75362"/>
                  <a:pt x="252884" y="13398"/>
                  <a:pt x="324897" y="6699"/>
                </a:cubicBezTo>
                <a:cubicBezTo>
                  <a:pt x="396910" y="0"/>
                  <a:pt x="478971" y="43542"/>
                  <a:pt x="515815" y="107182"/>
                </a:cubicBezTo>
                <a:cubicBezTo>
                  <a:pt x="552659" y="170822"/>
                  <a:pt x="576105" y="313173"/>
                  <a:pt x="545960" y="388536"/>
                </a:cubicBezTo>
                <a:cubicBezTo>
                  <a:pt x="515815" y="463899"/>
                  <a:pt x="418681" y="550984"/>
                  <a:pt x="334945" y="559358"/>
                </a:cubicBezTo>
                <a:cubicBezTo>
                  <a:pt x="251209" y="567732"/>
                  <a:pt x="87086" y="510791"/>
                  <a:pt x="43543" y="438778"/>
                </a:cubicBezTo>
                <a:cubicBezTo>
                  <a:pt x="0" y="366765"/>
                  <a:pt x="36844" y="219388"/>
                  <a:pt x="83736" y="147375"/>
                </a:cubicBezTo>
                <a:close/>
              </a:path>
            </a:pathLst>
          </a:custGeom>
          <a:noFill/>
          <a:ln w="76200">
            <a:solidFill>
              <a:schemeClr val="accent1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1592475"/>
      </p:ext>
    </p:extLst>
  </p:cSld>
  <p:clrMapOvr>
    <a:masterClrMapping/>
  </p:clrMapOvr>
  <p:transition spd="med">
    <p:fade/>
  </p:transition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643" name="Group 1"/>
          <p:cNvGrpSpPr>
            <a:grpSpLocks/>
          </p:cNvGrpSpPr>
          <p:nvPr/>
        </p:nvGrpSpPr>
        <p:grpSpPr bwMode="auto">
          <a:xfrm>
            <a:off x="948448" y="985838"/>
            <a:ext cx="7662152" cy="4545706"/>
            <a:chOff x="52919" y="466853"/>
            <a:chExt cx="9730046" cy="5772581"/>
          </a:xfrm>
        </p:grpSpPr>
        <p:grpSp>
          <p:nvGrpSpPr>
            <p:cNvPr id="63648" name="Group 2"/>
            <p:cNvGrpSpPr>
              <a:grpSpLocks/>
            </p:cNvGrpSpPr>
            <p:nvPr/>
          </p:nvGrpSpPr>
          <p:grpSpPr bwMode="auto">
            <a:xfrm>
              <a:off x="52919" y="2134024"/>
              <a:ext cx="3045632" cy="1376610"/>
              <a:chOff x="75387" y="1450110"/>
              <a:chExt cx="3480611" cy="1573218"/>
            </a:xfrm>
          </p:grpSpPr>
          <p:sp>
            <p:nvSpPr>
              <p:cNvPr id="20" name="Oval 19"/>
              <p:cNvSpPr/>
              <p:nvPr/>
            </p:nvSpPr>
            <p:spPr>
              <a:xfrm>
                <a:off x="224768" y="1850028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438591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2093511" y="2069711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126458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3" name="Oval 12"/>
              <p:cNvSpPr/>
              <p:nvPr/>
            </p:nvSpPr>
            <p:spPr>
              <a:xfrm>
                <a:off x="292243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154471" y="1615700"/>
                <a:ext cx="2533641" cy="126244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4" name="Oval 13"/>
              <p:cNvSpPr/>
              <p:nvPr/>
            </p:nvSpPr>
            <p:spPr>
              <a:xfrm>
                <a:off x="75387" y="1448743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3649" name="Group 26"/>
            <p:cNvGrpSpPr>
              <a:grpSpLocks/>
            </p:cNvGrpSpPr>
            <p:nvPr/>
          </p:nvGrpSpPr>
          <p:grpSpPr bwMode="auto">
            <a:xfrm>
              <a:off x="2858981" y="466853"/>
              <a:ext cx="3434437" cy="1376352"/>
              <a:chOff x="450" y="1450110"/>
              <a:chExt cx="3924945" cy="1572923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214770" y="1827962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437379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/>
              <p:cNvSpPr/>
              <p:nvPr/>
            </p:nvSpPr>
            <p:spPr>
              <a:xfrm>
                <a:off x="2092298" y="2068148"/>
                <a:ext cx="26947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Oval 34"/>
              <p:cNvSpPr/>
              <p:nvPr/>
            </p:nvSpPr>
            <p:spPr>
              <a:xfrm>
                <a:off x="1266303" y="2068148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Oval 35"/>
              <p:cNvSpPr/>
              <p:nvPr/>
            </p:nvSpPr>
            <p:spPr>
              <a:xfrm>
                <a:off x="2921224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/>
              <p:cNvSpPr/>
              <p:nvPr/>
            </p:nvSpPr>
            <p:spPr>
              <a:xfrm>
                <a:off x="1925343" y="1819176"/>
                <a:ext cx="1438169" cy="828933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/>
              <p:cNvSpPr/>
              <p:nvPr/>
            </p:nvSpPr>
            <p:spPr>
              <a:xfrm>
                <a:off x="450" y="1450110"/>
                <a:ext cx="3924945" cy="157292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64" name="Straight Arrow Connector 63"/>
            <p:cNvCxnSpPr/>
            <p:nvPr/>
          </p:nvCxnSpPr>
          <p:spPr>
            <a:xfrm flipV="1">
              <a:off x="2861980" y="1774003"/>
              <a:ext cx="494661" cy="492103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2" name="Group 20"/>
            <p:cNvGrpSpPr>
              <a:grpSpLocks/>
            </p:cNvGrpSpPr>
            <p:nvPr/>
          </p:nvGrpSpPr>
          <p:grpSpPr bwMode="auto">
            <a:xfrm>
              <a:off x="5924780" y="2214846"/>
              <a:ext cx="3858185" cy="1419925"/>
              <a:chOff x="76271" y="1450106"/>
              <a:chExt cx="4409214" cy="1622719"/>
            </a:xfrm>
          </p:grpSpPr>
          <p:sp>
            <p:nvSpPr>
              <p:cNvPr id="22" name="Oval 21"/>
              <p:cNvSpPr/>
              <p:nvPr/>
            </p:nvSpPr>
            <p:spPr>
              <a:xfrm>
                <a:off x="439475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2094396" y="2068144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126547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292332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Oval 25"/>
              <p:cNvSpPr/>
              <p:nvPr/>
            </p:nvSpPr>
            <p:spPr>
              <a:xfrm>
                <a:off x="1031143" y="1658071"/>
                <a:ext cx="2905635" cy="1182550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76271" y="1450106"/>
                <a:ext cx="4409214" cy="1622719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9" name="Oval 28"/>
            <p:cNvSpPr/>
            <p:nvPr/>
          </p:nvSpPr>
          <p:spPr>
            <a:xfrm>
              <a:off x="7542041" y="2530098"/>
              <a:ext cx="1255876" cy="727903"/>
            </a:xfrm>
            <a:prstGeom prst="ellipse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cxnSp>
          <p:nvCxnSpPr>
            <p:cNvPr id="30" name="Straight Arrow Connector 29"/>
            <p:cNvCxnSpPr/>
            <p:nvPr/>
          </p:nvCxnSpPr>
          <p:spPr>
            <a:xfrm>
              <a:off x="5806881" y="1774003"/>
              <a:ext cx="551048" cy="47672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6" name="Group 30"/>
            <p:cNvGrpSpPr>
              <a:grpSpLocks/>
            </p:cNvGrpSpPr>
            <p:nvPr/>
          </p:nvGrpSpPr>
          <p:grpSpPr bwMode="auto">
            <a:xfrm>
              <a:off x="896697" y="4649732"/>
              <a:ext cx="3372378" cy="1378916"/>
              <a:chOff x="-297843" y="1448746"/>
              <a:chExt cx="3854023" cy="1575853"/>
            </a:xfrm>
          </p:grpSpPr>
          <p:sp>
            <p:nvSpPr>
              <p:cNvPr id="40" name="Oval 39"/>
              <p:cNvSpPr/>
              <p:nvPr/>
            </p:nvSpPr>
            <p:spPr>
              <a:xfrm>
                <a:off x="908667" y="1829529"/>
                <a:ext cx="1549472" cy="752775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Oval 40"/>
              <p:cNvSpPr/>
              <p:nvPr/>
            </p:nvSpPr>
            <p:spPr>
              <a:xfrm>
                <a:off x="439655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 41"/>
              <p:cNvSpPr/>
              <p:nvPr/>
            </p:nvSpPr>
            <p:spPr>
              <a:xfrm>
                <a:off x="2094577" y="2069714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Oval 42"/>
              <p:cNvSpPr/>
              <p:nvPr/>
            </p:nvSpPr>
            <p:spPr>
              <a:xfrm>
                <a:off x="126565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Oval 43"/>
              <p:cNvSpPr/>
              <p:nvPr/>
            </p:nvSpPr>
            <p:spPr>
              <a:xfrm>
                <a:off x="292350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/>
              <p:cNvSpPr/>
              <p:nvPr/>
            </p:nvSpPr>
            <p:spPr>
              <a:xfrm>
                <a:off x="-72930" y="1606918"/>
                <a:ext cx="2917344" cy="1329806"/>
              </a:xfrm>
              <a:prstGeom prst="ellipse">
                <a:avLst/>
              </a:prstGeom>
              <a:noFill/>
              <a:ln w="28575">
                <a:solidFill>
                  <a:schemeClr val="tx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Oval 45"/>
              <p:cNvSpPr/>
              <p:nvPr/>
            </p:nvSpPr>
            <p:spPr>
              <a:xfrm>
                <a:off x="-297843" y="1448746"/>
                <a:ext cx="3854023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47" name="Straight Arrow Connector 46"/>
            <p:cNvCxnSpPr/>
            <p:nvPr/>
          </p:nvCxnSpPr>
          <p:spPr>
            <a:xfrm>
              <a:off x="2052069" y="3824434"/>
              <a:ext cx="404956" cy="645886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9" name="Group 48"/>
            <p:cNvGrpSpPr>
              <a:grpSpLocks/>
            </p:cNvGrpSpPr>
            <p:nvPr/>
          </p:nvGrpSpPr>
          <p:grpSpPr bwMode="auto">
            <a:xfrm>
              <a:off x="5132810" y="4739439"/>
              <a:ext cx="3482810" cy="1499995"/>
              <a:chOff x="74952" y="1450974"/>
              <a:chExt cx="3980227" cy="1714224"/>
            </a:xfrm>
          </p:grpSpPr>
          <p:sp>
            <p:nvSpPr>
              <p:cNvPr id="50" name="Oval 49"/>
              <p:cNvSpPr/>
              <p:nvPr/>
            </p:nvSpPr>
            <p:spPr>
              <a:xfrm>
                <a:off x="953671" y="1828828"/>
                <a:ext cx="1619771" cy="755706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1" name="Oval 50"/>
              <p:cNvSpPr/>
              <p:nvPr/>
            </p:nvSpPr>
            <p:spPr>
              <a:xfrm>
                <a:off x="438155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2" name="Oval 51"/>
              <p:cNvSpPr/>
              <p:nvPr/>
            </p:nvSpPr>
            <p:spPr>
              <a:xfrm>
                <a:off x="2093075" y="2069013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3" name="Oval 52"/>
              <p:cNvSpPr/>
              <p:nvPr/>
            </p:nvSpPr>
            <p:spPr>
              <a:xfrm>
                <a:off x="126415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4" name="Oval 53"/>
              <p:cNvSpPr/>
              <p:nvPr/>
            </p:nvSpPr>
            <p:spPr>
              <a:xfrm>
                <a:off x="292200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5" name="Oval 54"/>
              <p:cNvSpPr/>
              <p:nvPr/>
            </p:nvSpPr>
            <p:spPr>
              <a:xfrm>
                <a:off x="859941" y="1606216"/>
                <a:ext cx="2533639" cy="1259511"/>
              </a:xfrm>
              <a:prstGeom prst="ellipse">
                <a:avLst/>
              </a:prstGeom>
              <a:noFill/>
              <a:ln w="28575">
                <a:solidFill>
                  <a:schemeClr val="tx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6" name="Oval 55"/>
              <p:cNvSpPr/>
              <p:nvPr/>
            </p:nvSpPr>
            <p:spPr>
              <a:xfrm>
                <a:off x="74952" y="1450974"/>
                <a:ext cx="3980227" cy="1714224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57" name="Straight Arrow Connector 56"/>
            <p:cNvCxnSpPr/>
            <p:nvPr/>
          </p:nvCxnSpPr>
          <p:spPr>
            <a:xfrm>
              <a:off x="4363906" y="5400702"/>
              <a:ext cx="681761" cy="0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Arrow Connector 58"/>
            <p:cNvCxnSpPr/>
            <p:nvPr/>
          </p:nvCxnSpPr>
          <p:spPr>
            <a:xfrm flipV="1">
              <a:off x="6696247" y="3850064"/>
              <a:ext cx="435712" cy="62025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3644" name="TextBox 3"/>
          <p:cNvSpPr txBox="1">
            <a:spLocks noChangeArrowheads="1"/>
          </p:cNvSpPr>
          <p:nvPr/>
        </p:nvSpPr>
        <p:spPr bwMode="auto">
          <a:xfrm>
            <a:off x="1943100" y="157163"/>
            <a:ext cx="5032375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600">
                <a:solidFill>
                  <a:prstClr val="black"/>
                </a:solidFill>
              </a:rPr>
              <a:t>The Pentagon Equation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030996" y="285033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0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2585109" y="29076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1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5572499" y="172576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1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7731663" y="285063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1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8081540" y="29203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1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8450486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1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4258743" y="1566865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0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5343916" y="1561518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1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3146183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1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3387852" y="4801369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b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3626553" y="4891255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1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3988346" y="501563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1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3389671" y="480196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b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7433645" y="513800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1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122565" y="4926750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1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3390188" y="4801369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b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6605717" y="4864646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prstClr val="black"/>
                </a:solidFill>
              </a:rPr>
              <a:t>b</a:t>
            </a:r>
            <a:endParaRPr lang="en-US" sz="2000" dirty="0">
              <a:solidFill>
                <a:prstClr val="black"/>
              </a:solidFill>
            </a:endParaRPr>
          </a:p>
        </p:txBody>
      </p:sp>
      <p:sp>
        <p:nvSpPr>
          <p:cNvPr id="79" name="TextBox 78"/>
          <p:cNvSpPr txBox="1"/>
          <p:nvPr/>
        </p:nvSpPr>
        <p:spPr>
          <a:xfrm>
            <a:off x="2935113" y="1751623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0070C0"/>
                </a:solidFill>
              </a:rPr>
              <a:t>1</a:t>
            </a:r>
            <a:endParaRPr lang="en-US" sz="3200" b="1" dirty="0">
              <a:solidFill>
                <a:srgbClr val="0070C0"/>
              </a:solidFill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1859712" y="3636664"/>
            <a:ext cx="75373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i="1" dirty="0" smtClean="0">
                <a:solidFill>
                  <a:srgbClr val="0070C0"/>
                </a:solidFill>
              </a:rPr>
              <a:t>F</a:t>
            </a:r>
            <a:r>
              <a:rPr lang="en-US" sz="3200" b="1" i="1" baseline="-25000" dirty="0" smtClean="0">
                <a:solidFill>
                  <a:srgbClr val="0070C0"/>
                </a:solidFill>
              </a:rPr>
              <a:t>0b</a:t>
            </a:r>
            <a:endParaRPr lang="en-US" sz="3200" b="1" i="1" dirty="0">
              <a:solidFill>
                <a:srgbClr val="0070C0"/>
              </a:solidFill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3370571" y="3724438"/>
            <a:ext cx="250196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i="1" dirty="0" smtClean="0">
                <a:solidFill>
                  <a:srgbClr val="0070C0"/>
                </a:solidFill>
                <a:latin typeface="Symbol" panose="05050102010706020507" pitchFamily="18" charset="2"/>
              </a:rPr>
              <a:t>d</a:t>
            </a:r>
            <a:r>
              <a:rPr lang="en-US" sz="3200" b="1" i="1" baseline="-25000" dirty="0" smtClean="0">
                <a:solidFill>
                  <a:srgbClr val="0070C0"/>
                </a:solidFill>
              </a:rPr>
              <a:t>b,0</a:t>
            </a:r>
            <a:r>
              <a:rPr lang="en-US" sz="3200" b="1" i="1" dirty="0" smtClean="0">
                <a:solidFill>
                  <a:srgbClr val="0070C0"/>
                </a:solidFill>
              </a:rPr>
              <a:t> + </a:t>
            </a:r>
            <a:r>
              <a:rPr lang="en-US" sz="3200" b="1" i="1" dirty="0" smtClean="0">
                <a:solidFill>
                  <a:srgbClr val="0070C0"/>
                </a:solidFill>
                <a:latin typeface="Symbol" panose="05050102010706020507" pitchFamily="18" charset="2"/>
              </a:rPr>
              <a:t>d</a:t>
            </a:r>
            <a:r>
              <a:rPr lang="en-US" sz="3200" b="1" i="1" baseline="-25000" dirty="0" smtClean="0">
                <a:solidFill>
                  <a:srgbClr val="0070C0"/>
                </a:solidFill>
              </a:rPr>
              <a:t>b,1</a:t>
            </a:r>
            <a:r>
              <a:rPr lang="en-US" sz="3200" b="1" i="1" dirty="0" smtClean="0">
                <a:solidFill>
                  <a:srgbClr val="0070C0"/>
                </a:solidFill>
              </a:rPr>
              <a:t> F</a:t>
            </a:r>
            <a:r>
              <a:rPr lang="en-US" sz="3200" b="1" i="1" baseline="-25000" dirty="0" smtClean="0">
                <a:solidFill>
                  <a:srgbClr val="0070C0"/>
                </a:solidFill>
              </a:rPr>
              <a:t>11</a:t>
            </a:r>
            <a:endParaRPr lang="en-US" sz="3200" b="1" i="1" dirty="0">
              <a:solidFill>
                <a:srgbClr val="0070C0"/>
              </a:solidFill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6507100" y="3669352"/>
            <a:ext cx="75373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i="1" dirty="0" smtClean="0">
                <a:solidFill>
                  <a:srgbClr val="0070C0"/>
                </a:solidFill>
              </a:rPr>
              <a:t>F</a:t>
            </a:r>
            <a:r>
              <a:rPr lang="en-US" sz="3200" b="1" i="1" baseline="-25000" dirty="0" smtClean="0">
                <a:solidFill>
                  <a:srgbClr val="0070C0"/>
                </a:solidFill>
              </a:rPr>
              <a:t>b1</a:t>
            </a:r>
            <a:endParaRPr lang="en-US" sz="3200" b="1" i="1" dirty="0">
              <a:solidFill>
                <a:srgbClr val="0070C0"/>
              </a:solidFill>
            </a:endParaRPr>
          </a:p>
        </p:txBody>
      </p:sp>
      <p:graphicFrame>
        <p:nvGraphicFramePr>
          <p:cNvPr id="78" name="Object 7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501058639"/>
              </p:ext>
            </p:extLst>
          </p:nvPr>
        </p:nvGraphicFramePr>
        <p:xfrm>
          <a:off x="268288" y="5830888"/>
          <a:ext cx="8545512" cy="10509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24146" name="Equation" r:id="rId4" imgW="2895480" imgH="355320" progId="Equation.3">
                  <p:embed/>
                </p:oleObj>
              </mc:Choice>
              <mc:Fallback>
                <p:oleObj name="Equation" r:id="rId4" imgW="2895480" imgH="355320" progId="Equation.3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268288" y="5830888"/>
                        <a:ext cx="8545512" cy="105092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2" name="TextBox 81"/>
          <p:cNvSpPr txBox="1"/>
          <p:nvPr/>
        </p:nvSpPr>
        <p:spPr>
          <a:xfrm>
            <a:off x="33033" y="4438061"/>
            <a:ext cx="881218" cy="830997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txBody>
          <a:bodyPr wrap="square" rtlCol="0">
            <a:spAutoFit/>
          </a:bodyPr>
          <a:lstStyle/>
          <a:p>
            <a:r>
              <a:rPr lang="en-US" dirty="0" smtClean="0"/>
              <a:t>Top path</a:t>
            </a:r>
            <a:endParaRPr lang="en-US" dirty="0"/>
          </a:p>
        </p:txBody>
      </p:sp>
      <p:sp>
        <p:nvSpPr>
          <p:cNvPr id="83" name="TextBox 82"/>
          <p:cNvSpPr txBox="1"/>
          <p:nvPr/>
        </p:nvSpPr>
        <p:spPr>
          <a:xfrm>
            <a:off x="7955347" y="4475756"/>
            <a:ext cx="1173205" cy="830997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txBody>
          <a:bodyPr wrap="square" rtlCol="0">
            <a:spAutoFit/>
          </a:bodyPr>
          <a:lstStyle/>
          <a:p>
            <a:r>
              <a:rPr lang="en-US" dirty="0" smtClean="0"/>
              <a:t>Bottom</a:t>
            </a:r>
          </a:p>
          <a:p>
            <a:r>
              <a:rPr lang="en-US" dirty="0" smtClean="0"/>
              <a:t>path</a:t>
            </a:r>
            <a:endParaRPr lang="en-US" dirty="0"/>
          </a:p>
        </p:txBody>
      </p:sp>
      <p:cxnSp>
        <p:nvCxnSpPr>
          <p:cNvPr id="84" name="Straight Arrow Connector 83"/>
          <p:cNvCxnSpPr>
            <a:stCxn id="82" idx="2"/>
          </p:cNvCxnSpPr>
          <p:nvPr/>
        </p:nvCxnSpPr>
        <p:spPr>
          <a:xfrm>
            <a:off x="473642" y="5269058"/>
            <a:ext cx="115734" cy="668510"/>
          </a:xfrm>
          <a:prstGeom prst="straightConnector1">
            <a:avLst/>
          </a:prstGeom>
          <a:ln w="571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Arrow Connector 84"/>
          <p:cNvCxnSpPr>
            <a:stCxn id="83" idx="2"/>
          </p:cNvCxnSpPr>
          <p:nvPr/>
        </p:nvCxnSpPr>
        <p:spPr>
          <a:xfrm flipH="1">
            <a:off x="8371515" y="5306753"/>
            <a:ext cx="170435" cy="537915"/>
          </a:xfrm>
          <a:prstGeom prst="straightConnector1">
            <a:avLst/>
          </a:prstGeom>
          <a:ln w="571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/>
          <p:cNvSpPr txBox="1"/>
          <p:nvPr/>
        </p:nvSpPr>
        <p:spPr>
          <a:xfrm>
            <a:off x="5897924" y="1597482"/>
            <a:ext cx="75373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i="1" dirty="0" smtClean="0">
                <a:solidFill>
                  <a:srgbClr val="0070C0"/>
                </a:solidFill>
              </a:rPr>
              <a:t>F</a:t>
            </a:r>
            <a:r>
              <a:rPr lang="en-US" sz="3200" b="1" i="1" baseline="-25000" dirty="0" smtClean="0">
                <a:solidFill>
                  <a:srgbClr val="0070C0"/>
                </a:solidFill>
              </a:rPr>
              <a:t>01</a:t>
            </a:r>
            <a:endParaRPr lang="en-US" sz="3200" b="1" i="1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3079026"/>
      </p:ext>
    </p:extLst>
  </p:cSld>
  <p:clrMapOvr>
    <a:masterClrMapping/>
  </p:clrMapOvr>
  <p:transition advClick="0"/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643" name="Group 1"/>
          <p:cNvGrpSpPr>
            <a:grpSpLocks/>
          </p:cNvGrpSpPr>
          <p:nvPr/>
        </p:nvGrpSpPr>
        <p:grpSpPr bwMode="auto">
          <a:xfrm>
            <a:off x="1595438" y="1049338"/>
            <a:ext cx="5522912" cy="3686175"/>
            <a:chOff x="52919" y="466853"/>
            <a:chExt cx="8916719" cy="5951376"/>
          </a:xfrm>
        </p:grpSpPr>
        <p:grpSp>
          <p:nvGrpSpPr>
            <p:cNvPr id="63648" name="Group 2"/>
            <p:cNvGrpSpPr>
              <a:grpSpLocks/>
            </p:cNvGrpSpPr>
            <p:nvPr/>
          </p:nvGrpSpPr>
          <p:grpSpPr bwMode="auto">
            <a:xfrm>
              <a:off x="52919" y="2134024"/>
              <a:ext cx="3045632" cy="1376610"/>
              <a:chOff x="75387" y="1450110"/>
              <a:chExt cx="3480611" cy="1573218"/>
            </a:xfrm>
          </p:grpSpPr>
          <p:sp>
            <p:nvSpPr>
              <p:cNvPr id="20" name="Oval 19"/>
              <p:cNvSpPr/>
              <p:nvPr/>
            </p:nvSpPr>
            <p:spPr>
              <a:xfrm>
                <a:off x="224768" y="1850028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/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438591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/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2093511" y="2069711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/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126458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/>
              </a:p>
            </p:txBody>
          </p:sp>
          <p:sp>
            <p:nvSpPr>
              <p:cNvPr id="13" name="Oval 12"/>
              <p:cNvSpPr/>
              <p:nvPr/>
            </p:nvSpPr>
            <p:spPr>
              <a:xfrm>
                <a:off x="292243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/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154471" y="1615700"/>
                <a:ext cx="2533641" cy="126244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/>
              </a:p>
            </p:txBody>
          </p:sp>
          <p:sp>
            <p:nvSpPr>
              <p:cNvPr id="14" name="Oval 13"/>
              <p:cNvSpPr/>
              <p:nvPr/>
            </p:nvSpPr>
            <p:spPr>
              <a:xfrm>
                <a:off x="75387" y="1448743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/>
              </a:p>
            </p:txBody>
          </p:sp>
        </p:grpSp>
        <p:grpSp>
          <p:nvGrpSpPr>
            <p:cNvPr id="63649" name="Group 26"/>
            <p:cNvGrpSpPr>
              <a:grpSpLocks/>
            </p:cNvGrpSpPr>
            <p:nvPr/>
          </p:nvGrpSpPr>
          <p:grpSpPr bwMode="auto">
            <a:xfrm>
              <a:off x="2924554" y="466853"/>
              <a:ext cx="3045632" cy="1376610"/>
              <a:chOff x="75387" y="1450110"/>
              <a:chExt cx="3480611" cy="1573218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214770" y="1827962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/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437379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/>
              </a:p>
            </p:txBody>
          </p:sp>
          <p:sp>
            <p:nvSpPr>
              <p:cNvPr id="34" name="Oval 33"/>
              <p:cNvSpPr/>
              <p:nvPr/>
            </p:nvSpPr>
            <p:spPr>
              <a:xfrm>
                <a:off x="2092298" y="2068148"/>
                <a:ext cx="26947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/>
              </a:p>
            </p:txBody>
          </p:sp>
          <p:sp>
            <p:nvSpPr>
              <p:cNvPr id="35" name="Oval 34"/>
              <p:cNvSpPr/>
              <p:nvPr/>
            </p:nvSpPr>
            <p:spPr>
              <a:xfrm>
                <a:off x="1266303" y="2068148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/>
              </a:p>
            </p:txBody>
          </p:sp>
          <p:sp>
            <p:nvSpPr>
              <p:cNvPr id="36" name="Oval 35"/>
              <p:cNvSpPr/>
              <p:nvPr/>
            </p:nvSpPr>
            <p:spPr>
              <a:xfrm>
                <a:off x="2921224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/>
              </a:p>
            </p:txBody>
          </p:sp>
          <p:sp>
            <p:nvSpPr>
              <p:cNvPr id="37" name="Oval 36"/>
              <p:cNvSpPr/>
              <p:nvPr/>
            </p:nvSpPr>
            <p:spPr>
              <a:xfrm>
                <a:off x="1925343" y="1819176"/>
                <a:ext cx="1438169" cy="828933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/>
              </a:p>
            </p:txBody>
          </p:sp>
          <p:sp>
            <p:nvSpPr>
              <p:cNvPr id="38" name="Oval 37"/>
              <p:cNvSpPr/>
              <p:nvPr/>
            </p:nvSpPr>
            <p:spPr>
              <a:xfrm>
                <a:off x="74175" y="1450110"/>
                <a:ext cx="3482655" cy="157292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/>
              </a:p>
            </p:txBody>
          </p:sp>
        </p:grpSp>
        <p:cxnSp>
          <p:nvCxnSpPr>
            <p:cNvPr id="64" name="Straight Arrow Connector 63"/>
            <p:cNvCxnSpPr/>
            <p:nvPr/>
          </p:nvCxnSpPr>
          <p:spPr>
            <a:xfrm flipV="1">
              <a:off x="2861980" y="1774003"/>
              <a:ext cx="494661" cy="492103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651" name="TextBox 64"/>
            <p:cNvSpPr txBox="1">
              <a:spLocks noChangeArrowheads="1"/>
            </p:cNvSpPr>
            <p:nvPr/>
          </p:nvSpPr>
          <p:spPr bwMode="auto">
            <a:xfrm>
              <a:off x="2295025" y="1303472"/>
              <a:ext cx="616323" cy="797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2800" i="1">
                  <a:latin typeface="Times New Roman" pitchFamily="18" charset="0"/>
                  <a:cs typeface="Times New Roman" pitchFamily="18" charset="0"/>
                </a:rPr>
                <a:t>F</a:t>
              </a:r>
            </a:p>
          </p:txBody>
        </p:sp>
        <p:grpSp>
          <p:nvGrpSpPr>
            <p:cNvPr id="63652" name="Group 20"/>
            <p:cNvGrpSpPr>
              <a:grpSpLocks/>
            </p:cNvGrpSpPr>
            <p:nvPr/>
          </p:nvGrpSpPr>
          <p:grpSpPr bwMode="auto">
            <a:xfrm>
              <a:off x="5924006" y="2214849"/>
              <a:ext cx="3045632" cy="1376610"/>
              <a:chOff x="75387" y="1450110"/>
              <a:chExt cx="3480611" cy="1573218"/>
            </a:xfrm>
          </p:grpSpPr>
          <p:sp>
            <p:nvSpPr>
              <p:cNvPr id="22" name="Oval 21"/>
              <p:cNvSpPr/>
              <p:nvPr/>
            </p:nvSpPr>
            <p:spPr>
              <a:xfrm>
                <a:off x="439475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/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2094396" y="2068144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/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126547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/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292332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/>
              </a:p>
            </p:txBody>
          </p:sp>
          <p:sp>
            <p:nvSpPr>
              <p:cNvPr id="26" name="Oval 25"/>
              <p:cNvSpPr/>
              <p:nvPr/>
            </p:nvSpPr>
            <p:spPr>
              <a:xfrm>
                <a:off x="1031145" y="1658071"/>
                <a:ext cx="2428194" cy="1165780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/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76271" y="1450106"/>
                <a:ext cx="3479727" cy="157292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/>
              </a:p>
            </p:txBody>
          </p:sp>
        </p:grpSp>
        <p:sp>
          <p:nvSpPr>
            <p:cNvPr id="29" name="Oval 28"/>
            <p:cNvSpPr/>
            <p:nvPr/>
          </p:nvSpPr>
          <p:spPr>
            <a:xfrm>
              <a:off x="7542041" y="2530098"/>
              <a:ext cx="1255876" cy="727903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/>
            </a:p>
          </p:txBody>
        </p:sp>
        <p:cxnSp>
          <p:nvCxnSpPr>
            <p:cNvPr id="30" name="Straight Arrow Connector 29"/>
            <p:cNvCxnSpPr/>
            <p:nvPr/>
          </p:nvCxnSpPr>
          <p:spPr>
            <a:xfrm>
              <a:off x="5806881" y="1774003"/>
              <a:ext cx="551048" cy="47672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655" name="TextBox 38"/>
            <p:cNvSpPr txBox="1">
              <a:spLocks noChangeArrowheads="1"/>
            </p:cNvSpPr>
            <p:nvPr/>
          </p:nvSpPr>
          <p:spPr bwMode="auto">
            <a:xfrm>
              <a:off x="6225365" y="1323309"/>
              <a:ext cx="616323" cy="797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2800" i="1">
                  <a:latin typeface="Times New Roman" pitchFamily="18" charset="0"/>
                  <a:cs typeface="Times New Roman" pitchFamily="18" charset="0"/>
                </a:rPr>
                <a:t>F</a:t>
              </a:r>
            </a:p>
          </p:txBody>
        </p:sp>
        <p:grpSp>
          <p:nvGrpSpPr>
            <p:cNvPr id="63656" name="Group 30"/>
            <p:cNvGrpSpPr>
              <a:grpSpLocks/>
            </p:cNvGrpSpPr>
            <p:nvPr/>
          </p:nvGrpSpPr>
          <p:grpSpPr bwMode="auto">
            <a:xfrm>
              <a:off x="1223284" y="4650925"/>
              <a:ext cx="3045632" cy="1376610"/>
              <a:chOff x="75387" y="1450110"/>
              <a:chExt cx="3480611" cy="1573218"/>
            </a:xfrm>
          </p:grpSpPr>
          <p:sp>
            <p:nvSpPr>
              <p:cNvPr id="40" name="Oval 39"/>
              <p:cNvSpPr/>
              <p:nvPr/>
            </p:nvSpPr>
            <p:spPr>
              <a:xfrm>
                <a:off x="963959" y="1829529"/>
                <a:ext cx="1622701" cy="75277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/>
              </a:p>
            </p:txBody>
          </p:sp>
          <p:sp>
            <p:nvSpPr>
              <p:cNvPr id="41" name="Oval 40"/>
              <p:cNvSpPr/>
              <p:nvPr/>
            </p:nvSpPr>
            <p:spPr>
              <a:xfrm>
                <a:off x="439655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/>
              </a:p>
            </p:txBody>
          </p:sp>
          <p:sp>
            <p:nvSpPr>
              <p:cNvPr id="42" name="Oval 41"/>
              <p:cNvSpPr/>
              <p:nvPr/>
            </p:nvSpPr>
            <p:spPr>
              <a:xfrm>
                <a:off x="2094577" y="2069714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/>
              </a:p>
            </p:txBody>
          </p:sp>
          <p:sp>
            <p:nvSpPr>
              <p:cNvPr id="43" name="Oval 42"/>
              <p:cNvSpPr/>
              <p:nvPr/>
            </p:nvSpPr>
            <p:spPr>
              <a:xfrm>
                <a:off x="126565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/>
              </a:p>
            </p:txBody>
          </p:sp>
          <p:sp>
            <p:nvSpPr>
              <p:cNvPr id="44" name="Oval 43"/>
              <p:cNvSpPr/>
              <p:nvPr/>
            </p:nvSpPr>
            <p:spPr>
              <a:xfrm>
                <a:off x="292350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/>
              </a:p>
            </p:txBody>
          </p:sp>
          <p:sp>
            <p:nvSpPr>
              <p:cNvPr id="45" name="Oval 44"/>
              <p:cNvSpPr/>
              <p:nvPr/>
            </p:nvSpPr>
            <p:spPr>
              <a:xfrm>
                <a:off x="176040" y="1606918"/>
                <a:ext cx="2533641" cy="125951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/>
              </a:p>
            </p:txBody>
          </p:sp>
          <p:sp>
            <p:nvSpPr>
              <p:cNvPr id="46" name="Oval 45"/>
              <p:cNvSpPr/>
              <p:nvPr/>
            </p:nvSpPr>
            <p:spPr>
              <a:xfrm>
                <a:off x="76452" y="1448746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/>
              </a:p>
            </p:txBody>
          </p:sp>
        </p:grpSp>
        <p:cxnSp>
          <p:nvCxnSpPr>
            <p:cNvPr id="47" name="Straight Arrow Connector 46"/>
            <p:cNvCxnSpPr/>
            <p:nvPr/>
          </p:nvCxnSpPr>
          <p:spPr>
            <a:xfrm>
              <a:off x="2052069" y="3824434"/>
              <a:ext cx="404956" cy="645886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658" name="TextBox 47"/>
            <p:cNvSpPr txBox="1">
              <a:spLocks noChangeArrowheads="1"/>
            </p:cNvSpPr>
            <p:nvPr/>
          </p:nvSpPr>
          <p:spPr bwMode="auto">
            <a:xfrm>
              <a:off x="1438379" y="3825099"/>
              <a:ext cx="616323" cy="797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2800" i="1">
                  <a:latin typeface="Times New Roman" pitchFamily="18" charset="0"/>
                  <a:cs typeface="Times New Roman" pitchFamily="18" charset="0"/>
                </a:rPr>
                <a:t>F</a:t>
              </a:r>
            </a:p>
          </p:txBody>
        </p:sp>
        <p:grpSp>
          <p:nvGrpSpPr>
            <p:cNvPr id="63659" name="Group 48"/>
            <p:cNvGrpSpPr>
              <a:grpSpLocks/>
            </p:cNvGrpSpPr>
            <p:nvPr/>
          </p:nvGrpSpPr>
          <p:grpSpPr bwMode="auto">
            <a:xfrm>
              <a:off x="5133191" y="4738683"/>
              <a:ext cx="3045632" cy="1376610"/>
              <a:chOff x="75387" y="1450110"/>
              <a:chExt cx="3480611" cy="1573218"/>
            </a:xfrm>
          </p:grpSpPr>
          <p:sp>
            <p:nvSpPr>
              <p:cNvPr id="50" name="Oval 49"/>
              <p:cNvSpPr/>
              <p:nvPr/>
            </p:nvSpPr>
            <p:spPr>
              <a:xfrm>
                <a:off x="953671" y="1828828"/>
                <a:ext cx="1619771" cy="755706"/>
              </a:xfrm>
              <a:prstGeom prst="ellipse">
                <a:avLst/>
              </a:prstGeom>
              <a:noFill/>
              <a:ln w="190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/>
              </a:p>
            </p:txBody>
          </p:sp>
          <p:sp>
            <p:nvSpPr>
              <p:cNvPr id="51" name="Oval 50"/>
              <p:cNvSpPr/>
              <p:nvPr/>
            </p:nvSpPr>
            <p:spPr>
              <a:xfrm>
                <a:off x="438155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/>
              </a:p>
            </p:txBody>
          </p:sp>
          <p:sp>
            <p:nvSpPr>
              <p:cNvPr id="52" name="Oval 51"/>
              <p:cNvSpPr/>
              <p:nvPr/>
            </p:nvSpPr>
            <p:spPr>
              <a:xfrm>
                <a:off x="2093075" y="2069013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/>
              </a:p>
            </p:txBody>
          </p:sp>
          <p:sp>
            <p:nvSpPr>
              <p:cNvPr id="53" name="Oval 52"/>
              <p:cNvSpPr/>
              <p:nvPr/>
            </p:nvSpPr>
            <p:spPr>
              <a:xfrm>
                <a:off x="126415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/>
              </a:p>
            </p:txBody>
          </p:sp>
          <p:sp>
            <p:nvSpPr>
              <p:cNvPr id="54" name="Oval 53"/>
              <p:cNvSpPr/>
              <p:nvPr/>
            </p:nvSpPr>
            <p:spPr>
              <a:xfrm>
                <a:off x="292200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/>
              </a:p>
            </p:txBody>
          </p:sp>
          <p:sp>
            <p:nvSpPr>
              <p:cNvPr id="55" name="Oval 54"/>
              <p:cNvSpPr/>
              <p:nvPr/>
            </p:nvSpPr>
            <p:spPr>
              <a:xfrm>
                <a:off x="859941" y="1606216"/>
                <a:ext cx="2533639" cy="125951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/>
              </a:p>
            </p:txBody>
          </p:sp>
          <p:sp>
            <p:nvSpPr>
              <p:cNvPr id="56" name="Oval 55"/>
              <p:cNvSpPr/>
              <p:nvPr/>
            </p:nvSpPr>
            <p:spPr>
              <a:xfrm>
                <a:off x="74952" y="1450974"/>
                <a:ext cx="3479727" cy="1572925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/>
              </a:p>
            </p:txBody>
          </p:sp>
        </p:grpSp>
        <p:cxnSp>
          <p:nvCxnSpPr>
            <p:cNvPr id="57" name="Straight Arrow Connector 56"/>
            <p:cNvCxnSpPr/>
            <p:nvPr/>
          </p:nvCxnSpPr>
          <p:spPr>
            <a:xfrm>
              <a:off x="4363906" y="5400702"/>
              <a:ext cx="681761" cy="0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661" name="TextBox 57"/>
            <p:cNvSpPr txBox="1">
              <a:spLocks noChangeArrowheads="1"/>
            </p:cNvSpPr>
            <p:nvPr/>
          </p:nvSpPr>
          <p:spPr bwMode="auto">
            <a:xfrm>
              <a:off x="4425649" y="5620578"/>
              <a:ext cx="616323" cy="797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2800" i="1">
                  <a:latin typeface="Times New Roman" pitchFamily="18" charset="0"/>
                  <a:cs typeface="Times New Roman" pitchFamily="18" charset="0"/>
                </a:rPr>
                <a:t>F</a:t>
              </a:r>
            </a:p>
          </p:txBody>
        </p:sp>
        <p:cxnSp>
          <p:nvCxnSpPr>
            <p:cNvPr id="59" name="Straight Arrow Connector 58"/>
            <p:cNvCxnSpPr/>
            <p:nvPr/>
          </p:nvCxnSpPr>
          <p:spPr>
            <a:xfrm flipV="1">
              <a:off x="6696247" y="3850064"/>
              <a:ext cx="435712" cy="62025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663" name="TextBox 59"/>
            <p:cNvSpPr txBox="1">
              <a:spLocks noChangeArrowheads="1"/>
            </p:cNvSpPr>
            <p:nvPr/>
          </p:nvSpPr>
          <p:spPr bwMode="auto">
            <a:xfrm>
              <a:off x="7317901" y="3943039"/>
              <a:ext cx="616323" cy="797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2800" i="1">
                  <a:latin typeface="Times New Roman" pitchFamily="18" charset="0"/>
                  <a:cs typeface="Times New Roman" pitchFamily="18" charset="0"/>
                </a:rPr>
                <a:t>F</a:t>
              </a:r>
            </a:p>
          </p:txBody>
        </p:sp>
      </p:grpSp>
      <p:sp>
        <p:nvSpPr>
          <p:cNvPr id="63644" name="TextBox 3"/>
          <p:cNvSpPr txBox="1">
            <a:spLocks noChangeArrowheads="1"/>
          </p:cNvSpPr>
          <p:nvPr/>
        </p:nvSpPr>
        <p:spPr bwMode="auto">
          <a:xfrm>
            <a:off x="1943100" y="157163"/>
            <a:ext cx="5032375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600" dirty="0"/>
              <a:t>The Pentagon Equation</a:t>
            </a:r>
          </a:p>
        </p:txBody>
      </p:sp>
      <p:sp>
        <p:nvSpPr>
          <p:cNvPr id="63645" name="TextBox 4"/>
          <p:cNvSpPr txBox="1">
            <a:spLocks noChangeArrowheads="1"/>
          </p:cNvSpPr>
          <p:nvPr/>
        </p:nvSpPr>
        <p:spPr bwMode="auto">
          <a:xfrm>
            <a:off x="23813" y="4725988"/>
            <a:ext cx="8924238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2800" dirty="0"/>
              <a:t>Unique </a:t>
            </a:r>
            <a:r>
              <a:rPr lang="en-US" sz="2800" dirty="0" smtClean="0"/>
              <a:t>unitary solution (up to irrelevant phase factors):</a:t>
            </a:r>
            <a:endParaRPr lang="en-US" sz="2800" dirty="0"/>
          </a:p>
        </p:txBody>
      </p:sp>
      <p:graphicFrame>
        <p:nvGraphicFramePr>
          <p:cNvPr id="63641" name="Object 153"/>
          <p:cNvGraphicFramePr>
            <a:graphicFrameLocks noChangeAspect="1"/>
          </p:cNvGraphicFramePr>
          <p:nvPr/>
        </p:nvGraphicFramePr>
        <p:xfrm>
          <a:off x="749300" y="5321300"/>
          <a:ext cx="2933700" cy="1193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3947" name="Equation" r:id="rId3" imgW="1180588" imgH="482391" progId="Equation.3">
                  <p:embed/>
                </p:oleObj>
              </mc:Choice>
              <mc:Fallback>
                <p:oleObj name="Equation" r:id="rId3" imgW="1180588" imgH="482391" progId="Equation.3">
                  <p:embed/>
                  <p:pic>
                    <p:nvPicPr>
                      <p:cNvPr id="0" name="Picture 20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9300" y="5321300"/>
                        <a:ext cx="2933700" cy="11938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3642" name="Object 154"/>
          <p:cNvGraphicFramePr>
            <a:graphicFrameLocks noChangeAspect="1"/>
          </p:cNvGraphicFramePr>
          <p:nvPr/>
        </p:nvGraphicFramePr>
        <p:xfrm>
          <a:off x="4687888" y="5329238"/>
          <a:ext cx="2614612" cy="8239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3948" name="Equation" r:id="rId5" imgW="1371600" imgH="431800" progId="Equation.3">
                  <p:embed/>
                </p:oleObj>
              </mc:Choice>
              <mc:Fallback>
                <p:oleObj name="Equation" r:id="rId5" imgW="1371600" imgH="431800" progId="Equation.3">
                  <p:embed/>
                  <p:pic>
                    <p:nvPicPr>
                      <p:cNvPr id="0" name="Picture 20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87888" y="5329238"/>
                        <a:ext cx="2614612" cy="82391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3646" name="TextBox 7"/>
          <p:cNvSpPr txBox="1">
            <a:spLocks noChangeArrowheads="1"/>
          </p:cNvSpPr>
          <p:nvPr/>
        </p:nvSpPr>
        <p:spPr bwMode="auto">
          <a:xfrm>
            <a:off x="6362700" y="6234113"/>
            <a:ext cx="1570038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1800"/>
              <a:t>Golden Mean</a:t>
            </a:r>
          </a:p>
        </p:txBody>
      </p:sp>
      <p:pic>
        <p:nvPicPr>
          <p:cNvPr id="63647" name="Picture 97" descr="C:\Users\bonestee\Downloads\Fibonacci_spiral_34.svg.png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7612063" y="5329238"/>
            <a:ext cx="1390650" cy="881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 advClick="0"/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2153233" y="897801"/>
            <a:ext cx="4393565" cy="1903969"/>
            <a:chOff x="914400" y="514350"/>
            <a:chExt cx="5168900" cy="2239963"/>
          </a:xfrm>
        </p:grpSpPr>
        <p:sp>
          <p:nvSpPr>
            <p:cNvPr id="589898" name="Oval 74"/>
            <p:cNvSpPr>
              <a:spLocks noChangeArrowheads="1"/>
            </p:cNvSpPr>
            <p:nvPr/>
          </p:nvSpPr>
          <p:spPr bwMode="auto">
            <a:xfrm>
              <a:off x="1419225" y="1558925"/>
              <a:ext cx="212725" cy="177800"/>
            </a:xfrm>
            <a:prstGeom prst="ellipse">
              <a:avLst/>
            </a:prstGeom>
            <a:solidFill>
              <a:srgbClr val="92D050"/>
            </a:solidFill>
            <a:ln w="19050" algn="ctr">
              <a:solidFill>
                <a:srgbClr val="92D050"/>
              </a:solidFill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en-US" sz="280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89899" name="Oval 75"/>
            <p:cNvSpPr>
              <a:spLocks noChangeArrowheads="1"/>
            </p:cNvSpPr>
            <p:nvPr/>
          </p:nvSpPr>
          <p:spPr bwMode="auto">
            <a:xfrm>
              <a:off x="2228850" y="1558925"/>
              <a:ext cx="212725" cy="177800"/>
            </a:xfrm>
            <a:prstGeom prst="ellipse">
              <a:avLst/>
            </a:prstGeom>
            <a:solidFill>
              <a:srgbClr val="92D050"/>
            </a:solidFill>
            <a:ln w="19050" algn="ctr">
              <a:solidFill>
                <a:srgbClr val="92D050"/>
              </a:solidFill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en-US" sz="280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89900" name="Oval 76"/>
            <p:cNvSpPr>
              <a:spLocks noChangeArrowheads="1"/>
            </p:cNvSpPr>
            <p:nvPr/>
          </p:nvSpPr>
          <p:spPr bwMode="auto">
            <a:xfrm>
              <a:off x="1212850" y="1306513"/>
              <a:ext cx="1390650" cy="625475"/>
            </a:xfrm>
            <a:prstGeom prst="ellipse">
              <a:avLst/>
            </a:prstGeom>
            <a:noFill/>
            <a:ln w="19050" algn="ctr">
              <a:solidFill>
                <a:srgbClr val="00206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 sz="280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89902" name="Oval 78"/>
            <p:cNvSpPr>
              <a:spLocks noChangeArrowheads="1"/>
            </p:cNvSpPr>
            <p:nvPr/>
          </p:nvSpPr>
          <p:spPr bwMode="auto">
            <a:xfrm>
              <a:off x="3155950" y="1558925"/>
              <a:ext cx="212725" cy="177800"/>
            </a:xfrm>
            <a:prstGeom prst="ellipse">
              <a:avLst/>
            </a:prstGeom>
            <a:solidFill>
              <a:srgbClr val="92D050"/>
            </a:solidFill>
            <a:ln w="19050" algn="ctr">
              <a:solidFill>
                <a:srgbClr val="92D050"/>
              </a:solidFill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en-US" sz="280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89903" name="Oval 79"/>
            <p:cNvSpPr>
              <a:spLocks noChangeArrowheads="1"/>
            </p:cNvSpPr>
            <p:nvPr/>
          </p:nvSpPr>
          <p:spPr bwMode="auto">
            <a:xfrm>
              <a:off x="1146175" y="1090613"/>
              <a:ext cx="2349500" cy="1001712"/>
            </a:xfrm>
            <a:prstGeom prst="ellipse">
              <a:avLst/>
            </a:prstGeom>
            <a:noFill/>
            <a:ln w="19050" algn="ctr">
              <a:solidFill>
                <a:srgbClr val="00206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 sz="280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89904" name="Oval 80"/>
            <p:cNvSpPr>
              <a:spLocks noChangeArrowheads="1"/>
            </p:cNvSpPr>
            <p:nvPr/>
          </p:nvSpPr>
          <p:spPr bwMode="auto">
            <a:xfrm>
              <a:off x="3921125" y="1558925"/>
              <a:ext cx="212725" cy="177800"/>
            </a:xfrm>
            <a:prstGeom prst="ellipse">
              <a:avLst/>
            </a:prstGeom>
            <a:solidFill>
              <a:srgbClr val="92D050"/>
            </a:solidFill>
            <a:ln w="19050" algn="ctr">
              <a:solidFill>
                <a:srgbClr val="92D050"/>
              </a:solidFill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en-US" sz="280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89905" name="Oval 81"/>
            <p:cNvSpPr>
              <a:spLocks noChangeArrowheads="1"/>
            </p:cNvSpPr>
            <p:nvPr/>
          </p:nvSpPr>
          <p:spPr bwMode="auto">
            <a:xfrm>
              <a:off x="4730750" y="1558925"/>
              <a:ext cx="212725" cy="177800"/>
            </a:xfrm>
            <a:prstGeom prst="ellipse">
              <a:avLst/>
            </a:prstGeom>
            <a:solidFill>
              <a:srgbClr val="92D050"/>
            </a:solidFill>
            <a:ln w="19050" algn="ctr">
              <a:solidFill>
                <a:srgbClr val="92D050"/>
              </a:solidFill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en-US" sz="280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89908" name="Oval 84"/>
            <p:cNvSpPr>
              <a:spLocks noChangeArrowheads="1"/>
            </p:cNvSpPr>
            <p:nvPr/>
          </p:nvSpPr>
          <p:spPr bwMode="auto">
            <a:xfrm>
              <a:off x="5657850" y="1558925"/>
              <a:ext cx="212725" cy="177800"/>
            </a:xfrm>
            <a:prstGeom prst="ellipse">
              <a:avLst/>
            </a:prstGeom>
            <a:solidFill>
              <a:srgbClr val="92D050"/>
            </a:solidFill>
            <a:ln w="19050" algn="ctr">
              <a:solidFill>
                <a:srgbClr val="92D050"/>
              </a:solidFill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en-US" sz="280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89912" name="Oval 88"/>
            <p:cNvSpPr>
              <a:spLocks noChangeArrowheads="1"/>
            </p:cNvSpPr>
            <p:nvPr/>
          </p:nvSpPr>
          <p:spPr bwMode="auto">
            <a:xfrm>
              <a:off x="914400" y="514350"/>
              <a:ext cx="5168900" cy="2239963"/>
            </a:xfrm>
            <a:prstGeom prst="ellipse">
              <a:avLst/>
            </a:prstGeom>
            <a:noFill/>
            <a:ln w="19050" algn="ctr">
              <a:solidFill>
                <a:srgbClr val="00206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 sz="280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89915" name="Oval 91"/>
            <p:cNvSpPr>
              <a:spLocks noChangeArrowheads="1"/>
            </p:cNvSpPr>
            <p:nvPr/>
          </p:nvSpPr>
          <p:spPr bwMode="auto">
            <a:xfrm>
              <a:off x="1006475" y="669925"/>
              <a:ext cx="4176713" cy="1863725"/>
            </a:xfrm>
            <a:prstGeom prst="ellipse">
              <a:avLst/>
            </a:prstGeom>
            <a:noFill/>
            <a:ln w="19050" algn="ctr">
              <a:solidFill>
                <a:srgbClr val="00206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 sz="280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89917" name="Oval 93"/>
            <p:cNvSpPr>
              <a:spLocks noChangeArrowheads="1"/>
            </p:cNvSpPr>
            <p:nvPr/>
          </p:nvSpPr>
          <p:spPr bwMode="auto">
            <a:xfrm>
              <a:off x="1082675" y="912813"/>
              <a:ext cx="3184525" cy="1443037"/>
            </a:xfrm>
            <a:prstGeom prst="ellipse">
              <a:avLst/>
            </a:prstGeom>
            <a:noFill/>
            <a:ln w="19050" algn="ctr">
              <a:solidFill>
                <a:srgbClr val="00206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 sz="280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</p:grpSp>
      <p:sp>
        <p:nvSpPr>
          <p:cNvPr id="53" name="TextBox 3"/>
          <p:cNvSpPr txBox="1">
            <a:spLocks noChangeArrowheads="1"/>
          </p:cNvSpPr>
          <p:nvPr/>
        </p:nvSpPr>
        <p:spPr bwMode="auto">
          <a:xfrm>
            <a:off x="1618644" y="9683"/>
            <a:ext cx="6083717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600" dirty="0" smtClean="0"/>
              <a:t>Hilbert Space Dimensionality</a:t>
            </a:r>
            <a:endParaRPr lang="en-US" sz="3600" dirty="0"/>
          </a:p>
        </p:txBody>
      </p:sp>
    </p:spTree>
    <p:extLst>
      <p:ext uri="{BB962C8B-B14F-4D97-AF65-F5344CB8AC3E}">
        <p14:creationId xmlns:p14="http://schemas.microsoft.com/office/powerpoint/2010/main" val="3775856731"/>
      </p:ext>
    </p:extLst>
  </p:cSld>
  <p:clrMapOvr>
    <a:masterClrMapping/>
  </p:clrMapOvr>
  <p:transition advTm="9563"/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9826" name="Line 2"/>
          <p:cNvSpPr>
            <a:spLocks noChangeShapeType="1"/>
          </p:cNvSpPr>
          <p:nvPr/>
        </p:nvSpPr>
        <p:spPr bwMode="auto">
          <a:xfrm>
            <a:off x="1130300" y="6013240"/>
            <a:ext cx="6824663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89827" name="Line 3"/>
          <p:cNvSpPr>
            <a:spLocks noChangeShapeType="1"/>
          </p:cNvSpPr>
          <p:nvPr/>
        </p:nvSpPr>
        <p:spPr bwMode="auto">
          <a:xfrm flipH="1" flipV="1">
            <a:off x="1146175" y="3295440"/>
            <a:ext cx="11113" cy="27019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89828" name="Line 4"/>
          <p:cNvSpPr>
            <a:spLocks noChangeShapeType="1"/>
          </p:cNvSpPr>
          <p:nvPr/>
        </p:nvSpPr>
        <p:spPr bwMode="auto">
          <a:xfrm>
            <a:off x="1838325" y="5924340"/>
            <a:ext cx="0" cy="177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89829" name="Line 5"/>
          <p:cNvSpPr>
            <a:spLocks noChangeShapeType="1"/>
          </p:cNvSpPr>
          <p:nvPr/>
        </p:nvSpPr>
        <p:spPr bwMode="auto">
          <a:xfrm>
            <a:off x="2514600" y="5919578"/>
            <a:ext cx="0" cy="177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89830" name="Line 6"/>
          <p:cNvSpPr>
            <a:spLocks noChangeShapeType="1"/>
          </p:cNvSpPr>
          <p:nvPr/>
        </p:nvSpPr>
        <p:spPr bwMode="auto">
          <a:xfrm>
            <a:off x="3214688" y="5927515"/>
            <a:ext cx="0" cy="177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89831" name="Line 7"/>
          <p:cNvSpPr>
            <a:spLocks noChangeShapeType="1"/>
          </p:cNvSpPr>
          <p:nvPr/>
        </p:nvSpPr>
        <p:spPr bwMode="auto">
          <a:xfrm>
            <a:off x="3889375" y="5913228"/>
            <a:ext cx="0" cy="177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89832" name="Line 8"/>
          <p:cNvSpPr>
            <a:spLocks noChangeShapeType="1"/>
          </p:cNvSpPr>
          <p:nvPr/>
        </p:nvSpPr>
        <p:spPr bwMode="auto">
          <a:xfrm>
            <a:off x="4578350" y="5919578"/>
            <a:ext cx="0" cy="177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89833" name="Line 9"/>
          <p:cNvSpPr>
            <a:spLocks noChangeShapeType="1"/>
          </p:cNvSpPr>
          <p:nvPr/>
        </p:nvSpPr>
        <p:spPr bwMode="auto">
          <a:xfrm>
            <a:off x="5254625" y="5927515"/>
            <a:ext cx="0" cy="177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89834" name="Line 10"/>
          <p:cNvSpPr>
            <a:spLocks noChangeShapeType="1"/>
          </p:cNvSpPr>
          <p:nvPr/>
        </p:nvSpPr>
        <p:spPr bwMode="auto">
          <a:xfrm>
            <a:off x="5953125" y="5924340"/>
            <a:ext cx="0" cy="177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89835" name="Line 11"/>
          <p:cNvSpPr>
            <a:spLocks noChangeShapeType="1"/>
          </p:cNvSpPr>
          <p:nvPr/>
        </p:nvSpPr>
        <p:spPr bwMode="auto">
          <a:xfrm>
            <a:off x="6618288" y="5908465"/>
            <a:ext cx="0" cy="177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89836" name="Line 12"/>
          <p:cNvSpPr>
            <a:spLocks noChangeShapeType="1"/>
          </p:cNvSpPr>
          <p:nvPr/>
        </p:nvSpPr>
        <p:spPr bwMode="auto">
          <a:xfrm>
            <a:off x="7318375" y="5916403"/>
            <a:ext cx="0" cy="177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89837" name="Text Box 13"/>
          <p:cNvSpPr txBox="1">
            <a:spLocks noChangeArrowheads="1"/>
          </p:cNvSpPr>
          <p:nvPr/>
        </p:nvSpPr>
        <p:spPr bwMode="auto">
          <a:xfrm>
            <a:off x="7954963" y="6130715"/>
            <a:ext cx="40481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mtClean="0">
                <a:solidFill>
                  <a:srgbClr val="000000"/>
                </a:solidFill>
                <a:latin typeface="Times New Roman" panose="02020603050405020304" pitchFamily="18" charset="0"/>
              </a:rPr>
              <a:t>N</a:t>
            </a:r>
          </a:p>
        </p:txBody>
      </p:sp>
      <p:sp>
        <p:nvSpPr>
          <p:cNvPr id="589840" name="Line 16"/>
          <p:cNvSpPr>
            <a:spLocks noChangeShapeType="1"/>
          </p:cNvSpPr>
          <p:nvPr/>
        </p:nvSpPr>
        <p:spPr bwMode="auto">
          <a:xfrm>
            <a:off x="1044575" y="4266990"/>
            <a:ext cx="2238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89844" name="Line 20"/>
          <p:cNvSpPr>
            <a:spLocks noChangeShapeType="1"/>
          </p:cNvSpPr>
          <p:nvPr/>
        </p:nvSpPr>
        <p:spPr bwMode="auto">
          <a:xfrm flipV="1">
            <a:off x="1146175" y="4266990"/>
            <a:ext cx="692150" cy="174625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89848" name="Line 24"/>
          <p:cNvSpPr>
            <a:spLocks noChangeShapeType="1"/>
          </p:cNvSpPr>
          <p:nvPr/>
        </p:nvSpPr>
        <p:spPr bwMode="auto">
          <a:xfrm>
            <a:off x="1838325" y="4266990"/>
            <a:ext cx="676275" cy="174625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89849" name="Line 25"/>
          <p:cNvSpPr>
            <a:spLocks noChangeShapeType="1"/>
          </p:cNvSpPr>
          <p:nvPr/>
        </p:nvSpPr>
        <p:spPr bwMode="auto">
          <a:xfrm>
            <a:off x="1838325" y="4270165"/>
            <a:ext cx="1376363" cy="7938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89855" name="Line 31"/>
          <p:cNvSpPr>
            <a:spLocks noChangeShapeType="1"/>
          </p:cNvSpPr>
          <p:nvPr/>
        </p:nvSpPr>
        <p:spPr bwMode="auto">
          <a:xfrm flipH="1">
            <a:off x="2514600" y="4266990"/>
            <a:ext cx="700088" cy="174625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89867" name="Text Box 43"/>
          <p:cNvSpPr txBox="1">
            <a:spLocks noChangeArrowheads="1"/>
          </p:cNvSpPr>
          <p:nvPr/>
        </p:nvSpPr>
        <p:spPr bwMode="auto">
          <a:xfrm>
            <a:off x="669925" y="5746540"/>
            <a:ext cx="3365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mtClean="0">
                <a:solidFill>
                  <a:srgbClr val="000000"/>
                </a:solidFill>
                <a:latin typeface="Times New Roman" panose="02020603050405020304" pitchFamily="18" charset="0"/>
              </a:rPr>
              <a:t>0</a:t>
            </a:r>
          </a:p>
        </p:txBody>
      </p:sp>
      <p:sp>
        <p:nvSpPr>
          <p:cNvPr id="589868" name="Text Box 44"/>
          <p:cNvSpPr txBox="1">
            <a:spLocks noChangeArrowheads="1"/>
          </p:cNvSpPr>
          <p:nvPr/>
        </p:nvSpPr>
        <p:spPr bwMode="auto">
          <a:xfrm>
            <a:off x="577850" y="4038390"/>
            <a:ext cx="3365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mtClean="0">
                <a:solidFill>
                  <a:srgbClr val="000000"/>
                </a:solidFill>
                <a:latin typeface="Times New Roman" panose="02020603050405020304" pitchFamily="18" charset="0"/>
              </a:rPr>
              <a:t>1</a:t>
            </a:r>
          </a:p>
        </p:txBody>
      </p:sp>
      <p:sp>
        <p:nvSpPr>
          <p:cNvPr id="589869" name="Line 45"/>
          <p:cNvSpPr>
            <a:spLocks noChangeShapeType="1"/>
          </p:cNvSpPr>
          <p:nvPr/>
        </p:nvSpPr>
        <p:spPr bwMode="auto">
          <a:xfrm>
            <a:off x="2514600" y="4274928"/>
            <a:ext cx="676275" cy="174625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89870" name="Line 46"/>
          <p:cNvSpPr>
            <a:spLocks noChangeShapeType="1"/>
          </p:cNvSpPr>
          <p:nvPr/>
        </p:nvSpPr>
        <p:spPr bwMode="auto">
          <a:xfrm>
            <a:off x="3214688" y="4270165"/>
            <a:ext cx="676275" cy="174625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89871" name="Line 47"/>
          <p:cNvSpPr>
            <a:spLocks noChangeShapeType="1"/>
          </p:cNvSpPr>
          <p:nvPr/>
        </p:nvSpPr>
        <p:spPr bwMode="auto">
          <a:xfrm>
            <a:off x="3214688" y="4270165"/>
            <a:ext cx="1376362" cy="7938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89872" name="Line 48"/>
          <p:cNvSpPr>
            <a:spLocks noChangeShapeType="1"/>
          </p:cNvSpPr>
          <p:nvPr/>
        </p:nvSpPr>
        <p:spPr bwMode="auto">
          <a:xfrm flipH="1">
            <a:off x="3890963" y="4270165"/>
            <a:ext cx="700087" cy="174625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89873" name="Line 49"/>
          <p:cNvSpPr>
            <a:spLocks noChangeShapeType="1"/>
          </p:cNvSpPr>
          <p:nvPr/>
        </p:nvSpPr>
        <p:spPr bwMode="auto">
          <a:xfrm>
            <a:off x="3890963" y="4278103"/>
            <a:ext cx="676275" cy="174625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89874" name="Line 50"/>
          <p:cNvSpPr>
            <a:spLocks noChangeShapeType="1"/>
          </p:cNvSpPr>
          <p:nvPr/>
        </p:nvSpPr>
        <p:spPr bwMode="auto">
          <a:xfrm>
            <a:off x="4591050" y="4270165"/>
            <a:ext cx="676275" cy="174625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89875" name="Line 51"/>
          <p:cNvSpPr>
            <a:spLocks noChangeShapeType="1"/>
          </p:cNvSpPr>
          <p:nvPr/>
        </p:nvSpPr>
        <p:spPr bwMode="auto">
          <a:xfrm>
            <a:off x="4602163" y="4281278"/>
            <a:ext cx="1376362" cy="7937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89876" name="Line 52"/>
          <p:cNvSpPr>
            <a:spLocks noChangeShapeType="1"/>
          </p:cNvSpPr>
          <p:nvPr/>
        </p:nvSpPr>
        <p:spPr bwMode="auto">
          <a:xfrm flipH="1">
            <a:off x="5267325" y="4270165"/>
            <a:ext cx="700088" cy="174625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89877" name="Line 53"/>
          <p:cNvSpPr>
            <a:spLocks noChangeShapeType="1"/>
          </p:cNvSpPr>
          <p:nvPr/>
        </p:nvSpPr>
        <p:spPr bwMode="auto">
          <a:xfrm>
            <a:off x="5267325" y="4278103"/>
            <a:ext cx="676275" cy="174625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89878" name="Line 54"/>
          <p:cNvSpPr>
            <a:spLocks noChangeShapeType="1"/>
          </p:cNvSpPr>
          <p:nvPr/>
        </p:nvSpPr>
        <p:spPr bwMode="auto">
          <a:xfrm>
            <a:off x="5967413" y="4278103"/>
            <a:ext cx="676275" cy="174625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89879" name="Line 55"/>
          <p:cNvSpPr>
            <a:spLocks noChangeShapeType="1"/>
          </p:cNvSpPr>
          <p:nvPr/>
        </p:nvSpPr>
        <p:spPr bwMode="auto">
          <a:xfrm>
            <a:off x="5967413" y="4289215"/>
            <a:ext cx="1376362" cy="7938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89880" name="Line 56"/>
          <p:cNvSpPr>
            <a:spLocks noChangeShapeType="1"/>
          </p:cNvSpPr>
          <p:nvPr/>
        </p:nvSpPr>
        <p:spPr bwMode="auto">
          <a:xfrm flipH="1">
            <a:off x="6643688" y="4278103"/>
            <a:ext cx="700087" cy="174625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89881" name="Line 57"/>
          <p:cNvSpPr>
            <a:spLocks noChangeShapeType="1"/>
          </p:cNvSpPr>
          <p:nvPr/>
        </p:nvSpPr>
        <p:spPr bwMode="auto">
          <a:xfrm>
            <a:off x="6643688" y="4286040"/>
            <a:ext cx="676275" cy="174625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89882" name="Line 58"/>
          <p:cNvSpPr>
            <a:spLocks noChangeShapeType="1"/>
          </p:cNvSpPr>
          <p:nvPr/>
        </p:nvSpPr>
        <p:spPr bwMode="auto">
          <a:xfrm flipH="1">
            <a:off x="3214688" y="4266990"/>
            <a:ext cx="700087" cy="174625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89883" name="Line 59"/>
          <p:cNvSpPr>
            <a:spLocks noChangeShapeType="1"/>
          </p:cNvSpPr>
          <p:nvPr/>
        </p:nvSpPr>
        <p:spPr bwMode="auto">
          <a:xfrm flipH="1">
            <a:off x="4591050" y="4286040"/>
            <a:ext cx="700088" cy="174625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89884" name="Line 60"/>
          <p:cNvSpPr>
            <a:spLocks noChangeShapeType="1"/>
          </p:cNvSpPr>
          <p:nvPr/>
        </p:nvSpPr>
        <p:spPr bwMode="auto">
          <a:xfrm flipH="1">
            <a:off x="5942013" y="4295565"/>
            <a:ext cx="700087" cy="174625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89892" name="Text Box 68"/>
          <p:cNvSpPr txBox="1">
            <a:spLocks noChangeArrowheads="1"/>
          </p:cNvSpPr>
          <p:nvPr/>
        </p:nvSpPr>
        <p:spPr bwMode="auto">
          <a:xfrm>
            <a:off x="1746250" y="6248190"/>
            <a:ext cx="56705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mtClean="0">
                <a:solidFill>
                  <a:srgbClr val="000000"/>
                </a:solidFill>
                <a:latin typeface="Times New Roman" panose="02020603050405020304" pitchFamily="18" charset="0"/>
              </a:rPr>
              <a:t>1      2       3       4       5       6      7       8       9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2153233" y="897801"/>
            <a:ext cx="4393565" cy="1903969"/>
            <a:chOff x="914400" y="514350"/>
            <a:chExt cx="5168900" cy="2239963"/>
          </a:xfrm>
        </p:grpSpPr>
        <p:sp>
          <p:nvSpPr>
            <p:cNvPr id="589898" name="Oval 74"/>
            <p:cNvSpPr>
              <a:spLocks noChangeArrowheads="1"/>
            </p:cNvSpPr>
            <p:nvPr/>
          </p:nvSpPr>
          <p:spPr bwMode="auto">
            <a:xfrm>
              <a:off x="1419225" y="1558925"/>
              <a:ext cx="212725" cy="177800"/>
            </a:xfrm>
            <a:prstGeom prst="ellipse">
              <a:avLst/>
            </a:prstGeom>
            <a:solidFill>
              <a:srgbClr val="92D050"/>
            </a:solidFill>
            <a:ln w="19050" algn="ctr">
              <a:solidFill>
                <a:srgbClr val="92D050"/>
              </a:solidFill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en-US" sz="280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89899" name="Oval 75"/>
            <p:cNvSpPr>
              <a:spLocks noChangeArrowheads="1"/>
            </p:cNvSpPr>
            <p:nvPr/>
          </p:nvSpPr>
          <p:spPr bwMode="auto">
            <a:xfrm>
              <a:off x="2228850" y="1558925"/>
              <a:ext cx="212725" cy="177800"/>
            </a:xfrm>
            <a:prstGeom prst="ellipse">
              <a:avLst/>
            </a:prstGeom>
            <a:solidFill>
              <a:srgbClr val="92D050"/>
            </a:solidFill>
            <a:ln w="19050" algn="ctr">
              <a:solidFill>
                <a:srgbClr val="92D050"/>
              </a:solidFill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en-US" sz="280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89900" name="Oval 76"/>
            <p:cNvSpPr>
              <a:spLocks noChangeArrowheads="1"/>
            </p:cNvSpPr>
            <p:nvPr/>
          </p:nvSpPr>
          <p:spPr bwMode="auto">
            <a:xfrm>
              <a:off x="1212850" y="1306513"/>
              <a:ext cx="1390650" cy="625475"/>
            </a:xfrm>
            <a:prstGeom prst="ellipse">
              <a:avLst/>
            </a:prstGeom>
            <a:noFill/>
            <a:ln w="19050" algn="ctr">
              <a:solidFill>
                <a:srgbClr val="00206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 sz="280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89902" name="Oval 78"/>
            <p:cNvSpPr>
              <a:spLocks noChangeArrowheads="1"/>
            </p:cNvSpPr>
            <p:nvPr/>
          </p:nvSpPr>
          <p:spPr bwMode="auto">
            <a:xfrm>
              <a:off x="3155950" y="1558925"/>
              <a:ext cx="212725" cy="177800"/>
            </a:xfrm>
            <a:prstGeom prst="ellipse">
              <a:avLst/>
            </a:prstGeom>
            <a:solidFill>
              <a:srgbClr val="92D050"/>
            </a:solidFill>
            <a:ln w="19050" algn="ctr">
              <a:solidFill>
                <a:srgbClr val="92D050"/>
              </a:solidFill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en-US" sz="280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89903" name="Oval 79"/>
            <p:cNvSpPr>
              <a:spLocks noChangeArrowheads="1"/>
            </p:cNvSpPr>
            <p:nvPr/>
          </p:nvSpPr>
          <p:spPr bwMode="auto">
            <a:xfrm>
              <a:off x="1146175" y="1090613"/>
              <a:ext cx="2349500" cy="1001712"/>
            </a:xfrm>
            <a:prstGeom prst="ellipse">
              <a:avLst/>
            </a:prstGeom>
            <a:noFill/>
            <a:ln w="19050" algn="ctr">
              <a:solidFill>
                <a:srgbClr val="00206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 sz="280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89904" name="Oval 80"/>
            <p:cNvSpPr>
              <a:spLocks noChangeArrowheads="1"/>
            </p:cNvSpPr>
            <p:nvPr/>
          </p:nvSpPr>
          <p:spPr bwMode="auto">
            <a:xfrm>
              <a:off x="3921125" y="1558925"/>
              <a:ext cx="212725" cy="177800"/>
            </a:xfrm>
            <a:prstGeom prst="ellipse">
              <a:avLst/>
            </a:prstGeom>
            <a:solidFill>
              <a:srgbClr val="92D050"/>
            </a:solidFill>
            <a:ln w="19050" algn="ctr">
              <a:solidFill>
                <a:srgbClr val="92D050"/>
              </a:solidFill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en-US" sz="280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89905" name="Oval 81"/>
            <p:cNvSpPr>
              <a:spLocks noChangeArrowheads="1"/>
            </p:cNvSpPr>
            <p:nvPr/>
          </p:nvSpPr>
          <p:spPr bwMode="auto">
            <a:xfrm>
              <a:off x="4730750" y="1558925"/>
              <a:ext cx="212725" cy="177800"/>
            </a:xfrm>
            <a:prstGeom prst="ellipse">
              <a:avLst/>
            </a:prstGeom>
            <a:solidFill>
              <a:srgbClr val="92D050"/>
            </a:solidFill>
            <a:ln w="19050" algn="ctr">
              <a:solidFill>
                <a:srgbClr val="92D050"/>
              </a:solidFill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en-US" sz="280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89908" name="Oval 84"/>
            <p:cNvSpPr>
              <a:spLocks noChangeArrowheads="1"/>
            </p:cNvSpPr>
            <p:nvPr/>
          </p:nvSpPr>
          <p:spPr bwMode="auto">
            <a:xfrm>
              <a:off x="5657850" y="1558925"/>
              <a:ext cx="212725" cy="177800"/>
            </a:xfrm>
            <a:prstGeom prst="ellipse">
              <a:avLst/>
            </a:prstGeom>
            <a:solidFill>
              <a:srgbClr val="92D050"/>
            </a:solidFill>
            <a:ln w="19050" algn="ctr">
              <a:solidFill>
                <a:srgbClr val="92D050"/>
              </a:solidFill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en-US" sz="280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89912" name="Oval 88"/>
            <p:cNvSpPr>
              <a:spLocks noChangeArrowheads="1"/>
            </p:cNvSpPr>
            <p:nvPr/>
          </p:nvSpPr>
          <p:spPr bwMode="auto">
            <a:xfrm>
              <a:off x="914400" y="514350"/>
              <a:ext cx="5168900" cy="2239963"/>
            </a:xfrm>
            <a:prstGeom prst="ellipse">
              <a:avLst/>
            </a:prstGeom>
            <a:noFill/>
            <a:ln w="19050" algn="ctr">
              <a:solidFill>
                <a:srgbClr val="00206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 sz="280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89915" name="Oval 91"/>
            <p:cNvSpPr>
              <a:spLocks noChangeArrowheads="1"/>
            </p:cNvSpPr>
            <p:nvPr/>
          </p:nvSpPr>
          <p:spPr bwMode="auto">
            <a:xfrm>
              <a:off x="1006475" y="669925"/>
              <a:ext cx="4176713" cy="1863725"/>
            </a:xfrm>
            <a:prstGeom prst="ellipse">
              <a:avLst/>
            </a:prstGeom>
            <a:noFill/>
            <a:ln w="19050" algn="ctr">
              <a:solidFill>
                <a:srgbClr val="00206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 sz="280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89917" name="Oval 93"/>
            <p:cNvSpPr>
              <a:spLocks noChangeArrowheads="1"/>
            </p:cNvSpPr>
            <p:nvPr/>
          </p:nvSpPr>
          <p:spPr bwMode="auto">
            <a:xfrm>
              <a:off x="1082675" y="912813"/>
              <a:ext cx="3184525" cy="1443037"/>
            </a:xfrm>
            <a:prstGeom prst="ellipse">
              <a:avLst/>
            </a:prstGeom>
            <a:noFill/>
            <a:ln w="19050" algn="ctr">
              <a:solidFill>
                <a:srgbClr val="00206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 sz="280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</p:grpSp>
      <p:sp>
        <p:nvSpPr>
          <p:cNvPr id="589921" name="Text Box 97"/>
          <p:cNvSpPr txBox="1">
            <a:spLocks noChangeArrowheads="1"/>
          </p:cNvSpPr>
          <p:nvPr/>
        </p:nvSpPr>
        <p:spPr bwMode="auto">
          <a:xfrm>
            <a:off x="5753100" y="3252578"/>
            <a:ext cx="2393604" cy="461665"/>
          </a:xfrm>
          <a:prstGeom prst="rect">
            <a:avLst/>
          </a:prstGeom>
          <a:noFill/>
          <a:ln w="9525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dirty="0" err="1" smtClean="0">
                <a:solidFill>
                  <a:srgbClr val="000000"/>
                </a:solidFill>
                <a:latin typeface="+mn-lt"/>
              </a:rPr>
              <a:t>Bratteli</a:t>
            </a:r>
            <a:r>
              <a:rPr lang="en-US" dirty="0" smtClean="0">
                <a:solidFill>
                  <a:srgbClr val="000000"/>
                </a:solidFill>
                <a:latin typeface="+mn-lt"/>
              </a:rPr>
              <a:t> Diagram</a:t>
            </a:r>
          </a:p>
        </p:txBody>
      </p:sp>
      <p:sp>
        <p:nvSpPr>
          <p:cNvPr id="589922" name="Line 98"/>
          <p:cNvSpPr>
            <a:spLocks noChangeShapeType="1"/>
          </p:cNvSpPr>
          <p:nvPr/>
        </p:nvSpPr>
        <p:spPr bwMode="auto">
          <a:xfrm flipH="1">
            <a:off x="6203950" y="3800265"/>
            <a:ext cx="288925" cy="255588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" name="Text Box 96"/>
          <p:cNvSpPr txBox="1">
            <a:spLocks noChangeArrowheads="1"/>
          </p:cNvSpPr>
          <p:nvPr/>
        </p:nvSpPr>
        <p:spPr bwMode="auto">
          <a:xfrm>
            <a:off x="-50800" y="2958890"/>
            <a:ext cx="1332416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+mn-lt"/>
              </a:rPr>
              <a:t>“charge”</a:t>
            </a:r>
          </a:p>
        </p:txBody>
      </p:sp>
      <p:sp>
        <p:nvSpPr>
          <p:cNvPr id="53" name="TextBox 3"/>
          <p:cNvSpPr txBox="1">
            <a:spLocks noChangeArrowheads="1"/>
          </p:cNvSpPr>
          <p:nvPr/>
        </p:nvSpPr>
        <p:spPr bwMode="auto">
          <a:xfrm>
            <a:off x="1618644" y="9683"/>
            <a:ext cx="6083717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600" dirty="0" smtClean="0"/>
              <a:t>Hilbert Space Dimensionality</a:t>
            </a:r>
            <a:endParaRPr lang="en-US" sz="3600" dirty="0"/>
          </a:p>
        </p:txBody>
      </p:sp>
    </p:spTree>
    <p:extLst>
      <p:ext uri="{BB962C8B-B14F-4D97-AF65-F5344CB8AC3E}">
        <p14:creationId xmlns:p14="http://schemas.microsoft.com/office/powerpoint/2010/main" val="1634843715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22" name="Line 2"/>
          <p:cNvSpPr>
            <a:spLocks noChangeShapeType="1"/>
          </p:cNvSpPr>
          <p:nvPr/>
        </p:nvSpPr>
        <p:spPr bwMode="auto">
          <a:xfrm>
            <a:off x="1130300" y="6013240"/>
            <a:ext cx="6824663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5123" name="Line 3"/>
          <p:cNvSpPr>
            <a:spLocks noChangeShapeType="1"/>
          </p:cNvSpPr>
          <p:nvPr/>
        </p:nvSpPr>
        <p:spPr bwMode="auto">
          <a:xfrm flipH="1" flipV="1">
            <a:off x="1146175" y="3295440"/>
            <a:ext cx="11113" cy="27019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5124" name="Line 4"/>
          <p:cNvSpPr>
            <a:spLocks noChangeShapeType="1"/>
          </p:cNvSpPr>
          <p:nvPr/>
        </p:nvSpPr>
        <p:spPr bwMode="auto">
          <a:xfrm>
            <a:off x="1838325" y="5924340"/>
            <a:ext cx="0" cy="177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5125" name="Line 5"/>
          <p:cNvSpPr>
            <a:spLocks noChangeShapeType="1"/>
          </p:cNvSpPr>
          <p:nvPr/>
        </p:nvSpPr>
        <p:spPr bwMode="auto">
          <a:xfrm>
            <a:off x="2514600" y="5919578"/>
            <a:ext cx="0" cy="177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5126" name="Line 6"/>
          <p:cNvSpPr>
            <a:spLocks noChangeShapeType="1"/>
          </p:cNvSpPr>
          <p:nvPr/>
        </p:nvSpPr>
        <p:spPr bwMode="auto">
          <a:xfrm>
            <a:off x="3214688" y="5927515"/>
            <a:ext cx="0" cy="177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5127" name="Line 7"/>
          <p:cNvSpPr>
            <a:spLocks noChangeShapeType="1"/>
          </p:cNvSpPr>
          <p:nvPr/>
        </p:nvSpPr>
        <p:spPr bwMode="auto">
          <a:xfrm>
            <a:off x="3889375" y="5913228"/>
            <a:ext cx="0" cy="177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5128" name="Line 8"/>
          <p:cNvSpPr>
            <a:spLocks noChangeShapeType="1"/>
          </p:cNvSpPr>
          <p:nvPr/>
        </p:nvSpPr>
        <p:spPr bwMode="auto">
          <a:xfrm>
            <a:off x="4578350" y="5919578"/>
            <a:ext cx="0" cy="177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5129" name="Line 9"/>
          <p:cNvSpPr>
            <a:spLocks noChangeShapeType="1"/>
          </p:cNvSpPr>
          <p:nvPr/>
        </p:nvSpPr>
        <p:spPr bwMode="auto">
          <a:xfrm>
            <a:off x="5254625" y="5927515"/>
            <a:ext cx="0" cy="177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5130" name="Line 10"/>
          <p:cNvSpPr>
            <a:spLocks noChangeShapeType="1"/>
          </p:cNvSpPr>
          <p:nvPr/>
        </p:nvSpPr>
        <p:spPr bwMode="auto">
          <a:xfrm>
            <a:off x="5953125" y="5924340"/>
            <a:ext cx="0" cy="177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5131" name="Line 11"/>
          <p:cNvSpPr>
            <a:spLocks noChangeShapeType="1"/>
          </p:cNvSpPr>
          <p:nvPr/>
        </p:nvSpPr>
        <p:spPr bwMode="auto">
          <a:xfrm>
            <a:off x="6618288" y="5908465"/>
            <a:ext cx="0" cy="177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5132" name="Line 12"/>
          <p:cNvSpPr>
            <a:spLocks noChangeShapeType="1"/>
          </p:cNvSpPr>
          <p:nvPr/>
        </p:nvSpPr>
        <p:spPr bwMode="auto">
          <a:xfrm>
            <a:off x="7318375" y="5916403"/>
            <a:ext cx="0" cy="177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5133" name="Text Box 13"/>
          <p:cNvSpPr txBox="1">
            <a:spLocks noChangeArrowheads="1"/>
          </p:cNvSpPr>
          <p:nvPr/>
        </p:nvSpPr>
        <p:spPr bwMode="auto">
          <a:xfrm>
            <a:off x="7954963" y="6130715"/>
            <a:ext cx="40481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mtClean="0">
                <a:solidFill>
                  <a:srgbClr val="000000"/>
                </a:solidFill>
                <a:latin typeface="Times New Roman" panose="02020603050405020304" pitchFamily="18" charset="0"/>
              </a:rPr>
              <a:t>N</a:t>
            </a:r>
          </a:p>
        </p:txBody>
      </p:sp>
      <p:sp>
        <p:nvSpPr>
          <p:cNvPr id="645134" name="Line 14"/>
          <p:cNvSpPr>
            <a:spLocks noChangeShapeType="1"/>
          </p:cNvSpPr>
          <p:nvPr/>
        </p:nvSpPr>
        <p:spPr bwMode="auto">
          <a:xfrm>
            <a:off x="1044575" y="4266990"/>
            <a:ext cx="2238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5135" name="Line 15"/>
          <p:cNvSpPr>
            <a:spLocks noChangeShapeType="1"/>
          </p:cNvSpPr>
          <p:nvPr/>
        </p:nvSpPr>
        <p:spPr bwMode="auto">
          <a:xfrm flipV="1">
            <a:off x="1146175" y="4266990"/>
            <a:ext cx="692150" cy="1746250"/>
          </a:xfrm>
          <a:prstGeom prst="line">
            <a:avLst/>
          </a:prstGeom>
          <a:noFill/>
          <a:ln w="762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5136" name="Line 16"/>
          <p:cNvSpPr>
            <a:spLocks noChangeShapeType="1"/>
          </p:cNvSpPr>
          <p:nvPr/>
        </p:nvSpPr>
        <p:spPr bwMode="auto">
          <a:xfrm>
            <a:off x="1838325" y="4266990"/>
            <a:ext cx="676275" cy="1746250"/>
          </a:xfrm>
          <a:prstGeom prst="line">
            <a:avLst/>
          </a:prstGeom>
          <a:noFill/>
          <a:ln w="762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5137" name="Line 17"/>
          <p:cNvSpPr>
            <a:spLocks noChangeShapeType="1"/>
          </p:cNvSpPr>
          <p:nvPr/>
        </p:nvSpPr>
        <p:spPr bwMode="auto">
          <a:xfrm>
            <a:off x="1838325" y="4270165"/>
            <a:ext cx="1376363" cy="7938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5139" name="Text Box 19"/>
          <p:cNvSpPr txBox="1">
            <a:spLocks noChangeArrowheads="1"/>
          </p:cNvSpPr>
          <p:nvPr/>
        </p:nvSpPr>
        <p:spPr bwMode="auto">
          <a:xfrm>
            <a:off x="669925" y="5746540"/>
            <a:ext cx="3365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mtClean="0">
                <a:solidFill>
                  <a:srgbClr val="000000"/>
                </a:solidFill>
                <a:latin typeface="Times New Roman" panose="02020603050405020304" pitchFamily="18" charset="0"/>
              </a:rPr>
              <a:t>0</a:t>
            </a:r>
          </a:p>
        </p:txBody>
      </p:sp>
      <p:sp>
        <p:nvSpPr>
          <p:cNvPr id="645140" name="Text Box 20"/>
          <p:cNvSpPr txBox="1">
            <a:spLocks noChangeArrowheads="1"/>
          </p:cNvSpPr>
          <p:nvPr/>
        </p:nvSpPr>
        <p:spPr bwMode="auto">
          <a:xfrm>
            <a:off x="577850" y="4038390"/>
            <a:ext cx="3365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mtClean="0">
                <a:solidFill>
                  <a:srgbClr val="000000"/>
                </a:solidFill>
                <a:latin typeface="Times New Roman" panose="02020603050405020304" pitchFamily="18" charset="0"/>
              </a:rPr>
              <a:t>1</a:t>
            </a:r>
          </a:p>
        </p:txBody>
      </p:sp>
      <p:sp>
        <p:nvSpPr>
          <p:cNvPr id="645141" name="Line 21"/>
          <p:cNvSpPr>
            <a:spLocks noChangeShapeType="1"/>
          </p:cNvSpPr>
          <p:nvPr/>
        </p:nvSpPr>
        <p:spPr bwMode="auto">
          <a:xfrm>
            <a:off x="2514600" y="4274928"/>
            <a:ext cx="676275" cy="174625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5142" name="Line 22"/>
          <p:cNvSpPr>
            <a:spLocks noChangeShapeType="1"/>
          </p:cNvSpPr>
          <p:nvPr/>
        </p:nvSpPr>
        <p:spPr bwMode="auto">
          <a:xfrm>
            <a:off x="3214688" y="4270165"/>
            <a:ext cx="676275" cy="174625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5143" name="Line 23"/>
          <p:cNvSpPr>
            <a:spLocks noChangeShapeType="1"/>
          </p:cNvSpPr>
          <p:nvPr/>
        </p:nvSpPr>
        <p:spPr bwMode="auto">
          <a:xfrm>
            <a:off x="3190875" y="4266990"/>
            <a:ext cx="698500" cy="3175"/>
          </a:xfrm>
          <a:prstGeom prst="line">
            <a:avLst/>
          </a:prstGeom>
          <a:noFill/>
          <a:ln w="762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5144" name="Line 24"/>
          <p:cNvSpPr>
            <a:spLocks noChangeShapeType="1"/>
          </p:cNvSpPr>
          <p:nvPr/>
        </p:nvSpPr>
        <p:spPr bwMode="auto">
          <a:xfrm flipH="1">
            <a:off x="3890963" y="4270165"/>
            <a:ext cx="700087" cy="174625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5146" name="Line 26"/>
          <p:cNvSpPr>
            <a:spLocks noChangeShapeType="1"/>
          </p:cNvSpPr>
          <p:nvPr/>
        </p:nvSpPr>
        <p:spPr bwMode="auto">
          <a:xfrm>
            <a:off x="4591050" y="4270165"/>
            <a:ext cx="676275" cy="174625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5147" name="Line 27"/>
          <p:cNvSpPr>
            <a:spLocks noChangeShapeType="1"/>
          </p:cNvSpPr>
          <p:nvPr/>
        </p:nvSpPr>
        <p:spPr bwMode="auto">
          <a:xfrm>
            <a:off x="4602163" y="4281278"/>
            <a:ext cx="1376362" cy="7937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5148" name="Line 28"/>
          <p:cNvSpPr>
            <a:spLocks noChangeShapeType="1"/>
          </p:cNvSpPr>
          <p:nvPr/>
        </p:nvSpPr>
        <p:spPr bwMode="auto">
          <a:xfrm flipH="1">
            <a:off x="5267325" y="4270165"/>
            <a:ext cx="700088" cy="174625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5149" name="Line 29"/>
          <p:cNvSpPr>
            <a:spLocks noChangeShapeType="1"/>
          </p:cNvSpPr>
          <p:nvPr/>
        </p:nvSpPr>
        <p:spPr bwMode="auto">
          <a:xfrm>
            <a:off x="5267325" y="4278103"/>
            <a:ext cx="676275" cy="174625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5150" name="Line 30"/>
          <p:cNvSpPr>
            <a:spLocks noChangeShapeType="1"/>
          </p:cNvSpPr>
          <p:nvPr/>
        </p:nvSpPr>
        <p:spPr bwMode="auto">
          <a:xfrm>
            <a:off x="5967413" y="4278103"/>
            <a:ext cx="676275" cy="174625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5151" name="Line 31"/>
          <p:cNvSpPr>
            <a:spLocks noChangeShapeType="1"/>
          </p:cNvSpPr>
          <p:nvPr/>
        </p:nvSpPr>
        <p:spPr bwMode="auto">
          <a:xfrm>
            <a:off x="5967413" y="4289215"/>
            <a:ext cx="1376362" cy="7938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5152" name="Line 32"/>
          <p:cNvSpPr>
            <a:spLocks noChangeShapeType="1"/>
          </p:cNvSpPr>
          <p:nvPr/>
        </p:nvSpPr>
        <p:spPr bwMode="auto">
          <a:xfrm flipH="1">
            <a:off x="6643688" y="4278103"/>
            <a:ext cx="700087" cy="174625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5153" name="Line 33"/>
          <p:cNvSpPr>
            <a:spLocks noChangeShapeType="1"/>
          </p:cNvSpPr>
          <p:nvPr/>
        </p:nvSpPr>
        <p:spPr bwMode="auto">
          <a:xfrm>
            <a:off x="6643688" y="4286040"/>
            <a:ext cx="676275" cy="174625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5154" name="Line 34"/>
          <p:cNvSpPr>
            <a:spLocks noChangeShapeType="1"/>
          </p:cNvSpPr>
          <p:nvPr/>
        </p:nvSpPr>
        <p:spPr bwMode="auto">
          <a:xfrm flipH="1">
            <a:off x="3214688" y="4266990"/>
            <a:ext cx="700087" cy="174625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5155" name="Line 35"/>
          <p:cNvSpPr>
            <a:spLocks noChangeShapeType="1"/>
          </p:cNvSpPr>
          <p:nvPr/>
        </p:nvSpPr>
        <p:spPr bwMode="auto">
          <a:xfrm flipH="1">
            <a:off x="4591050" y="4286040"/>
            <a:ext cx="700088" cy="174625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5156" name="Line 36"/>
          <p:cNvSpPr>
            <a:spLocks noChangeShapeType="1"/>
          </p:cNvSpPr>
          <p:nvPr/>
        </p:nvSpPr>
        <p:spPr bwMode="auto">
          <a:xfrm flipH="1">
            <a:off x="5927725" y="4327315"/>
            <a:ext cx="700088" cy="174625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5164" name="Text Box 44"/>
          <p:cNvSpPr txBox="1">
            <a:spLocks noChangeArrowheads="1"/>
          </p:cNvSpPr>
          <p:nvPr/>
        </p:nvSpPr>
        <p:spPr bwMode="auto">
          <a:xfrm>
            <a:off x="1746250" y="6248190"/>
            <a:ext cx="56705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mtClean="0">
                <a:solidFill>
                  <a:srgbClr val="000000"/>
                </a:solidFill>
                <a:latin typeface="Times New Roman" panose="02020603050405020304" pitchFamily="18" charset="0"/>
              </a:rPr>
              <a:t>1      2       3       4       5       6      7       8       9</a:t>
            </a:r>
          </a:p>
        </p:txBody>
      </p:sp>
      <p:sp>
        <p:nvSpPr>
          <p:cNvPr id="645138" name="Line 18"/>
          <p:cNvSpPr>
            <a:spLocks noChangeShapeType="1"/>
          </p:cNvSpPr>
          <p:nvPr/>
        </p:nvSpPr>
        <p:spPr bwMode="auto">
          <a:xfrm flipH="1">
            <a:off x="2514600" y="4266990"/>
            <a:ext cx="700088" cy="1746250"/>
          </a:xfrm>
          <a:prstGeom prst="line">
            <a:avLst/>
          </a:prstGeom>
          <a:noFill/>
          <a:ln w="762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5188" name="Line 68"/>
          <p:cNvSpPr>
            <a:spLocks noChangeShapeType="1"/>
          </p:cNvSpPr>
          <p:nvPr/>
        </p:nvSpPr>
        <p:spPr bwMode="auto">
          <a:xfrm>
            <a:off x="3889375" y="4266990"/>
            <a:ext cx="688975" cy="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3513343" y="1679780"/>
            <a:ext cx="3379069" cy="461665"/>
            <a:chOff x="2490788" y="1558925"/>
            <a:chExt cx="3950615" cy="461665"/>
          </a:xfrm>
        </p:grpSpPr>
        <p:sp>
          <p:nvSpPr>
            <p:cNvPr id="645173" name="Text Box 53"/>
            <p:cNvSpPr txBox="1">
              <a:spLocks noChangeArrowheads="1"/>
            </p:cNvSpPr>
            <p:nvPr/>
          </p:nvSpPr>
          <p:spPr bwMode="auto">
            <a:xfrm>
              <a:off x="2490788" y="1558925"/>
              <a:ext cx="312737" cy="457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dirty="0" smtClean="0">
                  <a:solidFill>
                    <a:srgbClr val="000000"/>
                  </a:solidFill>
                  <a:latin typeface="+mn-lt"/>
                </a:rPr>
                <a:t>0</a:t>
              </a:r>
            </a:p>
          </p:txBody>
        </p:sp>
        <p:sp>
          <p:nvSpPr>
            <p:cNvPr id="645182" name="Text Box 62"/>
            <p:cNvSpPr txBox="1">
              <a:spLocks noChangeArrowheads="1"/>
            </p:cNvSpPr>
            <p:nvPr/>
          </p:nvSpPr>
          <p:spPr bwMode="auto">
            <a:xfrm>
              <a:off x="3408363" y="1558925"/>
              <a:ext cx="312737" cy="457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dirty="0" smtClean="0">
                  <a:solidFill>
                    <a:srgbClr val="000000"/>
                  </a:solidFill>
                  <a:latin typeface="+mn-lt"/>
                </a:rPr>
                <a:t>1</a:t>
              </a:r>
            </a:p>
          </p:txBody>
        </p:sp>
        <p:sp>
          <p:nvSpPr>
            <p:cNvPr id="645186" name="Text Box 66"/>
            <p:cNvSpPr txBox="1">
              <a:spLocks noChangeArrowheads="1"/>
            </p:cNvSpPr>
            <p:nvPr/>
          </p:nvSpPr>
          <p:spPr bwMode="auto">
            <a:xfrm>
              <a:off x="4229100" y="1558925"/>
              <a:ext cx="312738" cy="457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dirty="0" smtClean="0">
                  <a:solidFill>
                    <a:srgbClr val="000000"/>
                  </a:solidFill>
                  <a:latin typeface="+mn-lt"/>
                </a:rPr>
                <a:t>1</a:t>
              </a:r>
            </a:p>
          </p:txBody>
        </p:sp>
        <p:sp>
          <p:nvSpPr>
            <p:cNvPr id="645187" name="Text Box 67"/>
            <p:cNvSpPr txBox="1">
              <a:spLocks noChangeArrowheads="1"/>
            </p:cNvSpPr>
            <p:nvPr/>
          </p:nvSpPr>
          <p:spPr bwMode="auto">
            <a:xfrm>
              <a:off x="5145088" y="1558925"/>
              <a:ext cx="312737" cy="457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smtClean="0">
                  <a:solidFill>
                    <a:srgbClr val="000000"/>
                  </a:solidFill>
                  <a:latin typeface="+mn-lt"/>
                </a:rPr>
                <a:t>0</a:t>
              </a:r>
            </a:p>
          </p:txBody>
        </p:sp>
        <p:sp>
          <p:nvSpPr>
            <p:cNvPr id="645189" name="Text Box 69"/>
            <p:cNvSpPr txBox="1">
              <a:spLocks noChangeArrowheads="1"/>
            </p:cNvSpPr>
            <p:nvPr/>
          </p:nvSpPr>
          <p:spPr bwMode="auto">
            <a:xfrm>
              <a:off x="6085215" y="1558925"/>
              <a:ext cx="356188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dirty="0" smtClean="0">
                  <a:solidFill>
                    <a:srgbClr val="000000"/>
                  </a:solidFill>
                  <a:latin typeface="+mn-lt"/>
                </a:rPr>
                <a:t>1</a:t>
              </a:r>
            </a:p>
          </p:txBody>
        </p:sp>
      </p:grpSp>
      <p:sp>
        <p:nvSpPr>
          <p:cNvPr id="645191" name="Text Box 71"/>
          <p:cNvSpPr txBox="1">
            <a:spLocks noChangeArrowheads="1"/>
          </p:cNvSpPr>
          <p:nvPr/>
        </p:nvSpPr>
        <p:spPr bwMode="auto">
          <a:xfrm>
            <a:off x="6083300" y="2858878"/>
            <a:ext cx="2817813" cy="830997"/>
          </a:xfrm>
          <a:prstGeom prst="rect">
            <a:avLst/>
          </a:prstGeom>
          <a:noFill/>
          <a:ln w="9525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+mn-lt"/>
              </a:rPr>
              <a:t>States are paths in the fusion diagram</a:t>
            </a:r>
          </a:p>
        </p:txBody>
      </p:sp>
      <p:sp>
        <p:nvSpPr>
          <p:cNvPr id="645145" name="Line 25"/>
          <p:cNvSpPr>
            <a:spLocks noChangeShapeType="1"/>
          </p:cNvSpPr>
          <p:nvPr/>
        </p:nvSpPr>
        <p:spPr bwMode="auto">
          <a:xfrm>
            <a:off x="3890963" y="4278103"/>
            <a:ext cx="676275" cy="174625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58" name="Group 57"/>
          <p:cNvGrpSpPr/>
          <p:nvPr/>
        </p:nvGrpSpPr>
        <p:grpSpPr>
          <a:xfrm>
            <a:off x="2153264" y="897809"/>
            <a:ext cx="4393565" cy="1903969"/>
            <a:chOff x="914400" y="514350"/>
            <a:chExt cx="5168900" cy="2239963"/>
          </a:xfrm>
        </p:grpSpPr>
        <p:sp>
          <p:nvSpPr>
            <p:cNvPr id="59" name="Oval 74"/>
            <p:cNvSpPr>
              <a:spLocks noChangeArrowheads="1"/>
            </p:cNvSpPr>
            <p:nvPr/>
          </p:nvSpPr>
          <p:spPr bwMode="auto">
            <a:xfrm>
              <a:off x="1419225" y="1558925"/>
              <a:ext cx="212725" cy="177800"/>
            </a:xfrm>
            <a:prstGeom prst="ellipse">
              <a:avLst/>
            </a:prstGeom>
            <a:solidFill>
              <a:srgbClr val="92D050"/>
            </a:solidFill>
            <a:ln w="19050" algn="ctr">
              <a:solidFill>
                <a:srgbClr val="92D050"/>
              </a:solidFill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en-US" sz="280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0" name="Oval 75"/>
            <p:cNvSpPr>
              <a:spLocks noChangeArrowheads="1"/>
            </p:cNvSpPr>
            <p:nvPr/>
          </p:nvSpPr>
          <p:spPr bwMode="auto">
            <a:xfrm>
              <a:off x="2228850" y="1558925"/>
              <a:ext cx="212725" cy="177800"/>
            </a:xfrm>
            <a:prstGeom prst="ellipse">
              <a:avLst/>
            </a:prstGeom>
            <a:solidFill>
              <a:srgbClr val="92D050"/>
            </a:solidFill>
            <a:ln w="19050" algn="ctr">
              <a:solidFill>
                <a:srgbClr val="92D050"/>
              </a:solidFill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en-US" sz="280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1" name="Oval 76"/>
            <p:cNvSpPr>
              <a:spLocks noChangeArrowheads="1"/>
            </p:cNvSpPr>
            <p:nvPr/>
          </p:nvSpPr>
          <p:spPr bwMode="auto">
            <a:xfrm>
              <a:off x="1212850" y="1306513"/>
              <a:ext cx="1390650" cy="625475"/>
            </a:xfrm>
            <a:prstGeom prst="ellipse">
              <a:avLst/>
            </a:prstGeom>
            <a:noFill/>
            <a:ln w="19050" algn="ctr">
              <a:solidFill>
                <a:srgbClr val="00206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 sz="280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2" name="Oval 78"/>
            <p:cNvSpPr>
              <a:spLocks noChangeArrowheads="1"/>
            </p:cNvSpPr>
            <p:nvPr/>
          </p:nvSpPr>
          <p:spPr bwMode="auto">
            <a:xfrm>
              <a:off x="3155950" y="1558925"/>
              <a:ext cx="212725" cy="177800"/>
            </a:xfrm>
            <a:prstGeom prst="ellipse">
              <a:avLst/>
            </a:prstGeom>
            <a:solidFill>
              <a:srgbClr val="92D050"/>
            </a:solidFill>
            <a:ln w="19050" algn="ctr">
              <a:solidFill>
                <a:srgbClr val="92D050"/>
              </a:solidFill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en-US" sz="280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3" name="Oval 79"/>
            <p:cNvSpPr>
              <a:spLocks noChangeArrowheads="1"/>
            </p:cNvSpPr>
            <p:nvPr/>
          </p:nvSpPr>
          <p:spPr bwMode="auto">
            <a:xfrm>
              <a:off x="1146175" y="1090613"/>
              <a:ext cx="2349500" cy="1001712"/>
            </a:xfrm>
            <a:prstGeom prst="ellipse">
              <a:avLst/>
            </a:prstGeom>
            <a:noFill/>
            <a:ln w="19050" algn="ctr">
              <a:solidFill>
                <a:srgbClr val="00206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 sz="280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4" name="Oval 80"/>
            <p:cNvSpPr>
              <a:spLocks noChangeArrowheads="1"/>
            </p:cNvSpPr>
            <p:nvPr/>
          </p:nvSpPr>
          <p:spPr bwMode="auto">
            <a:xfrm>
              <a:off x="3921125" y="1558925"/>
              <a:ext cx="212725" cy="177800"/>
            </a:xfrm>
            <a:prstGeom prst="ellipse">
              <a:avLst/>
            </a:prstGeom>
            <a:solidFill>
              <a:srgbClr val="92D050"/>
            </a:solidFill>
            <a:ln w="19050" algn="ctr">
              <a:solidFill>
                <a:srgbClr val="92D050"/>
              </a:solidFill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en-US" sz="280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5" name="Oval 81"/>
            <p:cNvSpPr>
              <a:spLocks noChangeArrowheads="1"/>
            </p:cNvSpPr>
            <p:nvPr/>
          </p:nvSpPr>
          <p:spPr bwMode="auto">
            <a:xfrm>
              <a:off x="4730750" y="1558925"/>
              <a:ext cx="212725" cy="177800"/>
            </a:xfrm>
            <a:prstGeom prst="ellipse">
              <a:avLst/>
            </a:prstGeom>
            <a:solidFill>
              <a:srgbClr val="92D050"/>
            </a:solidFill>
            <a:ln w="19050" algn="ctr">
              <a:solidFill>
                <a:srgbClr val="92D050"/>
              </a:solidFill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en-US" sz="280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6" name="Oval 84"/>
            <p:cNvSpPr>
              <a:spLocks noChangeArrowheads="1"/>
            </p:cNvSpPr>
            <p:nvPr/>
          </p:nvSpPr>
          <p:spPr bwMode="auto">
            <a:xfrm>
              <a:off x="5657850" y="1558925"/>
              <a:ext cx="212725" cy="177800"/>
            </a:xfrm>
            <a:prstGeom prst="ellipse">
              <a:avLst/>
            </a:prstGeom>
            <a:solidFill>
              <a:srgbClr val="92D050"/>
            </a:solidFill>
            <a:ln w="19050" algn="ctr">
              <a:solidFill>
                <a:srgbClr val="92D050"/>
              </a:solidFill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en-US" sz="280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7" name="Oval 88"/>
            <p:cNvSpPr>
              <a:spLocks noChangeArrowheads="1"/>
            </p:cNvSpPr>
            <p:nvPr/>
          </p:nvSpPr>
          <p:spPr bwMode="auto">
            <a:xfrm>
              <a:off x="914400" y="514350"/>
              <a:ext cx="5168900" cy="2239963"/>
            </a:xfrm>
            <a:prstGeom prst="ellipse">
              <a:avLst/>
            </a:prstGeom>
            <a:noFill/>
            <a:ln w="19050" algn="ctr">
              <a:solidFill>
                <a:srgbClr val="00206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 sz="280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8" name="Oval 91"/>
            <p:cNvSpPr>
              <a:spLocks noChangeArrowheads="1"/>
            </p:cNvSpPr>
            <p:nvPr/>
          </p:nvSpPr>
          <p:spPr bwMode="auto">
            <a:xfrm>
              <a:off x="1006475" y="669925"/>
              <a:ext cx="4176713" cy="1863725"/>
            </a:xfrm>
            <a:prstGeom prst="ellipse">
              <a:avLst/>
            </a:prstGeom>
            <a:noFill/>
            <a:ln w="19050" algn="ctr">
              <a:solidFill>
                <a:srgbClr val="00206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 sz="280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9" name="Oval 93"/>
            <p:cNvSpPr>
              <a:spLocks noChangeArrowheads="1"/>
            </p:cNvSpPr>
            <p:nvPr/>
          </p:nvSpPr>
          <p:spPr bwMode="auto">
            <a:xfrm>
              <a:off x="1082675" y="912813"/>
              <a:ext cx="3184525" cy="1443037"/>
            </a:xfrm>
            <a:prstGeom prst="ellipse">
              <a:avLst/>
            </a:prstGeom>
            <a:noFill/>
            <a:ln w="19050" algn="ctr">
              <a:solidFill>
                <a:srgbClr val="00206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 sz="280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</p:grpSp>
      <p:sp>
        <p:nvSpPr>
          <p:cNvPr id="70" name="Text Box 96"/>
          <p:cNvSpPr txBox="1">
            <a:spLocks noChangeArrowheads="1"/>
          </p:cNvSpPr>
          <p:nvPr/>
        </p:nvSpPr>
        <p:spPr bwMode="auto">
          <a:xfrm>
            <a:off x="-50800" y="2958890"/>
            <a:ext cx="1332416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+mn-lt"/>
              </a:rPr>
              <a:t>“charge”</a:t>
            </a:r>
          </a:p>
        </p:txBody>
      </p:sp>
      <p:sp>
        <p:nvSpPr>
          <p:cNvPr id="71" name="TextBox 3"/>
          <p:cNvSpPr txBox="1">
            <a:spLocks noChangeArrowheads="1"/>
          </p:cNvSpPr>
          <p:nvPr/>
        </p:nvSpPr>
        <p:spPr bwMode="auto">
          <a:xfrm>
            <a:off x="1618644" y="9683"/>
            <a:ext cx="6083717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600" dirty="0" smtClean="0"/>
              <a:t>Hilbert Space Dimensionality</a:t>
            </a:r>
            <a:endParaRPr lang="en-US" sz="3600" dirty="0"/>
          </a:p>
        </p:txBody>
      </p:sp>
    </p:spTree>
    <p:extLst>
      <p:ext uri="{BB962C8B-B14F-4D97-AF65-F5344CB8AC3E}">
        <p14:creationId xmlns:p14="http://schemas.microsoft.com/office/powerpoint/2010/main" val="1073924089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9218" name="Line 2"/>
          <p:cNvSpPr>
            <a:spLocks noChangeShapeType="1"/>
          </p:cNvSpPr>
          <p:nvPr/>
        </p:nvSpPr>
        <p:spPr bwMode="auto">
          <a:xfrm>
            <a:off x="1130300" y="6013240"/>
            <a:ext cx="6824663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9219" name="Line 3"/>
          <p:cNvSpPr>
            <a:spLocks noChangeShapeType="1"/>
          </p:cNvSpPr>
          <p:nvPr/>
        </p:nvSpPr>
        <p:spPr bwMode="auto">
          <a:xfrm flipH="1" flipV="1">
            <a:off x="1146175" y="3295440"/>
            <a:ext cx="11113" cy="27019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9220" name="Line 4"/>
          <p:cNvSpPr>
            <a:spLocks noChangeShapeType="1"/>
          </p:cNvSpPr>
          <p:nvPr/>
        </p:nvSpPr>
        <p:spPr bwMode="auto">
          <a:xfrm>
            <a:off x="1838325" y="5924340"/>
            <a:ext cx="0" cy="177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9221" name="Line 5"/>
          <p:cNvSpPr>
            <a:spLocks noChangeShapeType="1"/>
          </p:cNvSpPr>
          <p:nvPr/>
        </p:nvSpPr>
        <p:spPr bwMode="auto">
          <a:xfrm>
            <a:off x="2514600" y="5919578"/>
            <a:ext cx="0" cy="177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9222" name="Line 6"/>
          <p:cNvSpPr>
            <a:spLocks noChangeShapeType="1"/>
          </p:cNvSpPr>
          <p:nvPr/>
        </p:nvSpPr>
        <p:spPr bwMode="auto">
          <a:xfrm>
            <a:off x="3214688" y="5927515"/>
            <a:ext cx="0" cy="177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9223" name="Line 7"/>
          <p:cNvSpPr>
            <a:spLocks noChangeShapeType="1"/>
          </p:cNvSpPr>
          <p:nvPr/>
        </p:nvSpPr>
        <p:spPr bwMode="auto">
          <a:xfrm>
            <a:off x="3889375" y="5913228"/>
            <a:ext cx="0" cy="177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9224" name="Line 8"/>
          <p:cNvSpPr>
            <a:spLocks noChangeShapeType="1"/>
          </p:cNvSpPr>
          <p:nvPr/>
        </p:nvSpPr>
        <p:spPr bwMode="auto">
          <a:xfrm>
            <a:off x="4578350" y="5919578"/>
            <a:ext cx="0" cy="177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9225" name="Line 9"/>
          <p:cNvSpPr>
            <a:spLocks noChangeShapeType="1"/>
          </p:cNvSpPr>
          <p:nvPr/>
        </p:nvSpPr>
        <p:spPr bwMode="auto">
          <a:xfrm>
            <a:off x="5254625" y="5927515"/>
            <a:ext cx="0" cy="177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9226" name="Line 10"/>
          <p:cNvSpPr>
            <a:spLocks noChangeShapeType="1"/>
          </p:cNvSpPr>
          <p:nvPr/>
        </p:nvSpPr>
        <p:spPr bwMode="auto">
          <a:xfrm>
            <a:off x="5953125" y="5924340"/>
            <a:ext cx="0" cy="177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9227" name="Line 11"/>
          <p:cNvSpPr>
            <a:spLocks noChangeShapeType="1"/>
          </p:cNvSpPr>
          <p:nvPr/>
        </p:nvSpPr>
        <p:spPr bwMode="auto">
          <a:xfrm>
            <a:off x="6618288" y="5908465"/>
            <a:ext cx="0" cy="177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9228" name="Line 12"/>
          <p:cNvSpPr>
            <a:spLocks noChangeShapeType="1"/>
          </p:cNvSpPr>
          <p:nvPr/>
        </p:nvSpPr>
        <p:spPr bwMode="auto">
          <a:xfrm>
            <a:off x="7318375" y="5916403"/>
            <a:ext cx="0" cy="177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9229" name="Text Box 13"/>
          <p:cNvSpPr txBox="1">
            <a:spLocks noChangeArrowheads="1"/>
          </p:cNvSpPr>
          <p:nvPr/>
        </p:nvSpPr>
        <p:spPr bwMode="auto">
          <a:xfrm>
            <a:off x="7954963" y="6130715"/>
            <a:ext cx="40481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mtClean="0">
                <a:solidFill>
                  <a:srgbClr val="000000"/>
                </a:solidFill>
                <a:latin typeface="Times New Roman" panose="02020603050405020304" pitchFamily="18" charset="0"/>
              </a:rPr>
              <a:t>N</a:t>
            </a:r>
          </a:p>
        </p:txBody>
      </p:sp>
      <p:sp>
        <p:nvSpPr>
          <p:cNvPr id="649230" name="Line 14"/>
          <p:cNvSpPr>
            <a:spLocks noChangeShapeType="1"/>
          </p:cNvSpPr>
          <p:nvPr/>
        </p:nvSpPr>
        <p:spPr bwMode="auto">
          <a:xfrm>
            <a:off x="1044575" y="4266990"/>
            <a:ext cx="2238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9231" name="Line 15"/>
          <p:cNvSpPr>
            <a:spLocks noChangeShapeType="1"/>
          </p:cNvSpPr>
          <p:nvPr/>
        </p:nvSpPr>
        <p:spPr bwMode="auto">
          <a:xfrm flipV="1">
            <a:off x="1146175" y="4266990"/>
            <a:ext cx="692150" cy="1746250"/>
          </a:xfrm>
          <a:prstGeom prst="line">
            <a:avLst/>
          </a:prstGeom>
          <a:noFill/>
          <a:ln w="762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9232" name="Line 16"/>
          <p:cNvSpPr>
            <a:spLocks noChangeShapeType="1"/>
          </p:cNvSpPr>
          <p:nvPr/>
        </p:nvSpPr>
        <p:spPr bwMode="auto">
          <a:xfrm>
            <a:off x="1838325" y="4266990"/>
            <a:ext cx="676275" cy="174625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9233" name="Line 17"/>
          <p:cNvSpPr>
            <a:spLocks noChangeShapeType="1"/>
          </p:cNvSpPr>
          <p:nvPr/>
        </p:nvSpPr>
        <p:spPr bwMode="auto">
          <a:xfrm>
            <a:off x="1838325" y="4270165"/>
            <a:ext cx="6762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9234" name="Text Box 18"/>
          <p:cNvSpPr txBox="1">
            <a:spLocks noChangeArrowheads="1"/>
          </p:cNvSpPr>
          <p:nvPr/>
        </p:nvSpPr>
        <p:spPr bwMode="auto">
          <a:xfrm>
            <a:off x="669925" y="5746540"/>
            <a:ext cx="3365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mtClean="0">
                <a:solidFill>
                  <a:srgbClr val="000000"/>
                </a:solidFill>
                <a:latin typeface="Times New Roman" panose="02020603050405020304" pitchFamily="18" charset="0"/>
              </a:rPr>
              <a:t>0</a:t>
            </a:r>
          </a:p>
        </p:txBody>
      </p:sp>
      <p:sp>
        <p:nvSpPr>
          <p:cNvPr id="649235" name="Text Box 19"/>
          <p:cNvSpPr txBox="1">
            <a:spLocks noChangeArrowheads="1"/>
          </p:cNvSpPr>
          <p:nvPr/>
        </p:nvSpPr>
        <p:spPr bwMode="auto">
          <a:xfrm>
            <a:off x="577850" y="4038390"/>
            <a:ext cx="3365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mtClean="0">
                <a:solidFill>
                  <a:srgbClr val="000000"/>
                </a:solidFill>
                <a:latin typeface="Times New Roman" panose="02020603050405020304" pitchFamily="18" charset="0"/>
              </a:rPr>
              <a:t>1</a:t>
            </a:r>
          </a:p>
        </p:txBody>
      </p:sp>
      <p:sp>
        <p:nvSpPr>
          <p:cNvPr id="649236" name="Line 20"/>
          <p:cNvSpPr>
            <a:spLocks noChangeShapeType="1"/>
          </p:cNvSpPr>
          <p:nvPr/>
        </p:nvSpPr>
        <p:spPr bwMode="auto">
          <a:xfrm>
            <a:off x="2514600" y="4274928"/>
            <a:ext cx="676275" cy="174625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9237" name="Line 21"/>
          <p:cNvSpPr>
            <a:spLocks noChangeShapeType="1"/>
          </p:cNvSpPr>
          <p:nvPr/>
        </p:nvSpPr>
        <p:spPr bwMode="auto">
          <a:xfrm>
            <a:off x="3214688" y="4270165"/>
            <a:ext cx="676275" cy="174625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9238" name="Line 22"/>
          <p:cNvSpPr>
            <a:spLocks noChangeShapeType="1"/>
          </p:cNvSpPr>
          <p:nvPr/>
        </p:nvSpPr>
        <p:spPr bwMode="auto">
          <a:xfrm>
            <a:off x="3214688" y="4270165"/>
            <a:ext cx="674687" cy="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9239" name="Line 23"/>
          <p:cNvSpPr>
            <a:spLocks noChangeShapeType="1"/>
          </p:cNvSpPr>
          <p:nvPr/>
        </p:nvSpPr>
        <p:spPr bwMode="auto">
          <a:xfrm flipH="1">
            <a:off x="3890963" y="4270165"/>
            <a:ext cx="700087" cy="174625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9240" name="Line 24"/>
          <p:cNvSpPr>
            <a:spLocks noChangeShapeType="1"/>
          </p:cNvSpPr>
          <p:nvPr/>
        </p:nvSpPr>
        <p:spPr bwMode="auto">
          <a:xfrm>
            <a:off x="3890963" y="4278103"/>
            <a:ext cx="676275" cy="174625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9241" name="Line 25"/>
          <p:cNvSpPr>
            <a:spLocks noChangeShapeType="1"/>
          </p:cNvSpPr>
          <p:nvPr/>
        </p:nvSpPr>
        <p:spPr bwMode="auto">
          <a:xfrm>
            <a:off x="4591050" y="4270165"/>
            <a:ext cx="676275" cy="174625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9243" name="Line 27"/>
          <p:cNvSpPr>
            <a:spLocks noChangeShapeType="1"/>
          </p:cNvSpPr>
          <p:nvPr/>
        </p:nvSpPr>
        <p:spPr bwMode="auto">
          <a:xfrm flipH="1">
            <a:off x="5267325" y="4270165"/>
            <a:ext cx="700088" cy="174625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9244" name="Line 28"/>
          <p:cNvSpPr>
            <a:spLocks noChangeShapeType="1"/>
          </p:cNvSpPr>
          <p:nvPr/>
        </p:nvSpPr>
        <p:spPr bwMode="auto">
          <a:xfrm>
            <a:off x="5267325" y="4278103"/>
            <a:ext cx="676275" cy="174625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9245" name="Line 29"/>
          <p:cNvSpPr>
            <a:spLocks noChangeShapeType="1"/>
          </p:cNvSpPr>
          <p:nvPr/>
        </p:nvSpPr>
        <p:spPr bwMode="auto">
          <a:xfrm>
            <a:off x="5967413" y="4278103"/>
            <a:ext cx="676275" cy="174625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9246" name="Line 30"/>
          <p:cNvSpPr>
            <a:spLocks noChangeShapeType="1"/>
          </p:cNvSpPr>
          <p:nvPr/>
        </p:nvSpPr>
        <p:spPr bwMode="auto">
          <a:xfrm>
            <a:off x="5967413" y="4289215"/>
            <a:ext cx="1376362" cy="7938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9247" name="Line 31"/>
          <p:cNvSpPr>
            <a:spLocks noChangeShapeType="1"/>
          </p:cNvSpPr>
          <p:nvPr/>
        </p:nvSpPr>
        <p:spPr bwMode="auto">
          <a:xfrm flipH="1">
            <a:off x="6643688" y="4278103"/>
            <a:ext cx="700087" cy="174625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9248" name="Line 32"/>
          <p:cNvSpPr>
            <a:spLocks noChangeShapeType="1"/>
          </p:cNvSpPr>
          <p:nvPr/>
        </p:nvSpPr>
        <p:spPr bwMode="auto">
          <a:xfrm>
            <a:off x="6643688" y="4286040"/>
            <a:ext cx="676275" cy="174625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9249" name="Line 33"/>
          <p:cNvSpPr>
            <a:spLocks noChangeShapeType="1"/>
          </p:cNvSpPr>
          <p:nvPr/>
        </p:nvSpPr>
        <p:spPr bwMode="auto">
          <a:xfrm flipH="1">
            <a:off x="3214688" y="4266990"/>
            <a:ext cx="700087" cy="174625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9250" name="Line 34"/>
          <p:cNvSpPr>
            <a:spLocks noChangeShapeType="1"/>
          </p:cNvSpPr>
          <p:nvPr/>
        </p:nvSpPr>
        <p:spPr bwMode="auto">
          <a:xfrm flipH="1">
            <a:off x="4591050" y="4286040"/>
            <a:ext cx="700088" cy="174625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9251" name="Line 35"/>
          <p:cNvSpPr>
            <a:spLocks noChangeShapeType="1"/>
          </p:cNvSpPr>
          <p:nvPr/>
        </p:nvSpPr>
        <p:spPr bwMode="auto">
          <a:xfrm flipH="1">
            <a:off x="5927725" y="4327315"/>
            <a:ext cx="700088" cy="174625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9252" name="Text Box 36"/>
          <p:cNvSpPr txBox="1">
            <a:spLocks noChangeArrowheads="1"/>
          </p:cNvSpPr>
          <p:nvPr/>
        </p:nvSpPr>
        <p:spPr bwMode="auto">
          <a:xfrm>
            <a:off x="1746250" y="6248190"/>
            <a:ext cx="56705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mtClean="0">
                <a:solidFill>
                  <a:srgbClr val="000000"/>
                </a:solidFill>
                <a:latin typeface="Times New Roman" panose="02020603050405020304" pitchFamily="18" charset="0"/>
              </a:rPr>
              <a:t>1      2       3       4       5       6      7       8       9</a:t>
            </a:r>
          </a:p>
        </p:txBody>
      </p:sp>
      <p:sp>
        <p:nvSpPr>
          <p:cNvPr id="649271" name="Line 55"/>
          <p:cNvSpPr>
            <a:spLocks noChangeShapeType="1"/>
          </p:cNvSpPr>
          <p:nvPr/>
        </p:nvSpPr>
        <p:spPr bwMode="auto">
          <a:xfrm flipH="1">
            <a:off x="2514600" y="4266990"/>
            <a:ext cx="700088" cy="174625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9272" name="Line 56"/>
          <p:cNvSpPr>
            <a:spLocks noChangeShapeType="1"/>
          </p:cNvSpPr>
          <p:nvPr/>
        </p:nvSpPr>
        <p:spPr bwMode="auto">
          <a:xfrm>
            <a:off x="3902075" y="4266990"/>
            <a:ext cx="6889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9273" name="Line 57"/>
          <p:cNvSpPr>
            <a:spLocks noChangeShapeType="1"/>
          </p:cNvSpPr>
          <p:nvPr/>
        </p:nvSpPr>
        <p:spPr bwMode="auto">
          <a:xfrm>
            <a:off x="2514600" y="4270165"/>
            <a:ext cx="676275" cy="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9275" name="Line 59"/>
          <p:cNvSpPr>
            <a:spLocks noChangeShapeType="1"/>
          </p:cNvSpPr>
          <p:nvPr/>
        </p:nvSpPr>
        <p:spPr bwMode="auto">
          <a:xfrm>
            <a:off x="4591050" y="4289215"/>
            <a:ext cx="687388" cy="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9276" name="Line 60"/>
          <p:cNvSpPr>
            <a:spLocks noChangeShapeType="1"/>
          </p:cNvSpPr>
          <p:nvPr/>
        </p:nvSpPr>
        <p:spPr bwMode="auto">
          <a:xfrm>
            <a:off x="5291138" y="4284453"/>
            <a:ext cx="663575" cy="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3500645" y="1712146"/>
            <a:ext cx="3470426" cy="392415"/>
            <a:chOff x="2478088" y="1584325"/>
            <a:chExt cx="3968186" cy="461665"/>
          </a:xfrm>
        </p:grpSpPr>
        <p:sp>
          <p:nvSpPr>
            <p:cNvPr id="649256" name="Text Box 40"/>
            <p:cNvSpPr txBox="1">
              <a:spLocks noChangeArrowheads="1"/>
            </p:cNvSpPr>
            <p:nvPr/>
          </p:nvSpPr>
          <p:spPr bwMode="auto">
            <a:xfrm>
              <a:off x="2478088" y="1584325"/>
              <a:ext cx="312737" cy="457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smtClean="0">
                  <a:solidFill>
                    <a:srgbClr val="000000"/>
                  </a:solidFill>
                  <a:latin typeface="+mn-lt"/>
                </a:rPr>
                <a:t>1</a:t>
              </a:r>
            </a:p>
          </p:txBody>
        </p:sp>
        <p:sp>
          <p:nvSpPr>
            <p:cNvPr id="649265" name="Text Box 49"/>
            <p:cNvSpPr txBox="1">
              <a:spLocks noChangeArrowheads="1"/>
            </p:cNvSpPr>
            <p:nvPr/>
          </p:nvSpPr>
          <p:spPr bwMode="auto">
            <a:xfrm>
              <a:off x="3408363" y="1584325"/>
              <a:ext cx="312737" cy="457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smtClean="0">
                  <a:solidFill>
                    <a:srgbClr val="000000"/>
                  </a:solidFill>
                  <a:latin typeface="+mn-lt"/>
                </a:rPr>
                <a:t>0</a:t>
              </a:r>
            </a:p>
          </p:txBody>
        </p:sp>
        <p:sp>
          <p:nvSpPr>
            <p:cNvPr id="649269" name="Text Box 53"/>
            <p:cNvSpPr txBox="1">
              <a:spLocks noChangeArrowheads="1"/>
            </p:cNvSpPr>
            <p:nvPr/>
          </p:nvSpPr>
          <p:spPr bwMode="auto">
            <a:xfrm>
              <a:off x="4241800" y="1584325"/>
              <a:ext cx="312738" cy="457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smtClean="0">
                  <a:solidFill>
                    <a:srgbClr val="000000"/>
                  </a:solidFill>
                  <a:latin typeface="+mn-lt"/>
                </a:rPr>
                <a:t>1</a:t>
              </a:r>
            </a:p>
          </p:txBody>
        </p:sp>
        <p:sp>
          <p:nvSpPr>
            <p:cNvPr id="649270" name="Text Box 54"/>
            <p:cNvSpPr txBox="1">
              <a:spLocks noChangeArrowheads="1"/>
            </p:cNvSpPr>
            <p:nvPr/>
          </p:nvSpPr>
          <p:spPr bwMode="auto">
            <a:xfrm>
              <a:off x="5183188" y="1584325"/>
              <a:ext cx="312737" cy="457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smtClean="0">
                  <a:solidFill>
                    <a:srgbClr val="000000"/>
                  </a:solidFill>
                  <a:latin typeface="+mn-lt"/>
                </a:rPr>
                <a:t>1</a:t>
              </a:r>
            </a:p>
          </p:txBody>
        </p:sp>
        <p:sp>
          <p:nvSpPr>
            <p:cNvPr id="649277" name="Text Box 61"/>
            <p:cNvSpPr txBox="1">
              <a:spLocks noChangeArrowheads="1"/>
            </p:cNvSpPr>
            <p:nvPr/>
          </p:nvSpPr>
          <p:spPr bwMode="auto">
            <a:xfrm>
              <a:off x="6090086" y="1584325"/>
              <a:ext cx="356188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dirty="0" smtClean="0">
                  <a:solidFill>
                    <a:srgbClr val="000000"/>
                  </a:solidFill>
                  <a:latin typeface="+mn-lt"/>
                </a:rPr>
                <a:t>0</a:t>
              </a:r>
            </a:p>
          </p:txBody>
        </p:sp>
      </p:grpSp>
      <p:sp>
        <p:nvSpPr>
          <p:cNvPr id="649279" name="Text Box 63"/>
          <p:cNvSpPr txBox="1">
            <a:spLocks noChangeArrowheads="1"/>
          </p:cNvSpPr>
          <p:nvPr/>
        </p:nvSpPr>
        <p:spPr bwMode="auto">
          <a:xfrm>
            <a:off x="6176010" y="2983338"/>
            <a:ext cx="2825750" cy="461665"/>
          </a:xfrm>
          <a:prstGeom prst="rect">
            <a:avLst/>
          </a:prstGeom>
          <a:noFill/>
          <a:ln w="9525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+mn-lt"/>
              </a:rPr>
              <a:t>Here’s another one</a:t>
            </a:r>
          </a:p>
        </p:txBody>
      </p:sp>
      <p:sp>
        <p:nvSpPr>
          <p:cNvPr id="72" name="Text Box 96"/>
          <p:cNvSpPr txBox="1">
            <a:spLocks noChangeArrowheads="1"/>
          </p:cNvSpPr>
          <p:nvPr/>
        </p:nvSpPr>
        <p:spPr bwMode="auto">
          <a:xfrm>
            <a:off x="-50800" y="2958890"/>
            <a:ext cx="1332416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+mn-lt"/>
              </a:rPr>
              <a:t>“charge”</a:t>
            </a:r>
          </a:p>
        </p:txBody>
      </p:sp>
      <p:grpSp>
        <p:nvGrpSpPr>
          <p:cNvPr id="73" name="Group 72"/>
          <p:cNvGrpSpPr/>
          <p:nvPr/>
        </p:nvGrpSpPr>
        <p:grpSpPr>
          <a:xfrm>
            <a:off x="2153264" y="897809"/>
            <a:ext cx="4393565" cy="1903969"/>
            <a:chOff x="914400" y="514350"/>
            <a:chExt cx="5168900" cy="2239963"/>
          </a:xfrm>
        </p:grpSpPr>
        <p:sp>
          <p:nvSpPr>
            <p:cNvPr id="74" name="Oval 74"/>
            <p:cNvSpPr>
              <a:spLocks noChangeArrowheads="1"/>
            </p:cNvSpPr>
            <p:nvPr/>
          </p:nvSpPr>
          <p:spPr bwMode="auto">
            <a:xfrm>
              <a:off x="1419225" y="1558925"/>
              <a:ext cx="212725" cy="177800"/>
            </a:xfrm>
            <a:prstGeom prst="ellipse">
              <a:avLst/>
            </a:prstGeom>
            <a:solidFill>
              <a:srgbClr val="92D050"/>
            </a:solidFill>
            <a:ln w="19050" algn="ctr">
              <a:solidFill>
                <a:srgbClr val="92D050"/>
              </a:solidFill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en-US" sz="280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75" name="Oval 75"/>
            <p:cNvSpPr>
              <a:spLocks noChangeArrowheads="1"/>
            </p:cNvSpPr>
            <p:nvPr/>
          </p:nvSpPr>
          <p:spPr bwMode="auto">
            <a:xfrm>
              <a:off x="2228850" y="1558925"/>
              <a:ext cx="212725" cy="177800"/>
            </a:xfrm>
            <a:prstGeom prst="ellipse">
              <a:avLst/>
            </a:prstGeom>
            <a:solidFill>
              <a:srgbClr val="92D050"/>
            </a:solidFill>
            <a:ln w="19050" algn="ctr">
              <a:solidFill>
                <a:srgbClr val="92D050"/>
              </a:solidFill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en-US" sz="280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76" name="Oval 76"/>
            <p:cNvSpPr>
              <a:spLocks noChangeArrowheads="1"/>
            </p:cNvSpPr>
            <p:nvPr/>
          </p:nvSpPr>
          <p:spPr bwMode="auto">
            <a:xfrm>
              <a:off x="1212850" y="1306513"/>
              <a:ext cx="1390650" cy="625475"/>
            </a:xfrm>
            <a:prstGeom prst="ellipse">
              <a:avLst/>
            </a:prstGeom>
            <a:noFill/>
            <a:ln w="19050" algn="ctr">
              <a:solidFill>
                <a:srgbClr val="00206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 sz="280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77" name="Oval 78"/>
            <p:cNvSpPr>
              <a:spLocks noChangeArrowheads="1"/>
            </p:cNvSpPr>
            <p:nvPr/>
          </p:nvSpPr>
          <p:spPr bwMode="auto">
            <a:xfrm>
              <a:off x="3155950" y="1558925"/>
              <a:ext cx="212725" cy="177800"/>
            </a:xfrm>
            <a:prstGeom prst="ellipse">
              <a:avLst/>
            </a:prstGeom>
            <a:solidFill>
              <a:srgbClr val="92D050"/>
            </a:solidFill>
            <a:ln w="19050" algn="ctr">
              <a:solidFill>
                <a:srgbClr val="92D050"/>
              </a:solidFill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en-US" sz="280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78" name="Oval 79"/>
            <p:cNvSpPr>
              <a:spLocks noChangeArrowheads="1"/>
            </p:cNvSpPr>
            <p:nvPr/>
          </p:nvSpPr>
          <p:spPr bwMode="auto">
            <a:xfrm>
              <a:off x="1146175" y="1090613"/>
              <a:ext cx="2349500" cy="1001712"/>
            </a:xfrm>
            <a:prstGeom prst="ellipse">
              <a:avLst/>
            </a:prstGeom>
            <a:noFill/>
            <a:ln w="19050" algn="ctr">
              <a:solidFill>
                <a:srgbClr val="00206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 sz="280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79" name="Oval 80"/>
            <p:cNvSpPr>
              <a:spLocks noChangeArrowheads="1"/>
            </p:cNvSpPr>
            <p:nvPr/>
          </p:nvSpPr>
          <p:spPr bwMode="auto">
            <a:xfrm>
              <a:off x="3921125" y="1558925"/>
              <a:ext cx="212725" cy="177800"/>
            </a:xfrm>
            <a:prstGeom prst="ellipse">
              <a:avLst/>
            </a:prstGeom>
            <a:solidFill>
              <a:srgbClr val="92D050"/>
            </a:solidFill>
            <a:ln w="19050" algn="ctr">
              <a:solidFill>
                <a:srgbClr val="92D050"/>
              </a:solidFill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en-US" sz="280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80" name="Oval 81"/>
            <p:cNvSpPr>
              <a:spLocks noChangeArrowheads="1"/>
            </p:cNvSpPr>
            <p:nvPr/>
          </p:nvSpPr>
          <p:spPr bwMode="auto">
            <a:xfrm>
              <a:off x="4730750" y="1558925"/>
              <a:ext cx="212725" cy="177800"/>
            </a:xfrm>
            <a:prstGeom prst="ellipse">
              <a:avLst/>
            </a:prstGeom>
            <a:solidFill>
              <a:srgbClr val="92D050"/>
            </a:solidFill>
            <a:ln w="19050" algn="ctr">
              <a:solidFill>
                <a:srgbClr val="92D050"/>
              </a:solidFill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en-US" sz="280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81" name="Oval 84"/>
            <p:cNvSpPr>
              <a:spLocks noChangeArrowheads="1"/>
            </p:cNvSpPr>
            <p:nvPr/>
          </p:nvSpPr>
          <p:spPr bwMode="auto">
            <a:xfrm>
              <a:off x="5657850" y="1558925"/>
              <a:ext cx="212725" cy="177800"/>
            </a:xfrm>
            <a:prstGeom prst="ellipse">
              <a:avLst/>
            </a:prstGeom>
            <a:solidFill>
              <a:srgbClr val="92D050"/>
            </a:solidFill>
            <a:ln w="19050" algn="ctr">
              <a:solidFill>
                <a:srgbClr val="92D050"/>
              </a:solidFill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en-US" sz="280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82" name="Oval 88"/>
            <p:cNvSpPr>
              <a:spLocks noChangeArrowheads="1"/>
            </p:cNvSpPr>
            <p:nvPr/>
          </p:nvSpPr>
          <p:spPr bwMode="auto">
            <a:xfrm>
              <a:off x="914400" y="514350"/>
              <a:ext cx="5168900" cy="2239963"/>
            </a:xfrm>
            <a:prstGeom prst="ellipse">
              <a:avLst/>
            </a:prstGeom>
            <a:noFill/>
            <a:ln w="19050" algn="ctr">
              <a:solidFill>
                <a:srgbClr val="00206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 sz="280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83" name="Oval 91"/>
            <p:cNvSpPr>
              <a:spLocks noChangeArrowheads="1"/>
            </p:cNvSpPr>
            <p:nvPr/>
          </p:nvSpPr>
          <p:spPr bwMode="auto">
            <a:xfrm>
              <a:off x="1006475" y="669925"/>
              <a:ext cx="4176713" cy="1863725"/>
            </a:xfrm>
            <a:prstGeom prst="ellipse">
              <a:avLst/>
            </a:prstGeom>
            <a:noFill/>
            <a:ln w="19050" algn="ctr">
              <a:solidFill>
                <a:srgbClr val="00206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 sz="280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84" name="Oval 93"/>
            <p:cNvSpPr>
              <a:spLocks noChangeArrowheads="1"/>
            </p:cNvSpPr>
            <p:nvPr/>
          </p:nvSpPr>
          <p:spPr bwMode="auto">
            <a:xfrm>
              <a:off x="1082675" y="912813"/>
              <a:ext cx="3184525" cy="1443037"/>
            </a:xfrm>
            <a:prstGeom prst="ellipse">
              <a:avLst/>
            </a:prstGeom>
            <a:noFill/>
            <a:ln w="19050" algn="ctr">
              <a:solidFill>
                <a:srgbClr val="00206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en-US" sz="280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</p:grpSp>
      <p:sp>
        <p:nvSpPr>
          <p:cNvPr id="85" name="TextBox 3"/>
          <p:cNvSpPr txBox="1">
            <a:spLocks noChangeArrowheads="1"/>
          </p:cNvSpPr>
          <p:nvPr/>
        </p:nvSpPr>
        <p:spPr bwMode="auto">
          <a:xfrm>
            <a:off x="1618644" y="9683"/>
            <a:ext cx="6083717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600" dirty="0" smtClean="0"/>
              <a:t>Hilbert Space Dimensionality</a:t>
            </a:r>
            <a:endParaRPr lang="en-US" sz="3600" dirty="0"/>
          </a:p>
        </p:txBody>
      </p:sp>
    </p:spTree>
    <p:extLst>
      <p:ext uri="{BB962C8B-B14F-4D97-AF65-F5344CB8AC3E}">
        <p14:creationId xmlns:p14="http://schemas.microsoft.com/office/powerpoint/2010/main" val="1692621717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170" name="Line 2"/>
          <p:cNvSpPr>
            <a:spLocks noChangeShapeType="1"/>
          </p:cNvSpPr>
          <p:nvPr/>
        </p:nvSpPr>
        <p:spPr bwMode="auto">
          <a:xfrm>
            <a:off x="1130300" y="6013240"/>
            <a:ext cx="6824663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7171" name="Line 3"/>
          <p:cNvSpPr>
            <a:spLocks noChangeShapeType="1"/>
          </p:cNvSpPr>
          <p:nvPr/>
        </p:nvSpPr>
        <p:spPr bwMode="auto">
          <a:xfrm flipH="1" flipV="1">
            <a:off x="1146175" y="3295440"/>
            <a:ext cx="11113" cy="27019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7172" name="Line 4"/>
          <p:cNvSpPr>
            <a:spLocks noChangeShapeType="1"/>
          </p:cNvSpPr>
          <p:nvPr/>
        </p:nvSpPr>
        <p:spPr bwMode="auto">
          <a:xfrm>
            <a:off x="1838325" y="5924340"/>
            <a:ext cx="0" cy="177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7173" name="Line 5"/>
          <p:cNvSpPr>
            <a:spLocks noChangeShapeType="1"/>
          </p:cNvSpPr>
          <p:nvPr/>
        </p:nvSpPr>
        <p:spPr bwMode="auto">
          <a:xfrm>
            <a:off x="2514600" y="5919578"/>
            <a:ext cx="0" cy="177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7174" name="Line 6"/>
          <p:cNvSpPr>
            <a:spLocks noChangeShapeType="1"/>
          </p:cNvSpPr>
          <p:nvPr/>
        </p:nvSpPr>
        <p:spPr bwMode="auto">
          <a:xfrm>
            <a:off x="3214688" y="5927515"/>
            <a:ext cx="0" cy="177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7175" name="Line 7"/>
          <p:cNvSpPr>
            <a:spLocks noChangeShapeType="1"/>
          </p:cNvSpPr>
          <p:nvPr/>
        </p:nvSpPr>
        <p:spPr bwMode="auto">
          <a:xfrm>
            <a:off x="3889375" y="5913228"/>
            <a:ext cx="0" cy="177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7176" name="Line 8"/>
          <p:cNvSpPr>
            <a:spLocks noChangeShapeType="1"/>
          </p:cNvSpPr>
          <p:nvPr/>
        </p:nvSpPr>
        <p:spPr bwMode="auto">
          <a:xfrm>
            <a:off x="4578350" y="5919578"/>
            <a:ext cx="0" cy="177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7177" name="Line 9"/>
          <p:cNvSpPr>
            <a:spLocks noChangeShapeType="1"/>
          </p:cNvSpPr>
          <p:nvPr/>
        </p:nvSpPr>
        <p:spPr bwMode="auto">
          <a:xfrm>
            <a:off x="5254625" y="5927515"/>
            <a:ext cx="0" cy="177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7178" name="Line 10"/>
          <p:cNvSpPr>
            <a:spLocks noChangeShapeType="1"/>
          </p:cNvSpPr>
          <p:nvPr/>
        </p:nvSpPr>
        <p:spPr bwMode="auto">
          <a:xfrm>
            <a:off x="5953125" y="5924340"/>
            <a:ext cx="0" cy="177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7179" name="Line 11"/>
          <p:cNvSpPr>
            <a:spLocks noChangeShapeType="1"/>
          </p:cNvSpPr>
          <p:nvPr/>
        </p:nvSpPr>
        <p:spPr bwMode="auto">
          <a:xfrm>
            <a:off x="6618288" y="5908465"/>
            <a:ext cx="0" cy="177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7180" name="Line 12"/>
          <p:cNvSpPr>
            <a:spLocks noChangeShapeType="1"/>
          </p:cNvSpPr>
          <p:nvPr/>
        </p:nvSpPr>
        <p:spPr bwMode="auto">
          <a:xfrm>
            <a:off x="7318375" y="5916403"/>
            <a:ext cx="0" cy="177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7181" name="Text Box 13"/>
          <p:cNvSpPr txBox="1">
            <a:spLocks noChangeArrowheads="1"/>
          </p:cNvSpPr>
          <p:nvPr/>
        </p:nvSpPr>
        <p:spPr bwMode="auto">
          <a:xfrm>
            <a:off x="7954963" y="6130715"/>
            <a:ext cx="40481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mtClean="0">
                <a:solidFill>
                  <a:srgbClr val="000000"/>
                </a:solidFill>
                <a:latin typeface="Times New Roman" panose="02020603050405020304" pitchFamily="18" charset="0"/>
              </a:rPr>
              <a:t>N</a:t>
            </a:r>
          </a:p>
        </p:txBody>
      </p:sp>
      <p:sp>
        <p:nvSpPr>
          <p:cNvPr id="647182" name="Line 14"/>
          <p:cNvSpPr>
            <a:spLocks noChangeShapeType="1"/>
          </p:cNvSpPr>
          <p:nvPr/>
        </p:nvSpPr>
        <p:spPr bwMode="auto">
          <a:xfrm>
            <a:off x="1044575" y="4266990"/>
            <a:ext cx="2238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7183" name="Line 15"/>
          <p:cNvSpPr>
            <a:spLocks noChangeShapeType="1"/>
          </p:cNvSpPr>
          <p:nvPr/>
        </p:nvSpPr>
        <p:spPr bwMode="auto">
          <a:xfrm flipV="1">
            <a:off x="1146175" y="4266990"/>
            <a:ext cx="692150" cy="174625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7184" name="Line 16"/>
          <p:cNvSpPr>
            <a:spLocks noChangeShapeType="1"/>
          </p:cNvSpPr>
          <p:nvPr/>
        </p:nvSpPr>
        <p:spPr bwMode="auto">
          <a:xfrm>
            <a:off x="1838325" y="4266990"/>
            <a:ext cx="676275" cy="174625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7185" name="Line 17"/>
          <p:cNvSpPr>
            <a:spLocks noChangeShapeType="1"/>
          </p:cNvSpPr>
          <p:nvPr/>
        </p:nvSpPr>
        <p:spPr bwMode="auto">
          <a:xfrm>
            <a:off x="1838325" y="4282865"/>
            <a:ext cx="1376363" cy="7938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7186" name="Line 18"/>
          <p:cNvSpPr>
            <a:spLocks noChangeShapeType="1"/>
          </p:cNvSpPr>
          <p:nvPr/>
        </p:nvSpPr>
        <p:spPr bwMode="auto">
          <a:xfrm flipH="1">
            <a:off x="2514600" y="4266990"/>
            <a:ext cx="700088" cy="174625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7187" name="Text Box 19"/>
          <p:cNvSpPr txBox="1">
            <a:spLocks noChangeArrowheads="1"/>
          </p:cNvSpPr>
          <p:nvPr/>
        </p:nvSpPr>
        <p:spPr bwMode="auto">
          <a:xfrm>
            <a:off x="669925" y="5746540"/>
            <a:ext cx="3365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mtClean="0">
                <a:solidFill>
                  <a:srgbClr val="000000"/>
                </a:solidFill>
                <a:latin typeface="Times New Roman" panose="02020603050405020304" pitchFamily="18" charset="0"/>
              </a:rPr>
              <a:t>0</a:t>
            </a:r>
          </a:p>
        </p:txBody>
      </p:sp>
      <p:sp>
        <p:nvSpPr>
          <p:cNvPr id="647188" name="Text Box 20"/>
          <p:cNvSpPr txBox="1">
            <a:spLocks noChangeArrowheads="1"/>
          </p:cNvSpPr>
          <p:nvPr/>
        </p:nvSpPr>
        <p:spPr bwMode="auto">
          <a:xfrm>
            <a:off x="577850" y="4038390"/>
            <a:ext cx="3365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mtClean="0">
                <a:solidFill>
                  <a:srgbClr val="000000"/>
                </a:solidFill>
                <a:latin typeface="Times New Roman" panose="02020603050405020304" pitchFamily="18" charset="0"/>
              </a:rPr>
              <a:t>1</a:t>
            </a:r>
          </a:p>
        </p:txBody>
      </p:sp>
      <p:sp>
        <p:nvSpPr>
          <p:cNvPr id="647189" name="Line 21"/>
          <p:cNvSpPr>
            <a:spLocks noChangeShapeType="1"/>
          </p:cNvSpPr>
          <p:nvPr/>
        </p:nvSpPr>
        <p:spPr bwMode="auto">
          <a:xfrm>
            <a:off x="2514600" y="4274928"/>
            <a:ext cx="676275" cy="174625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7190" name="Line 22"/>
          <p:cNvSpPr>
            <a:spLocks noChangeShapeType="1"/>
          </p:cNvSpPr>
          <p:nvPr/>
        </p:nvSpPr>
        <p:spPr bwMode="auto">
          <a:xfrm>
            <a:off x="3214688" y="4270165"/>
            <a:ext cx="676275" cy="174625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7191" name="Line 23"/>
          <p:cNvSpPr>
            <a:spLocks noChangeShapeType="1"/>
          </p:cNvSpPr>
          <p:nvPr/>
        </p:nvSpPr>
        <p:spPr bwMode="auto">
          <a:xfrm>
            <a:off x="3214688" y="4282865"/>
            <a:ext cx="1376362" cy="7938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7192" name="Line 24"/>
          <p:cNvSpPr>
            <a:spLocks noChangeShapeType="1"/>
          </p:cNvSpPr>
          <p:nvPr/>
        </p:nvSpPr>
        <p:spPr bwMode="auto">
          <a:xfrm flipH="1">
            <a:off x="3890963" y="4270165"/>
            <a:ext cx="700087" cy="174625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7193" name="Line 25"/>
          <p:cNvSpPr>
            <a:spLocks noChangeShapeType="1"/>
          </p:cNvSpPr>
          <p:nvPr/>
        </p:nvSpPr>
        <p:spPr bwMode="auto">
          <a:xfrm>
            <a:off x="3890963" y="4278103"/>
            <a:ext cx="676275" cy="174625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7194" name="Line 26"/>
          <p:cNvSpPr>
            <a:spLocks noChangeShapeType="1"/>
          </p:cNvSpPr>
          <p:nvPr/>
        </p:nvSpPr>
        <p:spPr bwMode="auto">
          <a:xfrm>
            <a:off x="4591050" y="4270165"/>
            <a:ext cx="676275" cy="174625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7195" name="Line 27"/>
          <p:cNvSpPr>
            <a:spLocks noChangeShapeType="1"/>
          </p:cNvSpPr>
          <p:nvPr/>
        </p:nvSpPr>
        <p:spPr bwMode="auto">
          <a:xfrm>
            <a:off x="4602163" y="4281278"/>
            <a:ext cx="1376362" cy="7937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7196" name="Line 28"/>
          <p:cNvSpPr>
            <a:spLocks noChangeShapeType="1"/>
          </p:cNvSpPr>
          <p:nvPr/>
        </p:nvSpPr>
        <p:spPr bwMode="auto">
          <a:xfrm flipH="1">
            <a:off x="5267325" y="4270165"/>
            <a:ext cx="700088" cy="174625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7197" name="Line 29"/>
          <p:cNvSpPr>
            <a:spLocks noChangeShapeType="1"/>
          </p:cNvSpPr>
          <p:nvPr/>
        </p:nvSpPr>
        <p:spPr bwMode="auto">
          <a:xfrm>
            <a:off x="5267325" y="4278103"/>
            <a:ext cx="676275" cy="174625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7198" name="Line 30"/>
          <p:cNvSpPr>
            <a:spLocks noChangeShapeType="1"/>
          </p:cNvSpPr>
          <p:nvPr/>
        </p:nvSpPr>
        <p:spPr bwMode="auto">
          <a:xfrm>
            <a:off x="5967413" y="4278103"/>
            <a:ext cx="676275" cy="174625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7199" name="Line 31"/>
          <p:cNvSpPr>
            <a:spLocks noChangeShapeType="1"/>
          </p:cNvSpPr>
          <p:nvPr/>
        </p:nvSpPr>
        <p:spPr bwMode="auto">
          <a:xfrm>
            <a:off x="5967413" y="4289215"/>
            <a:ext cx="1376362" cy="7938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7200" name="Line 32"/>
          <p:cNvSpPr>
            <a:spLocks noChangeShapeType="1"/>
          </p:cNvSpPr>
          <p:nvPr/>
        </p:nvSpPr>
        <p:spPr bwMode="auto">
          <a:xfrm flipH="1">
            <a:off x="6643688" y="4278103"/>
            <a:ext cx="700087" cy="174625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7201" name="Line 33"/>
          <p:cNvSpPr>
            <a:spLocks noChangeShapeType="1"/>
          </p:cNvSpPr>
          <p:nvPr/>
        </p:nvSpPr>
        <p:spPr bwMode="auto">
          <a:xfrm>
            <a:off x="6643688" y="4286040"/>
            <a:ext cx="676275" cy="174625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7202" name="Line 34"/>
          <p:cNvSpPr>
            <a:spLocks noChangeShapeType="1"/>
          </p:cNvSpPr>
          <p:nvPr/>
        </p:nvSpPr>
        <p:spPr bwMode="auto">
          <a:xfrm flipH="1">
            <a:off x="3214688" y="4266990"/>
            <a:ext cx="700087" cy="174625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7203" name="Line 35"/>
          <p:cNvSpPr>
            <a:spLocks noChangeShapeType="1"/>
          </p:cNvSpPr>
          <p:nvPr/>
        </p:nvSpPr>
        <p:spPr bwMode="auto">
          <a:xfrm flipH="1">
            <a:off x="4591050" y="4286040"/>
            <a:ext cx="700088" cy="174625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7204" name="Line 36"/>
          <p:cNvSpPr>
            <a:spLocks noChangeShapeType="1"/>
          </p:cNvSpPr>
          <p:nvPr/>
        </p:nvSpPr>
        <p:spPr bwMode="auto">
          <a:xfrm flipH="1">
            <a:off x="5927725" y="4327315"/>
            <a:ext cx="700088" cy="1746250"/>
          </a:xfrm>
          <a:prstGeom prst="line">
            <a:avLst/>
          </a:prstGeom>
          <a:noFill/>
          <a:ln w="19050">
            <a:solidFill>
              <a:srgbClr val="66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7205" name="Text Box 37"/>
          <p:cNvSpPr txBox="1">
            <a:spLocks noChangeArrowheads="1"/>
          </p:cNvSpPr>
          <p:nvPr/>
        </p:nvSpPr>
        <p:spPr bwMode="auto">
          <a:xfrm>
            <a:off x="1584325" y="3682790"/>
            <a:ext cx="3365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b="1" smtClean="0">
                <a:solidFill>
                  <a:srgbClr val="009900"/>
                </a:solidFill>
                <a:latin typeface="Times New Roman" panose="02020603050405020304" pitchFamily="18" charset="0"/>
              </a:rPr>
              <a:t>1</a:t>
            </a:r>
          </a:p>
        </p:txBody>
      </p:sp>
      <p:sp>
        <p:nvSpPr>
          <p:cNvPr id="647206" name="Text Box 38"/>
          <p:cNvSpPr txBox="1">
            <a:spLocks noChangeArrowheads="1"/>
          </p:cNvSpPr>
          <p:nvPr/>
        </p:nvSpPr>
        <p:spPr bwMode="auto">
          <a:xfrm>
            <a:off x="2346325" y="5289340"/>
            <a:ext cx="3365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b="1" smtClean="0">
                <a:solidFill>
                  <a:srgbClr val="009900"/>
                </a:solidFill>
                <a:latin typeface="Times New Roman" panose="02020603050405020304" pitchFamily="18" charset="0"/>
              </a:rPr>
              <a:t>1</a:t>
            </a:r>
          </a:p>
        </p:txBody>
      </p:sp>
      <p:sp>
        <p:nvSpPr>
          <p:cNvPr id="647207" name="Text Box 39"/>
          <p:cNvSpPr txBox="1">
            <a:spLocks noChangeArrowheads="1"/>
          </p:cNvSpPr>
          <p:nvPr/>
        </p:nvSpPr>
        <p:spPr bwMode="auto">
          <a:xfrm>
            <a:off x="2346325" y="3682790"/>
            <a:ext cx="3365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b="1" smtClean="0">
                <a:solidFill>
                  <a:srgbClr val="009900"/>
                </a:solidFill>
                <a:latin typeface="Times New Roman" panose="02020603050405020304" pitchFamily="18" charset="0"/>
              </a:rPr>
              <a:t>1</a:t>
            </a:r>
          </a:p>
        </p:txBody>
      </p:sp>
      <p:sp>
        <p:nvSpPr>
          <p:cNvPr id="647208" name="Text Box 40"/>
          <p:cNvSpPr txBox="1">
            <a:spLocks noChangeArrowheads="1"/>
          </p:cNvSpPr>
          <p:nvPr/>
        </p:nvSpPr>
        <p:spPr bwMode="auto">
          <a:xfrm>
            <a:off x="3046413" y="3682790"/>
            <a:ext cx="3365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b="1" smtClean="0">
                <a:solidFill>
                  <a:srgbClr val="009900"/>
                </a:solidFill>
                <a:latin typeface="Times New Roman" panose="02020603050405020304" pitchFamily="18" charset="0"/>
              </a:rPr>
              <a:t>2</a:t>
            </a:r>
          </a:p>
        </p:txBody>
      </p:sp>
      <p:sp>
        <p:nvSpPr>
          <p:cNvPr id="647209" name="Text Box 41"/>
          <p:cNvSpPr txBox="1">
            <a:spLocks noChangeArrowheads="1"/>
          </p:cNvSpPr>
          <p:nvPr/>
        </p:nvSpPr>
        <p:spPr bwMode="auto">
          <a:xfrm>
            <a:off x="3022600" y="5289340"/>
            <a:ext cx="3365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b="1" smtClean="0">
                <a:solidFill>
                  <a:srgbClr val="009900"/>
                </a:solidFill>
                <a:latin typeface="Times New Roman" panose="02020603050405020304" pitchFamily="18" charset="0"/>
              </a:rPr>
              <a:t>1</a:t>
            </a:r>
          </a:p>
        </p:txBody>
      </p:sp>
      <p:sp>
        <p:nvSpPr>
          <p:cNvPr id="647210" name="Text Box 42"/>
          <p:cNvSpPr txBox="1">
            <a:spLocks noChangeArrowheads="1"/>
          </p:cNvSpPr>
          <p:nvPr/>
        </p:nvSpPr>
        <p:spPr bwMode="auto">
          <a:xfrm>
            <a:off x="3721100" y="3682790"/>
            <a:ext cx="3365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b="1" smtClean="0">
                <a:solidFill>
                  <a:srgbClr val="009900"/>
                </a:solidFill>
                <a:latin typeface="Times New Roman" panose="02020603050405020304" pitchFamily="18" charset="0"/>
              </a:rPr>
              <a:t>3</a:t>
            </a:r>
          </a:p>
        </p:txBody>
      </p:sp>
      <p:sp>
        <p:nvSpPr>
          <p:cNvPr id="647211" name="Text Box 43"/>
          <p:cNvSpPr txBox="1">
            <a:spLocks noChangeArrowheads="1"/>
          </p:cNvSpPr>
          <p:nvPr/>
        </p:nvSpPr>
        <p:spPr bwMode="auto">
          <a:xfrm>
            <a:off x="3721100" y="5289340"/>
            <a:ext cx="3365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b="1" smtClean="0">
                <a:solidFill>
                  <a:srgbClr val="009900"/>
                </a:solidFill>
                <a:latin typeface="Times New Roman" panose="02020603050405020304" pitchFamily="18" charset="0"/>
              </a:rPr>
              <a:t>2</a:t>
            </a:r>
          </a:p>
        </p:txBody>
      </p:sp>
      <p:sp>
        <p:nvSpPr>
          <p:cNvPr id="647212" name="Text Box 44"/>
          <p:cNvSpPr txBox="1">
            <a:spLocks noChangeArrowheads="1"/>
          </p:cNvSpPr>
          <p:nvPr/>
        </p:nvSpPr>
        <p:spPr bwMode="auto">
          <a:xfrm>
            <a:off x="1746250" y="6248190"/>
            <a:ext cx="56705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mtClean="0">
                <a:solidFill>
                  <a:srgbClr val="000000"/>
                </a:solidFill>
                <a:latin typeface="Times New Roman" panose="02020603050405020304" pitchFamily="18" charset="0"/>
              </a:rPr>
              <a:t>1      2       3       4       5       6      7       8       9</a:t>
            </a:r>
          </a:p>
        </p:txBody>
      </p:sp>
      <p:sp>
        <p:nvSpPr>
          <p:cNvPr id="647213" name="Text Box 45"/>
          <p:cNvSpPr txBox="1">
            <a:spLocks noChangeArrowheads="1"/>
          </p:cNvSpPr>
          <p:nvPr/>
        </p:nvSpPr>
        <p:spPr bwMode="auto">
          <a:xfrm>
            <a:off x="4421188" y="3682790"/>
            <a:ext cx="3365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b="1" smtClean="0">
                <a:solidFill>
                  <a:srgbClr val="009900"/>
                </a:solidFill>
                <a:latin typeface="Times New Roman" panose="02020603050405020304" pitchFamily="18" charset="0"/>
              </a:rPr>
              <a:t>5</a:t>
            </a:r>
          </a:p>
        </p:txBody>
      </p:sp>
      <p:sp>
        <p:nvSpPr>
          <p:cNvPr id="647214" name="Text Box 46"/>
          <p:cNvSpPr txBox="1">
            <a:spLocks noChangeArrowheads="1"/>
          </p:cNvSpPr>
          <p:nvPr/>
        </p:nvSpPr>
        <p:spPr bwMode="auto">
          <a:xfrm>
            <a:off x="5091113" y="3682790"/>
            <a:ext cx="3365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b="1" smtClean="0">
                <a:solidFill>
                  <a:srgbClr val="009900"/>
                </a:solidFill>
                <a:latin typeface="Times New Roman" panose="02020603050405020304" pitchFamily="18" charset="0"/>
              </a:rPr>
              <a:t>8</a:t>
            </a:r>
          </a:p>
        </p:txBody>
      </p:sp>
      <p:sp>
        <p:nvSpPr>
          <p:cNvPr id="647215" name="Text Box 47"/>
          <p:cNvSpPr txBox="1">
            <a:spLocks noChangeArrowheads="1"/>
          </p:cNvSpPr>
          <p:nvPr/>
        </p:nvSpPr>
        <p:spPr bwMode="auto">
          <a:xfrm>
            <a:off x="5722938" y="3682790"/>
            <a:ext cx="4889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b="1" smtClean="0">
                <a:solidFill>
                  <a:srgbClr val="009900"/>
                </a:solidFill>
                <a:latin typeface="Times New Roman" panose="02020603050405020304" pitchFamily="18" charset="0"/>
              </a:rPr>
              <a:t>13</a:t>
            </a:r>
          </a:p>
        </p:txBody>
      </p:sp>
      <p:sp>
        <p:nvSpPr>
          <p:cNvPr id="647216" name="Text Box 48"/>
          <p:cNvSpPr txBox="1">
            <a:spLocks noChangeArrowheads="1"/>
          </p:cNvSpPr>
          <p:nvPr/>
        </p:nvSpPr>
        <p:spPr bwMode="auto">
          <a:xfrm>
            <a:off x="6408738" y="3682790"/>
            <a:ext cx="4889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b="1" smtClean="0">
                <a:solidFill>
                  <a:srgbClr val="009900"/>
                </a:solidFill>
                <a:latin typeface="Times New Roman" panose="02020603050405020304" pitchFamily="18" charset="0"/>
              </a:rPr>
              <a:t>21</a:t>
            </a:r>
          </a:p>
        </p:txBody>
      </p:sp>
      <p:sp>
        <p:nvSpPr>
          <p:cNvPr id="647217" name="Text Box 49"/>
          <p:cNvSpPr txBox="1">
            <a:spLocks noChangeArrowheads="1"/>
          </p:cNvSpPr>
          <p:nvPr/>
        </p:nvSpPr>
        <p:spPr bwMode="auto">
          <a:xfrm>
            <a:off x="4398963" y="5289340"/>
            <a:ext cx="3365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b="1" smtClean="0">
                <a:solidFill>
                  <a:srgbClr val="009900"/>
                </a:solidFill>
                <a:latin typeface="Times New Roman" panose="02020603050405020304" pitchFamily="18" charset="0"/>
              </a:rPr>
              <a:t>3</a:t>
            </a:r>
          </a:p>
        </p:txBody>
      </p:sp>
      <p:sp>
        <p:nvSpPr>
          <p:cNvPr id="647236" name="Text Box 68"/>
          <p:cNvSpPr txBox="1">
            <a:spLocks noChangeArrowheads="1"/>
          </p:cNvSpPr>
          <p:nvPr/>
        </p:nvSpPr>
        <p:spPr bwMode="auto">
          <a:xfrm>
            <a:off x="5086350" y="5289340"/>
            <a:ext cx="3365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b="1" smtClean="0">
                <a:solidFill>
                  <a:srgbClr val="009900"/>
                </a:solidFill>
                <a:latin typeface="Times New Roman" panose="02020603050405020304" pitchFamily="18" charset="0"/>
              </a:rPr>
              <a:t>5</a:t>
            </a:r>
          </a:p>
        </p:txBody>
      </p:sp>
      <p:sp>
        <p:nvSpPr>
          <p:cNvPr id="647237" name="Text Box 69"/>
          <p:cNvSpPr txBox="1">
            <a:spLocks noChangeArrowheads="1"/>
          </p:cNvSpPr>
          <p:nvPr/>
        </p:nvSpPr>
        <p:spPr bwMode="auto">
          <a:xfrm>
            <a:off x="5775325" y="5289340"/>
            <a:ext cx="3365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b="1" smtClean="0">
                <a:solidFill>
                  <a:srgbClr val="009900"/>
                </a:solidFill>
                <a:latin typeface="Times New Roman" panose="02020603050405020304" pitchFamily="18" charset="0"/>
              </a:rPr>
              <a:t>8</a:t>
            </a:r>
          </a:p>
        </p:txBody>
      </p:sp>
      <p:sp>
        <p:nvSpPr>
          <p:cNvPr id="647238" name="Text Box 70"/>
          <p:cNvSpPr txBox="1">
            <a:spLocks noChangeArrowheads="1"/>
          </p:cNvSpPr>
          <p:nvPr/>
        </p:nvSpPr>
        <p:spPr bwMode="auto">
          <a:xfrm>
            <a:off x="6416675" y="5289340"/>
            <a:ext cx="4889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b="1" smtClean="0">
                <a:solidFill>
                  <a:srgbClr val="009900"/>
                </a:solidFill>
                <a:latin typeface="Times New Roman" panose="02020603050405020304" pitchFamily="18" charset="0"/>
              </a:rPr>
              <a:t>13</a:t>
            </a:r>
          </a:p>
        </p:txBody>
      </p:sp>
      <p:sp>
        <p:nvSpPr>
          <p:cNvPr id="647245" name="Text Box 77"/>
          <p:cNvSpPr txBox="1">
            <a:spLocks noChangeArrowheads="1"/>
          </p:cNvSpPr>
          <p:nvPr/>
        </p:nvSpPr>
        <p:spPr bwMode="auto">
          <a:xfrm>
            <a:off x="0" y="817159"/>
            <a:ext cx="9144000" cy="1938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buFontTx/>
              <a:buChar char="•"/>
            </a:pPr>
            <a:r>
              <a:rPr lang="en-US" dirty="0" smtClean="0">
                <a:solidFill>
                  <a:srgbClr val="000000"/>
                </a:solidFill>
                <a:latin typeface="Times New Roman" panose="02020603050405020304" pitchFamily="18" charset="0"/>
              </a:rPr>
              <a:t>  </a:t>
            </a:r>
            <a:r>
              <a:rPr lang="en-US" dirty="0" smtClean="0">
                <a:solidFill>
                  <a:srgbClr val="000000"/>
                </a:solidFill>
                <a:latin typeface="+mn-lt"/>
              </a:rPr>
              <a:t>Hilbert space dimensionality grows as the </a:t>
            </a:r>
            <a:r>
              <a:rPr lang="en-US" b="1" dirty="0" smtClean="0">
                <a:solidFill>
                  <a:srgbClr val="333399"/>
                </a:solidFill>
                <a:latin typeface="+mn-lt"/>
              </a:rPr>
              <a:t>Fibonacci sequence</a:t>
            </a:r>
            <a:r>
              <a:rPr lang="en-US" dirty="0" smtClean="0">
                <a:solidFill>
                  <a:srgbClr val="000000"/>
                </a:solidFill>
                <a:latin typeface="+mn-lt"/>
              </a:rPr>
              <a:t>!</a:t>
            </a:r>
          </a:p>
          <a:p>
            <a:r>
              <a:rPr lang="en-US" dirty="0" smtClean="0">
                <a:solidFill>
                  <a:srgbClr val="000000"/>
                </a:solidFill>
                <a:latin typeface="+mn-lt"/>
              </a:rPr>
              <a:t>  </a:t>
            </a:r>
          </a:p>
          <a:p>
            <a:pPr>
              <a:buFontTx/>
              <a:buChar char="•"/>
            </a:pPr>
            <a:endParaRPr lang="en-US" dirty="0">
              <a:solidFill>
                <a:srgbClr val="000000"/>
              </a:solidFill>
              <a:latin typeface="+mn-lt"/>
            </a:endParaRPr>
          </a:p>
          <a:p>
            <a:pPr>
              <a:buFontTx/>
              <a:buChar char="•"/>
            </a:pPr>
            <a:r>
              <a:rPr lang="en-US" dirty="0" smtClean="0">
                <a:solidFill>
                  <a:srgbClr val="000000"/>
                </a:solidFill>
                <a:latin typeface="+mn-lt"/>
              </a:rPr>
              <a:t>  Exponentially large in the number of </a:t>
            </a:r>
            <a:r>
              <a:rPr lang="en-US" dirty="0" err="1" smtClean="0">
                <a:solidFill>
                  <a:srgbClr val="000000"/>
                </a:solidFill>
                <a:latin typeface="+mn-lt"/>
              </a:rPr>
              <a:t>quasiparticles</a:t>
            </a:r>
            <a:r>
              <a:rPr lang="en-US" dirty="0" smtClean="0">
                <a:solidFill>
                  <a:srgbClr val="000000"/>
                </a:solidFill>
                <a:latin typeface="+mn-lt"/>
              </a:rPr>
              <a:t> </a:t>
            </a:r>
            <a:r>
              <a:rPr lang="en-US" b="1" dirty="0" smtClean="0">
                <a:solidFill>
                  <a:srgbClr val="002060"/>
                </a:solidFill>
                <a:latin typeface="+mn-lt"/>
              </a:rPr>
              <a:t>(</a:t>
            </a:r>
            <a:r>
              <a:rPr lang="en-US" b="1" dirty="0" err="1" smtClean="0">
                <a:solidFill>
                  <a:srgbClr val="002060"/>
                </a:solidFill>
                <a:latin typeface="+mn-lt"/>
              </a:rPr>
              <a:t>deg</a:t>
            </a:r>
            <a:r>
              <a:rPr lang="en-US" b="1" dirty="0" smtClean="0">
                <a:solidFill>
                  <a:srgbClr val="002060"/>
                </a:solidFill>
                <a:latin typeface="+mn-lt"/>
              </a:rPr>
              <a:t> ~ </a:t>
            </a:r>
            <a:r>
              <a:rPr lang="en-US" b="1" i="1" dirty="0" smtClean="0">
                <a:solidFill>
                  <a:srgbClr val="002060"/>
                </a:solidFill>
                <a:latin typeface="Symbol" panose="05050102010706020507" pitchFamily="18" charset="2"/>
              </a:rPr>
              <a:t>f </a:t>
            </a:r>
            <a:r>
              <a:rPr lang="en-US" b="1" baseline="30000" dirty="0" smtClean="0">
                <a:solidFill>
                  <a:srgbClr val="002060"/>
                </a:solidFill>
                <a:latin typeface="+mn-lt"/>
              </a:rPr>
              <a:t>N</a:t>
            </a:r>
            <a:r>
              <a:rPr lang="en-US" b="1" dirty="0" smtClean="0">
                <a:solidFill>
                  <a:srgbClr val="002060"/>
                </a:solidFill>
                <a:latin typeface="+mn-lt"/>
              </a:rPr>
              <a:t>),</a:t>
            </a:r>
          </a:p>
          <a:p>
            <a:r>
              <a:rPr lang="en-US" dirty="0">
                <a:solidFill>
                  <a:srgbClr val="000000"/>
                </a:solidFill>
                <a:latin typeface="+mn-lt"/>
              </a:rPr>
              <a:t> </a:t>
            </a:r>
            <a:r>
              <a:rPr lang="en-US" dirty="0" smtClean="0">
                <a:solidFill>
                  <a:srgbClr val="000000"/>
                </a:solidFill>
                <a:latin typeface="+mn-lt"/>
              </a:rPr>
              <a:t>  so big enough for quantum computing.</a:t>
            </a:r>
          </a:p>
        </p:txBody>
      </p:sp>
      <p:sp>
        <p:nvSpPr>
          <p:cNvPr id="59" name="Text Box 96"/>
          <p:cNvSpPr txBox="1">
            <a:spLocks noChangeArrowheads="1"/>
          </p:cNvSpPr>
          <p:nvPr/>
        </p:nvSpPr>
        <p:spPr bwMode="auto">
          <a:xfrm>
            <a:off x="-50800" y="2958890"/>
            <a:ext cx="1332416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+mn-lt"/>
              </a:rPr>
              <a:t>“charge”</a:t>
            </a:r>
          </a:p>
        </p:txBody>
      </p:sp>
      <p:sp>
        <p:nvSpPr>
          <p:cNvPr id="56" name="TextBox 3"/>
          <p:cNvSpPr txBox="1">
            <a:spLocks noChangeArrowheads="1"/>
          </p:cNvSpPr>
          <p:nvPr/>
        </p:nvSpPr>
        <p:spPr bwMode="auto">
          <a:xfrm>
            <a:off x="1618644" y="9683"/>
            <a:ext cx="6083717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600" dirty="0" smtClean="0"/>
              <a:t>Hilbert Space Dimensionality</a:t>
            </a:r>
            <a:endParaRPr lang="en-US" sz="3600" dirty="0"/>
          </a:p>
        </p:txBody>
      </p:sp>
      <p:cxnSp>
        <p:nvCxnSpPr>
          <p:cNvPr id="3" name="Straight Arrow Connector 2"/>
          <p:cNvCxnSpPr/>
          <p:nvPr/>
        </p:nvCxnSpPr>
        <p:spPr bwMode="auto">
          <a:xfrm>
            <a:off x="2615356" y="1543665"/>
            <a:ext cx="442452" cy="0"/>
          </a:xfrm>
          <a:prstGeom prst="straightConnector1">
            <a:avLst/>
          </a:prstGeom>
          <a:solidFill>
            <a:schemeClr val="accent1"/>
          </a:solidFill>
          <a:ln w="7620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5" name="TextBox 4"/>
          <p:cNvSpPr txBox="1"/>
          <p:nvPr/>
        </p:nvSpPr>
        <p:spPr>
          <a:xfrm>
            <a:off x="3126635" y="1307690"/>
            <a:ext cx="2599430" cy="461665"/>
          </a:xfrm>
          <a:prstGeom prst="rect">
            <a:avLst/>
          </a:prstGeom>
          <a:noFill/>
          <a:ln w="19050">
            <a:solidFill>
              <a:srgbClr val="FF0000"/>
            </a:solidFill>
          </a:ln>
        </p:spPr>
        <p:txBody>
          <a:bodyPr wrap="none" rtlCol="0">
            <a:spAutoFit/>
          </a:bodyPr>
          <a:lstStyle/>
          <a:p>
            <a:r>
              <a:rPr lang="en-US" dirty="0" smtClean="0"/>
              <a:t>Fibonacci </a:t>
            </a:r>
            <a:r>
              <a:rPr lang="en-US" dirty="0" err="1" smtClean="0"/>
              <a:t>Anyons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579779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7205" grpId="0"/>
      <p:bldP spid="647206" grpId="0"/>
      <p:bldP spid="647207" grpId="0"/>
      <p:bldP spid="647208" grpId="0"/>
      <p:bldP spid="647209" grpId="0"/>
      <p:bldP spid="647210" grpId="0"/>
      <p:bldP spid="647211" grpId="0"/>
      <p:bldP spid="647213" grpId="0"/>
      <p:bldP spid="647214" grpId="0"/>
      <p:bldP spid="647215" grpId="0"/>
      <p:bldP spid="647216" grpId="0"/>
      <p:bldP spid="647217" grpId="0"/>
      <p:bldP spid="647236" grpId="0"/>
      <p:bldP spid="647237" grpId="0"/>
      <p:bldP spid="647238" grpId="0"/>
      <p:bldP spid="647245" grpId="0"/>
      <p:bldP spid="5" grpId="0" animBg="1"/>
    </p:bld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Group 25"/>
          <p:cNvGrpSpPr/>
          <p:nvPr/>
        </p:nvGrpSpPr>
        <p:grpSpPr>
          <a:xfrm>
            <a:off x="1906518" y="2121779"/>
            <a:ext cx="3932598" cy="792940"/>
            <a:chOff x="2331365" y="4134875"/>
            <a:chExt cx="4667685" cy="941158"/>
          </a:xfrm>
        </p:grpSpPr>
        <p:sp>
          <p:nvSpPr>
            <p:cNvPr id="27" name="Oval 3"/>
            <p:cNvSpPr>
              <a:spLocks noChangeArrowheads="1"/>
            </p:cNvSpPr>
            <p:nvPr/>
          </p:nvSpPr>
          <p:spPr bwMode="auto">
            <a:xfrm>
              <a:off x="2331365" y="4134875"/>
              <a:ext cx="1920958" cy="876045"/>
            </a:xfrm>
            <a:prstGeom prst="ellipse">
              <a:avLst/>
            </a:prstGeom>
            <a:noFill/>
            <a:ln w="12700">
              <a:solidFill>
                <a:schemeClr val="accent1">
                  <a:lumMod val="25000"/>
                </a:schemeClr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b="1" dirty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8" name="Oval 11"/>
            <p:cNvSpPr>
              <a:spLocks noChangeArrowheads="1"/>
            </p:cNvSpPr>
            <p:nvPr/>
          </p:nvSpPr>
          <p:spPr bwMode="auto">
            <a:xfrm>
              <a:off x="3805197" y="4466388"/>
              <a:ext cx="189937" cy="200791"/>
            </a:xfrm>
            <a:prstGeom prst="ellipse">
              <a:avLst/>
            </a:prstGeom>
            <a:solidFill>
              <a:srgbClr val="92D050"/>
            </a:solidFill>
            <a:ln w="9525">
              <a:solidFill>
                <a:srgbClr val="92D05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b="1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0" name="Oval 3"/>
            <p:cNvSpPr>
              <a:spLocks noChangeArrowheads="1"/>
            </p:cNvSpPr>
            <p:nvPr/>
          </p:nvSpPr>
          <p:spPr bwMode="auto">
            <a:xfrm>
              <a:off x="5048832" y="4185344"/>
              <a:ext cx="1950218" cy="890689"/>
            </a:xfrm>
            <a:prstGeom prst="ellipse">
              <a:avLst/>
            </a:prstGeom>
            <a:noFill/>
            <a:ln w="12700">
              <a:solidFill>
                <a:schemeClr val="accent1">
                  <a:lumMod val="25000"/>
                </a:schemeClr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b="1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3" name="Oval 5"/>
            <p:cNvSpPr>
              <a:spLocks noChangeArrowheads="1"/>
            </p:cNvSpPr>
            <p:nvPr/>
          </p:nvSpPr>
          <p:spPr bwMode="auto">
            <a:xfrm>
              <a:off x="5139235" y="4493015"/>
              <a:ext cx="189937" cy="200791"/>
            </a:xfrm>
            <a:prstGeom prst="ellipse">
              <a:avLst/>
            </a:prstGeom>
            <a:solidFill>
              <a:srgbClr val="92D050"/>
            </a:solidFill>
            <a:ln w="9525">
              <a:solidFill>
                <a:srgbClr val="92D05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b="1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5" name="Oval 6"/>
            <p:cNvSpPr>
              <a:spLocks noChangeArrowheads="1"/>
            </p:cNvSpPr>
            <p:nvPr/>
          </p:nvSpPr>
          <p:spPr bwMode="auto">
            <a:xfrm>
              <a:off x="5622524" y="4493015"/>
              <a:ext cx="191747" cy="200791"/>
            </a:xfrm>
            <a:prstGeom prst="ellipse">
              <a:avLst/>
            </a:prstGeom>
            <a:solidFill>
              <a:srgbClr val="92D050"/>
            </a:solidFill>
            <a:ln w="9525">
              <a:solidFill>
                <a:srgbClr val="92D05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b="1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6" name="Oval 9"/>
            <p:cNvSpPr>
              <a:spLocks noChangeArrowheads="1"/>
            </p:cNvSpPr>
            <p:nvPr/>
          </p:nvSpPr>
          <p:spPr bwMode="auto">
            <a:xfrm>
              <a:off x="5505363" y="4345232"/>
              <a:ext cx="1083290" cy="531826"/>
            </a:xfrm>
            <a:prstGeom prst="ellips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b="1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8" name="Oval 11"/>
            <p:cNvSpPr>
              <a:spLocks noChangeArrowheads="1"/>
            </p:cNvSpPr>
            <p:nvPr/>
          </p:nvSpPr>
          <p:spPr bwMode="auto">
            <a:xfrm>
              <a:off x="6108476" y="4493015"/>
              <a:ext cx="189937" cy="200791"/>
            </a:xfrm>
            <a:prstGeom prst="ellipse">
              <a:avLst/>
            </a:prstGeom>
            <a:solidFill>
              <a:srgbClr val="92D050"/>
            </a:solidFill>
            <a:ln w="9525">
              <a:solidFill>
                <a:srgbClr val="92D05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b="1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grpSp>
          <p:nvGrpSpPr>
            <p:cNvPr id="39" name="Group 38"/>
            <p:cNvGrpSpPr/>
            <p:nvPr/>
          </p:nvGrpSpPr>
          <p:grpSpPr>
            <a:xfrm>
              <a:off x="2635714" y="4320544"/>
              <a:ext cx="985442" cy="513911"/>
              <a:chOff x="7240320" y="3298825"/>
              <a:chExt cx="1175018" cy="612775"/>
            </a:xfrm>
          </p:grpSpPr>
          <p:sp>
            <p:nvSpPr>
              <p:cNvPr id="44" name="Oval 6"/>
              <p:cNvSpPr>
                <a:spLocks noChangeArrowheads="1"/>
              </p:cNvSpPr>
              <p:nvPr/>
            </p:nvSpPr>
            <p:spPr bwMode="auto">
              <a:xfrm>
                <a:off x="7337425" y="3465513"/>
                <a:ext cx="228634" cy="239418"/>
              </a:xfrm>
              <a:prstGeom prst="ellipse">
                <a:avLst/>
              </a:prstGeom>
              <a:solidFill>
                <a:srgbClr val="92D050"/>
              </a:solidFill>
              <a:ln w="9525">
                <a:solidFill>
                  <a:srgbClr val="92D05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b="1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5" name="Oval 9"/>
              <p:cNvSpPr>
                <a:spLocks noChangeArrowheads="1"/>
              </p:cNvSpPr>
              <p:nvPr/>
            </p:nvSpPr>
            <p:spPr bwMode="auto">
              <a:xfrm>
                <a:off x="7240320" y="3298825"/>
                <a:ext cx="1175018" cy="612775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b="1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" name="Oval 11"/>
              <p:cNvSpPr>
                <a:spLocks noChangeArrowheads="1"/>
              </p:cNvSpPr>
              <p:nvPr/>
            </p:nvSpPr>
            <p:spPr bwMode="auto">
              <a:xfrm>
                <a:off x="8043863" y="3465513"/>
                <a:ext cx="226476" cy="239418"/>
              </a:xfrm>
              <a:prstGeom prst="ellipse">
                <a:avLst/>
              </a:prstGeom>
              <a:solidFill>
                <a:srgbClr val="92D050"/>
              </a:solidFill>
              <a:ln w="9525">
                <a:solidFill>
                  <a:srgbClr val="92D05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b="1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</p:grpSp>
        <p:cxnSp>
          <p:nvCxnSpPr>
            <p:cNvPr id="40" name="Straight Arrow Connector 98"/>
            <p:cNvCxnSpPr>
              <a:cxnSpLocks noChangeShapeType="1"/>
            </p:cNvCxnSpPr>
            <p:nvPr/>
          </p:nvCxnSpPr>
          <p:spPr bwMode="auto">
            <a:xfrm>
              <a:off x="4407212" y="4606924"/>
              <a:ext cx="568455" cy="0"/>
            </a:xfrm>
            <a:prstGeom prst="straightConnector1">
              <a:avLst/>
            </a:prstGeom>
            <a:noFill/>
            <a:ln w="76200" algn="ctr">
              <a:solidFill>
                <a:srgbClr val="C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aphicFrame>
        <p:nvGraphicFramePr>
          <p:cNvPr id="66" name="Object 153"/>
          <p:cNvGraphicFramePr>
            <a:graphicFrameLocks noChangeAspect="1"/>
          </p:cNvGraphicFramePr>
          <p:nvPr>
            <p:extLst/>
          </p:nvPr>
        </p:nvGraphicFramePr>
        <p:xfrm>
          <a:off x="6388230" y="2075620"/>
          <a:ext cx="2277626" cy="92682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25144" name="Equation" r:id="rId4" imgW="1180588" imgH="482391" progId="Equation.3">
                  <p:embed/>
                </p:oleObj>
              </mc:Choice>
              <mc:Fallback>
                <p:oleObj name="Equation" r:id="rId4" imgW="1180588" imgH="482391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388230" y="2075620"/>
                        <a:ext cx="2277626" cy="926826"/>
                      </a:xfrm>
                      <a:prstGeom prst="rect">
                        <a:avLst/>
                      </a:prstGeom>
                      <a:noFill/>
                      <a:ex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8" name="Text Box 6"/>
          <p:cNvSpPr txBox="1">
            <a:spLocks noChangeArrowheads="1"/>
          </p:cNvSpPr>
          <p:nvPr/>
        </p:nvSpPr>
        <p:spPr bwMode="auto">
          <a:xfrm>
            <a:off x="26213" y="2246280"/>
            <a:ext cx="1380506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F Matrix:</a:t>
            </a:r>
            <a:endParaRPr lang="en-US" dirty="0">
              <a:solidFill>
                <a:srgbClr val="000000"/>
              </a:solidFill>
            </a:endParaRPr>
          </a:p>
        </p:txBody>
      </p:sp>
      <p:grpSp>
        <p:nvGrpSpPr>
          <p:cNvPr id="100" name="Group 1"/>
          <p:cNvGrpSpPr>
            <a:grpSpLocks/>
          </p:cNvGrpSpPr>
          <p:nvPr/>
        </p:nvGrpSpPr>
        <p:grpSpPr bwMode="auto">
          <a:xfrm>
            <a:off x="192682" y="4124650"/>
            <a:ext cx="3332273" cy="2250981"/>
            <a:chOff x="52919" y="466853"/>
            <a:chExt cx="8916719" cy="6036565"/>
          </a:xfrm>
        </p:grpSpPr>
        <p:grpSp>
          <p:nvGrpSpPr>
            <p:cNvPr id="101" name="Group 2"/>
            <p:cNvGrpSpPr>
              <a:grpSpLocks/>
            </p:cNvGrpSpPr>
            <p:nvPr/>
          </p:nvGrpSpPr>
          <p:grpSpPr bwMode="auto">
            <a:xfrm>
              <a:off x="52919" y="2134024"/>
              <a:ext cx="3045632" cy="1376610"/>
              <a:chOff x="75387" y="1450110"/>
              <a:chExt cx="3480611" cy="1573218"/>
            </a:xfrm>
          </p:grpSpPr>
          <p:sp>
            <p:nvSpPr>
              <p:cNvPr id="144" name="Oval 143"/>
              <p:cNvSpPr/>
              <p:nvPr/>
            </p:nvSpPr>
            <p:spPr>
              <a:xfrm>
                <a:off x="224768" y="1850028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45" name="Oval 144"/>
              <p:cNvSpPr/>
              <p:nvPr/>
            </p:nvSpPr>
            <p:spPr>
              <a:xfrm>
                <a:off x="438591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46" name="Oval 145"/>
              <p:cNvSpPr/>
              <p:nvPr/>
            </p:nvSpPr>
            <p:spPr>
              <a:xfrm>
                <a:off x="2093511" y="2069711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47" name="Oval 146"/>
              <p:cNvSpPr/>
              <p:nvPr/>
            </p:nvSpPr>
            <p:spPr>
              <a:xfrm>
                <a:off x="126458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48" name="Oval 147"/>
              <p:cNvSpPr/>
              <p:nvPr/>
            </p:nvSpPr>
            <p:spPr>
              <a:xfrm>
                <a:off x="292243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49" name="Oval 148"/>
              <p:cNvSpPr/>
              <p:nvPr/>
            </p:nvSpPr>
            <p:spPr>
              <a:xfrm>
                <a:off x="154471" y="1615700"/>
                <a:ext cx="2533641" cy="126244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50" name="Oval 149"/>
              <p:cNvSpPr/>
              <p:nvPr/>
            </p:nvSpPr>
            <p:spPr>
              <a:xfrm>
                <a:off x="75387" y="1448743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102" name="Group 26"/>
            <p:cNvGrpSpPr>
              <a:grpSpLocks/>
            </p:cNvGrpSpPr>
            <p:nvPr/>
          </p:nvGrpSpPr>
          <p:grpSpPr bwMode="auto">
            <a:xfrm>
              <a:off x="2924554" y="466853"/>
              <a:ext cx="3045632" cy="1376610"/>
              <a:chOff x="75387" y="1450110"/>
              <a:chExt cx="3480611" cy="1573218"/>
            </a:xfrm>
          </p:grpSpPr>
          <p:sp>
            <p:nvSpPr>
              <p:cNvPr id="137" name="Oval 136"/>
              <p:cNvSpPr/>
              <p:nvPr/>
            </p:nvSpPr>
            <p:spPr>
              <a:xfrm>
                <a:off x="214770" y="1827962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38" name="Oval 137"/>
              <p:cNvSpPr/>
              <p:nvPr/>
            </p:nvSpPr>
            <p:spPr>
              <a:xfrm>
                <a:off x="437379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39" name="Oval 138"/>
              <p:cNvSpPr/>
              <p:nvPr/>
            </p:nvSpPr>
            <p:spPr>
              <a:xfrm>
                <a:off x="2092298" y="2068148"/>
                <a:ext cx="26947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40" name="Oval 139"/>
              <p:cNvSpPr/>
              <p:nvPr/>
            </p:nvSpPr>
            <p:spPr>
              <a:xfrm>
                <a:off x="1266303" y="2068148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41" name="Oval 140"/>
              <p:cNvSpPr/>
              <p:nvPr/>
            </p:nvSpPr>
            <p:spPr>
              <a:xfrm>
                <a:off x="2921224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42" name="Oval 141"/>
              <p:cNvSpPr/>
              <p:nvPr/>
            </p:nvSpPr>
            <p:spPr>
              <a:xfrm>
                <a:off x="1925343" y="1819176"/>
                <a:ext cx="1438169" cy="828933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43" name="Oval 142"/>
              <p:cNvSpPr/>
              <p:nvPr/>
            </p:nvSpPr>
            <p:spPr>
              <a:xfrm>
                <a:off x="74175" y="1450110"/>
                <a:ext cx="3482655" cy="157292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>
                  <a:solidFill>
                    <a:srgbClr val="FFFFFF"/>
                  </a:solidFill>
                </a:endParaRPr>
              </a:p>
            </p:txBody>
          </p:sp>
        </p:grpSp>
        <p:cxnSp>
          <p:nvCxnSpPr>
            <p:cNvPr id="103" name="Straight Arrow Connector 102"/>
            <p:cNvCxnSpPr/>
            <p:nvPr/>
          </p:nvCxnSpPr>
          <p:spPr>
            <a:xfrm flipV="1">
              <a:off x="2861980" y="1774003"/>
              <a:ext cx="494661" cy="492103"/>
            </a:xfrm>
            <a:prstGeom prst="straightConnector1">
              <a:avLst/>
            </a:prstGeom>
            <a:ln w="76200">
              <a:solidFill>
                <a:srgbClr val="C000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4" name="TextBox 64"/>
            <p:cNvSpPr txBox="1">
              <a:spLocks noChangeArrowheads="1"/>
            </p:cNvSpPr>
            <p:nvPr/>
          </p:nvSpPr>
          <p:spPr bwMode="auto">
            <a:xfrm>
              <a:off x="2149378" y="1128312"/>
              <a:ext cx="802201" cy="94122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20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F</a:t>
              </a:r>
            </a:p>
          </p:txBody>
        </p:sp>
        <p:grpSp>
          <p:nvGrpSpPr>
            <p:cNvPr id="105" name="Group 20"/>
            <p:cNvGrpSpPr>
              <a:grpSpLocks/>
            </p:cNvGrpSpPr>
            <p:nvPr/>
          </p:nvGrpSpPr>
          <p:grpSpPr bwMode="auto">
            <a:xfrm>
              <a:off x="5924006" y="2214849"/>
              <a:ext cx="3045632" cy="1376610"/>
              <a:chOff x="75387" y="1450110"/>
              <a:chExt cx="3480611" cy="1573218"/>
            </a:xfrm>
          </p:grpSpPr>
          <p:sp>
            <p:nvSpPr>
              <p:cNvPr id="131" name="Oval 130"/>
              <p:cNvSpPr/>
              <p:nvPr/>
            </p:nvSpPr>
            <p:spPr>
              <a:xfrm>
                <a:off x="439475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32" name="Oval 131"/>
              <p:cNvSpPr/>
              <p:nvPr/>
            </p:nvSpPr>
            <p:spPr>
              <a:xfrm>
                <a:off x="2094396" y="2068144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33" name="Oval 132"/>
              <p:cNvSpPr/>
              <p:nvPr/>
            </p:nvSpPr>
            <p:spPr>
              <a:xfrm>
                <a:off x="126547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34" name="Oval 133"/>
              <p:cNvSpPr/>
              <p:nvPr/>
            </p:nvSpPr>
            <p:spPr>
              <a:xfrm>
                <a:off x="292332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35" name="Oval 134"/>
              <p:cNvSpPr/>
              <p:nvPr/>
            </p:nvSpPr>
            <p:spPr>
              <a:xfrm>
                <a:off x="1031145" y="1658071"/>
                <a:ext cx="2428194" cy="1165780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36" name="Oval 135"/>
              <p:cNvSpPr/>
              <p:nvPr/>
            </p:nvSpPr>
            <p:spPr>
              <a:xfrm>
                <a:off x="76271" y="1450106"/>
                <a:ext cx="3479727" cy="157292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106" name="Oval 105"/>
            <p:cNvSpPr/>
            <p:nvPr/>
          </p:nvSpPr>
          <p:spPr>
            <a:xfrm>
              <a:off x="7542041" y="2530098"/>
              <a:ext cx="1255876" cy="727903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000">
                <a:solidFill>
                  <a:srgbClr val="FFFFFF"/>
                </a:solidFill>
              </a:endParaRPr>
            </a:p>
          </p:txBody>
        </p:sp>
        <p:cxnSp>
          <p:nvCxnSpPr>
            <p:cNvPr id="107" name="Straight Arrow Connector 106"/>
            <p:cNvCxnSpPr/>
            <p:nvPr/>
          </p:nvCxnSpPr>
          <p:spPr>
            <a:xfrm>
              <a:off x="5806881" y="1774003"/>
              <a:ext cx="551048" cy="476725"/>
            </a:xfrm>
            <a:prstGeom prst="straightConnector1">
              <a:avLst/>
            </a:prstGeom>
            <a:ln w="76200">
              <a:solidFill>
                <a:srgbClr val="C000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" name="TextBox 38"/>
            <p:cNvSpPr txBox="1">
              <a:spLocks noChangeArrowheads="1"/>
            </p:cNvSpPr>
            <p:nvPr/>
          </p:nvSpPr>
          <p:spPr bwMode="auto">
            <a:xfrm>
              <a:off x="6225365" y="1323310"/>
              <a:ext cx="802200" cy="94122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2000" i="1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F</a:t>
              </a:r>
            </a:p>
          </p:txBody>
        </p:sp>
        <p:grpSp>
          <p:nvGrpSpPr>
            <p:cNvPr id="109" name="Group 30"/>
            <p:cNvGrpSpPr>
              <a:grpSpLocks/>
            </p:cNvGrpSpPr>
            <p:nvPr/>
          </p:nvGrpSpPr>
          <p:grpSpPr bwMode="auto">
            <a:xfrm>
              <a:off x="1223284" y="4650925"/>
              <a:ext cx="3045632" cy="1376610"/>
              <a:chOff x="75387" y="1450110"/>
              <a:chExt cx="3480611" cy="1573218"/>
            </a:xfrm>
          </p:grpSpPr>
          <p:sp>
            <p:nvSpPr>
              <p:cNvPr id="124" name="Oval 123"/>
              <p:cNvSpPr/>
              <p:nvPr/>
            </p:nvSpPr>
            <p:spPr>
              <a:xfrm>
                <a:off x="963959" y="1829529"/>
                <a:ext cx="1622701" cy="75277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5" name="Oval 124"/>
              <p:cNvSpPr/>
              <p:nvPr/>
            </p:nvSpPr>
            <p:spPr>
              <a:xfrm>
                <a:off x="439655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6" name="Oval 125"/>
              <p:cNvSpPr/>
              <p:nvPr/>
            </p:nvSpPr>
            <p:spPr>
              <a:xfrm>
                <a:off x="2094577" y="2069714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7" name="Oval 126"/>
              <p:cNvSpPr/>
              <p:nvPr/>
            </p:nvSpPr>
            <p:spPr>
              <a:xfrm>
                <a:off x="126565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8" name="Oval 127"/>
              <p:cNvSpPr/>
              <p:nvPr/>
            </p:nvSpPr>
            <p:spPr>
              <a:xfrm>
                <a:off x="292350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9" name="Oval 128"/>
              <p:cNvSpPr/>
              <p:nvPr/>
            </p:nvSpPr>
            <p:spPr>
              <a:xfrm>
                <a:off x="176040" y="1606918"/>
                <a:ext cx="2533641" cy="125951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30" name="Oval 129"/>
              <p:cNvSpPr/>
              <p:nvPr/>
            </p:nvSpPr>
            <p:spPr>
              <a:xfrm>
                <a:off x="76452" y="1448746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>
                  <a:solidFill>
                    <a:srgbClr val="FFFFFF"/>
                  </a:solidFill>
                </a:endParaRPr>
              </a:p>
            </p:txBody>
          </p:sp>
        </p:grpSp>
        <p:cxnSp>
          <p:nvCxnSpPr>
            <p:cNvPr id="110" name="Straight Arrow Connector 109"/>
            <p:cNvCxnSpPr/>
            <p:nvPr/>
          </p:nvCxnSpPr>
          <p:spPr>
            <a:xfrm>
              <a:off x="2052069" y="3824434"/>
              <a:ext cx="404956" cy="645886"/>
            </a:xfrm>
            <a:prstGeom prst="straightConnector1">
              <a:avLst/>
            </a:prstGeom>
            <a:ln w="76200">
              <a:solidFill>
                <a:srgbClr val="C000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1" name="TextBox 47"/>
            <p:cNvSpPr txBox="1">
              <a:spLocks noChangeArrowheads="1"/>
            </p:cNvSpPr>
            <p:nvPr/>
          </p:nvSpPr>
          <p:spPr bwMode="auto">
            <a:xfrm>
              <a:off x="1263604" y="3737518"/>
              <a:ext cx="802201" cy="94122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20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F</a:t>
              </a:r>
            </a:p>
          </p:txBody>
        </p:sp>
        <p:grpSp>
          <p:nvGrpSpPr>
            <p:cNvPr id="112" name="Group 48"/>
            <p:cNvGrpSpPr>
              <a:grpSpLocks/>
            </p:cNvGrpSpPr>
            <p:nvPr/>
          </p:nvGrpSpPr>
          <p:grpSpPr bwMode="auto">
            <a:xfrm>
              <a:off x="5133191" y="4738683"/>
              <a:ext cx="3045632" cy="1376610"/>
              <a:chOff x="75387" y="1450110"/>
              <a:chExt cx="3480611" cy="1573218"/>
            </a:xfrm>
          </p:grpSpPr>
          <p:sp>
            <p:nvSpPr>
              <p:cNvPr id="117" name="Oval 116"/>
              <p:cNvSpPr/>
              <p:nvPr/>
            </p:nvSpPr>
            <p:spPr>
              <a:xfrm>
                <a:off x="953671" y="1828828"/>
                <a:ext cx="1619771" cy="755706"/>
              </a:xfrm>
              <a:prstGeom prst="ellipse">
                <a:avLst/>
              </a:prstGeom>
              <a:noFill/>
              <a:ln w="190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18" name="Oval 117"/>
              <p:cNvSpPr/>
              <p:nvPr/>
            </p:nvSpPr>
            <p:spPr>
              <a:xfrm>
                <a:off x="438155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19" name="Oval 118"/>
              <p:cNvSpPr/>
              <p:nvPr/>
            </p:nvSpPr>
            <p:spPr>
              <a:xfrm>
                <a:off x="2093075" y="2069013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0" name="Oval 119"/>
              <p:cNvSpPr/>
              <p:nvPr/>
            </p:nvSpPr>
            <p:spPr>
              <a:xfrm>
                <a:off x="126415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1" name="Oval 120"/>
              <p:cNvSpPr/>
              <p:nvPr/>
            </p:nvSpPr>
            <p:spPr>
              <a:xfrm>
                <a:off x="292200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2" name="Oval 121"/>
              <p:cNvSpPr/>
              <p:nvPr/>
            </p:nvSpPr>
            <p:spPr>
              <a:xfrm>
                <a:off x="859941" y="1606216"/>
                <a:ext cx="2533639" cy="125951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3" name="Oval 122"/>
              <p:cNvSpPr/>
              <p:nvPr/>
            </p:nvSpPr>
            <p:spPr>
              <a:xfrm>
                <a:off x="74952" y="1450974"/>
                <a:ext cx="3479727" cy="1572925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000">
                  <a:solidFill>
                    <a:srgbClr val="FFFFFF"/>
                  </a:solidFill>
                </a:endParaRPr>
              </a:p>
            </p:txBody>
          </p:sp>
        </p:grpSp>
        <p:cxnSp>
          <p:nvCxnSpPr>
            <p:cNvPr id="113" name="Straight Arrow Connector 112"/>
            <p:cNvCxnSpPr/>
            <p:nvPr/>
          </p:nvCxnSpPr>
          <p:spPr>
            <a:xfrm>
              <a:off x="4363906" y="5400702"/>
              <a:ext cx="681761" cy="0"/>
            </a:xfrm>
            <a:prstGeom prst="straightConnector1">
              <a:avLst/>
            </a:prstGeom>
            <a:ln w="76200">
              <a:solidFill>
                <a:srgbClr val="C000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" name="TextBox 57"/>
            <p:cNvSpPr txBox="1">
              <a:spLocks noChangeArrowheads="1"/>
            </p:cNvSpPr>
            <p:nvPr/>
          </p:nvSpPr>
          <p:spPr bwMode="auto">
            <a:xfrm>
              <a:off x="4279999" y="5562191"/>
              <a:ext cx="802201" cy="94122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20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F</a:t>
              </a:r>
            </a:p>
          </p:txBody>
        </p:sp>
        <p:cxnSp>
          <p:nvCxnSpPr>
            <p:cNvPr id="115" name="Straight Arrow Connector 114"/>
            <p:cNvCxnSpPr/>
            <p:nvPr/>
          </p:nvCxnSpPr>
          <p:spPr>
            <a:xfrm flipV="1">
              <a:off x="6696247" y="3850064"/>
              <a:ext cx="435712" cy="620255"/>
            </a:xfrm>
            <a:prstGeom prst="straightConnector1">
              <a:avLst/>
            </a:prstGeom>
            <a:ln w="76200">
              <a:solidFill>
                <a:srgbClr val="C000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6" name="TextBox 59"/>
            <p:cNvSpPr txBox="1">
              <a:spLocks noChangeArrowheads="1"/>
            </p:cNvSpPr>
            <p:nvPr/>
          </p:nvSpPr>
          <p:spPr bwMode="auto">
            <a:xfrm>
              <a:off x="7259644" y="3767879"/>
              <a:ext cx="802201" cy="94122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20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F</a:t>
              </a:r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1043173" y="3482470"/>
            <a:ext cx="150393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Pentagon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79" name="TextBox 178"/>
          <p:cNvSpPr txBox="1"/>
          <p:nvPr/>
        </p:nvSpPr>
        <p:spPr>
          <a:xfrm>
            <a:off x="26213" y="1513114"/>
            <a:ext cx="670888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Fusion rules:  1x1 = 0+1; 1x0 = 0x1 = 1; 0x0 = 0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/>
          <p:nvPr/>
        </p:nvSpPr>
        <p:spPr bwMode="auto">
          <a:xfrm>
            <a:off x="1929372" y="1397836"/>
            <a:ext cx="4871955" cy="677784"/>
          </a:xfrm>
          <a:prstGeom prst="rect">
            <a:avLst/>
          </a:prstGeom>
          <a:noFill/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8" name="Rectangle 7"/>
          <p:cNvSpPr/>
          <p:nvPr/>
        </p:nvSpPr>
        <p:spPr bwMode="auto">
          <a:xfrm>
            <a:off x="2470543" y="890451"/>
            <a:ext cx="666646" cy="461665"/>
          </a:xfrm>
          <a:prstGeom prst="rect">
            <a:avLst/>
          </a:prstGeom>
          <a:noFill/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80" name="Oval 6"/>
          <p:cNvSpPr>
            <a:spLocks noChangeArrowheads="1"/>
          </p:cNvSpPr>
          <p:nvPr/>
        </p:nvSpPr>
        <p:spPr bwMode="auto">
          <a:xfrm>
            <a:off x="153660" y="904602"/>
            <a:ext cx="201940" cy="211464"/>
          </a:xfrm>
          <a:prstGeom prst="ellipse">
            <a:avLst/>
          </a:prstGeom>
          <a:solidFill>
            <a:srgbClr val="92D050"/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cxnSp>
        <p:nvCxnSpPr>
          <p:cNvPr id="10" name="Straight Arrow Connector 9"/>
          <p:cNvCxnSpPr/>
          <p:nvPr/>
        </p:nvCxnSpPr>
        <p:spPr bwMode="auto">
          <a:xfrm flipH="1">
            <a:off x="571500" y="1003300"/>
            <a:ext cx="495300" cy="0"/>
          </a:xfrm>
          <a:prstGeom prst="straightConnector1">
            <a:avLst/>
          </a:prstGeom>
          <a:solidFill>
            <a:schemeClr val="accent1"/>
          </a:solidFill>
          <a:ln w="38100" cap="flat" cmpd="sng" algn="ctr">
            <a:solidFill>
              <a:srgbClr val="0070C0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1" name="TextBox 10"/>
          <p:cNvSpPr txBox="1"/>
          <p:nvPr/>
        </p:nvSpPr>
        <p:spPr>
          <a:xfrm>
            <a:off x="1216709" y="768532"/>
            <a:ext cx="61109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Fibonacci </a:t>
            </a:r>
            <a:r>
              <a:rPr lang="en-US" dirty="0" err="1" smtClean="0">
                <a:solidFill>
                  <a:srgbClr val="000000"/>
                </a:solidFill>
              </a:rPr>
              <a:t>anyon</a:t>
            </a:r>
            <a:r>
              <a:rPr lang="en-US" dirty="0" smtClean="0">
                <a:solidFill>
                  <a:srgbClr val="000000"/>
                </a:solidFill>
              </a:rPr>
              <a:t> with topological “charge” 1</a:t>
            </a: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52367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841" name="Text Box 4"/>
          <p:cNvSpPr txBox="1">
            <a:spLocks noChangeArrowheads="1"/>
          </p:cNvSpPr>
          <p:nvPr/>
        </p:nvSpPr>
        <p:spPr bwMode="auto">
          <a:xfrm>
            <a:off x="457200" y="5638800"/>
            <a:ext cx="184150" cy="457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endParaRPr lang="en-US">
              <a:solidFill>
                <a:srgbClr val="000000"/>
              </a:solidFill>
              <a:latin typeface="Times New Roman" pitchFamily="18" charset="0"/>
            </a:endParaRPr>
          </a:p>
        </p:txBody>
      </p:sp>
      <p:grpSp>
        <p:nvGrpSpPr>
          <p:cNvPr id="2" name="Group 6"/>
          <p:cNvGrpSpPr>
            <a:grpSpLocks/>
          </p:cNvGrpSpPr>
          <p:nvPr/>
        </p:nvGrpSpPr>
        <p:grpSpPr bwMode="auto">
          <a:xfrm>
            <a:off x="444500" y="2025158"/>
            <a:ext cx="3708400" cy="2457942"/>
            <a:chOff x="1296" y="912"/>
            <a:chExt cx="3360" cy="2160"/>
          </a:xfrm>
        </p:grpSpPr>
        <p:sp>
          <p:nvSpPr>
            <p:cNvPr id="803870" name="AutoShape 7"/>
            <p:cNvSpPr>
              <a:spLocks noChangeArrowheads="1"/>
            </p:cNvSpPr>
            <p:nvPr/>
          </p:nvSpPr>
          <p:spPr bwMode="auto">
            <a:xfrm>
              <a:off x="1440" y="2400"/>
              <a:ext cx="3216" cy="576"/>
            </a:xfrm>
            <a:prstGeom prst="parallelogram">
              <a:avLst>
                <a:gd name="adj" fmla="val 139583"/>
              </a:avLst>
            </a:prstGeom>
            <a:noFill/>
            <a:ln w="2857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endParaRPr lang="en-US" sz="28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803871" name="Oval 8"/>
            <p:cNvSpPr>
              <a:spLocks noChangeArrowheads="1"/>
            </p:cNvSpPr>
            <p:nvPr/>
          </p:nvSpPr>
          <p:spPr bwMode="auto">
            <a:xfrm>
              <a:off x="2232" y="2736"/>
              <a:ext cx="240" cy="96"/>
            </a:xfrm>
            <a:prstGeom prst="ellipse">
              <a:avLst/>
            </a:prstGeom>
            <a:solidFill>
              <a:srgbClr val="92D050"/>
            </a:solidFill>
            <a:ln w="9525" algn="ctr">
              <a:solidFill>
                <a:srgbClr val="92D050"/>
              </a:solidFill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 sz="28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803872" name="Oval 9"/>
            <p:cNvSpPr>
              <a:spLocks noChangeArrowheads="1"/>
            </p:cNvSpPr>
            <p:nvPr/>
          </p:nvSpPr>
          <p:spPr bwMode="auto">
            <a:xfrm>
              <a:off x="3168" y="2544"/>
              <a:ext cx="240" cy="96"/>
            </a:xfrm>
            <a:prstGeom prst="ellipse">
              <a:avLst/>
            </a:prstGeom>
            <a:solidFill>
              <a:srgbClr val="92D050"/>
            </a:solidFill>
            <a:ln w="9525" algn="ctr">
              <a:solidFill>
                <a:srgbClr val="92D050"/>
              </a:solidFill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 sz="28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803873" name="Line 10"/>
            <p:cNvSpPr>
              <a:spLocks noChangeShapeType="1"/>
            </p:cNvSpPr>
            <p:nvPr/>
          </p:nvSpPr>
          <p:spPr bwMode="auto">
            <a:xfrm flipV="1">
              <a:off x="1296" y="1392"/>
              <a:ext cx="0" cy="168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03874" name="Freeform 11"/>
            <p:cNvSpPr>
              <a:spLocks/>
            </p:cNvSpPr>
            <p:nvPr/>
          </p:nvSpPr>
          <p:spPr bwMode="auto">
            <a:xfrm>
              <a:off x="2352" y="2016"/>
              <a:ext cx="480" cy="672"/>
            </a:xfrm>
            <a:custGeom>
              <a:avLst/>
              <a:gdLst>
                <a:gd name="T0" fmla="*/ 0 w 480"/>
                <a:gd name="T1" fmla="*/ 672 h 672"/>
                <a:gd name="T2" fmla="*/ 96 w 480"/>
                <a:gd name="T3" fmla="*/ 288 h 672"/>
                <a:gd name="T4" fmla="*/ 480 w 480"/>
                <a:gd name="T5" fmla="*/ 0 h 672"/>
                <a:gd name="T6" fmla="*/ 0 60000 65536"/>
                <a:gd name="T7" fmla="*/ 0 60000 65536"/>
                <a:gd name="T8" fmla="*/ 0 60000 65536"/>
                <a:gd name="T9" fmla="*/ 0 w 480"/>
                <a:gd name="T10" fmla="*/ 0 h 672"/>
                <a:gd name="T11" fmla="*/ 480 w 48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80" h="672">
                  <a:moveTo>
                    <a:pt x="0" y="672"/>
                  </a:moveTo>
                  <a:cubicBezTo>
                    <a:pt x="8" y="536"/>
                    <a:pt x="16" y="400"/>
                    <a:pt x="96" y="288"/>
                  </a:cubicBezTo>
                  <a:cubicBezTo>
                    <a:pt x="176" y="176"/>
                    <a:pt x="328" y="88"/>
                    <a:pt x="480" y="0"/>
                  </a:cubicBezTo>
                </a:path>
              </a:pathLst>
            </a:custGeom>
            <a:noFill/>
            <a:ln w="76200" cap="flat" cmpd="sng">
              <a:solidFill>
                <a:srgbClr val="92D050"/>
              </a:solidFill>
              <a:prstDash val="solid"/>
              <a:round/>
              <a:headEnd/>
              <a:tailEnd/>
            </a:ln>
          </p:spPr>
          <p:txBody>
            <a:bodyPr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03875" name="Freeform 12"/>
            <p:cNvSpPr>
              <a:spLocks/>
            </p:cNvSpPr>
            <p:nvPr/>
          </p:nvSpPr>
          <p:spPr bwMode="auto">
            <a:xfrm>
              <a:off x="2976" y="1920"/>
              <a:ext cx="336" cy="576"/>
            </a:xfrm>
            <a:custGeom>
              <a:avLst/>
              <a:gdLst>
                <a:gd name="T0" fmla="*/ 0 w 800"/>
                <a:gd name="T1" fmla="*/ 576 h 576"/>
                <a:gd name="T2" fmla="*/ 0 w 800"/>
                <a:gd name="T3" fmla="*/ 144 h 576"/>
                <a:gd name="T4" fmla="*/ 0 w 800"/>
                <a:gd name="T5" fmla="*/ 0 h 576"/>
                <a:gd name="T6" fmla="*/ 0 60000 65536"/>
                <a:gd name="T7" fmla="*/ 0 60000 65536"/>
                <a:gd name="T8" fmla="*/ 0 60000 65536"/>
                <a:gd name="T9" fmla="*/ 0 w 800"/>
                <a:gd name="T10" fmla="*/ 0 h 576"/>
                <a:gd name="T11" fmla="*/ 800 w 800"/>
                <a:gd name="T12" fmla="*/ 576 h 5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00" h="576">
                  <a:moveTo>
                    <a:pt x="768" y="576"/>
                  </a:moveTo>
                  <a:cubicBezTo>
                    <a:pt x="784" y="408"/>
                    <a:pt x="800" y="240"/>
                    <a:pt x="672" y="144"/>
                  </a:cubicBezTo>
                  <a:cubicBezTo>
                    <a:pt x="544" y="48"/>
                    <a:pt x="272" y="24"/>
                    <a:pt x="0" y="0"/>
                  </a:cubicBezTo>
                </a:path>
              </a:pathLst>
            </a:custGeom>
            <a:noFill/>
            <a:ln w="76200" cap="flat" cmpd="sng">
              <a:solidFill>
                <a:srgbClr val="92D050"/>
              </a:solidFill>
              <a:prstDash val="solid"/>
              <a:round/>
              <a:headEnd/>
              <a:tailEnd/>
            </a:ln>
          </p:spPr>
          <p:txBody>
            <a:bodyPr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03876" name="Freeform 13"/>
            <p:cNvSpPr>
              <a:spLocks/>
            </p:cNvSpPr>
            <p:nvPr/>
          </p:nvSpPr>
          <p:spPr bwMode="auto">
            <a:xfrm>
              <a:off x="2352" y="1392"/>
              <a:ext cx="624" cy="552"/>
            </a:xfrm>
            <a:custGeom>
              <a:avLst/>
              <a:gdLst>
                <a:gd name="T0" fmla="*/ 550 w 632"/>
                <a:gd name="T1" fmla="*/ 27 h 744"/>
                <a:gd name="T2" fmla="*/ 93 w 632"/>
                <a:gd name="T3" fmla="*/ 23 h 744"/>
                <a:gd name="T4" fmla="*/ 8 w 632"/>
                <a:gd name="T5" fmla="*/ 0 h 744"/>
                <a:gd name="T6" fmla="*/ 0 60000 65536"/>
                <a:gd name="T7" fmla="*/ 0 60000 65536"/>
                <a:gd name="T8" fmla="*/ 0 60000 65536"/>
                <a:gd name="T9" fmla="*/ 0 w 632"/>
                <a:gd name="T10" fmla="*/ 0 h 744"/>
                <a:gd name="T11" fmla="*/ 632 w 632"/>
                <a:gd name="T12" fmla="*/ 744 h 74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32" h="744">
                  <a:moveTo>
                    <a:pt x="632" y="720"/>
                  </a:moveTo>
                  <a:cubicBezTo>
                    <a:pt x="420" y="732"/>
                    <a:pt x="208" y="744"/>
                    <a:pt x="104" y="624"/>
                  </a:cubicBezTo>
                  <a:cubicBezTo>
                    <a:pt x="0" y="504"/>
                    <a:pt x="4" y="252"/>
                    <a:pt x="8" y="0"/>
                  </a:cubicBezTo>
                </a:path>
              </a:pathLst>
            </a:custGeom>
            <a:noFill/>
            <a:ln w="76200" cap="flat" cmpd="sng">
              <a:solidFill>
                <a:srgbClr val="92D050"/>
              </a:solidFill>
              <a:prstDash val="solid"/>
              <a:round/>
              <a:headEnd/>
              <a:tailEnd/>
            </a:ln>
          </p:spPr>
          <p:txBody>
            <a:bodyPr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03877" name="Freeform 14"/>
            <p:cNvSpPr>
              <a:spLocks/>
            </p:cNvSpPr>
            <p:nvPr/>
          </p:nvSpPr>
          <p:spPr bwMode="auto">
            <a:xfrm>
              <a:off x="3120" y="1296"/>
              <a:ext cx="144" cy="576"/>
            </a:xfrm>
            <a:custGeom>
              <a:avLst/>
              <a:gdLst>
                <a:gd name="T0" fmla="*/ 0 w 624"/>
                <a:gd name="T1" fmla="*/ 32 h 768"/>
                <a:gd name="T2" fmla="*/ 0 w 624"/>
                <a:gd name="T3" fmla="*/ 22 h 768"/>
                <a:gd name="T4" fmla="*/ 0 w 624"/>
                <a:gd name="T5" fmla="*/ 0 h 768"/>
                <a:gd name="T6" fmla="*/ 0 60000 65536"/>
                <a:gd name="T7" fmla="*/ 0 60000 65536"/>
                <a:gd name="T8" fmla="*/ 0 60000 65536"/>
                <a:gd name="T9" fmla="*/ 0 w 624"/>
                <a:gd name="T10" fmla="*/ 0 h 768"/>
                <a:gd name="T11" fmla="*/ 624 w 624"/>
                <a:gd name="T12" fmla="*/ 768 h 7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24" h="768">
                  <a:moveTo>
                    <a:pt x="0" y="768"/>
                  </a:moveTo>
                  <a:cubicBezTo>
                    <a:pt x="188" y="712"/>
                    <a:pt x="376" y="656"/>
                    <a:pt x="480" y="528"/>
                  </a:cubicBezTo>
                  <a:cubicBezTo>
                    <a:pt x="584" y="400"/>
                    <a:pt x="604" y="200"/>
                    <a:pt x="624" y="0"/>
                  </a:cubicBezTo>
                </a:path>
              </a:pathLst>
            </a:custGeom>
            <a:noFill/>
            <a:ln w="76200" cap="flat" cmpd="sng">
              <a:solidFill>
                <a:srgbClr val="92D050"/>
              </a:solidFill>
              <a:prstDash val="solid"/>
              <a:round/>
              <a:headEnd/>
              <a:tailEnd/>
            </a:ln>
          </p:spPr>
          <p:txBody>
            <a:bodyPr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03878" name="Oval 15"/>
            <p:cNvSpPr>
              <a:spLocks noChangeArrowheads="1"/>
            </p:cNvSpPr>
            <p:nvPr/>
          </p:nvSpPr>
          <p:spPr bwMode="auto">
            <a:xfrm>
              <a:off x="2232" y="1248"/>
              <a:ext cx="240" cy="96"/>
            </a:xfrm>
            <a:prstGeom prst="ellipse">
              <a:avLst/>
            </a:prstGeom>
            <a:solidFill>
              <a:srgbClr val="92D050"/>
            </a:solidFill>
            <a:ln w="9525" algn="ctr">
              <a:solidFill>
                <a:srgbClr val="92D050"/>
              </a:solidFill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 sz="28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803879" name="Oval 16"/>
            <p:cNvSpPr>
              <a:spLocks noChangeArrowheads="1"/>
            </p:cNvSpPr>
            <p:nvPr/>
          </p:nvSpPr>
          <p:spPr bwMode="auto">
            <a:xfrm>
              <a:off x="3120" y="1104"/>
              <a:ext cx="240" cy="96"/>
            </a:xfrm>
            <a:prstGeom prst="ellipse">
              <a:avLst/>
            </a:prstGeom>
            <a:solidFill>
              <a:srgbClr val="92D050"/>
            </a:solidFill>
            <a:ln w="9525" algn="ctr">
              <a:solidFill>
                <a:srgbClr val="92D050"/>
              </a:solidFill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 sz="28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803880" name="Freeform 17"/>
            <p:cNvSpPr>
              <a:spLocks/>
            </p:cNvSpPr>
            <p:nvPr/>
          </p:nvSpPr>
          <p:spPr bwMode="auto">
            <a:xfrm>
              <a:off x="2486" y="2455"/>
              <a:ext cx="634" cy="255"/>
            </a:xfrm>
            <a:custGeom>
              <a:avLst/>
              <a:gdLst>
                <a:gd name="T0" fmla="*/ 0 w 1058"/>
                <a:gd name="T1" fmla="*/ 255 h 255"/>
                <a:gd name="T2" fmla="*/ 1 w 1058"/>
                <a:gd name="T3" fmla="*/ 30 h 255"/>
                <a:gd name="T4" fmla="*/ 4 w 1058"/>
                <a:gd name="T5" fmla="*/ 74 h 255"/>
                <a:gd name="T6" fmla="*/ 0 60000 65536"/>
                <a:gd name="T7" fmla="*/ 0 60000 65536"/>
                <a:gd name="T8" fmla="*/ 0 60000 65536"/>
                <a:gd name="T9" fmla="*/ 0 w 1058"/>
                <a:gd name="T10" fmla="*/ 0 h 255"/>
                <a:gd name="T11" fmla="*/ 1058 w 1058"/>
                <a:gd name="T12" fmla="*/ 255 h 25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58" h="255">
                  <a:moveTo>
                    <a:pt x="0" y="255"/>
                  </a:moveTo>
                  <a:cubicBezTo>
                    <a:pt x="109" y="157"/>
                    <a:pt x="218" y="60"/>
                    <a:pt x="394" y="30"/>
                  </a:cubicBezTo>
                  <a:cubicBezTo>
                    <a:pt x="570" y="0"/>
                    <a:pt x="814" y="37"/>
                    <a:pt x="1058" y="74"/>
                  </a:cubicBezTo>
                </a:path>
              </a:pathLst>
            </a:custGeom>
            <a:noFill/>
            <a:ln w="38100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</p:spPr>
          <p:txBody>
            <a:bodyPr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03881" name="Freeform 18"/>
            <p:cNvSpPr>
              <a:spLocks/>
            </p:cNvSpPr>
            <p:nvPr/>
          </p:nvSpPr>
          <p:spPr bwMode="auto">
            <a:xfrm>
              <a:off x="2544" y="2688"/>
              <a:ext cx="672" cy="198"/>
            </a:xfrm>
            <a:custGeom>
              <a:avLst/>
              <a:gdLst>
                <a:gd name="T0" fmla="*/ 4 w 1127"/>
                <a:gd name="T1" fmla="*/ 0 h 198"/>
                <a:gd name="T2" fmla="*/ 2 w 1127"/>
                <a:gd name="T3" fmla="*/ 175 h 198"/>
                <a:gd name="T4" fmla="*/ 0 w 1127"/>
                <a:gd name="T5" fmla="*/ 137 h 198"/>
                <a:gd name="T6" fmla="*/ 0 60000 65536"/>
                <a:gd name="T7" fmla="*/ 0 60000 65536"/>
                <a:gd name="T8" fmla="*/ 0 60000 65536"/>
                <a:gd name="T9" fmla="*/ 0 w 1127"/>
                <a:gd name="T10" fmla="*/ 0 h 198"/>
                <a:gd name="T11" fmla="*/ 1127 w 1127"/>
                <a:gd name="T12" fmla="*/ 198 h 19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27" h="198">
                  <a:moveTo>
                    <a:pt x="1127" y="0"/>
                  </a:moveTo>
                  <a:cubicBezTo>
                    <a:pt x="973" y="76"/>
                    <a:pt x="820" y="152"/>
                    <a:pt x="632" y="175"/>
                  </a:cubicBezTo>
                  <a:cubicBezTo>
                    <a:pt x="444" y="198"/>
                    <a:pt x="222" y="167"/>
                    <a:pt x="0" y="137"/>
                  </a:cubicBezTo>
                </a:path>
              </a:pathLst>
            </a:custGeom>
            <a:noFill/>
            <a:ln w="38100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</p:spPr>
          <p:txBody>
            <a:bodyPr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03882" name="Oval 19"/>
            <p:cNvSpPr>
              <a:spLocks noChangeArrowheads="1"/>
            </p:cNvSpPr>
            <p:nvPr/>
          </p:nvSpPr>
          <p:spPr bwMode="auto">
            <a:xfrm>
              <a:off x="3792" y="2544"/>
              <a:ext cx="240" cy="96"/>
            </a:xfrm>
            <a:prstGeom prst="ellipse">
              <a:avLst/>
            </a:prstGeom>
            <a:solidFill>
              <a:srgbClr val="92D050"/>
            </a:solidFill>
            <a:ln w="9525" algn="ctr">
              <a:solidFill>
                <a:srgbClr val="92D050"/>
              </a:solidFill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 sz="28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803883" name="Line 20"/>
            <p:cNvSpPr>
              <a:spLocks noChangeShapeType="1"/>
            </p:cNvSpPr>
            <p:nvPr/>
          </p:nvSpPr>
          <p:spPr bwMode="auto">
            <a:xfrm flipV="1">
              <a:off x="3936" y="1200"/>
              <a:ext cx="0" cy="768"/>
            </a:xfrm>
            <a:prstGeom prst="line">
              <a:avLst/>
            </a:prstGeom>
            <a:noFill/>
            <a:ln w="57150">
              <a:solidFill>
                <a:srgbClr val="92D050"/>
              </a:solidFill>
              <a:round/>
              <a:headEnd/>
              <a:tailEnd/>
            </a:ln>
          </p:spPr>
          <p:txBody>
            <a:bodyPr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03884" name="Oval 21"/>
            <p:cNvSpPr>
              <a:spLocks noChangeArrowheads="1"/>
            </p:cNvSpPr>
            <p:nvPr/>
          </p:nvSpPr>
          <p:spPr bwMode="auto">
            <a:xfrm>
              <a:off x="3792" y="1056"/>
              <a:ext cx="240" cy="96"/>
            </a:xfrm>
            <a:prstGeom prst="ellipse">
              <a:avLst/>
            </a:prstGeom>
            <a:solidFill>
              <a:srgbClr val="92D050"/>
            </a:solidFill>
            <a:ln w="9525" algn="ctr">
              <a:solidFill>
                <a:srgbClr val="92D050"/>
              </a:solidFill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 sz="28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803885" name="Line 22"/>
            <p:cNvSpPr>
              <a:spLocks noChangeShapeType="1"/>
            </p:cNvSpPr>
            <p:nvPr/>
          </p:nvSpPr>
          <p:spPr bwMode="auto">
            <a:xfrm flipV="1">
              <a:off x="3936" y="1920"/>
              <a:ext cx="0" cy="576"/>
            </a:xfrm>
            <a:prstGeom prst="line">
              <a:avLst/>
            </a:prstGeom>
            <a:noFill/>
            <a:ln w="57150">
              <a:solidFill>
                <a:srgbClr val="92D050"/>
              </a:solidFill>
              <a:round/>
              <a:headEnd/>
              <a:tailEnd/>
            </a:ln>
          </p:spPr>
          <p:txBody>
            <a:bodyPr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03886" name="AutoShape 23"/>
            <p:cNvSpPr>
              <a:spLocks noChangeArrowheads="1"/>
            </p:cNvSpPr>
            <p:nvPr/>
          </p:nvSpPr>
          <p:spPr bwMode="auto">
            <a:xfrm>
              <a:off x="1440" y="912"/>
              <a:ext cx="3216" cy="576"/>
            </a:xfrm>
            <a:prstGeom prst="parallelogram">
              <a:avLst>
                <a:gd name="adj" fmla="val 139583"/>
              </a:avLst>
            </a:prstGeom>
            <a:noFill/>
            <a:ln w="2857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endParaRPr lang="en-US" sz="28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1123370" name="AutoShape 42"/>
          <p:cNvSpPr>
            <a:spLocks noChangeArrowheads="1"/>
          </p:cNvSpPr>
          <p:nvPr/>
        </p:nvSpPr>
        <p:spPr bwMode="auto">
          <a:xfrm>
            <a:off x="4960938" y="3636963"/>
            <a:ext cx="3578225" cy="641350"/>
          </a:xfrm>
          <a:prstGeom prst="parallelogram">
            <a:avLst>
              <a:gd name="adj" fmla="val 139480"/>
            </a:avLst>
          </a:prstGeom>
          <a:noFill/>
          <a:ln w="1905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en-US" sz="28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23371" name="Oval 43"/>
          <p:cNvSpPr>
            <a:spLocks noChangeArrowheads="1"/>
          </p:cNvSpPr>
          <p:nvPr/>
        </p:nvSpPr>
        <p:spPr bwMode="auto">
          <a:xfrm>
            <a:off x="5842000" y="4010025"/>
            <a:ext cx="266700" cy="107950"/>
          </a:xfrm>
          <a:prstGeom prst="ellipse">
            <a:avLst/>
          </a:prstGeom>
          <a:solidFill>
            <a:srgbClr val="92D050"/>
          </a:solidFill>
          <a:ln w="9525" algn="ctr">
            <a:solidFill>
              <a:srgbClr val="92D050"/>
            </a:solidFill>
            <a:round/>
            <a:headEnd/>
            <a:tailEnd/>
          </a:ln>
        </p:spPr>
        <p:txBody>
          <a:bodyPr anchor="ctr">
            <a:spAutoFit/>
          </a:bodyPr>
          <a:lstStyle/>
          <a:p>
            <a:endParaRPr lang="en-US" sz="28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23372" name="Oval 44"/>
          <p:cNvSpPr>
            <a:spLocks noChangeArrowheads="1"/>
          </p:cNvSpPr>
          <p:nvPr/>
        </p:nvSpPr>
        <p:spPr bwMode="auto">
          <a:xfrm>
            <a:off x="6883400" y="3797300"/>
            <a:ext cx="266700" cy="106363"/>
          </a:xfrm>
          <a:prstGeom prst="ellipse">
            <a:avLst/>
          </a:prstGeom>
          <a:solidFill>
            <a:srgbClr val="92D050"/>
          </a:solidFill>
          <a:ln w="9525" algn="ctr">
            <a:solidFill>
              <a:srgbClr val="92D050"/>
            </a:solidFill>
            <a:round/>
            <a:headEnd/>
            <a:tailEnd/>
          </a:ln>
        </p:spPr>
        <p:txBody>
          <a:bodyPr anchor="ctr">
            <a:spAutoFit/>
          </a:bodyPr>
          <a:lstStyle/>
          <a:p>
            <a:endParaRPr lang="en-US" sz="28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23374" name="Freeform 46"/>
          <p:cNvSpPr>
            <a:spLocks/>
          </p:cNvSpPr>
          <p:nvPr/>
        </p:nvSpPr>
        <p:spPr bwMode="auto">
          <a:xfrm>
            <a:off x="5943600" y="3124200"/>
            <a:ext cx="609600" cy="823913"/>
          </a:xfrm>
          <a:custGeom>
            <a:avLst/>
            <a:gdLst>
              <a:gd name="T0" fmla="*/ 0 w 480"/>
              <a:gd name="T1" fmla="*/ 2147483647 h 672"/>
              <a:gd name="T2" fmla="*/ 2147483647 w 480"/>
              <a:gd name="T3" fmla="*/ 2147483647 h 672"/>
              <a:gd name="T4" fmla="*/ 2147483647 w 480"/>
              <a:gd name="T5" fmla="*/ 0 h 672"/>
              <a:gd name="T6" fmla="*/ 0 60000 65536"/>
              <a:gd name="T7" fmla="*/ 0 60000 65536"/>
              <a:gd name="T8" fmla="*/ 0 60000 65536"/>
              <a:gd name="T9" fmla="*/ 0 w 480"/>
              <a:gd name="T10" fmla="*/ 0 h 672"/>
              <a:gd name="T11" fmla="*/ 480 w 480"/>
              <a:gd name="T12" fmla="*/ 672 h 67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80" h="672">
                <a:moveTo>
                  <a:pt x="0" y="672"/>
                </a:moveTo>
                <a:cubicBezTo>
                  <a:pt x="8" y="536"/>
                  <a:pt x="16" y="400"/>
                  <a:pt x="96" y="288"/>
                </a:cubicBezTo>
                <a:cubicBezTo>
                  <a:pt x="176" y="176"/>
                  <a:pt x="328" y="88"/>
                  <a:pt x="480" y="0"/>
                </a:cubicBezTo>
              </a:path>
            </a:pathLst>
          </a:custGeom>
          <a:noFill/>
          <a:ln w="57150" cap="flat" cmpd="sng">
            <a:solidFill>
              <a:srgbClr val="92D050"/>
            </a:solidFill>
            <a:prstDash val="solid"/>
            <a:round/>
            <a:headEnd/>
            <a:tailEnd/>
          </a:ln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23375" name="Freeform 47"/>
          <p:cNvSpPr>
            <a:spLocks/>
          </p:cNvSpPr>
          <p:nvPr/>
        </p:nvSpPr>
        <p:spPr bwMode="auto">
          <a:xfrm>
            <a:off x="6705600" y="3200400"/>
            <a:ext cx="338138" cy="542925"/>
          </a:xfrm>
          <a:custGeom>
            <a:avLst/>
            <a:gdLst>
              <a:gd name="T0" fmla="*/ 2147483647 w 800"/>
              <a:gd name="T1" fmla="*/ 2147483647 h 576"/>
              <a:gd name="T2" fmla="*/ 2147483647 w 800"/>
              <a:gd name="T3" fmla="*/ 2147483647 h 576"/>
              <a:gd name="T4" fmla="*/ 0 w 800"/>
              <a:gd name="T5" fmla="*/ 0 h 576"/>
              <a:gd name="T6" fmla="*/ 0 60000 65536"/>
              <a:gd name="T7" fmla="*/ 0 60000 65536"/>
              <a:gd name="T8" fmla="*/ 0 60000 65536"/>
              <a:gd name="T9" fmla="*/ 0 w 800"/>
              <a:gd name="T10" fmla="*/ 0 h 576"/>
              <a:gd name="T11" fmla="*/ 800 w 800"/>
              <a:gd name="T12" fmla="*/ 576 h 57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0" h="576">
                <a:moveTo>
                  <a:pt x="768" y="576"/>
                </a:moveTo>
                <a:cubicBezTo>
                  <a:pt x="784" y="408"/>
                  <a:pt x="800" y="240"/>
                  <a:pt x="672" y="144"/>
                </a:cubicBezTo>
                <a:cubicBezTo>
                  <a:pt x="544" y="48"/>
                  <a:pt x="272" y="24"/>
                  <a:pt x="0" y="0"/>
                </a:cubicBezTo>
              </a:path>
            </a:pathLst>
          </a:custGeom>
          <a:noFill/>
          <a:ln w="57150" cap="flat" cmpd="sng">
            <a:solidFill>
              <a:srgbClr val="92D050"/>
            </a:solidFill>
            <a:prstDash val="solid"/>
            <a:round/>
            <a:headEnd/>
            <a:tailEnd/>
          </a:ln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23376" name="Freeform 48"/>
          <p:cNvSpPr>
            <a:spLocks/>
          </p:cNvSpPr>
          <p:nvPr/>
        </p:nvSpPr>
        <p:spPr bwMode="auto">
          <a:xfrm>
            <a:off x="5975350" y="2514600"/>
            <a:ext cx="425450" cy="609600"/>
          </a:xfrm>
          <a:custGeom>
            <a:avLst/>
            <a:gdLst>
              <a:gd name="T0" fmla="*/ 2147483647 w 632"/>
              <a:gd name="T1" fmla="*/ 2147483647 h 744"/>
              <a:gd name="T2" fmla="*/ 2147483647 w 632"/>
              <a:gd name="T3" fmla="*/ 2147483647 h 744"/>
              <a:gd name="T4" fmla="*/ 2147483647 w 632"/>
              <a:gd name="T5" fmla="*/ 0 h 744"/>
              <a:gd name="T6" fmla="*/ 0 60000 65536"/>
              <a:gd name="T7" fmla="*/ 0 60000 65536"/>
              <a:gd name="T8" fmla="*/ 0 60000 65536"/>
              <a:gd name="T9" fmla="*/ 0 w 632"/>
              <a:gd name="T10" fmla="*/ 0 h 744"/>
              <a:gd name="T11" fmla="*/ 632 w 632"/>
              <a:gd name="T12" fmla="*/ 744 h 74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632" h="744">
                <a:moveTo>
                  <a:pt x="632" y="720"/>
                </a:moveTo>
                <a:cubicBezTo>
                  <a:pt x="420" y="732"/>
                  <a:pt x="208" y="744"/>
                  <a:pt x="104" y="624"/>
                </a:cubicBezTo>
                <a:cubicBezTo>
                  <a:pt x="0" y="504"/>
                  <a:pt x="4" y="252"/>
                  <a:pt x="8" y="0"/>
                </a:cubicBezTo>
              </a:path>
            </a:pathLst>
          </a:custGeom>
          <a:noFill/>
          <a:ln w="57150" cap="flat" cmpd="sng">
            <a:solidFill>
              <a:srgbClr val="92D050"/>
            </a:solidFill>
            <a:prstDash val="solid"/>
            <a:round/>
            <a:headEnd/>
            <a:tailEnd/>
          </a:ln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23377" name="Freeform 49"/>
          <p:cNvSpPr>
            <a:spLocks/>
          </p:cNvSpPr>
          <p:nvPr/>
        </p:nvSpPr>
        <p:spPr bwMode="auto">
          <a:xfrm>
            <a:off x="6553200" y="2362200"/>
            <a:ext cx="465138" cy="762000"/>
          </a:xfrm>
          <a:custGeom>
            <a:avLst/>
            <a:gdLst>
              <a:gd name="T0" fmla="*/ 0 w 624"/>
              <a:gd name="T1" fmla="*/ 2147483647 h 768"/>
              <a:gd name="T2" fmla="*/ 2147483647 w 624"/>
              <a:gd name="T3" fmla="*/ 2147483647 h 768"/>
              <a:gd name="T4" fmla="*/ 2147483647 w 624"/>
              <a:gd name="T5" fmla="*/ 0 h 768"/>
              <a:gd name="T6" fmla="*/ 0 60000 65536"/>
              <a:gd name="T7" fmla="*/ 0 60000 65536"/>
              <a:gd name="T8" fmla="*/ 0 60000 65536"/>
              <a:gd name="T9" fmla="*/ 0 w 624"/>
              <a:gd name="T10" fmla="*/ 0 h 768"/>
              <a:gd name="T11" fmla="*/ 624 w 624"/>
              <a:gd name="T12" fmla="*/ 768 h 7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624" h="768">
                <a:moveTo>
                  <a:pt x="0" y="768"/>
                </a:moveTo>
                <a:cubicBezTo>
                  <a:pt x="188" y="712"/>
                  <a:pt x="376" y="656"/>
                  <a:pt x="480" y="528"/>
                </a:cubicBezTo>
                <a:cubicBezTo>
                  <a:pt x="584" y="400"/>
                  <a:pt x="604" y="200"/>
                  <a:pt x="624" y="0"/>
                </a:cubicBezTo>
              </a:path>
            </a:pathLst>
          </a:custGeom>
          <a:noFill/>
          <a:ln w="57150" cap="flat" cmpd="sng">
            <a:solidFill>
              <a:srgbClr val="92D050"/>
            </a:solidFill>
            <a:prstDash val="solid"/>
            <a:round/>
            <a:headEnd/>
            <a:tailEnd/>
          </a:ln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23378" name="Oval 50"/>
          <p:cNvSpPr>
            <a:spLocks noChangeArrowheads="1"/>
          </p:cNvSpPr>
          <p:nvPr/>
        </p:nvSpPr>
        <p:spPr bwMode="auto">
          <a:xfrm>
            <a:off x="5842000" y="2355850"/>
            <a:ext cx="266700" cy="106363"/>
          </a:xfrm>
          <a:prstGeom prst="ellipse">
            <a:avLst/>
          </a:prstGeom>
          <a:solidFill>
            <a:srgbClr val="92D050"/>
          </a:solidFill>
          <a:ln w="9525" algn="ctr">
            <a:solidFill>
              <a:srgbClr val="92D050"/>
            </a:solidFill>
            <a:round/>
            <a:headEnd/>
            <a:tailEnd/>
          </a:ln>
        </p:spPr>
        <p:txBody>
          <a:bodyPr anchor="ctr">
            <a:spAutoFit/>
          </a:bodyPr>
          <a:lstStyle/>
          <a:p>
            <a:endParaRPr lang="en-US" sz="28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23379" name="Oval 51"/>
          <p:cNvSpPr>
            <a:spLocks noChangeArrowheads="1"/>
          </p:cNvSpPr>
          <p:nvPr/>
        </p:nvSpPr>
        <p:spPr bwMode="auto">
          <a:xfrm>
            <a:off x="6829425" y="2195513"/>
            <a:ext cx="268288" cy="106362"/>
          </a:xfrm>
          <a:prstGeom prst="ellipse">
            <a:avLst/>
          </a:prstGeom>
          <a:solidFill>
            <a:srgbClr val="92D050"/>
          </a:solidFill>
          <a:ln w="9525" algn="ctr">
            <a:solidFill>
              <a:srgbClr val="92D050"/>
            </a:solidFill>
            <a:round/>
            <a:headEnd/>
            <a:tailEnd/>
          </a:ln>
        </p:spPr>
        <p:txBody>
          <a:bodyPr anchor="ctr">
            <a:spAutoFit/>
          </a:bodyPr>
          <a:lstStyle/>
          <a:p>
            <a:endParaRPr lang="en-US" sz="28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23380" name="Freeform 52"/>
          <p:cNvSpPr>
            <a:spLocks/>
          </p:cNvSpPr>
          <p:nvPr/>
        </p:nvSpPr>
        <p:spPr bwMode="auto">
          <a:xfrm>
            <a:off x="6096000" y="3733800"/>
            <a:ext cx="704850" cy="282575"/>
          </a:xfrm>
          <a:custGeom>
            <a:avLst/>
            <a:gdLst>
              <a:gd name="T0" fmla="*/ 0 w 1058"/>
              <a:gd name="T1" fmla="*/ 2147483647 h 255"/>
              <a:gd name="T2" fmla="*/ 2147483647 w 1058"/>
              <a:gd name="T3" fmla="*/ 2147483647 h 255"/>
              <a:gd name="T4" fmla="*/ 2147483647 w 1058"/>
              <a:gd name="T5" fmla="*/ 2147483647 h 255"/>
              <a:gd name="T6" fmla="*/ 0 60000 65536"/>
              <a:gd name="T7" fmla="*/ 0 60000 65536"/>
              <a:gd name="T8" fmla="*/ 0 60000 65536"/>
              <a:gd name="T9" fmla="*/ 0 w 1058"/>
              <a:gd name="T10" fmla="*/ 0 h 255"/>
              <a:gd name="T11" fmla="*/ 1058 w 1058"/>
              <a:gd name="T12" fmla="*/ 255 h 25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58" h="255">
                <a:moveTo>
                  <a:pt x="0" y="255"/>
                </a:moveTo>
                <a:cubicBezTo>
                  <a:pt x="109" y="157"/>
                  <a:pt x="218" y="60"/>
                  <a:pt x="394" y="30"/>
                </a:cubicBezTo>
                <a:cubicBezTo>
                  <a:pt x="570" y="0"/>
                  <a:pt x="814" y="37"/>
                  <a:pt x="1058" y="74"/>
                </a:cubicBezTo>
              </a:path>
            </a:pathLst>
          </a:custGeom>
          <a:noFill/>
          <a:ln w="38100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23381" name="Freeform 53"/>
          <p:cNvSpPr>
            <a:spLocks/>
          </p:cNvSpPr>
          <p:nvPr/>
        </p:nvSpPr>
        <p:spPr bwMode="auto">
          <a:xfrm>
            <a:off x="6189663" y="3957638"/>
            <a:ext cx="747712" cy="220662"/>
          </a:xfrm>
          <a:custGeom>
            <a:avLst/>
            <a:gdLst>
              <a:gd name="T0" fmla="*/ 2147483647 w 1127"/>
              <a:gd name="T1" fmla="*/ 0 h 198"/>
              <a:gd name="T2" fmla="*/ 2147483647 w 1127"/>
              <a:gd name="T3" fmla="*/ 2147483647 h 198"/>
              <a:gd name="T4" fmla="*/ 0 w 1127"/>
              <a:gd name="T5" fmla="*/ 2147483647 h 198"/>
              <a:gd name="T6" fmla="*/ 0 60000 65536"/>
              <a:gd name="T7" fmla="*/ 0 60000 65536"/>
              <a:gd name="T8" fmla="*/ 0 60000 65536"/>
              <a:gd name="T9" fmla="*/ 0 w 1127"/>
              <a:gd name="T10" fmla="*/ 0 h 198"/>
              <a:gd name="T11" fmla="*/ 1127 w 1127"/>
              <a:gd name="T12" fmla="*/ 198 h 19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27" h="198">
                <a:moveTo>
                  <a:pt x="1127" y="0"/>
                </a:moveTo>
                <a:cubicBezTo>
                  <a:pt x="973" y="76"/>
                  <a:pt x="820" y="152"/>
                  <a:pt x="632" y="175"/>
                </a:cubicBezTo>
                <a:cubicBezTo>
                  <a:pt x="444" y="198"/>
                  <a:pt x="222" y="167"/>
                  <a:pt x="0" y="137"/>
                </a:cubicBezTo>
              </a:path>
            </a:pathLst>
          </a:custGeom>
          <a:noFill/>
          <a:ln w="38100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23382" name="Oval 54"/>
          <p:cNvSpPr>
            <a:spLocks noChangeArrowheads="1"/>
          </p:cNvSpPr>
          <p:nvPr/>
        </p:nvSpPr>
        <p:spPr bwMode="auto">
          <a:xfrm>
            <a:off x="7577138" y="3797300"/>
            <a:ext cx="268287" cy="106363"/>
          </a:xfrm>
          <a:prstGeom prst="ellipse">
            <a:avLst/>
          </a:prstGeom>
          <a:solidFill>
            <a:srgbClr val="92D050"/>
          </a:solidFill>
          <a:ln w="9525" algn="ctr">
            <a:solidFill>
              <a:srgbClr val="92D050"/>
            </a:solidFill>
            <a:round/>
            <a:headEnd/>
            <a:tailEnd/>
          </a:ln>
        </p:spPr>
        <p:txBody>
          <a:bodyPr anchor="ctr">
            <a:spAutoFit/>
          </a:bodyPr>
          <a:lstStyle/>
          <a:p>
            <a:endParaRPr lang="en-US" sz="28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23383" name="Line 55"/>
          <p:cNvSpPr>
            <a:spLocks noChangeShapeType="1"/>
          </p:cNvSpPr>
          <p:nvPr/>
        </p:nvSpPr>
        <p:spPr bwMode="auto">
          <a:xfrm flipV="1">
            <a:off x="7737475" y="2301875"/>
            <a:ext cx="0" cy="854075"/>
          </a:xfrm>
          <a:prstGeom prst="line">
            <a:avLst/>
          </a:prstGeom>
          <a:noFill/>
          <a:ln w="57150">
            <a:solidFill>
              <a:srgbClr val="92D050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23384" name="Oval 56"/>
          <p:cNvSpPr>
            <a:spLocks noChangeArrowheads="1"/>
          </p:cNvSpPr>
          <p:nvPr/>
        </p:nvSpPr>
        <p:spPr bwMode="auto">
          <a:xfrm>
            <a:off x="7577138" y="2141538"/>
            <a:ext cx="268287" cy="106362"/>
          </a:xfrm>
          <a:prstGeom prst="ellipse">
            <a:avLst/>
          </a:prstGeom>
          <a:solidFill>
            <a:srgbClr val="92D050"/>
          </a:solidFill>
          <a:ln w="9525" algn="ctr">
            <a:solidFill>
              <a:srgbClr val="92D050"/>
            </a:solidFill>
            <a:round/>
            <a:headEnd/>
            <a:tailEnd/>
          </a:ln>
        </p:spPr>
        <p:txBody>
          <a:bodyPr anchor="ctr">
            <a:spAutoFit/>
          </a:bodyPr>
          <a:lstStyle/>
          <a:p>
            <a:endParaRPr lang="en-US" sz="28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23385" name="Line 57"/>
          <p:cNvSpPr>
            <a:spLocks noChangeShapeType="1"/>
          </p:cNvSpPr>
          <p:nvPr/>
        </p:nvSpPr>
        <p:spPr bwMode="auto">
          <a:xfrm flipV="1">
            <a:off x="7737475" y="3103563"/>
            <a:ext cx="0" cy="639762"/>
          </a:xfrm>
          <a:prstGeom prst="line">
            <a:avLst/>
          </a:prstGeom>
          <a:noFill/>
          <a:ln w="57150">
            <a:solidFill>
              <a:srgbClr val="92D050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23386" name="AutoShape 58"/>
          <p:cNvSpPr>
            <a:spLocks noChangeArrowheads="1"/>
          </p:cNvSpPr>
          <p:nvPr/>
        </p:nvSpPr>
        <p:spPr bwMode="auto">
          <a:xfrm>
            <a:off x="4960938" y="1981200"/>
            <a:ext cx="3578225" cy="641350"/>
          </a:xfrm>
          <a:prstGeom prst="parallelogram">
            <a:avLst>
              <a:gd name="adj" fmla="val 139480"/>
            </a:avLst>
          </a:prstGeom>
          <a:noFill/>
          <a:ln w="1905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en-US" sz="28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23387" name="Line 59"/>
          <p:cNvSpPr>
            <a:spLocks noChangeShapeType="1"/>
          </p:cNvSpPr>
          <p:nvPr/>
        </p:nvSpPr>
        <p:spPr bwMode="auto">
          <a:xfrm>
            <a:off x="4460875" y="3063875"/>
            <a:ext cx="463550" cy="1588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23388" name="Line 60"/>
          <p:cNvSpPr>
            <a:spLocks noChangeShapeType="1"/>
          </p:cNvSpPr>
          <p:nvPr/>
        </p:nvSpPr>
        <p:spPr bwMode="auto">
          <a:xfrm>
            <a:off x="4460875" y="3273425"/>
            <a:ext cx="485775" cy="1588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23389" name="Line 61"/>
          <p:cNvSpPr>
            <a:spLocks noChangeShapeType="1"/>
          </p:cNvSpPr>
          <p:nvPr/>
        </p:nvSpPr>
        <p:spPr bwMode="auto">
          <a:xfrm flipH="1">
            <a:off x="4505325" y="2909888"/>
            <a:ext cx="419100" cy="53975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23390" name="Text Box 62"/>
          <p:cNvSpPr txBox="1">
            <a:spLocks noChangeArrowheads="1"/>
          </p:cNvSpPr>
          <p:nvPr/>
        </p:nvSpPr>
        <p:spPr bwMode="auto">
          <a:xfrm>
            <a:off x="1362075" y="4606925"/>
            <a:ext cx="1689100" cy="83026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b="1" dirty="0">
                <a:solidFill>
                  <a:srgbClr val="000000"/>
                </a:solidFill>
                <a:latin typeface="Arial"/>
              </a:rPr>
              <a:t>Clockwise</a:t>
            </a:r>
          </a:p>
          <a:p>
            <a:pPr algn="ctr">
              <a:defRPr/>
            </a:pPr>
            <a:r>
              <a:rPr lang="en-US" b="1" dirty="0">
                <a:solidFill>
                  <a:srgbClr val="000000"/>
                </a:solidFill>
                <a:latin typeface="Arial"/>
              </a:rPr>
              <a:t>exchange</a:t>
            </a:r>
          </a:p>
        </p:txBody>
      </p:sp>
      <p:sp>
        <p:nvSpPr>
          <p:cNvPr id="1123391" name="Line 63"/>
          <p:cNvSpPr>
            <a:spLocks noChangeShapeType="1"/>
          </p:cNvSpPr>
          <p:nvPr/>
        </p:nvSpPr>
        <p:spPr bwMode="auto">
          <a:xfrm>
            <a:off x="4337050" y="4891088"/>
            <a:ext cx="463550" cy="1587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23392" name="Line 64"/>
          <p:cNvSpPr>
            <a:spLocks noChangeShapeType="1"/>
          </p:cNvSpPr>
          <p:nvPr/>
        </p:nvSpPr>
        <p:spPr bwMode="auto">
          <a:xfrm>
            <a:off x="4337050" y="5100638"/>
            <a:ext cx="485775" cy="1587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23393" name="Line 65"/>
          <p:cNvSpPr>
            <a:spLocks noChangeShapeType="1"/>
          </p:cNvSpPr>
          <p:nvPr/>
        </p:nvSpPr>
        <p:spPr bwMode="auto">
          <a:xfrm flipH="1">
            <a:off x="4381500" y="4737100"/>
            <a:ext cx="419100" cy="53975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23394" name="Text Box 66"/>
          <p:cNvSpPr txBox="1">
            <a:spLocks noChangeArrowheads="1"/>
          </p:cNvSpPr>
          <p:nvPr/>
        </p:nvSpPr>
        <p:spPr bwMode="auto">
          <a:xfrm>
            <a:off x="5191125" y="4572000"/>
            <a:ext cx="2817813" cy="83026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b="1">
                <a:solidFill>
                  <a:srgbClr val="000000"/>
                </a:solidFill>
                <a:latin typeface="Arial"/>
              </a:rPr>
              <a:t>Counterclockwise</a:t>
            </a:r>
          </a:p>
          <a:p>
            <a:pPr algn="ctr">
              <a:defRPr/>
            </a:pPr>
            <a:r>
              <a:rPr lang="en-US" b="1">
                <a:solidFill>
                  <a:srgbClr val="000000"/>
                </a:solidFill>
                <a:latin typeface="Arial"/>
              </a:rPr>
              <a:t>exchange</a:t>
            </a:r>
          </a:p>
        </p:txBody>
      </p:sp>
      <p:sp>
        <p:nvSpPr>
          <p:cNvPr id="50" name="Rectangle 2"/>
          <p:cNvSpPr>
            <a:spLocks noGrp="1" noChangeArrowheads="1"/>
          </p:cNvSpPr>
          <p:nvPr>
            <p:ph type="title"/>
          </p:nvPr>
        </p:nvSpPr>
        <p:spPr>
          <a:xfrm>
            <a:off x="419100" y="104775"/>
            <a:ext cx="8429625" cy="762000"/>
          </a:xfrm>
        </p:spPr>
        <p:txBody>
          <a:bodyPr/>
          <a:lstStyle/>
          <a:p>
            <a:pPr eaLnBrk="1" hangingPunct="1">
              <a:defRPr/>
            </a:pPr>
            <a:r>
              <a:rPr lang="en-US" sz="3600" dirty="0" smtClean="0">
                <a:solidFill>
                  <a:schemeClr val="tx1"/>
                </a:solidFill>
                <a:latin typeface="+mn-lt"/>
              </a:rPr>
              <a:t>Exchanging Particles in 2+1 Dimensions</a:t>
            </a:r>
          </a:p>
        </p:txBody>
      </p:sp>
      <p:sp>
        <p:nvSpPr>
          <p:cNvPr id="48" name="Text Box 5"/>
          <p:cNvSpPr txBox="1">
            <a:spLocks noChangeArrowheads="1"/>
          </p:cNvSpPr>
          <p:nvPr/>
        </p:nvSpPr>
        <p:spPr bwMode="auto">
          <a:xfrm>
            <a:off x="0" y="5876925"/>
            <a:ext cx="9144000" cy="523875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defRPr/>
            </a:pPr>
            <a:r>
              <a:rPr lang="en-US" sz="2800" dirty="0">
                <a:solidFill>
                  <a:srgbClr val="000000"/>
                </a:solidFill>
                <a:latin typeface="Arial"/>
              </a:rPr>
              <a:t>Particle “world-lines” form </a:t>
            </a:r>
            <a:r>
              <a:rPr lang="en-US" sz="2800" b="1" dirty="0">
                <a:solidFill>
                  <a:srgbClr val="0066FF"/>
                </a:solidFill>
                <a:latin typeface="Arial"/>
              </a:rPr>
              <a:t>braids</a:t>
            </a:r>
            <a:r>
              <a:rPr lang="en-US" sz="2800" dirty="0">
                <a:solidFill>
                  <a:srgbClr val="000000"/>
                </a:solidFill>
                <a:latin typeface="Arial"/>
              </a:rPr>
              <a:t> in 2+1 (=3) dimensions</a:t>
            </a:r>
          </a:p>
        </p:txBody>
      </p:sp>
      <p:cxnSp>
        <p:nvCxnSpPr>
          <p:cNvPr id="803869" name="Straight Connector 50"/>
          <p:cNvCxnSpPr>
            <a:cxnSpLocks noChangeShapeType="1"/>
          </p:cNvCxnSpPr>
          <p:nvPr/>
        </p:nvCxnSpPr>
        <p:spPr bwMode="auto">
          <a:xfrm>
            <a:off x="6350" y="5610225"/>
            <a:ext cx="9070975" cy="0"/>
          </a:xfrm>
          <a:prstGeom prst="line">
            <a:avLst/>
          </a:prstGeom>
          <a:noFill/>
          <a:ln w="76200" algn="ctr">
            <a:solidFill>
              <a:srgbClr val="B6DCDF"/>
            </a:solidFill>
            <a:round/>
            <a:headEnd/>
            <a:tailEnd/>
          </a:ln>
        </p:spPr>
      </p:cxnSp>
    </p:spTree>
    <p:extLst>
      <p:ext uri="{BB962C8B-B14F-4D97-AF65-F5344CB8AC3E}">
        <p14:creationId xmlns:p14="http://schemas.microsoft.com/office/powerpoint/2010/main" val="33285917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26" name="Object 44"/>
          <p:cNvGraphicFramePr>
            <a:graphicFrameLocks noChangeAspect="1"/>
          </p:cNvGraphicFramePr>
          <p:nvPr>
            <p:extLst/>
          </p:nvPr>
        </p:nvGraphicFramePr>
        <p:xfrm>
          <a:off x="3920180" y="1712550"/>
          <a:ext cx="1097122" cy="70557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26190" name="Equation" r:id="rId3" imgW="355320" imgH="228600" progId="Equation.3">
                  <p:embed/>
                </p:oleObj>
              </mc:Choice>
              <mc:Fallback>
                <p:oleObj name="Equation" r:id="rId3" imgW="355320" imgH="2286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20180" y="1712550"/>
                        <a:ext cx="1097122" cy="70557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/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Group 34"/>
          <p:cNvGrpSpPr>
            <a:grpSpLocks/>
          </p:cNvGrpSpPr>
          <p:nvPr/>
        </p:nvGrpSpPr>
        <p:grpSpPr bwMode="auto">
          <a:xfrm>
            <a:off x="1591870" y="1604963"/>
            <a:ext cx="2085975" cy="923925"/>
            <a:chOff x="781" y="2627"/>
            <a:chExt cx="1314" cy="582"/>
          </a:xfrm>
        </p:grpSpPr>
        <p:sp>
          <p:nvSpPr>
            <p:cNvPr id="14" name="Oval 13"/>
            <p:cNvSpPr/>
            <p:nvPr/>
          </p:nvSpPr>
          <p:spPr>
            <a:xfrm>
              <a:off x="921" y="2833"/>
              <a:ext cx="168" cy="169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>
                <a:solidFill>
                  <a:srgbClr val="FFFFFF"/>
                </a:solidFill>
              </a:endParaRPr>
            </a:p>
          </p:txBody>
        </p:sp>
        <p:sp>
          <p:nvSpPr>
            <p:cNvPr id="15" name="Oval 14"/>
            <p:cNvSpPr/>
            <p:nvPr/>
          </p:nvSpPr>
          <p:spPr>
            <a:xfrm>
              <a:off x="1712" y="2833"/>
              <a:ext cx="168" cy="169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>
                <a:solidFill>
                  <a:srgbClr val="FFFFFF"/>
                </a:solidFill>
              </a:endParaRPr>
            </a:p>
          </p:txBody>
        </p:sp>
        <p:sp>
          <p:nvSpPr>
            <p:cNvPr id="16" name="Oval 15"/>
            <p:cNvSpPr>
              <a:spLocks noChangeArrowheads="1"/>
            </p:cNvSpPr>
            <p:nvPr/>
          </p:nvSpPr>
          <p:spPr bwMode="auto">
            <a:xfrm>
              <a:off x="781" y="2627"/>
              <a:ext cx="1314" cy="582"/>
            </a:xfrm>
            <a:prstGeom prst="ellipse">
              <a:avLst/>
            </a:prstGeom>
            <a:noFill/>
            <a:ln w="28575" algn="ctr">
              <a:solidFill>
                <a:srgbClr val="385D8A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>
                <a:defRPr/>
              </a:pPr>
              <a:endParaRPr lang="en-US" sz="1800">
                <a:solidFill>
                  <a:srgbClr val="FFFFFF"/>
                </a:solidFill>
                <a:latin typeface="Arial"/>
              </a:endParaRPr>
            </a:p>
          </p:txBody>
        </p:sp>
      </p:grpSp>
      <p:sp>
        <p:nvSpPr>
          <p:cNvPr id="17" name="TextBox 8"/>
          <p:cNvSpPr txBox="1">
            <a:spLocks noChangeArrowheads="1"/>
          </p:cNvSpPr>
          <p:nvPr/>
        </p:nvSpPr>
        <p:spPr bwMode="auto">
          <a:xfrm>
            <a:off x="3557962" y="2066132"/>
            <a:ext cx="409593" cy="5797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200" dirty="0" smtClean="0">
                <a:solidFill>
                  <a:srgbClr val="000000"/>
                </a:solidFill>
              </a:rPr>
              <a:t>a</a:t>
            </a:r>
            <a:endParaRPr lang="en-US" sz="3200" dirty="0">
              <a:solidFill>
                <a:srgbClr val="000000"/>
              </a:solidFill>
            </a:endParaRPr>
          </a:p>
        </p:txBody>
      </p:sp>
      <p:grpSp>
        <p:nvGrpSpPr>
          <p:cNvPr id="20" name="Group 34"/>
          <p:cNvGrpSpPr>
            <a:grpSpLocks/>
          </p:cNvGrpSpPr>
          <p:nvPr/>
        </p:nvGrpSpPr>
        <p:grpSpPr bwMode="auto">
          <a:xfrm>
            <a:off x="5154987" y="1604169"/>
            <a:ext cx="2085975" cy="923925"/>
            <a:chOff x="781" y="2627"/>
            <a:chExt cx="1314" cy="582"/>
          </a:xfrm>
        </p:grpSpPr>
        <p:sp>
          <p:nvSpPr>
            <p:cNvPr id="21" name="Oval 20"/>
            <p:cNvSpPr/>
            <p:nvPr/>
          </p:nvSpPr>
          <p:spPr>
            <a:xfrm>
              <a:off x="921" y="2833"/>
              <a:ext cx="168" cy="169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>
                <a:solidFill>
                  <a:srgbClr val="FFFFFF"/>
                </a:solidFill>
              </a:endParaRPr>
            </a:p>
          </p:txBody>
        </p:sp>
        <p:sp>
          <p:nvSpPr>
            <p:cNvPr id="22" name="Oval 21"/>
            <p:cNvSpPr/>
            <p:nvPr/>
          </p:nvSpPr>
          <p:spPr>
            <a:xfrm>
              <a:off x="1712" y="2833"/>
              <a:ext cx="168" cy="169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>
                <a:solidFill>
                  <a:srgbClr val="FFFFFF"/>
                </a:solidFill>
              </a:endParaRPr>
            </a:p>
          </p:txBody>
        </p:sp>
        <p:sp>
          <p:nvSpPr>
            <p:cNvPr id="23" name="Oval 22"/>
            <p:cNvSpPr>
              <a:spLocks noChangeArrowheads="1"/>
            </p:cNvSpPr>
            <p:nvPr/>
          </p:nvSpPr>
          <p:spPr bwMode="auto">
            <a:xfrm>
              <a:off x="781" y="2627"/>
              <a:ext cx="1314" cy="582"/>
            </a:xfrm>
            <a:prstGeom prst="ellipse">
              <a:avLst/>
            </a:prstGeom>
            <a:noFill/>
            <a:ln w="28575" algn="ctr">
              <a:solidFill>
                <a:srgbClr val="385D8A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>
                <a:defRPr/>
              </a:pPr>
              <a:endParaRPr lang="en-US" sz="1800">
                <a:solidFill>
                  <a:srgbClr val="FFFFFF"/>
                </a:solidFill>
                <a:latin typeface="Arial"/>
              </a:endParaRPr>
            </a:p>
          </p:txBody>
        </p:sp>
      </p:grpSp>
      <p:sp>
        <p:nvSpPr>
          <p:cNvPr id="24" name="TextBox 8"/>
          <p:cNvSpPr txBox="1">
            <a:spLocks noChangeArrowheads="1"/>
          </p:cNvSpPr>
          <p:nvPr/>
        </p:nvSpPr>
        <p:spPr bwMode="auto">
          <a:xfrm>
            <a:off x="7121079" y="2065338"/>
            <a:ext cx="409593" cy="5797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200" dirty="0" smtClean="0">
                <a:solidFill>
                  <a:srgbClr val="000000"/>
                </a:solidFill>
              </a:rPr>
              <a:t>a</a:t>
            </a:r>
            <a:endParaRPr lang="en-US" sz="3200" dirty="0">
              <a:solidFill>
                <a:srgbClr val="000000"/>
              </a:solidFill>
            </a:endParaRPr>
          </a:p>
        </p:txBody>
      </p:sp>
      <p:sp>
        <p:nvSpPr>
          <p:cNvPr id="25" name="Freeform 63"/>
          <p:cNvSpPr>
            <a:spLocks/>
          </p:cNvSpPr>
          <p:nvPr/>
        </p:nvSpPr>
        <p:spPr bwMode="auto">
          <a:xfrm>
            <a:off x="5810004" y="1763627"/>
            <a:ext cx="779298" cy="187803"/>
          </a:xfrm>
          <a:custGeom>
            <a:avLst/>
            <a:gdLst>
              <a:gd name="T0" fmla="*/ 0 w 704850"/>
              <a:gd name="T1" fmla="*/ 122237 h 169862"/>
              <a:gd name="T2" fmla="*/ 361950 w 704850"/>
              <a:gd name="T3" fmla="*/ 7937 h 169862"/>
              <a:gd name="T4" fmla="*/ 704850 w 704850"/>
              <a:gd name="T5" fmla="*/ 169862 h 169862"/>
              <a:gd name="T6" fmla="*/ 0 60000 65536"/>
              <a:gd name="T7" fmla="*/ 0 60000 65536"/>
              <a:gd name="T8" fmla="*/ 0 60000 65536"/>
              <a:gd name="T9" fmla="*/ 0 w 704850"/>
              <a:gd name="T10" fmla="*/ 0 h 169862"/>
              <a:gd name="T11" fmla="*/ 704850 w 704850"/>
              <a:gd name="T12" fmla="*/ 169862 h 16986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04850" h="169862">
                <a:moveTo>
                  <a:pt x="0" y="122237"/>
                </a:moveTo>
                <a:cubicBezTo>
                  <a:pt x="122237" y="61118"/>
                  <a:pt x="244475" y="0"/>
                  <a:pt x="361950" y="7937"/>
                </a:cubicBezTo>
                <a:cubicBezTo>
                  <a:pt x="479425" y="15874"/>
                  <a:pt x="592137" y="92868"/>
                  <a:pt x="704850" y="169862"/>
                </a:cubicBezTo>
              </a:path>
            </a:pathLst>
          </a:custGeom>
          <a:noFill/>
          <a:ln w="38100" cap="flat" cmpd="sng" algn="ctr">
            <a:solidFill>
              <a:schemeClr val="accent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" name="Freeform 66"/>
          <p:cNvSpPr>
            <a:spLocks/>
          </p:cNvSpPr>
          <p:nvPr/>
        </p:nvSpPr>
        <p:spPr bwMode="auto">
          <a:xfrm rot="10800000">
            <a:off x="5791752" y="2167224"/>
            <a:ext cx="745680" cy="179702"/>
          </a:xfrm>
          <a:custGeom>
            <a:avLst/>
            <a:gdLst>
              <a:gd name="T0" fmla="*/ 0 w 704850"/>
              <a:gd name="T1" fmla="*/ 122237 h 169862"/>
              <a:gd name="T2" fmla="*/ 361950 w 704850"/>
              <a:gd name="T3" fmla="*/ 7937 h 169862"/>
              <a:gd name="T4" fmla="*/ 704850 w 704850"/>
              <a:gd name="T5" fmla="*/ 169862 h 169862"/>
              <a:gd name="T6" fmla="*/ 0 60000 65536"/>
              <a:gd name="T7" fmla="*/ 0 60000 65536"/>
              <a:gd name="T8" fmla="*/ 0 60000 65536"/>
              <a:gd name="T9" fmla="*/ 0 w 704850"/>
              <a:gd name="T10" fmla="*/ 0 h 169862"/>
              <a:gd name="T11" fmla="*/ 704850 w 704850"/>
              <a:gd name="T12" fmla="*/ 169862 h 16986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04850" h="169862">
                <a:moveTo>
                  <a:pt x="0" y="122237"/>
                </a:moveTo>
                <a:cubicBezTo>
                  <a:pt x="122237" y="61118"/>
                  <a:pt x="244475" y="0"/>
                  <a:pt x="361950" y="7937"/>
                </a:cubicBezTo>
                <a:cubicBezTo>
                  <a:pt x="479425" y="15874"/>
                  <a:pt x="592137" y="92868"/>
                  <a:pt x="704850" y="169862"/>
                </a:cubicBezTo>
              </a:path>
            </a:pathLst>
          </a:custGeom>
          <a:noFill/>
          <a:ln w="38100" cap="flat" cmpd="sng" algn="ctr">
            <a:solidFill>
              <a:schemeClr val="accent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graphicFrame>
        <p:nvGraphicFramePr>
          <p:cNvPr id="27" name="Object 122"/>
          <p:cNvGraphicFramePr>
            <a:graphicFrameLocks noChangeAspect="1"/>
          </p:cNvGraphicFramePr>
          <p:nvPr>
            <p:extLst/>
          </p:nvPr>
        </p:nvGraphicFramePr>
        <p:xfrm>
          <a:off x="2849563" y="4341813"/>
          <a:ext cx="3054350" cy="173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26191" name="Equation" r:id="rId5" imgW="850680" imgH="482400" progId="Equation.3">
                  <p:embed/>
                </p:oleObj>
              </mc:Choice>
              <mc:Fallback>
                <p:oleObj name="Equation" r:id="rId5" imgW="850680" imgH="4824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849563" y="4341813"/>
                        <a:ext cx="3054350" cy="17335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8" name="Text Box 6"/>
          <p:cNvSpPr txBox="1">
            <a:spLocks noChangeArrowheads="1"/>
          </p:cNvSpPr>
          <p:nvPr/>
        </p:nvSpPr>
        <p:spPr bwMode="auto">
          <a:xfrm>
            <a:off x="3280860" y="156789"/>
            <a:ext cx="2529860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r"/>
            <a:r>
              <a:rPr lang="en-US" sz="3200" dirty="0" smtClean="0">
                <a:solidFill>
                  <a:srgbClr val="000000"/>
                </a:solidFill>
              </a:rPr>
              <a:t>The </a:t>
            </a:r>
            <a:r>
              <a:rPr lang="en-US" sz="3200" dirty="0">
                <a:solidFill>
                  <a:srgbClr val="000000"/>
                </a:solidFill>
              </a:rPr>
              <a:t>R</a:t>
            </a:r>
            <a:r>
              <a:rPr lang="en-US" sz="3200" dirty="0" smtClean="0">
                <a:solidFill>
                  <a:srgbClr val="000000"/>
                </a:solidFill>
              </a:rPr>
              <a:t> Matrix</a:t>
            </a:r>
            <a:endParaRPr lang="en-US" sz="32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4657426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5058" name="Object 2"/>
          <p:cNvGraphicFramePr>
            <a:graphicFrameLocks noChangeAspect="1"/>
          </p:cNvGraphicFramePr>
          <p:nvPr/>
        </p:nvGraphicFramePr>
        <p:xfrm>
          <a:off x="2403475" y="1905000"/>
          <a:ext cx="1939925" cy="790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82217" name="Equation" r:id="rId3" imgW="1028700" imgH="419100" progId="Equation.3">
                  <p:embed/>
                </p:oleObj>
              </mc:Choice>
              <mc:Fallback>
                <p:oleObj name="Equation" r:id="rId3" imgW="1028700" imgH="4191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03475" y="1905000"/>
                        <a:ext cx="1939925" cy="7905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74" name="Straight Connector 73"/>
          <p:cNvCxnSpPr/>
          <p:nvPr/>
        </p:nvCxnSpPr>
        <p:spPr>
          <a:xfrm>
            <a:off x="0" y="990600"/>
            <a:ext cx="9144000" cy="0"/>
          </a:xfrm>
          <a:prstGeom prst="line">
            <a:avLst/>
          </a:prstGeom>
          <a:ln w="63500" cmpd="sng">
            <a:solidFill>
              <a:schemeClr val="accent5">
                <a:lumMod val="40000"/>
                <a:lumOff val="60000"/>
              </a:schemeClr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75" name="Title 1"/>
          <p:cNvSpPr txBox="1">
            <a:spLocks/>
          </p:cNvSpPr>
          <p:nvPr/>
        </p:nvSpPr>
        <p:spPr bwMode="auto">
          <a:xfrm>
            <a:off x="381000" y="0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solidFill>
                  <a:prstClr val="black"/>
                </a:solidFill>
                <a:latin typeface="Calibri"/>
                <a:ea typeface="+mj-ea"/>
                <a:cs typeface="+mj-cs"/>
              </a:rPr>
              <a:t>Another Kind of Order</a:t>
            </a:r>
          </a:p>
        </p:txBody>
      </p:sp>
      <p:pic>
        <p:nvPicPr>
          <p:cNvPr id="45061" name="Picture 3" descr="Benzene_structur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1219200"/>
            <a:ext cx="2057400" cy="1995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062" name="Line 4"/>
          <p:cNvSpPr>
            <a:spLocks noChangeShapeType="1"/>
          </p:cNvSpPr>
          <p:nvPr/>
        </p:nvSpPr>
        <p:spPr bwMode="auto">
          <a:xfrm>
            <a:off x="1260475" y="2286000"/>
            <a:ext cx="762000" cy="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45063" name="Oval 5"/>
          <p:cNvSpPr>
            <a:spLocks noChangeArrowheads="1"/>
          </p:cNvSpPr>
          <p:nvPr/>
        </p:nvSpPr>
        <p:spPr bwMode="auto">
          <a:xfrm>
            <a:off x="1184275" y="2209800"/>
            <a:ext cx="152400" cy="1524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1800" smtClean="0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45064" name="Oval 6"/>
          <p:cNvSpPr>
            <a:spLocks noChangeArrowheads="1"/>
          </p:cNvSpPr>
          <p:nvPr/>
        </p:nvSpPr>
        <p:spPr bwMode="auto">
          <a:xfrm>
            <a:off x="1946275" y="2209800"/>
            <a:ext cx="152400" cy="1524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1800" smtClean="0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45065" name="Line 51"/>
          <p:cNvSpPr>
            <a:spLocks noChangeShapeType="1"/>
          </p:cNvSpPr>
          <p:nvPr/>
        </p:nvSpPr>
        <p:spPr bwMode="auto">
          <a:xfrm>
            <a:off x="2743200" y="2971800"/>
            <a:ext cx="0" cy="3352800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45066" name="Line 52"/>
          <p:cNvSpPr>
            <a:spLocks noChangeShapeType="1"/>
          </p:cNvSpPr>
          <p:nvPr/>
        </p:nvSpPr>
        <p:spPr bwMode="auto">
          <a:xfrm>
            <a:off x="3505200" y="2971800"/>
            <a:ext cx="0" cy="3352800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45067" name="Line 53"/>
          <p:cNvSpPr>
            <a:spLocks noChangeShapeType="1"/>
          </p:cNvSpPr>
          <p:nvPr/>
        </p:nvSpPr>
        <p:spPr bwMode="auto">
          <a:xfrm>
            <a:off x="4343400" y="2971800"/>
            <a:ext cx="0" cy="3352800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45068" name="Line 54"/>
          <p:cNvSpPr>
            <a:spLocks noChangeShapeType="1"/>
          </p:cNvSpPr>
          <p:nvPr/>
        </p:nvSpPr>
        <p:spPr bwMode="auto">
          <a:xfrm>
            <a:off x="5105400" y="2895600"/>
            <a:ext cx="0" cy="3352800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45069" name="Text Box 55"/>
          <p:cNvSpPr txBox="1">
            <a:spLocks noChangeArrowheads="1"/>
          </p:cNvSpPr>
          <p:nvPr/>
        </p:nvSpPr>
        <p:spPr bwMode="auto">
          <a:xfrm>
            <a:off x="2590800" y="633888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2</a:t>
            </a:r>
          </a:p>
        </p:txBody>
      </p:sp>
      <p:sp>
        <p:nvSpPr>
          <p:cNvPr id="45070" name="Text Box 56"/>
          <p:cNvSpPr txBox="1">
            <a:spLocks noChangeArrowheads="1"/>
          </p:cNvSpPr>
          <p:nvPr/>
        </p:nvSpPr>
        <p:spPr bwMode="auto">
          <a:xfrm>
            <a:off x="3352800" y="633888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2</a:t>
            </a:r>
          </a:p>
        </p:txBody>
      </p:sp>
      <p:sp>
        <p:nvSpPr>
          <p:cNvPr id="45071" name="Text Box 57"/>
          <p:cNvSpPr txBox="1">
            <a:spLocks noChangeArrowheads="1"/>
          </p:cNvSpPr>
          <p:nvPr/>
        </p:nvSpPr>
        <p:spPr bwMode="auto">
          <a:xfrm>
            <a:off x="4191000" y="633888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0</a:t>
            </a:r>
          </a:p>
        </p:txBody>
      </p:sp>
      <p:sp>
        <p:nvSpPr>
          <p:cNvPr id="45072" name="Text Box 58"/>
          <p:cNvSpPr txBox="1">
            <a:spLocks noChangeArrowheads="1"/>
          </p:cNvSpPr>
          <p:nvPr/>
        </p:nvSpPr>
        <p:spPr bwMode="auto">
          <a:xfrm>
            <a:off x="4953000" y="633888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2</a:t>
            </a:r>
          </a:p>
        </p:txBody>
      </p:sp>
      <p:sp>
        <p:nvSpPr>
          <p:cNvPr id="45073" name="Line 53"/>
          <p:cNvSpPr>
            <a:spLocks noChangeShapeType="1"/>
          </p:cNvSpPr>
          <p:nvPr/>
        </p:nvSpPr>
        <p:spPr bwMode="auto">
          <a:xfrm>
            <a:off x="5562600" y="6477000"/>
            <a:ext cx="60960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45074" name="Text Box 54"/>
          <p:cNvSpPr txBox="1">
            <a:spLocks noChangeArrowheads="1"/>
          </p:cNvSpPr>
          <p:nvPr/>
        </p:nvSpPr>
        <p:spPr bwMode="auto">
          <a:xfrm>
            <a:off x="6324600" y="6248400"/>
            <a:ext cx="711200" cy="369888"/>
          </a:xfrm>
          <a:prstGeom prst="rect">
            <a:avLst/>
          </a:prstGeom>
          <a:noFill/>
          <a:ln w="28575">
            <a:solidFill>
              <a:srgbClr val="FF00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Even</a:t>
            </a:r>
          </a:p>
        </p:txBody>
      </p:sp>
      <p:grpSp>
        <p:nvGrpSpPr>
          <p:cNvPr id="45075" name="Group 57"/>
          <p:cNvGrpSpPr>
            <a:grpSpLocks/>
          </p:cNvGrpSpPr>
          <p:nvPr/>
        </p:nvGrpSpPr>
        <p:grpSpPr bwMode="auto">
          <a:xfrm>
            <a:off x="1828800" y="3505200"/>
            <a:ext cx="4038600" cy="2514600"/>
            <a:chOff x="990600" y="3200400"/>
            <a:chExt cx="4038600" cy="2514600"/>
          </a:xfrm>
        </p:grpSpPr>
        <p:grpSp>
          <p:nvGrpSpPr>
            <p:cNvPr id="45078" name="Group 3"/>
            <p:cNvGrpSpPr>
              <a:grpSpLocks/>
            </p:cNvGrpSpPr>
            <p:nvPr/>
          </p:nvGrpSpPr>
          <p:grpSpPr bwMode="auto">
            <a:xfrm>
              <a:off x="1371600" y="3200400"/>
              <a:ext cx="3276600" cy="2514600"/>
              <a:chOff x="1104" y="1920"/>
              <a:chExt cx="2064" cy="1584"/>
            </a:xfrm>
          </p:grpSpPr>
          <p:grpSp>
            <p:nvGrpSpPr>
              <p:cNvPr id="45091" name="Group 4"/>
              <p:cNvGrpSpPr>
                <a:grpSpLocks/>
              </p:cNvGrpSpPr>
              <p:nvPr/>
            </p:nvGrpSpPr>
            <p:grpSpPr bwMode="auto">
              <a:xfrm>
                <a:off x="1104" y="1920"/>
                <a:ext cx="2064" cy="96"/>
                <a:chOff x="1056" y="1920"/>
                <a:chExt cx="2064" cy="96"/>
              </a:xfrm>
            </p:grpSpPr>
            <p:sp>
              <p:nvSpPr>
                <p:cNvPr id="45110" name="Oval 5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5111" name="Oval 6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5112" name="Oval 7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5113" name="Oval 8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5114" name="Oval 9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45092" name="Group 10"/>
              <p:cNvGrpSpPr>
                <a:grpSpLocks/>
              </p:cNvGrpSpPr>
              <p:nvPr/>
            </p:nvGrpSpPr>
            <p:grpSpPr bwMode="auto">
              <a:xfrm>
                <a:off x="1104" y="2912"/>
                <a:ext cx="2064" cy="96"/>
                <a:chOff x="1056" y="1920"/>
                <a:chExt cx="2064" cy="96"/>
              </a:xfrm>
            </p:grpSpPr>
            <p:sp>
              <p:nvSpPr>
                <p:cNvPr id="45105" name="Oval 11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5106" name="Oval 12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5107" name="Oval 13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5108" name="Oval 14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5109" name="Oval 15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45093" name="Group 16"/>
              <p:cNvGrpSpPr>
                <a:grpSpLocks/>
              </p:cNvGrpSpPr>
              <p:nvPr/>
            </p:nvGrpSpPr>
            <p:grpSpPr bwMode="auto">
              <a:xfrm>
                <a:off x="1104" y="2416"/>
                <a:ext cx="2064" cy="96"/>
                <a:chOff x="1056" y="1920"/>
                <a:chExt cx="2064" cy="96"/>
              </a:xfrm>
            </p:grpSpPr>
            <p:sp>
              <p:nvSpPr>
                <p:cNvPr id="45100" name="Oval 17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5101" name="Oval 18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5102" name="Oval 19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5103" name="Oval 20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5104" name="Oval 21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45094" name="Group 22"/>
              <p:cNvGrpSpPr>
                <a:grpSpLocks/>
              </p:cNvGrpSpPr>
              <p:nvPr/>
            </p:nvGrpSpPr>
            <p:grpSpPr bwMode="auto">
              <a:xfrm>
                <a:off x="1104" y="3408"/>
                <a:ext cx="2064" cy="96"/>
                <a:chOff x="1056" y="1920"/>
                <a:chExt cx="2064" cy="96"/>
              </a:xfrm>
            </p:grpSpPr>
            <p:sp>
              <p:nvSpPr>
                <p:cNvPr id="45095" name="Oval 23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5096" name="Oval 24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5097" name="Oval 25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5098" name="Oval 26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5099" name="Oval 27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</p:grpSp>
        </p:grpSp>
        <p:sp>
          <p:nvSpPr>
            <p:cNvPr id="45079" name="Line 28"/>
            <p:cNvSpPr>
              <a:spLocks noChangeShapeType="1"/>
            </p:cNvSpPr>
            <p:nvPr/>
          </p:nvSpPr>
          <p:spPr bwMode="auto">
            <a:xfrm>
              <a:off x="1447800" y="3276600"/>
              <a:ext cx="762000" cy="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45080" name="Line 29"/>
            <p:cNvSpPr>
              <a:spLocks noChangeShapeType="1"/>
            </p:cNvSpPr>
            <p:nvPr/>
          </p:nvSpPr>
          <p:spPr bwMode="auto">
            <a:xfrm>
              <a:off x="990600" y="5638800"/>
              <a:ext cx="457200" cy="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45081" name="Line 30"/>
            <p:cNvSpPr>
              <a:spLocks noChangeShapeType="1"/>
            </p:cNvSpPr>
            <p:nvPr/>
          </p:nvSpPr>
          <p:spPr bwMode="auto">
            <a:xfrm flipV="1">
              <a:off x="1447800" y="4038600"/>
              <a:ext cx="762000" cy="83820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45082" name="Line 31"/>
            <p:cNvSpPr>
              <a:spLocks noChangeShapeType="1"/>
            </p:cNvSpPr>
            <p:nvPr/>
          </p:nvSpPr>
          <p:spPr bwMode="auto">
            <a:xfrm>
              <a:off x="2209800" y="4876800"/>
              <a:ext cx="762000" cy="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45083" name="Freeform 32"/>
            <p:cNvSpPr>
              <a:spLocks/>
            </p:cNvSpPr>
            <p:nvPr/>
          </p:nvSpPr>
          <p:spPr bwMode="auto">
            <a:xfrm rot="10451251">
              <a:off x="3524450" y="4033838"/>
              <a:ext cx="306388" cy="1606550"/>
            </a:xfrm>
            <a:custGeom>
              <a:avLst/>
              <a:gdLst>
                <a:gd name="T0" fmla="*/ 2147483646 w 248"/>
                <a:gd name="T1" fmla="*/ 0 h 1008"/>
                <a:gd name="T2" fmla="*/ 2147483646 w 248"/>
                <a:gd name="T3" fmla="*/ 2147483646 h 1008"/>
                <a:gd name="T4" fmla="*/ 0 w 248"/>
                <a:gd name="T5" fmla="*/ 2147483646 h 1008"/>
                <a:gd name="T6" fmla="*/ 0 60000 65536"/>
                <a:gd name="T7" fmla="*/ 0 60000 65536"/>
                <a:gd name="T8" fmla="*/ 0 60000 65536"/>
                <a:gd name="T9" fmla="*/ 0 w 248"/>
                <a:gd name="T10" fmla="*/ 0 h 1008"/>
                <a:gd name="T11" fmla="*/ 248 w 248"/>
                <a:gd name="T12" fmla="*/ 1008 h 10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48" h="1008">
                  <a:moveTo>
                    <a:pt x="48" y="0"/>
                  </a:moveTo>
                  <a:cubicBezTo>
                    <a:pt x="148" y="156"/>
                    <a:pt x="248" y="312"/>
                    <a:pt x="240" y="480"/>
                  </a:cubicBezTo>
                  <a:cubicBezTo>
                    <a:pt x="232" y="648"/>
                    <a:pt x="40" y="920"/>
                    <a:pt x="0" y="1008"/>
                  </a:cubicBezTo>
                </a:path>
              </a:pathLst>
            </a:custGeom>
            <a:noFill/>
            <a:ln w="57150" cmpd="sng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45084" name="Line 39"/>
            <p:cNvSpPr>
              <a:spLocks noChangeShapeType="1"/>
            </p:cNvSpPr>
            <p:nvPr/>
          </p:nvSpPr>
          <p:spPr bwMode="auto">
            <a:xfrm flipH="1">
              <a:off x="1066800" y="4038600"/>
              <a:ext cx="381000" cy="38100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45085" name="Line 40"/>
            <p:cNvSpPr>
              <a:spLocks noChangeShapeType="1"/>
            </p:cNvSpPr>
            <p:nvPr/>
          </p:nvSpPr>
          <p:spPr bwMode="auto">
            <a:xfrm flipH="1">
              <a:off x="4572000" y="4495800"/>
              <a:ext cx="381000" cy="38100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45086" name="Line 41"/>
            <p:cNvSpPr>
              <a:spLocks noChangeShapeType="1"/>
            </p:cNvSpPr>
            <p:nvPr/>
          </p:nvSpPr>
          <p:spPr bwMode="auto">
            <a:xfrm>
              <a:off x="3810000" y="3276600"/>
              <a:ext cx="762000" cy="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45087" name="Line 42"/>
            <p:cNvSpPr>
              <a:spLocks noChangeShapeType="1"/>
            </p:cNvSpPr>
            <p:nvPr/>
          </p:nvSpPr>
          <p:spPr bwMode="auto">
            <a:xfrm>
              <a:off x="2971800" y="3276600"/>
              <a:ext cx="0" cy="76200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45088" name="Line 43"/>
            <p:cNvSpPr>
              <a:spLocks noChangeShapeType="1"/>
            </p:cNvSpPr>
            <p:nvPr/>
          </p:nvSpPr>
          <p:spPr bwMode="auto">
            <a:xfrm flipH="1">
              <a:off x="3733800" y="4038600"/>
              <a:ext cx="838200" cy="83820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45089" name="Line 50"/>
            <p:cNvSpPr>
              <a:spLocks noChangeShapeType="1"/>
            </p:cNvSpPr>
            <p:nvPr/>
          </p:nvSpPr>
          <p:spPr bwMode="auto">
            <a:xfrm>
              <a:off x="4572000" y="5638800"/>
              <a:ext cx="457200" cy="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45090" name="Line 51"/>
            <p:cNvSpPr>
              <a:spLocks noChangeShapeType="1"/>
            </p:cNvSpPr>
            <p:nvPr/>
          </p:nvSpPr>
          <p:spPr bwMode="auto">
            <a:xfrm>
              <a:off x="2209800" y="5638800"/>
              <a:ext cx="762000" cy="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</p:grpSp>
      <p:sp>
        <p:nvSpPr>
          <p:cNvPr id="45076" name="Text Box 2"/>
          <p:cNvSpPr txBox="1">
            <a:spLocks noChangeArrowheads="1"/>
          </p:cNvSpPr>
          <p:nvPr/>
        </p:nvSpPr>
        <p:spPr bwMode="auto">
          <a:xfrm>
            <a:off x="584200" y="1371600"/>
            <a:ext cx="23764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240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 valence bond:</a:t>
            </a:r>
          </a:p>
        </p:txBody>
      </p:sp>
      <p:sp>
        <p:nvSpPr>
          <p:cNvPr id="58" name="Freeform 57"/>
          <p:cNvSpPr/>
          <p:nvPr/>
        </p:nvSpPr>
        <p:spPr>
          <a:xfrm>
            <a:off x="7215188" y="1889125"/>
            <a:ext cx="571500" cy="601663"/>
          </a:xfrm>
          <a:custGeom>
            <a:avLst/>
            <a:gdLst>
              <a:gd name="connsiteX0" fmla="*/ 83736 w 576105"/>
              <a:gd name="connsiteY0" fmla="*/ 147375 h 567732"/>
              <a:gd name="connsiteX1" fmla="*/ 324897 w 576105"/>
              <a:gd name="connsiteY1" fmla="*/ 6699 h 567732"/>
              <a:gd name="connsiteX2" fmla="*/ 515815 w 576105"/>
              <a:gd name="connsiteY2" fmla="*/ 107182 h 567732"/>
              <a:gd name="connsiteX3" fmla="*/ 545960 w 576105"/>
              <a:gd name="connsiteY3" fmla="*/ 388536 h 567732"/>
              <a:gd name="connsiteX4" fmla="*/ 334945 w 576105"/>
              <a:gd name="connsiteY4" fmla="*/ 559358 h 567732"/>
              <a:gd name="connsiteX5" fmla="*/ 43543 w 576105"/>
              <a:gd name="connsiteY5" fmla="*/ 438778 h 567732"/>
              <a:gd name="connsiteX6" fmla="*/ 83736 w 576105"/>
              <a:gd name="connsiteY6" fmla="*/ 147375 h 56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6105" h="567732">
                <a:moveTo>
                  <a:pt x="83736" y="147375"/>
                </a:moveTo>
                <a:cubicBezTo>
                  <a:pt x="130628" y="75362"/>
                  <a:pt x="252884" y="13398"/>
                  <a:pt x="324897" y="6699"/>
                </a:cubicBezTo>
                <a:cubicBezTo>
                  <a:pt x="396910" y="0"/>
                  <a:pt x="478971" y="43542"/>
                  <a:pt x="515815" y="107182"/>
                </a:cubicBezTo>
                <a:cubicBezTo>
                  <a:pt x="552659" y="170822"/>
                  <a:pt x="576105" y="313173"/>
                  <a:pt x="545960" y="388536"/>
                </a:cubicBezTo>
                <a:cubicBezTo>
                  <a:pt x="515815" y="463899"/>
                  <a:pt x="418681" y="550984"/>
                  <a:pt x="334945" y="559358"/>
                </a:cubicBezTo>
                <a:cubicBezTo>
                  <a:pt x="251209" y="567732"/>
                  <a:pt x="87086" y="510791"/>
                  <a:pt x="43543" y="438778"/>
                </a:cubicBezTo>
                <a:cubicBezTo>
                  <a:pt x="0" y="366765"/>
                  <a:pt x="36844" y="219388"/>
                  <a:pt x="83736" y="147375"/>
                </a:cubicBezTo>
                <a:close/>
              </a:path>
            </a:pathLst>
          </a:custGeom>
          <a:noFill/>
          <a:ln w="76200">
            <a:solidFill>
              <a:schemeClr val="accent1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6863218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34"/>
          <p:cNvGrpSpPr>
            <a:grpSpLocks/>
          </p:cNvGrpSpPr>
          <p:nvPr/>
        </p:nvGrpSpPr>
        <p:grpSpPr bwMode="auto">
          <a:xfrm>
            <a:off x="1591870" y="1604963"/>
            <a:ext cx="2085975" cy="923925"/>
            <a:chOff x="781" y="2627"/>
            <a:chExt cx="1314" cy="582"/>
          </a:xfrm>
        </p:grpSpPr>
        <p:sp>
          <p:nvSpPr>
            <p:cNvPr id="14" name="Oval 13"/>
            <p:cNvSpPr/>
            <p:nvPr/>
          </p:nvSpPr>
          <p:spPr>
            <a:xfrm>
              <a:off x="921" y="2833"/>
              <a:ext cx="168" cy="169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>
                <a:solidFill>
                  <a:srgbClr val="FFFFFF"/>
                </a:solidFill>
              </a:endParaRPr>
            </a:p>
          </p:txBody>
        </p:sp>
        <p:sp>
          <p:nvSpPr>
            <p:cNvPr id="15" name="Oval 14"/>
            <p:cNvSpPr/>
            <p:nvPr/>
          </p:nvSpPr>
          <p:spPr>
            <a:xfrm>
              <a:off x="1712" y="2833"/>
              <a:ext cx="168" cy="169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>
                <a:solidFill>
                  <a:srgbClr val="FFFFFF"/>
                </a:solidFill>
              </a:endParaRPr>
            </a:p>
          </p:txBody>
        </p:sp>
        <p:sp>
          <p:nvSpPr>
            <p:cNvPr id="16" name="Oval 15"/>
            <p:cNvSpPr>
              <a:spLocks noChangeArrowheads="1"/>
            </p:cNvSpPr>
            <p:nvPr/>
          </p:nvSpPr>
          <p:spPr bwMode="auto">
            <a:xfrm>
              <a:off x="781" y="2627"/>
              <a:ext cx="1314" cy="582"/>
            </a:xfrm>
            <a:prstGeom prst="ellipse">
              <a:avLst/>
            </a:prstGeom>
            <a:noFill/>
            <a:ln w="28575" algn="ctr">
              <a:solidFill>
                <a:srgbClr val="385D8A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>
                <a:defRPr/>
              </a:pPr>
              <a:endParaRPr lang="en-US" sz="1800">
                <a:solidFill>
                  <a:srgbClr val="FFFFFF"/>
                </a:solidFill>
                <a:latin typeface="Arial"/>
              </a:endParaRPr>
            </a:p>
          </p:txBody>
        </p:sp>
      </p:grpSp>
      <p:sp>
        <p:nvSpPr>
          <p:cNvPr id="17" name="TextBox 8"/>
          <p:cNvSpPr txBox="1">
            <a:spLocks noChangeArrowheads="1"/>
          </p:cNvSpPr>
          <p:nvPr/>
        </p:nvSpPr>
        <p:spPr bwMode="auto">
          <a:xfrm>
            <a:off x="3557962" y="2066132"/>
            <a:ext cx="409593" cy="5797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200" dirty="0" smtClean="0">
                <a:solidFill>
                  <a:srgbClr val="000000"/>
                </a:solidFill>
              </a:rPr>
              <a:t>a</a:t>
            </a:r>
            <a:endParaRPr lang="en-US" sz="3200" dirty="0">
              <a:solidFill>
                <a:srgbClr val="000000"/>
              </a:solidFill>
            </a:endParaRPr>
          </a:p>
        </p:txBody>
      </p:sp>
      <p:grpSp>
        <p:nvGrpSpPr>
          <p:cNvPr id="20" name="Group 34"/>
          <p:cNvGrpSpPr>
            <a:grpSpLocks/>
          </p:cNvGrpSpPr>
          <p:nvPr/>
        </p:nvGrpSpPr>
        <p:grpSpPr bwMode="auto">
          <a:xfrm>
            <a:off x="5154987" y="1604169"/>
            <a:ext cx="2085975" cy="923925"/>
            <a:chOff x="781" y="2627"/>
            <a:chExt cx="1314" cy="582"/>
          </a:xfrm>
        </p:grpSpPr>
        <p:sp>
          <p:nvSpPr>
            <p:cNvPr id="21" name="Oval 20"/>
            <p:cNvSpPr/>
            <p:nvPr/>
          </p:nvSpPr>
          <p:spPr>
            <a:xfrm>
              <a:off x="921" y="2833"/>
              <a:ext cx="168" cy="169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>
                <a:solidFill>
                  <a:srgbClr val="FFFFFF"/>
                </a:solidFill>
              </a:endParaRPr>
            </a:p>
          </p:txBody>
        </p:sp>
        <p:sp>
          <p:nvSpPr>
            <p:cNvPr id="22" name="Oval 21"/>
            <p:cNvSpPr/>
            <p:nvPr/>
          </p:nvSpPr>
          <p:spPr>
            <a:xfrm>
              <a:off x="1712" y="2833"/>
              <a:ext cx="168" cy="169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>
                <a:solidFill>
                  <a:srgbClr val="FFFFFF"/>
                </a:solidFill>
              </a:endParaRPr>
            </a:p>
          </p:txBody>
        </p:sp>
        <p:sp>
          <p:nvSpPr>
            <p:cNvPr id="23" name="Oval 22"/>
            <p:cNvSpPr>
              <a:spLocks noChangeArrowheads="1"/>
            </p:cNvSpPr>
            <p:nvPr/>
          </p:nvSpPr>
          <p:spPr bwMode="auto">
            <a:xfrm>
              <a:off x="781" y="2627"/>
              <a:ext cx="1314" cy="582"/>
            </a:xfrm>
            <a:prstGeom prst="ellipse">
              <a:avLst/>
            </a:prstGeom>
            <a:noFill/>
            <a:ln w="28575" algn="ctr">
              <a:solidFill>
                <a:srgbClr val="385D8A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>
                <a:defRPr/>
              </a:pPr>
              <a:endParaRPr lang="en-US" sz="1800">
                <a:solidFill>
                  <a:srgbClr val="FFFFFF"/>
                </a:solidFill>
                <a:latin typeface="Arial"/>
              </a:endParaRPr>
            </a:p>
          </p:txBody>
        </p:sp>
      </p:grpSp>
      <p:sp>
        <p:nvSpPr>
          <p:cNvPr id="24" name="TextBox 8"/>
          <p:cNvSpPr txBox="1">
            <a:spLocks noChangeArrowheads="1"/>
          </p:cNvSpPr>
          <p:nvPr/>
        </p:nvSpPr>
        <p:spPr bwMode="auto">
          <a:xfrm>
            <a:off x="7121079" y="2065338"/>
            <a:ext cx="409593" cy="5797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200" dirty="0" smtClean="0">
                <a:solidFill>
                  <a:srgbClr val="000000"/>
                </a:solidFill>
              </a:rPr>
              <a:t>a</a:t>
            </a:r>
            <a:endParaRPr lang="en-US" sz="3200" dirty="0">
              <a:solidFill>
                <a:srgbClr val="000000"/>
              </a:solidFill>
            </a:endParaRPr>
          </a:p>
        </p:txBody>
      </p:sp>
      <p:sp>
        <p:nvSpPr>
          <p:cNvPr id="25" name="Freeform 63"/>
          <p:cNvSpPr>
            <a:spLocks/>
          </p:cNvSpPr>
          <p:nvPr/>
        </p:nvSpPr>
        <p:spPr bwMode="auto">
          <a:xfrm>
            <a:off x="5810004" y="1763627"/>
            <a:ext cx="779298" cy="187803"/>
          </a:xfrm>
          <a:custGeom>
            <a:avLst/>
            <a:gdLst>
              <a:gd name="T0" fmla="*/ 0 w 704850"/>
              <a:gd name="T1" fmla="*/ 122237 h 169862"/>
              <a:gd name="T2" fmla="*/ 361950 w 704850"/>
              <a:gd name="T3" fmla="*/ 7937 h 169862"/>
              <a:gd name="T4" fmla="*/ 704850 w 704850"/>
              <a:gd name="T5" fmla="*/ 169862 h 169862"/>
              <a:gd name="T6" fmla="*/ 0 60000 65536"/>
              <a:gd name="T7" fmla="*/ 0 60000 65536"/>
              <a:gd name="T8" fmla="*/ 0 60000 65536"/>
              <a:gd name="T9" fmla="*/ 0 w 704850"/>
              <a:gd name="T10" fmla="*/ 0 h 169862"/>
              <a:gd name="T11" fmla="*/ 704850 w 704850"/>
              <a:gd name="T12" fmla="*/ 169862 h 16986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04850" h="169862">
                <a:moveTo>
                  <a:pt x="0" y="122237"/>
                </a:moveTo>
                <a:cubicBezTo>
                  <a:pt x="122237" y="61118"/>
                  <a:pt x="244475" y="0"/>
                  <a:pt x="361950" y="7937"/>
                </a:cubicBezTo>
                <a:cubicBezTo>
                  <a:pt x="479425" y="15874"/>
                  <a:pt x="592137" y="92868"/>
                  <a:pt x="704850" y="169862"/>
                </a:cubicBezTo>
              </a:path>
            </a:pathLst>
          </a:custGeom>
          <a:noFill/>
          <a:ln w="38100" cap="flat" cmpd="sng" algn="ctr">
            <a:solidFill>
              <a:schemeClr val="accent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" name="Freeform 66"/>
          <p:cNvSpPr>
            <a:spLocks/>
          </p:cNvSpPr>
          <p:nvPr/>
        </p:nvSpPr>
        <p:spPr bwMode="auto">
          <a:xfrm rot="10800000">
            <a:off x="5791752" y="2167224"/>
            <a:ext cx="745680" cy="179702"/>
          </a:xfrm>
          <a:custGeom>
            <a:avLst/>
            <a:gdLst>
              <a:gd name="T0" fmla="*/ 0 w 704850"/>
              <a:gd name="T1" fmla="*/ 122237 h 169862"/>
              <a:gd name="T2" fmla="*/ 361950 w 704850"/>
              <a:gd name="T3" fmla="*/ 7937 h 169862"/>
              <a:gd name="T4" fmla="*/ 704850 w 704850"/>
              <a:gd name="T5" fmla="*/ 169862 h 169862"/>
              <a:gd name="T6" fmla="*/ 0 60000 65536"/>
              <a:gd name="T7" fmla="*/ 0 60000 65536"/>
              <a:gd name="T8" fmla="*/ 0 60000 65536"/>
              <a:gd name="T9" fmla="*/ 0 w 704850"/>
              <a:gd name="T10" fmla="*/ 0 h 169862"/>
              <a:gd name="T11" fmla="*/ 704850 w 704850"/>
              <a:gd name="T12" fmla="*/ 169862 h 16986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04850" h="169862">
                <a:moveTo>
                  <a:pt x="0" y="122237"/>
                </a:moveTo>
                <a:cubicBezTo>
                  <a:pt x="122237" y="61118"/>
                  <a:pt x="244475" y="0"/>
                  <a:pt x="361950" y="7937"/>
                </a:cubicBezTo>
                <a:cubicBezTo>
                  <a:pt x="479425" y="15874"/>
                  <a:pt x="592137" y="92868"/>
                  <a:pt x="704850" y="169862"/>
                </a:cubicBezTo>
              </a:path>
            </a:pathLst>
          </a:custGeom>
          <a:noFill/>
          <a:ln w="38100" cap="flat" cmpd="sng" algn="ctr">
            <a:solidFill>
              <a:schemeClr val="accent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graphicFrame>
        <p:nvGraphicFramePr>
          <p:cNvPr id="27" name="Object 122"/>
          <p:cNvGraphicFramePr>
            <a:graphicFrameLocks noChangeAspect="1"/>
          </p:cNvGraphicFramePr>
          <p:nvPr/>
        </p:nvGraphicFramePr>
        <p:xfrm>
          <a:off x="2849563" y="4341813"/>
          <a:ext cx="3054350" cy="173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27192" name="Equation" r:id="rId3" imgW="850680" imgH="482400" progId="Equation.3">
                  <p:embed/>
                </p:oleObj>
              </mc:Choice>
              <mc:Fallback>
                <p:oleObj name="Equation" r:id="rId3" imgW="850680" imgH="4824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849563" y="4341813"/>
                        <a:ext cx="3054350" cy="17335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8" name="Text Box 6"/>
          <p:cNvSpPr txBox="1">
            <a:spLocks noChangeArrowheads="1"/>
          </p:cNvSpPr>
          <p:nvPr/>
        </p:nvSpPr>
        <p:spPr bwMode="auto">
          <a:xfrm>
            <a:off x="3280860" y="156789"/>
            <a:ext cx="2529860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r"/>
            <a:r>
              <a:rPr lang="en-US" sz="3200" dirty="0" smtClean="0">
                <a:solidFill>
                  <a:srgbClr val="000000"/>
                </a:solidFill>
              </a:rPr>
              <a:t>The </a:t>
            </a:r>
            <a:r>
              <a:rPr lang="en-US" sz="3200" dirty="0">
                <a:solidFill>
                  <a:srgbClr val="000000"/>
                </a:solidFill>
              </a:rPr>
              <a:t>R</a:t>
            </a:r>
            <a:r>
              <a:rPr lang="en-US" sz="3200" dirty="0" smtClean="0">
                <a:solidFill>
                  <a:srgbClr val="000000"/>
                </a:solidFill>
              </a:rPr>
              <a:t> Matrix</a:t>
            </a:r>
            <a:endParaRPr lang="en-US" sz="3200" dirty="0">
              <a:solidFill>
                <a:srgbClr val="000000"/>
              </a:solidFill>
            </a:endParaRPr>
          </a:p>
        </p:txBody>
      </p:sp>
      <p:cxnSp>
        <p:nvCxnSpPr>
          <p:cNvPr id="18" name="Straight Arrow Connector 17"/>
          <p:cNvCxnSpPr/>
          <p:nvPr/>
        </p:nvCxnSpPr>
        <p:spPr>
          <a:xfrm>
            <a:off x="4144963" y="2074863"/>
            <a:ext cx="711200" cy="0"/>
          </a:xfrm>
          <a:prstGeom prst="straightConnector1">
            <a:avLst/>
          </a:prstGeom>
          <a:ln w="76200">
            <a:solidFill>
              <a:srgbClr val="C00000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3"/>
          <p:cNvSpPr txBox="1">
            <a:spLocks noChangeArrowheads="1"/>
          </p:cNvSpPr>
          <p:nvPr/>
        </p:nvSpPr>
        <p:spPr bwMode="auto">
          <a:xfrm>
            <a:off x="4202113" y="1325563"/>
            <a:ext cx="496887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4000" i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R</a:t>
            </a:r>
            <a:endParaRPr lang="en-US" sz="4000" i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58097118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Oval 16"/>
          <p:cNvSpPr/>
          <p:nvPr/>
        </p:nvSpPr>
        <p:spPr>
          <a:xfrm>
            <a:off x="436563" y="2068513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>
              <a:solidFill>
                <a:srgbClr val="FFFFFF"/>
              </a:solidFill>
            </a:endParaRPr>
          </a:p>
        </p:txBody>
      </p:sp>
      <p:sp>
        <p:nvSpPr>
          <p:cNvPr id="18" name="Oval 17"/>
          <p:cNvSpPr/>
          <p:nvPr/>
        </p:nvSpPr>
        <p:spPr>
          <a:xfrm>
            <a:off x="2093913" y="2068513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>
              <a:solidFill>
                <a:srgbClr val="FFFFFF"/>
              </a:solidFill>
            </a:endParaRPr>
          </a:p>
        </p:txBody>
      </p:sp>
      <p:sp>
        <p:nvSpPr>
          <p:cNvPr id="19" name="Oval 18"/>
          <p:cNvSpPr/>
          <p:nvPr/>
        </p:nvSpPr>
        <p:spPr>
          <a:xfrm>
            <a:off x="1265238" y="2068513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07566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1313" name="Group 6"/>
          <p:cNvGrpSpPr>
            <a:grpSpLocks/>
          </p:cNvGrpSpPr>
          <p:nvPr/>
        </p:nvGrpSpPr>
        <p:grpSpPr bwMode="auto">
          <a:xfrm>
            <a:off x="214313" y="1828800"/>
            <a:ext cx="1851025" cy="1047750"/>
            <a:chOff x="346949" y="2817052"/>
            <a:chExt cx="1850960" cy="1047015"/>
          </a:xfrm>
        </p:grpSpPr>
        <p:sp>
          <p:nvSpPr>
            <p:cNvPr id="20" name="Oval 19"/>
            <p:cNvSpPr/>
            <p:nvPr/>
          </p:nvSpPr>
          <p:spPr>
            <a:xfrm>
              <a:off x="346949" y="2817052"/>
              <a:ext cx="1622368" cy="755120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>
                <a:solidFill>
                  <a:srgbClr val="FFFFFF"/>
                </a:solidFill>
              </a:endParaRPr>
            </a:p>
          </p:txBody>
        </p:sp>
        <p:sp>
          <p:nvSpPr>
            <p:cNvPr id="781319" name="TextBox 8"/>
            <p:cNvSpPr txBox="1">
              <a:spLocks noChangeArrowheads="1"/>
            </p:cNvSpPr>
            <p:nvPr/>
          </p:nvSpPr>
          <p:spPr bwMode="auto">
            <a:xfrm>
              <a:off x="1785617" y="3279292"/>
              <a:ext cx="412292" cy="5847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3200">
                  <a:solidFill>
                    <a:srgbClr val="000000"/>
                  </a:solidFill>
                </a:rPr>
                <a:t>1</a:t>
              </a:r>
            </a:p>
          </p:txBody>
        </p:sp>
      </p:grpSp>
      <p:sp>
        <p:nvSpPr>
          <p:cNvPr id="10" name="Oval 9"/>
          <p:cNvSpPr/>
          <p:nvPr/>
        </p:nvSpPr>
        <p:spPr>
          <a:xfrm>
            <a:off x="436563" y="2068513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>
              <a:solidFill>
                <a:srgbClr val="FFFFFF"/>
              </a:solidFill>
            </a:endParaRPr>
          </a:p>
        </p:txBody>
      </p:sp>
      <p:sp>
        <p:nvSpPr>
          <p:cNvPr id="11" name="Oval 10"/>
          <p:cNvSpPr/>
          <p:nvPr/>
        </p:nvSpPr>
        <p:spPr>
          <a:xfrm>
            <a:off x="2093913" y="2068513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>
              <a:solidFill>
                <a:srgbClr val="FFFFFF"/>
              </a:solidFill>
            </a:endParaRPr>
          </a:p>
        </p:txBody>
      </p:sp>
      <p:sp>
        <p:nvSpPr>
          <p:cNvPr id="12" name="Oval 11"/>
          <p:cNvSpPr/>
          <p:nvPr/>
        </p:nvSpPr>
        <p:spPr>
          <a:xfrm>
            <a:off x="1265238" y="2068513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44468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2337" name="Group 6"/>
          <p:cNvGrpSpPr>
            <a:grpSpLocks/>
          </p:cNvGrpSpPr>
          <p:nvPr/>
        </p:nvGrpSpPr>
        <p:grpSpPr bwMode="auto">
          <a:xfrm>
            <a:off x="214313" y="1828800"/>
            <a:ext cx="1847850" cy="1041400"/>
            <a:chOff x="347027" y="2817533"/>
            <a:chExt cx="1847707" cy="1040188"/>
          </a:xfrm>
        </p:grpSpPr>
        <p:sp>
          <p:nvSpPr>
            <p:cNvPr id="20" name="Oval 19"/>
            <p:cNvSpPr/>
            <p:nvPr/>
          </p:nvSpPr>
          <p:spPr>
            <a:xfrm>
              <a:off x="347027" y="2817533"/>
              <a:ext cx="1622299" cy="754771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>
                <a:solidFill>
                  <a:srgbClr val="FFFFFF"/>
                </a:solidFill>
              </a:endParaRPr>
            </a:p>
          </p:txBody>
        </p:sp>
        <p:sp>
          <p:nvSpPr>
            <p:cNvPr id="782346" name="TextBox 8"/>
            <p:cNvSpPr txBox="1">
              <a:spLocks noChangeArrowheads="1"/>
            </p:cNvSpPr>
            <p:nvPr/>
          </p:nvSpPr>
          <p:spPr bwMode="auto">
            <a:xfrm>
              <a:off x="1785173" y="3278690"/>
              <a:ext cx="409561" cy="5790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3200" dirty="0">
                  <a:solidFill>
                    <a:srgbClr val="000000"/>
                  </a:solidFill>
                </a:rPr>
                <a:t>1</a:t>
              </a:r>
            </a:p>
          </p:txBody>
        </p:sp>
      </p:grpSp>
      <p:sp>
        <p:nvSpPr>
          <p:cNvPr id="10" name="Oval 9"/>
          <p:cNvSpPr/>
          <p:nvPr/>
        </p:nvSpPr>
        <p:spPr>
          <a:xfrm>
            <a:off x="436563" y="2068513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>
              <a:solidFill>
                <a:srgbClr val="FFFFFF"/>
              </a:solidFill>
            </a:endParaRPr>
          </a:p>
        </p:txBody>
      </p:sp>
      <p:sp>
        <p:nvSpPr>
          <p:cNvPr id="11" name="Oval 10"/>
          <p:cNvSpPr/>
          <p:nvPr/>
        </p:nvSpPr>
        <p:spPr>
          <a:xfrm>
            <a:off x="2093913" y="2068513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>
              <a:solidFill>
                <a:srgbClr val="FFFFFF"/>
              </a:solidFill>
            </a:endParaRPr>
          </a:p>
        </p:txBody>
      </p:sp>
      <p:sp>
        <p:nvSpPr>
          <p:cNvPr id="12" name="Oval 11"/>
          <p:cNvSpPr/>
          <p:nvPr/>
        </p:nvSpPr>
        <p:spPr>
          <a:xfrm>
            <a:off x="1265238" y="2068513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>
              <a:solidFill>
                <a:srgbClr val="FFFFFF"/>
              </a:solidFill>
            </a:endParaRPr>
          </a:p>
        </p:txBody>
      </p:sp>
      <p:sp>
        <p:nvSpPr>
          <p:cNvPr id="15" name="Oval 14"/>
          <p:cNvSpPr>
            <a:spLocks noChangeArrowheads="1"/>
          </p:cNvSpPr>
          <p:nvPr/>
        </p:nvSpPr>
        <p:spPr bwMode="auto">
          <a:xfrm>
            <a:off x="141288" y="1616075"/>
            <a:ext cx="2536825" cy="1260475"/>
          </a:xfrm>
          <a:prstGeom prst="ellipse">
            <a:avLst/>
          </a:prstGeom>
          <a:noFill/>
          <a:ln w="28575" algn="ctr">
            <a:solidFill>
              <a:srgbClr val="385D8A"/>
            </a:solidFill>
            <a:round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en-US" sz="1800">
              <a:solidFill>
                <a:srgbClr val="FFFFFF"/>
              </a:solidFill>
              <a:latin typeface="Arial"/>
            </a:endParaRPr>
          </a:p>
        </p:txBody>
      </p:sp>
      <p:sp>
        <p:nvSpPr>
          <p:cNvPr id="16" name="TextBox 8"/>
          <p:cNvSpPr txBox="1">
            <a:spLocks noChangeArrowheads="1"/>
          </p:cNvSpPr>
          <p:nvPr/>
        </p:nvSpPr>
        <p:spPr bwMode="auto">
          <a:xfrm>
            <a:off x="2473316" y="2430194"/>
            <a:ext cx="409593" cy="5797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200" dirty="0" smtClean="0">
                <a:solidFill>
                  <a:srgbClr val="000000"/>
                </a:solidFill>
              </a:rPr>
              <a:t>a</a:t>
            </a:r>
            <a:endParaRPr lang="en-US" sz="32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53562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2337" name="Group 6"/>
          <p:cNvGrpSpPr>
            <a:grpSpLocks/>
          </p:cNvGrpSpPr>
          <p:nvPr/>
        </p:nvGrpSpPr>
        <p:grpSpPr bwMode="auto">
          <a:xfrm>
            <a:off x="214313" y="1828800"/>
            <a:ext cx="1847850" cy="1041400"/>
            <a:chOff x="347027" y="2817533"/>
            <a:chExt cx="1847707" cy="1040188"/>
          </a:xfrm>
        </p:grpSpPr>
        <p:sp>
          <p:nvSpPr>
            <p:cNvPr id="20" name="Oval 19"/>
            <p:cNvSpPr/>
            <p:nvPr/>
          </p:nvSpPr>
          <p:spPr>
            <a:xfrm>
              <a:off x="347027" y="2817533"/>
              <a:ext cx="1622299" cy="754771"/>
            </a:xfrm>
            <a:prstGeom prst="ellipse">
              <a:avLst/>
            </a:prstGeom>
            <a:solidFill>
              <a:srgbClr val="92D050">
                <a:alpha val="34902"/>
              </a:srgb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>
                <a:solidFill>
                  <a:srgbClr val="FFFFFF"/>
                </a:solidFill>
              </a:endParaRPr>
            </a:p>
          </p:txBody>
        </p:sp>
        <p:sp>
          <p:nvSpPr>
            <p:cNvPr id="782346" name="TextBox 8"/>
            <p:cNvSpPr txBox="1">
              <a:spLocks noChangeArrowheads="1"/>
            </p:cNvSpPr>
            <p:nvPr/>
          </p:nvSpPr>
          <p:spPr bwMode="auto">
            <a:xfrm>
              <a:off x="1785173" y="3278690"/>
              <a:ext cx="409561" cy="5790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3200" dirty="0">
                  <a:solidFill>
                    <a:srgbClr val="000000"/>
                  </a:solidFill>
                </a:rPr>
                <a:t>1</a:t>
              </a:r>
            </a:p>
          </p:txBody>
        </p:sp>
      </p:grpSp>
      <p:sp>
        <p:nvSpPr>
          <p:cNvPr id="10" name="Oval 9"/>
          <p:cNvSpPr/>
          <p:nvPr/>
        </p:nvSpPr>
        <p:spPr>
          <a:xfrm>
            <a:off x="436563" y="2068513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>
              <a:solidFill>
                <a:srgbClr val="FFFFFF"/>
              </a:solidFill>
            </a:endParaRPr>
          </a:p>
        </p:txBody>
      </p:sp>
      <p:sp>
        <p:nvSpPr>
          <p:cNvPr id="11" name="Oval 10"/>
          <p:cNvSpPr/>
          <p:nvPr/>
        </p:nvSpPr>
        <p:spPr>
          <a:xfrm>
            <a:off x="2093913" y="2068513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>
              <a:solidFill>
                <a:srgbClr val="FFFFFF"/>
              </a:solidFill>
            </a:endParaRPr>
          </a:p>
        </p:txBody>
      </p:sp>
      <p:sp>
        <p:nvSpPr>
          <p:cNvPr id="12" name="Oval 11"/>
          <p:cNvSpPr/>
          <p:nvPr/>
        </p:nvSpPr>
        <p:spPr>
          <a:xfrm>
            <a:off x="1265238" y="2068513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>
              <a:solidFill>
                <a:srgbClr val="FFFFFF"/>
              </a:solidFill>
            </a:endParaRPr>
          </a:p>
        </p:txBody>
      </p:sp>
      <p:sp>
        <p:nvSpPr>
          <p:cNvPr id="15" name="Oval 14"/>
          <p:cNvSpPr>
            <a:spLocks noChangeArrowheads="1"/>
          </p:cNvSpPr>
          <p:nvPr/>
        </p:nvSpPr>
        <p:spPr bwMode="auto">
          <a:xfrm>
            <a:off x="141288" y="1616075"/>
            <a:ext cx="2536825" cy="1260475"/>
          </a:xfrm>
          <a:prstGeom prst="ellipse">
            <a:avLst/>
          </a:prstGeom>
          <a:noFill/>
          <a:ln w="28575" algn="ctr">
            <a:solidFill>
              <a:srgbClr val="385D8A"/>
            </a:solidFill>
            <a:round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en-US" sz="1800">
              <a:solidFill>
                <a:srgbClr val="FFFFFF"/>
              </a:solidFill>
              <a:latin typeface="Arial"/>
            </a:endParaRPr>
          </a:p>
        </p:txBody>
      </p:sp>
      <p:sp>
        <p:nvSpPr>
          <p:cNvPr id="16" name="TextBox 8"/>
          <p:cNvSpPr txBox="1">
            <a:spLocks noChangeArrowheads="1"/>
          </p:cNvSpPr>
          <p:nvPr/>
        </p:nvSpPr>
        <p:spPr bwMode="auto">
          <a:xfrm>
            <a:off x="2473316" y="2430194"/>
            <a:ext cx="409593" cy="5797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200" dirty="0" smtClean="0">
                <a:solidFill>
                  <a:srgbClr val="000000"/>
                </a:solidFill>
              </a:rPr>
              <a:t>a</a:t>
            </a:r>
            <a:endParaRPr lang="en-US" sz="32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35034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34"/>
          <p:cNvGrpSpPr>
            <a:grpSpLocks/>
          </p:cNvGrpSpPr>
          <p:nvPr/>
        </p:nvGrpSpPr>
        <p:grpSpPr bwMode="auto">
          <a:xfrm>
            <a:off x="858838" y="4522789"/>
            <a:ext cx="2085975" cy="923925"/>
            <a:chOff x="781" y="2627"/>
            <a:chExt cx="1314" cy="582"/>
          </a:xfrm>
        </p:grpSpPr>
        <p:sp>
          <p:nvSpPr>
            <p:cNvPr id="14" name="Oval 13"/>
            <p:cNvSpPr/>
            <p:nvPr/>
          </p:nvSpPr>
          <p:spPr>
            <a:xfrm>
              <a:off x="921" y="2833"/>
              <a:ext cx="168" cy="169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>
                <a:solidFill>
                  <a:srgbClr val="FFFFFF"/>
                </a:solidFill>
              </a:endParaRPr>
            </a:p>
          </p:txBody>
        </p:sp>
        <p:sp>
          <p:nvSpPr>
            <p:cNvPr id="18" name="Oval 17"/>
            <p:cNvSpPr/>
            <p:nvPr/>
          </p:nvSpPr>
          <p:spPr>
            <a:xfrm>
              <a:off x="1712" y="2833"/>
              <a:ext cx="168" cy="169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>
                <a:solidFill>
                  <a:srgbClr val="FFFFFF"/>
                </a:solidFill>
              </a:endParaRPr>
            </a:p>
          </p:txBody>
        </p:sp>
        <p:sp>
          <p:nvSpPr>
            <p:cNvPr id="19" name="Oval 18"/>
            <p:cNvSpPr>
              <a:spLocks noChangeArrowheads="1"/>
            </p:cNvSpPr>
            <p:nvPr/>
          </p:nvSpPr>
          <p:spPr bwMode="auto">
            <a:xfrm>
              <a:off x="781" y="2627"/>
              <a:ext cx="1314" cy="582"/>
            </a:xfrm>
            <a:prstGeom prst="ellipse">
              <a:avLst/>
            </a:prstGeom>
            <a:noFill/>
            <a:ln w="28575" algn="ctr">
              <a:solidFill>
                <a:srgbClr val="385D8A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>
                <a:defRPr/>
              </a:pPr>
              <a:endParaRPr lang="en-US" sz="1800">
                <a:solidFill>
                  <a:srgbClr val="FFFFFF"/>
                </a:solidFill>
                <a:latin typeface="Arial"/>
              </a:endParaRPr>
            </a:p>
          </p:txBody>
        </p:sp>
      </p:grpSp>
      <p:sp>
        <p:nvSpPr>
          <p:cNvPr id="23" name="TextBox 8"/>
          <p:cNvSpPr txBox="1">
            <a:spLocks noChangeArrowheads="1"/>
          </p:cNvSpPr>
          <p:nvPr/>
        </p:nvSpPr>
        <p:spPr bwMode="auto">
          <a:xfrm>
            <a:off x="2824930" y="4983958"/>
            <a:ext cx="409593" cy="5797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200" dirty="0" smtClean="0">
                <a:solidFill>
                  <a:srgbClr val="000000"/>
                </a:solidFill>
              </a:rPr>
              <a:t>a</a:t>
            </a:r>
            <a:endParaRPr lang="en-US" sz="3200" dirty="0">
              <a:solidFill>
                <a:srgbClr val="000000"/>
              </a:solidFill>
            </a:endParaRPr>
          </a:p>
        </p:txBody>
      </p:sp>
      <p:sp>
        <p:nvSpPr>
          <p:cNvPr id="24" name="TextBox 25"/>
          <p:cNvSpPr txBox="1">
            <a:spLocks noChangeArrowheads="1"/>
          </p:cNvSpPr>
          <p:nvPr/>
        </p:nvSpPr>
        <p:spPr bwMode="auto">
          <a:xfrm>
            <a:off x="742950" y="3476625"/>
            <a:ext cx="2852738" cy="646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600">
                <a:solidFill>
                  <a:srgbClr val="000000"/>
                </a:solidFill>
              </a:rPr>
              <a:t>Equivalent to</a:t>
            </a:r>
          </a:p>
        </p:txBody>
      </p:sp>
      <p:grpSp>
        <p:nvGrpSpPr>
          <p:cNvPr id="17" name="Group 6"/>
          <p:cNvGrpSpPr>
            <a:grpSpLocks/>
          </p:cNvGrpSpPr>
          <p:nvPr/>
        </p:nvGrpSpPr>
        <p:grpSpPr bwMode="auto">
          <a:xfrm>
            <a:off x="214313" y="1828800"/>
            <a:ext cx="1847850" cy="1041400"/>
            <a:chOff x="347027" y="2817533"/>
            <a:chExt cx="1847707" cy="1040188"/>
          </a:xfrm>
        </p:grpSpPr>
        <p:sp>
          <p:nvSpPr>
            <p:cNvPr id="21" name="Oval 20"/>
            <p:cNvSpPr/>
            <p:nvPr/>
          </p:nvSpPr>
          <p:spPr>
            <a:xfrm>
              <a:off x="347027" y="2817533"/>
              <a:ext cx="1622299" cy="754771"/>
            </a:xfrm>
            <a:prstGeom prst="ellipse">
              <a:avLst/>
            </a:prstGeom>
            <a:solidFill>
              <a:srgbClr val="92D050">
                <a:alpha val="34902"/>
              </a:srgb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>
                <a:solidFill>
                  <a:srgbClr val="FFFFFF"/>
                </a:solidFill>
              </a:endParaRPr>
            </a:p>
          </p:txBody>
        </p:sp>
        <p:sp>
          <p:nvSpPr>
            <p:cNvPr id="22" name="TextBox 8"/>
            <p:cNvSpPr txBox="1">
              <a:spLocks noChangeArrowheads="1"/>
            </p:cNvSpPr>
            <p:nvPr/>
          </p:nvSpPr>
          <p:spPr bwMode="auto">
            <a:xfrm>
              <a:off x="1785173" y="3278690"/>
              <a:ext cx="409561" cy="5790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3200" dirty="0">
                  <a:solidFill>
                    <a:srgbClr val="000000"/>
                  </a:solidFill>
                </a:rPr>
                <a:t>1</a:t>
              </a:r>
            </a:p>
          </p:txBody>
        </p:sp>
      </p:grpSp>
      <p:sp>
        <p:nvSpPr>
          <p:cNvPr id="25" name="Oval 24"/>
          <p:cNvSpPr/>
          <p:nvPr/>
        </p:nvSpPr>
        <p:spPr>
          <a:xfrm>
            <a:off x="436563" y="2068513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>
              <a:solidFill>
                <a:srgbClr val="FFFFFF"/>
              </a:solidFill>
            </a:endParaRPr>
          </a:p>
        </p:txBody>
      </p:sp>
      <p:sp>
        <p:nvSpPr>
          <p:cNvPr id="26" name="Oval 25"/>
          <p:cNvSpPr/>
          <p:nvPr/>
        </p:nvSpPr>
        <p:spPr>
          <a:xfrm>
            <a:off x="2093913" y="2068513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>
              <a:solidFill>
                <a:srgbClr val="FFFFFF"/>
              </a:solidFill>
            </a:endParaRPr>
          </a:p>
        </p:txBody>
      </p:sp>
      <p:sp>
        <p:nvSpPr>
          <p:cNvPr id="27" name="Oval 26"/>
          <p:cNvSpPr/>
          <p:nvPr/>
        </p:nvSpPr>
        <p:spPr>
          <a:xfrm>
            <a:off x="1265238" y="2068513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>
              <a:solidFill>
                <a:srgbClr val="FFFFFF"/>
              </a:solidFill>
            </a:endParaRPr>
          </a:p>
        </p:txBody>
      </p:sp>
      <p:sp>
        <p:nvSpPr>
          <p:cNvPr id="28" name="Oval 27"/>
          <p:cNvSpPr>
            <a:spLocks noChangeArrowheads="1"/>
          </p:cNvSpPr>
          <p:nvPr/>
        </p:nvSpPr>
        <p:spPr bwMode="auto">
          <a:xfrm>
            <a:off x="141288" y="1616075"/>
            <a:ext cx="2536825" cy="1260475"/>
          </a:xfrm>
          <a:prstGeom prst="ellipse">
            <a:avLst/>
          </a:prstGeom>
          <a:noFill/>
          <a:ln w="28575" algn="ctr">
            <a:solidFill>
              <a:srgbClr val="385D8A"/>
            </a:solidFill>
            <a:round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en-US" sz="1800">
              <a:solidFill>
                <a:srgbClr val="FFFFFF"/>
              </a:solidFill>
              <a:latin typeface="Arial"/>
            </a:endParaRPr>
          </a:p>
        </p:txBody>
      </p:sp>
      <p:sp>
        <p:nvSpPr>
          <p:cNvPr id="29" name="TextBox 8"/>
          <p:cNvSpPr txBox="1">
            <a:spLocks noChangeArrowheads="1"/>
          </p:cNvSpPr>
          <p:nvPr/>
        </p:nvSpPr>
        <p:spPr bwMode="auto">
          <a:xfrm>
            <a:off x="2473316" y="2430194"/>
            <a:ext cx="409593" cy="5797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200" dirty="0" smtClean="0">
                <a:solidFill>
                  <a:srgbClr val="000000"/>
                </a:solidFill>
              </a:rPr>
              <a:t>a</a:t>
            </a:r>
            <a:endParaRPr lang="en-US" sz="32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80775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34"/>
          <p:cNvGrpSpPr>
            <a:grpSpLocks/>
          </p:cNvGrpSpPr>
          <p:nvPr/>
        </p:nvGrpSpPr>
        <p:grpSpPr bwMode="auto">
          <a:xfrm>
            <a:off x="858838" y="4522789"/>
            <a:ext cx="2085975" cy="923925"/>
            <a:chOff x="781" y="2627"/>
            <a:chExt cx="1314" cy="582"/>
          </a:xfrm>
        </p:grpSpPr>
        <p:sp>
          <p:nvSpPr>
            <p:cNvPr id="14" name="Oval 13"/>
            <p:cNvSpPr/>
            <p:nvPr/>
          </p:nvSpPr>
          <p:spPr>
            <a:xfrm>
              <a:off x="921" y="2833"/>
              <a:ext cx="168" cy="169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>
                <a:solidFill>
                  <a:srgbClr val="FFFFFF"/>
                </a:solidFill>
              </a:endParaRPr>
            </a:p>
          </p:txBody>
        </p:sp>
        <p:sp>
          <p:nvSpPr>
            <p:cNvPr id="18" name="Oval 17"/>
            <p:cNvSpPr/>
            <p:nvPr/>
          </p:nvSpPr>
          <p:spPr>
            <a:xfrm>
              <a:off x="1712" y="2833"/>
              <a:ext cx="168" cy="169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>
                <a:solidFill>
                  <a:srgbClr val="FFFFFF"/>
                </a:solidFill>
              </a:endParaRPr>
            </a:p>
          </p:txBody>
        </p:sp>
        <p:sp>
          <p:nvSpPr>
            <p:cNvPr id="19" name="Oval 18"/>
            <p:cNvSpPr>
              <a:spLocks noChangeArrowheads="1"/>
            </p:cNvSpPr>
            <p:nvPr/>
          </p:nvSpPr>
          <p:spPr bwMode="auto">
            <a:xfrm>
              <a:off x="781" y="2627"/>
              <a:ext cx="1314" cy="582"/>
            </a:xfrm>
            <a:prstGeom prst="ellipse">
              <a:avLst/>
            </a:prstGeom>
            <a:noFill/>
            <a:ln w="28575" algn="ctr">
              <a:solidFill>
                <a:srgbClr val="385D8A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>
                <a:defRPr/>
              </a:pPr>
              <a:endParaRPr lang="en-US" sz="1800">
                <a:solidFill>
                  <a:srgbClr val="FFFFFF"/>
                </a:solidFill>
                <a:latin typeface="Arial"/>
              </a:endParaRPr>
            </a:p>
          </p:txBody>
        </p:sp>
      </p:grpSp>
      <p:sp>
        <p:nvSpPr>
          <p:cNvPr id="23" name="TextBox 8"/>
          <p:cNvSpPr txBox="1">
            <a:spLocks noChangeArrowheads="1"/>
          </p:cNvSpPr>
          <p:nvPr/>
        </p:nvSpPr>
        <p:spPr bwMode="auto">
          <a:xfrm>
            <a:off x="2824930" y="4983958"/>
            <a:ext cx="409593" cy="5797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200" dirty="0" smtClean="0">
                <a:solidFill>
                  <a:srgbClr val="000000"/>
                </a:solidFill>
              </a:rPr>
              <a:t>a</a:t>
            </a:r>
            <a:endParaRPr lang="en-US" sz="3200" dirty="0">
              <a:solidFill>
                <a:srgbClr val="000000"/>
              </a:solidFill>
            </a:endParaRPr>
          </a:p>
        </p:txBody>
      </p:sp>
      <p:sp>
        <p:nvSpPr>
          <p:cNvPr id="24" name="TextBox 25"/>
          <p:cNvSpPr txBox="1">
            <a:spLocks noChangeArrowheads="1"/>
          </p:cNvSpPr>
          <p:nvPr/>
        </p:nvSpPr>
        <p:spPr bwMode="auto">
          <a:xfrm>
            <a:off x="742950" y="3476625"/>
            <a:ext cx="2852738" cy="646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600">
                <a:solidFill>
                  <a:srgbClr val="000000"/>
                </a:solidFill>
              </a:rPr>
              <a:t>Equivalent to</a:t>
            </a:r>
          </a:p>
        </p:txBody>
      </p:sp>
      <p:cxnSp>
        <p:nvCxnSpPr>
          <p:cNvPr id="17" name="Straight Arrow Connector 16"/>
          <p:cNvCxnSpPr/>
          <p:nvPr/>
        </p:nvCxnSpPr>
        <p:spPr>
          <a:xfrm>
            <a:off x="4173538" y="4986338"/>
            <a:ext cx="711200" cy="0"/>
          </a:xfrm>
          <a:prstGeom prst="straightConnector1">
            <a:avLst/>
          </a:prstGeom>
          <a:ln w="76200">
            <a:solidFill>
              <a:srgbClr val="C00000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16"/>
          <p:cNvSpPr txBox="1">
            <a:spLocks noChangeArrowheads="1"/>
          </p:cNvSpPr>
          <p:nvPr/>
        </p:nvSpPr>
        <p:spPr bwMode="auto">
          <a:xfrm>
            <a:off x="4210050" y="4181475"/>
            <a:ext cx="496888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4000" i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R</a:t>
            </a:r>
            <a:endParaRPr lang="en-US" sz="4000" i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22" name="Group 34"/>
          <p:cNvGrpSpPr>
            <a:grpSpLocks/>
          </p:cNvGrpSpPr>
          <p:nvPr/>
        </p:nvGrpSpPr>
        <p:grpSpPr bwMode="auto">
          <a:xfrm>
            <a:off x="5823753" y="4522789"/>
            <a:ext cx="2085975" cy="923925"/>
            <a:chOff x="781" y="2627"/>
            <a:chExt cx="1314" cy="582"/>
          </a:xfrm>
        </p:grpSpPr>
        <p:sp>
          <p:nvSpPr>
            <p:cNvPr id="25" name="Oval 24"/>
            <p:cNvSpPr/>
            <p:nvPr/>
          </p:nvSpPr>
          <p:spPr>
            <a:xfrm>
              <a:off x="921" y="2833"/>
              <a:ext cx="168" cy="169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>
                <a:solidFill>
                  <a:srgbClr val="FFFFFF"/>
                </a:solidFill>
              </a:endParaRPr>
            </a:p>
          </p:txBody>
        </p:sp>
        <p:sp>
          <p:nvSpPr>
            <p:cNvPr id="26" name="Oval 25"/>
            <p:cNvSpPr/>
            <p:nvPr/>
          </p:nvSpPr>
          <p:spPr>
            <a:xfrm>
              <a:off x="1712" y="2833"/>
              <a:ext cx="168" cy="169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>
                <a:solidFill>
                  <a:srgbClr val="FFFFFF"/>
                </a:solidFill>
              </a:endParaRPr>
            </a:p>
          </p:txBody>
        </p:sp>
        <p:sp>
          <p:nvSpPr>
            <p:cNvPr id="27" name="Oval 26"/>
            <p:cNvSpPr>
              <a:spLocks noChangeArrowheads="1"/>
            </p:cNvSpPr>
            <p:nvPr/>
          </p:nvSpPr>
          <p:spPr bwMode="auto">
            <a:xfrm>
              <a:off x="781" y="2627"/>
              <a:ext cx="1314" cy="582"/>
            </a:xfrm>
            <a:prstGeom prst="ellipse">
              <a:avLst/>
            </a:prstGeom>
            <a:noFill/>
            <a:ln w="28575" algn="ctr">
              <a:solidFill>
                <a:srgbClr val="385D8A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>
                <a:defRPr/>
              </a:pPr>
              <a:endParaRPr lang="en-US" sz="1800">
                <a:solidFill>
                  <a:srgbClr val="FFFFFF"/>
                </a:solidFill>
                <a:latin typeface="Arial"/>
              </a:endParaRPr>
            </a:p>
          </p:txBody>
        </p:sp>
      </p:grpSp>
      <p:sp>
        <p:nvSpPr>
          <p:cNvPr id="28" name="TextBox 8"/>
          <p:cNvSpPr txBox="1">
            <a:spLocks noChangeArrowheads="1"/>
          </p:cNvSpPr>
          <p:nvPr/>
        </p:nvSpPr>
        <p:spPr bwMode="auto">
          <a:xfrm>
            <a:off x="7789845" y="4983958"/>
            <a:ext cx="409593" cy="5797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200" dirty="0" smtClean="0">
                <a:solidFill>
                  <a:srgbClr val="000000"/>
                </a:solidFill>
              </a:rPr>
              <a:t>a</a:t>
            </a:r>
            <a:endParaRPr lang="en-US" sz="3200" dirty="0">
              <a:solidFill>
                <a:srgbClr val="000000"/>
              </a:solidFill>
            </a:endParaRPr>
          </a:p>
        </p:txBody>
      </p:sp>
      <p:sp>
        <p:nvSpPr>
          <p:cNvPr id="29" name="Freeform 63"/>
          <p:cNvSpPr>
            <a:spLocks/>
          </p:cNvSpPr>
          <p:nvPr/>
        </p:nvSpPr>
        <p:spPr bwMode="auto">
          <a:xfrm>
            <a:off x="6478770" y="4682247"/>
            <a:ext cx="779298" cy="187803"/>
          </a:xfrm>
          <a:custGeom>
            <a:avLst/>
            <a:gdLst>
              <a:gd name="T0" fmla="*/ 0 w 704850"/>
              <a:gd name="T1" fmla="*/ 122237 h 169862"/>
              <a:gd name="T2" fmla="*/ 361950 w 704850"/>
              <a:gd name="T3" fmla="*/ 7937 h 169862"/>
              <a:gd name="T4" fmla="*/ 704850 w 704850"/>
              <a:gd name="T5" fmla="*/ 169862 h 169862"/>
              <a:gd name="T6" fmla="*/ 0 60000 65536"/>
              <a:gd name="T7" fmla="*/ 0 60000 65536"/>
              <a:gd name="T8" fmla="*/ 0 60000 65536"/>
              <a:gd name="T9" fmla="*/ 0 w 704850"/>
              <a:gd name="T10" fmla="*/ 0 h 169862"/>
              <a:gd name="T11" fmla="*/ 704850 w 704850"/>
              <a:gd name="T12" fmla="*/ 169862 h 16986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04850" h="169862">
                <a:moveTo>
                  <a:pt x="0" y="122237"/>
                </a:moveTo>
                <a:cubicBezTo>
                  <a:pt x="122237" y="61118"/>
                  <a:pt x="244475" y="0"/>
                  <a:pt x="361950" y="7937"/>
                </a:cubicBezTo>
                <a:cubicBezTo>
                  <a:pt x="479425" y="15874"/>
                  <a:pt x="592137" y="92868"/>
                  <a:pt x="704850" y="169862"/>
                </a:cubicBezTo>
              </a:path>
            </a:pathLst>
          </a:custGeom>
          <a:noFill/>
          <a:ln w="38100" cap="flat" cmpd="sng" algn="ctr">
            <a:solidFill>
              <a:schemeClr val="accent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0" name="Freeform 66"/>
          <p:cNvSpPr>
            <a:spLocks/>
          </p:cNvSpPr>
          <p:nvPr/>
        </p:nvSpPr>
        <p:spPr bwMode="auto">
          <a:xfrm rot="10800000">
            <a:off x="6460518" y="5085844"/>
            <a:ext cx="745680" cy="179702"/>
          </a:xfrm>
          <a:custGeom>
            <a:avLst/>
            <a:gdLst>
              <a:gd name="T0" fmla="*/ 0 w 704850"/>
              <a:gd name="T1" fmla="*/ 122237 h 169862"/>
              <a:gd name="T2" fmla="*/ 361950 w 704850"/>
              <a:gd name="T3" fmla="*/ 7937 h 169862"/>
              <a:gd name="T4" fmla="*/ 704850 w 704850"/>
              <a:gd name="T5" fmla="*/ 169862 h 169862"/>
              <a:gd name="T6" fmla="*/ 0 60000 65536"/>
              <a:gd name="T7" fmla="*/ 0 60000 65536"/>
              <a:gd name="T8" fmla="*/ 0 60000 65536"/>
              <a:gd name="T9" fmla="*/ 0 w 704850"/>
              <a:gd name="T10" fmla="*/ 0 h 169862"/>
              <a:gd name="T11" fmla="*/ 704850 w 704850"/>
              <a:gd name="T12" fmla="*/ 169862 h 16986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04850" h="169862">
                <a:moveTo>
                  <a:pt x="0" y="122237"/>
                </a:moveTo>
                <a:cubicBezTo>
                  <a:pt x="122237" y="61118"/>
                  <a:pt x="244475" y="0"/>
                  <a:pt x="361950" y="7937"/>
                </a:cubicBezTo>
                <a:cubicBezTo>
                  <a:pt x="479425" y="15874"/>
                  <a:pt x="592137" y="92868"/>
                  <a:pt x="704850" y="169862"/>
                </a:cubicBezTo>
              </a:path>
            </a:pathLst>
          </a:custGeom>
          <a:noFill/>
          <a:ln w="38100" cap="flat" cmpd="sng" algn="ctr">
            <a:solidFill>
              <a:schemeClr val="accent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31" name="Group 6"/>
          <p:cNvGrpSpPr>
            <a:grpSpLocks/>
          </p:cNvGrpSpPr>
          <p:nvPr/>
        </p:nvGrpSpPr>
        <p:grpSpPr bwMode="auto">
          <a:xfrm>
            <a:off x="214313" y="1828800"/>
            <a:ext cx="1847850" cy="1041400"/>
            <a:chOff x="347027" y="2817533"/>
            <a:chExt cx="1847707" cy="1040188"/>
          </a:xfrm>
        </p:grpSpPr>
        <p:sp>
          <p:nvSpPr>
            <p:cNvPr id="32" name="Oval 31"/>
            <p:cNvSpPr/>
            <p:nvPr/>
          </p:nvSpPr>
          <p:spPr>
            <a:xfrm>
              <a:off x="347027" y="2817533"/>
              <a:ext cx="1622299" cy="754771"/>
            </a:xfrm>
            <a:prstGeom prst="ellipse">
              <a:avLst/>
            </a:prstGeom>
            <a:solidFill>
              <a:srgbClr val="92D050">
                <a:alpha val="34902"/>
              </a:srgb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>
                <a:solidFill>
                  <a:srgbClr val="FFFFFF"/>
                </a:solidFill>
              </a:endParaRPr>
            </a:p>
          </p:txBody>
        </p:sp>
        <p:sp>
          <p:nvSpPr>
            <p:cNvPr id="33" name="TextBox 8"/>
            <p:cNvSpPr txBox="1">
              <a:spLocks noChangeArrowheads="1"/>
            </p:cNvSpPr>
            <p:nvPr/>
          </p:nvSpPr>
          <p:spPr bwMode="auto">
            <a:xfrm>
              <a:off x="1785173" y="3278690"/>
              <a:ext cx="409561" cy="5790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3200" dirty="0">
                  <a:solidFill>
                    <a:srgbClr val="000000"/>
                  </a:solidFill>
                </a:rPr>
                <a:t>1</a:t>
              </a:r>
            </a:p>
          </p:txBody>
        </p:sp>
      </p:grpSp>
      <p:sp>
        <p:nvSpPr>
          <p:cNvPr id="34" name="Oval 33"/>
          <p:cNvSpPr/>
          <p:nvPr/>
        </p:nvSpPr>
        <p:spPr>
          <a:xfrm>
            <a:off x="436563" y="2068513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>
              <a:solidFill>
                <a:srgbClr val="FFFFFF"/>
              </a:solidFill>
            </a:endParaRPr>
          </a:p>
        </p:txBody>
      </p:sp>
      <p:sp>
        <p:nvSpPr>
          <p:cNvPr id="35" name="Oval 34"/>
          <p:cNvSpPr/>
          <p:nvPr/>
        </p:nvSpPr>
        <p:spPr>
          <a:xfrm>
            <a:off x="2093913" y="2068513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>
              <a:solidFill>
                <a:srgbClr val="FFFFFF"/>
              </a:solidFill>
            </a:endParaRPr>
          </a:p>
        </p:txBody>
      </p:sp>
      <p:sp>
        <p:nvSpPr>
          <p:cNvPr id="36" name="Oval 35"/>
          <p:cNvSpPr/>
          <p:nvPr/>
        </p:nvSpPr>
        <p:spPr>
          <a:xfrm>
            <a:off x="1265238" y="2068513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>
              <a:solidFill>
                <a:srgbClr val="FFFFFF"/>
              </a:solidFill>
            </a:endParaRPr>
          </a:p>
        </p:txBody>
      </p:sp>
      <p:sp>
        <p:nvSpPr>
          <p:cNvPr id="37" name="Oval 36"/>
          <p:cNvSpPr>
            <a:spLocks noChangeArrowheads="1"/>
          </p:cNvSpPr>
          <p:nvPr/>
        </p:nvSpPr>
        <p:spPr bwMode="auto">
          <a:xfrm>
            <a:off x="141288" y="1616075"/>
            <a:ext cx="2536825" cy="1260475"/>
          </a:xfrm>
          <a:prstGeom prst="ellipse">
            <a:avLst/>
          </a:prstGeom>
          <a:noFill/>
          <a:ln w="28575" algn="ctr">
            <a:solidFill>
              <a:srgbClr val="385D8A"/>
            </a:solidFill>
            <a:round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en-US" sz="1800">
              <a:solidFill>
                <a:srgbClr val="FFFFFF"/>
              </a:solidFill>
              <a:latin typeface="Arial"/>
            </a:endParaRPr>
          </a:p>
        </p:txBody>
      </p:sp>
      <p:sp>
        <p:nvSpPr>
          <p:cNvPr id="38" name="TextBox 8"/>
          <p:cNvSpPr txBox="1">
            <a:spLocks noChangeArrowheads="1"/>
          </p:cNvSpPr>
          <p:nvPr/>
        </p:nvSpPr>
        <p:spPr bwMode="auto">
          <a:xfrm>
            <a:off x="2473316" y="2430194"/>
            <a:ext cx="409593" cy="5797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200" dirty="0" smtClean="0">
                <a:solidFill>
                  <a:srgbClr val="000000"/>
                </a:solidFill>
              </a:rPr>
              <a:t>a</a:t>
            </a:r>
            <a:endParaRPr lang="en-US" sz="32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52375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34"/>
          <p:cNvGrpSpPr>
            <a:grpSpLocks/>
          </p:cNvGrpSpPr>
          <p:nvPr/>
        </p:nvGrpSpPr>
        <p:grpSpPr bwMode="auto">
          <a:xfrm>
            <a:off x="858838" y="4522789"/>
            <a:ext cx="2085975" cy="923925"/>
            <a:chOff x="781" y="2627"/>
            <a:chExt cx="1314" cy="582"/>
          </a:xfrm>
        </p:grpSpPr>
        <p:sp>
          <p:nvSpPr>
            <p:cNvPr id="14" name="Oval 13"/>
            <p:cNvSpPr/>
            <p:nvPr/>
          </p:nvSpPr>
          <p:spPr>
            <a:xfrm>
              <a:off x="921" y="2833"/>
              <a:ext cx="168" cy="169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>
                <a:solidFill>
                  <a:srgbClr val="FFFFFF"/>
                </a:solidFill>
              </a:endParaRPr>
            </a:p>
          </p:txBody>
        </p:sp>
        <p:sp>
          <p:nvSpPr>
            <p:cNvPr id="18" name="Oval 17"/>
            <p:cNvSpPr/>
            <p:nvPr/>
          </p:nvSpPr>
          <p:spPr>
            <a:xfrm>
              <a:off x="1712" y="2833"/>
              <a:ext cx="168" cy="169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>
                <a:solidFill>
                  <a:srgbClr val="FFFFFF"/>
                </a:solidFill>
              </a:endParaRPr>
            </a:p>
          </p:txBody>
        </p:sp>
        <p:sp>
          <p:nvSpPr>
            <p:cNvPr id="19" name="Oval 18"/>
            <p:cNvSpPr>
              <a:spLocks noChangeArrowheads="1"/>
            </p:cNvSpPr>
            <p:nvPr/>
          </p:nvSpPr>
          <p:spPr bwMode="auto">
            <a:xfrm>
              <a:off x="781" y="2627"/>
              <a:ext cx="1314" cy="582"/>
            </a:xfrm>
            <a:prstGeom prst="ellipse">
              <a:avLst/>
            </a:prstGeom>
            <a:noFill/>
            <a:ln w="28575" algn="ctr">
              <a:solidFill>
                <a:srgbClr val="385D8A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>
                <a:defRPr/>
              </a:pPr>
              <a:endParaRPr lang="en-US" sz="1800">
                <a:solidFill>
                  <a:srgbClr val="FFFFFF"/>
                </a:solidFill>
                <a:latin typeface="Arial"/>
              </a:endParaRPr>
            </a:p>
          </p:txBody>
        </p:sp>
      </p:grpSp>
      <p:sp>
        <p:nvSpPr>
          <p:cNvPr id="23" name="TextBox 8"/>
          <p:cNvSpPr txBox="1">
            <a:spLocks noChangeArrowheads="1"/>
          </p:cNvSpPr>
          <p:nvPr/>
        </p:nvSpPr>
        <p:spPr bwMode="auto">
          <a:xfrm>
            <a:off x="2824930" y="4983958"/>
            <a:ext cx="409593" cy="5797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200" dirty="0" smtClean="0">
                <a:solidFill>
                  <a:srgbClr val="000000"/>
                </a:solidFill>
              </a:rPr>
              <a:t>a</a:t>
            </a:r>
            <a:endParaRPr lang="en-US" sz="3200" dirty="0">
              <a:solidFill>
                <a:srgbClr val="000000"/>
              </a:solidFill>
            </a:endParaRPr>
          </a:p>
        </p:txBody>
      </p:sp>
      <p:sp>
        <p:nvSpPr>
          <p:cNvPr id="24" name="TextBox 25"/>
          <p:cNvSpPr txBox="1">
            <a:spLocks noChangeArrowheads="1"/>
          </p:cNvSpPr>
          <p:nvPr/>
        </p:nvSpPr>
        <p:spPr bwMode="auto">
          <a:xfrm>
            <a:off x="742950" y="3476625"/>
            <a:ext cx="2852738" cy="646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600">
                <a:solidFill>
                  <a:srgbClr val="000000"/>
                </a:solidFill>
              </a:rPr>
              <a:t>Equivalent to</a:t>
            </a:r>
          </a:p>
        </p:txBody>
      </p:sp>
      <p:cxnSp>
        <p:nvCxnSpPr>
          <p:cNvPr id="17" name="Straight Arrow Connector 16"/>
          <p:cNvCxnSpPr/>
          <p:nvPr/>
        </p:nvCxnSpPr>
        <p:spPr>
          <a:xfrm>
            <a:off x="4173538" y="4986338"/>
            <a:ext cx="711200" cy="0"/>
          </a:xfrm>
          <a:prstGeom prst="straightConnector1">
            <a:avLst/>
          </a:prstGeom>
          <a:ln w="76200">
            <a:solidFill>
              <a:srgbClr val="C00000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16"/>
          <p:cNvSpPr txBox="1">
            <a:spLocks noChangeArrowheads="1"/>
          </p:cNvSpPr>
          <p:nvPr/>
        </p:nvSpPr>
        <p:spPr bwMode="auto">
          <a:xfrm>
            <a:off x="4210050" y="4181475"/>
            <a:ext cx="496888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4000" i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R</a:t>
            </a:r>
            <a:endParaRPr lang="en-US" sz="4000" i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22" name="Group 34"/>
          <p:cNvGrpSpPr>
            <a:grpSpLocks/>
          </p:cNvGrpSpPr>
          <p:nvPr/>
        </p:nvGrpSpPr>
        <p:grpSpPr bwMode="auto">
          <a:xfrm>
            <a:off x="5823753" y="4522789"/>
            <a:ext cx="2085975" cy="923925"/>
            <a:chOff x="781" y="2627"/>
            <a:chExt cx="1314" cy="582"/>
          </a:xfrm>
        </p:grpSpPr>
        <p:sp>
          <p:nvSpPr>
            <p:cNvPr id="25" name="Oval 24"/>
            <p:cNvSpPr/>
            <p:nvPr/>
          </p:nvSpPr>
          <p:spPr>
            <a:xfrm>
              <a:off x="921" y="2833"/>
              <a:ext cx="168" cy="169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>
                <a:solidFill>
                  <a:srgbClr val="FFFFFF"/>
                </a:solidFill>
              </a:endParaRPr>
            </a:p>
          </p:txBody>
        </p:sp>
        <p:sp>
          <p:nvSpPr>
            <p:cNvPr id="26" name="Oval 25"/>
            <p:cNvSpPr/>
            <p:nvPr/>
          </p:nvSpPr>
          <p:spPr>
            <a:xfrm>
              <a:off x="1712" y="2833"/>
              <a:ext cx="168" cy="169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>
                <a:solidFill>
                  <a:srgbClr val="FFFFFF"/>
                </a:solidFill>
              </a:endParaRPr>
            </a:p>
          </p:txBody>
        </p:sp>
        <p:sp>
          <p:nvSpPr>
            <p:cNvPr id="27" name="Oval 26"/>
            <p:cNvSpPr>
              <a:spLocks noChangeArrowheads="1"/>
            </p:cNvSpPr>
            <p:nvPr/>
          </p:nvSpPr>
          <p:spPr bwMode="auto">
            <a:xfrm>
              <a:off x="781" y="2627"/>
              <a:ext cx="1314" cy="582"/>
            </a:xfrm>
            <a:prstGeom prst="ellipse">
              <a:avLst/>
            </a:prstGeom>
            <a:noFill/>
            <a:ln w="28575" algn="ctr">
              <a:solidFill>
                <a:srgbClr val="385D8A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>
                <a:defRPr/>
              </a:pPr>
              <a:endParaRPr lang="en-US" sz="1800">
                <a:solidFill>
                  <a:srgbClr val="FFFFFF"/>
                </a:solidFill>
                <a:latin typeface="Arial"/>
              </a:endParaRPr>
            </a:p>
          </p:txBody>
        </p:sp>
      </p:grpSp>
      <p:sp>
        <p:nvSpPr>
          <p:cNvPr id="28" name="TextBox 8"/>
          <p:cNvSpPr txBox="1">
            <a:spLocks noChangeArrowheads="1"/>
          </p:cNvSpPr>
          <p:nvPr/>
        </p:nvSpPr>
        <p:spPr bwMode="auto">
          <a:xfrm>
            <a:off x="7789845" y="4983958"/>
            <a:ext cx="409593" cy="5797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200" dirty="0" smtClean="0">
                <a:solidFill>
                  <a:srgbClr val="000000"/>
                </a:solidFill>
              </a:rPr>
              <a:t>a</a:t>
            </a:r>
            <a:endParaRPr lang="en-US" sz="3200" dirty="0">
              <a:solidFill>
                <a:srgbClr val="000000"/>
              </a:solidFill>
            </a:endParaRPr>
          </a:p>
        </p:txBody>
      </p:sp>
      <p:sp>
        <p:nvSpPr>
          <p:cNvPr id="29" name="Freeform 63"/>
          <p:cNvSpPr>
            <a:spLocks/>
          </p:cNvSpPr>
          <p:nvPr/>
        </p:nvSpPr>
        <p:spPr bwMode="auto">
          <a:xfrm>
            <a:off x="6478770" y="4682247"/>
            <a:ext cx="779298" cy="187803"/>
          </a:xfrm>
          <a:custGeom>
            <a:avLst/>
            <a:gdLst>
              <a:gd name="T0" fmla="*/ 0 w 704850"/>
              <a:gd name="T1" fmla="*/ 122237 h 169862"/>
              <a:gd name="T2" fmla="*/ 361950 w 704850"/>
              <a:gd name="T3" fmla="*/ 7937 h 169862"/>
              <a:gd name="T4" fmla="*/ 704850 w 704850"/>
              <a:gd name="T5" fmla="*/ 169862 h 169862"/>
              <a:gd name="T6" fmla="*/ 0 60000 65536"/>
              <a:gd name="T7" fmla="*/ 0 60000 65536"/>
              <a:gd name="T8" fmla="*/ 0 60000 65536"/>
              <a:gd name="T9" fmla="*/ 0 w 704850"/>
              <a:gd name="T10" fmla="*/ 0 h 169862"/>
              <a:gd name="T11" fmla="*/ 704850 w 704850"/>
              <a:gd name="T12" fmla="*/ 169862 h 16986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04850" h="169862">
                <a:moveTo>
                  <a:pt x="0" y="122237"/>
                </a:moveTo>
                <a:cubicBezTo>
                  <a:pt x="122237" y="61118"/>
                  <a:pt x="244475" y="0"/>
                  <a:pt x="361950" y="7937"/>
                </a:cubicBezTo>
                <a:cubicBezTo>
                  <a:pt x="479425" y="15874"/>
                  <a:pt x="592137" y="92868"/>
                  <a:pt x="704850" y="169862"/>
                </a:cubicBezTo>
              </a:path>
            </a:pathLst>
          </a:custGeom>
          <a:noFill/>
          <a:ln w="38100" cap="flat" cmpd="sng" algn="ctr">
            <a:solidFill>
              <a:schemeClr val="accent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0" name="Freeform 66"/>
          <p:cNvSpPr>
            <a:spLocks/>
          </p:cNvSpPr>
          <p:nvPr/>
        </p:nvSpPr>
        <p:spPr bwMode="auto">
          <a:xfrm rot="10800000">
            <a:off x="6460518" y="5085844"/>
            <a:ext cx="745680" cy="179702"/>
          </a:xfrm>
          <a:custGeom>
            <a:avLst/>
            <a:gdLst>
              <a:gd name="T0" fmla="*/ 0 w 704850"/>
              <a:gd name="T1" fmla="*/ 122237 h 169862"/>
              <a:gd name="T2" fmla="*/ 361950 w 704850"/>
              <a:gd name="T3" fmla="*/ 7937 h 169862"/>
              <a:gd name="T4" fmla="*/ 704850 w 704850"/>
              <a:gd name="T5" fmla="*/ 169862 h 169862"/>
              <a:gd name="T6" fmla="*/ 0 60000 65536"/>
              <a:gd name="T7" fmla="*/ 0 60000 65536"/>
              <a:gd name="T8" fmla="*/ 0 60000 65536"/>
              <a:gd name="T9" fmla="*/ 0 w 704850"/>
              <a:gd name="T10" fmla="*/ 0 h 169862"/>
              <a:gd name="T11" fmla="*/ 704850 w 704850"/>
              <a:gd name="T12" fmla="*/ 169862 h 16986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04850" h="169862">
                <a:moveTo>
                  <a:pt x="0" y="122237"/>
                </a:moveTo>
                <a:cubicBezTo>
                  <a:pt x="122237" y="61118"/>
                  <a:pt x="244475" y="0"/>
                  <a:pt x="361950" y="7937"/>
                </a:cubicBezTo>
                <a:cubicBezTo>
                  <a:pt x="479425" y="15874"/>
                  <a:pt x="592137" y="92868"/>
                  <a:pt x="704850" y="169862"/>
                </a:cubicBezTo>
              </a:path>
            </a:pathLst>
          </a:custGeom>
          <a:noFill/>
          <a:ln w="38100" cap="flat" cmpd="sng" algn="ctr">
            <a:solidFill>
              <a:schemeClr val="accent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cxnSp>
        <p:nvCxnSpPr>
          <p:cNvPr id="31" name="Straight Arrow Connector 30"/>
          <p:cNvCxnSpPr/>
          <p:nvPr/>
        </p:nvCxnSpPr>
        <p:spPr>
          <a:xfrm>
            <a:off x="4175126" y="2336800"/>
            <a:ext cx="711200" cy="0"/>
          </a:xfrm>
          <a:prstGeom prst="straightConnector1">
            <a:avLst/>
          </a:prstGeom>
          <a:ln w="76200">
            <a:solidFill>
              <a:srgbClr val="C00000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16"/>
          <p:cNvSpPr txBox="1">
            <a:spLocks noChangeArrowheads="1"/>
          </p:cNvSpPr>
          <p:nvPr/>
        </p:nvSpPr>
        <p:spPr bwMode="auto">
          <a:xfrm>
            <a:off x="4211638" y="1531937"/>
            <a:ext cx="496888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4000" i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R</a:t>
            </a:r>
            <a:endParaRPr lang="en-US" sz="4000" i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33" name="Group 6"/>
          <p:cNvGrpSpPr>
            <a:grpSpLocks/>
          </p:cNvGrpSpPr>
          <p:nvPr/>
        </p:nvGrpSpPr>
        <p:grpSpPr bwMode="auto">
          <a:xfrm>
            <a:off x="6643670" y="1872976"/>
            <a:ext cx="1612918" cy="888998"/>
            <a:chOff x="442252" y="2817533"/>
            <a:chExt cx="1612793" cy="887965"/>
          </a:xfrm>
        </p:grpSpPr>
        <p:sp>
          <p:nvSpPr>
            <p:cNvPr id="34" name="Oval 33"/>
            <p:cNvSpPr/>
            <p:nvPr/>
          </p:nvSpPr>
          <p:spPr>
            <a:xfrm>
              <a:off x="442252" y="2817533"/>
              <a:ext cx="1350866" cy="754771"/>
            </a:xfrm>
            <a:prstGeom prst="ellipse">
              <a:avLst/>
            </a:prstGeom>
            <a:solidFill>
              <a:srgbClr val="92D050">
                <a:alpha val="36863"/>
              </a:srgb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>
                <a:solidFill>
                  <a:srgbClr val="FFFFFF"/>
                </a:solidFill>
              </a:endParaRPr>
            </a:p>
          </p:txBody>
        </p:sp>
        <p:sp>
          <p:nvSpPr>
            <p:cNvPr id="35" name="TextBox 8"/>
            <p:cNvSpPr txBox="1">
              <a:spLocks noChangeArrowheads="1"/>
            </p:cNvSpPr>
            <p:nvPr/>
          </p:nvSpPr>
          <p:spPr bwMode="auto">
            <a:xfrm>
              <a:off x="1645484" y="3126467"/>
              <a:ext cx="409561" cy="5790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3200" dirty="0">
                  <a:solidFill>
                    <a:srgbClr val="000000"/>
                  </a:solidFill>
                </a:rPr>
                <a:t>1</a:t>
              </a:r>
            </a:p>
          </p:txBody>
        </p:sp>
      </p:grpSp>
      <p:sp>
        <p:nvSpPr>
          <p:cNvPr id="36" name="Oval 35"/>
          <p:cNvSpPr/>
          <p:nvPr/>
        </p:nvSpPr>
        <p:spPr>
          <a:xfrm>
            <a:off x="5957888" y="2112694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>
              <a:solidFill>
                <a:srgbClr val="FFFFFF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7615238" y="2112694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>
              <a:solidFill>
                <a:srgbClr val="FFFFFF"/>
              </a:solidFill>
            </a:endParaRPr>
          </a:p>
        </p:txBody>
      </p:sp>
      <p:sp>
        <p:nvSpPr>
          <p:cNvPr id="38" name="Oval 37"/>
          <p:cNvSpPr/>
          <p:nvPr/>
        </p:nvSpPr>
        <p:spPr>
          <a:xfrm>
            <a:off x="6786563" y="2112694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>
              <a:solidFill>
                <a:srgbClr val="FFFFFF"/>
              </a:solidFill>
            </a:endParaRPr>
          </a:p>
        </p:txBody>
      </p:sp>
      <p:sp>
        <p:nvSpPr>
          <p:cNvPr id="39" name="Oval 38"/>
          <p:cNvSpPr>
            <a:spLocks noChangeArrowheads="1"/>
          </p:cNvSpPr>
          <p:nvPr/>
        </p:nvSpPr>
        <p:spPr bwMode="auto">
          <a:xfrm>
            <a:off x="5662613" y="1660256"/>
            <a:ext cx="2733675" cy="1260475"/>
          </a:xfrm>
          <a:prstGeom prst="ellipse">
            <a:avLst/>
          </a:prstGeom>
          <a:noFill/>
          <a:ln w="28575" algn="ctr">
            <a:solidFill>
              <a:srgbClr val="385D8A"/>
            </a:solidFill>
            <a:round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en-US" sz="1800">
              <a:solidFill>
                <a:srgbClr val="FFFFFF"/>
              </a:solidFill>
              <a:latin typeface="Arial"/>
            </a:endParaRPr>
          </a:p>
        </p:txBody>
      </p:sp>
      <p:sp>
        <p:nvSpPr>
          <p:cNvPr id="40" name="TextBox 8"/>
          <p:cNvSpPr txBox="1">
            <a:spLocks noChangeArrowheads="1"/>
          </p:cNvSpPr>
          <p:nvPr/>
        </p:nvSpPr>
        <p:spPr bwMode="auto">
          <a:xfrm>
            <a:off x="8197841" y="2423575"/>
            <a:ext cx="409593" cy="5797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200" dirty="0" smtClean="0">
                <a:solidFill>
                  <a:srgbClr val="000000"/>
                </a:solidFill>
              </a:rPr>
              <a:t>a</a:t>
            </a:r>
            <a:endParaRPr lang="en-US" sz="3200" dirty="0">
              <a:solidFill>
                <a:srgbClr val="000000"/>
              </a:solidFill>
            </a:endParaRPr>
          </a:p>
        </p:txBody>
      </p:sp>
      <p:sp>
        <p:nvSpPr>
          <p:cNvPr id="41" name="Freeform 63"/>
          <p:cNvSpPr>
            <a:spLocks/>
          </p:cNvSpPr>
          <p:nvPr/>
        </p:nvSpPr>
        <p:spPr bwMode="auto">
          <a:xfrm>
            <a:off x="6263165" y="2017997"/>
            <a:ext cx="398496" cy="96033"/>
          </a:xfrm>
          <a:custGeom>
            <a:avLst/>
            <a:gdLst>
              <a:gd name="T0" fmla="*/ 0 w 704850"/>
              <a:gd name="T1" fmla="*/ 122237 h 169862"/>
              <a:gd name="T2" fmla="*/ 361950 w 704850"/>
              <a:gd name="T3" fmla="*/ 7937 h 169862"/>
              <a:gd name="T4" fmla="*/ 704850 w 704850"/>
              <a:gd name="T5" fmla="*/ 169862 h 169862"/>
              <a:gd name="T6" fmla="*/ 0 60000 65536"/>
              <a:gd name="T7" fmla="*/ 0 60000 65536"/>
              <a:gd name="T8" fmla="*/ 0 60000 65536"/>
              <a:gd name="T9" fmla="*/ 0 w 704850"/>
              <a:gd name="T10" fmla="*/ 0 h 169862"/>
              <a:gd name="T11" fmla="*/ 704850 w 704850"/>
              <a:gd name="T12" fmla="*/ 169862 h 16986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04850" h="169862">
                <a:moveTo>
                  <a:pt x="0" y="122237"/>
                </a:moveTo>
                <a:cubicBezTo>
                  <a:pt x="122237" y="61118"/>
                  <a:pt x="244475" y="0"/>
                  <a:pt x="361950" y="7937"/>
                </a:cubicBezTo>
                <a:cubicBezTo>
                  <a:pt x="479425" y="15874"/>
                  <a:pt x="592137" y="92868"/>
                  <a:pt x="704850" y="169862"/>
                </a:cubicBezTo>
              </a:path>
            </a:pathLst>
          </a:custGeom>
          <a:noFill/>
          <a:ln w="38100" cap="flat" cmpd="sng" algn="ctr">
            <a:solidFill>
              <a:schemeClr val="accent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2" name="Freeform 66"/>
          <p:cNvSpPr>
            <a:spLocks/>
          </p:cNvSpPr>
          <p:nvPr/>
        </p:nvSpPr>
        <p:spPr bwMode="auto">
          <a:xfrm rot="10800000">
            <a:off x="6244911" y="2421592"/>
            <a:ext cx="381305" cy="91891"/>
          </a:xfrm>
          <a:custGeom>
            <a:avLst/>
            <a:gdLst>
              <a:gd name="T0" fmla="*/ 0 w 704850"/>
              <a:gd name="T1" fmla="*/ 122237 h 169862"/>
              <a:gd name="T2" fmla="*/ 361950 w 704850"/>
              <a:gd name="T3" fmla="*/ 7937 h 169862"/>
              <a:gd name="T4" fmla="*/ 704850 w 704850"/>
              <a:gd name="T5" fmla="*/ 169862 h 169862"/>
              <a:gd name="T6" fmla="*/ 0 60000 65536"/>
              <a:gd name="T7" fmla="*/ 0 60000 65536"/>
              <a:gd name="T8" fmla="*/ 0 60000 65536"/>
              <a:gd name="T9" fmla="*/ 0 w 704850"/>
              <a:gd name="T10" fmla="*/ 0 h 169862"/>
              <a:gd name="T11" fmla="*/ 704850 w 704850"/>
              <a:gd name="T12" fmla="*/ 169862 h 16986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04850" h="169862">
                <a:moveTo>
                  <a:pt x="0" y="122237"/>
                </a:moveTo>
                <a:cubicBezTo>
                  <a:pt x="122237" y="61118"/>
                  <a:pt x="244475" y="0"/>
                  <a:pt x="361950" y="7937"/>
                </a:cubicBezTo>
                <a:cubicBezTo>
                  <a:pt x="479425" y="15874"/>
                  <a:pt x="592137" y="92868"/>
                  <a:pt x="704850" y="169862"/>
                </a:cubicBezTo>
              </a:path>
            </a:pathLst>
          </a:custGeom>
          <a:noFill/>
          <a:ln w="38100" cap="flat" cmpd="sng" algn="ctr">
            <a:solidFill>
              <a:schemeClr val="accent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43" name="Group 6"/>
          <p:cNvGrpSpPr>
            <a:grpSpLocks/>
          </p:cNvGrpSpPr>
          <p:nvPr/>
        </p:nvGrpSpPr>
        <p:grpSpPr bwMode="auto">
          <a:xfrm>
            <a:off x="214313" y="1828800"/>
            <a:ext cx="1847850" cy="1041400"/>
            <a:chOff x="347027" y="2817533"/>
            <a:chExt cx="1847707" cy="1040188"/>
          </a:xfrm>
        </p:grpSpPr>
        <p:sp>
          <p:nvSpPr>
            <p:cNvPr id="44" name="Oval 43"/>
            <p:cNvSpPr/>
            <p:nvPr/>
          </p:nvSpPr>
          <p:spPr>
            <a:xfrm>
              <a:off x="347027" y="2817533"/>
              <a:ext cx="1622299" cy="754771"/>
            </a:xfrm>
            <a:prstGeom prst="ellipse">
              <a:avLst/>
            </a:prstGeom>
            <a:solidFill>
              <a:srgbClr val="92D050">
                <a:alpha val="34902"/>
              </a:srgb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>
                <a:solidFill>
                  <a:srgbClr val="FFFFFF"/>
                </a:solidFill>
              </a:endParaRPr>
            </a:p>
          </p:txBody>
        </p:sp>
        <p:sp>
          <p:nvSpPr>
            <p:cNvPr id="45" name="TextBox 8"/>
            <p:cNvSpPr txBox="1">
              <a:spLocks noChangeArrowheads="1"/>
            </p:cNvSpPr>
            <p:nvPr/>
          </p:nvSpPr>
          <p:spPr bwMode="auto">
            <a:xfrm>
              <a:off x="1785173" y="3278690"/>
              <a:ext cx="409561" cy="5790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3200" dirty="0">
                  <a:solidFill>
                    <a:srgbClr val="000000"/>
                  </a:solidFill>
                </a:rPr>
                <a:t>1</a:t>
              </a:r>
            </a:p>
          </p:txBody>
        </p:sp>
      </p:grpSp>
      <p:sp>
        <p:nvSpPr>
          <p:cNvPr id="46" name="Oval 45"/>
          <p:cNvSpPr/>
          <p:nvPr/>
        </p:nvSpPr>
        <p:spPr>
          <a:xfrm>
            <a:off x="436563" y="2068513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>
              <a:solidFill>
                <a:srgbClr val="FFFFFF"/>
              </a:solidFill>
            </a:endParaRPr>
          </a:p>
        </p:txBody>
      </p:sp>
      <p:sp>
        <p:nvSpPr>
          <p:cNvPr id="47" name="Oval 46"/>
          <p:cNvSpPr/>
          <p:nvPr/>
        </p:nvSpPr>
        <p:spPr>
          <a:xfrm>
            <a:off x="2093913" y="2068513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>
              <a:solidFill>
                <a:srgbClr val="FFFFFF"/>
              </a:solidFill>
            </a:endParaRPr>
          </a:p>
        </p:txBody>
      </p:sp>
      <p:sp>
        <p:nvSpPr>
          <p:cNvPr id="48" name="Oval 47"/>
          <p:cNvSpPr/>
          <p:nvPr/>
        </p:nvSpPr>
        <p:spPr>
          <a:xfrm>
            <a:off x="1265238" y="2068513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>
              <a:solidFill>
                <a:srgbClr val="FFFFFF"/>
              </a:solidFill>
            </a:endParaRPr>
          </a:p>
        </p:txBody>
      </p:sp>
      <p:sp>
        <p:nvSpPr>
          <p:cNvPr id="49" name="Oval 48"/>
          <p:cNvSpPr>
            <a:spLocks noChangeArrowheads="1"/>
          </p:cNvSpPr>
          <p:nvPr/>
        </p:nvSpPr>
        <p:spPr bwMode="auto">
          <a:xfrm>
            <a:off x="141288" y="1616075"/>
            <a:ext cx="2536825" cy="1260475"/>
          </a:xfrm>
          <a:prstGeom prst="ellipse">
            <a:avLst/>
          </a:prstGeom>
          <a:noFill/>
          <a:ln w="28575" algn="ctr">
            <a:solidFill>
              <a:srgbClr val="385D8A"/>
            </a:solidFill>
            <a:round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en-US" sz="1800">
              <a:solidFill>
                <a:srgbClr val="FFFFFF"/>
              </a:solidFill>
              <a:latin typeface="Arial"/>
            </a:endParaRPr>
          </a:p>
        </p:txBody>
      </p:sp>
      <p:sp>
        <p:nvSpPr>
          <p:cNvPr id="50" name="TextBox 8"/>
          <p:cNvSpPr txBox="1">
            <a:spLocks noChangeArrowheads="1"/>
          </p:cNvSpPr>
          <p:nvPr/>
        </p:nvSpPr>
        <p:spPr bwMode="auto">
          <a:xfrm>
            <a:off x="2473316" y="2430194"/>
            <a:ext cx="409593" cy="5797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200" dirty="0" smtClean="0">
                <a:solidFill>
                  <a:srgbClr val="000000"/>
                </a:solidFill>
              </a:rPr>
              <a:t>a</a:t>
            </a:r>
            <a:endParaRPr lang="en-US" sz="32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76892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Oval 3"/>
          <p:cNvSpPr>
            <a:spLocks noChangeArrowheads="1"/>
          </p:cNvSpPr>
          <p:nvPr/>
        </p:nvSpPr>
        <p:spPr bwMode="auto">
          <a:xfrm>
            <a:off x="355393" y="2850773"/>
            <a:ext cx="2317163" cy="969076"/>
          </a:xfrm>
          <a:prstGeom prst="ellipse">
            <a:avLst/>
          </a:prstGeom>
          <a:noFill/>
          <a:ln w="12700">
            <a:solidFill>
              <a:schemeClr val="accent1">
                <a:lumMod val="2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6" name="Oval 5"/>
          <p:cNvSpPr>
            <a:spLocks noChangeArrowheads="1"/>
          </p:cNvSpPr>
          <p:nvPr/>
        </p:nvSpPr>
        <p:spPr bwMode="auto">
          <a:xfrm>
            <a:off x="741156" y="3195261"/>
            <a:ext cx="226476" cy="239418"/>
          </a:xfrm>
          <a:prstGeom prst="ellipse">
            <a:avLst/>
          </a:prstGeom>
          <a:solidFill>
            <a:srgbClr val="92D050"/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7" name="Oval 6"/>
          <p:cNvSpPr>
            <a:spLocks noChangeArrowheads="1"/>
          </p:cNvSpPr>
          <p:nvPr/>
        </p:nvSpPr>
        <p:spPr bwMode="auto">
          <a:xfrm>
            <a:off x="1317418" y="3195261"/>
            <a:ext cx="228634" cy="239418"/>
          </a:xfrm>
          <a:prstGeom prst="ellipse">
            <a:avLst/>
          </a:prstGeom>
          <a:solidFill>
            <a:srgbClr val="FF0000"/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8" name="Oval 9"/>
          <p:cNvSpPr>
            <a:spLocks noChangeArrowheads="1"/>
          </p:cNvSpPr>
          <p:nvPr/>
        </p:nvSpPr>
        <p:spPr bwMode="auto">
          <a:xfrm>
            <a:off x="546100" y="3044449"/>
            <a:ext cx="1190841" cy="554036"/>
          </a:xfrm>
          <a:prstGeom prst="ellipse">
            <a:avLst/>
          </a:prstGeom>
          <a:noFill/>
          <a:ln w="12700">
            <a:solidFill>
              <a:schemeClr val="accent1">
                <a:lumMod val="2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9" name="Oval 11"/>
          <p:cNvSpPr>
            <a:spLocks noChangeArrowheads="1"/>
          </p:cNvSpPr>
          <p:nvPr/>
        </p:nvSpPr>
        <p:spPr bwMode="auto">
          <a:xfrm>
            <a:off x="1896856" y="3195261"/>
            <a:ext cx="226476" cy="239418"/>
          </a:xfrm>
          <a:prstGeom prst="ellipse">
            <a:avLst/>
          </a:prstGeom>
          <a:solidFill>
            <a:srgbClr val="0070C0"/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66616914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7" name="Oval 3"/>
          <p:cNvSpPr>
            <a:spLocks noChangeArrowheads="1"/>
          </p:cNvSpPr>
          <p:nvPr/>
        </p:nvSpPr>
        <p:spPr bwMode="auto">
          <a:xfrm>
            <a:off x="1771650" y="1225549"/>
            <a:ext cx="2505282" cy="1047751"/>
          </a:xfrm>
          <a:prstGeom prst="ellipse">
            <a:avLst/>
          </a:prstGeom>
          <a:noFill/>
          <a:ln w="12700">
            <a:solidFill>
              <a:schemeClr val="accent1">
                <a:lumMod val="2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5368" name="Oval 5"/>
          <p:cNvSpPr>
            <a:spLocks noChangeArrowheads="1"/>
          </p:cNvSpPr>
          <p:nvPr/>
        </p:nvSpPr>
        <p:spPr bwMode="auto">
          <a:xfrm>
            <a:off x="2157413" y="1595438"/>
            <a:ext cx="226476" cy="239418"/>
          </a:xfrm>
          <a:prstGeom prst="ellipse">
            <a:avLst/>
          </a:prstGeom>
          <a:solidFill>
            <a:srgbClr val="92D050"/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5369" name="Oval 6"/>
          <p:cNvSpPr>
            <a:spLocks noChangeArrowheads="1"/>
          </p:cNvSpPr>
          <p:nvPr/>
        </p:nvSpPr>
        <p:spPr bwMode="auto">
          <a:xfrm>
            <a:off x="2733675" y="1595438"/>
            <a:ext cx="228634" cy="239418"/>
          </a:xfrm>
          <a:prstGeom prst="ellipse">
            <a:avLst/>
          </a:prstGeom>
          <a:solidFill>
            <a:srgbClr val="FF0000"/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5370" name="Oval 9"/>
          <p:cNvSpPr>
            <a:spLocks noChangeArrowheads="1"/>
          </p:cNvSpPr>
          <p:nvPr/>
        </p:nvSpPr>
        <p:spPr bwMode="auto">
          <a:xfrm>
            <a:off x="2549525" y="1444626"/>
            <a:ext cx="1302173" cy="554036"/>
          </a:xfrm>
          <a:prstGeom prst="ellipse">
            <a:avLst/>
          </a:prstGeom>
          <a:noFill/>
          <a:ln w="76200">
            <a:solidFill>
              <a:schemeClr val="accent1">
                <a:lumMod val="2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5371" name="Oval 11"/>
          <p:cNvSpPr>
            <a:spLocks noChangeArrowheads="1"/>
          </p:cNvSpPr>
          <p:nvPr/>
        </p:nvSpPr>
        <p:spPr bwMode="auto">
          <a:xfrm>
            <a:off x="3313113" y="1595438"/>
            <a:ext cx="226476" cy="239418"/>
          </a:xfrm>
          <a:prstGeom prst="ellipse">
            <a:avLst/>
          </a:prstGeom>
          <a:solidFill>
            <a:srgbClr val="0070C0"/>
          </a:solidFill>
          <a:ln w="9525">
            <a:solidFill>
              <a:srgbClr val="0070C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cxnSp>
        <p:nvCxnSpPr>
          <p:cNvPr id="15398" name="Straight Arrow Connector 92"/>
          <p:cNvCxnSpPr>
            <a:cxnSpLocks noChangeShapeType="1"/>
          </p:cNvCxnSpPr>
          <p:nvPr/>
        </p:nvCxnSpPr>
        <p:spPr bwMode="auto">
          <a:xfrm flipV="1">
            <a:off x="1663700" y="2249800"/>
            <a:ext cx="493713" cy="472385"/>
          </a:xfrm>
          <a:prstGeom prst="straightConnector1">
            <a:avLst/>
          </a:prstGeom>
          <a:noFill/>
          <a:ln w="76200" algn="ctr">
            <a:solidFill>
              <a:srgbClr val="C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5" name="Oval 3"/>
          <p:cNvSpPr>
            <a:spLocks noChangeArrowheads="1"/>
          </p:cNvSpPr>
          <p:nvPr/>
        </p:nvSpPr>
        <p:spPr bwMode="auto">
          <a:xfrm>
            <a:off x="355393" y="2850773"/>
            <a:ext cx="2317163" cy="969076"/>
          </a:xfrm>
          <a:prstGeom prst="ellipse">
            <a:avLst/>
          </a:prstGeom>
          <a:noFill/>
          <a:ln w="12700">
            <a:solidFill>
              <a:schemeClr val="accent1">
                <a:lumMod val="2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6" name="Oval 5"/>
          <p:cNvSpPr>
            <a:spLocks noChangeArrowheads="1"/>
          </p:cNvSpPr>
          <p:nvPr/>
        </p:nvSpPr>
        <p:spPr bwMode="auto">
          <a:xfrm>
            <a:off x="741156" y="3195261"/>
            <a:ext cx="226476" cy="239418"/>
          </a:xfrm>
          <a:prstGeom prst="ellipse">
            <a:avLst/>
          </a:prstGeom>
          <a:solidFill>
            <a:srgbClr val="92D050"/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7" name="Oval 6"/>
          <p:cNvSpPr>
            <a:spLocks noChangeArrowheads="1"/>
          </p:cNvSpPr>
          <p:nvPr/>
        </p:nvSpPr>
        <p:spPr bwMode="auto">
          <a:xfrm>
            <a:off x="1317418" y="3195261"/>
            <a:ext cx="228634" cy="239418"/>
          </a:xfrm>
          <a:prstGeom prst="ellipse">
            <a:avLst/>
          </a:prstGeom>
          <a:solidFill>
            <a:srgbClr val="FF0000"/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8" name="Oval 9"/>
          <p:cNvSpPr>
            <a:spLocks noChangeArrowheads="1"/>
          </p:cNvSpPr>
          <p:nvPr/>
        </p:nvSpPr>
        <p:spPr bwMode="auto">
          <a:xfrm>
            <a:off x="546100" y="3044449"/>
            <a:ext cx="1190841" cy="554036"/>
          </a:xfrm>
          <a:prstGeom prst="ellipse">
            <a:avLst/>
          </a:prstGeom>
          <a:noFill/>
          <a:ln w="76200">
            <a:solidFill>
              <a:schemeClr val="accent1">
                <a:lumMod val="2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9" name="Oval 11"/>
          <p:cNvSpPr>
            <a:spLocks noChangeArrowheads="1"/>
          </p:cNvSpPr>
          <p:nvPr/>
        </p:nvSpPr>
        <p:spPr bwMode="auto">
          <a:xfrm>
            <a:off x="1896856" y="3195261"/>
            <a:ext cx="226476" cy="239418"/>
          </a:xfrm>
          <a:prstGeom prst="ellipse">
            <a:avLst/>
          </a:prstGeom>
          <a:solidFill>
            <a:srgbClr val="0070C0"/>
          </a:solidFill>
          <a:ln w="9525">
            <a:solidFill>
              <a:srgbClr val="0070C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88" name="TextBox 64"/>
          <p:cNvSpPr txBox="1">
            <a:spLocks noChangeArrowheads="1"/>
          </p:cNvSpPr>
          <p:nvPr/>
        </p:nvSpPr>
        <p:spPr bwMode="auto">
          <a:xfrm>
            <a:off x="1149301" y="1849384"/>
            <a:ext cx="496888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40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F</a:t>
            </a:r>
          </a:p>
        </p:txBody>
      </p:sp>
    </p:spTree>
    <p:extLst>
      <p:ext uri="{BB962C8B-B14F-4D97-AF65-F5344CB8AC3E}">
        <p14:creationId xmlns:p14="http://schemas.microsoft.com/office/powerpoint/2010/main" val="396848711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6082" name="Object 2"/>
          <p:cNvGraphicFramePr>
            <a:graphicFrameLocks noChangeAspect="1"/>
          </p:cNvGraphicFramePr>
          <p:nvPr/>
        </p:nvGraphicFramePr>
        <p:xfrm>
          <a:off x="2403475" y="1905000"/>
          <a:ext cx="1939925" cy="790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83241" name="Equation" r:id="rId3" imgW="1028700" imgH="419100" progId="Equation.3">
                  <p:embed/>
                </p:oleObj>
              </mc:Choice>
              <mc:Fallback>
                <p:oleObj name="Equation" r:id="rId3" imgW="1028700" imgH="4191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03475" y="1905000"/>
                        <a:ext cx="1939925" cy="7905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74" name="Straight Connector 73"/>
          <p:cNvCxnSpPr/>
          <p:nvPr/>
        </p:nvCxnSpPr>
        <p:spPr>
          <a:xfrm>
            <a:off x="0" y="990600"/>
            <a:ext cx="9144000" cy="0"/>
          </a:xfrm>
          <a:prstGeom prst="line">
            <a:avLst/>
          </a:prstGeom>
          <a:ln w="63500" cmpd="sng">
            <a:solidFill>
              <a:schemeClr val="accent5">
                <a:lumMod val="40000"/>
                <a:lumOff val="60000"/>
              </a:schemeClr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75" name="Title 1"/>
          <p:cNvSpPr txBox="1">
            <a:spLocks/>
          </p:cNvSpPr>
          <p:nvPr/>
        </p:nvSpPr>
        <p:spPr bwMode="auto">
          <a:xfrm>
            <a:off x="381000" y="0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solidFill>
                  <a:prstClr val="black"/>
                </a:solidFill>
                <a:latin typeface="Calibri"/>
                <a:ea typeface="+mj-ea"/>
                <a:cs typeface="+mj-cs"/>
              </a:rPr>
              <a:t>Another Kind of Order</a:t>
            </a:r>
          </a:p>
        </p:txBody>
      </p:sp>
      <p:pic>
        <p:nvPicPr>
          <p:cNvPr id="46085" name="Picture 3" descr="Benzene_structur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1219200"/>
            <a:ext cx="2057400" cy="1995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086" name="Line 4"/>
          <p:cNvSpPr>
            <a:spLocks noChangeShapeType="1"/>
          </p:cNvSpPr>
          <p:nvPr/>
        </p:nvSpPr>
        <p:spPr bwMode="auto">
          <a:xfrm>
            <a:off x="1260475" y="2286000"/>
            <a:ext cx="762000" cy="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46087" name="Oval 5"/>
          <p:cNvSpPr>
            <a:spLocks noChangeArrowheads="1"/>
          </p:cNvSpPr>
          <p:nvPr/>
        </p:nvSpPr>
        <p:spPr bwMode="auto">
          <a:xfrm>
            <a:off x="1184275" y="2209800"/>
            <a:ext cx="152400" cy="1524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1800" smtClean="0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46088" name="Oval 6"/>
          <p:cNvSpPr>
            <a:spLocks noChangeArrowheads="1"/>
          </p:cNvSpPr>
          <p:nvPr/>
        </p:nvSpPr>
        <p:spPr bwMode="auto">
          <a:xfrm>
            <a:off x="1946275" y="2209800"/>
            <a:ext cx="152400" cy="1524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1800" smtClean="0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46089" name="Line 51"/>
          <p:cNvSpPr>
            <a:spLocks noChangeShapeType="1"/>
          </p:cNvSpPr>
          <p:nvPr/>
        </p:nvSpPr>
        <p:spPr bwMode="auto">
          <a:xfrm>
            <a:off x="2743200" y="2971800"/>
            <a:ext cx="0" cy="3352800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46090" name="Line 52"/>
          <p:cNvSpPr>
            <a:spLocks noChangeShapeType="1"/>
          </p:cNvSpPr>
          <p:nvPr/>
        </p:nvSpPr>
        <p:spPr bwMode="auto">
          <a:xfrm>
            <a:off x="3505200" y="2971800"/>
            <a:ext cx="0" cy="3352800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46091" name="Line 53"/>
          <p:cNvSpPr>
            <a:spLocks noChangeShapeType="1"/>
          </p:cNvSpPr>
          <p:nvPr/>
        </p:nvSpPr>
        <p:spPr bwMode="auto">
          <a:xfrm>
            <a:off x="4343400" y="2971800"/>
            <a:ext cx="0" cy="3352800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46092" name="Line 54"/>
          <p:cNvSpPr>
            <a:spLocks noChangeShapeType="1"/>
          </p:cNvSpPr>
          <p:nvPr/>
        </p:nvSpPr>
        <p:spPr bwMode="auto">
          <a:xfrm>
            <a:off x="5105400" y="2895600"/>
            <a:ext cx="0" cy="3352800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46093" name="Text Box 55"/>
          <p:cNvSpPr txBox="1">
            <a:spLocks noChangeArrowheads="1"/>
          </p:cNvSpPr>
          <p:nvPr/>
        </p:nvSpPr>
        <p:spPr bwMode="auto">
          <a:xfrm>
            <a:off x="2590800" y="633888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2</a:t>
            </a:r>
          </a:p>
        </p:txBody>
      </p:sp>
      <p:sp>
        <p:nvSpPr>
          <p:cNvPr id="46094" name="Text Box 56"/>
          <p:cNvSpPr txBox="1">
            <a:spLocks noChangeArrowheads="1"/>
          </p:cNvSpPr>
          <p:nvPr/>
        </p:nvSpPr>
        <p:spPr bwMode="auto">
          <a:xfrm>
            <a:off x="3352800" y="6338888"/>
            <a:ext cx="311150" cy="366712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0</a:t>
            </a:r>
          </a:p>
        </p:txBody>
      </p:sp>
      <p:sp>
        <p:nvSpPr>
          <p:cNvPr id="46095" name="Text Box 57"/>
          <p:cNvSpPr txBox="1">
            <a:spLocks noChangeArrowheads="1"/>
          </p:cNvSpPr>
          <p:nvPr/>
        </p:nvSpPr>
        <p:spPr bwMode="auto">
          <a:xfrm>
            <a:off x="4191000" y="633888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0</a:t>
            </a:r>
          </a:p>
        </p:txBody>
      </p:sp>
      <p:sp>
        <p:nvSpPr>
          <p:cNvPr id="46096" name="Text Box 58"/>
          <p:cNvSpPr txBox="1">
            <a:spLocks noChangeArrowheads="1"/>
          </p:cNvSpPr>
          <p:nvPr/>
        </p:nvSpPr>
        <p:spPr bwMode="auto">
          <a:xfrm>
            <a:off x="4953000" y="633888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2</a:t>
            </a:r>
          </a:p>
        </p:txBody>
      </p:sp>
      <p:sp>
        <p:nvSpPr>
          <p:cNvPr id="46097" name="Line 53"/>
          <p:cNvSpPr>
            <a:spLocks noChangeShapeType="1"/>
          </p:cNvSpPr>
          <p:nvPr/>
        </p:nvSpPr>
        <p:spPr bwMode="auto">
          <a:xfrm>
            <a:off x="5562600" y="6477000"/>
            <a:ext cx="60960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46098" name="Text Box 54"/>
          <p:cNvSpPr txBox="1">
            <a:spLocks noChangeArrowheads="1"/>
          </p:cNvSpPr>
          <p:nvPr/>
        </p:nvSpPr>
        <p:spPr bwMode="auto">
          <a:xfrm>
            <a:off x="6324600" y="6248400"/>
            <a:ext cx="711200" cy="369888"/>
          </a:xfrm>
          <a:prstGeom prst="rect">
            <a:avLst/>
          </a:prstGeom>
          <a:noFill/>
          <a:ln w="28575">
            <a:solidFill>
              <a:srgbClr val="FF00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Even</a:t>
            </a:r>
          </a:p>
        </p:txBody>
      </p:sp>
      <p:grpSp>
        <p:nvGrpSpPr>
          <p:cNvPr id="46099" name="Group 57"/>
          <p:cNvGrpSpPr>
            <a:grpSpLocks/>
          </p:cNvGrpSpPr>
          <p:nvPr/>
        </p:nvGrpSpPr>
        <p:grpSpPr bwMode="auto">
          <a:xfrm>
            <a:off x="1828800" y="3505200"/>
            <a:ext cx="4038600" cy="2514600"/>
            <a:chOff x="990600" y="3200400"/>
            <a:chExt cx="4038600" cy="2514600"/>
          </a:xfrm>
        </p:grpSpPr>
        <p:grpSp>
          <p:nvGrpSpPr>
            <p:cNvPr id="46102" name="Group 3"/>
            <p:cNvGrpSpPr>
              <a:grpSpLocks/>
            </p:cNvGrpSpPr>
            <p:nvPr/>
          </p:nvGrpSpPr>
          <p:grpSpPr bwMode="auto">
            <a:xfrm>
              <a:off x="1371600" y="3200400"/>
              <a:ext cx="3276600" cy="2514600"/>
              <a:chOff x="1104" y="1920"/>
              <a:chExt cx="2064" cy="1584"/>
            </a:xfrm>
          </p:grpSpPr>
          <p:grpSp>
            <p:nvGrpSpPr>
              <p:cNvPr id="46115" name="Group 4"/>
              <p:cNvGrpSpPr>
                <a:grpSpLocks/>
              </p:cNvGrpSpPr>
              <p:nvPr/>
            </p:nvGrpSpPr>
            <p:grpSpPr bwMode="auto">
              <a:xfrm>
                <a:off x="1104" y="1920"/>
                <a:ext cx="2064" cy="96"/>
                <a:chOff x="1056" y="1920"/>
                <a:chExt cx="2064" cy="96"/>
              </a:xfrm>
            </p:grpSpPr>
            <p:sp>
              <p:nvSpPr>
                <p:cNvPr id="46134" name="Oval 5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6135" name="Oval 6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6136" name="Oval 7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6137" name="Oval 8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6138" name="Oval 9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46116" name="Group 10"/>
              <p:cNvGrpSpPr>
                <a:grpSpLocks/>
              </p:cNvGrpSpPr>
              <p:nvPr/>
            </p:nvGrpSpPr>
            <p:grpSpPr bwMode="auto">
              <a:xfrm>
                <a:off x="1104" y="2912"/>
                <a:ext cx="2064" cy="96"/>
                <a:chOff x="1056" y="1920"/>
                <a:chExt cx="2064" cy="96"/>
              </a:xfrm>
            </p:grpSpPr>
            <p:sp>
              <p:nvSpPr>
                <p:cNvPr id="46129" name="Oval 11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6130" name="Oval 12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6131" name="Oval 13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6132" name="Oval 14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6133" name="Oval 15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46117" name="Group 16"/>
              <p:cNvGrpSpPr>
                <a:grpSpLocks/>
              </p:cNvGrpSpPr>
              <p:nvPr/>
            </p:nvGrpSpPr>
            <p:grpSpPr bwMode="auto">
              <a:xfrm>
                <a:off x="1104" y="2416"/>
                <a:ext cx="2064" cy="96"/>
                <a:chOff x="1056" y="1920"/>
                <a:chExt cx="2064" cy="96"/>
              </a:xfrm>
            </p:grpSpPr>
            <p:sp>
              <p:nvSpPr>
                <p:cNvPr id="46124" name="Oval 17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6125" name="Oval 18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6126" name="Oval 19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6127" name="Oval 20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6128" name="Oval 21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46118" name="Group 22"/>
              <p:cNvGrpSpPr>
                <a:grpSpLocks/>
              </p:cNvGrpSpPr>
              <p:nvPr/>
            </p:nvGrpSpPr>
            <p:grpSpPr bwMode="auto">
              <a:xfrm>
                <a:off x="1104" y="3408"/>
                <a:ext cx="2064" cy="96"/>
                <a:chOff x="1056" y="1920"/>
                <a:chExt cx="2064" cy="96"/>
              </a:xfrm>
            </p:grpSpPr>
            <p:sp>
              <p:nvSpPr>
                <p:cNvPr id="46119" name="Oval 23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6120" name="Oval 24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6121" name="Oval 25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6122" name="Oval 26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6123" name="Oval 27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</p:grpSp>
        </p:grpSp>
        <p:sp>
          <p:nvSpPr>
            <p:cNvPr id="46103" name="Line 28"/>
            <p:cNvSpPr>
              <a:spLocks noChangeShapeType="1"/>
            </p:cNvSpPr>
            <p:nvPr/>
          </p:nvSpPr>
          <p:spPr bwMode="auto">
            <a:xfrm>
              <a:off x="1447800" y="3276600"/>
              <a:ext cx="762000" cy="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46104" name="Line 29"/>
            <p:cNvSpPr>
              <a:spLocks noChangeShapeType="1"/>
            </p:cNvSpPr>
            <p:nvPr/>
          </p:nvSpPr>
          <p:spPr bwMode="auto">
            <a:xfrm>
              <a:off x="990600" y="5638800"/>
              <a:ext cx="457200" cy="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46105" name="Line 30"/>
            <p:cNvSpPr>
              <a:spLocks noChangeShapeType="1"/>
            </p:cNvSpPr>
            <p:nvPr/>
          </p:nvSpPr>
          <p:spPr bwMode="auto">
            <a:xfrm flipV="1">
              <a:off x="1447800" y="4038600"/>
              <a:ext cx="762000" cy="83820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46106" name="Line 31"/>
            <p:cNvSpPr>
              <a:spLocks noChangeShapeType="1"/>
            </p:cNvSpPr>
            <p:nvPr/>
          </p:nvSpPr>
          <p:spPr bwMode="auto">
            <a:xfrm>
              <a:off x="2238676" y="4876800"/>
              <a:ext cx="0" cy="76200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46107" name="Freeform 32"/>
            <p:cNvSpPr>
              <a:spLocks/>
            </p:cNvSpPr>
            <p:nvPr/>
          </p:nvSpPr>
          <p:spPr bwMode="auto">
            <a:xfrm rot="10451251">
              <a:off x="3524450" y="4033838"/>
              <a:ext cx="306388" cy="1606550"/>
            </a:xfrm>
            <a:custGeom>
              <a:avLst/>
              <a:gdLst>
                <a:gd name="T0" fmla="*/ 2147483646 w 248"/>
                <a:gd name="T1" fmla="*/ 0 h 1008"/>
                <a:gd name="T2" fmla="*/ 2147483646 w 248"/>
                <a:gd name="T3" fmla="*/ 2147483646 h 1008"/>
                <a:gd name="T4" fmla="*/ 0 w 248"/>
                <a:gd name="T5" fmla="*/ 2147483646 h 1008"/>
                <a:gd name="T6" fmla="*/ 0 60000 65536"/>
                <a:gd name="T7" fmla="*/ 0 60000 65536"/>
                <a:gd name="T8" fmla="*/ 0 60000 65536"/>
                <a:gd name="T9" fmla="*/ 0 w 248"/>
                <a:gd name="T10" fmla="*/ 0 h 1008"/>
                <a:gd name="T11" fmla="*/ 248 w 248"/>
                <a:gd name="T12" fmla="*/ 1008 h 10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48" h="1008">
                  <a:moveTo>
                    <a:pt x="48" y="0"/>
                  </a:moveTo>
                  <a:cubicBezTo>
                    <a:pt x="148" y="156"/>
                    <a:pt x="248" y="312"/>
                    <a:pt x="240" y="480"/>
                  </a:cubicBezTo>
                  <a:cubicBezTo>
                    <a:pt x="232" y="648"/>
                    <a:pt x="40" y="920"/>
                    <a:pt x="0" y="1008"/>
                  </a:cubicBezTo>
                </a:path>
              </a:pathLst>
            </a:custGeom>
            <a:noFill/>
            <a:ln w="57150" cmpd="sng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46108" name="Line 39"/>
            <p:cNvSpPr>
              <a:spLocks noChangeShapeType="1"/>
            </p:cNvSpPr>
            <p:nvPr/>
          </p:nvSpPr>
          <p:spPr bwMode="auto">
            <a:xfrm flipH="1">
              <a:off x="1066800" y="4038600"/>
              <a:ext cx="381000" cy="38100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46109" name="Line 40"/>
            <p:cNvSpPr>
              <a:spLocks noChangeShapeType="1"/>
            </p:cNvSpPr>
            <p:nvPr/>
          </p:nvSpPr>
          <p:spPr bwMode="auto">
            <a:xfrm flipH="1">
              <a:off x="4572000" y="4495800"/>
              <a:ext cx="381000" cy="38100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46110" name="Line 41"/>
            <p:cNvSpPr>
              <a:spLocks noChangeShapeType="1"/>
            </p:cNvSpPr>
            <p:nvPr/>
          </p:nvSpPr>
          <p:spPr bwMode="auto">
            <a:xfrm>
              <a:off x="3810000" y="3276600"/>
              <a:ext cx="762000" cy="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46111" name="Line 42"/>
            <p:cNvSpPr>
              <a:spLocks noChangeShapeType="1"/>
            </p:cNvSpPr>
            <p:nvPr/>
          </p:nvSpPr>
          <p:spPr bwMode="auto">
            <a:xfrm>
              <a:off x="2971800" y="3276600"/>
              <a:ext cx="0" cy="76200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46112" name="Line 43"/>
            <p:cNvSpPr>
              <a:spLocks noChangeShapeType="1"/>
            </p:cNvSpPr>
            <p:nvPr/>
          </p:nvSpPr>
          <p:spPr bwMode="auto">
            <a:xfrm flipH="1">
              <a:off x="3733800" y="4038600"/>
              <a:ext cx="838200" cy="83820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46113" name="Line 50"/>
            <p:cNvSpPr>
              <a:spLocks noChangeShapeType="1"/>
            </p:cNvSpPr>
            <p:nvPr/>
          </p:nvSpPr>
          <p:spPr bwMode="auto">
            <a:xfrm>
              <a:off x="4572000" y="5638800"/>
              <a:ext cx="457200" cy="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46114" name="Line 51"/>
            <p:cNvSpPr>
              <a:spLocks noChangeShapeType="1"/>
            </p:cNvSpPr>
            <p:nvPr/>
          </p:nvSpPr>
          <p:spPr bwMode="auto">
            <a:xfrm>
              <a:off x="3009498" y="4876800"/>
              <a:ext cx="0" cy="76200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</p:grpSp>
      <p:sp>
        <p:nvSpPr>
          <p:cNvPr id="46100" name="Text Box 2"/>
          <p:cNvSpPr txBox="1">
            <a:spLocks noChangeArrowheads="1"/>
          </p:cNvSpPr>
          <p:nvPr/>
        </p:nvSpPr>
        <p:spPr bwMode="auto">
          <a:xfrm>
            <a:off x="584200" y="1371600"/>
            <a:ext cx="23764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240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 valence bond:</a:t>
            </a:r>
          </a:p>
        </p:txBody>
      </p:sp>
      <p:sp>
        <p:nvSpPr>
          <p:cNvPr id="58" name="Freeform 57"/>
          <p:cNvSpPr/>
          <p:nvPr/>
        </p:nvSpPr>
        <p:spPr>
          <a:xfrm>
            <a:off x="7215188" y="1889125"/>
            <a:ext cx="571500" cy="601663"/>
          </a:xfrm>
          <a:custGeom>
            <a:avLst/>
            <a:gdLst>
              <a:gd name="connsiteX0" fmla="*/ 83736 w 576105"/>
              <a:gd name="connsiteY0" fmla="*/ 147375 h 567732"/>
              <a:gd name="connsiteX1" fmla="*/ 324897 w 576105"/>
              <a:gd name="connsiteY1" fmla="*/ 6699 h 567732"/>
              <a:gd name="connsiteX2" fmla="*/ 515815 w 576105"/>
              <a:gd name="connsiteY2" fmla="*/ 107182 h 567732"/>
              <a:gd name="connsiteX3" fmla="*/ 545960 w 576105"/>
              <a:gd name="connsiteY3" fmla="*/ 388536 h 567732"/>
              <a:gd name="connsiteX4" fmla="*/ 334945 w 576105"/>
              <a:gd name="connsiteY4" fmla="*/ 559358 h 567732"/>
              <a:gd name="connsiteX5" fmla="*/ 43543 w 576105"/>
              <a:gd name="connsiteY5" fmla="*/ 438778 h 567732"/>
              <a:gd name="connsiteX6" fmla="*/ 83736 w 576105"/>
              <a:gd name="connsiteY6" fmla="*/ 147375 h 56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6105" h="567732">
                <a:moveTo>
                  <a:pt x="83736" y="147375"/>
                </a:moveTo>
                <a:cubicBezTo>
                  <a:pt x="130628" y="75362"/>
                  <a:pt x="252884" y="13398"/>
                  <a:pt x="324897" y="6699"/>
                </a:cubicBezTo>
                <a:cubicBezTo>
                  <a:pt x="396910" y="0"/>
                  <a:pt x="478971" y="43542"/>
                  <a:pt x="515815" y="107182"/>
                </a:cubicBezTo>
                <a:cubicBezTo>
                  <a:pt x="552659" y="170822"/>
                  <a:pt x="576105" y="313173"/>
                  <a:pt x="545960" y="388536"/>
                </a:cubicBezTo>
                <a:cubicBezTo>
                  <a:pt x="515815" y="463899"/>
                  <a:pt x="418681" y="550984"/>
                  <a:pt x="334945" y="559358"/>
                </a:cubicBezTo>
                <a:cubicBezTo>
                  <a:pt x="251209" y="567732"/>
                  <a:pt x="87086" y="510791"/>
                  <a:pt x="43543" y="438778"/>
                </a:cubicBezTo>
                <a:cubicBezTo>
                  <a:pt x="0" y="366765"/>
                  <a:pt x="36844" y="219388"/>
                  <a:pt x="83736" y="147375"/>
                </a:cubicBezTo>
                <a:close/>
              </a:path>
            </a:pathLst>
          </a:custGeom>
          <a:noFill/>
          <a:ln w="76200">
            <a:solidFill>
              <a:schemeClr val="accent1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5637885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7" name="Oval 3"/>
          <p:cNvSpPr>
            <a:spLocks noChangeArrowheads="1"/>
          </p:cNvSpPr>
          <p:nvPr/>
        </p:nvSpPr>
        <p:spPr bwMode="auto">
          <a:xfrm>
            <a:off x="1771650" y="1225549"/>
            <a:ext cx="2505282" cy="1047751"/>
          </a:xfrm>
          <a:prstGeom prst="ellipse">
            <a:avLst/>
          </a:prstGeom>
          <a:noFill/>
          <a:ln w="12700">
            <a:solidFill>
              <a:schemeClr val="accent1">
                <a:lumMod val="2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5368" name="Oval 5"/>
          <p:cNvSpPr>
            <a:spLocks noChangeArrowheads="1"/>
          </p:cNvSpPr>
          <p:nvPr/>
        </p:nvSpPr>
        <p:spPr bwMode="auto">
          <a:xfrm>
            <a:off x="2157413" y="1595438"/>
            <a:ext cx="226476" cy="239418"/>
          </a:xfrm>
          <a:prstGeom prst="ellipse">
            <a:avLst/>
          </a:prstGeom>
          <a:solidFill>
            <a:srgbClr val="92D050"/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5369" name="Oval 6"/>
          <p:cNvSpPr>
            <a:spLocks noChangeArrowheads="1"/>
          </p:cNvSpPr>
          <p:nvPr/>
        </p:nvSpPr>
        <p:spPr bwMode="auto">
          <a:xfrm>
            <a:off x="2733675" y="1595438"/>
            <a:ext cx="228634" cy="239418"/>
          </a:xfrm>
          <a:prstGeom prst="ellipse">
            <a:avLst/>
          </a:prstGeom>
          <a:solidFill>
            <a:srgbClr val="FF0000"/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5370" name="Oval 9"/>
          <p:cNvSpPr>
            <a:spLocks noChangeArrowheads="1"/>
          </p:cNvSpPr>
          <p:nvPr/>
        </p:nvSpPr>
        <p:spPr bwMode="auto">
          <a:xfrm>
            <a:off x="2549525" y="1444626"/>
            <a:ext cx="1302173" cy="554036"/>
          </a:xfrm>
          <a:prstGeom prst="ellipse">
            <a:avLst/>
          </a:prstGeom>
          <a:noFill/>
          <a:ln w="12700">
            <a:solidFill>
              <a:schemeClr val="accent1">
                <a:lumMod val="2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5371" name="Oval 11"/>
          <p:cNvSpPr>
            <a:spLocks noChangeArrowheads="1"/>
          </p:cNvSpPr>
          <p:nvPr/>
        </p:nvSpPr>
        <p:spPr bwMode="auto">
          <a:xfrm>
            <a:off x="3313113" y="1595438"/>
            <a:ext cx="226476" cy="239418"/>
          </a:xfrm>
          <a:prstGeom prst="ellipse">
            <a:avLst/>
          </a:prstGeom>
          <a:solidFill>
            <a:srgbClr val="0070C0"/>
          </a:solidFill>
          <a:ln w="9525">
            <a:solidFill>
              <a:srgbClr val="0070C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5372" name="Oval 3"/>
          <p:cNvSpPr>
            <a:spLocks noChangeArrowheads="1"/>
          </p:cNvSpPr>
          <p:nvPr/>
        </p:nvSpPr>
        <p:spPr bwMode="auto">
          <a:xfrm>
            <a:off x="5137150" y="1276351"/>
            <a:ext cx="2530338" cy="1009650"/>
          </a:xfrm>
          <a:prstGeom prst="ellipse">
            <a:avLst/>
          </a:prstGeom>
          <a:noFill/>
          <a:ln w="12700">
            <a:solidFill>
              <a:schemeClr val="accent1">
                <a:lumMod val="2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5373" name="Oval 5"/>
          <p:cNvSpPr>
            <a:spLocks noChangeArrowheads="1"/>
          </p:cNvSpPr>
          <p:nvPr/>
        </p:nvSpPr>
        <p:spPr bwMode="auto">
          <a:xfrm>
            <a:off x="5497513" y="1674813"/>
            <a:ext cx="226476" cy="239418"/>
          </a:xfrm>
          <a:prstGeom prst="ellipse">
            <a:avLst/>
          </a:prstGeom>
          <a:solidFill>
            <a:srgbClr val="FF0000"/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5374" name="Oval 6"/>
          <p:cNvSpPr>
            <a:spLocks noChangeArrowheads="1"/>
          </p:cNvSpPr>
          <p:nvPr/>
        </p:nvSpPr>
        <p:spPr bwMode="auto">
          <a:xfrm>
            <a:off x="6073775" y="1674813"/>
            <a:ext cx="228634" cy="239418"/>
          </a:xfrm>
          <a:prstGeom prst="ellipse">
            <a:avLst/>
          </a:prstGeom>
          <a:solidFill>
            <a:srgbClr val="0070C0"/>
          </a:solidFill>
          <a:ln w="9525">
            <a:solidFill>
              <a:srgbClr val="0070C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5375" name="Oval 9"/>
          <p:cNvSpPr>
            <a:spLocks noChangeArrowheads="1"/>
          </p:cNvSpPr>
          <p:nvPr/>
        </p:nvSpPr>
        <p:spPr bwMode="auto">
          <a:xfrm>
            <a:off x="5346700" y="1533525"/>
            <a:ext cx="1240164" cy="527653"/>
          </a:xfrm>
          <a:prstGeom prst="ellipse">
            <a:avLst/>
          </a:prstGeom>
          <a:noFill/>
          <a:ln w="12700">
            <a:solidFill>
              <a:schemeClr val="accent1">
                <a:lumMod val="2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5376" name="Oval 11"/>
          <p:cNvSpPr>
            <a:spLocks noChangeArrowheads="1"/>
          </p:cNvSpPr>
          <p:nvPr/>
        </p:nvSpPr>
        <p:spPr bwMode="auto">
          <a:xfrm>
            <a:off x="7212013" y="1674813"/>
            <a:ext cx="226476" cy="239418"/>
          </a:xfrm>
          <a:prstGeom prst="ellipse">
            <a:avLst/>
          </a:prstGeom>
          <a:solidFill>
            <a:srgbClr val="92D050"/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5392" name="Freeform 63"/>
          <p:cNvSpPr>
            <a:spLocks/>
          </p:cNvSpPr>
          <p:nvPr/>
        </p:nvSpPr>
        <p:spPr bwMode="auto">
          <a:xfrm>
            <a:off x="6622627" y="1507106"/>
            <a:ext cx="555512" cy="133873"/>
          </a:xfrm>
          <a:custGeom>
            <a:avLst/>
            <a:gdLst>
              <a:gd name="T0" fmla="*/ 0 w 704850"/>
              <a:gd name="T1" fmla="*/ 122237 h 169862"/>
              <a:gd name="T2" fmla="*/ 361950 w 704850"/>
              <a:gd name="T3" fmla="*/ 7937 h 169862"/>
              <a:gd name="T4" fmla="*/ 704850 w 704850"/>
              <a:gd name="T5" fmla="*/ 169862 h 169862"/>
              <a:gd name="T6" fmla="*/ 0 60000 65536"/>
              <a:gd name="T7" fmla="*/ 0 60000 65536"/>
              <a:gd name="T8" fmla="*/ 0 60000 65536"/>
              <a:gd name="T9" fmla="*/ 0 w 704850"/>
              <a:gd name="T10" fmla="*/ 0 h 169862"/>
              <a:gd name="T11" fmla="*/ 704850 w 704850"/>
              <a:gd name="T12" fmla="*/ 169862 h 16986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04850" h="169862">
                <a:moveTo>
                  <a:pt x="0" y="122237"/>
                </a:moveTo>
                <a:cubicBezTo>
                  <a:pt x="122237" y="61118"/>
                  <a:pt x="244475" y="0"/>
                  <a:pt x="361950" y="7937"/>
                </a:cubicBezTo>
                <a:cubicBezTo>
                  <a:pt x="479425" y="15874"/>
                  <a:pt x="592137" y="92868"/>
                  <a:pt x="704850" y="169862"/>
                </a:cubicBezTo>
              </a:path>
            </a:pathLst>
          </a:custGeom>
          <a:noFill/>
          <a:ln w="38100" cap="flat" cmpd="sng" algn="ctr">
            <a:solidFill>
              <a:schemeClr val="accent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393" name="Freeform 66"/>
          <p:cNvSpPr>
            <a:spLocks/>
          </p:cNvSpPr>
          <p:nvPr/>
        </p:nvSpPr>
        <p:spPr bwMode="auto">
          <a:xfrm rot="10800000">
            <a:off x="6604375" y="1910703"/>
            <a:ext cx="531548" cy="128098"/>
          </a:xfrm>
          <a:custGeom>
            <a:avLst/>
            <a:gdLst>
              <a:gd name="T0" fmla="*/ 0 w 704850"/>
              <a:gd name="T1" fmla="*/ 122237 h 169862"/>
              <a:gd name="T2" fmla="*/ 361950 w 704850"/>
              <a:gd name="T3" fmla="*/ 7937 h 169862"/>
              <a:gd name="T4" fmla="*/ 704850 w 704850"/>
              <a:gd name="T5" fmla="*/ 169862 h 169862"/>
              <a:gd name="T6" fmla="*/ 0 60000 65536"/>
              <a:gd name="T7" fmla="*/ 0 60000 65536"/>
              <a:gd name="T8" fmla="*/ 0 60000 65536"/>
              <a:gd name="T9" fmla="*/ 0 w 704850"/>
              <a:gd name="T10" fmla="*/ 0 h 169862"/>
              <a:gd name="T11" fmla="*/ 704850 w 704850"/>
              <a:gd name="T12" fmla="*/ 169862 h 16986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04850" h="169862">
                <a:moveTo>
                  <a:pt x="0" y="122237"/>
                </a:moveTo>
                <a:cubicBezTo>
                  <a:pt x="122237" y="61118"/>
                  <a:pt x="244475" y="0"/>
                  <a:pt x="361950" y="7937"/>
                </a:cubicBezTo>
                <a:cubicBezTo>
                  <a:pt x="479425" y="15874"/>
                  <a:pt x="592137" y="92868"/>
                  <a:pt x="704850" y="169862"/>
                </a:cubicBezTo>
              </a:path>
            </a:pathLst>
          </a:custGeom>
          <a:noFill/>
          <a:ln w="38100" cap="flat" cmpd="sng" algn="ctr">
            <a:solidFill>
              <a:schemeClr val="accent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cxnSp>
        <p:nvCxnSpPr>
          <p:cNvPr id="15398" name="Straight Arrow Connector 92"/>
          <p:cNvCxnSpPr>
            <a:cxnSpLocks noChangeShapeType="1"/>
          </p:cNvCxnSpPr>
          <p:nvPr/>
        </p:nvCxnSpPr>
        <p:spPr bwMode="auto">
          <a:xfrm flipV="1">
            <a:off x="1663700" y="2249800"/>
            <a:ext cx="493713" cy="472385"/>
          </a:xfrm>
          <a:prstGeom prst="straightConnector1">
            <a:avLst/>
          </a:prstGeom>
          <a:noFill/>
          <a:ln w="76200" algn="ctr">
            <a:solidFill>
              <a:srgbClr val="C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5399" name="Straight Arrow Connector 98"/>
          <p:cNvCxnSpPr>
            <a:cxnSpLocks noChangeShapeType="1"/>
          </p:cNvCxnSpPr>
          <p:nvPr/>
        </p:nvCxnSpPr>
        <p:spPr bwMode="auto">
          <a:xfrm>
            <a:off x="4384882" y="1795601"/>
            <a:ext cx="677812" cy="0"/>
          </a:xfrm>
          <a:prstGeom prst="straightConnector1">
            <a:avLst/>
          </a:prstGeom>
          <a:noFill/>
          <a:ln w="76200" algn="ctr">
            <a:solidFill>
              <a:srgbClr val="C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5" name="Oval 3"/>
          <p:cNvSpPr>
            <a:spLocks noChangeArrowheads="1"/>
          </p:cNvSpPr>
          <p:nvPr/>
        </p:nvSpPr>
        <p:spPr bwMode="auto">
          <a:xfrm>
            <a:off x="355393" y="2850773"/>
            <a:ext cx="2317163" cy="969076"/>
          </a:xfrm>
          <a:prstGeom prst="ellipse">
            <a:avLst/>
          </a:prstGeom>
          <a:noFill/>
          <a:ln w="12700">
            <a:solidFill>
              <a:schemeClr val="accent1">
                <a:lumMod val="2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6" name="Oval 5"/>
          <p:cNvSpPr>
            <a:spLocks noChangeArrowheads="1"/>
          </p:cNvSpPr>
          <p:nvPr/>
        </p:nvSpPr>
        <p:spPr bwMode="auto">
          <a:xfrm>
            <a:off x="741156" y="3195261"/>
            <a:ext cx="226476" cy="239418"/>
          </a:xfrm>
          <a:prstGeom prst="ellipse">
            <a:avLst/>
          </a:prstGeom>
          <a:solidFill>
            <a:srgbClr val="92D050"/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7" name="Oval 6"/>
          <p:cNvSpPr>
            <a:spLocks noChangeArrowheads="1"/>
          </p:cNvSpPr>
          <p:nvPr/>
        </p:nvSpPr>
        <p:spPr bwMode="auto">
          <a:xfrm>
            <a:off x="1317418" y="3195261"/>
            <a:ext cx="228634" cy="239418"/>
          </a:xfrm>
          <a:prstGeom prst="ellipse">
            <a:avLst/>
          </a:prstGeom>
          <a:solidFill>
            <a:srgbClr val="FF0000"/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8" name="Oval 9"/>
          <p:cNvSpPr>
            <a:spLocks noChangeArrowheads="1"/>
          </p:cNvSpPr>
          <p:nvPr/>
        </p:nvSpPr>
        <p:spPr bwMode="auto">
          <a:xfrm>
            <a:off x="546100" y="3044449"/>
            <a:ext cx="1190841" cy="554036"/>
          </a:xfrm>
          <a:prstGeom prst="ellipse">
            <a:avLst/>
          </a:prstGeom>
          <a:noFill/>
          <a:ln w="12700">
            <a:solidFill>
              <a:schemeClr val="accent1">
                <a:lumMod val="2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9" name="Oval 11"/>
          <p:cNvSpPr>
            <a:spLocks noChangeArrowheads="1"/>
          </p:cNvSpPr>
          <p:nvPr/>
        </p:nvSpPr>
        <p:spPr bwMode="auto">
          <a:xfrm>
            <a:off x="1896856" y="3195261"/>
            <a:ext cx="226476" cy="239418"/>
          </a:xfrm>
          <a:prstGeom prst="ellipse">
            <a:avLst/>
          </a:prstGeom>
          <a:solidFill>
            <a:srgbClr val="0070C0"/>
          </a:solidFill>
          <a:ln w="9525">
            <a:solidFill>
              <a:srgbClr val="0070C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88" name="TextBox 64"/>
          <p:cNvSpPr txBox="1">
            <a:spLocks noChangeArrowheads="1"/>
          </p:cNvSpPr>
          <p:nvPr/>
        </p:nvSpPr>
        <p:spPr bwMode="auto">
          <a:xfrm>
            <a:off x="1149301" y="1849384"/>
            <a:ext cx="496888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40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F</a:t>
            </a:r>
          </a:p>
        </p:txBody>
      </p:sp>
      <p:sp>
        <p:nvSpPr>
          <p:cNvPr id="93" name="TextBox 64"/>
          <p:cNvSpPr txBox="1">
            <a:spLocks noChangeArrowheads="1"/>
          </p:cNvSpPr>
          <p:nvPr/>
        </p:nvSpPr>
        <p:spPr bwMode="auto">
          <a:xfrm>
            <a:off x="4413286" y="990383"/>
            <a:ext cx="496888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4000" i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R</a:t>
            </a:r>
            <a:endParaRPr lang="en-US" sz="4000" i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54500591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7" name="Oval 3"/>
          <p:cNvSpPr>
            <a:spLocks noChangeArrowheads="1"/>
          </p:cNvSpPr>
          <p:nvPr/>
        </p:nvSpPr>
        <p:spPr bwMode="auto">
          <a:xfrm>
            <a:off x="1771650" y="1225549"/>
            <a:ext cx="2505282" cy="1047751"/>
          </a:xfrm>
          <a:prstGeom prst="ellipse">
            <a:avLst/>
          </a:prstGeom>
          <a:noFill/>
          <a:ln w="12700">
            <a:solidFill>
              <a:schemeClr val="accent1">
                <a:lumMod val="2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5368" name="Oval 5"/>
          <p:cNvSpPr>
            <a:spLocks noChangeArrowheads="1"/>
          </p:cNvSpPr>
          <p:nvPr/>
        </p:nvSpPr>
        <p:spPr bwMode="auto">
          <a:xfrm>
            <a:off x="2157413" y="1595438"/>
            <a:ext cx="226476" cy="239418"/>
          </a:xfrm>
          <a:prstGeom prst="ellipse">
            <a:avLst/>
          </a:prstGeom>
          <a:solidFill>
            <a:srgbClr val="92D050"/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5369" name="Oval 6"/>
          <p:cNvSpPr>
            <a:spLocks noChangeArrowheads="1"/>
          </p:cNvSpPr>
          <p:nvPr/>
        </p:nvSpPr>
        <p:spPr bwMode="auto">
          <a:xfrm>
            <a:off x="2733675" y="1595438"/>
            <a:ext cx="228634" cy="239418"/>
          </a:xfrm>
          <a:prstGeom prst="ellipse">
            <a:avLst/>
          </a:prstGeom>
          <a:solidFill>
            <a:srgbClr val="FF0000"/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5370" name="Oval 9"/>
          <p:cNvSpPr>
            <a:spLocks noChangeArrowheads="1"/>
          </p:cNvSpPr>
          <p:nvPr/>
        </p:nvSpPr>
        <p:spPr bwMode="auto">
          <a:xfrm>
            <a:off x="2549525" y="1444626"/>
            <a:ext cx="1302173" cy="554036"/>
          </a:xfrm>
          <a:prstGeom prst="ellipse">
            <a:avLst/>
          </a:prstGeom>
          <a:noFill/>
          <a:ln w="12700">
            <a:solidFill>
              <a:schemeClr val="accent1">
                <a:lumMod val="2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5371" name="Oval 11"/>
          <p:cNvSpPr>
            <a:spLocks noChangeArrowheads="1"/>
          </p:cNvSpPr>
          <p:nvPr/>
        </p:nvSpPr>
        <p:spPr bwMode="auto">
          <a:xfrm>
            <a:off x="3313113" y="1595438"/>
            <a:ext cx="226476" cy="239418"/>
          </a:xfrm>
          <a:prstGeom prst="ellipse">
            <a:avLst/>
          </a:prstGeom>
          <a:solidFill>
            <a:srgbClr val="0070C0"/>
          </a:solidFill>
          <a:ln w="9525">
            <a:solidFill>
              <a:srgbClr val="0070C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5372" name="Oval 3"/>
          <p:cNvSpPr>
            <a:spLocks noChangeArrowheads="1"/>
          </p:cNvSpPr>
          <p:nvPr/>
        </p:nvSpPr>
        <p:spPr bwMode="auto">
          <a:xfrm>
            <a:off x="5137150" y="1276351"/>
            <a:ext cx="2530338" cy="1009650"/>
          </a:xfrm>
          <a:prstGeom prst="ellipse">
            <a:avLst/>
          </a:prstGeom>
          <a:noFill/>
          <a:ln w="12700">
            <a:solidFill>
              <a:schemeClr val="accent1">
                <a:lumMod val="2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5373" name="Oval 5"/>
          <p:cNvSpPr>
            <a:spLocks noChangeArrowheads="1"/>
          </p:cNvSpPr>
          <p:nvPr/>
        </p:nvSpPr>
        <p:spPr bwMode="auto">
          <a:xfrm>
            <a:off x="5497513" y="1674813"/>
            <a:ext cx="226476" cy="239418"/>
          </a:xfrm>
          <a:prstGeom prst="ellipse">
            <a:avLst/>
          </a:prstGeom>
          <a:solidFill>
            <a:srgbClr val="FF0000"/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5374" name="Oval 6"/>
          <p:cNvSpPr>
            <a:spLocks noChangeArrowheads="1"/>
          </p:cNvSpPr>
          <p:nvPr/>
        </p:nvSpPr>
        <p:spPr bwMode="auto">
          <a:xfrm>
            <a:off x="6073775" y="1674813"/>
            <a:ext cx="228634" cy="239418"/>
          </a:xfrm>
          <a:prstGeom prst="ellipse">
            <a:avLst/>
          </a:prstGeom>
          <a:solidFill>
            <a:srgbClr val="0070C0"/>
          </a:solidFill>
          <a:ln w="9525">
            <a:solidFill>
              <a:srgbClr val="0070C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5375" name="Oval 9"/>
          <p:cNvSpPr>
            <a:spLocks noChangeArrowheads="1"/>
          </p:cNvSpPr>
          <p:nvPr/>
        </p:nvSpPr>
        <p:spPr bwMode="auto">
          <a:xfrm>
            <a:off x="5346700" y="1533525"/>
            <a:ext cx="1240164" cy="527653"/>
          </a:xfrm>
          <a:prstGeom prst="ellipse">
            <a:avLst/>
          </a:prstGeom>
          <a:noFill/>
          <a:ln w="76200">
            <a:solidFill>
              <a:schemeClr val="accent1">
                <a:lumMod val="2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5376" name="Oval 11"/>
          <p:cNvSpPr>
            <a:spLocks noChangeArrowheads="1"/>
          </p:cNvSpPr>
          <p:nvPr/>
        </p:nvSpPr>
        <p:spPr bwMode="auto">
          <a:xfrm>
            <a:off x="7212013" y="1674813"/>
            <a:ext cx="226476" cy="239418"/>
          </a:xfrm>
          <a:prstGeom prst="ellipse">
            <a:avLst/>
          </a:prstGeom>
          <a:solidFill>
            <a:srgbClr val="92D050"/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5377" name="Oval 3"/>
          <p:cNvSpPr>
            <a:spLocks noChangeArrowheads="1"/>
          </p:cNvSpPr>
          <p:nvPr/>
        </p:nvSpPr>
        <p:spPr bwMode="auto">
          <a:xfrm>
            <a:off x="6375400" y="2867025"/>
            <a:ext cx="2490707" cy="1007788"/>
          </a:xfrm>
          <a:prstGeom prst="ellipse">
            <a:avLst/>
          </a:prstGeom>
          <a:noFill/>
          <a:ln w="12700">
            <a:solidFill>
              <a:schemeClr val="accent1">
                <a:lumMod val="2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5378" name="Oval 5"/>
          <p:cNvSpPr>
            <a:spLocks noChangeArrowheads="1"/>
          </p:cNvSpPr>
          <p:nvPr/>
        </p:nvSpPr>
        <p:spPr bwMode="auto">
          <a:xfrm>
            <a:off x="6735763" y="3198813"/>
            <a:ext cx="226476" cy="239418"/>
          </a:xfrm>
          <a:prstGeom prst="ellipse">
            <a:avLst/>
          </a:prstGeom>
          <a:solidFill>
            <a:srgbClr val="FF0000"/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5392" name="Freeform 63"/>
          <p:cNvSpPr>
            <a:spLocks/>
          </p:cNvSpPr>
          <p:nvPr/>
        </p:nvSpPr>
        <p:spPr bwMode="auto">
          <a:xfrm>
            <a:off x="6622627" y="1507106"/>
            <a:ext cx="555512" cy="133873"/>
          </a:xfrm>
          <a:custGeom>
            <a:avLst/>
            <a:gdLst>
              <a:gd name="T0" fmla="*/ 0 w 704850"/>
              <a:gd name="T1" fmla="*/ 122237 h 169862"/>
              <a:gd name="T2" fmla="*/ 361950 w 704850"/>
              <a:gd name="T3" fmla="*/ 7937 h 169862"/>
              <a:gd name="T4" fmla="*/ 704850 w 704850"/>
              <a:gd name="T5" fmla="*/ 169862 h 169862"/>
              <a:gd name="T6" fmla="*/ 0 60000 65536"/>
              <a:gd name="T7" fmla="*/ 0 60000 65536"/>
              <a:gd name="T8" fmla="*/ 0 60000 65536"/>
              <a:gd name="T9" fmla="*/ 0 w 704850"/>
              <a:gd name="T10" fmla="*/ 0 h 169862"/>
              <a:gd name="T11" fmla="*/ 704850 w 704850"/>
              <a:gd name="T12" fmla="*/ 169862 h 16986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04850" h="169862">
                <a:moveTo>
                  <a:pt x="0" y="122237"/>
                </a:moveTo>
                <a:cubicBezTo>
                  <a:pt x="122237" y="61118"/>
                  <a:pt x="244475" y="0"/>
                  <a:pt x="361950" y="7937"/>
                </a:cubicBezTo>
                <a:cubicBezTo>
                  <a:pt x="479425" y="15874"/>
                  <a:pt x="592137" y="92868"/>
                  <a:pt x="704850" y="169862"/>
                </a:cubicBezTo>
              </a:path>
            </a:pathLst>
          </a:custGeom>
          <a:noFill/>
          <a:ln w="38100" cap="flat" cmpd="sng" algn="ctr">
            <a:solidFill>
              <a:schemeClr val="accent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393" name="Freeform 66"/>
          <p:cNvSpPr>
            <a:spLocks/>
          </p:cNvSpPr>
          <p:nvPr/>
        </p:nvSpPr>
        <p:spPr bwMode="auto">
          <a:xfrm rot="10800000">
            <a:off x="6604375" y="1910703"/>
            <a:ext cx="531548" cy="128098"/>
          </a:xfrm>
          <a:custGeom>
            <a:avLst/>
            <a:gdLst>
              <a:gd name="T0" fmla="*/ 0 w 704850"/>
              <a:gd name="T1" fmla="*/ 122237 h 169862"/>
              <a:gd name="T2" fmla="*/ 361950 w 704850"/>
              <a:gd name="T3" fmla="*/ 7937 h 169862"/>
              <a:gd name="T4" fmla="*/ 704850 w 704850"/>
              <a:gd name="T5" fmla="*/ 169862 h 169862"/>
              <a:gd name="T6" fmla="*/ 0 60000 65536"/>
              <a:gd name="T7" fmla="*/ 0 60000 65536"/>
              <a:gd name="T8" fmla="*/ 0 60000 65536"/>
              <a:gd name="T9" fmla="*/ 0 w 704850"/>
              <a:gd name="T10" fmla="*/ 0 h 169862"/>
              <a:gd name="T11" fmla="*/ 704850 w 704850"/>
              <a:gd name="T12" fmla="*/ 169862 h 16986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04850" h="169862">
                <a:moveTo>
                  <a:pt x="0" y="122237"/>
                </a:moveTo>
                <a:cubicBezTo>
                  <a:pt x="122237" y="61118"/>
                  <a:pt x="244475" y="0"/>
                  <a:pt x="361950" y="7937"/>
                </a:cubicBezTo>
                <a:cubicBezTo>
                  <a:pt x="479425" y="15874"/>
                  <a:pt x="592137" y="92868"/>
                  <a:pt x="704850" y="169862"/>
                </a:cubicBezTo>
              </a:path>
            </a:pathLst>
          </a:custGeom>
          <a:noFill/>
          <a:ln w="38100" cap="flat" cmpd="sng" algn="ctr">
            <a:solidFill>
              <a:schemeClr val="accent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379" name="Oval 6"/>
          <p:cNvSpPr>
            <a:spLocks noChangeArrowheads="1"/>
          </p:cNvSpPr>
          <p:nvPr/>
        </p:nvSpPr>
        <p:spPr bwMode="auto">
          <a:xfrm>
            <a:off x="7312025" y="3198813"/>
            <a:ext cx="228634" cy="239418"/>
          </a:xfrm>
          <a:prstGeom prst="ellipse">
            <a:avLst/>
          </a:prstGeom>
          <a:solidFill>
            <a:srgbClr val="0070C0"/>
          </a:solidFill>
          <a:ln w="9525">
            <a:solidFill>
              <a:srgbClr val="0070C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5380" name="Oval 9"/>
          <p:cNvSpPr>
            <a:spLocks noChangeArrowheads="1"/>
          </p:cNvSpPr>
          <p:nvPr/>
        </p:nvSpPr>
        <p:spPr bwMode="auto">
          <a:xfrm>
            <a:off x="7214920" y="3032125"/>
            <a:ext cx="1175018" cy="612775"/>
          </a:xfrm>
          <a:prstGeom prst="ellipse">
            <a:avLst/>
          </a:prstGeom>
          <a:noFill/>
          <a:ln w="76200">
            <a:solidFill>
              <a:schemeClr val="accent1">
                <a:lumMod val="2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5381" name="Oval 11"/>
          <p:cNvSpPr>
            <a:spLocks noChangeArrowheads="1"/>
          </p:cNvSpPr>
          <p:nvPr/>
        </p:nvSpPr>
        <p:spPr bwMode="auto">
          <a:xfrm>
            <a:off x="8018463" y="3198813"/>
            <a:ext cx="226476" cy="239418"/>
          </a:xfrm>
          <a:prstGeom prst="ellipse">
            <a:avLst/>
          </a:prstGeom>
          <a:solidFill>
            <a:srgbClr val="92D050"/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cxnSp>
        <p:nvCxnSpPr>
          <p:cNvPr id="15398" name="Straight Arrow Connector 92"/>
          <p:cNvCxnSpPr>
            <a:cxnSpLocks noChangeShapeType="1"/>
          </p:cNvCxnSpPr>
          <p:nvPr/>
        </p:nvCxnSpPr>
        <p:spPr bwMode="auto">
          <a:xfrm flipV="1">
            <a:off x="1663700" y="2249800"/>
            <a:ext cx="493713" cy="472385"/>
          </a:xfrm>
          <a:prstGeom prst="straightConnector1">
            <a:avLst/>
          </a:prstGeom>
          <a:noFill/>
          <a:ln w="76200" algn="ctr">
            <a:solidFill>
              <a:srgbClr val="C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5399" name="Straight Arrow Connector 98"/>
          <p:cNvCxnSpPr>
            <a:cxnSpLocks noChangeShapeType="1"/>
          </p:cNvCxnSpPr>
          <p:nvPr/>
        </p:nvCxnSpPr>
        <p:spPr bwMode="auto">
          <a:xfrm>
            <a:off x="4384882" y="1795601"/>
            <a:ext cx="677812" cy="0"/>
          </a:xfrm>
          <a:prstGeom prst="straightConnector1">
            <a:avLst/>
          </a:prstGeom>
          <a:noFill/>
          <a:ln w="76200" algn="ctr">
            <a:solidFill>
              <a:srgbClr val="C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5400" name="Straight Arrow Connector 105"/>
          <p:cNvCxnSpPr>
            <a:cxnSpLocks noChangeShapeType="1"/>
          </p:cNvCxnSpPr>
          <p:nvPr/>
        </p:nvCxnSpPr>
        <p:spPr bwMode="auto">
          <a:xfrm>
            <a:off x="6965370" y="2300252"/>
            <a:ext cx="460972" cy="494620"/>
          </a:xfrm>
          <a:prstGeom prst="straightConnector1">
            <a:avLst/>
          </a:prstGeom>
          <a:noFill/>
          <a:ln w="76200" algn="ctr">
            <a:solidFill>
              <a:srgbClr val="C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5" name="Oval 3"/>
          <p:cNvSpPr>
            <a:spLocks noChangeArrowheads="1"/>
          </p:cNvSpPr>
          <p:nvPr/>
        </p:nvSpPr>
        <p:spPr bwMode="auto">
          <a:xfrm>
            <a:off x="355393" y="2850773"/>
            <a:ext cx="2317163" cy="969076"/>
          </a:xfrm>
          <a:prstGeom prst="ellipse">
            <a:avLst/>
          </a:prstGeom>
          <a:noFill/>
          <a:ln w="12700">
            <a:solidFill>
              <a:schemeClr val="accent1">
                <a:lumMod val="2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6" name="Oval 5"/>
          <p:cNvSpPr>
            <a:spLocks noChangeArrowheads="1"/>
          </p:cNvSpPr>
          <p:nvPr/>
        </p:nvSpPr>
        <p:spPr bwMode="auto">
          <a:xfrm>
            <a:off x="741156" y="3195261"/>
            <a:ext cx="226476" cy="239418"/>
          </a:xfrm>
          <a:prstGeom prst="ellipse">
            <a:avLst/>
          </a:prstGeom>
          <a:solidFill>
            <a:srgbClr val="92D050"/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7" name="Oval 6"/>
          <p:cNvSpPr>
            <a:spLocks noChangeArrowheads="1"/>
          </p:cNvSpPr>
          <p:nvPr/>
        </p:nvSpPr>
        <p:spPr bwMode="auto">
          <a:xfrm>
            <a:off x="1317418" y="3195261"/>
            <a:ext cx="228634" cy="239418"/>
          </a:xfrm>
          <a:prstGeom prst="ellipse">
            <a:avLst/>
          </a:prstGeom>
          <a:solidFill>
            <a:srgbClr val="FF0000"/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8" name="Oval 9"/>
          <p:cNvSpPr>
            <a:spLocks noChangeArrowheads="1"/>
          </p:cNvSpPr>
          <p:nvPr/>
        </p:nvSpPr>
        <p:spPr bwMode="auto">
          <a:xfrm>
            <a:off x="546100" y="3044449"/>
            <a:ext cx="1190841" cy="554036"/>
          </a:xfrm>
          <a:prstGeom prst="ellipse">
            <a:avLst/>
          </a:prstGeom>
          <a:noFill/>
          <a:ln w="12700">
            <a:solidFill>
              <a:schemeClr val="accent1">
                <a:lumMod val="2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9" name="Oval 11"/>
          <p:cNvSpPr>
            <a:spLocks noChangeArrowheads="1"/>
          </p:cNvSpPr>
          <p:nvPr/>
        </p:nvSpPr>
        <p:spPr bwMode="auto">
          <a:xfrm>
            <a:off x="1896856" y="3195261"/>
            <a:ext cx="226476" cy="239418"/>
          </a:xfrm>
          <a:prstGeom prst="ellipse">
            <a:avLst/>
          </a:prstGeom>
          <a:solidFill>
            <a:srgbClr val="0070C0"/>
          </a:solidFill>
          <a:ln w="9525">
            <a:solidFill>
              <a:srgbClr val="0070C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88" name="TextBox 64"/>
          <p:cNvSpPr txBox="1">
            <a:spLocks noChangeArrowheads="1"/>
          </p:cNvSpPr>
          <p:nvPr/>
        </p:nvSpPr>
        <p:spPr bwMode="auto">
          <a:xfrm>
            <a:off x="1149301" y="1849384"/>
            <a:ext cx="496888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40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F</a:t>
            </a:r>
          </a:p>
        </p:txBody>
      </p:sp>
      <p:sp>
        <p:nvSpPr>
          <p:cNvPr id="89" name="TextBox 64"/>
          <p:cNvSpPr txBox="1">
            <a:spLocks noChangeArrowheads="1"/>
          </p:cNvSpPr>
          <p:nvPr/>
        </p:nvSpPr>
        <p:spPr bwMode="auto">
          <a:xfrm>
            <a:off x="7462468" y="2004141"/>
            <a:ext cx="496888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40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F</a:t>
            </a:r>
          </a:p>
        </p:txBody>
      </p:sp>
      <p:sp>
        <p:nvSpPr>
          <p:cNvPr id="93" name="TextBox 64"/>
          <p:cNvSpPr txBox="1">
            <a:spLocks noChangeArrowheads="1"/>
          </p:cNvSpPr>
          <p:nvPr/>
        </p:nvSpPr>
        <p:spPr bwMode="auto">
          <a:xfrm>
            <a:off x="4413286" y="990383"/>
            <a:ext cx="496888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4000" i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R</a:t>
            </a:r>
            <a:endParaRPr lang="en-US" sz="4000" i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911802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7" name="Oval 3"/>
          <p:cNvSpPr>
            <a:spLocks noChangeArrowheads="1"/>
          </p:cNvSpPr>
          <p:nvPr/>
        </p:nvSpPr>
        <p:spPr bwMode="auto">
          <a:xfrm>
            <a:off x="1771650" y="1225549"/>
            <a:ext cx="2505282" cy="1047751"/>
          </a:xfrm>
          <a:prstGeom prst="ellipse">
            <a:avLst/>
          </a:prstGeom>
          <a:noFill/>
          <a:ln w="12700">
            <a:solidFill>
              <a:schemeClr val="accent1">
                <a:lumMod val="2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5368" name="Oval 5"/>
          <p:cNvSpPr>
            <a:spLocks noChangeArrowheads="1"/>
          </p:cNvSpPr>
          <p:nvPr/>
        </p:nvSpPr>
        <p:spPr bwMode="auto">
          <a:xfrm>
            <a:off x="2157413" y="1595438"/>
            <a:ext cx="226476" cy="239418"/>
          </a:xfrm>
          <a:prstGeom prst="ellipse">
            <a:avLst/>
          </a:prstGeom>
          <a:solidFill>
            <a:srgbClr val="92D050"/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5369" name="Oval 6"/>
          <p:cNvSpPr>
            <a:spLocks noChangeArrowheads="1"/>
          </p:cNvSpPr>
          <p:nvPr/>
        </p:nvSpPr>
        <p:spPr bwMode="auto">
          <a:xfrm>
            <a:off x="2733675" y="1595438"/>
            <a:ext cx="228634" cy="239418"/>
          </a:xfrm>
          <a:prstGeom prst="ellipse">
            <a:avLst/>
          </a:prstGeom>
          <a:solidFill>
            <a:srgbClr val="FF0000"/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5370" name="Oval 9"/>
          <p:cNvSpPr>
            <a:spLocks noChangeArrowheads="1"/>
          </p:cNvSpPr>
          <p:nvPr/>
        </p:nvSpPr>
        <p:spPr bwMode="auto">
          <a:xfrm>
            <a:off x="2549525" y="1444626"/>
            <a:ext cx="1302173" cy="554036"/>
          </a:xfrm>
          <a:prstGeom prst="ellipse">
            <a:avLst/>
          </a:prstGeom>
          <a:noFill/>
          <a:ln w="12700">
            <a:solidFill>
              <a:schemeClr val="accent1">
                <a:lumMod val="2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5371" name="Oval 11"/>
          <p:cNvSpPr>
            <a:spLocks noChangeArrowheads="1"/>
          </p:cNvSpPr>
          <p:nvPr/>
        </p:nvSpPr>
        <p:spPr bwMode="auto">
          <a:xfrm>
            <a:off x="3313113" y="1595438"/>
            <a:ext cx="226476" cy="239418"/>
          </a:xfrm>
          <a:prstGeom prst="ellipse">
            <a:avLst/>
          </a:prstGeom>
          <a:solidFill>
            <a:srgbClr val="0070C0"/>
          </a:solidFill>
          <a:ln w="9525">
            <a:solidFill>
              <a:srgbClr val="0070C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5372" name="Oval 3"/>
          <p:cNvSpPr>
            <a:spLocks noChangeArrowheads="1"/>
          </p:cNvSpPr>
          <p:nvPr/>
        </p:nvSpPr>
        <p:spPr bwMode="auto">
          <a:xfrm>
            <a:off x="5137150" y="1276351"/>
            <a:ext cx="2530338" cy="1009650"/>
          </a:xfrm>
          <a:prstGeom prst="ellipse">
            <a:avLst/>
          </a:prstGeom>
          <a:noFill/>
          <a:ln w="12700">
            <a:solidFill>
              <a:schemeClr val="accent1">
                <a:lumMod val="2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5373" name="Oval 5"/>
          <p:cNvSpPr>
            <a:spLocks noChangeArrowheads="1"/>
          </p:cNvSpPr>
          <p:nvPr/>
        </p:nvSpPr>
        <p:spPr bwMode="auto">
          <a:xfrm>
            <a:off x="5497513" y="1674813"/>
            <a:ext cx="226476" cy="239418"/>
          </a:xfrm>
          <a:prstGeom prst="ellipse">
            <a:avLst/>
          </a:prstGeom>
          <a:solidFill>
            <a:srgbClr val="FF0000"/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5374" name="Oval 6"/>
          <p:cNvSpPr>
            <a:spLocks noChangeArrowheads="1"/>
          </p:cNvSpPr>
          <p:nvPr/>
        </p:nvSpPr>
        <p:spPr bwMode="auto">
          <a:xfrm>
            <a:off x="6073775" y="1674813"/>
            <a:ext cx="228634" cy="239418"/>
          </a:xfrm>
          <a:prstGeom prst="ellipse">
            <a:avLst/>
          </a:prstGeom>
          <a:solidFill>
            <a:srgbClr val="0070C0"/>
          </a:solidFill>
          <a:ln w="9525">
            <a:solidFill>
              <a:srgbClr val="0070C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5375" name="Oval 9"/>
          <p:cNvSpPr>
            <a:spLocks noChangeArrowheads="1"/>
          </p:cNvSpPr>
          <p:nvPr/>
        </p:nvSpPr>
        <p:spPr bwMode="auto">
          <a:xfrm>
            <a:off x="5346700" y="1533525"/>
            <a:ext cx="1240164" cy="527653"/>
          </a:xfrm>
          <a:prstGeom prst="ellipse">
            <a:avLst/>
          </a:prstGeom>
          <a:noFill/>
          <a:ln w="12700">
            <a:solidFill>
              <a:schemeClr val="accent1">
                <a:lumMod val="2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5376" name="Oval 11"/>
          <p:cNvSpPr>
            <a:spLocks noChangeArrowheads="1"/>
          </p:cNvSpPr>
          <p:nvPr/>
        </p:nvSpPr>
        <p:spPr bwMode="auto">
          <a:xfrm>
            <a:off x="7212013" y="1674813"/>
            <a:ext cx="226476" cy="239418"/>
          </a:xfrm>
          <a:prstGeom prst="ellipse">
            <a:avLst/>
          </a:prstGeom>
          <a:solidFill>
            <a:srgbClr val="92D050"/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5377" name="Oval 3"/>
          <p:cNvSpPr>
            <a:spLocks noChangeArrowheads="1"/>
          </p:cNvSpPr>
          <p:nvPr/>
        </p:nvSpPr>
        <p:spPr bwMode="auto">
          <a:xfrm>
            <a:off x="6375400" y="2867025"/>
            <a:ext cx="2490707" cy="1007788"/>
          </a:xfrm>
          <a:prstGeom prst="ellipse">
            <a:avLst/>
          </a:prstGeom>
          <a:noFill/>
          <a:ln w="12700">
            <a:solidFill>
              <a:schemeClr val="accent1">
                <a:lumMod val="2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5378" name="Oval 5"/>
          <p:cNvSpPr>
            <a:spLocks noChangeArrowheads="1"/>
          </p:cNvSpPr>
          <p:nvPr/>
        </p:nvSpPr>
        <p:spPr bwMode="auto">
          <a:xfrm>
            <a:off x="6735763" y="3198813"/>
            <a:ext cx="226476" cy="239418"/>
          </a:xfrm>
          <a:prstGeom prst="ellipse">
            <a:avLst/>
          </a:prstGeom>
          <a:solidFill>
            <a:srgbClr val="FF0000"/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5392" name="Freeform 63"/>
          <p:cNvSpPr>
            <a:spLocks/>
          </p:cNvSpPr>
          <p:nvPr/>
        </p:nvSpPr>
        <p:spPr bwMode="auto">
          <a:xfrm>
            <a:off x="6622627" y="1507106"/>
            <a:ext cx="555512" cy="133873"/>
          </a:xfrm>
          <a:custGeom>
            <a:avLst/>
            <a:gdLst>
              <a:gd name="T0" fmla="*/ 0 w 704850"/>
              <a:gd name="T1" fmla="*/ 122237 h 169862"/>
              <a:gd name="T2" fmla="*/ 361950 w 704850"/>
              <a:gd name="T3" fmla="*/ 7937 h 169862"/>
              <a:gd name="T4" fmla="*/ 704850 w 704850"/>
              <a:gd name="T5" fmla="*/ 169862 h 169862"/>
              <a:gd name="T6" fmla="*/ 0 60000 65536"/>
              <a:gd name="T7" fmla="*/ 0 60000 65536"/>
              <a:gd name="T8" fmla="*/ 0 60000 65536"/>
              <a:gd name="T9" fmla="*/ 0 w 704850"/>
              <a:gd name="T10" fmla="*/ 0 h 169862"/>
              <a:gd name="T11" fmla="*/ 704850 w 704850"/>
              <a:gd name="T12" fmla="*/ 169862 h 16986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04850" h="169862">
                <a:moveTo>
                  <a:pt x="0" y="122237"/>
                </a:moveTo>
                <a:cubicBezTo>
                  <a:pt x="122237" y="61118"/>
                  <a:pt x="244475" y="0"/>
                  <a:pt x="361950" y="7937"/>
                </a:cubicBezTo>
                <a:cubicBezTo>
                  <a:pt x="479425" y="15874"/>
                  <a:pt x="592137" y="92868"/>
                  <a:pt x="704850" y="169862"/>
                </a:cubicBezTo>
              </a:path>
            </a:pathLst>
          </a:custGeom>
          <a:noFill/>
          <a:ln w="38100" cap="flat" cmpd="sng" algn="ctr">
            <a:solidFill>
              <a:schemeClr val="accent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393" name="Freeform 66"/>
          <p:cNvSpPr>
            <a:spLocks/>
          </p:cNvSpPr>
          <p:nvPr/>
        </p:nvSpPr>
        <p:spPr bwMode="auto">
          <a:xfrm rot="10800000">
            <a:off x="6604375" y="1910703"/>
            <a:ext cx="531548" cy="128098"/>
          </a:xfrm>
          <a:custGeom>
            <a:avLst/>
            <a:gdLst>
              <a:gd name="T0" fmla="*/ 0 w 704850"/>
              <a:gd name="T1" fmla="*/ 122237 h 169862"/>
              <a:gd name="T2" fmla="*/ 361950 w 704850"/>
              <a:gd name="T3" fmla="*/ 7937 h 169862"/>
              <a:gd name="T4" fmla="*/ 704850 w 704850"/>
              <a:gd name="T5" fmla="*/ 169862 h 169862"/>
              <a:gd name="T6" fmla="*/ 0 60000 65536"/>
              <a:gd name="T7" fmla="*/ 0 60000 65536"/>
              <a:gd name="T8" fmla="*/ 0 60000 65536"/>
              <a:gd name="T9" fmla="*/ 0 w 704850"/>
              <a:gd name="T10" fmla="*/ 0 h 169862"/>
              <a:gd name="T11" fmla="*/ 704850 w 704850"/>
              <a:gd name="T12" fmla="*/ 169862 h 16986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04850" h="169862">
                <a:moveTo>
                  <a:pt x="0" y="122237"/>
                </a:moveTo>
                <a:cubicBezTo>
                  <a:pt x="122237" y="61118"/>
                  <a:pt x="244475" y="0"/>
                  <a:pt x="361950" y="7937"/>
                </a:cubicBezTo>
                <a:cubicBezTo>
                  <a:pt x="479425" y="15874"/>
                  <a:pt x="592137" y="92868"/>
                  <a:pt x="704850" y="169862"/>
                </a:cubicBezTo>
              </a:path>
            </a:pathLst>
          </a:custGeom>
          <a:noFill/>
          <a:ln w="38100" cap="flat" cmpd="sng" algn="ctr">
            <a:solidFill>
              <a:schemeClr val="accent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379" name="Oval 6"/>
          <p:cNvSpPr>
            <a:spLocks noChangeArrowheads="1"/>
          </p:cNvSpPr>
          <p:nvPr/>
        </p:nvSpPr>
        <p:spPr bwMode="auto">
          <a:xfrm>
            <a:off x="7312025" y="3198813"/>
            <a:ext cx="228634" cy="239418"/>
          </a:xfrm>
          <a:prstGeom prst="ellipse">
            <a:avLst/>
          </a:prstGeom>
          <a:solidFill>
            <a:srgbClr val="0070C0"/>
          </a:solidFill>
          <a:ln w="9525">
            <a:solidFill>
              <a:srgbClr val="0070C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5380" name="Oval 9"/>
          <p:cNvSpPr>
            <a:spLocks noChangeArrowheads="1"/>
          </p:cNvSpPr>
          <p:nvPr/>
        </p:nvSpPr>
        <p:spPr bwMode="auto">
          <a:xfrm>
            <a:off x="7214920" y="3032125"/>
            <a:ext cx="1175018" cy="612775"/>
          </a:xfrm>
          <a:prstGeom prst="ellipse">
            <a:avLst/>
          </a:prstGeom>
          <a:noFill/>
          <a:ln w="12700">
            <a:solidFill>
              <a:schemeClr val="accent1">
                <a:lumMod val="2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5381" name="Oval 11"/>
          <p:cNvSpPr>
            <a:spLocks noChangeArrowheads="1"/>
          </p:cNvSpPr>
          <p:nvPr/>
        </p:nvSpPr>
        <p:spPr bwMode="auto">
          <a:xfrm>
            <a:off x="8018463" y="3198813"/>
            <a:ext cx="226476" cy="239418"/>
          </a:xfrm>
          <a:prstGeom prst="ellipse">
            <a:avLst/>
          </a:prstGeom>
          <a:solidFill>
            <a:srgbClr val="92D050"/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cxnSp>
        <p:nvCxnSpPr>
          <p:cNvPr id="15398" name="Straight Arrow Connector 92"/>
          <p:cNvCxnSpPr>
            <a:cxnSpLocks noChangeShapeType="1"/>
          </p:cNvCxnSpPr>
          <p:nvPr/>
        </p:nvCxnSpPr>
        <p:spPr bwMode="auto">
          <a:xfrm flipV="1">
            <a:off x="1663700" y="2249800"/>
            <a:ext cx="493713" cy="472385"/>
          </a:xfrm>
          <a:prstGeom prst="straightConnector1">
            <a:avLst/>
          </a:prstGeom>
          <a:noFill/>
          <a:ln w="76200" algn="ctr">
            <a:solidFill>
              <a:srgbClr val="C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5399" name="Straight Arrow Connector 98"/>
          <p:cNvCxnSpPr>
            <a:cxnSpLocks noChangeShapeType="1"/>
          </p:cNvCxnSpPr>
          <p:nvPr/>
        </p:nvCxnSpPr>
        <p:spPr bwMode="auto">
          <a:xfrm>
            <a:off x="4384882" y="1795601"/>
            <a:ext cx="677812" cy="0"/>
          </a:xfrm>
          <a:prstGeom prst="straightConnector1">
            <a:avLst/>
          </a:prstGeom>
          <a:noFill/>
          <a:ln w="76200" algn="ctr">
            <a:solidFill>
              <a:srgbClr val="C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5400" name="Straight Arrow Connector 105"/>
          <p:cNvCxnSpPr>
            <a:cxnSpLocks noChangeShapeType="1"/>
          </p:cNvCxnSpPr>
          <p:nvPr/>
        </p:nvCxnSpPr>
        <p:spPr bwMode="auto">
          <a:xfrm>
            <a:off x="6965370" y="2300252"/>
            <a:ext cx="460972" cy="494620"/>
          </a:xfrm>
          <a:prstGeom prst="straightConnector1">
            <a:avLst/>
          </a:prstGeom>
          <a:noFill/>
          <a:ln w="76200" algn="ctr">
            <a:solidFill>
              <a:srgbClr val="C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5" name="Oval 3"/>
          <p:cNvSpPr>
            <a:spLocks noChangeArrowheads="1"/>
          </p:cNvSpPr>
          <p:nvPr/>
        </p:nvSpPr>
        <p:spPr bwMode="auto">
          <a:xfrm>
            <a:off x="355393" y="2850773"/>
            <a:ext cx="2317163" cy="969076"/>
          </a:xfrm>
          <a:prstGeom prst="ellipse">
            <a:avLst/>
          </a:prstGeom>
          <a:noFill/>
          <a:ln w="12700">
            <a:solidFill>
              <a:schemeClr val="accent1">
                <a:lumMod val="2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6" name="Oval 5"/>
          <p:cNvSpPr>
            <a:spLocks noChangeArrowheads="1"/>
          </p:cNvSpPr>
          <p:nvPr/>
        </p:nvSpPr>
        <p:spPr bwMode="auto">
          <a:xfrm>
            <a:off x="741156" y="3195261"/>
            <a:ext cx="226476" cy="239418"/>
          </a:xfrm>
          <a:prstGeom prst="ellipse">
            <a:avLst/>
          </a:prstGeom>
          <a:solidFill>
            <a:srgbClr val="92D050"/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7" name="Oval 6"/>
          <p:cNvSpPr>
            <a:spLocks noChangeArrowheads="1"/>
          </p:cNvSpPr>
          <p:nvPr/>
        </p:nvSpPr>
        <p:spPr bwMode="auto">
          <a:xfrm>
            <a:off x="1317418" y="3195261"/>
            <a:ext cx="228634" cy="239418"/>
          </a:xfrm>
          <a:prstGeom prst="ellipse">
            <a:avLst/>
          </a:prstGeom>
          <a:solidFill>
            <a:srgbClr val="FF0000"/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8" name="Oval 9"/>
          <p:cNvSpPr>
            <a:spLocks noChangeArrowheads="1"/>
          </p:cNvSpPr>
          <p:nvPr/>
        </p:nvSpPr>
        <p:spPr bwMode="auto">
          <a:xfrm>
            <a:off x="546100" y="3044449"/>
            <a:ext cx="1190841" cy="554036"/>
          </a:xfrm>
          <a:prstGeom prst="ellipse">
            <a:avLst/>
          </a:prstGeom>
          <a:noFill/>
          <a:ln w="12700">
            <a:solidFill>
              <a:schemeClr val="accent1">
                <a:lumMod val="2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9" name="Oval 11"/>
          <p:cNvSpPr>
            <a:spLocks noChangeArrowheads="1"/>
          </p:cNvSpPr>
          <p:nvPr/>
        </p:nvSpPr>
        <p:spPr bwMode="auto">
          <a:xfrm>
            <a:off x="1896856" y="3195261"/>
            <a:ext cx="226476" cy="239418"/>
          </a:xfrm>
          <a:prstGeom prst="ellipse">
            <a:avLst/>
          </a:prstGeom>
          <a:solidFill>
            <a:srgbClr val="0070C0"/>
          </a:solidFill>
          <a:ln w="9525">
            <a:solidFill>
              <a:srgbClr val="0070C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88" name="TextBox 64"/>
          <p:cNvSpPr txBox="1">
            <a:spLocks noChangeArrowheads="1"/>
          </p:cNvSpPr>
          <p:nvPr/>
        </p:nvSpPr>
        <p:spPr bwMode="auto">
          <a:xfrm>
            <a:off x="1149301" y="1849384"/>
            <a:ext cx="496888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40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F</a:t>
            </a:r>
          </a:p>
        </p:txBody>
      </p:sp>
      <p:sp>
        <p:nvSpPr>
          <p:cNvPr id="89" name="TextBox 64"/>
          <p:cNvSpPr txBox="1">
            <a:spLocks noChangeArrowheads="1"/>
          </p:cNvSpPr>
          <p:nvPr/>
        </p:nvSpPr>
        <p:spPr bwMode="auto">
          <a:xfrm>
            <a:off x="7462468" y="2004141"/>
            <a:ext cx="496888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40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F</a:t>
            </a:r>
          </a:p>
        </p:txBody>
      </p:sp>
      <p:sp>
        <p:nvSpPr>
          <p:cNvPr id="93" name="TextBox 64"/>
          <p:cNvSpPr txBox="1">
            <a:spLocks noChangeArrowheads="1"/>
          </p:cNvSpPr>
          <p:nvPr/>
        </p:nvSpPr>
        <p:spPr bwMode="auto">
          <a:xfrm>
            <a:off x="4413286" y="990383"/>
            <a:ext cx="496888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4000" i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R</a:t>
            </a:r>
            <a:endParaRPr lang="en-US" sz="4000" i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13422797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82" name="Oval 3"/>
          <p:cNvSpPr>
            <a:spLocks noChangeArrowheads="1"/>
          </p:cNvSpPr>
          <p:nvPr/>
        </p:nvSpPr>
        <p:spPr bwMode="auto">
          <a:xfrm>
            <a:off x="1924050" y="4467225"/>
            <a:ext cx="2290505" cy="1044576"/>
          </a:xfrm>
          <a:prstGeom prst="ellipse">
            <a:avLst/>
          </a:prstGeom>
          <a:noFill/>
          <a:ln w="12700">
            <a:solidFill>
              <a:schemeClr val="accent1">
                <a:lumMod val="2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5386" name="Oval 11"/>
          <p:cNvSpPr>
            <a:spLocks noChangeArrowheads="1"/>
          </p:cNvSpPr>
          <p:nvPr/>
        </p:nvSpPr>
        <p:spPr bwMode="auto">
          <a:xfrm>
            <a:off x="3681413" y="4862513"/>
            <a:ext cx="226476" cy="239418"/>
          </a:xfrm>
          <a:prstGeom prst="ellipse">
            <a:avLst/>
          </a:prstGeom>
          <a:solidFill>
            <a:srgbClr val="0070C0"/>
          </a:solidFill>
          <a:ln w="9525">
            <a:solidFill>
              <a:srgbClr val="0070C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cxnSp>
        <p:nvCxnSpPr>
          <p:cNvPr id="15401" name="Straight Arrow Connector 107"/>
          <p:cNvCxnSpPr>
            <a:cxnSpLocks noChangeShapeType="1"/>
          </p:cNvCxnSpPr>
          <p:nvPr/>
        </p:nvCxnSpPr>
        <p:spPr bwMode="auto">
          <a:xfrm>
            <a:off x="1762125" y="3943350"/>
            <a:ext cx="524824" cy="502956"/>
          </a:xfrm>
          <a:prstGeom prst="straightConnector1">
            <a:avLst/>
          </a:prstGeom>
          <a:noFill/>
          <a:ln w="76200" algn="ctr">
            <a:solidFill>
              <a:srgbClr val="C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1" name="Group 70"/>
          <p:cNvGrpSpPr/>
          <p:nvPr/>
        </p:nvGrpSpPr>
        <p:grpSpPr>
          <a:xfrm>
            <a:off x="2286949" y="4688612"/>
            <a:ext cx="1175018" cy="612775"/>
            <a:chOff x="7240320" y="3298825"/>
            <a:chExt cx="1175018" cy="612775"/>
          </a:xfrm>
        </p:grpSpPr>
        <p:sp>
          <p:nvSpPr>
            <p:cNvPr id="72" name="Oval 6"/>
            <p:cNvSpPr>
              <a:spLocks noChangeArrowheads="1"/>
            </p:cNvSpPr>
            <p:nvPr/>
          </p:nvSpPr>
          <p:spPr bwMode="auto">
            <a:xfrm>
              <a:off x="7337425" y="3465513"/>
              <a:ext cx="228634" cy="23941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92D05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b="1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73" name="Oval 9"/>
            <p:cNvSpPr>
              <a:spLocks noChangeArrowheads="1"/>
            </p:cNvSpPr>
            <p:nvPr/>
          </p:nvSpPr>
          <p:spPr bwMode="auto">
            <a:xfrm>
              <a:off x="7240320" y="3298825"/>
              <a:ext cx="1175018" cy="612775"/>
            </a:xfrm>
            <a:prstGeom prst="ellipse">
              <a:avLst/>
            </a:prstGeom>
            <a:noFill/>
            <a:ln w="12700">
              <a:solidFill>
                <a:schemeClr val="accent1">
                  <a:lumMod val="25000"/>
                </a:schemeClr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b="1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74" name="Oval 11"/>
            <p:cNvSpPr>
              <a:spLocks noChangeArrowheads="1"/>
            </p:cNvSpPr>
            <p:nvPr/>
          </p:nvSpPr>
          <p:spPr bwMode="auto">
            <a:xfrm>
              <a:off x="8043863" y="3465513"/>
              <a:ext cx="226476" cy="239418"/>
            </a:xfrm>
            <a:prstGeom prst="ellipse">
              <a:avLst/>
            </a:prstGeom>
            <a:solidFill>
              <a:srgbClr val="92D050"/>
            </a:solidFill>
            <a:ln w="9525">
              <a:solidFill>
                <a:srgbClr val="92D05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b="1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75" name="Freeform 82"/>
            <p:cNvSpPr>
              <a:spLocks/>
            </p:cNvSpPr>
            <p:nvPr/>
          </p:nvSpPr>
          <p:spPr bwMode="auto">
            <a:xfrm>
              <a:off x="7592588" y="3378199"/>
              <a:ext cx="451275" cy="127861"/>
            </a:xfrm>
            <a:custGeom>
              <a:avLst/>
              <a:gdLst>
                <a:gd name="T0" fmla="*/ 0 w 381000"/>
                <a:gd name="T1" fmla="*/ 107950 h 107950"/>
                <a:gd name="T2" fmla="*/ 209550 w 381000"/>
                <a:gd name="T3" fmla="*/ 3175 h 107950"/>
                <a:gd name="T4" fmla="*/ 381000 w 381000"/>
                <a:gd name="T5" fmla="*/ 88900 h 107950"/>
                <a:gd name="T6" fmla="*/ 0 60000 65536"/>
                <a:gd name="T7" fmla="*/ 0 60000 65536"/>
                <a:gd name="T8" fmla="*/ 0 60000 65536"/>
                <a:gd name="T9" fmla="*/ 0 w 381000"/>
                <a:gd name="T10" fmla="*/ 0 h 107950"/>
                <a:gd name="T11" fmla="*/ 381000 w 381000"/>
                <a:gd name="T12" fmla="*/ 107950 h 10795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81000" h="107950">
                  <a:moveTo>
                    <a:pt x="0" y="107950"/>
                  </a:moveTo>
                  <a:cubicBezTo>
                    <a:pt x="73025" y="57150"/>
                    <a:pt x="146050" y="6350"/>
                    <a:pt x="209550" y="3175"/>
                  </a:cubicBezTo>
                  <a:cubicBezTo>
                    <a:pt x="273050" y="0"/>
                    <a:pt x="327025" y="44450"/>
                    <a:pt x="381000" y="88900"/>
                  </a:cubicBezTo>
                </a:path>
              </a:pathLst>
            </a:custGeom>
            <a:noFill/>
            <a:ln w="38100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square"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76" name="Freeform 85"/>
            <p:cNvSpPr>
              <a:spLocks/>
            </p:cNvSpPr>
            <p:nvPr/>
          </p:nvSpPr>
          <p:spPr bwMode="auto">
            <a:xfrm rot="-10616011">
              <a:off x="7589606" y="3672136"/>
              <a:ext cx="427132" cy="120822"/>
            </a:xfrm>
            <a:custGeom>
              <a:avLst/>
              <a:gdLst>
                <a:gd name="T0" fmla="*/ 0 w 381000"/>
                <a:gd name="T1" fmla="*/ 107950 h 107950"/>
                <a:gd name="T2" fmla="*/ 209550 w 381000"/>
                <a:gd name="T3" fmla="*/ 3175 h 107950"/>
                <a:gd name="T4" fmla="*/ 381000 w 381000"/>
                <a:gd name="T5" fmla="*/ 88900 h 107950"/>
                <a:gd name="T6" fmla="*/ 0 60000 65536"/>
                <a:gd name="T7" fmla="*/ 0 60000 65536"/>
                <a:gd name="T8" fmla="*/ 0 60000 65536"/>
                <a:gd name="T9" fmla="*/ 0 w 381000"/>
                <a:gd name="T10" fmla="*/ 0 h 107950"/>
                <a:gd name="T11" fmla="*/ 381000 w 381000"/>
                <a:gd name="T12" fmla="*/ 107950 h 10795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81000" h="107950">
                  <a:moveTo>
                    <a:pt x="0" y="107950"/>
                  </a:moveTo>
                  <a:cubicBezTo>
                    <a:pt x="73025" y="57150"/>
                    <a:pt x="146050" y="6350"/>
                    <a:pt x="209550" y="3175"/>
                  </a:cubicBezTo>
                  <a:cubicBezTo>
                    <a:pt x="273050" y="0"/>
                    <a:pt x="327025" y="44450"/>
                    <a:pt x="381000" y="88900"/>
                  </a:cubicBezTo>
                </a:path>
              </a:pathLst>
            </a:custGeom>
            <a:noFill/>
            <a:ln w="38100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square"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90" name="TextBox 64"/>
          <p:cNvSpPr txBox="1">
            <a:spLocks noChangeArrowheads="1"/>
          </p:cNvSpPr>
          <p:nvPr/>
        </p:nvSpPr>
        <p:spPr bwMode="auto">
          <a:xfrm>
            <a:off x="1341620" y="4011179"/>
            <a:ext cx="496888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4000" i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R</a:t>
            </a:r>
            <a:endParaRPr lang="en-US" sz="4000" i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2" name="Oval 3"/>
          <p:cNvSpPr>
            <a:spLocks noChangeArrowheads="1"/>
          </p:cNvSpPr>
          <p:nvPr/>
        </p:nvSpPr>
        <p:spPr bwMode="auto">
          <a:xfrm>
            <a:off x="1771650" y="1225549"/>
            <a:ext cx="2505282" cy="1047751"/>
          </a:xfrm>
          <a:prstGeom prst="ellipse">
            <a:avLst/>
          </a:prstGeom>
          <a:noFill/>
          <a:ln w="12700">
            <a:solidFill>
              <a:schemeClr val="accent1">
                <a:lumMod val="2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3" name="Oval 5"/>
          <p:cNvSpPr>
            <a:spLocks noChangeArrowheads="1"/>
          </p:cNvSpPr>
          <p:nvPr/>
        </p:nvSpPr>
        <p:spPr bwMode="auto">
          <a:xfrm>
            <a:off x="2157413" y="1595438"/>
            <a:ext cx="226476" cy="239418"/>
          </a:xfrm>
          <a:prstGeom prst="ellipse">
            <a:avLst/>
          </a:prstGeom>
          <a:solidFill>
            <a:srgbClr val="92D050"/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" name="Oval 6"/>
          <p:cNvSpPr>
            <a:spLocks noChangeArrowheads="1"/>
          </p:cNvSpPr>
          <p:nvPr/>
        </p:nvSpPr>
        <p:spPr bwMode="auto">
          <a:xfrm>
            <a:off x="2733675" y="1595438"/>
            <a:ext cx="228634" cy="239418"/>
          </a:xfrm>
          <a:prstGeom prst="ellipse">
            <a:avLst/>
          </a:prstGeom>
          <a:solidFill>
            <a:srgbClr val="FF0000"/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5" name="Oval 9"/>
          <p:cNvSpPr>
            <a:spLocks noChangeArrowheads="1"/>
          </p:cNvSpPr>
          <p:nvPr/>
        </p:nvSpPr>
        <p:spPr bwMode="auto">
          <a:xfrm>
            <a:off x="2549525" y="1444626"/>
            <a:ext cx="1302173" cy="554036"/>
          </a:xfrm>
          <a:prstGeom prst="ellipse">
            <a:avLst/>
          </a:prstGeom>
          <a:noFill/>
          <a:ln w="12700">
            <a:solidFill>
              <a:schemeClr val="accent1">
                <a:lumMod val="2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6" name="Oval 11"/>
          <p:cNvSpPr>
            <a:spLocks noChangeArrowheads="1"/>
          </p:cNvSpPr>
          <p:nvPr/>
        </p:nvSpPr>
        <p:spPr bwMode="auto">
          <a:xfrm>
            <a:off x="3313113" y="1595438"/>
            <a:ext cx="226476" cy="239418"/>
          </a:xfrm>
          <a:prstGeom prst="ellipse">
            <a:avLst/>
          </a:prstGeom>
          <a:solidFill>
            <a:srgbClr val="0070C0"/>
          </a:solidFill>
          <a:ln w="9525">
            <a:solidFill>
              <a:srgbClr val="0070C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7" name="Oval 3"/>
          <p:cNvSpPr>
            <a:spLocks noChangeArrowheads="1"/>
          </p:cNvSpPr>
          <p:nvPr/>
        </p:nvSpPr>
        <p:spPr bwMode="auto">
          <a:xfrm>
            <a:off x="5137150" y="1276351"/>
            <a:ext cx="2530338" cy="1009650"/>
          </a:xfrm>
          <a:prstGeom prst="ellipse">
            <a:avLst/>
          </a:prstGeom>
          <a:noFill/>
          <a:ln w="12700">
            <a:solidFill>
              <a:schemeClr val="accent1">
                <a:lumMod val="2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8" name="Oval 5"/>
          <p:cNvSpPr>
            <a:spLocks noChangeArrowheads="1"/>
          </p:cNvSpPr>
          <p:nvPr/>
        </p:nvSpPr>
        <p:spPr bwMode="auto">
          <a:xfrm>
            <a:off x="5497513" y="1674813"/>
            <a:ext cx="226476" cy="239418"/>
          </a:xfrm>
          <a:prstGeom prst="ellipse">
            <a:avLst/>
          </a:prstGeom>
          <a:solidFill>
            <a:srgbClr val="FF0000"/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9" name="Oval 6"/>
          <p:cNvSpPr>
            <a:spLocks noChangeArrowheads="1"/>
          </p:cNvSpPr>
          <p:nvPr/>
        </p:nvSpPr>
        <p:spPr bwMode="auto">
          <a:xfrm>
            <a:off x="6073775" y="1674813"/>
            <a:ext cx="228634" cy="239418"/>
          </a:xfrm>
          <a:prstGeom prst="ellipse">
            <a:avLst/>
          </a:prstGeom>
          <a:solidFill>
            <a:srgbClr val="0070C0"/>
          </a:solidFill>
          <a:ln w="9525">
            <a:solidFill>
              <a:srgbClr val="0070C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0" name="Oval 9"/>
          <p:cNvSpPr>
            <a:spLocks noChangeArrowheads="1"/>
          </p:cNvSpPr>
          <p:nvPr/>
        </p:nvSpPr>
        <p:spPr bwMode="auto">
          <a:xfrm>
            <a:off x="5346700" y="1533525"/>
            <a:ext cx="1240164" cy="527653"/>
          </a:xfrm>
          <a:prstGeom prst="ellipse">
            <a:avLst/>
          </a:prstGeom>
          <a:noFill/>
          <a:ln w="12700">
            <a:solidFill>
              <a:schemeClr val="accent1">
                <a:lumMod val="2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1" name="Oval 11"/>
          <p:cNvSpPr>
            <a:spLocks noChangeArrowheads="1"/>
          </p:cNvSpPr>
          <p:nvPr/>
        </p:nvSpPr>
        <p:spPr bwMode="auto">
          <a:xfrm>
            <a:off x="7212013" y="1674813"/>
            <a:ext cx="226476" cy="239418"/>
          </a:xfrm>
          <a:prstGeom prst="ellipse">
            <a:avLst/>
          </a:prstGeom>
          <a:solidFill>
            <a:srgbClr val="92D050"/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2" name="Oval 3"/>
          <p:cNvSpPr>
            <a:spLocks noChangeArrowheads="1"/>
          </p:cNvSpPr>
          <p:nvPr/>
        </p:nvSpPr>
        <p:spPr bwMode="auto">
          <a:xfrm>
            <a:off x="6375400" y="2867025"/>
            <a:ext cx="2490707" cy="1007788"/>
          </a:xfrm>
          <a:prstGeom prst="ellipse">
            <a:avLst/>
          </a:prstGeom>
          <a:noFill/>
          <a:ln w="12700">
            <a:solidFill>
              <a:schemeClr val="accent1">
                <a:lumMod val="2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3" name="Oval 5"/>
          <p:cNvSpPr>
            <a:spLocks noChangeArrowheads="1"/>
          </p:cNvSpPr>
          <p:nvPr/>
        </p:nvSpPr>
        <p:spPr bwMode="auto">
          <a:xfrm>
            <a:off x="6735763" y="3198813"/>
            <a:ext cx="226476" cy="239418"/>
          </a:xfrm>
          <a:prstGeom prst="ellipse">
            <a:avLst/>
          </a:prstGeom>
          <a:solidFill>
            <a:srgbClr val="FF0000"/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" name="Freeform 63"/>
          <p:cNvSpPr>
            <a:spLocks/>
          </p:cNvSpPr>
          <p:nvPr/>
        </p:nvSpPr>
        <p:spPr bwMode="auto">
          <a:xfrm>
            <a:off x="6622627" y="1507106"/>
            <a:ext cx="555512" cy="133873"/>
          </a:xfrm>
          <a:custGeom>
            <a:avLst/>
            <a:gdLst>
              <a:gd name="T0" fmla="*/ 0 w 704850"/>
              <a:gd name="T1" fmla="*/ 122237 h 169862"/>
              <a:gd name="T2" fmla="*/ 361950 w 704850"/>
              <a:gd name="T3" fmla="*/ 7937 h 169862"/>
              <a:gd name="T4" fmla="*/ 704850 w 704850"/>
              <a:gd name="T5" fmla="*/ 169862 h 169862"/>
              <a:gd name="T6" fmla="*/ 0 60000 65536"/>
              <a:gd name="T7" fmla="*/ 0 60000 65536"/>
              <a:gd name="T8" fmla="*/ 0 60000 65536"/>
              <a:gd name="T9" fmla="*/ 0 w 704850"/>
              <a:gd name="T10" fmla="*/ 0 h 169862"/>
              <a:gd name="T11" fmla="*/ 704850 w 704850"/>
              <a:gd name="T12" fmla="*/ 169862 h 16986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04850" h="169862">
                <a:moveTo>
                  <a:pt x="0" y="122237"/>
                </a:moveTo>
                <a:cubicBezTo>
                  <a:pt x="122237" y="61118"/>
                  <a:pt x="244475" y="0"/>
                  <a:pt x="361950" y="7937"/>
                </a:cubicBezTo>
                <a:cubicBezTo>
                  <a:pt x="479425" y="15874"/>
                  <a:pt x="592137" y="92868"/>
                  <a:pt x="704850" y="169862"/>
                </a:cubicBezTo>
              </a:path>
            </a:pathLst>
          </a:custGeom>
          <a:noFill/>
          <a:ln w="38100" cap="flat" cmpd="sng" algn="ctr">
            <a:solidFill>
              <a:schemeClr val="accent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0" name="Freeform 66"/>
          <p:cNvSpPr>
            <a:spLocks/>
          </p:cNvSpPr>
          <p:nvPr/>
        </p:nvSpPr>
        <p:spPr bwMode="auto">
          <a:xfrm rot="10800000">
            <a:off x="6604375" y="1910703"/>
            <a:ext cx="531548" cy="128098"/>
          </a:xfrm>
          <a:custGeom>
            <a:avLst/>
            <a:gdLst>
              <a:gd name="T0" fmla="*/ 0 w 704850"/>
              <a:gd name="T1" fmla="*/ 122237 h 169862"/>
              <a:gd name="T2" fmla="*/ 361950 w 704850"/>
              <a:gd name="T3" fmla="*/ 7937 h 169862"/>
              <a:gd name="T4" fmla="*/ 704850 w 704850"/>
              <a:gd name="T5" fmla="*/ 169862 h 169862"/>
              <a:gd name="T6" fmla="*/ 0 60000 65536"/>
              <a:gd name="T7" fmla="*/ 0 60000 65536"/>
              <a:gd name="T8" fmla="*/ 0 60000 65536"/>
              <a:gd name="T9" fmla="*/ 0 w 704850"/>
              <a:gd name="T10" fmla="*/ 0 h 169862"/>
              <a:gd name="T11" fmla="*/ 704850 w 704850"/>
              <a:gd name="T12" fmla="*/ 169862 h 16986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04850" h="169862">
                <a:moveTo>
                  <a:pt x="0" y="122237"/>
                </a:moveTo>
                <a:cubicBezTo>
                  <a:pt x="122237" y="61118"/>
                  <a:pt x="244475" y="0"/>
                  <a:pt x="361950" y="7937"/>
                </a:cubicBezTo>
                <a:cubicBezTo>
                  <a:pt x="479425" y="15874"/>
                  <a:pt x="592137" y="92868"/>
                  <a:pt x="704850" y="169862"/>
                </a:cubicBezTo>
              </a:path>
            </a:pathLst>
          </a:custGeom>
          <a:noFill/>
          <a:ln w="38100" cap="flat" cmpd="sng" algn="ctr">
            <a:solidFill>
              <a:schemeClr val="accent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7" name="Oval 6"/>
          <p:cNvSpPr>
            <a:spLocks noChangeArrowheads="1"/>
          </p:cNvSpPr>
          <p:nvPr/>
        </p:nvSpPr>
        <p:spPr bwMode="auto">
          <a:xfrm>
            <a:off x="7312025" y="3198813"/>
            <a:ext cx="228634" cy="239418"/>
          </a:xfrm>
          <a:prstGeom prst="ellipse">
            <a:avLst/>
          </a:prstGeom>
          <a:solidFill>
            <a:srgbClr val="0070C0"/>
          </a:solidFill>
          <a:ln w="9525">
            <a:solidFill>
              <a:srgbClr val="0070C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78" name="Oval 9"/>
          <p:cNvSpPr>
            <a:spLocks noChangeArrowheads="1"/>
          </p:cNvSpPr>
          <p:nvPr/>
        </p:nvSpPr>
        <p:spPr bwMode="auto">
          <a:xfrm>
            <a:off x="7214920" y="3032125"/>
            <a:ext cx="1175018" cy="612775"/>
          </a:xfrm>
          <a:prstGeom prst="ellipse">
            <a:avLst/>
          </a:prstGeom>
          <a:noFill/>
          <a:ln w="12700">
            <a:solidFill>
              <a:schemeClr val="accent1">
                <a:lumMod val="2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80" name="Oval 11"/>
          <p:cNvSpPr>
            <a:spLocks noChangeArrowheads="1"/>
          </p:cNvSpPr>
          <p:nvPr/>
        </p:nvSpPr>
        <p:spPr bwMode="auto">
          <a:xfrm>
            <a:off x="8018463" y="3198813"/>
            <a:ext cx="226476" cy="239418"/>
          </a:xfrm>
          <a:prstGeom prst="ellipse">
            <a:avLst/>
          </a:prstGeom>
          <a:solidFill>
            <a:srgbClr val="92D050"/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cxnSp>
        <p:nvCxnSpPr>
          <p:cNvPr id="81" name="Straight Arrow Connector 92"/>
          <p:cNvCxnSpPr>
            <a:cxnSpLocks noChangeShapeType="1"/>
          </p:cNvCxnSpPr>
          <p:nvPr/>
        </p:nvCxnSpPr>
        <p:spPr bwMode="auto">
          <a:xfrm flipV="1">
            <a:off x="1663700" y="2249800"/>
            <a:ext cx="493713" cy="472385"/>
          </a:xfrm>
          <a:prstGeom prst="straightConnector1">
            <a:avLst/>
          </a:prstGeom>
          <a:noFill/>
          <a:ln w="76200" algn="ctr">
            <a:solidFill>
              <a:srgbClr val="C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" name="Straight Arrow Connector 98"/>
          <p:cNvCxnSpPr>
            <a:cxnSpLocks noChangeShapeType="1"/>
          </p:cNvCxnSpPr>
          <p:nvPr/>
        </p:nvCxnSpPr>
        <p:spPr bwMode="auto">
          <a:xfrm>
            <a:off x="4384882" y="1795601"/>
            <a:ext cx="677812" cy="0"/>
          </a:xfrm>
          <a:prstGeom prst="straightConnector1">
            <a:avLst/>
          </a:prstGeom>
          <a:noFill/>
          <a:ln w="76200" algn="ctr">
            <a:solidFill>
              <a:srgbClr val="C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" name="Straight Arrow Connector 105"/>
          <p:cNvCxnSpPr>
            <a:cxnSpLocks noChangeShapeType="1"/>
          </p:cNvCxnSpPr>
          <p:nvPr/>
        </p:nvCxnSpPr>
        <p:spPr bwMode="auto">
          <a:xfrm>
            <a:off x="6965370" y="2300252"/>
            <a:ext cx="460972" cy="494620"/>
          </a:xfrm>
          <a:prstGeom prst="straightConnector1">
            <a:avLst/>
          </a:prstGeom>
          <a:noFill/>
          <a:ln w="76200" algn="ctr">
            <a:solidFill>
              <a:srgbClr val="C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" name="Oval 3"/>
          <p:cNvSpPr>
            <a:spLocks noChangeArrowheads="1"/>
          </p:cNvSpPr>
          <p:nvPr/>
        </p:nvSpPr>
        <p:spPr bwMode="auto">
          <a:xfrm>
            <a:off x="355393" y="2850773"/>
            <a:ext cx="2317163" cy="969076"/>
          </a:xfrm>
          <a:prstGeom prst="ellipse">
            <a:avLst/>
          </a:prstGeom>
          <a:noFill/>
          <a:ln w="12700">
            <a:solidFill>
              <a:schemeClr val="accent1">
                <a:lumMod val="2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86" name="Oval 5"/>
          <p:cNvSpPr>
            <a:spLocks noChangeArrowheads="1"/>
          </p:cNvSpPr>
          <p:nvPr/>
        </p:nvSpPr>
        <p:spPr bwMode="auto">
          <a:xfrm>
            <a:off x="741156" y="3195261"/>
            <a:ext cx="226476" cy="239418"/>
          </a:xfrm>
          <a:prstGeom prst="ellipse">
            <a:avLst/>
          </a:prstGeom>
          <a:solidFill>
            <a:srgbClr val="92D050"/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87" name="Oval 6"/>
          <p:cNvSpPr>
            <a:spLocks noChangeArrowheads="1"/>
          </p:cNvSpPr>
          <p:nvPr/>
        </p:nvSpPr>
        <p:spPr bwMode="auto">
          <a:xfrm>
            <a:off x="1317418" y="3195261"/>
            <a:ext cx="228634" cy="239418"/>
          </a:xfrm>
          <a:prstGeom prst="ellipse">
            <a:avLst/>
          </a:prstGeom>
          <a:solidFill>
            <a:srgbClr val="FF0000"/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94" name="Oval 9"/>
          <p:cNvSpPr>
            <a:spLocks noChangeArrowheads="1"/>
          </p:cNvSpPr>
          <p:nvPr/>
        </p:nvSpPr>
        <p:spPr bwMode="auto">
          <a:xfrm>
            <a:off x="546100" y="3044449"/>
            <a:ext cx="1190841" cy="554036"/>
          </a:xfrm>
          <a:prstGeom prst="ellipse">
            <a:avLst/>
          </a:prstGeom>
          <a:noFill/>
          <a:ln w="12700">
            <a:solidFill>
              <a:schemeClr val="accent1">
                <a:lumMod val="2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95" name="Oval 11"/>
          <p:cNvSpPr>
            <a:spLocks noChangeArrowheads="1"/>
          </p:cNvSpPr>
          <p:nvPr/>
        </p:nvSpPr>
        <p:spPr bwMode="auto">
          <a:xfrm>
            <a:off x="1896856" y="3195261"/>
            <a:ext cx="226476" cy="239418"/>
          </a:xfrm>
          <a:prstGeom prst="ellipse">
            <a:avLst/>
          </a:prstGeom>
          <a:solidFill>
            <a:srgbClr val="0070C0"/>
          </a:solidFill>
          <a:ln w="9525">
            <a:solidFill>
              <a:srgbClr val="0070C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96" name="TextBox 64"/>
          <p:cNvSpPr txBox="1">
            <a:spLocks noChangeArrowheads="1"/>
          </p:cNvSpPr>
          <p:nvPr/>
        </p:nvSpPr>
        <p:spPr bwMode="auto">
          <a:xfrm>
            <a:off x="1149301" y="1849384"/>
            <a:ext cx="496888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40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F</a:t>
            </a:r>
          </a:p>
        </p:txBody>
      </p:sp>
      <p:sp>
        <p:nvSpPr>
          <p:cNvPr id="97" name="TextBox 64"/>
          <p:cNvSpPr txBox="1">
            <a:spLocks noChangeArrowheads="1"/>
          </p:cNvSpPr>
          <p:nvPr/>
        </p:nvSpPr>
        <p:spPr bwMode="auto">
          <a:xfrm>
            <a:off x="7462468" y="2004141"/>
            <a:ext cx="496888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40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F</a:t>
            </a:r>
          </a:p>
        </p:txBody>
      </p:sp>
      <p:sp>
        <p:nvSpPr>
          <p:cNvPr id="98" name="TextBox 64"/>
          <p:cNvSpPr txBox="1">
            <a:spLocks noChangeArrowheads="1"/>
          </p:cNvSpPr>
          <p:nvPr/>
        </p:nvSpPr>
        <p:spPr bwMode="auto">
          <a:xfrm>
            <a:off x="4413286" y="990383"/>
            <a:ext cx="496888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4000" i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R</a:t>
            </a:r>
            <a:endParaRPr lang="en-US" sz="4000" i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68243346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87" name="Oval 3"/>
          <p:cNvSpPr>
            <a:spLocks noChangeArrowheads="1"/>
          </p:cNvSpPr>
          <p:nvPr/>
        </p:nvSpPr>
        <p:spPr bwMode="auto">
          <a:xfrm>
            <a:off x="5164294" y="4527403"/>
            <a:ext cx="2325394" cy="1062037"/>
          </a:xfrm>
          <a:prstGeom prst="ellipse">
            <a:avLst/>
          </a:prstGeom>
          <a:noFill/>
          <a:ln w="12700">
            <a:solidFill>
              <a:schemeClr val="accent1">
                <a:lumMod val="2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5388" name="Oval 5"/>
          <p:cNvSpPr>
            <a:spLocks noChangeArrowheads="1"/>
          </p:cNvSpPr>
          <p:nvPr/>
        </p:nvSpPr>
        <p:spPr bwMode="auto">
          <a:xfrm>
            <a:off x="5272088" y="4894263"/>
            <a:ext cx="226476" cy="239418"/>
          </a:xfrm>
          <a:prstGeom prst="ellipse">
            <a:avLst/>
          </a:prstGeom>
          <a:solidFill>
            <a:srgbClr val="FF0000"/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5389" name="Oval 6"/>
          <p:cNvSpPr>
            <a:spLocks noChangeArrowheads="1"/>
          </p:cNvSpPr>
          <p:nvPr/>
        </p:nvSpPr>
        <p:spPr bwMode="auto">
          <a:xfrm>
            <a:off x="5848350" y="4894263"/>
            <a:ext cx="228634" cy="239418"/>
          </a:xfrm>
          <a:prstGeom prst="ellipse">
            <a:avLst/>
          </a:prstGeom>
          <a:solidFill>
            <a:srgbClr val="92D050"/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5390" name="Oval 9"/>
          <p:cNvSpPr>
            <a:spLocks noChangeArrowheads="1"/>
          </p:cNvSpPr>
          <p:nvPr/>
        </p:nvSpPr>
        <p:spPr bwMode="auto">
          <a:xfrm>
            <a:off x="5708650" y="4718050"/>
            <a:ext cx="1291689" cy="634137"/>
          </a:xfrm>
          <a:prstGeom prst="ellipse">
            <a:avLst/>
          </a:prstGeom>
          <a:noFill/>
          <a:ln w="76200">
            <a:solidFill>
              <a:schemeClr val="accent1">
                <a:lumMod val="2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5391" name="Oval 11"/>
          <p:cNvSpPr>
            <a:spLocks noChangeArrowheads="1"/>
          </p:cNvSpPr>
          <p:nvPr/>
        </p:nvSpPr>
        <p:spPr bwMode="auto">
          <a:xfrm>
            <a:off x="6427788" y="4894263"/>
            <a:ext cx="226476" cy="239418"/>
          </a:xfrm>
          <a:prstGeom prst="ellipse">
            <a:avLst/>
          </a:prstGeom>
          <a:solidFill>
            <a:srgbClr val="0070C0"/>
          </a:solidFill>
          <a:ln w="9525">
            <a:solidFill>
              <a:srgbClr val="0070C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cxnSp>
        <p:nvCxnSpPr>
          <p:cNvPr id="15399" name="Straight Arrow Connector 98"/>
          <p:cNvCxnSpPr>
            <a:cxnSpLocks noChangeShapeType="1"/>
          </p:cNvCxnSpPr>
          <p:nvPr/>
        </p:nvCxnSpPr>
        <p:spPr bwMode="auto">
          <a:xfrm>
            <a:off x="4384882" y="1795601"/>
            <a:ext cx="677812" cy="0"/>
          </a:xfrm>
          <a:prstGeom prst="straightConnector1">
            <a:avLst/>
          </a:prstGeom>
          <a:noFill/>
          <a:ln w="76200" algn="ctr">
            <a:solidFill>
              <a:srgbClr val="C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9" name="Straight Arrow Connector 98"/>
          <p:cNvCxnSpPr>
            <a:cxnSpLocks noChangeShapeType="1"/>
          </p:cNvCxnSpPr>
          <p:nvPr/>
        </p:nvCxnSpPr>
        <p:spPr bwMode="auto">
          <a:xfrm>
            <a:off x="4399241" y="5030085"/>
            <a:ext cx="677812" cy="0"/>
          </a:xfrm>
          <a:prstGeom prst="straightConnector1">
            <a:avLst/>
          </a:prstGeom>
          <a:noFill/>
          <a:ln w="76200" algn="ctr">
            <a:solidFill>
              <a:srgbClr val="C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1" name="TextBox 64"/>
          <p:cNvSpPr txBox="1">
            <a:spLocks noChangeArrowheads="1"/>
          </p:cNvSpPr>
          <p:nvPr/>
        </p:nvSpPr>
        <p:spPr bwMode="auto">
          <a:xfrm>
            <a:off x="4375342" y="5087644"/>
            <a:ext cx="496888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40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F</a:t>
            </a:r>
          </a:p>
        </p:txBody>
      </p:sp>
      <p:sp>
        <p:nvSpPr>
          <p:cNvPr id="93" name="TextBox 64"/>
          <p:cNvSpPr txBox="1">
            <a:spLocks noChangeArrowheads="1"/>
          </p:cNvSpPr>
          <p:nvPr/>
        </p:nvSpPr>
        <p:spPr bwMode="auto">
          <a:xfrm>
            <a:off x="4413286" y="990383"/>
            <a:ext cx="496888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4000" i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R</a:t>
            </a:r>
            <a:endParaRPr lang="en-US" sz="4000" i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2" name="Oval 3"/>
          <p:cNvSpPr>
            <a:spLocks noChangeArrowheads="1"/>
          </p:cNvSpPr>
          <p:nvPr/>
        </p:nvSpPr>
        <p:spPr bwMode="auto">
          <a:xfrm>
            <a:off x="1924050" y="4467225"/>
            <a:ext cx="2290505" cy="1044576"/>
          </a:xfrm>
          <a:prstGeom prst="ellipse">
            <a:avLst/>
          </a:prstGeom>
          <a:noFill/>
          <a:ln w="12700">
            <a:solidFill>
              <a:schemeClr val="accent1">
                <a:lumMod val="2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3" name="Oval 11"/>
          <p:cNvSpPr>
            <a:spLocks noChangeArrowheads="1"/>
          </p:cNvSpPr>
          <p:nvPr/>
        </p:nvSpPr>
        <p:spPr bwMode="auto">
          <a:xfrm>
            <a:off x="3681413" y="4862513"/>
            <a:ext cx="226476" cy="239418"/>
          </a:xfrm>
          <a:prstGeom prst="ellipse">
            <a:avLst/>
          </a:prstGeom>
          <a:solidFill>
            <a:srgbClr val="0070C0"/>
          </a:solidFill>
          <a:ln w="9525">
            <a:solidFill>
              <a:srgbClr val="0070C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cxnSp>
        <p:nvCxnSpPr>
          <p:cNvPr id="54" name="Straight Arrow Connector 107"/>
          <p:cNvCxnSpPr>
            <a:cxnSpLocks noChangeShapeType="1"/>
          </p:cNvCxnSpPr>
          <p:nvPr/>
        </p:nvCxnSpPr>
        <p:spPr bwMode="auto">
          <a:xfrm>
            <a:off x="1762125" y="3943350"/>
            <a:ext cx="524824" cy="502956"/>
          </a:xfrm>
          <a:prstGeom prst="straightConnector1">
            <a:avLst/>
          </a:prstGeom>
          <a:noFill/>
          <a:ln w="76200" algn="ctr">
            <a:solidFill>
              <a:srgbClr val="C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6" name="Oval 6"/>
          <p:cNvSpPr>
            <a:spLocks noChangeArrowheads="1"/>
          </p:cNvSpPr>
          <p:nvPr/>
        </p:nvSpPr>
        <p:spPr bwMode="auto">
          <a:xfrm>
            <a:off x="2384054" y="4855300"/>
            <a:ext cx="228634" cy="239418"/>
          </a:xfrm>
          <a:prstGeom prst="ellipse">
            <a:avLst/>
          </a:prstGeom>
          <a:solidFill>
            <a:srgbClr val="FF0000"/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7" name="Oval 9"/>
          <p:cNvSpPr>
            <a:spLocks noChangeArrowheads="1"/>
          </p:cNvSpPr>
          <p:nvPr/>
        </p:nvSpPr>
        <p:spPr bwMode="auto">
          <a:xfrm>
            <a:off x="2286949" y="4688612"/>
            <a:ext cx="1175018" cy="612775"/>
          </a:xfrm>
          <a:prstGeom prst="ellipse">
            <a:avLst/>
          </a:prstGeom>
          <a:noFill/>
          <a:ln w="76200">
            <a:solidFill>
              <a:schemeClr val="accent1">
                <a:lumMod val="2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8" name="Oval 11"/>
          <p:cNvSpPr>
            <a:spLocks noChangeArrowheads="1"/>
          </p:cNvSpPr>
          <p:nvPr/>
        </p:nvSpPr>
        <p:spPr bwMode="auto">
          <a:xfrm>
            <a:off x="3090492" y="4855300"/>
            <a:ext cx="226476" cy="239418"/>
          </a:xfrm>
          <a:prstGeom prst="ellipse">
            <a:avLst/>
          </a:prstGeom>
          <a:solidFill>
            <a:srgbClr val="92D050"/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9" name="Freeform 82"/>
          <p:cNvSpPr>
            <a:spLocks/>
          </p:cNvSpPr>
          <p:nvPr/>
        </p:nvSpPr>
        <p:spPr bwMode="auto">
          <a:xfrm>
            <a:off x="2639217" y="4767986"/>
            <a:ext cx="451275" cy="127861"/>
          </a:xfrm>
          <a:custGeom>
            <a:avLst/>
            <a:gdLst>
              <a:gd name="T0" fmla="*/ 0 w 381000"/>
              <a:gd name="T1" fmla="*/ 107950 h 107950"/>
              <a:gd name="T2" fmla="*/ 209550 w 381000"/>
              <a:gd name="T3" fmla="*/ 3175 h 107950"/>
              <a:gd name="T4" fmla="*/ 381000 w 381000"/>
              <a:gd name="T5" fmla="*/ 88900 h 107950"/>
              <a:gd name="T6" fmla="*/ 0 60000 65536"/>
              <a:gd name="T7" fmla="*/ 0 60000 65536"/>
              <a:gd name="T8" fmla="*/ 0 60000 65536"/>
              <a:gd name="T9" fmla="*/ 0 w 381000"/>
              <a:gd name="T10" fmla="*/ 0 h 107950"/>
              <a:gd name="T11" fmla="*/ 381000 w 381000"/>
              <a:gd name="T12" fmla="*/ 107950 h 1079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000" h="107950">
                <a:moveTo>
                  <a:pt x="0" y="107950"/>
                </a:moveTo>
                <a:cubicBezTo>
                  <a:pt x="73025" y="57150"/>
                  <a:pt x="146050" y="6350"/>
                  <a:pt x="209550" y="3175"/>
                </a:cubicBezTo>
                <a:cubicBezTo>
                  <a:pt x="273050" y="0"/>
                  <a:pt x="327025" y="44450"/>
                  <a:pt x="381000" y="88900"/>
                </a:cubicBezTo>
              </a:path>
            </a:pathLst>
          </a:custGeom>
          <a:noFill/>
          <a:ln w="38100" cap="flat" cmpd="sng" algn="ctr">
            <a:solidFill>
              <a:schemeClr val="accent6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0" name="Freeform 85"/>
          <p:cNvSpPr>
            <a:spLocks/>
          </p:cNvSpPr>
          <p:nvPr/>
        </p:nvSpPr>
        <p:spPr bwMode="auto">
          <a:xfrm rot="10983989">
            <a:off x="2636235" y="5061923"/>
            <a:ext cx="427132" cy="120822"/>
          </a:xfrm>
          <a:custGeom>
            <a:avLst/>
            <a:gdLst>
              <a:gd name="T0" fmla="*/ 0 w 381000"/>
              <a:gd name="T1" fmla="*/ 107950 h 107950"/>
              <a:gd name="T2" fmla="*/ 209550 w 381000"/>
              <a:gd name="T3" fmla="*/ 3175 h 107950"/>
              <a:gd name="T4" fmla="*/ 381000 w 381000"/>
              <a:gd name="T5" fmla="*/ 88900 h 107950"/>
              <a:gd name="T6" fmla="*/ 0 60000 65536"/>
              <a:gd name="T7" fmla="*/ 0 60000 65536"/>
              <a:gd name="T8" fmla="*/ 0 60000 65536"/>
              <a:gd name="T9" fmla="*/ 0 w 381000"/>
              <a:gd name="T10" fmla="*/ 0 h 107950"/>
              <a:gd name="T11" fmla="*/ 381000 w 381000"/>
              <a:gd name="T12" fmla="*/ 107950 h 1079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000" h="107950">
                <a:moveTo>
                  <a:pt x="0" y="107950"/>
                </a:moveTo>
                <a:cubicBezTo>
                  <a:pt x="73025" y="57150"/>
                  <a:pt x="146050" y="6350"/>
                  <a:pt x="209550" y="3175"/>
                </a:cubicBezTo>
                <a:cubicBezTo>
                  <a:pt x="273050" y="0"/>
                  <a:pt x="327025" y="44450"/>
                  <a:pt x="381000" y="88900"/>
                </a:cubicBezTo>
              </a:path>
            </a:pathLst>
          </a:custGeom>
          <a:noFill/>
          <a:ln w="38100" cap="flat" cmpd="sng" algn="ctr">
            <a:solidFill>
              <a:schemeClr val="accent6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1" name="TextBox 64"/>
          <p:cNvSpPr txBox="1">
            <a:spLocks noChangeArrowheads="1"/>
          </p:cNvSpPr>
          <p:nvPr/>
        </p:nvSpPr>
        <p:spPr bwMode="auto">
          <a:xfrm>
            <a:off x="1341620" y="4011179"/>
            <a:ext cx="496888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4000" i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R</a:t>
            </a:r>
            <a:endParaRPr lang="en-US" sz="4000" i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" name="Oval 3"/>
          <p:cNvSpPr>
            <a:spLocks noChangeArrowheads="1"/>
          </p:cNvSpPr>
          <p:nvPr/>
        </p:nvSpPr>
        <p:spPr bwMode="auto">
          <a:xfrm>
            <a:off x="1771650" y="1225549"/>
            <a:ext cx="2505282" cy="1047751"/>
          </a:xfrm>
          <a:prstGeom prst="ellipse">
            <a:avLst/>
          </a:prstGeom>
          <a:noFill/>
          <a:ln w="12700">
            <a:solidFill>
              <a:schemeClr val="accent1">
                <a:lumMod val="2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3" name="Oval 5"/>
          <p:cNvSpPr>
            <a:spLocks noChangeArrowheads="1"/>
          </p:cNvSpPr>
          <p:nvPr/>
        </p:nvSpPr>
        <p:spPr bwMode="auto">
          <a:xfrm>
            <a:off x="2157413" y="1595438"/>
            <a:ext cx="226476" cy="239418"/>
          </a:xfrm>
          <a:prstGeom prst="ellipse">
            <a:avLst/>
          </a:prstGeom>
          <a:solidFill>
            <a:srgbClr val="92D050"/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" name="Oval 6"/>
          <p:cNvSpPr>
            <a:spLocks noChangeArrowheads="1"/>
          </p:cNvSpPr>
          <p:nvPr/>
        </p:nvSpPr>
        <p:spPr bwMode="auto">
          <a:xfrm>
            <a:off x="2733675" y="1595438"/>
            <a:ext cx="228634" cy="239418"/>
          </a:xfrm>
          <a:prstGeom prst="ellipse">
            <a:avLst/>
          </a:prstGeom>
          <a:solidFill>
            <a:srgbClr val="FF0000"/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70" name="Oval 9"/>
          <p:cNvSpPr>
            <a:spLocks noChangeArrowheads="1"/>
          </p:cNvSpPr>
          <p:nvPr/>
        </p:nvSpPr>
        <p:spPr bwMode="auto">
          <a:xfrm>
            <a:off x="2549525" y="1444626"/>
            <a:ext cx="1302173" cy="554036"/>
          </a:xfrm>
          <a:prstGeom prst="ellipse">
            <a:avLst/>
          </a:prstGeom>
          <a:noFill/>
          <a:ln w="12700">
            <a:solidFill>
              <a:schemeClr val="accent1">
                <a:lumMod val="2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77" name="Oval 11"/>
          <p:cNvSpPr>
            <a:spLocks noChangeArrowheads="1"/>
          </p:cNvSpPr>
          <p:nvPr/>
        </p:nvSpPr>
        <p:spPr bwMode="auto">
          <a:xfrm>
            <a:off x="3313113" y="1595438"/>
            <a:ext cx="226476" cy="239418"/>
          </a:xfrm>
          <a:prstGeom prst="ellipse">
            <a:avLst/>
          </a:prstGeom>
          <a:solidFill>
            <a:srgbClr val="0070C0"/>
          </a:solidFill>
          <a:ln w="9525">
            <a:solidFill>
              <a:srgbClr val="0070C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cxnSp>
        <p:nvCxnSpPr>
          <p:cNvPr id="78" name="Straight Arrow Connector 92"/>
          <p:cNvCxnSpPr>
            <a:cxnSpLocks noChangeShapeType="1"/>
          </p:cNvCxnSpPr>
          <p:nvPr/>
        </p:nvCxnSpPr>
        <p:spPr bwMode="auto">
          <a:xfrm flipV="1">
            <a:off x="1663700" y="2249800"/>
            <a:ext cx="493713" cy="472385"/>
          </a:xfrm>
          <a:prstGeom prst="straightConnector1">
            <a:avLst/>
          </a:prstGeom>
          <a:noFill/>
          <a:ln w="76200" algn="ctr">
            <a:solidFill>
              <a:srgbClr val="C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0" name="Oval 3"/>
          <p:cNvSpPr>
            <a:spLocks noChangeArrowheads="1"/>
          </p:cNvSpPr>
          <p:nvPr/>
        </p:nvSpPr>
        <p:spPr bwMode="auto">
          <a:xfrm>
            <a:off x="355393" y="2850773"/>
            <a:ext cx="2317163" cy="969076"/>
          </a:xfrm>
          <a:prstGeom prst="ellipse">
            <a:avLst/>
          </a:prstGeom>
          <a:noFill/>
          <a:ln w="12700">
            <a:solidFill>
              <a:schemeClr val="accent1">
                <a:lumMod val="2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81" name="Oval 5"/>
          <p:cNvSpPr>
            <a:spLocks noChangeArrowheads="1"/>
          </p:cNvSpPr>
          <p:nvPr/>
        </p:nvSpPr>
        <p:spPr bwMode="auto">
          <a:xfrm>
            <a:off x="741156" y="3195261"/>
            <a:ext cx="226476" cy="239418"/>
          </a:xfrm>
          <a:prstGeom prst="ellipse">
            <a:avLst/>
          </a:prstGeom>
          <a:solidFill>
            <a:srgbClr val="92D050"/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82" name="Oval 6"/>
          <p:cNvSpPr>
            <a:spLocks noChangeArrowheads="1"/>
          </p:cNvSpPr>
          <p:nvPr/>
        </p:nvSpPr>
        <p:spPr bwMode="auto">
          <a:xfrm>
            <a:off x="1317418" y="3195261"/>
            <a:ext cx="228634" cy="239418"/>
          </a:xfrm>
          <a:prstGeom prst="ellipse">
            <a:avLst/>
          </a:prstGeom>
          <a:solidFill>
            <a:srgbClr val="FF0000"/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84" name="Oval 9"/>
          <p:cNvSpPr>
            <a:spLocks noChangeArrowheads="1"/>
          </p:cNvSpPr>
          <p:nvPr/>
        </p:nvSpPr>
        <p:spPr bwMode="auto">
          <a:xfrm>
            <a:off x="546100" y="3044449"/>
            <a:ext cx="1190841" cy="554036"/>
          </a:xfrm>
          <a:prstGeom prst="ellipse">
            <a:avLst/>
          </a:prstGeom>
          <a:noFill/>
          <a:ln w="12700">
            <a:solidFill>
              <a:schemeClr val="accent1">
                <a:lumMod val="2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85" name="Oval 11"/>
          <p:cNvSpPr>
            <a:spLocks noChangeArrowheads="1"/>
          </p:cNvSpPr>
          <p:nvPr/>
        </p:nvSpPr>
        <p:spPr bwMode="auto">
          <a:xfrm>
            <a:off x="1896856" y="3195261"/>
            <a:ext cx="226476" cy="239418"/>
          </a:xfrm>
          <a:prstGeom prst="ellipse">
            <a:avLst/>
          </a:prstGeom>
          <a:solidFill>
            <a:srgbClr val="0070C0"/>
          </a:solidFill>
          <a:ln w="9525">
            <a:solidFill>
              <a:srgbClr val="0070C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86" name="TextBox 64"/>
          <p:cNvSpPr txBox="1">
            <a:spLocks noChangeArrowheads="1"/>
          </p:cNvSpPr>
          <p:nvPr/>
        </p:nvSpPr>
        <p:spPr bwMode="auto">
          <a:xfrm>
            <a:off x="1149301" y="1849384"/>
            <a:ext cx="496888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40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F</a:t>
            </a:r>
          </a:p>
        </p:txBody>
      </p:sp>
      <p:sp>
        <p:nvSpPr>
          <p:cNvPr id="87" name="Oval 3"/>
          <p:cNvSpPr>
            <a:spLocks noChangeArrowheads="1"/>
          </p:cNvSpPr>
          <p:nvPr/>
        </p:nvSpPr>
        <p:spPr bwMode="auto">
          <a:xfrm>
            <a:off x="5137150" y="1276351"/>
            <a:ext cx="2530338" cy="1009650"/>
          </a:xfrm>
          <a:prstGeom prst="ellipse">
            <a:avLst/>
          </a:prstGeom>
          <a:noFill/>
          <a:ln w="12700">
            <a:solidFill>
              <a:schemeClr val="accent1">
                <a:lumMod val="2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94" name="Oval 5"/>
          <p:cNvSpPr>
            <a:spLocks noChangeArrowheads="1"/>
          </p:cNvSpPr>
          <p:nvPr/>
        </p:nvSpPr>
        <p:spPr bwMode="auto">
          <a:xfrm>
            <a:off x="5497513" y="1674813"/>
            <a:ext cx="226476" cy="239418"/>
          </a:xfrm>
          <a:prstGeom prst="ellipse">
            <a:avLst/>
          </a:prstGeom>
          <a:solidFill>
            <a:srgbClr val="FF0000"/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95" name="Oval 6"/>
          <p:cNvSpPr>
            <a:spLocks noChangeArrowheads="1"/>
          </p:cNvSpPr>
          <p:nvPr/>
        </p:nvSpPr>
        <p:spPr bwMode="auto">
          <a:xfrm>
            <a:off x="6073775" y="1674813"/>
            <a:ext cx="228634" cy="239418"/>
          </a:xfrm>
          <a:prstGeom prst="ellipse">
            <a:avLst/>
          </a:prstGeom>
          <a:solidFill>
            <a:srgbClr val="0070C0"/>
          </a:solidFill>
          <a:ln w="9525">
            <a:solidFill>
              <a:srgbClr val="0070C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96" name="Oval 9"/>
          <p:cNvSpPr>
            <a:spLocks noChangeArrowheads="1"/>
          </p:cNvSpPr>
          <p:nvPr/>
        </p:nvSpPr>
        <p:spPr bwMode="auto">
          <a:xfrm>
            <a:off x="5346700" y="1533525"/>
            <a:ext cx="1240164" cy="527653"/>
          </a:xfrm>
          <a:prstGeom prst="ellipse">
            <a:avLst/>
          </a:prstGeom>
          <a:noFill/>
          <a:ln w="12700">
            <a:solidFill>
              <a:schemeClr val="accent1">
                <a:lumMod val="2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97" name="Oval 11"/>
          <p:cNvSpPr>
            <a:spLocks noChangeArrowheads="1"/>
          </p:cNvSpPr>
          <p:nvPr/>
        </p:nvSpPr>
        <p:spPr bwMode="auto">
          <a:xfrm>
            <a:off x="7212013" y="1674813"/>
            <a:ext cx="226476" cy="239418"/>
          </a:xfrm>
          <a:prstGeom prst="ellipse">
            <a:avLst/>
          </a:prstGeom>
          <a:solidFill>
            <a:srgbClr val="92D050"/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98" name="Oval 3"/>
          <p:cNvSpPr>
            <a:spLocks noChangeArrowheads="1"/>
          </p:cNvSpPr>
          <p:nvPr/>
        </p:nvSpPr>
        <p:spPr bwMode="auto">
          <a:xfrm>
            <a:off x="6375400" y="2867025"/>
            <a:ext cx="2490707" cy="1007788"/>
          </a:xfrm>
          <a:prstGeom prst="ellipse">
            <a:avLst/>
          </a:prstGeom>
          <a:noFill/>
          <a:ln w="12700">
            <a:solidFill>
              <a:schemeClr val="accent1">
                <a:lumMod val="2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99" name="Oval 5"/>
          <p:cNvSpPr>
            <a:spLocks noChangeArrowheads="1"/>
          </p:cNvSpPr>
          <p:nvPr/>
        </p:nvSpPr>
        <p:spPr bwMode="auto">
          <a:xfrm>
            <a:off x="6735763" y="3198813"/>
            <a:ext cx="226476" cy="239418"/>
          </a:xfrm>
          <a:prstGeom prst="ellipse">
            <a:avLst/>
          </a:prstGeom>
          <a:solidFill>
            <a:srgbClr val="FF0000"/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00" name="Freeform 99"/>
          <p:cNvSpPr>
            <a:spLocks/>
          </p:cNvSpPr>
          <p:nvPr/>
        </p:nvSpPr>
        <p:spPr bwMode="auto">
          <a:xfrm>
            <a:off x="6622627" y="1507106"/>
            <a:ext cx="555512" cy="133873"/>
          </a:xfrm>
          <a:custGeom>
            <a:avLst/>
            <a:gdLst>
              <a:gd name="T0" fmla="*/ 0 w 704850"/>
              <a:gd name="T1" fmla="*/ 122237 h 169862"/>
              <a:gd name="T2" fmla="*/ 361950 w 704850"/>
              <a:gd name="T3" fmla="*/ 7937 h 169862"/>
              <a:gd name="T4" fmla="*/ 704850 w 704850"/>
              <a:gd name="T5" fmla="*/ 169862 h 169862"/>
              <a:gd name="T6" fmla="*/ 0 60000 65536"/>
              <a:gd name="T7" fmla="*/ 0 60000 65536"/>
              <a:gd name="T8" fmla="*/ 0 60000 65536"/>
              <a:gd name="T9" fmla="*/ 0 w 704850"/>
              <a:gd name="T10" fmla="*/ 0 h 169862"/>
              <a:gd name="T11" fmla="*/ 704850 w 704850"/>
              <a:gd name="T12" fmla="*/ 169862 h 16986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04850" h="169862">
                <a:moveTo>
                  <a:pt x="0" y="122237"/>
                </a:moveTo>
                <a:cubicBezTo>
                  <a:pt x="122237" y="61118"/>
                  <a:pt x="244475" y="0"/>
                  <a:pt x="361950" y="7937"/>
                </a:cubicBezTo>
                <a:cubicBezTo>
                  <a:pt x="479425" y="15874"/>
                  <a:pt x="592137" y="92868"/>
                  <a:pt x="704850" y="169862"/>
                </a:cubicBezTo>
              </a:path>
            </a:pathLst>
          </a:custGeom>
          <a:noFill/>
          <a:ln w="38100" cap="flat" cmpd="sng" algn="ctr">
            <a:solidFill>
              <a:schemeClr val="accent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1" name="Freeform 66"/>
          <p:cNvSpPr>
            <a:spLocks/>
          </p:cNvSpPr>
          <p:nvPr/>
        </p:nvSpPr>
        <p:spPr bwMode="auto">
          <a:xfrm rot="10800000">
            <a:off x="6604375" y="1910703"/>
            <a:ext cx="531548" cy="128098"/>
          </a:xfrm>
          <a:custGeom>
            <a:avLst/>
            <a:gdLst>
              <a:gd name="T0" fmla="*/ 0 w 704850"/>
              <a:gd name="T1" fmla="*/ 122237 h 169862"/>
              <a:gd name="T2" fmla="*/ 361950 w 704850"/>
              <a:gd name="T3" fmla="*/ 7937 h 169862"/>
              <a:gd name="T4" fmla="*/ 704850 w 704850"/>
              <a:gd name="T5" fmla="*/ 169862 h 169862"/>
              <a:gd name="T6" fmla="*/ 0 60000 65536"/>
              <a:gd name="T7" fmla="*/ 0 60000 65536"/>
              <a:gd name="T8" fmla="*/ 0 60000 65536"/>
              <a:gd name="T9" fmla="*/ 0 w 704850"/>
              <a:gd name="T10" fmla="*/ 0 h 169862"/>
              <a:gd name="T11" fmla="*/ 704850 w 704850"/>
              <a:gd name="T12" fmla="*/ 169862 h 16986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04850" h="169862">
                <a:moveTo>
                  <a:pt x="0" y="122237"/>
                </a:moveTo>
                <a:cubicBezTo>
                  <a:pt x="122237" y="61118"/>
                  <a:pt x="244475" y="0"/>
                  <a:pt x="361950" y="7937"/>
                </a:cubicBezTo>
                <a:cubicBezTo>
                  <a:pt x="479425" y="15874"/>
                  <a:pt x="592137" y="92868"/>
                  <a:pt x="704850" y="169862"/>
                </a:cubicBezTo>
              </a:path>
            </a:pathLst>
          </a:custGeom>
          <a:noFill/>
          <a:ln w="38100" cap="flat" cmpd="sng" algn="ctr">
            <a:solidFill>
              <a:schemeClr val="accent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2" name="Oval 6"/>
          <p:cNvSpPr>
            <a:spLocks noChangeArrowheads="1"/>
          </p:cNvSpPr>
          <p:nvPr/>
        </p:nvSpPr>
        <p:spPr bwMode="auto">
          <a:xfrm>
            <a:off x="7312025" y="3198813"/>
            <a:ext cx="228634" cy="239418"/>
          </a:xfrm>
          <a:prstGeom prst="ellipse">
            <a:avLst/>
          </a:prstGeom>
          <a:solidFill>
            <a:srgbClr val="0070C0"/>
          </a:solidFill>
          <a:ln w="9525">
            <a:solidFill>
              <a:srgbClr val="0070C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03" name="Oval 9"/>
          <p:cNvSpPr>
            <a:spLocks noChangeArrowheads="1"/>
          </p:cNvSpPr>
          <p:nvPr/>
        </p:nvSpPr>
        <p:spPr bwMode="auto">
          <a:xfrm>
            <a:off x="7214920" y="3032125"/>
            <a:ext cx="1175018" cy="612775"/>
          </a:xfrm>
          <a:prstGeom prst="ellipse">
            <a:avLst/>
          </a:prstGeom>
          <a:noFill/>
          <a:ln w="12700">
            <a:solidFill>
              <a:schemeClr val="accent1">
                <a:lumMod val="2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04" name="Oval 11"/>
          <p:cNvSpPr>
            <a:spLocks noChangeArrowheads="1"/>
          </p:cNvSpPr>
          <p:nvPr/>
        </p:nvSpPr>
        <p:spPr bwMode="auto">
          <a:xfrm>
            <a:off x="8018463" y="3198813"/>
            <a:ext cx="226476" cy="239418"/>
          </a:xfrm>
          <a:prstGeom prst="ellipse">
            <a:avLst/>
          </a:prstGeom>
          <a:solidFill>
            <a:srgbClr val="92D050"/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cxnSp>
        <p:nvCxnSpPr>
          <p:cNvPr id="105" name="Straight Arrow Connector 105"/>
          <p:cNvCxnSpPr>
            <a:cxnSpLocks noChangeShapeType="1"/>
          </p:cNvCxnSpPr>
          <p:nvPr/>
        </p:nvCxnSpPr>
        <p:spPr bwMode="auto">
          <a:xfrm>
            <a:off x="6965370" y="2300252"/>
            <a:ext cx="460972" cy="494620"/>
          </a:xfrm>
          <a:prstGeom prst="straightConnector1">
            <a:avLst/>
          </a:prstGeom>
          <a:noFill/>
          <a:ln w="76200" algn="ctr">
            <a:solidFill>
              <a:srgbClr val="C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6" name="TextBox 64"/>
          <p:cNvSpPr txBox="1">
            <a:spLocks noChangeArrowheads="1"/>
          </p:cNvSpPr>
          <p:nvPr/>
        </p:nvSpPr>
        <p:spPr bwMode="auto">
          <a:xfrm>
            <a:off x="7462468" y="2004141"/>
            <a:ext cx="496888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40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F</a:t>
            </a:r>
          </a:p>
        </p:txBody>
      </p:sp>
    </p:spTree>
    <p:extLst>
      <p:ext uri="{BB962C8B-B14F-4D97-AF65-F5344CB8AC3E}">
        <p14:creationId xmlns:p14="http://schemas.microsoft.com/office/powerpoint/2010/main" val="306779353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87" name="Oval 3"/>
          <p:cNvSpPr>
            <a:spLocks noChangeArrowheads="1"/>
          </p:cNvSpPr>
          <p:nvPr/>
        </p:nvSpPr>
        <p:spPr bwMode="auto">
          <a:xfrm>
            <a:off x="5164294" y="4527403"/>
            <a:ext cx="2325394" cy="1062037"/>
          </a:xfrm>
          <a:prstGeom prst="ellipse">
            <a:avLst/>
          </a:prstGeom>
          <a:noFill/>
          <a:ln w="12700">
            <a:solidFill>
              <a:schemeClr val="accent1">
                <a:lumMod val="2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5388" name="Oval 5"/>
          <p:cNvSpPr>
            <a:spLocks noChangeArrowheads="1"/>
          </p:cNvSpPr>
          <p:nvPr/>
        </p:nvSpPr>
        <p:spPr bwMode="auto">
          <a:xfrm>
            <a:off x="5272088" y="4894263"/>
            <a:ext cx="226476" cy="239418"/>
          </a:xfrm>
          <a:prstGeom prst="ellipse">
            <a:avLst/>
          </a:prstGeom>
          <a:solidFill>
            <a:srgbClr val="FF0000"/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5389" name="Oval 6"/>
          <p:cNvSpPr>
            <a:spLocks noChangeArrowheads="1"/>
          </p:cNvSpPr>
          <p:nvPr/>
        </p:nvSpPr>
        <p:spPr bwMode="auto">
          <a:xfrm>
            <a:off x="5848350" y="4894263"/>
            <a:ext cx="228634" cy="239418"/>
          </a:xfrm>
          <a:prstGeom prst="ellipse">
            <a:avLst/>
          </a:prstGeom>
          <a:solidFill>
            <a:srgbClr val="92D050"/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5390" name="Oval 9"/>
          <p:cNvSpPr>
            <a:spLocks noChangeArrowheads="1"/>
          </p:cNvSpPr>
          <p:nvPr/>
        </p:nvSpPr>
        <p:spPr bwMode="auto">
          <a:xfrm>
            <a:off x="5708650" y="4718050"/>
            <a:ext cx="1291689" cy="634137"/>
          </a:xfrm>
          <a:prstGeom prst="ellipse">
            <a:avLst/>
          </a:prstGeom>
          <a:noFill/>
          <a:ln w="12700">
            <a:solidFill>
              <a:schemeClr val="accent1">
                <a:lumMod val="2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5391" name="Oval 11"/>
          <p:cNvSpPr>
            <a:spLocks noChangeArrowheads="1"/>
          </p:cNvSpPr>
          <p:nvPr/>
        </p:nvSpPr>
        <p:spPr bwMode="auto">
          <a:xfrm>
            <a:off x="6427788" y="4894263"/>
            <a:ext cx="226476" cy="239418"/>
          </a:xfrm>
          <a:prstGeom prst="ellipse">
            <a:avLst/>
          </a:prstGeom>
          <a:solidFill>
            <a:srgbClr val="0070C0"/>
          </a:solidFill>
          <a:ln w="9525">
            <a:solidFill>
              <a:srgbClr val="0070C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cxnSp>
        <p:nvCxnSpPr>
          <p:cNvPr id="15399" name="Straight Arrow Connector 98"/>
          <p:cNvCxnSpPr>
            <a:cxnSpLocks noChangeShapeType="1"/>
          </p:cNvCxnSpPr>
          <p:nvPr/>
        </p:nvCxnSpPr>
        <p:spPr bwMode="auto">
          <a:xfrm>
            <a:off x="4384882" y="1795601"/>
            <a:ext cx="677812" cy="0"/>
          </a:xfrm>
          <a:prstGeom prst="straightConnector1">
            <a:avLst/>
          </a:prstGeom>
          <a:noFill/>
          <a:ln w="76200" algn="ctr">
            <a:solidFill>
              <a:srgbClr val="C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9" name="Straight Arrow Connector 98"/>
          <p:cNvCxnSpPr>
            <a:cxnSpLocks noChangeShapeType="1"/>
          </p:cNvCxnSpPr>
          <p:nvPr/>
        </p:nvCxnSpPr>
        <p:spPr bwMode="auto">
          <a:xfrm>
            <a:off x="4399241" y="5030085"/>
            <a:ext cx="677812" cy="0"/>
          </a:xfrm>
          <a:prstGeom prst="straightConnector1">
            <a:avLst/>
          </a:prstGeom>
          <a:noFill/>
          <a:ln w="76200" algn="ctr">
            <a:solidFill>
              <a:srgbClr val="C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1" name="TextBox 64"/>
          <p:cNvSpPr txBox="1">
            <a:spLocks noChangeArrowheads="1"/>
          </p:cNvSpPr>
          <p:nvPr/>
        </p:nvSpPr>
        <p:spPr bwMode="auto">
          <a:xfrm>
            <a:off x="4375342" y="5087644"/>
            <a:ext cx="496888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40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F</a:t>
            </a:r>
          </a:p>
        </p:txBody>
      </p:sp>
      <p:sp>
        <p:nvSpPr>
          <p:cNvPr id="93" name="TextBox 64"/>
          <p:cNvSpPr txBox="1">
            <a:spLocks noChangeArrowheads="1"/>
          </p:cNvSpPr>
          <p:nvPr/>
        </p:nvSpPr>
        <p:spPr bwMode="auto">
          <a:xfrm>
            <a:off x="4413286" y="990383"/>
            <a:ext cx="496888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4000" i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R</a:t>
            </a:r>
            <a:endParaRPr lang="en-US" sz="4000" i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2" name="Oval 3"/>
          <p:cNvSpPr>
            <a:spLocks noChangeArrowheads="1"/>
          </p:cNvSpPr>
          <p:nvPr/>
        </p:nvSpPr>
        <p:spPr bwMode="auto">
          <a:xfrm>
            <a:off x="1924050" y="4467225"/>
            <a:ext cx="2290505" cy="1044576"/>
          </a:xfrm>
          <a:prstGeom prst="ellipse">
            <a:avLst/>
          </a:prstGeom>
          <a:noFill/>
          <a:ln w="12700">
            <a:solidFill>
              <a:schemeClr val="accent1">
                <a:lumMod val="2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3" name="Oval 11"/>
          <p:cNvSpPr>
            <a:spLocks noChangeArrowheads="1"/>
          </p:cNvSpPr>
          <p:nvPr/>
        </p:nvSpPr>
        <p:spPr bwMode="auto">
          <a:xfrm>
            <a:off x="3681413" y="4862513"/>
            <a:ext cx="226476" cy="239418"/>
          </a:xfrm>
          <a:prstGeom prst="ellipse">
            <a:avLst/>
          </a:prstGeom>
          <a:solidFill>
            <a:srgbClr val="0070C0"/>
          </a:solidFill>
          <a:ln w="9525">
            <a:solidFill>
              <a:srgbClr val="0070C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cxnSp>
        <p:nvCxnSpPr>
          <p:cNvPr id="54" name="Straight Arrow Connector 107"/>
          <p:cNvCxnSpPr>
            <a:cxnSpLocks noChangeShapeType="1"/>
          </p:cNvCxnSpPr>
          <p:nvPr/>
        </p:nvCxnSpPr>
        <p:spPr bwMode="auto">
          <a:xfrm>
            <a:off x="1762125" y="3943350"/>
            <a:ext cx="524824" cy="502956"/>
          </a:xfrm>
          <a:prstGeom prst="straightConnector1">
            <a:avLst/>
          </a:prstGeom>
          <a:noFill/>
          <a:ln w="76200" algn="ctr">
            <a:solidFill>
              <a:srgbClr val="C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5" name="Group 54"/>
          <p:cNvGrpSpPr/>
          <p:nvPr/>
        </p:nvGrpSpPr>
        <p:grpSpPr>
          <a:xfrm>
            <a:off x="2286949" y="4688612"/>
            <a:ext cx="1175018" cy="612775"/>
            <a:chOff x="7240320" y="3298825"/>
            <a:chExt cx="1175018" cy="612775"/>
          </a:xfrm>
        </p:grpSpPr>
        <p:sp>
          <p:nvSpPr>
            <p:cNvPr id="56" name="Oval 6"/>
            <p:cNvSpPr>
              <a:spLocks noChangeArrowheads="1"/>
            </p:cNvSpPr>
            <p:nvPr/>
          </p:nvSpPr>
          <p:spPr bwMode="auto">
            <a:xfrm>
              <a:off x="7337425" y="3465513"/>
              <a:ext cx="228634" cy="23941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92D05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b="1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7" name="Oval 9"/>
            <p:cNvSpPr>
              <a:spLocks noChangeArrowheads="1"/>
            </p:cNvSpPr>
            <p:nvPr/>
          </p:nvSpPr>
          <p:spPr bwMode="auto">
            <a:xfrm>
              <a:off x="7240320" y="3298825"/>
              <a:ext cx="1175018" cy="612775"/>
            </a:xfrm>
            <a:prstGeom prst="ellipse">
              <a:avLst/>
            </a:prstGeom>
            <a:noFill/>
            <a:ln w="12700">
              <a:solidFill>
                <a:schemeClr val="accent1">
                  <a:lumMod val="25000"/>
                </a:schemeClr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b="1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8" name="Oval 11"/>
            <p:cNvSpPr>
              <a:spLocks noChangeArrowheads="1"/>
            </p:cNvSpPr>
            <p:nvPr/>
          </p:nvSpPr>
          <p:spPr bwMode="auto">
            <a:xfrm>
              <a:off x="8043863" y="3465513"/>
              <a:ext cx="226476" cy="239418"/>
            </a:xfrm>
            <a:prstGeom prst="ellipse">
              <a:avLst/>
            </a:prstGeom>
            <a:solidFill>
              <a:srgbClr val="92D050"/>
            </a:solidFill>
            <a:ln w="9525">
              <a:solidFill>
                <a:srgbClr val="92D05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b="1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9" name="Freeform 82"/>
            <p:cNvSpPr>
              <a:spLocks/>
            </p:cNvSpPr>
            <p:nvPr/>
          </p:nvSpPr>
          <p:spPr bwMode="auto">
            <a:xfrm>
              <a:off x="7592588" y="3378199"/>
              <a:ext cx="451275" cy="127861"/>
            </a:xfrm>
            <a:custGeom>
              <a:avLst/>
              <a:gdLst>
                <a:gd name="T0" fmla="*/ 0 w 381000"/>
                <a:gd name="T1" fmla="*/ 107950 h 107950"/>
                <a:gd name="T2" fmla="*/ 209550 w 381000"/>
                <a:gd name="T3" fmla="*/ 3175 h 107950"/>
                <a:gd name="T4" fmla="*/ 381000 w 381000"/>
                <a:gd name="T5" fmla="*/ 88900 h 107950"/>
                <a:gd name="T6" fmla="*/ 0 60000 65536"/>
                <a:gd name="T7" fmla="*/ 0 60000 65536"/>
                <a:gd name="T8" fmla="*/ 0 60000 65536"/>
                <a:gd name="T9" fmla="*/ 0 w 381000"/>
                <a:gd name="T10" fmla="*/ 0 h 107950"/>
                <a:gd name="T11" fmla="*/ 381000 w 381000"/>
                <a:gd name="T12" fmla="*/ 107950 h 10795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81000" h="107950">
                  <a:moveTo>
                    <a:pt x="0" y="107950"/>
                  </a:moveTo>
                  <a:cubicBezTo>
                    <a:pt x="73025" y="57150"/>
                    <a:pt x="146050" y="6350"/>
                    <a:pt x="209550" y="3175"/>
                  </a:cubicBezTo>
                  <a:cubicBezTo>
                    <a:pt x="273050" y="0"/>
                    <a:pt x="327025" y="44450"/>
                    <a:pt x="381000" y="88900"/>
                  </a:cubicBezTo>
                </a:path>
              </a:pathLst>
            </a:custGeom>
            <a:noFill/>
            <a:ln w="38100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square"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0" name="Freeform 85"/>
            <p:cNvSpPr>
              <a:spLocks/>
            </p:cNvSpPr>
            <p:nvPr/>
          </p:nvSpPr>
          <p:spPr bwMode="auto">
            <a:xfrm rot="-10616011">
              <a:off x="7589606" y="3672136"/>
              <a:ext cx="427132" cy="120822"/>
            </a:xfrm>
            <a:custGeom>
              <a:avLst/>
              <a:gdLst>
                <a:gd name="T0" fmla="*/ 0 w 381000"/>
                <a:gd name="T1" fmla="*/ 107950 h 107950"/>
                <a:gd name="T2" fmla="*/ 209550 w 381000"/>
                <a:gd name="T3" fmla="*/ 3175 h 107950"/>
                <a:gd name="T4" fmla="*/ 381000 w 381000"/>
                <a:gd name="T5" fmla="*/ 88900 h 107950"/>
                <a:gd name="T6" fmla="*/ 0 60000 65536"/>
                <a:gd name="T7" fmla="*/ 0 60000 65536"/>
                <a:gd name="T8" fmla="*/ 0 60000 65536"/>
                <a:gd name="T9" fmla="*/ 0 w 381000"/>
                <a:gd name="T10" fmla="*/ 0 h 107950"/>
                <a:gd name="T11" fmla="*/ 381000 w 381000"/>
                <a:gd name="T12" fmla="*/ 107950 h 10795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81000" h="107950">
                  <a:moveTo>
                    <a:pt x="0" y="107950"/>
                  </a:moveTo>
                  <a:cubicBezTo>
                    <a:pt x="73025" y="57150"/>
                    <a:pt x="146050" y="6350"/>
                    <a:pt x="209550" y="3175"/>
                  </a:cubicBezTo>
                  <a:cubicBezTo>
                    <a:pt x="273050" y="0"/>
                    <a:pt x="327025" y="44450"/>
                    <a:pt x="381000" y="88900"/>
                  </a:cubicBezTo>
                </a:path>
              </a:pathLst>
            </a:custGeom>
            <a:noFill/>
            <a:ln w="38100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square"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61" name="TextBox 64"/>
          <p:cNvSpPr txBox="1">
            <a:spLocks noChangeArrowheads="1"/>
          </p:cNvSpPr>
          <p:nvPr/>
        </p:nvSpPr>
        <p:spPr bwMode="auto">
          <a:xfrm>
            <a:off x="1341620" y="4011179"/>
            <a:ext cx="496888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4000" i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R</a:t>
            </a:r>
            <a:endParaRPr lang="en-US" sz="4000" i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" name="Oval 3"/>
          <p:cNvSpPr>
            <a:spLocks noChangeArrowheads="1"/>
          </p:cNvSpPr>
          <p:nvPr/>
        </p:nvSpPr>
        <p:spPr bwMode="auto">
          <a:xfrm>
            <a:off x="1771650" y="1225549"/>
            <a:ext cx="2505282" cy="1047751"/>
          </a:xfrm>
          <a:prstGeom prst="ellipse">
            <a:avLst/>
          </a:prstGeom>
          <a:noFill/>
          <a:ln w="12700">
            <a:solidFill>
              <a:schemeClr val="accent1">
                <a:lumMod val="2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3" name="Oval 5"/>
          <p:cNvSpPr>
            <a:spLocks noChangeArrowheads="1"/>
          </p:cNvSpPr>
          <p:nvPr/>
        </p:nvSpPr>
        <p:spPr bwMode="auto">
          <a:xfrm>
            <a:off x="2157413" y="1595438"/>
            <a:ext cx="226476" cy="239418"/>
          </a:xfrm>
          <a:prstGeom prst="ellipse">
            <a:avLst/>
          </a:prstGeom>
          <a:solidFill>
            <a:srgbClr val="92D050"/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" name="Oval 6"/>
          <p:cNvSpPr>
            <a:spLocks noChangeArrowheads="1"/>
          </p:cNvSpPr>
          <p:nvPr/>
        </p:nvSpPr>
        <p:spPr bwMode="auto">
          <a:xfrm>
            <a:off x="2733675" y="1595438"/>
            <a:ext cx="228634" cy="239418"/>
          </a:xfrm>
          <a:prstGeom prst="ellipse">
            <a:avLst/>
          </a:prstGeom>
          <a:solidFill>
            <a:srgbClr val="FF0000"/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70" name="Oval 9"/>
          <p:cNvSpPr>
            <a:spLocks noChangeArrowheads="1"/>
          </p:cNvSpPr>
          <p:nvPr/>
        </p:nvSpPr>
        <p:spPr bwMode="auto">
          <a:xfrm>
            <a:off x="2549525" y="1444626"/>
            <a:ext cx="1302173" cy="554036"/>
          </a:xfrm>
          <a:prstGeom prst="ellipse">
            <a:avLst/>
          </a:prstGeom>
          <a:noFill/>
          <a:ln w="12700">
            <a:solidFill>
              <a:schemeClr val="accent1">
                <a:lumMod val="2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77" name="Oval 11"/>
          <p:cNvSpPr>
            <a:spLocks noChangeArrowheads="1"/>
          </p:cNvSpPr>
          <p:nvPr/>
        </p:nvSpPr>
        <p:spPr bwMode="auto">
          <a:xfrm>
            <a:off x="3313113" y="1595438"/>
            <a:ext cx="226476" cy="239418"/>
          </a:xfrm>
          <a:prstGeom prst="ellipse">
            <a:avLst/>
          </a:prstGeom>
          <a:solidFill>
            <a:srgbClr val="0070C0"/>
          </a:solidFill>
          <a:ln w="9525">
            <a:solidFill>
              <a:srgbClr val="0070C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cxnSp>
        <p:nvCxnSpPr>
          <p:cNvPr id="78" name="Straight Arrow Connector 92"/>
          <p:cNvCxnSpPr>
            <a:cxnSpLocks noChangeShapeType="1"/>
          </p:cNvCxnSpPr>
          <p:nvPr/>
        </p:nvCxnSpPr>
        <p:spPr bwMode="auto">
          <a:xfrm flipV="1">
            <a:off x="1663700" y="2249800"/>
            <a:ext cx="493713" cy="472385"/>
          </a:xfrm>
          <a:prstGeom prst="straightConnector1">
            <a:avLst/>
          </a:prstGeom>
          <a:noFill/>
          <a:ln w="76200" algn="ctr">
            <a:solidFill>
              <a:srgbClr val="C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0" name="Oval 3"/>
          <p:cNvSpPr>
            <a:spLocks noChangeArrowheads="1"/>
          </p:cNvSpPr>
          <p:nvPr/>
        </p:nvSpPr>
        <p:spPr bwMode="auto">
          <a:xfrm>
            <a:off x="355393" y="2850773"/>
            <a:ext cx="2317163" cy="969076"/>
          </a:xfrm>
          <a:prstGeom prst="ellipse">
            <a:avLst/>
          </a:prstGeom>
          <a:noFill/>
          <a:ln w="12700">
            <a:solidFill>
              <a:schemeClr val="accent1">
                <a:lumMod val="2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81" name="Oval 5"/>
          <p:cNvSpPr>
            <a:spLocks noChangeArrowheads="1"/>
          </p:cNvSpPr>
          <p:nvPr/>
        </p:nvSpPr>
        <p:spPr bwMode="auto">
          <a:xfrm>
            <a:off x="741156" y="3195261"/>
            <a:ext cx="226476" cy="239418"/>
          </a:xfrm>
          <a:prstGeom prst="ellipse">
            <a:avLst/>
          </a:prstGeom>
          <a:solidFill>
            <a:srgbClr val="92D050"/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82" name="Oval 6"/>
          <p:cNvSpPr>
            <a:spLocks noChangeArrowheads="1"/>
          </p:cNvSpPr>
          <p:nvPr/>
        </p:nvSpPr>
        <p:spPr bwMode="auto">
          <a:xfrm>
            <a:off x="1317418" y="3195261"/>
            <a:ext cx="228634" cy="239418"/>
          </a:xfrm>
          <a:prstGeom prst="ellipse">
            <a:avLst/>
          </a:prstGeom>
          <a:solidFill>
            <a:srgbClr val="FF0000"/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84" name="Oval 9"/>
          <p:cNvSpPr>
            <a:spLocks noChangeArrowheads="1"/>
          </p:cNvSpPr>
          <p:nvPr/>
        </p:nvSpPr>
        <p:spPr bwMode="auto">
          <a:xfrm>
            <a:off x="546100" y="3044449"/>
            <a:ext cx="1190841" cy="554036"/>
          </a:xfrm>
          <a:prstGeom prst="ellipse">
            <a:avLst/>
          </a:prstGeom>
          <a:noFill/>
          <a:ln w="12700">
            <a:solidFill>
              <a:schemeClr val="accent1">
                <a:lumMod val="2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85" name="Oval 11"/>
          <p:cNvSpPr>
            <a:spLocks noChangeArrowheads="1"/>
          </p:cNvSpPr>
          <p:nvPr/>
        </p:nvSpPr>
        <p:spPr bwMode="auto">
          <a:xfrm>
            <a:off x="1896856" y="3195261"/>
            <a:ext cx="226476" cy="239418"/>
          </a:xfrm>
          <a:prstGeom prst="ellipse">
            <a:avLst/>
          </a:prstGeom>
          <a:solidFill>
            <a:srgbClr val="0070C0"/>
          </a:solidFill>
          <a:ln w="9525">
            <a:solidFill>
              <a:srgbClr val="0070C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86" name="TextBox 64"/>
          <p:cNvSpPr txBox="1">
            <a:spLocks noChangeArrowheads="1"/>
          </p:cNvSpPr>
          <p:nvPr/>
        </p:nvSpPr>
        <p:spPr bwMode="auto">
          <a:xfrm>
            <a:off x="1149301" y="1849384"/>
            <a:ext cx="496888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40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F</a:t>
            </a:r>
          </a:p>
        </p:txBody>
      </p:sp>
      <p:sp>
        <p:nvSpPr>
          <p:cNvPr id="87" name="Oval 3"/>
          <p:cNvSpPr>
            <a:spLocks noChangeArrowheads="1"/>
          </p:cNvSpPr>
          <p:nvPr/>
        </p:nvSpPr>
        <p:spPr bwMode="auto">
          <a:xfrm>
            <a:off x="5137150" y="1276351"/>
            <a:ext cx="2530338" cy="1009650"/>
          </a:xfrm>
          <a:prstGeom prst="ellipse">
            <a:avLst/>
          </a:prstGeom>
          <a:noFill/>
          <a:ln w="12700">
            <a:solidFill>
              <a:schemeClr val="accent1">
                <a:lumMod val="2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94" name="Oval 5"/>
          <p:cNvSpPr>
            <a:spLocks noChangeArrowheads="1"/>
          </p:cNvSpPr>
          <p:nvPr/>
        </p:nvSpPr>
        <p:spPr bwMode="auto">
          <a:xfrm>
            <a:off x="5497513" y="1674813"/>
            <a:ext cx="226476" cy="239418"/>
          </a:xfrm>
          <a:prstGeom prst="ellipse">
            <a:avLst/>
          </a:prstGeom>
          <a:solidFill>
            <a:srgbClr val="FF0000"/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95" name="Oval 6"/>
          <p:cNvSpPr>
            <a:spLocks noChangeArrowheads="1"/>
          </p:cNvSpPr>
          <p:nvPr/>
        </p:nvSpPr>
        <p:spPr bwMode="auto">
          <a:xfrm>
            <a:off x="6073775" y="1674813"/>
            <a:ext cx="228634" cy="239418"/>
          </a:xfrm>
          <a:prstGeom prst="ellipse">
            <a:avLst/>
          </a:prstGeom>
          <a:solidFill>
            <a:srgbClr val="0070C0"/>
          </a:solidFill>
          <a:ln w="9525">
            <a:solidFill>
              <a:srgbClr val="0070C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96" name="Oval 9"/>
          <p:cNvSpPr>
            <a:spLocks noChangeArrowheads="1"/>
          </p:cNvSpPr>
          <p:nvPr/>
        </p:nvSpPr>
        <p:spPr bwMode="auto">
          <a:xfrm>
            <a:off x="5346700" y="1533525"/>
            <a:ext cx="1240164" cy="527653"/>
          </a:xfrm>
          <a:prstGeom prst="ellipse">
            <a:avLst/>
          </a:prstGeom>
          <a:noFill/>
          <a:ln w="12700">
            <a:solidFill>
              <a:schemeClr val="accent1">
                <a:lumMod val="2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97" name="Oval 11"/>
          <p:cNvSpPr>
            <a:spLocks noChangeArrowheads="1"/>
          </p:cNvSpPr>
          <p:nvPr/>
        </p:nvSpPr>
        <p:spPr bwMode="auto">
          <a:xfrm>
            <a:off x="7212013" y="1674813"/>
            <a:ext cx="226476" cy="239418"/>
          </a:xfrm>
          <a:prstGeom prst="ellipse">
            <a:avLst/>
          </a:prstGeom>
          <a:solidFill>
            <a:srgbClr val="92D050"/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98" name="Oval 3"/>
          <p:cNvSpPr>
            <a:spLocks noChangeArrowheads="1"/>
          </p:cNvSpPr>
          <p:nvPr/>
        </p:nvSpPr>
        <p:spPr bwMode="auto">
          <a:xfrm>
            <a:off x="6375400" y="2867025"/>
            <a:ext cx="2490707" cy="1007788"/>
          </a:xfrm>
          <a:prstGeom prst="ellipse">
            <a:avLst/>
          </a:prstGeom>
          <a:noFill/>
          <a:ln w="12700">
            <a:solidFill>
              <a:schemeClr val="accent1">
                <a:lumMod val="2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99" name="Oval 5"/>
          <p:cNvSpPr>
            <a:spLocks noChangeArrowheads="1"/>
          </p:cNvSpPr>
          <p:nvPr/>
        </p:nvSpPr>
        <p:spPr bwMode="auto">
          <a:xfrm>
            <a:off x="6735763" y="3198813"/>
            <a:ext cx="226476" cy="239418"/>
          </a:xfrm>
          <a:prstGeom prst="ellipse">
            <a:avLst/>
          </a:prstGeom>
          <a:solidFill>
            <a:srgbClr val="FF0000"/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00" name="Freeform 99"/>
          <p:cNvSpPr>
            <a:spLocks/>
          </p:cNvSpPr>
          <p:nvPr/>
        </p:nvSpPr>
        <p:spPr bwMode="auto">
          <a:xfrm>
            <a:off x="6622627" y="1507106"/>
            <a:ext cx="555512" cy="133873"/>
          </a:xfrm>
          <a:custGeom>
            <a:avLst/>
            <a:gdLst>
              <a:gd name="T0" fmla="*/ 0 w 704850"/>
              <a:gd name="T1" fmla="*/ 122237 h 169862"/>
              <a:gd name="T2" fmla="*/ 361950 w 704850"/>
              <a:gd name="T3" fmla="*/ 7937 h 169862"/>
              <a:gd name="T4" fmla="*/ 704850 w 704850"/>
              <a:gd name="T5" fmla="*/ 169862 h 169862"/>
              <a:gd name="T6" fmla="*/ 0 60000 65536"/>
              <a:gd name="T7" fmla="*/ 0 60000 65536"/>
              <a:gd name="T8" fmla="*/ 0 60000 65536"/>
              <a:gd name="T9" fmla="*/ 0 w 704850"/>
              <a:gd name="T10" fmla="*/ 0 h 169862"/>
              <a:gd name="T11" fmla="*/ 704850 w 704850"/>
              <a:gd name="T12" fmla="*/ 169862 h 16986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04850" h="169862">
                <a:moveTo>
                  <a:pt x="0" y="122237"/>
                </a:moveTo>
                <a:cubicBezTo>
                  <a:pt x="122237" y="61118"/>
                  <a:pt x="244475" y="0"/>
                  <a:pt x="361950" y="7937"/>
                </a:cubicBezTo>
                <a:cubicBezTo>
                  <a:pt x="479425" y="15874"/>
                  <a:pt x="592137" y="92868"/>
                  <a:pt x="704850" y="169862"/>
                </a:cubicBezTo>
              </a:path>
            </a:pathLst>
          </a:custGeom>
          <a:noFill/>
          <a:ln w="38100" cap="flat" cmpd="sng" algn="ctr">
            <a:solidFill>
              <a:schemeClr val="accent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1" name="Freeform 66"/>
          <p:cNvSpPr>
            <a:spLocks/>
          </p:cNvSpPr>
          <p:nvPr/>
        </p:nvSpPr>
        <p:spPr bwMode="auto">
          <a:xfrm rot="10800000">
            <a:off x="6604375" y="1910703"/>
            <a:ext cx="531548" cy="128098"/>
          </a:xfrm>
          <a:custGeom>
            <a:avLst/>
            <a:gdLst>
              <a:gd name="T0" fmla="*/ 0 w 704850"/>
              <a:gd name="T1" fmla="*/ 122237 h 169862"/>
              <a:gd name="T2" fmla="*/ 361950 w 704850"/>
              <a:gd name="T3" fmla="*/ 7937 h 169862"/>
              <a:gd name="T4" fmla="*/ 704850 w 704850"/>
              <a:gd name="T5" fmla="*/ 169862 h 169862"/>
              <a:gd name="T6" fmla="*/ 0 60000 65536"/>
              <a:gd name="T7" fmla="*/ 0 60000 65536"/>
              <a:gd name="T8" fmla="*/ 0 60000 65536"/>
              <a:gd name="T9" fmla="*/ 0 w 704850"/>
              <a:gd name="T10" fmla="*/ 0 h 169862"/>
              <a:gd name="T11" fmla="*/ 704850 w 704850"/>
              <a:gd name="T12" fmla="*/ 169862 h 16986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04850" h="169862">
                <a:moveTo>
                  <a:pt x="0" y="122237"/>
                </a:moveTo>
                <a:cubicBezTo>
                  <a:pt x="122237" y="61118"/>
                  <a:pt x="244475" y="0"/>
                  <a:pt x="361950" y="7937"/>
                </a:cubicBezTo>
                <a:cubicBezTo>
                  <a:pt x="479425" y="15874"/>
                  <a:pt x="592137" y="92868"/>
                  <a:pt x="704850" y="169862"/>
                </a:cubicBezTo>
              </a:path>
            </a:pathLst>
          </a:custGeom>
          <a:noFill/>
          <a:ln w="38100" cap="flat" cmpd="sng" algn="ctr">
            <a:solidFill>
              <a:schemeClr val="accent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2" name="Oval 6"/>
          <p:cNvSpPr>
            <a:spLocks noChangeArrowheads="1"/>
          </p:cNvSpPr>
          <p:nvPr/>
        </p:nvSpPr>
        <p:spPr bwMode="auto">
          <a:xfrm>
            <a:off x="7312025" y="3198813"/>
            <a:ext cx="228634" cy="239418"/>
          </a:xfrm>
          <a:prstGeom prst="ellipse">
            <a:avLst/>
          </a:prstGeom>
          <a:solidFill>
            <a:srgbClr val="0070C0"/>
          </a:solidFill>
          <a:ln w="9525">
            <a:solidFill>
              <a:srgbClr val="0070C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03" name="Oval 9"/>
          <p:cNvSpPr>
            <a:spLocks noChangeArrowheads="1"/>
          </p:cNvSpPr>
          <p:nvPr/>
        </p:nvSpPr>
        <p:spPr bwMode="auto">
          <a:xfrm>
            <a:off x="7214920" y="3032125"/>
            <a:ext cx="1175018" cy="612775"/>
          </a:xfrm>
          <a:prstGeom prst="ellipse">
            <a:avLst/>
          </a:prstGeom>
          <a:noFill/>
          <a:ln w="12700">
            <a:solidFill>
              <a:schemeClr val="accent1">
                <a:lumMod val="2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04" name="Oval 11"/>
          <p:cNvSpPr>
            <a:spLocks noChangeArrowheads="1"/>
          </p:cNvSpPr>
          <p:nvPr/>
        </p:nvSpPr>
        <p:spPr bwMode="auto">
          <a:xfrm>
            <a:off x="8018463" y="3198813"/>
            <a:ext cx="226476" cy="239418"/>
          </a:xfrm>
          <a:prstGeom prst="ellipse">
            <a:avLst/>
          </a:prstGeom>
          <a:solidFill>
            <a:srgbClr val="92D050"/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b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cxnSp>
        <p:nvCxnSpPr>
          <p:cNvPr id="105" name="Straight Arrow Connector 105"/>
          <p:cNvCxnSpPr>
            <a:cxnSpLocks noChangeShapeType="1"/>
          </p:cNvCxnSpPr>
          <p:nvPr/>
        </p:nvCxnSpPr>
        <p:spPr bwMode="auto">
          <a:xfrm>
            <a:off x="6965370" y="2300252"/>
            <a:ext cx="460972" cy="494620"/>
          </a:xfrm>
          <a:prstGeom prst="straightConnector1">
            <a:avLst/>
          </a:prstGeom>
          <a:noFill/>
          <a:ln w="76200" algn="ctr">
            <a:solidFill>
              <a:srgbClr val="C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6" name="TextBox 64"/>
          <p:cNvSpPr txBox="1">
            <a:spLocks noChangeArrowheads="1"/>
          </p:cNvSpPr>
          <p:nvPr/>
        </p:nvSpPr>
        <p:spPr bwMode="auto">
          <a:xfrm>
            <a:off x="7462468" y="2004141"/>
            <a:ext cx="496888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40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F</a:t>
            </a:r>
          </a:p>
        </p:txBody>
      </p:sp>
      <p:cxnSp>
        <p:nvCxnSpPr>
          <p:cNvPr id="47" name="Straight Arrow Connector 92"/>
          <p:cNvCxnSpPr>
            <a:cxnSpLocks noChangeShapeType="1"/>
          </p:cNvCxnSpPr>
          <p:nvPr/>
        </p:nvCxnSpPr>
        <p:spPr bwMode="auto">
          <a:xfrm flipV="1">
            <a:off x="7023689" y="3954071"/>
            <a:ext cx="465999" cy="513155"/>
          </a:xfrm>
          <a:prstGeom prst="straightConnector1">
            <a:avLst/>
          </a:prstGeom>
          <a:noFill/>
          <a:ln w="76200" algn="ctr">
            <a:solidFill>
              <a:srgbClr val="C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8" name="TextBox 64"/>
          <p:cNvSpPr txBox="1">
            <a:spLocks noChangeArrowheads="1"/>
          </p:cNvSpPr>
          <p:nvPr/>
        </p:nvSpPr>
        <p:spPr bwMode="auto">
          <a:xfrm>
            <a:off x="7372309" y="3991234"/>
            <a:ext cx="496888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4000" i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R</a:t>
            </a:r>
            <a:endParaRPr lang="en-US" sz="4000" i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9" name="Freeform 82"/>
          <p:cNvSpPr>
            <a:spLocks/>
          </p:cNvSpPr>
          <p:nvPr/>
        </p:nvSpPr>
        <p:spPr bwMode="auto">
          <a:xfrm>
            <a:off x="7567188" y="3111499"/>
            <a:ext cx="451275" cy="127861"/>
          </a:xfrm>
          <a:custGeom>
            <a:avLst/>
            <a:gdLst>
              <a:gd name="T0" fmla="*/ 0 w 381000"/>
              <a:gd name="T1" fmla="*/ 107950 h 107950"/>
              <a:gd name="T2" fmla="*/ 209550 w 381000"/>
              <a:gd name="T3" fmla="*/ 3175 h 107950"/>
              <a:gd name="T4" fmla="*/ 381000 w 381000"/>
              <a:gd name="T5" fmla="*/ 88900 h 107950"/>
              <a:gd name="T6" fmla="*/ 0 60000 65536"/>
              <a:gd name="T7" fmla="*/ 0 60000 65536"/>
              <a:gd name="T8" fmla="*/ 0 60000 65536"/>
              <a:gd name="T9" fmla="*/ 0 w 381000"/>
              <a:gd name="T10" fmla="*/ 0 h 107950"/>
              <a:gd name="T11" fmla="*/ 381000 w 381000"/>
              <a:gd name="T12" fmla="*/ 107950 h 1079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000" h="107950">
                <a:moveTo>
                  <a:pt x="0" y="107950"/>
                </a:moveTo>
                <a:cubicBezTo>
                  <a:pt x="73025" y="57150"/>
                  <a:pt x="146050" y="6350"/>
                  <a:pt x="209550" y="3175"/>
                </a:cubicBezTo>
                <a:cubicBezTo>
                  <a:pt x="273050" y="0"/>
                  <a:pt x="327025" y="44450"/>
                  <a:pt x="381000" y="88900"/>
                </a:cubicBezTo>
              </a:path>
            </a:pathLst>
          </a:custGeom>
          <a:noFill/>
          <a:ln w="38100" cap="flat" cmpd="sng" algn="ctr">
            <a:solidFill>
              <a:schemeClr val="accent6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0" name="Freeform 85"/>
          <p:cNvSpPr>
            <a:spLocks/>
          </p:cNvSpPr>
          <p:nvPr/>
        </p:nvSpPr>
        <p:spPr bwMode="auto">
          <a:xfrm rot="10983989">
            <a:off x="7564206" y="3405436"/>
            <a:ext cx="427132" cy="120822"/>
          </a:xfrm>
          <a:custGeom>
            <a:avLst/>
            <a:gdLst>
              <a:gd name="T0" fmla="*/ 0 w 381000"/>
              <a:gd name="T1" fmla="*/ 107950 h 107950"/>
              <a:gd name="T2" fmla="*/ 209550 w 381000"/>
              <a:gd name="T3" fmla="*/ 3175 h 107950"/>
              <a:gd name="T4" fmla="*/ 381000 w 381000"/>
              <a:gd name="T5" fmla="*/ 88900 h 107950"/>
              <a:gd name="T6" fmla="*/ 0 60000 65536"/>
              <a:gd name="T7" fmla="*/ 0 60000 65536"/>
              <a:gd name="T8" fmla="*/ 0 60000 65536"/>
              <a:gd name="T9" fmla="*/ 0 w 381000"/>
              <a:gd name="T10" fmla="*/ 0 h 107950"/>
              <a:gd name="T11" fmla="*/ 381000 w 381000"/>
              <a:gd name="T12" fmla="*/ 107950 h 1079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000" h="107950">
                <a:moveTo>
                  <a:pt x="0" y="107950"/>
                </a:moveTo>
                <a:cubicBezTo>
                  <a:pt x="73025" y="57150"/>
                  <a:pt x="146050" y="6350"/>
                  <a:pt x="209550" y="3175"/>
                </a:cubicBezTo>
                <a:cubicBezTo>
                  <a:pt x="273050" y="0"/>
                  <a:pt x="327025" y="44450"/>
                  <a:pt x="381000" y="88900"/>
                </a:cubicBezTo>
              </a:path>
            </a:pathLst>
          </a:custGeom>
          <a:noFill/>
          <a:ln w="38100" cap="flat" cmpd="sng" algn="ctr">
            <a:solidFill>
              <a:schemeClr val="accent6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567601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015793" y="1168183"/>
            <a:ext cx="7137607" cy="4055407"/>
            <a:chOff x="355393" y="929811"/>
            <a:chExt cx="8510714" cy="4835572"/>
          </a:xfrm>
        </p:grpSpPr>
        <p:sp>
          <p:nvSpPr>
            <p:cNvPr id="15367" name="Oval 3"/>
            <p:cNvSpPr>
              <a:spLocks noChangeArrowheads="1"/>
            </p:cNvSpPr>
            <p:nvPr/>
          </p:nvSpPr>
          <p:spPr bwMode="auto">
            <a:xfrm>
              <a:off x="1771650" y="1225549"/>
              <a:ext cx="2505282" cy="1047751"/>
            </a:xfrm>
            <a:prstGeom prst="ellipse">
              <a:avLst/>
            </a:prstGeom>
            <a:noFill/>
            <a:ln w="12700">
              <a:solidFill>
                <a:schemeClr val="accent1">
                  <a:lumMod val="25000"/>
                </a:schemeClr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b="1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5368" name="Oval 5"/>
            <p:cNvSpPr>
              <a:spLocks noChangeArrowheads="1"/>
            </p:cNvSpPr>
            <p:nvPr/>
          </p:nvSpPr>
          <p:spPr bwMode="auto">
            <a:xfrm>
              <a:off x="2157413" y="1595438"/>
              <a:ext cx="226476" cy="239418"/>
            </a:xfrm>
            <a:prstGeom prst="ellipse">
              <a:avLst/>
            </a:prstGeom>
            <a:solidFill>
              <a:srgbClr val="92D050"/>
            </a:solidFill>
            <a:ln w="9525">
              <a:solidFill>
                <a:srgbClr val="92D05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b="1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5369" name="Oval 6"/>
            <p:cNvSpPr>
              <a:spLocks noChangeArrowheads="1"/>
            </p:cNvSpPr>
            <p:nvPr/>
          </p:nvSpPr>
          <p:spPr bwMode="auto">
            <a:xfrm>
              <a:off x="2733675" y="1595438"/>
              <a:ext cx="228634" cy="239418"/>
            </a:xfrm>
            <a:prstGeom prst="ellipse">
              <a:avLst/>
            </a:prstGeom>
            <a:solidFill>
              <a:srgbClr val="92D050"/>
            </a:solidFill>
            <a:ln w="9525">
              <a:solidFill>
                <a:srgbClr val="92D05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b="1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5370" name="Oval 9"/>
            <p:cNvSpPr>
              <a:spLocks noChangeArrowheads="1"/>
            </p:cNvSpPr>
            <p:nvPr/>
          </p:nvSpPr>
          <p:spPr bwMode="auto">
            <a:xfrm>
              <a:off x="2549525" y="1444626"/>
              <a:ext cx="1302173" cy="554036"/>
            </a:xfrm>
            <a:prstGeom prst="ellipse">
              <a:avLst/>
            </a:prstGeom>
            <a:noFill/>
            <a:ln w="12700">
              <a:solidFill>
                <a:schemeClr val="accent1">
                  <a:lumMod val="25000"/>
                </a:schemeClr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b="1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5371" name="Oval 11"/>
            <p:cNvSpPr>
              <a:spLocks noChangeArrowheads="1"/>
            </p:cNvSpPr>
            <p:nvPr/>
          </p:nvSpPr>
          <p:spPr bwMode="auto">
            <a:xfrm>
              <a:off x="3313113" y="1595438"/>
              <a:ext cx="226476" cy="239418"/>
            </a:xfrm>
            <a:prstGeom prst="ellipse">
              <a:avLst/>
            </a:prstGeom>
            <a:solidFill>
              <a:srgbClr val="92D050"/>
            </a:solidFill>
            <a:ln w="9525">
              <a:solidFill>
                <a:srgbClr val="92D05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b="1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5372" name="Oval 3"/>
            <p:cNvSpPr>
              <a:spLocks noChangeArrowheads="1"/>
            </p:cNvSpPr>
            <p:nvPr/>
          </p:nvSpPr>
          <p:spPr bwMode="auto">
            <a:xfrm>
              <a:off x="5137150" y="1276351"/>
              <a:ext cx="2530338" cy="1009650"/>
            </a:xfrm>
            <a:prstGeom prst="ellipse">
              <a:avLst/>
            </a:prstGeom>
            <a:noFill/>
            <a:ln w="12700">
              <a:solidFill>
                <a:schemeClr val="accent1">
                  <a:lumMod val="25000"/>
                </a:schemeClr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b="1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5373" name="Oval 5"/>
            <p:cNvSpPr>
              <a:spLocks noChangeArrowheads="1"/>
            </p:cNvSpPr>
            <p:nvPr/>
          </p:nvSpPr>
          <p:spPr bwMode="auto">
            <a:xfrm>
              <a:off x="5497513" y="1674813"/>
              <a:ext cx="226476" cy="239418"/>
            </a:xfrm>
            <a:prstGeom prst="ellipse">
              <a:avLst/>
            </a:prstGeom>
            <a:solidFill>
              <a:srgbClr val="92D050"/>
            </a:solidFill>
            <a:ln w="9525">
              <a:solidFill>
                <a:srgbClr val="92D05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b="1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5374" name="Oval 6"/>
            <p:cNvSpPr>
              <a:spLocks noChangeArrowheads="1"/>
            </p:cNvSpPr>
            <p:nvPr/>
          </p:nvSpPr>
          <p:spPr bwMode="auto">
            <a:xfrm>
              <a:off x="6073775" y="1674813"/>
              <a:ext cx="228634" cy="239418"/>
            </a:xfrm>
            <a:prstGeom prst="ellipse">
              <a:avLst/>
            </a:prstGeom>
            <a:solidFill>
              <a:srgbClr val="92D050"/>
            </a:solidFill>
            <a:ln w="9525">
              <a:solidFill>
                <a:srgbClr val="92D05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b="1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5375" name="Oval 9"/>
            <p:cNvSpPr>
              <a:spLocks noChangeArrowheads="1"/>
            </p:cNvSpPr>
            <p:nvPr/>
          </p:nvSpPr>
          <p:spPr bwMode="auto">
            <a:xfrm>
              <a:off x="5346700" y="1533525"/>
              <a:ext cx="1240164" cy="527653"/>
            </a:xfrm>
            <a:prstGeom prst="ellipse">
              <a:avLst/>
            </a:prstGeom>
            <a:noFill/>
            <a:ln w="12700">
              <a:solidFill>
                <a:schemeClr val="accent1">
                  <a:lumMod val="25000"/>
                </a:schemeClr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b="1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5376" name="Oval 11"/>
            <p:cNvSpPr>
              <a:spLocks noChangeArrowheads="1"/>
            </p:cNvSpPr>
            <p:nvPr/>
          </p:nvSpPr>
          <p:spPr bwMode="auto">
            <a:xfrm>
              <a:off x="7212013" y="1674813"/>
              <a:ext cx="226476" cy="239418"/>
            </a:xfrm>
            <a:prstGeom prst="ellipse">
              <a:avLst/>
            </a:prstGeom>
            <a:solidFill>
              <a:srgbClr val="92D050"/>
            </a:solidFill>
            <a:ln w="9525">
              <a:solidFill>
                <a:srgbClr val="92D05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b="1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5377" name="Oval 3"/>
            <p:cNvSpPr>
              <a:spLocks noChangeArrowheads="1"/>
            </p:cNvSpPr>
            <p:nvPr/>
          </p:nvSpPr>
          <p:spPr bwMode="auto">
            <a:xfrm>
              <a:off x="6375400" y="2867025"/>
              <a:ext cx="2490707" cy="1007788"/>
            </a:xfrm>
            <a:prstGeom prst="ellipse">
              <a:avLst/>
            </a:prstGeom>
            <a:noFill/>
            <a:ln w="12700">
              <a:solidFill>
                <a:schemeClr val="accent1">
                  <a:lumMod val="25000"/>
                </a:schemeClr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b="1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5378" name="Oval 5"/>
            <p:cNvSpPr>
              <a:spLocks noChangeArrowheads="1"/>
            </p:cNvSpPr>
            <p:nvPr/>
          </p:nvSpPr>
          <p:spPr bwMode="auto">
            <a:xfrm>
              <a:off x="6735763" y="3198813"/>
              <a:ext cx="226476" cy="239418"/>
            </a:xfrm>
            <a:prstGeom prst="ellipse">
              <a:avLst/>
            </a:prstGeom>
            <a:solidFill>
              <a:srgbClr val="92D050"/>
            </a:solidFill>
            <a:ln w="9525">
              <a:solidFill>
                <a:srgbClr val="92D05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b="1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5382" name="Oval 3"/>
            <p:cNvSpPr>
              <a:spLocks noChangeArrowheads="1"/>
            </p:cNvSpPr>
            <p:nvPr/>
          </p:nvSpPr>
          <p:spPr bwMode="auto">
            <a:xfrm>
              <a:off x="1924050" y="4467225"/>
              <a:ext cx="2290505" cy="1044576"/>
            </a:xfrm>
            <a:prstGeom prst="ellipse">
              <a:avLst/>
            </a:prstGeom>
            <a:noFill/>
            <a:ln w="12700">
              <a:solidFill>
                <a:schemeClr val="accent1">
                  <a:lumMod val="25000"/>
                </a:schemeClr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b="1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5386" name="Oval 11"/>
            <p:cNvSpPr>
              <a:spLocks noChangeArrowheads="1"/>
            </p:cNvSpPr>
            <p:nvPr/>
          </p:nvSpPr>
          <p:spPr bwMode="auto">
            <a:xfrm>
              <a:off x="3681413" y="4862513"/>
              <a:ext cx="226476" cy="239418"/>
            </a:xfrm>
            <a:prstGeom prst="ellipse">
              <a:avLst/>
            </a:prstGeom>
            <a:solidFill>
              <a:srgbClr val="92D050"/>
            </a:solidFill>
            <a:ln w="9525">
              <a:solidFill>
                <a:srgbClr val="92D05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b="1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5387" name="Oval 3"/>
            <p:cNvSpPr>
              <a:spLocks noChangeArrowheads="1"/>
            </p:cNvSpPr>
            <p:nvPr/>
          </p:nvSpPr>
          <p:spPr bwMode="auto">
            <a:xfrm>
              <a:off x="5164294" y="4527403"/>
              <a:ext cx="2325394" cy="1062037"/>
            </a:xfrm>
            <a:prstGeom prst="ellipse">
              <a:avLst/>
            </a:prstGeom>
            <a:noFill/>
            <a:ln w="12700">
              <a:solidFill>
                <a:schemeClr val="accent1">
                  <a:lumMod val="25000"/>
                </a:schemeClr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b="1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5388" name="Oval 5"/>
            <p:cNvSpPr>
              <a:spLocks noChangeArrowheads="1"/>
            </p:cNvSpPr>
            <p:nvPr/>
          </p:nvSpPr>
          <p:spPr bwMode="auto">
            <a:xfrm>
              <a:off x="5272088" y="4894263"/>
              <a:ext cx="226476" cy="239418"/>
            </a:xfrm>
            <a:prstGeom prst="ellipse">
              <a:avLst/>
            </a:prstGeom>
            <a:solidFill>
              <a:srgbClr val="92D050"/>
            </a:solidFill>
            <a:ln w="9525">
              <a:solidFill>
                <a:srgbClr val="92D05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b="1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5389" name="Oval 6"/>
            <p:cNvSpPr>
              <a:spLocks noChangeArrowheads="1"/>
            </p:cNvSpPr>
            <p:nvPr/>
          </p:nvSpPr>
          <p:spPr bwMode="auto">
            <a:xfrm>
              <a:off x="5848350" y="4894263"/>
              <a:ext cx="228634" cy="239418"/>
            </a:xfrm>
            <a:prstGeom prst="ellipse">
              <a:avLst/>
            </a:prstGeom>
            <a:solidFill>
              <a:srgbClr val="92D050"/>
            </a:solidFill>
            <a:ln w="9525">
              <a:solidFill>
                <a:srgbClr val="92D05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b="1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5390" name="Oval 9"/>
            <p:cNvSpPr>
              <a:spLocks noChangeArrowheads="1"/>
            </p:cNvSpPr>
            <p:nvPr/>
          </p:nvSpPr>
          <p:spPr bwMode="auto">
            <a:xfrm>
              <a:off x="5708650" y="4718050"/>
              <a:ext cx="1291689" cy="634137"/>
            </a:xfrm>
            <a:prstGeom prst="ellipse">
              <a:avLst/>
            </a:prstGeom>
            <a:noFill/>
            <a:ln w="12700">
              <a:solidFill>
                <a:schemeClr val="accent1">
                  <a:lumMod val="25000"/>
                </a:schemeClr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b="1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5391" name="Oval 11"/>
            <p:cNvSpPr>
              <a:spLocks noChangeArrowheads="1"/>
            </p:cNvSpPr>
            <p:nvPr/>
          </p:nvSpPr>
          <p:spPr bwMode="auto">
            <a:xfrm>
              <a:off x="6427788" y="4894263"/>
              <a:ext cx="226476" cy="239418"/>
            </a:xfrm>
            <a:prstGeom prst="ellipse">
              <a:avLst/>
            </a:prstGeom>
            <a:solidFill>
              <a:srgbClr val="92D050"/>
            </a:solidFill>
            <a:ln w="9525">
              <a:solidFill>
                <a:srgbClr val="92D05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b="1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5392" name="Freeform 63"/>
            <p:cNvSpPr>
              <a:spLocks/>
            </p:cNvSpPr>
            <p:nvPr/>
          </p:nvSpPr>
          <p:spPr bwMode="auto">
            <a:xfrm>
              <a:off x="6622627" y="1507106"/>
              <a:ext cx="555512" cy="133873"/>
            </a:xfrm>
            <a:custGeom>
              <a:avLst/>
              <a:gdLst>
                <a:gd name="T0" fmla="*/ 0 w 704850"/>
                <a:gd name="T1" fmla="*/ 122237 h 169862"/>
                <a:gd name="T2" fmla="*/ 361950 w 704850"/>
                <a:gd name="T3" fmla="*/ 7937 h 169862"/>
                <a:gd name="T4" fmla="*/ 704850 w 704850"/>
                <a:gd name="T5" fmla="*/ 169862 h 169862"/>
                <a:gd name="T6" fmla="*/ 0 60000 65536"/>
                <a:gd name="T7" fmla="*/ 0 60000 65536"/>
                <a:gd name="T8" fmla="*/ 0 60000 65536"/>
                <a:gd name="T9" fmla="*/ 0 w 704850"/>
                <a:gd name="T10" fmla="*/ 0 h 169862"/>
                <a:gd name="T11" fmla="*/ 704850 w 704850"/>
                <a:gd name="T12" fmla="*/ 169862 h 16986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04850" h="169862">
                  <a:moveTo>
                    <a:pt x="0" y="122237"/>
                  </a:moveTo>
                  <a:cubicBezTo>
                    <a:pt x="122237" y="61118"/>
                    <a:pt x="244475" y="0"/>
                    <a:pt x="361950" y="7937"/>
                  </a:cubicBezTo>
                  <a:cubicBezTo>
                    <a:pt x="479425" y="15874"/>
                    <a:pt x="592137" y="92868"/>
                    <a:pt x="704850" y="169862"/>
                  </a:cubicBezTo>
                </a:path>
              </a:pathLst>
            </a:custGeom>
            <a:noFill/>
            <a:ln w="38100" cap="flat" cmpd="sng" algn="ctr">
              <a:solidFill>
                <a:schemeClr val="accent2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square"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93" name="Freeform 66"/>
            <p:cNvSpPr>
              <a:spLocks/>
            </p:cNvSpPr>
            <p:nvPr/>
          </p:nvSpPr>
          <p:spPr bwMode="auto">
            <a:xfrm rot="10800000">
              <a:off x="6604375" y="1910703"/>
              <a:ext cx="531548" cy="128098"/>
            </a:xfrm>
            <a:custGeom>
              <a:avLst/>
              <a:gdLst>
                <a:gd name="T0" fmla="*/ 0 w 704850"/>
                <a:gd name="T1" fmla="*/ 122237 h 169862"/>
                <a:gd name="T2" fmla="*/ 361950 w 704850"/>
                <a:gd name="T3" fmla="*/ 7937 h 169862"/>
                <a:gd name="T4" fmla="*/ 704850 w 704850"/>
                <a:gd name="T5" fmla="*/ 169862 h 169862"/>
                <a:gd name="T6" fmla="*/ 0 60000 65536"/>
                <a:gd name="T7" fmla="*/ 0 60000 65536"/>
                <a:gd name="T8" fmla="*/ 0 60000 65536"/>
                <a:gd name="T9" fmla="*/ 0 w 704850"/>
                <a:gd name="T10" fmla="*/ 0 h 169862"/>
                <a:gd name="T11" fmla="*/ 704850 w 704850"/>
                <a:gd name="T12" fmla="*/ 169862 h 16986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04850" h="169862">
                  <a:moveTo>
                    <a:pt x="0" y="122237"/>
                  </a:moveTo>
                  <a:cubicBezTo>
                    <a:pt x="122237" y="61118"/>
                    <a:pt x="244475" y="0"/>
                    <a:pt x="361950" y="7937"/>
                  </a:cubicBezTo>
                  <a:cubicBezTo>
                    <a:pt x="479425" y="15874"/>
                    <a:pt x="592137" y="92868"/>
                    <a:pt x="704850" y="169862"/>
                  </a:cubicBezTo>
                </a:path>
              </a:pathLst>
            </a:custGeom>
            <a:noFill/>
            <a:ln w="38100" cap="flat" cmpd="sng" algn="ctr">
              <a:solidFill>
                <a:schemeClr val="accent2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square"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grpSp>
          <p:nvGrpSpPr>
            <p:cNvPr id="11" name="Group 10"/>
            <p:cNvGrpSpPr/>
            <p:nvPr/>
          </p:nvGrpSpPr>
          <p:grpSpPr>
            <a:xfrm>
              <a:off x="7214920" y="3032125"/>
              <a:ext cx="1175018" cy="612775"/>
              <a:chOff x="7240320" y="3298825"/>
              <a:chExt cx="1175018" cy="612775"/>
            </a:xfrm>
          </p:grpSpPr>
          <p:sp>
            <p:nvSpPr>
              <p:cNvPr id="15379" name="Oval 6"/>
              <p:cNvSpPr>
                <a:spLocks noChangeArrowheads="1"/>
              </p:cNvSpPr>
              <p:nvPr/>
            </p:nvSpPr>
            <p:spPr bwMode="auto">
              <a:xfrm>
                <a:off x="7337425" y="3465513"/>
                <a:ext cx="228634" cy="239418"/>
              </a:xfrm>
              <a:prstGeom prst="ellipse">
                <a:avLst/>
              </a:prstGeom>
              <a:solidFill>
                <a:srgbClr val="92D050"/>
              </a:solidFill>
              <a:ln w="9525">
                <a:solidFill>
                  <a:srgbClr val="92D05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b="1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380" name="Oval 9"/>
              <p:cNvSpPr>
                <a:spLocks noChangeArrowheads="1"/>
              </p:cNvSpPr>
              <p:nvPr/>
            </p:nvSpPr>
            <p:spPr bwMode="auto">
              <a:xfrm>
                <a:off x="7240320" y="3298825"/>
                <a:ext cx="1175018" cy="612775"/>
              </a:xfrm>
              <a:prstGeom prst="ellipse">
                <a:avLst/>
              </a:prstGeom>
              <a:noFill/>
              <a:ln w="12700">
                <a:solidFill>
                  <a:schemeClr val="accent1">
                    <a:lumMod val="25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b="1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381" name="Oval 11"/>
              <p:cNvSpPr>
                <a:spLocks noChangeArrowheads="1"/>
              </p:cNvSpPr>
              <p:nvPr/>
            </p:nvSpPr>
            <p:spPr bwMode="auto">
              <a:xfrm>
                <a:off x="8043863" y="3465513"/>
                <a:ext cx="226476" cy="239418"/>
              </a:xfrm>
              <a:prstGeom prst="ellipse">
                <a:avLst/>
              </a:prstGeom>
              <a:solidFill>
                <a:srgbClr val="92D050"/>
              </a:solidFill>
              <a:ln w="9525">
                <a:solidFill>
                  <a:srgbClr val="92D05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b="1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396" name="Freeform 82"/>
              <p:cNvSpPr>
                <a:spLocks/>
              </p:cNvSpPr>
              <p:nvPr/>
            </p:nvSpPr>
            <p:spPr bwMode="auto">
              <a:xfrm>
                <a:off x="7592588" y="3378199"/>
                <a:ext cx="451275" cy="127861"/>
              </a:xfrm>
              <a:custGeom>
                <a:avLst/>
                <a:gdLst>
                  <a:gd name="T0" fmla="*/ 0 w 381000"/>
                  <a:gd name="T1" fmla="*/ 107950 h 107950"/>
                  <a:gd name="T2" fmla="*/ 209550 w 381000"/>
                  <a:gd name="T3" fmla="*/ 3175 h 107950"/>
                  <a:gd name="T4" fmla="*/ 381000 w 381000"/>
                  <a:gd name="T5" fmla="*/ 88900 h 107950"/>
                  <a:gd name="T6" fmla="*/ 0 60000 65536"/>
                  <a:gd name="T7" fmla="*/ 0 60000 65536"/>
                  <a:gd name="T8" fmla="*/ 0 60000 65536"/>
                  <a:gd name="T9" fmla="*/ 0 w 381000"/>
                  <a:gd name="T10" fmla="*/ 0 h 107950"/>
                  <a:gd name="T11" fmla="*/ 381000 w 381000"/>
                  <a:gd name="T12" fmla="*/ 107950 h 10795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000" h="107950">
                    <a:moveTo>
                      <a:pt x="0" y="107950"/>
                    </a:moveTo>
                    <a:cubicBezTo>
                      <a:pt x="73025" y="57150"/>
                      <a:pt x="146050" y="6350"/>
                      <a:pt x="209550" y="3175"/>
                    </a:cubicBezTo>
                    <a:cubicBezTo>
                      <a:pt x="273050" y="0"/>
                      <a:pt x="327025" y="44450"/>
                      <a:pt x="381000" y="88900"/>
                    </a:cubicBezTo>
                  </a:path>
                </a:pathLst>
              </a:custGeom>
              <a:noFill/>
              <a:ln w="38100" cap="flat" cmpd="sng" algn="ctr">
                <a:solidFill>
                  <a:schemeClr val="accent6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square">
                <a:spAutoFit/>
              </a:bodyPr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97" name="Freeform 85"/>
              <p:cNvSpPr>
                <a:spLocks/>
              </p:cNvSpPr>
              <p:nvPr/>
            </p:nvSpPr>
            <p:spPr bwMode="auto">
              <a:xfrm rot="-10616011">
                <a:off x="7589606" y="3672136"/>
                <a:ext cx="427132" cy="120822"/>
              </a:xfrm>
              <a:custGeom>
                <a:avLst/>
                <a:gdLst>
                  <a:gd name="T0" fmla="*/ 0 w 381000"/>
                  <a:gd name="T1" fmla="*/ 107950 h 107950"/>
                  <a:gd name="T2" fmla="*/ 209550 w 381000"/>
                  <a:gd name="T3" fmla="*/ 3175 h 107950"/>
                  <a:gd name="T4" fmla="*/ 381000 w 381000"/>
                  <a:gd name="T5" fmla="*/ 88900 h 107950"/>
                  <a:gd name="T6" fmla="*/ 0 60000 65536"/>
                  <a:gd name="T7" fmla="*/ 0 60000 65536"/>
                  <a:gd name="T8" fmla="*/ 0 60000 65536"/>
                  <a:gd name="T9" fmla="*/ 0 w 381000"/>
                  <a:gd name="T10" fmla="*/ 0 h 107950"/>
                  <a:gd name="T11" fmla="*/ 381000 w 381000"/>
                  <a:gd name="T12" fmla="*/ 107950 h 10795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000" h="107950">
                    <a:moveTo>
                      <a:pt x="0" y="107950"/>
                    </a:moveTo>
                    <a:cubicBezTo>
                      <a:pt x="73025" y="57150"/>
                      <a:pt x="146050" y="6350"/>
                      <a:pt x="209550" y="3175"/>
                    </a:cubicBezTo>
                    <a:cubicBezTo>
                      <a:pt x="273050" y="0"/>
                      <a:pt x="327025" y="44450"/>
                      <a:pt x="381000" y="88900"/>
                    </a:cubicBezTo>
                  </a:path>
                </a:pathLst>
              </a:custGeom>
              <a:noFill/>
              <a:ln w="38100" cap="flat" cmpd="sng" algn="ctr">
                <a:solidFill>
                  <a:schemeClr val="accent6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square">
                <a:spAutoFit/>
              </a:bodyPr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</p:grpSp>
        <p:cxnSp>
          <p:nvCxnSpPr>
            <p:cNvPr id="15398" name="Straight Arrow Connector 92"/>
            <p:cNvCxnSpPr>
              <a:cxnSpLocks noChangeShapeType="1"/>
            </p:cNvCxnSpPr>
            <p:nvPr/>
          </p:nvCxnSpPr>
          <p:spPr bwMode="auto">
            <a:xfrm flipV="1">
              <a:off x="1663700" y="2249800"/>
              <a:ext cx="493713" cy="472385"/>
            </a:xfrm>
            <a:prstGeom prst="straightConnector1">
              <a:avLst/>
            </a:prstGeom>
            <a:noFill/>
            <a:ln w="76200" algn="ctr">
              <a:solidFill>
                <a:srgbClr val="C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399" name="Straight Arrow Connector 98"/>
            <p:cNvCxnSpPr>
              <a:cxnSpLocks noChangeShapeType="1"/>
            </p:cNvCxnSpPr>
            <p:nvPr/>
          </p:nvCxnSpPr>
          <p:spPr bwMode="auto">
            <a:xfrm>
              <a:off x="4384882" y="1795601"/>
              <a:ext cx="677812" cy="0"/>
            </a:xfrm>
            <a:prstGeom prst="straightConnector1">
              <a:avLst/>
            </a:prstGeom>
            <a:noFill/>
            <a:ln w="76200" algn="ctr">
              <a:solidFill>
                <a:srgbClr val="C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400" name="Straight Arrow Connector 105"/>
            <p:cNvCxnSpPr>
              <a:cxnSpLocks noChangeShapeType="1"/>
            </p:cNvCxnSpPr>
            <p:nvPr/>
          </p:nvCxnSpPr>
          <p:spPr bwMode="auto">
            <a:xfrm>
              <a:off x="6965370" y="2300252"/>
              <a:ext cx="460972" cy="494620"/>
            </a:xfrm>
            <a:prstGeom prst="straightConnector1">
              <a:avLst/>
            </a:prstGeom>
            <a:noFill/>
            <a:ln w="76200" algn="ctr">
              <a:solidFill>
                <a:srgbClr val="C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401" name="Straight Arrow Connector 107"/>
            <p:cNvCxnSpPr>
              <a:cxnSpLocks noChangeShapeType="1"/>
            </p:cNvCxnSpPr>
            <p:nvPr/>
          </p:nvCxnSpPr>
          <p:spPr bwMode="auto">
            <a:xfrm>
              <a:off x="1762125" y="3943350"/>
              <a:ext cx="524824" cy="502956"/>
            </a:xfrm>
            <a:prstGeom prst="straightConnector1">
              <a:avLst/>
            </a:prstGeom>
            <a:noFill/>
            <a:ln w="76200" algn="ctr">
              <a:solidFill>
                <a:srgbClr val="C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65" name="Oval 3"/>
            <p:cNvSpPr>
              <a:spLocks noChangeArrowheads="1"/>
            </p:cNvSpPr>
            <p:nvPr/>
          </p:nvSpPr>
          <p:spPr bwMode="auto">
            <a:xfrm>
              <a:off x="355393" y="2850773"/>
              <a:ext cx="2317163" cy="969076"/>
            </a:xfrm>
            <a:prstGeom prst="ellipse">
              <a:avLst/>
            </a:prstGeom>
            <a:noFill/>
            <a:ln w="12700">
              <a:solidFill>
                <a:schemeClr val="accent1">
                  <a:lumMod val="25000"/>
                </a:schemeClr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b="1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6" name="Oval 5"/>
            <p:cNvSpPr>
              <a:spLocks noChangeArrowheads="1"/>
            </p:cNvSpPr>
            <p:nvPr/>
          </p:nvSpPr>
          <p:spPr bwMode="auto">
            <a:xfrm>
              <a:off x="741156" y="3195261"/>
              <a:ext cx="226476" cy="239418"/>
            </a:xfrm>
            <a:prstGeom prst="ellipse">
              <a:avLst/>
            </a:prstGeom>
            <a:solidFill>
              <a:srgbClr val="92D050"/>
            </a:solidFill>
            <a:ln w="9525">
              <a:solidFill>
                <a:srgbClr val="92D05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b="1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7" name="Oval 6"/>
            <p:cNvSpPr>
              <a:spLocks noChangeArrowheads="1"/>
            </p:cNvSpPr>
            <p:nvPr/>
          </p:nvSpPr>
          <p:spPr bwMode="auto">
            <a:xfrm>
              <a:off x="1317418" y="3195261"/>
              <a:ext cx="228634" cy="239418"/>
            </a:xfrm>
            <a:prstGeom prst="ellipse">
              <a:avLst/>
            </a:prstGeom>
            <a:solidFill>
              <a:srgbClr val="92D050"/>
            </a:solidFill>
            <a:ln w="9525">
              <a:solidFill>
                <a:srgbClr val="92D05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b="1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8" name="Oval 9"/>
            <p:cNvSpPr>
              <a:spLocks noChangeArrowheads="1"/>
            </p:cNvSpPr>
            <p:nvPr/>
          </p:nvSpPr>
          <p:spPr bwMode="auto">
            <a:xfrm>
              <a:off x="546100" y="3044449"/>
              <a:ext cx="1190841" cy="554036"/>
            </a:xfrm>
            <a:prstGeom prst="ellipse">
              <a:avLst/>
            </a:prstGeom>
            <a:noFill/>
            <a:ln w="12700">
              <a:solidFill>
                <a:schemeClr val="accent1">
                  <a:lumMod val="25000"/>
                </a:schemeClr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b="1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9" name="Oval 11"/>
            <p:cNvSpPr>
              <a:spLocks noChangeArrowheads="1"/>
            </p:cNvSpPr>
            <p:nvPr/>
          </p:nvSpPr>
          <p:spPr bwMode="auto">
            <a:xfrm>
              <a:off x="1896856" y="3195261"/>
              <a:ext cx="226476" cy="239418"/>
            </a:xfrm>
            <a:prstGeom prst="ellipse">
              <a:avLst/>
            </a:prstGeom>
            <a:solidFill>
              <a:srgbClr val="92D050"/>
            </a:solidFill>
            <a:ln w="9525">
              <a:solidFill>
                <a:srgbClr val="92D05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b="1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grpSp>
          <p:nvGrpSpPr>
            <p:cNvPr id="71" name="Group 70"/>
            <p:cNvGrpSpPr/>
            <p:nvPr/>
          </p:nvGrpSpPr>
          <p:grpSpPr>
            <a:xfrm>
              <a:off x="2286949" y="4688612"/>
              <a:ext cx="1175018" cy="612775"/>
              <a:chOff x="7240320" y="3298825"/>
              <a:chExt cx="1175018" cy="612775"/>
            </a:xfrm>
          </p:grpSpPr>
          <p:sp>
            <p:nvSpPr>
              <p:cNvPr id="72" name="Oval 6"/>
              <p:cNvSpPr>
                <a:spLocks noChangeArrowheads="1"/>
              </p:cNvSpPr>
              <p:nvPr/>
            </p:nvSpPr>
            <p:spPr bwMode="auto">
              <a:xfrm>
                <a:off x="7337425" y="3465513"/>
                <a:ext cx="228634" cy="239418"/>
              </a:xfrm>
              <a:prstGeom prst="ellipse">
                <a:avLst/>
              </a:prstGeom>
              <a:solidFill>
                <a:srgbClr val="92D050"/>
              </a:solidFill>
              <a:ln w="9525">
                <a:solidFill>
                  <a:srgbClr val="92D05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b="1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" name="Oval 9"/>
              <p:cNvSpPr>
                <a:spLocks noChangeArrowheads="1"/>
              </p:cNvSpPr>
              <p:nvPr/>
            </p:nvSpPr>
            <p:spPr bwMode="auto">
              <a:xfrm>
                <a:off x="7240320" y="3298825"/>
                <a:ext cx="1175018" cy="612775"/>
              </a:xfrm>
              <a:prstGeom prst="ellipse">
                <a:avLst/>
              </a:prstGeom>
              <a:noFill/>
              <a:ln w="12700">
                <a:solidFill>
                  <a:schemeClr val="accent1">
                    <a:lumMod val="25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b="1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" name="Oval 11"/>
              <p:cNvSpPr>
                <a:spLocks noChangeArrowheads="1"/>
              </p:cNvSpPr>
              <p:nvPr/>
            </p:nvSpPr>
            <p:spPr bwMode="auto">
              <a:xfrm>
                <a:off x="8043863" y="3465513"/>
                <a:ext cx="226476" cy="239418"/>
              </a:xfrm>
              <a:prstGeom prst="ellipse">
                <a:avLst/>
              </a:prstGeom>
              <a:solidFill>
                <a:srgbClr val="92D050"/>
              </a:solidFill>
              <a:ln w="9525">
                <a:solidFill>
                  <a:srgbClr val="92D05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b="1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Freeform 82"/>
              <p:cNvSpPr>
                <a:spLocks/>
              </p:cNvSpPr>
              <p:nvPr/>
            </p:nvSpPr>
            <p:spPr bwMode="auto">
              <a:xfrm>
                <a:off x="7592588" y="3378199"/>
                <a:ext cx="451275" cy="127861"/>
              </a:xfrm>
              <a:custGeom>
                <a:avLst/>
                <a:gdLst>
                  <a:gd name="T0" fmla="*/ 0 w 381000"/>
                  <a:gd name="T1" fmla="*/ 107950 h 107950"/>
                  <a:gd name="T2" fmla="*/ 209550 w 381000"/>
                  <a:gd name="T3" fmla="*/ 3175 h 107950"/>
                  <a:gd name="T4" fmla="*/ 381000 w 381000"/>
                  <a:gd name="T5" fmla="*/ 88900 h 107950"/>
                  <a:gd name="T6" fmla="*/ 0 60000 65536"/>
                  <a:gd name="T7" fmla="*/ 0 60000 65536"/>
                  <a:gd name="T8" fmla="*/ 0 60000 65536"/>
                  <a:gd name="T9" fmla="*/ 0 w 381000"/>
                  <a:gd name="T10" fmla="*/ 0 h 107950"/>
                  <a:gd name="T11" fmla="*/ 381000 w 381000"/>
                  <a:gd name="T12" fmla="*/ 107950 h 10795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000" h="107950">
                    <a:moveTo>
                      <a:pt x="0" y="107950"/>
                    </a:moveTo>
                    <a:cubicBezTo>
                      <a:pt x="73025" y="57150"/>
                      <a:pt x="146050" y="6350"/>
                      <a:pt x="209550" y="3175"/>
                    </a:cubicBezTo>
                    <a:cubicBezTo>
                      <a:pt x="273050" y="0"/>
                      <a:pt x="327025" y="44450"/>
                      <a:pt x="381000" y="88900"/>
                    </a:cubicBezTo>
                  </a:path>
                </a:pathLst>
              </a:custGeom>
              <a:noFill/>
              <a:ln w="38100" cap="flat" cmpd="sng" algn="ctr">
                <a:solidFill>
                  <a:schemeClr val="accent6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square">
                <a:spAutoFit/>
              </a:bodyPr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76" name="Freeform 85"/>
              <p:cNvSpPr>
                <a:spLocks/>
              </p:cNvSpPr>
              <p:nvPr/>
            </p:nvSpPr>
            <p:spPr bwMode="auto">
              <a:xfrm rot="-10616011">
                <a:off x="7589606" y="3672136"/>
                <a:ext cx="427132" cy="120822"/>
              </a:xfrm>
              <a:custGeom>
                <a:avLst/>
                <a:gdLst>
                  <a:gd name="T0" fmla="*/ 0 w 381000"/>
                  <a:gd name="T1" fmla="*/ 107950 h 107950"/>
                  <a:gd name="T2" fmla="*/ 209550 w 381000"/>
                  <a:gd name="T3" fmla="*/ 3175 h 107950"/>
                  <a:gd name="T4" fmla="*/ 381000 w 381000"/>
                  <a:gd name="T5" fmla="*/ 88900 h 107950"/>
                  <a:gd name="T6" fmla="*/ 0 60000 65536"/>
                  <a:gd name="T7" fmla="*/ 0 60000 65536"/>
                  <a:gd name="T8" fmla="*/ 0 60000 65536"/>
                  <a:gd name="T9" fmla="*/ 0 w 381000"/>
                  <a:gd name="T10" fmla="*/ 0 h 107950"/>
                  <a:gd name="T11" fmla="*/ 381000 w 381000"/>
                  <a:gd name="T12" fmla="*/ 107950 h 10795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000" h="107950">
                    <a:moveTo>
                      <a:pt x="0" y="107950"/>
                    </a:moveTo>
                    <a:cubicBezTo>
                      <a:pt x="73025" y="57150"/>
                      <a:pt x="146050" y="6350"/>
                      <a:pt x="209550" y="3175"/>
                    </a:cubicBezTo>
                    <a:cubicBezTo>
                      <a:pt x="273050" y="0"/>
                      <a:pt x="327025" y="44450"/>
                      <a:pt x="381000" y="88900"/>
                    </a:cubicBezTo>
                  </a:path>
                </a:pathLst>
              </a:custGeom>
              <a:noFill/>
              <a:ln w="38100" cap="flat" cmpd="sng" algn="ctr">
                <a:solidFill>
                  <a:schemeClr val="accent6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square">
                <a:spAutoFit/>
              </a:bodyPr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</p:grpSp>
        <p:cxnSp>
          <p:nvCxnSpPr>
            <p:cNvPr id="79" name="Straight Arrow Connector 98"/>
            <p:cNvCxnSpPr>
              <a:cxnSpLocks noChangeShapeType="1"/>
            </p:cNvCxnSpPr>
            <p:nvPr/>
          </p:nvCxnSpPr>
          <p:spPr bwMode="auto">
            <a:xfrm>
              <a:off x="4399241" y="5030085"/>
              <a:ext cx="677812" cy="0"/>
            </a:xfrm>
            <a:prstGeom prst="straightConnector1">
              <a:avLst/>
            </a:prstGeom>
            <a:noFill/>
            <a:ln w="76200" algn="ctr">
              <a:solidFill>
                <a:srgbClr val="C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3" name="Straight Arrow Connector 92"/>
            <p:cNvCxnSpPr>
              <a:cxnSpLocks noChangeShapeType="1"/>
            </p:cNvCxnSpPr>
            <p:nvPr/>
          </p:nvCxnSpPr>
          <p:spPr bwMode="auto">
            <a:xfrm flipV="1">
              <a:off x="7023689" y="3954071"/>
              <a:ext cx="465999" cy="513155"/>
            </a:xfrm>
            <a:prstGeom prst="straightConnector1">
              <a:avLst/>
            </a:prstGeom>
            <a:noFill/>
            <a:ln w="76200" algn="ctr">
              <a:solidFill>
                <a:srgbClr val="C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88" name="TextBox 64"/>
            <p:cNvSpPr txBox="1">
              <a:spLocks noChangeArrowheads="1"/>
            </p:cNvSpPr>
            <p:nvPr/>
          </p:nvSpPr>
          <p:spPr bwMode="auto">
            <a:xfrm>
              <a:off x="1149301" y="1849384"/>
              <a:ext cx="496888" cy="7080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40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F</a:t>
              </a:r>
            </a:p>
          </p:txBody>
        </p:sp>
        <p:sp>
          <p:nvSpPr>
            <p:cNvPr id="89" name="TextBox 64"/>
            <p:cNvSpPr txBox="1">
              <a:spLocks noChangeArrowheads="1"/>
            </p:cNvSpPr>
            <p:nvPr/>
          </p:nvSpPr>
          <p:spPr bwMode="auto">
            <a:xfrm>
              <a:off x="7462468" y="1928425"/>
              <a:ext cx="496888" cy="7080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40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F</a:t>
              </a:r>
            </a:p>
          </p:txBody>
        </p:sp>
        <p:sp>
          <p:nvSpPr>
            <p:cNvPr id="90" name="TextBox 64"/>
            <p:cNvSpPr txBox="1">
              <a:spLocks noChangeArrowheads="1"/>
            </p:cNvSpPr>
            <p:nvPr/>
          </p:nvSpPr>
          <p:spPr bwMode="auto">
            <a:xfrm>
              <a:off x="1341620" y="4011179"/>
              <a:ext cx="496888" cy="7080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4000" i="1" dirty="0" smtClean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R</a:t>
              </a:r>
              <a:endParaRPr lang="en-US" sz="40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91" name="TextBox 64"/>
            <p:cNvSpPr txBox="1">
              <a:spLocks noChangeArrowheads="1"/>
            </p:cNvSpPr>
            <p:nvPr/>
          </p:nvSpPr>
          <p:spPr bwMode="auto">
            <a:xfrm>
              <a:off x="4345056" y="5057358"/>
              <a:ext cx="496888" cy="7080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40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F</a:t>
              </a:r>
            </a:p>
          </p:txBody>
        </p:sp>
        <p:sp>
          <p:nvSpPr>
            <p:cNvPr id="92" name="TextBox 64"/>
            <p:cNvSpPr txBox="1">
              <a:spLocks noChangeArrowheads="1"/>
            </p:cNvSpPr>
            <p:nvPr/>
          </p:nvSpPr>
          <p:spPr bwMode="auto">
            <a:xfrm>
              <a:off x="7372309" y="3991234"/>
              <a:ext cx="496888" cy="7080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4000" i="1" dirty="0" smtClean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R</a:t>
              </a:r>
              <a:endParaRPr lang="en-US" sz="40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93" name="TextBox 64"/>
            <p:cNvSpPr txBox="1">
              <a:spLocks noChangeArrowheads="1"/>
            </p:cNvSpPr>
            <p:nvPr/>
          </p:nvSpPr>
          <p:spPr bwMode="auto">
            <a:xfrm>
              <a:off x="4398143" y="929811"/>
              <a:ext cx="496888" cy="7080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4000" i="1" dirty="0" smtClean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R</a:t>
              </a:r>
              <a:endParaRPr lang="en-US" sz="40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58" name="TextBox 3"/>
          <p:cNvSpPr txBox="1">
            <a:spLocks noChangeArrowheads="1"/>
          </p:cNvSpPr>
          <p:nvPr/>
        </p:nvSpPr>
        <p:spPr bwMode="auto">
          <a:xfrm>
            <a:off x="1943100" y="157163"/>
            <a:ext cx="4903907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600" dirty="0">
                <a:solidFill>
                  <a:prstClr val="black"/>
                </a:solidFill>
              </a:rPr>
              <a:t>The </a:t>
            </a:r>
            <a:r>
              <a:rPr lang="en-US" sz="3600" dirty="0" smtClean="0">
                <a:solidFill>
                  <a:prstClr val="black"/>
                </a:solidFill>
              </a:rPr>
              <a:t>Hexagon </a:t>
            </a:r>
            <a:r>
              <a:rPr lang="en-US" sz="3600" dirty="0">
                <a:solidFill>
                  <a:prstClr val="black"/>
                </a:solidFill>
              </a:rPr>
              <a:t>Equation</a:t>
            </a:r>
          </a:p>
        </p:txBody>
      </p:sp>
    </p:spTree>
    <p:extLst>
      <p:ext uri="{BB962C8B-B14F-4D97-AF65-F5344CB8AC3E}">
        <p14:creationId xmlns:p14="http://schemas.microsoft.com/office/powerpoint/2010/main" val="1017943187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015793" y="1416207"/>
            <a:ext cx="7137607" cy="3659826"/>
            <a:chOff x="355393" y="1225549"/>
            <a:chExt cx="8510714" cy="4363891"/>
          </a:xfrm>
        </p:grpSpPr>
        <p:sp>
          <p:nvSpPr>
            <p:cNvPr id="15367" name="Oval 3"/>
            <p:cNvSpPr>
              <a:spLocks noChangeArrowheads="1"/>
            </p:cNvSpPr>
            <p:nvPr/>
          </p:nvSpPr>
          <p:spPr bwMode="auto">
            <a:xfrm>
              <a:off x="1771650" y="1225549"/>
              <a:ext cx="2505282" cy="1047751"/>
            </a:xfrm>
            <a:prstGeom prst="ellipse">
              <a:avLst/>
            </a:prstGeom>
            <a:noFill/>
            <a:ln w="12700">
              <a:solidFill>
                <a:schemeClr val="accent1">
                  <a:lumMod val="25000"/>
                </a:schemeClr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b="1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5368" name="Oval 5"/>
            <p:cNvSpPr>
              <a:spLocks noChangeArrowheads="1"/>
            </p:cNvSpPr>
            <p:nvPr/>
          </p:nvSpPr>
          <p:spPr bwMode="auto">
            <a:xfrm>
              <a:off x="2157413" y="1595438"/>
              <a:ext cx="226476" cy="239418"/>
            </a:xfrm>
            <a:prstGeom prst="ellipse">
              <a:avLst/>
            </a:prstGeom>
            <a:solidFill>
              <a:srgbClr val="92D050"/>
            </a:solidFill>
            <a:ln w="9525">
              <a:solidFill>
                <a:srgbClr val="92D05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b="1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5369" name="Oval 6"/>
            <p:cNvSpPr>
              <a:spLocks noChangeArrowheads="1"/>
            </p:cNvSpPr>
            <p:nvPr/>
          </p:nvSpPr>
          <p:spPr bwMode="auto">
            <a:xfrm>
              <a:off x="2733675" y="1595438"/>
              <a:ext cx="228634" cy="239418"/>
            </a:xfrm>
            <a:prstGeom prst="ellipse">
              <a:avLst/>
            </a:prstGeom>
            <a:solidFill>
              <a:srgbClr val="92D050"/>
            </a:solidFill>
            <a:ln w="9525">
              <a:solidFill>
                <a:srgbClr val="92D05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b="1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5370" name="Oval 9"/>
            <p:cNvSpPr>
              <a:spLocks noChangeArrowheads="1"/>
            </p:cNvSpPr>
            <p:nvPr/>
          </p:nvSpPr>
          <p:spPr bwMode="auto">
            <a:xfrm>
              <a:off x="2549525" y="1444626"/>
              <a:ext cx="1302173" cy="554036"/>
            </a:xfrm>
            <a:prstGeom prst="ellipse">
              <a:avLst/>
            </a:prstGeom>
            <a:noFill/>
            <a:ln w="12700">
              <a:solidFill>
                <a:schemeClr val="accent1">
                  <a:lumMod val="25000"/>
                </a:schemeClr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b="1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5371" name="Oval 11"/>
            <p:cNvSpPr>
              <a:spLocks noChangeArrowheads="1"/>
            </p:cNvSpPr>
            <p:nvPr/>
          </p:nvSpPr>
          <p:spPr bwMode="auto">
            <a:xfrm>
              <a:off x="3313113" y="1595438"/>
              <a:ext cx="226476" cy="239418"/>
            </a:xfrm>
            <a:prstGeom prst="ellipse">
              <a:avLst/>
            </a:prstGeom>
            <a:solidFill>
              <a:srgbClr val="92D050"/>
            </a:solidFill>
            <a:ln w="9525">
              <a:solidFill>
                <a:srgbClr val="92D05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b="1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5372" name="Oval 3"/>
            <p:cNvSpPr>
              <a:spLocks noChangeArrowheads="1"/>
            </p:cNvSpPr>
            <p:nvPr/>
          </p:nvSpPr>
          <p:spPr bwMode="auto">
            <a:xfrm>
              <a:off x="5137150" y="1276351"/>
              <a:ext cx="2530338" cy="1009650"/>
            </a:xfrm>
            <a:prstGeom prst="ellipse">
              <a:avLst/>
            </a:prstGeom>
            <a:noFill/>
            <a:ln w="12700">
              <a:solidFill>
                <a:schemeClr val="accent1">
                  <a:lumMod val="25000"/>
                </a:schemeClr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b="1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5373" name="Oval 5"/>
            <p:cNvSpPr>
              <a:spLocks noChangeArrowheads="1"/>
            </p:cNvSpPr>
            <p:nvPr/>
          </p:nvSpPr>
          <p:spPr bwMode="auto">
            <a:xfrm>
              <a:off x="5497513" y="1674813"/>
              <a:ext cx="226476" cy="239418"/>
            </a:xfrm>
            <a:prstGeom prst="ellipse">
              <a:avLst/>
            </a:prstGeom>
            <a:solidFill>
              <a:srgbClr val="92D050"/>
            </a:solidFill>
            <a:ln w="9525">
              <a:solidFill>
                <a:srgbClr val="92D05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b="1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5374" name="Oval 6"/>
            <p:cNvSpPr>
              <a:spLocks noChangeArrowheads="1"/>
            </p:cNvSpPr>
            <p:nvPr/>
          </p:nvSpPr>
          <p:spPr bwMode="auto">
            <a:xfrm>
              <a:off x="6073775" y="1674813"/>
              <a:ext cx="228634" cy="239418"/>
            </a:xfrm>
            <a:prstGeom prst="ellipse">
              <a:avLst/>
            </a:prstGeom>
            <a:solidFill>
              <a:srgbClr val="92D050"/>
            </a:solidFill>
            <a:ln w="9525">
              <a:solidFill>
                <a:srgbClr val="92D05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b="1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5375" name="Oval 9"/>
            <p:cNvSpPr>
              <a:spLocks noChangeArrowheads="1"/>
            </p:cNvSpPr>
            <p:nvPr/>
          </p:nvSpPr>
          <p:spPr bwMode="auto">
            <a:xfrm>
              <a:off x="5346700" y="1533525"/>
              <a:ext cx="1240164" cy="527653"/>
            </a:xfrm>
            <a:prstGeom prst="ellipse">
              <a:avLst/>
            </a:prstGeom>
            <a:noFill/>
            <a:ln w="12700">
              <a:solidFill>
                <a:schemeClr val="accent1">
                  <a:lumMod val="25000"/>
                </a:schemeClr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b="1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5376" name="Oval 11"/>
            <p:cNvSpPr>
              <a:spLocks noChangeArrowheads="1"/>
            </p:cNvSpPr>
            <p:nvPr/>
          </p:nvSpPr>
          <p:spPr bwMode="auto">
            <a:xfrm>
              <a:off x="7212013" y="1674813"/>
              <a:ext cx="226476" cy="239418"/>
            </a:xfrm>
            <a:prstGeom prst="ellipse">
              <a:avLst/>
            </a:prstGeom>
            <a:solidFill>
              <a:srgbClr val="92D050"/>
            </a:solidFill>
            <a:ln w="9525">
              <a:solidFill>
                <a:srgbClr val="92D05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b="1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5377" name="Oval 3"/>
            <p:cNvSpPr>
              <a:spLocks noChangeArrowheads="1"/>
            </p:cNvSpPr>
            <p:nvPr/>
          </p:nvSpPr>
          <p:spPr bwMode="auto">
            <a:xfrm>
              <a:off x="6375400" y="2867025"/>
              <a:ext cx="2490707" cy="1007788"/>
            </a:xfrm>
            <a:prstGeom prst="ellipse">
              <a:avLst/>
            </a:prstGeom>
            <a:noFill/>
            <a:ln w="12700">
              <a:solidFill>
                <a:schemeClr val="accent1">
                  <a:lumMod val="25000"/>
                </a:schemeClr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b="1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5378" name="Oval 5"/>
            <p:cNvSpPr>
              <a:spLocks noChangeArrowheads="1"/>
            </p:cNvSpPr>
            <p:nvPr/>
          </p:nvSpPr>
          <p:spPr bwMode="auto">
            <a:xfrm>
              <a:off x="6735763" y="3198813"/>
              <a:ext cx="226476" cy="239418"/>
            </a:xfrm>
            <a:prstGeom prst="ellipse">
              <a:avLst/>
            </a:prstGeom>
            <a:solidFill>
              <a:srgbClr val="92D050"/>
            </a:solidFill>
            <a:ln w="9525">
              <a:solidFill>
                <a:srgbClr val="92D05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b="1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5382" name="Oval 3"/>
            <p:cNvSpPr>
              <a:spLocks noChangeArrowheads="1"/>
            </p:cNvSpPr>
            <p:nvPr/>
          </p:nvSpPr>
          <p:spPr bwMode="auto">
            <a:xfrm>
              <a:off x="1924050" y="4467225"/>
              <a:ext cx="2290505" cy="1044576"/>
            </a:xfrm>
            <a:prstGeom prst="ellipse">
              <a:avLst/>
            </a:prstGeom>
            <a:noFill/>
            <a:ln w="12700">
              <a:solidFill>
                <a:schemeClr val="accent1">
                  <a:lumMod val="25000"/>
                </a:schemeClr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b="1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5386" name="Oval 11"/>
            <p:cNvSpPr>
              <a:spLocks noChangeArrowheads="1"/>
            </p:cNvSpPr>
            <p:nvPr/>
          </p:nvSpPr>
          <p:spPr bwMode="auto">
            <a:xfrm>
              <a:off x="3681413" y="4862513"/>
              <a:ext cx="226476" cy="239418"/>
            </a:xfrm>
            <a:prstGeom prst="ellipse">
              <a:avLst/>
            </a:prstGeom>
            <a:solidFill>
              <a:srgbClr val="92D050"/>
            </a:solidFill>
            <a:ln w="9525">
              <a:solidFill>
                <a:srgbClr val="92D05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b="1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5387" name="Oval 3"/>
            <p:cNvSpPr>
              <a:spLocks noChangeArrowheads="1"/>
            </p:cNvSpPr>
            <p:nvPr/>
          </p:nvSpPr>
          <p:spPr bwMode="auto">
            <a:xfrm>
              <a:off x="5164294" y="4527403"/>
              <a:ext cx="2325394" cy="1062037"/>
            </a:xfrm>
            <a:prstGeom prst="ellipse">
              <a:avLst/>
            </a:prstGeom>
            <a:noFill/>
            <a:ln w="12700">
              <a:solidFill>
                <a:schemeClr val="accent1">
                  <a:lumMod val="25000"/>
                </a:schemeClr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b="1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5388" name="Oval 5"/>
            <p:cNvSpPr>
              <a:spLocks noChangeArrowheads="1"/>
            </p:cNvSpPr>
            <p:nvPr/>
          </p:nvSpPr>
          <p:spPr bwMode="auto">
            <a:xfrm>
              <a:off x="5272088" y="4894263"/>
              <a:ext cx="226476" cy="239418"/>
            </a:xfrm>
            <a:prstGeom prst="ellipse">
              <a:avLst/>
            </a:prstGeom>
            <a:solidFill>
              <a:srgbClr val="92D050"/>
            </a:solidFill>
            <a:ln w="9525">
              <a:solidFill>
                <a:srgbClr val="92D05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b="1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5389" name="Oval 6"/>
            <p:cNvSpPr>
              <a:spLocks noChangeArrowheads="1"/>
            </p:cNvSpPr>
            <p:nvPr/>
          </p:nvSpPr>
          <p:spPr bwMode="auto">
            <a:xfrm>
              <a:off x="5848350" y="4894263"/>
              <a:ext cx="228634" cy="239418"/>
            </a:xfrm>
            <a:prstGeom prst="ellipse">
              <a:avLst/>
            </a:prstGeom>
            <a:solidFill>
              <a:srgbClr val="92D050"/>
            </a:solidFill>
            <a:ln w="9525">
              <a:solidFill>
                <a:srgbClr val="92D05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b="1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5390" name="Oval 9"/>
            <p:cNvSpPr>
              <a:spLocks noChangeArrowheads="1"/>
            </p:cNvSpPr>
            <p:nvPr/>
          </p:nvSpPr>
          <p:spPr bwMode="auto">
            <a:xfrm>
              <a:off x="5708650" y="4718050"/>
              <a:ext cx="1291689" cy="634137"/>
            </a:xfrm>
            <a:prstGeom prst="ellipse">
              <a:avLst/>
            </a:prstGeom>
            <a:noFill/>
            <a:ln w="12700">
              <a:solidFill>
                <a:schemeClr val="accent1">
                  <a:lumMod val="25000"/>
                </a:schemeClr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b="1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5391" name="Oval 11"/>
            <p:cNvSpPr>
              <a:spLocks noChangeArrowheads="1"/>
            </p:cNvSpPr>
            <p:nvPr/>
          </p:nvSpPr>
          <p:spPr bwMode="auto">
            <a:xfrm>
              <a:off x="6427788" y="4894263"/>
              <a:ext cx="226476" cy="239418"/>
            </a:xfrm>
            <a:prstGeom prst="ellipse">
              <a:avLst/>
            </a:prstGeom>
            <a:solidFill>
              <a:srgbClr val="92D050"/>
            </a:solidFill>
            <a:ln w="9525">
              <a:solidFill>
                <a:srgbClr val="92D05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b="1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5392" name="Freeform 63"/>
            <p:cNvSpPr>
              <a:spLocks/>
            </p:cNvSpPr>
            <p:nvPr/>
          </p:nvSpPr>
          <p:spPr bwMode="auto">
            <a:xfrm>
              <a:off x="6622627" y="1507106"/>
              <a:ext cx="555512" cy="133873"/>
            </a:xfrm>
            <a:custGeom>
              <a:avLst/>
              <a:gdLst>
                <a:gd name="T0" fmla="*/ 0 w 704850"/>
                <a:gd name="T1" fmla="*/ 122237 h 169862"/>
                <a:gd name="T2" fmla="*/ 361950 w 704850"/>
                <a:gd name="T3" fmla="*/ 7937 h 169862"/>
                <a:gd name="T4" fmla="*/ 704850 w 704850"/>
                <a:gd name="T5" fmla="*/ 169862 h 169862"/>
                <a:gd name="T6" fmla="*/ 0 60000 65536"/>
                <a:gd name="T7" fmla="*/ 0 60000 65536"/>
                <a:gd name="T8" fmla="*/ 0 60000 65536"/>
                <a:gd name="T9" fmla="*/ 0 w 704850"/>
                <a:gd name="T10" fmla="*/ 0 h 169862"/>
                <a:gd name="T11" fmla="*/ 704850 w 704850"/>
                <a:gd name="T12" fmla="*/ 169862 h 16986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04850" h="169862">
                  <a:moveTo>
                    <a:pt x="0" y="122237"/>
                  </a:moveTo>
                  <a:cubicBezTo>
                    <a:pt x="122237" y="61118"/>
                    <a:pt x="244475" y="0"/>
                    <a:pt x="361950" y="7937"/>
                  </a:cubicBezTo>
                  <a:cubicBezTo>
                    <a:pt x="479425" y="15874"/>
                    <a:pt x="592137" y="92868"/>
                    <a:pt x="704850" y="169862"/>
                  </a:cubicBezTo>
                </a:path>
              </a:pathLst>
            </a:custGeom>
            <a:noFill/>
            <a:ln w="38100" cap="flat" cmpd="sng" algn="ctr">
              <a:solidFill>
                <a:schemeClr val="accent2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square"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93" name="Freeform 66"/>
            <p:cNvSpPr>
              <a:spLocks/>
            </p:cNvSpPr>
            <p:nvPr/>
          </p:nvSpPr>
          <p:spPr bwMode="auto">
            <a:xfrm rot="10800000">
              <a:off x="6604375" y="1910703"/>
              <a:ext cx="531548" cy="128098"/>
            </a:xfrm>
            <a:custGeom>
              <a:avLst/>
              <a:gdLst>
                <a:gd name="T0" fmla="*/ 0 w 704850"/>
                <a:gd name="T1" fmla="*/ 122237 h 169862"/>
                <a:gd name="T2" fmla="*/ 361950 w 704850"/>
                <a:gd name="T3" fmla="*/ 7937 h 169862"/>
                <a:gd name="T4" fmla="*/ 704850 w 704850"/>
                <a:gd name="T5" fmla="*/ 169862 h 169862"/>
                <a:gd name="T6" fmla="*/ 0 60000 65536"/>
                <a:gd name="T7" fmla="*/ 0 60000 65536"/>
                <a:gd name="T8" fmla="*/ 0 60000 65536"/>
                <a:gd name="T9" fmla="*/ 0 w 704850"/>
                <a:gd name="T10" fmla="*/ 0 h 169862"/>
                <a:gd name="T11" fmla="*/ 704850 w 704850"/>
                <a:gd name="T12" fmla="*/ 169862 h 16986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04850" h="169862">
                  <a:moveTo>
                    <a:pt x="0" y="122237"/>
                  </a:moveTo>
                  <a:cubicBezTo>
                    <a:pt x="122237" y="61118"/>
                    <a:pt x="244475" y="0"/>
                    <a:pt x="361950" y="7937"/>
                  </a:cubicBezTo>
                  <a:cubicBezTo>
                    <a:pt x="479425" y="15874"/>
                    <a:pt x="592137" y="92868"/>
                    <a:pt x="704850" y="169862"/>
                  </a:cubicBezTo>
                </a:path>
              </a:pathLst>
            </a:custGeom>
            <a:noFill/>
            <a:ln w="38100" cap="flat" cmpd="sng" algn="ctr">
              <a:solidFill>
                <a:schemeClr val="accent2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square"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grpSp>
          <p:nvGrpSpPr>
            <p:cNvPr id="11" name="Group 10"/>
            <p:cNvGrpSpPr/>
            <p:nvPr/>
          </p:nvGrpSpPr>
          <p:grpSpPr>
            <a:xfrm>
              <a:off x="7214920" y="3032125"/>
              <a:ext cx="1175018" cy="612775"/>
              <a:chOff x="7240320" y="3298825"/>
              <a:chExt cx="1175018" cy="612775"/>
            </a:xfrm>
          </p:grpSpPr>
          <p:sp>
            <p:nvSpPr>
              <p:cNvPr id="15379" name="Oval 6"/>
              <p:cNvSpPr>
                <a:spLocks noChangeArrowheads="1"/>
              </p:cNvSpPr>
              <p:nvPr/>
            </p:nvSpPr>
            <p:spPr bwMode="auto">
              <a:xfrm>
                <a:off x="7337425" y="3465513"/>
                <a:ext cx="228634" cy="239418"/>
              </a:xfrm>
              <a:prstGeom prst="ellipse">
                <a:avLst/>
              </a:prstGeom>
              <a:solidFill>
                <a:srgbClr val="92D050"/>
              </a:solidFill>
              <a:ln w="9525">
                <a:solidFill>
                  <a:srgbClr val="92D05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b="1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380" name="Oval 9"/>
              <p:cNvSpPr>
                <a:spLocks noChangeArrowheads="1"/>
              </p:cNvSpPr>
              <p:nvPr/>
            </p:nvSpPr>
            <p:spPr bwMode="auto">
              <a:xfrm>
                <a:off x="7240320" y="3298825"/>
                <a:ext cx="1175018" cy="612775"/>
              </a:xfrm>
              <a:prstGeom prst="ellipse">
                <a:avLst/>
              </a:prstGeom>
              <a:noFill/>
              <a:ln w="12700">
                <a:solidFill>
                  <a:schemeClr val="accent1">
                    <a:lumMod val="25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b="1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381" name="Oval 11"/>
              <p:cNvSpPr>
                <a:spLocks noChangeArrowheads="1"/>
              </p:cNvSpPr>
              <p:nvPr/>
            </p:nvSpPr>
            <p:spPr bwMode="auto">
              <a:xfrm>
                <a:off x="8043863" y="3465513"/>
                <a:ext cx="226476" cy="239418"/>
              </a:xfrm>
              <a:prstGeom prst="ellipse">
                <a:avLst/>
              </a:prstGeom>
              <a:solidFill>
                <a:srgbClr val="92D050"/>
              </a:solidFill>
              <a:ln w="9525">
                <a:solidFill>
                  <a:srgbClr val="92D05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b="1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396" name="Freeform 82"/>
              <p:cNvSpPr>
                <a:spLocks/>
              </p:cNvSpPr>
              <p:nvPr/>
            </p:nvSpPr>
            <p:spPr bwMode="auto">
              <a:xfrm>
                <a:off x="7592588" y="3378199"/>
                <a:ext cx="451275" cy="127861"/>
              </a:xfrm>
              <a:custGeom>
                <a:avLst/>
                <a:gdLst>
                  <a:gd name="T0" fmla="*/ 0 w 381000"/>
                  <a:gd name="T1" fmla="*/ 107950 h 107950"/>
                  <a:gd name="T2" fmla="*/ 209550 w 381000"/>
                  <a:gd name="T3" fmla="*/ 3175 h 107950"/>
                  <a:gd name="T4" fmla="*/ 381000 w 381000"/>
                  <a:gd name="T5" fmla="*/ 88900 h 107950"/>
                  <a:gd name="T6" fmla="*/ 0 60000 65536"/>
                  <a:gd name="T7" fmla="*/ 0 60000 65536"/>
                  <a:gd name="T8" fmla="*/ 0 60000 65536"/>
                  <a:gd name="T9" fmla="*/ 0 w 381000"/>
                  <a:gd name="T10" fmla="*/ 0 h 107950"/>
                  <a:gd name="T11" fmla="*/ 381000 w 381000"/>
                  <a:gd name="T12" fmla="*/ 107950 h 10795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000" h="107950">
                    <a:moveTo>
                      <a:pt x="0" y="107950"/>
                    </a:moveTo>
                    <a:cubicBezTo>
                      <a:pt x="73025" y="57150"/>
                      <a:pt x="146050" y="6350"/>
                      <a:pt x="209550" y="3175"/>
                    </a:cubicBezTo>
                    <a:cubicBezTo>
                      <a:pt x="273050" y="0"/>
                      <a:pt x="327025" y="44450"/>
                      <a:pt x="381000" y="88900"/>
                    </a:cubicBezTo>
                  </a:path>
                </a:pathLst>
              </a:custGeom>
              <a:noFill/>
              <a:ln w="38100" cap="flat" cmpd="sng" algn="ctr">
                <a:solidFill>
                  <a:schemeClr val="accent6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square">
                <a:spAutoFit/>
              </a:bodyPr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97" name="Freeform 85"/>
              <p:cNvSpPr>
                <a:spLocks/>
              </p:cNvSpPr>
              <p:nvPr/>
            </p:nvSpPr>
            <p:spPr bwMode="auto">
              <a:xfrm rot="-10616011">
                <a:off x="7589606" y="3672136"/>
                <a:ext cx="427132" cy="120822"/>
              </a:xfrm>
              <a:custGeom>
                <a:avLst/>
                <a:gdLst>
                  <a:gd name="T0" fmla="*/ 0 w 381000"/>
                  <a:gd name="T1" fmla="*/ 107950 h 107950"/>
                  <a:gd name="T2" fmla="*/ 209550 w 381000"/>
                  <a:gd name="T3" fmla="*/ 3175 h 107950"/>
                  <a:gd name="T4" fmla="*/ 381000 w 381000"/>
                  <a:gd name="T5" fmla="*/ 88900 h 107950"/>
                  <a:gd name="T6" fmla="*/ 0 60000 65536"/>
                  <a:gd name="T7" fmla="*/ 0 60000 65536"/>
                  <a:gd name="T8" fmla="*/ 0 60000 65536"/>
                  <a:gd name="T9" fmla="*/ 0 w 381000"/>
                  <a:gd name="T10" fmla="*/ 0 h 107950"/>
                  <a:gd name="T11" fmla="*/ 381000 w 381000"/>
                  <a:gd name="T12" fmla="*/ 107950 h 10795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000" h="107950">
                    <a:moveTo>
                      <a:pt x="0" y="107950"/>
                    </a:moveTo>
                    <a:cubicBezTo>
                      <a:pt x="73025" y="57150"/>
                      <a:pt x="146050" y="6350"/>
                      <a:pt x="209550" y="3175"/>
                    </a:cubicBezTo>
                    <a:cubicBezTo>
                      <a:pt x="273050" y="0"/>
                      <a:pt x="327025" y="44450"/>
                      <a:pt x="381000" y="88900"/>
                    </a:cubicBezTo>
                  </a:path>
                </a:pathLst>
              </a:custGeom>
              <a:noFill/>
              <a:ln w="38100" cap="flat" cmpd="sng" algn="ctr">
                <a:solidFill>
                  <a:schemeClr val="accent6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square">
                <a:spAutoFit/>
              </a:bodyPr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</p:grpSp>
        <p:cxnSp>
          <p:nvCxnSpPr>
            <p:cNvPr id="15398" name="Straight Arrow Connector 92"/>
            <p:cNvCxnSpPr>
              <a:cxnSpLocks noChangeShapeType="1"/>
            </p:cNvCxnSpPr>
            <p:nvPr/>
          </p:nvCxnSpPr>
          <p:spPr bwMode="auto">
            <a:xfrm flipV="1">
              <a:off x="1663700" y="2249800"/>
              <a:ext cx="493713" cy="472385"/>
            </a:xfrm>
            <a:prstGeom prst="straightConnector1">
              <a:avLst/>
            </a:prstGeom>
            <a:noFill/>
            <a:ln w="76200" algn="ctr">
              <a:solidFill>
                <a:srgbClr val="C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399" name="Straight Arrow Connector 98"/>
            <p:cNvCxnSpPr>
              <a:cxnSpLocks noChangeShapeType="1"/>
            </p:cNvCxnSpPr>
            <p:nvPr/>
          </p:nvCxnSpPr>
          <p:spPr bwMode="auto">
            <a:xfrm>
              <a:off x="4384882" y="1795601"/>
              <a:ext cx="677812" cy="0"/>
            </a:xfrm>
            <a:prstGeom prst="straightConnector1">
              <a:avLst/>
            </a:prstGeom>
            <a:noFill/>
            <a:ln w="76200" algn="ctr">
              <a:solidFill>
                <a:srgbClr val="C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400" name="Straight Arrow Connector 105"/>
            <p:cNvCxnSpPr>
              <a:cxnSpLocks noChangeShapeType="1"/>
            </p:cNvCxnSpPr>
            <p:nvPr/>
          </p:nvCxnSpPr>
          <p:spPr bwMode="auto">
            <a:xfrm>
              <a:off x="6965370" y="2300252"/>
              <a:ext cx="460972" cy="494620"/>
            </a:xfrm>
            <a:prstGeom prst="straightConnector1">
              <a:avLst/>
            </a:prstGeom>
            <a:noFill/>
            <a:ln w="76200" algn="ctr">
              <a:solidFill>
                <a:srgbClr val="C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401" name="Straight Arrow Connector 107"/>
            <p:cNvCxnSpPr>
              <a:cxnSpLocks noChangeShapeType="1"/>
            </p:cNvCxnSpPr>
            <p:nvPr/>
          </p:nvCxnSpPr>
          <p:spPr bwMode="auto">
            <a:xfrm>
              <a:off x="1762125" y="3943350"/>
              <a:ext cx="524824" cy="502956"/>
            </a:xfrm>
            <a:prstGeom prst="straightConnector1">
              <a:avLst/>
            </a:prstGeom>
            <a:noFill/>
            <a:ln w="76200" algn="ctr">
              <a:solidFill>
                <a:srgbClr val="C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65" name="Oval 3"/>
            <p:cNvSpPr>
              <a:spLocks noChangeArrowheads="1"/>
            </p:cNvSpPr>
            <p:nvPr/>
          </p:nvSpPr>
          <p:spPr bwMode="auto">
            <a:xfrm>
              <a:off x="355393" y="2850773"/>
              <a:ext cx="2317163" cy="969076"/>
            </a:xfrm>
            <a:prstGeom prst="ellipse">
              <a:avLst/>
            </a:prstGeom>
            <a:noFill/>
            <a:ln w="12700">
              <a:solidFill>
                <a:schemeClr val="accent1">
                  <a:lumMod val="25000"/>
                </a:schemeClr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b="1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6" name="Oval 5"/>
            <p:cNvSpPr>
              <a:spLocks noChangeArrowheads="1"/>
            </p:cNvSpPr>
            <p:nvPr/>
          </p:nvSpPr>
          <p:spPr bwMode="auto">
            <a:xfrm>
              <a:off x="741156" y="3195261"/>
              <a:ext cx="226476" cy="239418"/>
            </a:xfrm>
            <a:prstGeom prst="ellipse">
              <a:avLst/>
            </a:prstGeom>
            <a:solidFill>
              <a:srgbClr val="92D050"/>
            </a:solidFill>
            <a:ln w="9525">
              <a:solidFill>
                <a:srgbClr val="92D05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b="1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7" name="Oval 6"/>
            <p:cNvSpPr>
              <a:spLocks noChangeArrowheads="1"/>
            </p:cNvSpPr>
            <p:nvPr/>
          </p:nvSpPr>
          <p:spPr bwMode="auto">
            <a:xfrm>
              <a:off x="1317418" y="3195261"/>
              <a:ext cx="228634" cy="239418"/>
            </a:xfrm>
            <a:prstGeom prst="ellipse">
              <a:avLst/>
            </a:prstGeom>
            <a:solidFill>
              <a:srgbClr val="92D050"/>
            </a:solidFill>
            <a:ln w="9525">
              <a:solidFill>
                <a:srgbClr val="92D05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b="1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8" name="Oval 9"/>
            <p:cNvSpPr>
              <a:spLocks noChangeArrowheads="1"/>
            </p:cNvSpPr>
            <p:nvPr/>
          </p:nvSpPr>
          <p:spPr bwMode="auto">
            <a:xfrm>
              <a:off x="546100" y="3044449"/>
              <a:ext cx="1190841" cy="554036"/>
            </a:xfrm>
            <a:prstGeom prst="ellipse">
              <a:avLst/>
            </a:prstGeom>
            <a:noFill/>
            <a:ln w="12700">
              <a:solidFill>
                <a:schemeClr val="accent1">
                  <a:lumMod val="25000"/>
                </a:schemeClr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b="1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9" name="Oval 11"/>
            <p:cNvSpPr>
              <a:spLocks noChangeArrowheads="1"/>
            </p:cNvSpPr>
            <p:nvPr/>
          </p:nvSpPr>
          <p:spPr bwMode="auto">
            <a:xfrm>
              <a:off x="1896856" y="3195261"/>
              <a:ext cx="226476" cy="239418"/>
            </a:xfrm>
            <a:prstGeom prst="ellipse">
              <a:avLst/>
            </a:prstGeom>
            <a:solidFill>
              <a:srgbClr val="92D050"/>
            </a:solidFill>
            <a:ln w="9525">
              <a:solidFill>
                <a:srgbClr val="92D05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b="1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grpSp>
          <p:nvGrpSpPr>
            <p:cNvPr id="71" name="Group 70"/>
            <p:cNvGrpSpPr/>
            <p:nvPr/>
          </p:nvGrpSpPr>
          <p:grpSpPr>
            <a:xfrm>
              <a:off x="2286949" y="4688612"/>
              <a:ext cx="1175018" cy="612775"/>
              <a:chOff x="7240320" y="3298825"/>
              <a:chExt cx="1175018" cy="612775"/>
            </a:xfrm>
          </p:grpSpPr>
          <p:sp>
            <p:nvSpPr>
              <p:cNvPr id="72" name="Oval 6"/>
              <p:cNvSpPr>
                <a:spLocks noChangeArrowheads="1"/>
              </p:cNvSpPr>
              <p:nvPr/>
            </p:nvSpPr>
            <p:spPr bwMode="auto">
              <a:xfrm>
                <a:off x="7337425" y="3465513"/>
                <a:ext cx="228634" cy="239418"/>
              </a:xfrm>
              <a:prstGeom prst="ellipse">
                <a:avLst/>
              </a:prstGeom>
              <a:solidFill>
                <a:srgbClr val="92D050"/>
              </a:solidFill>
              <a:ln w="9525">
                <a:solidFill>
                  <a:srgbClr val="92D05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b="1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" name="Oval 9"/>
              <p:cNvSpPr>
                <a:spLocks noChangeArrowheads="1"/>
              </p:cNvSpPr>
              <p:nvPr/>
            </p:nvSpPr>
            <p:spPr bwMode="auto">
              <a:xfrm>
                <a:off x="7240320" y="3298825"/>
                <a:ext cx="1175018" cy="612775"/>
              </a:xfrm>
              <a:prstGeom prst="ellipse">
                <a:avLst/>
              </a:prstGeom>
              <a:noFill/>
              <a:ln w="12700">
                <a:solidFill>
                  <a:schemeClr val="accent1">
                    <a:lumMod val="25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b="1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" name="Oval 11"/>
              <p:cNvSpPr>
                <a:spLocks noChangeArrowheads="1"/>
              </p:cNvSpPr>
              <p:nvPr/>
            </p:nvSpPr>
            <p:spPr bwMode="auto">
              <a:xfrm>
                <a:off x="8043863" y="3465513"/>
                <a:ext cx="226476" cy="239418"/>
              </a:xfrm>
              <a:prstGeom prst="ellipse">
                <a:avLst/>
              </a:prstGeom>
              <a:solidFill>
                <a:srgbClr val="92D050"/>
              </a:solidFill>
              <a:ln w="9525">
                <a:solidFill>
                  <a:srgbClr val="92D05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b="1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Freeform 82"/>
              <p:cNvSpPr>
                <a:spLocks/>
              </p:cNvSpPr>
              <p:nvPr/>
            </p:nvSpPr>
            <p:spPr bwMode="auto">
              <a:xfrm>
                <a:off x="7592588" y="3378199"/>
                <a:ext cx="451275" cy="127861"/>
              </a:xfrm>
              <a:custGeom>
                <a:avLst/>
                <a:gdLst>
                  <a:gd name="T0" fmla="*/ 0 w 381000"/>
                  <a:gd name="T1" fmla="*/ 107950 h 107950"/>
                  <a:gd name="T2" fmla="*/ 209550 w 381000"/>
                  <a:gd name="T3" fmla="*/ 3175 h 107950"/>
                  <a:gd name="T4" fmla="*/ 381000 w 381000"/>
                  <a:gd name="T5" fmla="*/ 88900 h 107950"/>
                  <a:gd name="T6" fmla="*/ 0 60000 65536"/>
                  <a:gd name="T7" fmla="*/ 0 60000 65536"/>
                  <a:gd name="T8" fmla="*/ 0 60000 65536"/>
                  <a:gd name="T9" fmla="*/ 0 w 381000"/>
                  <a:gd name="T10" fmla="*/ 0 h 107950"/>
                  <a:gd name="T11" fmla="*/ 381000 w 381000"/>
                  <a:gd name="T12" fmla="*/ 107950 h 10795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000" h="107950">
                    <a:moveTo>
                      <a:pt x="0" y="107950"/>
                    </a:moveTo>
                    <a:cubicBezTo>
                      <a:pt x="73025" y="57150"/>
                      <a:pt x="146050" y="6350"/>
                      <a:pt x="209550" y="3175"/>
                    </a:cubicBezTo>
                    <a:cubicBezTo>
                      <a:pt x="273050" y="0"/>
                      <a:pt x="327025" y="44450"/>
                      <a:pt x="381000" y="88900"/>
                    </a:cubicBezTo>
                  </a:path>
                </a:pathLst>
              </a:custGeom>
              <a:noFill/>
              <a:ln w="38100" cap="flat" cmpd="sng" algn="ctr">
                <a:solidFill>
                  <a:schemeClr val="accent6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square">
                <a:spAutoFit/>
              </a:bodyPr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76" name="Freeform 85"/>
              <p:cNvSpPr>
                <a:spLocks/>
              </p:cNvSpPr>
              <p:nvPr/>
            </p:nvSpPr>
            <p:spPr bwMode="auto">
              <a:xfrm rot="-10616011">
                <a:off x="7589606" y="3672136"/>
                <a:ext cx="427132" cy="120822"/>
              </a:xfrm>
              <a:custGeom>
                <a:avLst/>
                <a:gdLst>
                  <a:gd name="T0" fmla="*/ 0 w 381000"/>
                  <a:gd name="T1" fmla="*/ 107950 h 107950"/>
                  <a:gd name="T2" fmla="*/ 209550 w 381000"/>
                  <a:gd name="T3" fmla="*/ 3175 h 107950"/>
                  <a:gd name="T4" fmla="*/ 381000 w 381000"/>
                  <a:gd name="T5" fmla="*/ 88900 h 107950"/>
                  <a:gd name="T6" fmla="*/ 0 60000 65536"/>
                  <a:gd name="T7" fmla="*/ 0 60000 65536"/>
                  <a:gd name="T8" fmla="*/ 0 60000 65536"/>
                  <a:gd name="T9" fmla="*/ 0 w 381000"/>
                  <a:gd name="T10" fmla="*/ 0 h 107950"/>
                  <a:gd name="T11" fmla="*/ 381000 w 381000"/>
                  <a:gd name="T12" fmla="*/ 107950 h 10795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000" h="107950">
                    <a:moveTo>
                      <a:pt x="0" y="107950"/>
                    </a:moveTo>
                    <a:cubicBezTo>
                      <a:pt x="73025" y="57150"/>
                      <a:pt x="146050" y="6350"/>
                      <a:pt x="209550" y="3175"/>
                    </a:cubicBezTo>
                    <a:cubicBezTo>
                      <a:pt x="273050" y="0"/>
                      <a:pt x="327025" y="44450"/>
                      <a:pt x="381000" y="88900"/>
                    </a:cubicBezTo>
                  </a:path>
                </a:pathLst>
              </a:custGeom>
              <a:noFill/>
              <a:ln w="38100" cap="flat" cmpd="sng" algn="ctr">
                <a:solidFill>
                  <a:schemeClr val="accent6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square">
                <a:spAutoFit/>
              </a:bodyPr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</p:grpSp>
        <p:cxnSp>
          <p:nvCxnSpPr>
            <p:cNvPr id="79" name="Straight Arrow Connector 98"/>
            <p:cNvCxnSpPr>
              <a:cxnSpLocks noChangeShapeType="1"/>
            </p:cNvCxnSpPr>
            <p:nvPr/>
          </p:nvCxnSpPr>
          <p:spPr bwMode="auto">
            <a:xfrm>
              <a:off x="4399241" y="5030085"/>
              <a:ext cx="677812" cy="0"/>
            </a:xfrm>
            <a:prstGeom prst="straightConnector1">
              <a:avLst/>
            </a:prstGeom>
            <a:noFill/>
            <a:ln w="76200" algn="ctr">
              <a:solidFill>
                <a:srgbClr val="C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3" name="Straight Arrow Connector 92"/>
            <p:cNvCxnSpPr>
              <a:cxnSpLocks noChangeShapeType="1"/>
            </p:cNvCxnSpPr>
            <p:nvPr/>
          </p:nvCxnSpPr>
          <p:spPr bwMode="auto">
            <a:xfrm flipV="1">
              <a:off x="7023689" y="3954071"/>
              <a:ext cx="465999" cy="513155"/>
            </a:xfrm>
            <a:prstGeom prst="straightConnector1">
              <a:avLst/>
            </a:prstGeom>
            <a:noFill/>
            <a:ln w="76200" algn="ctr">
              <a:solidFill>
                <a:srgbClr val="C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53" name="TextBox 52"/>
          <p:cNvSpPr txBox="1"/>
          <p:nvPr/>
        </p:nvSpPr>
        <p:spPr>
          <a:xfrm>
            <a:off x="2054469" y="3193926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000000"/>
                </a:solidFill>
              </a:rPr>
              <a:t>0</a:t>
            </a:r>
            <a:endParaRPr lang="en-US" sz="2000" dirty="0">
              <a:solidFill>
                <a:srgbClr val="000000"/>
              </a:solidFill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2753917" y="333486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000000"/>
                </a:solidFill>
              </a:rPr>
              <a:t>1</a:t>
            </a:r>
            <a:endParaRPr lang="en-US" sz="2000" dirty="0">
              <a:solidFill>
                <a:srgbClr val="000000"/>
              </a:solidFill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7659268" y="3183576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000000"/>
                </a:solidFill>
              </a:rPr>
              <a:t>0</a:t>
            </a:r>
            <a:endParaRPr lang="en-US" sz="2000" dirty="0">
              <a:solidFill>
                <a:srgbClr val="000000"/>
              </a:solidFill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7977716" y="332451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000000"/>
                </a:solidFill>
              </a:rPr>
              <a:t>1</a:t>
            </a:r>
            <a:endParaRPr lang="en-US" sz="2000" dirty="0">
              <a:solidFill>
                <a:srgbClr val="000000"/>
              </a:solidFill>
            </a:endParaRPr>
          </a:p>
        </p:txBody>
      </p:sp>
      <p:sp>
        <p:nvSpPr>
          <p:cNvPr id="58" name="TextBox 3"/>
          <p:cNvSpPr txBox="1">
            <a:spLocks noChangeArrowheads="1"/>
          </p:cNvSpPr>
          <p:nvPr/>
        </p:nvSpPr>
        <p:spPr bwMode="auto">
          <a:xfrm>
            <a:off x="1943100" y="157163"/>
            <a:ext cx="4903907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600" dirty="0">
                <a:solidFill>
                  <a:prstClr val="black"/>
                </a:solidFill>
              </a:rPr>
              <a:t>The </a:t>
            </a:r>
            <a:r>
              <a:rPr lang="en-US" sz="3600" dirty="0" smtClean="0">
                <a:solidFill>
                  <a:prstClr val="black"/>
                </a:solidFill>
              </a:rPr>
              <a:t>Hexagon </a:t>
            </a:r>
            <a:r>
              <a:rPr lang="en-US" sz="3600" dirty="0">
                <a:solidFill>
                  <a:prstClr val="black"/>
                </a:solidFill>
              </a:rPr>
              <a:t>Equation</a:t>
            </a:r>
          </a:p>
        </p:txBody>
      </p:sp>
      <p:graphicFrame>
        <p:nvGraphicFramePr>
          <p:cNvPr id="4" name="Object 3"/>
          <p:cNvGraphicFramePr>
            <a:graphicFrameLocks noChangeAspect="1"/>
          </p:cNvGraphicFramePr>
          <p:nvPr/>
        </p:nvGraphicFramePr>
        <p:xfrm>
          <a:off x="4514850" y="3321050"/>
          <a:ext cx="114300" cy="215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28216" name="Equation" r:id="rId3" imgW="114120" imgH="215640" progId="Equation.3">
                  <p:embed/>
                </p:oleObj>
              </mc:Choice>
              <mc:Fallback>
                <p:oleObj name="Equation" r:id="rId3" imgW="114120" imgH="215640" progId="Equation.3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4514850" y="3321050"/>
                        <a:ext cx="114300" cy="2159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507153745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7106" name="Object 2"/>
          <p:cNvGraphicFramePr>
            <a:graphicFrameLocks noChangeAspect="1"/>
          </p:cNvGraphicFramePr>
          <p:nvPr/>
        </p:nvGraphicFramePr>
        <p:xfrm>
          <a:off x="2403475" y="1905000"/>
          <a:ext cx="1939925" cy="790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84265" name="Equation" r:id="rId3" imgW="1028700" imgH="419100" progId="Equation.3">
                  <p:embed/>
                </p:oleObj>
              </mc:Choice>
              <mc:Fallback>
                <p:oleObj name="Equation" r:id="rId3" imgW="1028700" imgH="4191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03475" y="1905000"/>
                        <a:ext cx="1939925" cy="7905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74" name="Straight Connector 73"/>
          <p:cNvCxnSpPr/>
          <p:nvPr/>
        </p:nvCxnSpPr>
        <p:spPr>
          <a:xfrm>
            <a:off x="0" y="990600"/>
            <a:ext cx="9144000" cy="0"/>
          </a:xfrm>
          <a:prstGeom prst="line">
            <a:avLst/>
          </a:prstGeom>
          <a:ln w="63500" cmpd="sng">
            <a:solidFill>
              <a:schemeClr val="accent5">
                <a:lumMod val="40000"/>
                <a:lumOff val="60000"/>
              </a:schemeClr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75" name="Title 1"/>
          <p:cNvSpPr txBox="1">
            <a:spLocks/>
          </p:cNvSpPr>
          <p:nvPr/>
        </p:nvSpPr>
        <p:spPr bwMode="auto">
          <a:xfrm>
            <a:off x="381000" y="0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solidFill>
                  <a:prstClr val="black"/>
                </a:solidFill>
                <a:latin typeface="Calibri"/>
                <a:ea typeface="+mj-ea"/>
                <a:cs typeface="+mj-cs"/>
              </a:rPr>
              <a:t>Another Kind of Order</a:t>
            </a:r>
          </a:p>
        </p:txBody>
      </p:sp>
      <p:pic>
        <p:nvPicPr>
          <p:cNvPr id="47109" name="Picture 3" descr="Benzene_structur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1219200"/>
            <a:ext cx="2057400" cy="1995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110" name="Line 4"/>
          <p:cNvSpPr>
            <a:spLocks noChangeShapeType="1"/>
          </p:cNvSpPr>
          <p:nvPr/>
        </p:nvSpPr>
        <p:spPr bwMode="auto">
          <a:xfrm>
            <a:off x="1260475" y="2286000"/>
            <a:ext cx="762000" cy="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47111" name="Oval 5"/>
          <p:cNvSpPr>
            <a:spLocks noChangeArrowheads="1"/>
          </p:cNvSpPr>
          <p:nvPr/>
        </p:nvSpPr>
        <p:spPr bwMode="auto">
          <a:xfrm>
            <a:off x="1184275" y="2209800"/>
            <a:ext cx="152400" cy="1524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1800" smtClean="0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47112" name="Oval 6"/>
          <p:cNvSpPr>
            <a:spLocks noChangeArrowheads="1"/>
          </p:cNvSpPr>
          <p:nvPr/>
        </p:nvSpPr>
        <p:spPr bwMode="auto">
          <a:xfrm>
            <a:off x="1946275" y="2209800"/>
            <a:ext cx="152400" cy="1524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1800" smtClean="0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47113" name="Line 51"/>
          <p:cNvSpPr>
            <a:spLocks noChangeShapeType="1"/>
          </p:cNvSpPr>
          <p:nvPr/>
        </p:nvSpPr>
        <p:spPr bwMode="auto">
          <a:xfrm>
            <a:off x="2743200" y="2971800"/>
            <a:ext cx="0" cy="3352800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47114" name="Line 52"/>
          <p:cNvSpPr>
            <a:spLocks noChangeShapeType="1"/>
          </p:cNvSpPr>
          <p:nvPr/>
        </p:nvSpPr>
        <p:spPr bwMode="auto">
          <a:xfrm>
            <a:off x="3505200" y="2971800"/>
            <a:ext cx="0" cy="3352800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47115" name="Line 53"/>
          <p:cNvSpPr>
            <a:spLocks noChangeShapeType="1"/>
          </p:cNvSpPr>
          <p:nvPr/>
        </p:nvSpPr>
        <p:spPr bwMode="auto">
          <a:xfrm>
            <a:off x="4343400" y="2971800"/>
            <a:ext cx="0" cy="3352800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47116" name="Line 54"/>
          <p:cNvSpPr>
            <a:spLocks noChangeShapeType="1"/>
          </p:cNvSpPr>
          <p:nvPr/>
        </p:nvSpPr>
        <p:spPr bwMode="auto">
          <a:xfrm>
            <a:off x="5105400" y="2895600"/>
            <a:ext cx="0" cy="3352800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47117" name="Line 53"/>
          <p:cNvSpPr>
            <a:spLocks noChangeShapeType="1"/>
          </p:cNvSpPr>
          <p:nvPr/>
        </p:nvSpPr>
        <p:spPr bwMode="auto">
          <a:xfrm>
            <a:off x="5562600" y="6477000"/>
            <a:ext cx="60960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47118" name="Text Box 54"/>
          <p:cNvSpPr txBox="1">
            <a:spLocks noChangeArrowheads="1"/>
          </p:cNvSpPr>
          <p:nvPr/>
        </p:nvSpPr>
        <p:spPr bwMode="auto">
          <a:xfrm>
            <a:off x="6324600" y="6248400"/>
            <a:ext cx="711200" cy="369888"/>
          </a:xfrm>
          <a:prstGeom prst="rect">
            <a:avLst/>
          </a:prstGeom>
          <a:noFill/>
          <a:ln w="28575">
            <a:solidFill>
              <a:srgbClr val="FF00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Even</a:t>
            </a:r>
          </a:p>
        </p:txBody>
      </p:sp>
      <p:grpSp>
        <p:nvGrpSpPr>
          <p:cNvPr id="47119" name="Group 57"/>
          <p:cNvGrpSpPr>
            <a:grpSpLocks/>
          </p:cNvGrpSpPr>
          <p:nvPr/>
        </p:nvGrpSpPr>
        <p:grpSpPr bwMode="auto">
          <a:xfrm>
            <a:off x="2216150" y="3505200"/>
            <a:ext cx="3276600" cy="2514600"/>
            <a:chOff x="2216150" y="3505200"/>
            <a:chExt cx="3276600" cy="2514600"/>
          </a:xfrm>
        </p:grpSpPr>
        <p:grpSp>
          <p:nvGrpSpPr>
            <p:cNvPr id="47123" name="Group 5"/>
            <p:cNvGrpSpPr>
              <a:grpSpLocks/>
            </p:cNvGrpSpPr>
            <p:nvPr/>
          </p:nvGrpSpPr>
          <p:grpSpPr bwMode="auto">
            <a:xfrm>
              <a:off x="2216150" y="3505200"/>
              <a:ext cx="3276600" cy="152400"/>
              <a:chOff x="768" y="1920"/>
              <a:chExt cx="2064" cy="96"/>
            </a:xfrm>
          </p:grpSpPr>
          <p:sp>
            <p:nvSpPr>
              <p:cNvPr id="47142" name="Oval 6"/>
              <p:cNvSpPr>
                <a:spLocks noChangeArrowheads="1"/>
              </p:cNvSpPr>
              <p:nvPr/>
            </p:nvSpPr>
            <p:spPr bwMode="auto">
              <a:xfrm>
                <a:off x="76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7143" name="Oval 7"/>
              <p:cNvSpPr>
                <a:spLocks noChangeArrowheads="1"/>
              </p:cNvSpPr>
              <p:nvPr/>
            </p:nvSpPr>
            <p:spPr bwMode="auto">
              <a:xfrm>
                <a:off x="126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7144" name="Oval 8"/>
              <p:cNvSpPr>
                <a:spLocks noChangeArrowheads="1"/>
              </p:cNvSpPr>
              <p:nvPr/>
            </p:nvSpPr>
            <p:spPr bwMode="auto">
              <a:xfrm>
                <a:off x="175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7145" name="Oval 9"/>
              <p:cNvSpPr>
                <a:spLocks noChangeArrowheads="1"/>
              </p:cNvSpPr>
              <p:nvPr/>
            </p:nvSpPr>
            <p:spPr bwMode="auto">
              <a:xfrm>
                <a:off x="224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7146" name="Oval 10"/>
              <p:cNvSpPr>
                <a:spLocks noChangeArrowheads="1"/>
              </p:cNvSpPr>
              <p:nvPr/>
            </p:nvSpPr>
            <p:spPr bwMode="auto">
              <a:xfrm>
                <a:off x="273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47124" name="Group 11"/>
            <p:cNvGrpSpPr>
              <a:grpSpLocks/>
            </p:cNvGrpSpPr>
            <p:nvPr/>
          </p:nvGrpSpPr>
          <p:grpSpPr bwMode="auto">
            <a:xfrm>
              <a:off x="2216150" y="5080000"/>
              <a:ext cx="3276600" cy="152400"/>
              <a:chOff x="1056" y="1920"/>
              <a:chExt cx="2064" cy="96"/>
            </a:xfrm>
          </p:grpSpPr>
          <p:sp>
            <p:nvSpPr>
              <p:cNvPr id="47137" name="Oval 12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7138" name="Oval 13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7139" name="Oval 14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7140" name="Oval 15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7141" name="Oval 16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47125" name="Group 17"/>
            <p:cNvGrpSpPr>
              <a:grpSpLocks/>
            </p:cNvGrpSpPr>
            <p:nvPr/>
          </p:nvGrpSpPr>
          <p:grpSpPr bwMode="auto">
            <a:xfrm>
              <a:off x="2216150" y="4292600"/>
              <a:ext cx="3276600" cy="152400"/>
              <a:chOff x="1056" y="1920"/>
              <a:chExt cx="2064" cy="96"/>
            </a:xfrm>
          </p:grpSpPr>
          <p:sp>
            <p:nvSpPr>
              <p:cNvPr id="47132" name="Oval 18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7133" name="Oval 19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7134" name="Oval 20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7135" name="Oval 21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7136" name="Oval 22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47126" name="Group 23"/>
            <p:cNvGrpSpPr>
              <a:grpSpLocks/>
            </p:cNvGrpSpPr>
            <p:nvPr/>
          </p:nvGrpSpPr>
          <p:grpSpPr bwMode="auto">
            <a:xfrm>
              <a:off x="2216150" y="5867400"/>
              <a:ext cx="3276600" cy="152400"/>
              <a:chOff x="1056" y="1920"/>
              <a:chExt cx="2064" cy="96"/>
            </a:xfrm>
          </p:grpSpPr>
          <p:sp>
            <p:nvSpPr>
              <p:cNvPr id="47127" name="Oval 24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7128" name="Oval 25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7129" name="Oval 26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7130" name="Oval 27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7131" name="Oval 28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</p:grpSp>
      <p:sp>
        <p:nvSpPr>
          <p:cNvPr id="122" name="Freeform 121"/>
          <p:cNvSpPr/>
          <p:nvPr/>
        </p:nvSpPr>
        <p:spPr>
          <a:xfrm>
            <a:off x="1858963" y="3233738"/>
            <a:ext cx="4117975" cy="3000375"/>
          </a:xfrm>
          <a:custGeom>
            <a:avLst/>
            <a:gdLst>
              <a:gd name="connsiteX0" fmla="*/ 237135 w 4117782"/>
              <a:gd name="connsiteY0" fmla="*/ 1070517 h 3000282"/>
              <a:gd name="connsiteX1" fmla="*/ 259438 w 4117782"/>
              <a:gd name="connsiteY1" fmla="*/ 959005 h 3000282"/>
              <a:gd name="connsiteX2" fmla="*/ 225984 w 4117782"/>
              <a:gd name="connsiteY2" fmla="*/ 847492 h 3000282"/>
              <a:gd name="connsiteX3" fmla="*/ 136774 w 4117782"/>
              <a:gd name="connsiteY3" fmla="*/ 724829 h 3000282"/>
              <a:gd name="connsiteX4" fmla="*/ 114472 w 4117782"/>
              <a:gd name="connsiteY4" fmla="*/ 657922 h 3000282"/>
              <a:gd name="connsiteX5" fmla="*/ 103321 w 4117782"/>
              <a:gd name="connsiteY5" fmla="*/ 624468 h 3000282"/>
              <a:gd name="connsiteX6" fmla="*/ 81018 w 4117782"/>
              <a:gd name="connsiteY6" fmla="*/ 535258 h 3000282"/>
              <a:gd name="connsiteX7" fmla="*/ 58716 w 4117782"/>
              <a:gd name="connsiteY7" fmla="*/ 457200 h 3000282"/>
              <a:gd name="connsiteX8" fmla="*/ 69867 w 4117782"/>
              <a:gd name="connsiteY8" fmla="*/ 289931 h 3000282"/>
              <a:gd name="connsiteX9" fmla="*/ 92169 w 4117782"/>
              <a:gd name="connsiteY9" fmla="*/ 256478 h 3000282"/>
              <a:gd name="connsiteX10" fmla="*/ 159077 w 4117782"/>
              <a:gd name="connsiteY10" fmla="*/ 167268 h 3000282"/>
              <a:gd name="connsiteX11" fmla="*/ 259438 w 4117782"/>
              <a:gd name="connsiteY11" fmla="*/ 89209 h 3000282"/>
              <a:gd name="connsiteX12" fmla="*/ 326345 w 4117782"/>
              <a:gd name="connsiteY12" fmla="*/ 44605 h 3000282"/>
              <a:gd name="connsiteX13" fmla="*/ 393252 w 4117782"/>
              <a:gd name="connsiteY13" fmla="*/ 22302 h 3000282"/>
              <a:gd name="connsiteX14" fmla="*/ 471311 w 4117782"/>
              <a:gd name="connsiteY14" fmla="*/ 0 h 3000282"/>
              <a:gd name="connsiteX15" fmla="*/ 794696 w 4117782"/>
              <a:gd name="connsiteY15" fmla="*/ 11151 h 3000282"/>
              <a:gd name="connsiteX16" fmla="*/ 861604 w 4117782"/>
              <a:gd name="connsiteY16" fmla="*/ 33453 h 3000282"/>
              <a:gd name="connsiteX17" fmla="*/ 917360 w 4117782"/>
              <a:gd name="connsiteY17" fmla="*/ 44605 h 3000282"/>
              <a:gd name="connsiteX18" fmla="*/ 1051174 w 4117782"/>
              <a:gd name="connsiteY18" fmla="*/ 55756 h 3000282"/>
              <a:gd name="connsiteX19" fmla="*/ 1151535 w 4117782"/>
              <a:gd name="connsiteY19" fmla="*/ 66907 h 3000282"/>
              <a:gd name="connsiteX20" fmla="*/ 1798306 w 4117782"/>
              <a:gd name="connsiteY20" fmla="*/ 44605 h 3000282"/>
              <a:gd name="connsiteX21" fmla="*/ 1876365 w 4117782"/>
              <a:gd name="connsiteY21" fmla="*/ 33453 h 3000282"/>
              <a:gd name="connsiteX22" fmla="*/ 3392930 w 4117782"/>
              <a:gd name="connsiteY22" fmla="*/ 44605 h 3000282"/>
              <a:gd name="connsiteX23" fmla="*/ 3470989 w 4117782"/>
              <a:gd name="connsiteY23" fmla="*/ 55756 h 3000282"/>
              <a:gd name="connsiteX24" fmla="*/ 3571350 w 4117782"/>
              <a:gd name="connsiteY24" fmla="*/ 89209 h 3000282"/>
              <a:gd name="connsiteX25" fmla="*/ 3604804 w 4117782"/>
              <a:gd name="connsiteY25" fmla="*/ 100361 h 3000282"/>
              <a:gd name="connsiteX26" fmla="*/ 3694013 w 4117782"/>
              <a:gd name="connsiteY26" fmla="*/ 133814 h 3000282"/>
              <a:gd name="connsiteX27" fmla="*/ 3749769 w 4117782"/>
              <a:gd name="connsiteY27" fmla="*/ 167268 h 3000282"/>
              <a:gd name="connsiteX28" fmla="*/ 3816677 w 4117782"/>
              <a:gd name="connsiteY28" fmla="*/ 211873 h 3000282"/>
              <a:gd name="connsiteX29" fmla="*/ 3850130 w 4117782"/>
              <a:gd name="connsiteY29" fmla="*/ 234175 h 3000282"/>
              <a:gd name="connsiteX30" fmla="*/ 3917038 w 4117782"/>
              <a:gd name="connsiteY30" fmla="*/ 301083 h 3000282"/>
              <a:gd name="connsiteX31" fmla="*/ 3950491 w 4117782"/>
              <a:gd name="connsiteY31" fmla="*/ 345687 h 3000282"/>
              <a:gd name="connsiteX32" fmla="*/ 3972794 w 4117782"/>
              <a:gd name="connsiteY32" fmla="*/ 367990 h 3000282"/>
              <a:gd name="connsiteX33" fmla="*/ 4006247 w 4117782"/>
              <a:gd name="connsiteY33" fmla="*/ 434897 h 3000282"/>
              <a:gd name="connsiteX34" fmla="*/ 3995096 w 4117782"/>
              <a:gd name="connsiteY34" fmla="*/ 501805 h 3000282"/>
              <a:gd name="connsiteX35" fmla="*/ 3950491 w 4117782"/>
              <a:gd name="connsiteY35" fmla="*/ 557561 h 3000282"/>
              <a:gd name="connsiteX36" fmla="*/ 3905886 w 4117782"/>
              <a:gd name="connsiteY36" fmla="*/ 624468 h 3000282"/>
              <a:gd name="connsiteX37" fmla="*/ 3861282 w 4117782"/>
              <a:gd name="connsiteY37" fmla="*/ 713678 h 3000282"/>
              <a:gd name="connsiteX38" fmla="*/ 3850130 w 4117782"/>
              <a:gd name="connsiteY38" fmla="*/ 747131 h 3000282"/>
              <a:gd name="connsiteX39" fmla="*/ 3850130 w 4117782"/>
              <a:gd name="connsiteY39" fmla="*/ 1037063 h 3000282"/>
              <a:gd name="connsiteX40" fmla="*/ 3861282 w 4117782"/>
              <a:gd name="connsiteY40" fmla="*/ 1081668 h 3000282"/>
              <a:gd name="connsiteX41" fmla="*/ 3894735 w 4117782"/>
              <a:gd name="connsiteY41" fmla="*/ 1115122 h 3000282"/>
              <a:gd name="connsiteX42" fmla="*/ 3939340 w 4117782"/>
              <a:gd name="connsiteY42" fmla="*/ 1182029 h 3000282"/>
              <a:gd name="connsiteX43" fmla="*/ 3961643 w 4117782"/>
              <a:gd name="connsiteY43" fmla="*/ 1215483 h 3000282"/>
              <a:gd name="connsiteX44" fmla="*/ 3972794 w 4117782"/>
              <a:gd name="connsiteY44" fmla="*/ 1248936 h 3000282"/>
              <a:gd name="connsiteX45" fmla="*/ 3995096 w 4117782"/>
              <a:gd name="connsiteY45" fmla="*/ 1271239 h 3000282"/>
              <a:gd name="connsiteX46" fmla="*/ 4017399 w 4117782"/>
              <a:gd name="connsiteY46" fmla="*/ 1304692 h 3000282"/>
              <a:gd name="connsiteX47" fmla="*/ 4050852 w 4117782"/>
              <a:gd name="connsiteY47" fmla="*/ 1393902 h 3000282"/>
              <a:gd name="connsiteX48" fmla="*/ 4073155 w 4117782"/>
              <a:gd name="connsiteY48" fmla="*/ 1427356 h 3000282"/>
              <a:gd name="connsiteX49" fmla="*/ 4073155 w 4117782"/>
              <a:gd name="connsiteY49" fmla="*/ 1906858 h 3000282"/>
              <a:gd name="connsiteX50" fmla="*/ 4017399 w 4117782"/>
              <a:gd name="connsiteY50" fmla="*/ 1973766 h 3000282"/>
              <a:gd name="connsiteX51" fmla="*/ 3972794 w 4117782"/>
              <a:gd name="connsiteY51" fmla="*/ 2051824 h 3000282"/>
              <a:gd name="connsiteX52" fmla="*/ 3950491 w 4117782"/>
              <a:gd name="connsiteY52" fmla="*/ 2085278 h 3000282"/>
              <a:gd name="connsiteX53" fmla="*/ 3928189 w 4117782"/>
              <a:gd name="connsiteY53" fmla="*/ 2207941 h 3000282"/>
              <a:gd name="connsiteX54" fmla="*/ 3939340 w 4117782"/>
              <a:gd name="connsiteY54" fmla="*/ 2352907 h 3000282"/>
              <a:gd name="connsiteX55" fmla="*/ 3995096 w 4117782"/>
              <a:gd name="connsiteY55" fmla="*/ 2453268 h 3000282"/>
              <a:gd name="connsiteX56" fmla="*/ 4017399 w 4117782"/>
              <a:gd name="connsiteY56" fmla="*/ 2531326 h 3000282"/>
              <a:gd name="connsiteX57" fmla="*/ 4039701 w 4117782"/>
              <a:gd name="connsiteY57" fmla="*/ 2598234 h 3000282"/>
              <a:gd name="connsiteX58" fmla="*/ 4006247 w 4117782"/>
              <a:gd name="connsiteY58" fmla="*/ 2732048 h 3000282"/>
              <a:gd name="connsiteX59" fmla="*/ 3983945 w 4117782"/>
              <a:gd name="connsiteY59" fmla="*/ 2754351 h 3000282"/>
              <a:gd name="connsiteX60" fmla="*/ 3928189 w 4117782"/>
              <a:gd name="connsiteY60" fmla="*/ 2854712 h 3000282"/>
              <a:gd name="connsiteX61" fmla="*/ 3905886 w 4117782"/>
              <a:gd name="connsiteY61" fmla="*/ 2888166 h 3000282"/>
              <a:gd name="connsiteX62" fmla="*/ 3838979 w 4117782"/>
              <a:gd name="connsiteY62" fmla="*/ 2910468 h 3000282"/>
              <a:gd name="connsiteX63" fmla="*/ 3470989 w 4117782"/>
              <a:gd name="connsiteY63" fmla="*/ 2899317 h 3000282"/>
              <a:gd name="connsiteX64" fmla="*/ 3415233 w 4117782"/>
              <a:gd name="connsiteY64" fmla="*/ 2888166 h 3000282"/>
              <a:gd name="connsiteX65" fmla="*/ 3348326 w 4117782"/>
              <a:gd name="connsiteY65" fmla="*/ 2877014 h 3000282"/>
              <a:gd name="connsiteX66" fmla="*/ 3247965 w 4117782"/>
              <a:gd name="connsiteY66" fmla="*/ 2865863 h 3000282"/>
              <a:gd name="connsiteX67" fmla="*/ 3158755 w 4117782"/>
              <a:gd name="connsiteY67" fmla="*/ 2854712 h 3000282"/>
              <a:gd name="connsiteX68" fmla="*/ 2846521 w 4117782"/>
              <a:gd name="connsiteY68" fmla="*/ 2865863 h 3000282"/>
              <a:gd name="connsiteX69" fmla="*/ 2746160 w 4117782"/>
              <a:gd name="connsiteY69" fmla="*/ 2877014 h 3000282"/>
              <a:gd name="connsiteX70" fmla="*/ 1920969 w 4117782"/>
              <a:gd name="connsiteY70" fmla="*/ 2888166 h 3000282"/>
              <a:gd name="connsiteX71" fmla="*/ 1842911 w 4117782"/>
              <a:gd name="connsiteY71" fmla="*/ 2899317 h 3000282"/>
              <a:gd name="connsiteX72" fmla="*/ 1798306 w 4117782"/>
              <a:gd name="connsiteY72" fmla="*/ 2910468 h 3000282"/>
              <a:gd name="connsiteX73" fmla="*/ 1764852 w 4117782"/>
              <a:gd name="connsiteY73" fmla="*/ 2921619 h 3000282"/>
              <a:gd name="connsiteX74" fmla="*/ 1642189 w 4117782"/>
              <a:gd name="connsiteY74" fmla="*/ 2943922 h 3000282"/>
              <a:gd name="connsiteX75" fmla="*/ 928511 w 4117782"/>
              <a:gd name="connsiteY75" fmla="*/ 2943922 h 3000282"/>
              <a:gd name="connsiteX76" fmla="*/ 794696 w 4117782"/>
              <a:gd name="connsiteY76" fmla="*/ 2966224 h 3000282"/>
              <a:gd name="connsiteX77" fmla="*/ 727789 w 4117782"/>
              <a:gd name="connsiteY77" fmla="*/ 2988526 h 3000282"/>
              <a:gd name="connsiteX78" fmla="*/ 616277 w 4117782"/>
              <a:gd name="connsiteY78" fmla="*/ 2999678 h 3000282"/>
              <a:gd name="connsiteX79" fmla="*/ 192530 w 4117782"/>
              <a:gd name="connsiteY79" fmla="*/ 2977375 h 3000282"/>
              <a:gd name="connsiteX80" fmla="*/ 147926 w 4117782"/>
              <a:gd name="connsiteY80" fmla="*/ 2966224 h 3000282"/>
              <a:gd name="connsiteX81" fmla="*/ 81018 w 4117782"/>
              <a:gd name="connsiteY81" fmla="*/ 2921619 h 3000282"/>
              <a:gd name="connsiteX82" fmla="*/ 47565 w 4117782"/>
              <a:gd name="connsiteY82" fmla="*/ 2899317 h 3000282"/>
              <a:gd name="connsiteX83" fmla="*/ 2960 w 4117782"/>
              <a:gd name="connsiteY83" fmla="*/ 2832409 h 3000282"/>
              <a:gd name="connsiteX84" fmla="*/ 14111 w 4117782"/>
              <a:gd name="connsiteY84" fmla="*/ 2732048 h 3000282"/>
              <a:gd name="connsiteX85" fmla="*/ 36413 w 4117782"/>
              <a:gd name="connsiteY85" fmla="*/ 2687444 h 3000282"/>
              <a:gd name="connsiteX86" fmla="*/ 103321 w 4117782"/>
              <a:gd name="connsiteY86" fmla="*/ 2542478 h 3000282"/>
              <a:gd name="connsiteX87" fmla="*/ 125623 w 4117782"/>
              <a:gd name="connsiteY87" fmla="*/ 2509024 h 3000282"/>
              <a:gd name="connsiteX88" fmla="*/ 170228 w 4117782"/>
              <a:gd name="connsiteY88" fmla="*/ 2419814 h 3000282"/>
              <a:gd name="connsiteX89" fmla="*/ 181379 w 4117782"/>
              <a:gd name="connsiteY89" fmla="*/ 2386361 h 3000282"/>
              <a:gd name="connsiteX90" fmla="*/ 203682 w 4117782"/>
              <a:gd name="connsiteY90" fmla="*/ 2352907 h 3000282"/>
              <a:gd name="connsiteX91" fmla="*/ 214833 w 4117782"/>
              <a:gd name="connsiteY91" fmla="*/ 2308302 h 3000282"/>
              <a:gd name="connsiteX92" fmla="*/ 259438 w 4117782"/>
              <a:gd name="connsiteY92" fmla="*/ 2230244 h 3000282"/>
              <a:gd name="connsiteX93" fmla="*/ 270589 w 4117782"/>
              <a:gd name="connsiteY93" fmla="*/ 2174487 h 3000282"/>
              <a:gd name="connsiteX94" fmla="*/ 292891 w 4117782"/>
              <a:gd name="connsiteY94" fmla="*/ 2107580 h 3000282"/>
              <a:gd name="connsiteX95" fmla="*/ 270589 w 4117782"/>
              <a:gd name="connsiteY95" fmla="*/ 1739590 h 3000282"/>
              <a:gd name="connsiteX96" fmla="*/ 259438 w 4117782"/>
              <a:gd name="connsiteY96" fmla="*/ 1694985 h 3000282"/>
              <a:gd name="connsiteX97" fmla="*/ 225984 w 4117782"/>
              <a:gd name="connsiteY97" fmla="*/ 1650380 h 3000282"/>
              <a:gd name="connsiteX98" fmla="*/ 214833 w 4117782"/>
              <a:gd name="connsiteY98" fmla="*/ 1583473 h 3000282"/>
              <a:gd name="connsiteX99" fmla="*/ 192530 w 4117782"/>
              <a:gd name="connsiteY99" fmla="*/ 1538868 h 3000282"/>
              <a:gd name="connsiteX100" fmla="*/ 214833 w 4117782"/>
              <a:gd name="connsiteY100" fmla="*/ 1326995 h 3000282"/>
              <a:gd name="connsiteX101" fmla="*/ 237135 w 4117782"/>
              <a:gd name="connsiteY101" fmla="*/ 1293541 h 3000282"/>
              <a:gd name="connsiteX102" fmla="*/ 270589 w 4117782"/>
              <a:gd name="connsiteY102" fmla="*/ 1226634 h 3000282"/>
              <a:gd name="connsiteX103" fmla="*/ 292891 w 4117782"/>
              <a:gd name="connsiteY103" fmla="*/ 1159726 h 3000282"/>
              <a:gd name="connsiteX104" fmla="*/ 304043 w 4117782"/>
              <a:gd name="connsiteY104" fmla="*/ 1126273 h 3000282"/>
              <a:gd name="connsiteX105" fmla="*/ 270589 w 4117782"/>
              <a:gd name="connsiteY105" fmla="*/ 1037063 h 3000282"/>
              <a:gd name="connsiteX106" fmla="*/ 237135 w 4117782"/>
              <a:gd name="connsiteY106" fmla="*/ 1070517 h 3000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4117782" h="3000282">
                <a:moveTo>
                  <a:pt x="237135" y="1070517"/>
                </a:moveTo>
                <a:cubicBezTo>
                  <a:pt x="235277" y="1057507"/>
                  <a:pt x="276096" y="1058950"/>
                  <a:pt x="259438" y="959005"/>
                </a:cubicBezTo>
                <a:cubicBezTo>
                  <a:pt x="256129" y="939153"/>
                  <a:pt x="232355" y="855986"/>
                  <a:pt x="225984" y="847492"/>
                </a:cubicBezTo>
                <a:cubicBezTo>
                  <a:pt x="151036" y="747561"/>
                  <a:pt x="179696" y="789211"/>
                  <a:pt x="136774" y="724829"/>
                </a:cubicBezTo>
                <a:lnTo>
                  <a:pt x="114472" y="657922"/>
                </a:lnTo>
                <a:cubicBezTo>
                  <a:pt x="110755" y="646771"/>
                  <a:pt x="106172" y="635872"/>
                  <a:pt x="103321" y="624468"/>
                </a:cubicBezTo>
                <a:cubicBezTo>
                  <a:pt x="95887" y="594731"/>
                  <a:pt x="90711" y="564337"/>
                  <a:pt x="81018" y="535258"/>
                </a:cubicBezTo>
                <a:cubicBezTo>
                  <a:pt x="65021" y="487266"/>
                  <a:pt x="72718" y="513208"/>
                  <a:pt x="58716" y="457200"/>
                </a:cubicBezTo>
                <a:cubicBezTo>
                  <a:pt x="62433" y="401444"/>
                  <a:pt x="60681" y="345051"/>
                  <a:pt x="69867" y="289931"/>
                </a:cubicBezTo>
                <a:cubicBezTo>
                  <a:pt x="72070" y="276712"/>
                  <a:pt x="85520" y="268114"/>
                  <a:pt x="92169" y="256478"/>
                </a:cubicBezTo>
                <a:cubicBezTo>
                  <a:pt x="134445" y="182496"/>
                  <a:pt x="89349" y="236997"/>
                  <a:pt x="159077" y="167268"/>
                </a:cubicBezTo>
                <a:cubicBezTo>
                  <a:pt x="211486" y="114858"/>
                  <a:pt x="179403" y="142565"/>
                  <a:pt x="259438" y="89209"/>
                </a:cubicBezTo>
                <a:lnTo>
                  <a:pt x="326345" y="44605"/>
                </a:lnTo>
                <a:cubicBezTo>
                  <a:pt x="348647" y="37171"/>
                  <a:pt x="370445" y="28004"/>
                  <a:pt x="393252" y="22302"/>
                </a:cubicBezTo>
                <a:cubicBezTo>
                  <a:pt x="449261" y="8300"/>
                  <a:pt x="423318" y="15997"/>
                  <a:pt x="471311" y="0"/>
                </a:cubicBezTo>
                <a:cubicBezTo>
                  <a:pt x="579106" y="3717"/>
                  <a:pt x="687231" y="1940"/>
                  <a:pt x="794696" y="11151"/>
                </a:cubicBezTo>
                <a:cubicBezTo>
                  <a:pt x="818119" y="13159"/>
                  <a:pt x="838552" y="28842"/>
                  <a:pt x="861604" y="33453"/>
                </a:cubicBezTo>
                <a:cubicBezTo>
                  <a:pt x="880189" y="37170"/>
                  <a:pt x="898536" y="42390"/>
                  <a:pt x="917360" y="44605"/>
                </a:cubicBezTo>
                <a:cubicBezTo>
                  <a:pt x="961813" y="49835"/>
                  <a:pt x="1006616" y="51512"/>
                  <a:pt x="1051174" y="55756"/>
                </a:cubicBezTo>
                <a:cubicBezTo>
                  <a:pt x="1084682" y="58947"/>
                  <a:pt x="1118081" y="63190"/>
                  <a:pt x="1151535" y="66907"/>
                </a:cubicBezTo>
                <a:cubicBezTo>
                  <a:pt x="1403961" y="61420"/>
                  <a:pt x="1573951" y="68222"/>
                  <a:pt x="1798306" y="44605"/>
                </a:cubicBezTo>
                <a:cubicBezTo>
                  <a:pt x="1824445" y="41853"/>
                  <a:pt x="1850345" y="37170"/>
                  <a:pt x="1876365" y="33453"/>
                </a:cubicBezTo>
                <a:lnTo>
                  <a:pt x="3392930" y="44605"/>
                </a:lnTo>
                <a:cubicBezTo>
                  <a:pt x="3419211" y="44973"/>
                  <a:pt x="3445490" y="49381"/>
                  <a:pt x="3470989" y="55756"/>
                </a:cubicBezTo>
                <a:cubicBezTo>
                  <a:pt x="3505199" y="64308"/>
                  <a:pt x="3537896" y="78058"/>
                  <a:pt x="3571350" y="89209"/>
                </a:cubicBezTo>
                <a:cubicBezTo>
                  <a:pt x="3582501" y="92926"/>
                  <a:pt x="3594290" y="95104"/>
                  <a:pt x="3604804" y="100361"/>
                </a:cubicBezTo>
                <a:cubicBezTo>
                  <a:pt x="3663116" y="129517"/>
                  <a:pt x="3633281" y="118631"/>
                  <a:pt x="3694013" y="133814"/>
                </a:cubicBezTo>
                <a:cubicBezTo>
                  <a:pt x="3744049" y="183850"/>
                  <a:pt x="3684628" y="131079"/>
                  <a:pt x="3749769" y="167268"/>
                </a:cubicBezTo>
                <a:cubicBezTo>
                  <a:pt x="3773200" y="180285"/>
                  <a:pt x="3794374" y="197005"/>
                  <a:pt x="3816677" y="211873"/>
                </a:cubicBezTo>
                <a:lnTo>
                  <a:pt x="3850130" y="234175"/>
                </a:lnTo>
                <a:cubicBezTo>
                  <a:pt x="3902691" y="313016"/>
                  <a:pt x="3834047" y="218092"/>
                  <a:pt x="3917038" y="301083"/>
                </a:cubicBezTo>
                <a:cubicBezTo>
                  <a:pt x="3930180" y="314225"/>
                  <a:pt x="3938593" y="331410"/>
                  <a:pt x="3950491" y="345687"/>
                </a:cubicBezTo>
                <a:cubicBezTo>
                  <a:pt x="3957222" y="353764"/>
                  <a:pt x="3966226" y="359780"/>
                  <a:pt x="3972794" y="367990"/>
                </a:cubicBezTo>
                <a:cubicBezTo>
                  <a:pt x="3997498" y="398870"/>
                  <a:pt x="3994469" y="399564"/>
                  <a:pt x="4006247" y="434897"/>
                </a:cubicBezTo>
                <a:cubicBezTo>
                  <a:pt x="4002530" y="457200"/>
                  <a:pt x="4002246" y="480355"/>
                  <a:pt x="3995096" y="501805"/>
                </a:cubicBezTo>
                <a:cubicBezTo>
                  <a:pt x="3984181" y="534550"/>
                  <a:pt x="3968762" y="533200"/>
                  <a:pt x="3950491" y="557561"/>
                </a:cubicBezTo>
                <a:cubicBezTo>
                  <a:pt x="3934408" y="579004"/>
                  <a:pt x="3905886" y="624468"/>
                  <a:pt x="3905886" y="624468"/>
                </a:cubicBezTo>
                <a:cubicBezTo>
                  <a:pt x="3880259" y="701349"/>
                  <a:pt x="3900207" y="674751"/>
                  <a:pt x="3861282" y="713678"/>
                </a:cubicBezTo>
                <a:cubicBezTo>
                  <a:pt x="3857565" y="724829"/>
                  <a:pt x="3852981" y="735728"/>
                  <a:pt x="3850130" y="747131"/>
                </a:cubicBezTo>
                <a:cubicBezTo>
                  <a:pt x="3823554" y="853430"/>
                  <a:pt x="3838486" y="891513"/>
                  <a:pt x="3850130" y="1037063"/>
                </a:cubicBezTo>
                <a:cubicBezTo>
                  <a:pt x="3851352" y="1052340"/>
                  <a:pt x="3853678" y="1068361"/>
                  <a:pt x="3861282" y="1081668"/>
                </a:cubicBezTo>
                <a:cubicBezTo>
                  <a:pt x="3869106" y="1095360"/>
                  <a:pt x="3885053" y="1102674"/>
                  <a:pt x="3894735" y="1115122"/>
                </a:cubicBezTo>
                <a:cubicBezTo>
                  <a:pt x="3911191" y="1136280"/>
                  <a:pt x="3924472" y="1159727"/>
                  <a:pt x="3939340" y="1182029"/>
                </a:cubicBezTo>
                <a:lnTo>
                  <a:pt x="3961643" y="1215483"/>
                </a:lnTo>
                <a:cubicBezTo>
                  <a:pt x="3965360" y="1226634"/>
                  <a:pt x="3966747" y="1238857"/>
                  <a:pt x="3972794" y="1248936"/>
                </a:cubicBezTo>
                <a:cubicBezTo>
                  <a:pt x="3978203" y="1257951"/>
                  <a:pt x="3988528" y="1263029"/>
                  <a:pt x="3995096" y="1271239"/>
                </a:cubicBezTo>
                <a:cubicBezTo>
                  <a:pt x="4003468" y="1281704"/>
                  <a:pt x="4010750" y="1293056"/>
                  <a:pt x="4017399" y="1304692"/>
                </a:cubicBezTo>
                <a:cubicBezTo>
                  <a:pt x="4081110" y="1416185"/>
                  <a:pt x="4003811" y="1284141"/>
                  <a:pt x="4050852" y="1393902"/>
                </a:cubicBezTo>
                <a:cubicBezTo>
                  <a:pt x="4056131" y="1406221"/>
                  <a:pt x="4065721" y="1416205"/>
                  <a:pt x="4073155" y="1427356"/>
                </a:cubicBezTo>
                <a:cubicBezTo>
                  <a:pt x="4117782" y="1605866"/>
                  <a:pt x="4100733" y="1520776"/>
                  <a:pt x="4073155" y="1906858"/>
                </a:cubicBezTo>
                <a:cubicBezTo>
                  <a:pt x="4071857" y="1925025"/>
                  <a:pt x="4025319" y="1964262"/>
                  <a:pt x="4017399" y="1973766"/>
                </a:cubicBezTo>
                <a:cubicBezTo>
                  <a:pt x="3992695" y="2003411"/>
                  <a:pt x="3992630" y="2017111"/>
                  <a:pt x="3972794" y="2051824"/>
                </a:cubicBezTo>
                <a:cubicBezTo>
                  <a:pt x="3966145" y="2063460"/>
                  <a:pt x="3957925" y="2074127"/>
                  <a:pt x="3950491" y="2085278"/>
                </a:cubicBezTo>
                <a:cubicBezTo>
                  <a:pt x="3946865" y="2103406"/>
                  <a:pt x="3928189" y="2193674"/>
                  <a:pt x="3928189" y="2207941"/>
                </a:cubicBezTo>
                <a:cubicBezTo>
                  <a:pt x="3928189" y="2256406"/>
                  <a:pt x="3933329" y="2304816"/>
                  <a:pt x="3939340" y="2352907"/>
                </a:cubicBezTo>
                <a:cubicBezTo>
                  <a:pt x="3946066" y="2406719"/>
                  <a:pt x="3973388" y="2388143"/>
                  <a:pt x="3995096" y="2453268"/>
                </a:cubicBezTo>
                <a:cubicBezTo>
                  <a:pt x="4032572" y="2565698"/>
                  <a:pt x="3975392" y="2391305"/>
                  <a:pt x="4017399" y="2531326"/>
                </a:cubicBezTo>
                <a:cubicBezTo>
                  <a:pt x="4024154" y="2553844"/>
                  <a:pt x="4039701" y="2598234"/>
                  <a:pt x="4039701" y="2598234"/>
                </a:cubicBezTo>
                <a:cubicBezTo>
                  <a:pt x="4030389" y="2682046"/>
                  <a:pt x="4045900" y="2682482"/>
                  <a:pt x="4006247" y="2732048"/>
                </a:cubicBezTo>
                <a:cubicBezTo>
                  <a:pt x="3999679" y="2740258"/>
                  <a:pt x="3991379" y="2746917"/>
                  <a:pt x="3983945" y="2754351"/>
                </a:cubicBezTo>
                <a:cubicBezTo>
                  <a:pt x="3964318" y="2813234"/>
                  <a:pt x="3979314" y="2778025"/>
                  <a:pt x="3928189" y="2854712"/>
                </a:cubicBezTo>
                <a:cubicBezTo>
                  <a:pt x="3920755" y="2865863"/>
                  <a:pt x="3918601" y="2883928"/>
                  <a:pt x="3905886" y="2888166"/>
                </a:cubicBezTo>
                <a:lnTo>
                  <a:pt x="3838979" y="2910468"/>
                </a:lnTo>
                <a:cubicBezTo>
                  <a:pt x="3716316" y="2906751"/>
                  <a:pt x="3593539" y="2905767"/>
                  <a:pt x="3470989" y="2899317"/>
                </a:cubicBezTo>
                <a:cubicBezTo>
                  <a:pt x="3452062" y="2898321"/>
                  <a:pt x="3433881" y="2891557"/>
                  <a:pt x="3415233" y="2888166"/>
                </a:cubicBezTo>
                <a:cubicBezTo>
                  <a:pt x="3392988" y="2884121"/>
                  <a:pt x="3370738" y="2880002"/>
                  <a:pt x="3348326" y="2877014"/>
                </a:cubicBezTo>
                <a:cubicBezTo>
                  <a:pt x="3314962" y="2872565"/>
                  <a:pt x="3281394" y="2869796"/>
                  <a:pt x="3247965" y="2865863"/>
                </a:cubicBezTo>
                <a:lnTo>
                  <a:pt x="3158755" y="2854712"/>
                </a:lnTo>
                <a:lnTo>
                  <a:pt x="2846521" y="2865863"/>
                </a:lnTo>
                <a:cubicBezTo>
                  <a:pt x="2812911" y="2867680"/>
                  <a:pt x="2779810" y="2876203"/>
                  <a:pt x="2746160" y="2877014"/>
                </a:cubicBezTo>
                <a:cubicBezTo>
                  <a:pt x="2471151" y="2883641"/>
                  <a:pt x="2196033" y="2884449"/>
                  <a:pt x="1920969" y="2888166"/>
                </a:cubicBezTo>
                <a:cubicBezTo>
                  <a:pt x="1894950" y="2891883"/>
                  <a:pt x="1868771" y="2894615"/>
                  <a:pt x="1842911" y="2899317"/>
                </a:cubicBezTo>
                <a:cubicBezTo>
                  <a:pt x="1827832" y="2902059"/>
                  <a:pt x="1813042" y="2906258"/>
                  <a:pt x="1798306" y="2910468"/>
                </a:cubicBezTo>
                <a:cubicBezTo>
                  <a:pt x="1787004" y="2913697"/>
                  <a:pt x="1776378" y="2919314"/>
                  <a:pt x="1764852" y="2921619"/>
                </a:cubicBezTo>
                <a:cubicBezTo>
                  <a:pt x="1565120" y="2961565"/>
                  <a:pt x="1774394" y="2910868"/>
                  <a:pt x="1642189" y="2943922"/>
                </a:cubicBezTo>
                <a:cubicBezTo>
                  <a:pt x="1272383" y="2934190"/>
                  <a:pt x="1256538" y="2924626"/>
                  <a:pt x="928511" y="2943922"/>
                </a:cubicBezTo>
                <a:cubicBezTo>
                  <a:pt x="882613" y="2946622"/>
                  <a:pt x="838447" y="2953099"/>
                  <a:pt x="794696" y="2966224"/>
                </a:cubicBezTo>
                <a:cubicBezTo>
                  <a:pt x="772179" y="2972979"/>
                  <a:pt x="750895" y="2984194"/>
                  <a:pt x="727789" y="2988526"/>
                </a:cubicBezTo>
                <a:cubicBezTo>
                  <a:pt x="691073" y="2995410"/>
                  <a:pt x="653448" y="2995961"/>
                  <a:pt x="616277" y="2999678"/>
                </a:cubicBezTo>
                <a:cubicBezTo>
                  <a:pt x="484403" y="2995282"/>
                  <a:pt x="329974" y="3000282"/>
                  <a:pt x="192530" y="2977375"/>
                </a:cubicBezTo>
                <a:cubicBezTo>
                  <a:pt x="177413" y="2974856"/>
                  <a:pt x="162794" y="2969941"/>
                  <a:pt x="147926" y="2966224"/>
                </a:cubicBezTo>
                <a:lnTo>
                  <a:pt x="81018" y="2921619"/>
                </a:lnTo>
                <a:lnTo>
                  <a:pt x="47565" y="2899317"/>
                </a:lnTo>
                <a:cubicBezTo>
                  <a:pt x="32697" y="2877014"/>
                  <a:pt x="0" y="2859049"/>
                  <a:pt x="2960" y="2832409"/>
                </a:cubicBezTo>
                <a:cubicBezTo>
                  <a:pt x="6677" y="2798955"/>
                  <a:pt x="6542" y="2764846"/>
                  <a:pt x="14111" y="2732048"/>
                </a:cubicBezTo>
                <a:cubicBezTo>
                  <a:pt x="17849" y="2715851"/>
                  <a:pt x="29662" y="2702634"/>
                  <a:pt x="36413" y="2687444"/>
                </a:cubicBezTo>
                <a:cubicBezTo>
                  <a:pt x="61117" y="2631859"/>
                  <a:pt x="66283" y="2598037"/>
                  <a:pt x="103321" y="2542478"/>
                </a:cubicBezTo>
                <a:cubicBezTo>
                  <a:pt x="110755" y="2531327"/>
                  <a:pt x="120180" y="2521271"/>
                  <a:pt x="125623" y="2509024"/>
                </a:cubicBezTo>
                <a:cubicBezTo>
                  <a:pt x="166626" y="2416767"/>
                  <a:pt x="124427" y="2465617"/>
                  <a:pt x="170228" y="2419814"/>
                </a:cubicBezTo>
                <a:cubicBezTo>
                  <a:pt x="173945" y="2408663"/>
                  <a:pt x="176122" y="2396874"/>
                  <a:pt x="181379" y="2386361"/>
                </a:cubicBezTo>
                <a:cubicBezTo>
                  <a:pt x="187373" y="2374374"/>
                  <a:pt x="198403" y="2365226"/>
                  <a:pt x="203682" y="2352907"/>
                </a:cubicBezTo>
                <a:cubicBezTo>
                  <a:pt x="209719" y="2338820"/>
                  <a:pt x="209452" y="2322652"/>
                  <a:pt x="214833" y="2308302"/>
                </a:cubicBezTo>
                <a:cubicBezTo>
                  <a:pt x="226961" y="2275960"/>
                  <a:pt x="240948" y="2257977"/>
                  <a:pt x="259438" y="2230244"/>
                </a:cubicBezTo>
                <a:cubicBezTo>
                  <a:pt x="263155" y="2211658"/>
                  <a:pt x="265602" y="2192773"/>
                  <a:pt x="270589" y="2174487"/>
                </a:cubicBezTo>
                <a:cubicBezTo>
                  <a:pt x="276774" y="2151807"/>
                  <a:pt x="292891" y="2107580"/>
                  <a:pt x="292891" y="2107580"/>
                </a:cubicBezTo>
                <a:cubicBezTo>
                  <a:pt x="287953" y="1984130"/>
                  <a:pt x="290887" y="1861381"/>
                  <a:pt x="270589" y="1739590"/>
                </a:cubicBezTo>
                <a:cubicBezTo>
                  <a:pt x="268069" y="1724473"/>
                  <a:pt x="266292" y="1708693"/>
                  <a:pt x="259438" y="1694985"/>
                </a:cubicBezTo>
                <a:cubicBezTo>
                  <a:pt x="251126" y="1678362"/>
                  <a:pt x="237135" y="1665248"/>
                  <a:pt x="225984" y="1650380"/>
                </a:cubicBezTo>
                <a:cubicBezTo>
                  <a:pt x="222267" y="1628078"/>
                  <a:pt x="221330" y="1605129"/>
                  <a:pt x="214833" y="1583473"/>
                </a:cubicBezTo>
                <a:cubicBezTo>
                  <a:pt x="210056" y="1567551"/>
                  <a:pt x="193404" y="1555468"/>
                  <a:pt x="192530" y="1538868"/>
                </a:cubicBezTo>
                <a:cubicBezTo>
                  <a:pt x="192341" y="1535273"/>
                  <a:pt x="193520" y="1376728"/>
                  <a:pt x="214833" y="1326995"/>
                </a:cubicBezTo>
                <a:cubicBezTo>
                  <a:pt x="220112" y="1314676"/>
                  <a:pt x="231142" y="1305528"/>
                  <a:pt x="237135" y="1293541"/>
                </a:cubicBezTo>
                <a:cubicBezTo>
                  <a:pt x="283295" y="1201218"/>
                  <a:pt x="206682" y="1322491"/>
                  <a:pt x="270589" y="1226634"/>
                </a:cubicBezTo>
                <a:lnTo>
                  <a:pt x="292891" y="1159726"/>
                </a:lnTo>
                <a:lnTo>
                  <a:pt x="304043" y="1126273"/>
                </a:lnTo>
                <a:cubicBezTo>
                  <a:pt x="298649" y="1093914"/>
                  <a:pt x="305397" y="1054467"/>
                  <a:pt x="270589" y="1037063"/>
                </a:cubicBezTo>
                <a:cubicBezTo>
                  <a:pt x="263940" y="1033738"/>
                  <a:pt x="238994" y="1083527"/>
                  <a:pt x="237135" y="1070517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47121" name="Text Box 2"/>
          <p:cNvSpPr txBox="1">
            <a:spLocks noChangeArrowheads="1"/>
          </p:cNvSpPr>
          <p:nvPr/>
        </p:nvSpPr>
        <p:spPr bwMode="auto">
          <a:xfrm>
            <a:off x="584200" y="1371600"/>
            <a:ext cx="23764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240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 valence bond:</a:t>
            </a:r>
          </a:p>
        </p:txBody>
      </p:sp>
      <p:sp>
        <p:nvSpPr>
          <p:cNvPr id="42" name="Freeform 41"/>
          <p:cNvSpPr/>
          <p:nvPr/>
        </p:nvSpPr>
        <p:spPr>
          <a:xfrm>
            <a:off x="7215188" y="1889125"/>
            <a:ext cx="571500" cy="601663"/>
          </a:xfrm>
          <a:custGeom>
            <a:avLst/>
            <a:gdLst>
              <a:gd name="connsiteX0" fmla="*/ 83736 w 576105"/>
              <a:gd name="connsiteY0" fmla="*/ 147375 h 567732"/>
              <a:gd name="connsiteX1" fmla="*/ 324897 w 576105"/>
              <a:gd name="connsiteY1" fmla="*/ 6699 h 567732"/>
              <a:gd name="connsiteX2" fmla="*/ 515815 w 576105"/>
              <a:gd name="connsiteY2" fmla="*/ 107182 h 567732"/>
              <a:gd name="connsiteX3" fmla="*/ 545960 w 576105"/>
              <a:gd name="connsiteY3" fmla="*/ 388536 h 567732"/>
              <a:gd name="connsiteX4" fmla="*/ 334945 w 576105"/>
              <a:gd name="connsiteY4" fmla="*/ 559358 h 567732"/>
              <a:gd name="connsiteX5" fmla="*/ 43543 w 576105"/>
              <a:gd name="connsiteY5" fmla="*/ 438778 h 567732"/>
              <a:gd name="connsiteX6" fmla="*/ 83736 w 576105"/>
              <a:gd name="connsiteY6" fmla="*/ 147375 h 56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6105" h="567732">
                <a:moveTo>
                  <a:pt x="83736" y="147375"/>
                </a:moveTo>
                <a:cubicBezTo>
                  <a:pt x="130628" y="75362"/>
                  <a:pt x="252884" y="13398"/>
                  <a:pt x="324897" y="6699"/>
                </a:cubicBezTo>
                <a:cubicBezTo>
                  <a:pt x="396910" y="0"/>
                  <a:pt x="478971" y="43542"/>
                  <a:pt x="515815" y="107182"/>
                </a:cubicBezTo>
                <a:cubicBezTo>
                  <a:pt x="552659" y="170822"/>
                  <a:pt x="576105" y="313173"/>
                  <a:pt x="545960" y="388536"/>
                </a:cubicBezTo>
                <a:cubicBezTo>
                  <a:pt x="515815" y="463899"/>
                  <a:pt x="418681" y="550984"/>
                  <a:pt x="334945" y="559358"/>
                </a:cubicBezTo>
                <a:cubicBezTo>
                  <a:pt x="251209" y="567732"/>
                  <a:pt x="87086" y="510791"/>
                  <a:pt x="43543" y="438778"/>
                </a:cubicBezTo>
                <a:cubicBezTo>
                  <a:pt x="0" y="366765"/>
                  <a:pt x="36844" y="219388"/>
                  <a:pt x="83736" y="147375"/>
                </a:cubicBezTo>
                <a:close/>
              </a:path>
            </a:pathLst>
          </a:custGeom>
          <a:noFill/>
          <a:ln w="76200">
            <a:solidFill>
              <a:schemeClr val="accent1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9123541"/>
      </p:ext>
    </p:extLst>
  </p:cSld>
  <p:clrMapOvr>
    <a:masterClrMapping/>
  </p:clrMapOvr>
  <p:transition spd="med">
    <p:fade/>
  </p:transition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8130" name="Object 2"/>
          <p:cNvGraphicFramePr>
            <a:graphicFrameLocks noChangeAspect="1"/>
          </p:cNvGraphicFramePr>
          <p:nvPr/>
        </p:nvGraphicFramePr>
        <p:xfrm>
          <a:off x="2403475" y="1905000"/>
          <a:ext cx="1939925" cy="790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85289" name="Equation" r:id="rId3" imgW="1028700" imgH="419100" progId="Equation.3">
                  <p:embed/>
                </p:oleObj>
              </mc:Choice>
              <mc:Fallback>
                <p:oleObj name="Equation" r:id="rId3" imgW="1028700" imgH="4191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03475" y="1905000"/>
                        <a:ext cx="1939925" cy="7905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74" name="Straight Connector 73"/>
          <p:cNvCxnSpPr/>
          <p:nvPr/>
        </p:nvCxnSpPr>
        <p:spPr>
          <a:xfrm>
            <a:off x="0" y="990600"/>
            <a:ext cx="9144000" cy="0"/>
          </a:xfrm>
          <a:prstGeom prst="line">
            <a:avLst/>
          </a:prstGeom>
          <a:ln w="63500" cmpd="sng">
            <a:solidFill>
              <a:schemeClr val="accent5">
                <a:lumMod val="40000"/>
                <a:lumOff val="60000"/>
              </a:schemeClr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75" name="Title 1"/>
          <p:cNvSpPr txBox="1">
            <a:spLocks/>
          </p:cNvSpPr>
          <p:nvPr/>
        </p:nvSpPr>
        <p:spPr bwMode="auto">
          <a:xfrm>
            <a:off x="381000" y="0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solidFill>
                  <a:prstClr val="black"/>
                </a:solidFill>
                <a:latin typeface="Calibri"/>
                <a:ea typeface="+mj-ea"/>
                <a:cs typeface="+mj-cs"/>
              </a:rPr>
              <a:t>Another Kind of Order</a:t>
            </a:r>
          </a:p>
        </p:txBody>
      </p:sp>
      <p:pic>
        <p:nvPicPr>
          <p:cNvPr id="48133" name="Picture 3" descr="Benzene_structur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1219200"/>
            <a:ext cx="2057400" cy="1995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8134" name="Line 4"/>
          <p:cNvSpPr>
            <a:spLocks noChangeShapeType="1"/>
          </p:cNvSpPr>
          <p:nvPr/>
        </p:nvSpPr>
        <p:spPr bwMode="auto">
          <a:xfrm>
            <a:off x="1260475" y="2286000"/>
            <a:ext cx="762000" cy="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48135" name="Oval 5"/>
          <p:cNvSpPr>
            <a:spLocks noChangeArrowheads="1"/>
          </p:cNvSpPr>
          <p:nvPr/>
        </p:nvSpPr>
        <p:spPr bwMode="auto">
          <a:xfrm>
            <a:off x="1184275" y="2209800"/>
            <a:ext cx="152400" cy="1524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1800" smtClean="0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48136" name="Oval 6"/>
          <p:cNvSpPr>
            <a:spLocks noChangeArrowheads="1"/>
          </p:cNvSpPr>
          <p:nvPr/>
        </p:nvSpPr>
        <p:spPr bwMode="auto">
          <a:xfrm>
            <a:off x="1946275" y="2209800"/>
            <a:ext cx="152400" cy="1524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1800" smtClean="0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48137" name="Line 51"/>
          <p:cNvSpPr>
            <a:spLocks noChangeShapeType="1"/>
          </p:cNvSpPr>
          <p:nvPr/>
        </p:nvSpPr>
        <p:spPr bwMode="auto">
          <a:xfrm>
            <a:off x="2743200" y="2971800"/>
            <a:ext cx="0" cy="3352800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48138" name="Line 52"/>
          <p:cNvSpPr>
            <a:spLocks noChangeShapeType="1"/>
          </p:cNvSpPr>
          <p:nvPr/>
        </p:nvSpPr>
        <p:spPr bwMode="auto">
          <a:xfrm>
            <a:off x="3505200" y="2971800"/>
            <a:ext cx="0" cy="3352800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48139" name="Line 53"/>
          <p:cNvSpPr>
            <a:spLocks noChangeShapeType="1"/>
          </p:cNvSpPr>
          <p:nvPr/>
        </p:nvSpPr>
        <p:spPr bwMode="auto">
          <a:xfrm>
            <a:off x="4343400" y="2971800"/>
            <a:ext cx="0" cy="3352800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48140" name="Line 54"/>
          <p:cNvSpPr>
            <a:spLocks noChangeShapeType="1"/>
          </p:cNvSpPr>
          <p:nvPr/>
        </p:nvSpPr>
        <p:spPr bwMode="auto">
          <a:xfrm>
            <a:off x="5105400" y="2895600"/>
            <a:ext cx="0" cy="3352800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48141" name="Text Box 55"/>
          <p:cNvSpPr txBox="1">
            <a:spLocks noChangeArrowheads="1"/>
          </p:cNvSpPr>
          <p:nvPr/>
        </p:nvSpPr>
        <p:spPr bwMode="auto">
          <a:xfrm>
            <a:off x="2590800" y="633888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3</a:t>
            </a:r>
          </a:p>
        </p:txBody>
      </p:sp>
      <p:sp>
        <p:nvSpPr>
          <p:cNvPr id="48142" name="Text Box 56"/>
          <p:cNvSpPr txBox="1">
            <a:spLocks noChangeArrowheads="1"/>
          </p:cNvSpPr>
          <p:nvPr/>
        </p:nvSpPr>
        <p:spPr bwMode="auto">
          <a:xfrm>
            <a:off x="3352800" y="633888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1</a:t>
            </a:r>
          </a:p>
        </p:txBody>
      </p:sp>
      <p:sp>
        <p:nvSpPr>
          <p:cNvPr id="48143" name="Text Box 57"/>
          <p:cNvSpPr txBox="1">
            <a:spLocks noChangeArrowheads="1"/>
          </p:cNvSpPr>
          <p:nvPr/>
        </p:nvSpPr>
        <p:spPr bwMode="auto">
          <a:xfrm>
            <a:off x="4191000" y="633888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3</a:t>
            </a:r>
          </a:p>
        </p:txBody>
      </p:sp>
      <p:sp>
        <p:nvSpPr>
          <p:cNvPr id="48144" name="Text Box 58"/>
          <p:cNvSpPr txBox="1">
            <a:spLocks noChangeArrowheads="1"/>
          </p:cNvSpPr>
          <p:nvPr/>
        </p:nvSpPr>
        <p:spPr bwMode="auto">
          <a:xfrm>
            <a:off x="4953000" y="633888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1</a:t>
            </a:r>
          </a:p>
        </p:txBody>
      </p:sp>
      <p:sp>
        <p:nvSpPr>
          <p:cNvPr id="48145" name="Line 53"/>
          <p:cNvSpPr>
            <a:spLocks noChangeShapeType="1"/>
          </p:cNvSpPr>
          <p:nvPr/>
        </p:nvSpPr>
        <p:spPr bwMode="auto">
          <a:xfrm>
            <a:off x="5562600" y="6477000"/>
            <a:ext cx="60960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48146" name="Text Box 54"/>
          <p:cNvSpPr txBox="1">
            <a:spLocks noChangeArrowheads="1"/>
          </p:cNvSpPr>
          <p:nvPr/>
        </p:nvSpPr>
        <p:spPr bwMode="auto">
          <a:xfrm>
            <a:off x="6324600" y="6248400"/>
            <a:ext cx="644525" cy="395288"/>
          </a:xfrm>
          <a:prstGeom prst="rect">
            <a:avLst/>
          </a:prstGeom>
          <a:noFill/>
          <a:ln w="28575">
            <a:solidFill>
              <a:srgbClr val="FF00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Odd</a:t>
            </a:r>
          </a:p>
        </p:txBody>
      </p:sp>
      <p:grpSp>
        <p:nvGrpSpPr>
          <p:cNvPr id="48147" name="Group 57"/>
          <p:cNvGrpSpPr>
            <a:grpSpLocks/>
          </p:cNvGrpSpPr>
          <p:nvPr/>
        </p:nvGrpSpPr>
        <p:grpSpPr bwMode="auto">
          <a:xfrm>
            <a:off x="1905000" y="3505200"/>
            <a:ext cx="3886200" cy="2514600"/>
            <a:chOff x="1066800" y="3200400"/>
            <a:chExt cx="3886200" cy="2514600"/>
          </a:xfrm>
        </p:grpSpPr>
        <p:grpSp>
          <p:nvGrpSpPr>
            <p:cNvPr id="48154" name="Group 4"/>
            <p:cNvGrpSpPr>
              <a:grpSpLocks/>
            </p:cNvGrpSpPr>
            <p:nvPr/>
          </p:nvGrpSpPr>
          <p:grpSpPr bwMode="auto">
            <a:xfrm>
              <a:off x="1371600" y="3200400"/>
              <a:ext cx="3276600" cy="2514600"/>
              <a:chOff x="1104" y="1920"/>
              <a:chExt cx="2064" cy="1584"/>
            </a:xfrm>
          </p:grpSpPr>
          <p:grpSp>
            <p:nvGrpSpPr>
              <p:cNvPr id="48166" name="Group 5"/>
              <p:cNvGrpSpPr>
                <a:grpSpLocks/>
              </p:cNvGrpSpPr>
              <p:nvPr/>
            </p:nvGrpSpPr>
            <p:grpSpPr bwMode="auto">
              <a:xfrm>
                <a:off x="1104" y="1920"/>
                <a:ext cx="2064" cy="96"/>
                <a:chOff x="1056" y="1920"/>
                <a:chExt cx="2064" cy="96"/>
              </a:xfrm>
            </p:grpSpPr>
            <p:sp>
              <p:nvSpPr>
                <p:cNvPr id="48185" name="Oval 6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8186" name="Oval 7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8187" name="Oval 8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8188" name="Oval 9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8189" name="Oval 10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48167" name="Group 11"/>
              <p:cNvGrpSpPr>
                <a:grpSpLocks/>
              </p:cNvGrpSpPr>
              <p:nvPr/>
            </p:nvGrpSpPr>
            <p:grpSpPr bwMode="auto">
              <a:xfrm>
                <a:off x="1104" y="2912"/>
                <a:ext cx="2064" cy="96"/>
                <a:chOff x="1056" y="1920"/>
                <a:chExt cx="2064" cy="96"/>
              </a:xfrm>
            </p:grpSpPr>
            <p:sp>
              <p:nvSpPr>
                <p:cNvPr id="48180" name="Oval 12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8181" name="Oval 13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8182" name="Oval 14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8183" name="Oval 15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8184" name="Oval 16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48168" name="Group 17"/>
              <p:cNvGrpSpPr>
                <a:grpSpLocks/>
              </p:cNvGrpSpPr>
              <p:nvPr/>
            </p:nvGrpSpPr>
            <p:grpSpPr bwMode="auto">
              <a:xfrm>
                <a:off x="1104" y="2416"/>
                <a:ext cx="2064" cy="96"/>
                <a:chOff x="1056" y="1920"/>
                <a:chExt cx="2064" cy="96"/>
              </a:xfrm>
            </p:grpSpPr>
            <p:sp>
              <p:nvSpPr>
                <p:cNvPr id="48175" name="Oval 18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8176" name="Oval 19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8177" name="Oval 20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8178" name="Oval 21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8179" name="Oval 22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48169" name="Group 23"/>
              <p:cNvGrpSpPr>
                <a:grpSpLocks/>
              </p:cNvGrpSpPr>
              <p:nvPr/>
            </p:nvGrpSpPr>
            <p:grpSpPr bwMode="auto">
              <a:xfrm>
                <a:off x="1104" y="3408"/>
                <a:ext cx="2064" cy="96"/>
                <a:chOff x="1056" y="1920"/>
                <a:chExt cx="2064" cy="96"/>
              </a:xfrm>
            </p:grpSpPr>
            <p:sp>
              <p:nvSpPr>
                <p:cNvPr id="48170" name="Oval 24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8171" name="Oval 25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8172" name="Oval 26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8173" name="Oval 27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8174" name="Oval 28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</p:grpSp>
        </p:grpSp>
        <p:sp>
          <p:nvSpPr>
            <p:cNvPr id="48155" name="Line 29"/>
            <p:cNvSpPr>
              <a:spLocks noChangeShapeType="1"/>
            </p:cNvSpPr>
            <p:nvPr/>
          </p:nvSpPr>
          <p:spPr bwMode="auto">
            <a:xfrm>
              <a:off x="1447800" y="3276600"/>
              <a:ext cx="762000" cy="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48156" name="Line 30"/>
            <p:cNvSpPr>
              <a:spLocks noChangeShapeType="1"/>
            </p:cNvSpPr>
            <p:nvPr/>
          </p:nvSpPr>
          <p:spPr bwMode="auto">
            <a:xfrm>
              <a:off x="1447800" y="5638800"/>
              <a:ext cx="838200" cy="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48157" name="Line 31"/>
            <p:cNvSpPr>
              <a:spLocks noChangeShapeType="1"/>
            </p:cNvSpPr>
            <p:nvPr/>
          </p:nvSpPr>
          <p:spPr bwMode="auto">
            <a:xfrm flipV="1">
              <a:off x="1447800" y="4038600"/>
              <a:ext cx="762000" cy="83820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48158" name="Line 32"/>
            <p:cNvSpPr>
              <a:spLocks noChangeShapeType="1"/>
            </p:cNvSpPr>
            <p:nvPr/>
          </p:nvSpPr>
          <p:spPr bwMode="auto">
            <a:xfrm>
              <a:off x="2209800" y="4876800"/>
              <a:ext cx="762000" cy="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48159" name="Line 34"/>
            <p:cNvSpPr>
              <a:spLocks noChangeShapeType="1"/>
            </p:cNvSpPr>
            <p:nvPr/>
          </p:nvSpPr>
          <p:spPr bwMode="auto">
            <a:xfrm flipH="1">
              <a:off x="1066800" y="4038600"/>
              <a:ext cx="381000" cy="38100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48160" name="Line 35"/>
            <p:cNvSpPr>
              <a:spLocks noChangeShapeType="1"/>
            </p:cNvSpPr>
            <p:nvPr/>
          </p:nvSpPr>
          <p:spPr bwMode="auto">
            <a:xfrm flipH="1">
              <a:off x="4572000" y="4495800"/>
              <a:ext cx="381000" cy="38100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48161" name="Line 36"/>
            <p:cNvSpPr>
              <a:spLocks noChangeShapeType="1"/>
            </p:cNvSpPr>
            <p:nvPr/>
          </p:nvSpPr>
          <p:spPr bwMode="auto">
            <a:xfrm>
              <a:off x="3810000" y="3276600"/>
              <a:ext cx="762000" cy="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48162" name="Line 37"/>
            <p:cNvSpPr>
              <a:spLocks noChangeShapeType="1"/>
            </p:cNvSpPr>
            <p:nvPr/>
          </p:nvSpPr>
          <p:spPr bwMode="auto">
            <a:xfrm>
              <a:off x="3048000" y="3276600"/>
              <a:ext cx="762000" cy="76200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48163" name="Line 38"/>
            <p:cNvSpPr>
              <a:spLocks noChangeShapeType="1"/>
            </p:cNvSpPr>
            <p:nvPr/>
          </p:nvSpPr>
          <p:spPr bwMode="auto">
            <a:xfrm>
              <a:off x="3048000" y="5638800"/>
              <a:ext cx="762000" cy="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48164" name="Freeform 39"/>
            <p:cNvSpPr>
              <a:spLocks/>
            </p:cNvSpPr>
            <p:nvPr/>
          </p:nvSpPr>
          <p:spPr bwMode="auto">
            <a:xfrm>
              <a:off x="4343400" y="4038600"/>
              <a:ext cx="228600" cy="1600200"/>
            </a:xfrm>
            <a:custGeom>
              <a:avLst/>
              <a:gdLst>
                <a:gd name="T0" fmla="*/ 2147483646 w 144"/>
                <a:gd name="T1" fmla="*/ 0 h 1008"/>
                <a:gd name="T2" fmla="*/ 0 w 144"/>
                <a:gd name="T3" fmla="*/ 2147483646 h 1008"/>
                <a:gd name="T4" fmla="*/ 2147483646 w 144"/>
                <a:gd name="T5" fmla="*/ 2147483646 h 1008"/>
                <a:gd name="T6" fmla="*/ 0 60000 65536"/>
                <a:gd name="T7" fmla="*/ 0 60000 65536"/>
                <a:gd name="T8" fmla="*/ 0 60000 65536"/>
                <a:gd name="T9" fmla="*/ 0 w 144"/>
                <a:gd name="T10" fmla="*/ 0 h 1008"/>
                <a:gd name="T11" fmla="*/ 144 w 144"/>
                <a:gd name="T12" fmla="*/ 1008 h 10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4" h="1008">
                  <a:moveTo>
                    <a:pt x="144" y="0"/>
                  </a:moveTo>
                  <a:cubicBezTo>
                    <a:pt x="72" y="156"/>
                    <a:pt x="0" y="312"/>
                    <a:pt x="0" y="480"/>
                  </a:cubicBezTo>
                  <a:cubicBezTo>
                    <a:pt x="0" y="648"/>
                    <a:pt x="72" y="828"/>
                    <a:pt x="144" y="1008"/>
                  </a:cubicBezTo>
                </a:path>
              </a:pathLst>
            </a:custGeom>
            <a:noFill/>
            <a:ln w="57150" cmpd="sng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48165" name="Line 56"/>
            <p:cNvSpPr>
              <a:spLocks noChangeShapeType="1"/>
            </p:cNvSpPr>
            <p:nvPr/>
          </p:nvSpPr>
          <p:spPr bwMode="auto">
            <a:xfrm>
              <a:off x="3014663" y="4049713"/>
              <a:ext cx="784225" cy="804862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</p:grpSp>
      <p:sp>
        <p:nvSpPr>
          <p:cNvPr id="48148" name="Text Box 56"/>
          <p:cNvSpPr txBox="1">
            <a:spLocks noChangeArrowheads="1"/>
          </p:cNvSpPr>
          <p:nvPr/>
        </p:nvSpPr>
        <p:spPr bwMode="auto">
          <a:xfrm>
            <a:off x="6858000" y="3886200"/>
            <a:ext cx="1066800" cy="952500"/>
          </a:xfrm>
          <a:prstGeom prst="rect">
            <a:avLst/>
          </a:prstGeom>
          <a:noFill/>
          <a:ln w="38100">
            <a:solidFill>
              <a:srgbClr val="FF00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5400" smtClean="0">
                <a:solidFill>
                  <a:prstClr val="black"/>
                </a:solidFill>
                <a:latin typeface="Arial" panose="020B0604020202020204" pitchFamily="34" charset="0"/>
              </a:rPr>
              <a:t>|0</a:t>
            </a:r>
          </a:p>
        </p:txBody>
      </p:sp>
      <p:grpSp>
        <p:nvGrpSpPr>
          <p:cNvPr id="48149" name="Group 58"/>
          <p:cNvGrpSpPr>
            <a:grpSpLocks/>
          </p:cNvGrpSpPr>
          <p:nvPr/>
        </p:nvGrpSpPr>
        <p:grpSpPr bwMode="auto">
          <a:xfrm>
            <a:off x="7543800" y="4114800"/>
            <a:ext cx="228600" cy="609600"/>
            <a:chOff x="4512" y="3216"/>
            <a:chExt cx="144" cy="384"/>
          </a:xfrm>
        </p:grpSpPr>
        <p:sp>
          <p:nvSpPr>
            <p:cNvPr id="48152" name="Line 59"/>
            <p:cNvSpPr>
              <a:spLocks noChangeShapeType="1"/>
            </p:cNvSpPr>
            <p:nvPr/>
          </p:nvSpPr>
          <p:spPr bwMode="auto">
            <a:xfrm>
              <a:off x="4512" y="3216"/>
              <a:ext cx="144" cy="192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48153" name="Line 60"/>
            <p:cNvSpPr>
              <a:spLocks noChangeShapeType="1"/>
            </p:cNvSpPr>
            <p:nvPr/>
          </p:nvSpPr>
          <p:spPr bwMode="auto">
            <a:xfrm flipV="1">
              <a:off x="4512" y="3408"/>
              <a:ext cx="144" cy="192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</p:grpSp>
      <p:sp>
        <p:nvSpPr>
          <p:cNvPr id="48150" name="Text Box 2"/>
          <p:cNvSpPr txBox="1">
            <a:spLocks noChangeArrowheads="1"/>
          </p:cNvSpPr>
          <p:nvPr/>
        </p:nvSpPr>
        <p:spPr bwMode="auto">
          <a:xfrm>
            <a:off x="584200" y="1371600"/>
            <a:ext cx="23764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240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 valence bond:</a:t>
            </a:r>
          </a:p>
        </p:txBody>
      </p:sp>
      <p:sp>
        <p:nvSpPr>
          <p:cNvPr id="61" name="Freeform 60"/>
          <p:cNvSpPr/>
          <p:nvPr/>
        </p:nvSpPr>
        <p:spPr>
          <a:xfrm>
            <a:off x="7215188" y="1889125"/>
            <a:ext cx="571500" cy="601663"/>
          </a:xfrm>
          <a:custGeom>
            <a:avLst/>
            <a:gdLst>
              <a:gd name="connsiteX0" fmla="*/ 83736 w 576105"/>
              <a:gd name="connsiteY0" fmla="*/ 147375 h 567732"/>
              <a:gd name="connsiteX1" fmla="*/ 324897 w 576105"/>
              <a:gd name="connsiteY1" fmla="*/ 6699 h 567732"/>
              <a:gd name="connsiteX2" fmla="*/ 515815 w 576105"/>
              <a:gd name="connsiteY2" fmla="*/ 107182 h 567732"/>
              <a:gd name="connsiteX3" fmla="*/ 545960 w 576105"/>
              <a:gd name="connsiteY3" fmla="*/ 388536 h 567732"/>
              <a:gd name="connsiteX4" fmla="*/ 334945 w 576105"/>
              <a:gd name="connsiteY4" fmla="*/ 559358 h 567732"/>
              <a:gd name="connsiteX5" fmla="*/ 43543 w 576105"/>
              <a:gd name="connsiteY5" fmla="*/ 438778 h 567732"/>
              <a:gd name="connsiteX6" fmla="*/ 83736 w 576105"/>
              <a:gd name="connsiteY6" fmla="*/ 147375 h 56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6105" h="567732">
                <a:moveTo>
                  <a:pt x="83736" y="147375"/>
                </a:moveTo>
                <a:cubicBezTo>
                  <a:pt x="130628" y="75362"/>
                  <a:pt x="252884" y="13398"/>
                  <a:pt x="324897" y="6699"/>
                </a:cubicBezTo>
                <a:cubicBezTo>
                  <a:pt x="396910" y="0"/>
                  <a:pt x="478971" y="43542"/>
                  <a:pt x="515815" y="107182"/>
                </a:cubicBezTo>
                <a:cubicBezTo>
                  <a:pt x="552659" y="170822"/>
                  <a:pt x="576105" y="313173"/>
                  <a:pt x="545960" y="388536"/>
                </a:cubicBezTo>
                <a:cubicBezTo>
                  <a:pt x="515815" y="463899"/>
                  <a:pt x="418681" y="550984"/>
                  <a:pt x="334945" y="559358"/>
                </a:cubicBezTo>
                <a:cubicBezTo>
                  <a:pt x="251209" y="567732"/>
                  <a:pt x="87086" y="510791"/>
                  <a:pt x="43543" y="438778"/>
                </a:cubicBezTo>
                <a:cubicBezTo>
                  <a:pt x="0" y="366765"/>
                  <a:pt x="36844" y="219388"/>
                  <a:pt x="83736" y="147375"/>
                </a:cubicBezTo>
                <a:close/>
              </a:path>
            </a:pathLst>
          </a:custGeom>
          <a:noFill/>
          <a:ln w="76200">
            <a:solidFill>
              <a:schemeClr val="accent1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1651731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154" name="Object 2"/>
          <p:cNvGraphicFramePr>
            <a:graphicFrameLocks noChangeAspect="1"/>
          </p:cNvGraphicFramePr>
          <p:nvPr/>
        </p:nvGraphicFramePr>
        <p:xfrm>
          <a:off x="2403475" y="1905000"/>
          <a:ext cx="1939925" cy="790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86313" name="Equation" r:id="rId3" imgW="1028700" imgH="419100" progId="Equation.3">
                  <p:embed/>
                </p:oleObj>
              </mc:Choice>
              <mc:Fallback>
                <p:oleObj name="Equation" r:id="rId3" imgW="1028700" imgH="4191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03475" y="1905000"/>
                        <a:ext cx="1939925" cy="7905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74" name="Straight Connector 73"/>
          <p:cNvCxnSpPr/>
          <p:nvPr/>
        </p:nvCxnSpPr>
        <p:spPr>
          <a:xfrm>
            <a:off x="0" y="990600"/>
            <a:ext cx="9144000" cy="0"/>
          </a:xfrm>
          <a:prstGeom prst="line">
            <a:avLst/>
          </a:prstGeom>
          <a:ln w="63500" cmpd="sng">
            <a:solidFill>
              <a:schemeClr val="accent5">
                <a:lumMod val="40000"/>
                <a:lumOff val="60000"/>
              </a:schemeClr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75" name="Title 1"/>
          <p:cNvSpPr txBox="1">
            <a:spLocks/>
          </p:cNvSpPr>
          <p:nvPr/>
        </p:nvSpPr>
        <p:spPr bwMode="auto">
          <a:xfrm>
            <a:off x="381000" y="0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solidFill>
                  <a:prstClr val="black"/>
                </a:solidFill>
                <a:latin typeface="Calibri"/>
                <a:ea typeface="+mj-ea"/>
                <a:cs typeface="+mj-cs"/>
              </a:rPr>
              <a:t>Another Kind of Order</a:t>
            </a:r>
          </a:p>
        </p:txBody>
      </p:sp>
      <p:pic>
        <p:nvPicPr>
          <p:cNvPr id="49157" name="Picture 3" descr="Benzene_structur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1219200"/>
            <a:ext cx="2057400" cy="1995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158" name="Line 4"/>
          <p:cNvSpPr>
            <a:spLocks noChangeShapeType="1"/>
          </p:cNvSpPr>
          <p:nvPr/>
        </p:nvSpPr>
        <p:spPr bwMode="auto">
          <a:xfrm>
            <a:off x="1260475" y="2286000"/>
            <a:ext cx="762000" cy="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49159" name="Oval 5"/>
          <p:cNvSpPr>
            <a:spLocks noChangeArrowheads="1"/>
          </p:cNvSpPr>
          <p:nvPr/>
        </p:nvSpPr>
        <p:spPr bwMode="auto">
          <a:xfrm>
            <a:off x="1184275" y="2209800"/>
            <a:ext cx="152400" cy="1524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1800" smtClean="0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49160" name="Oval 6"/>
          <p:cNvSpPr>
            <a:spLocks noChangeArrowheads="1"/>
          </p:cNvSpPr>
          <p:nvPr/>
        </p:nvSpPr>
        <p:spPr bwMode="auto">
          <a:xfrm>
            <a:off x="1946275" y="2209800"/>
            <a:ext cx="152400" cy="1524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1800" smtClean="0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49161" name="Line 51"/>
          <p:cNvSpPr>
            <a:spLocks noChangeShapeType="1"/>
          </p:cNvSpPr>
          <p:nvPr/>
        </p:nvSpPr>
        <p:spPr bwMode="auto">
          <a:xfrm>
            <a:off x="2743200" y="2971800"/>
            <a:ext cx="0" cy="3352800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49162" name="Line 52"/>
          <p:cNvSpPr>
            <a:spLocks noChangeShapeType="1"/>
          </p:cNvSpPr>
          <p:nvPr/>
        </p:nvSpPr>
        <p:spPr bwMode="auto">
          <a:xfrm>
            <a:off x="3505200" y="2971800"/>
            <a:ext cx="0" cy="3352800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49163" name="Line 53"/>
          <p:cNvSpPr>
            <a:spLocks noChangeShapeType="1"/>
          </p:cNvSpPr>
          <p:nvPr/>
        </p:nvSpPr>
        <p:spPr bwMode="auto">
          <a:xfrm>
            <a:off x="4343400" y="2971800"/>
            <a:ext cx="0" cy="3352800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49164" name="Line 54"/>
          <p:cNvSpPr>
            <a:spLocks noChangeShapeType="1"/>
          </p:cNvSpPr>
          <p:nvPr/>
        </p:nvSpPr>
        <p:spPr bwMode="auto">
          <a:xfrm>
            <a:off x="5105400" y="2895600"/>
            <a:ext cx="0" cy="3352800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49165" name="Line 53"/>
          <p:cNvSpPr>
            <a:spLocks noChangeShapeType="1"/>
          </p:cNvSpPr>
          <p:nvPr/>
        </p:nvSpPr>
        <p:spPr bwMode="auto">
          <a:xfrm>
            <a:off x="5562600" y="6477000"/>
            <a:ext cx="60960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49166" name="Text Box 54"/>
          <p:cNvSpPr txBox="1">
            <a:spLocks noChangeArrowheads="1"/>
          </p:cNvSpPr>
          <p:nvPr/>
        </p:nvSpPr>
        <p:spPr bwMode="auto">
          <a:xfrm>
            <a:off x="6324600" y="6248400"/>
            <a:ext cx="620713" cy="369888"/>
          </a:xfrm>
          <a:prstGeom prst="rect">
            <a:avLst/>
          </a:prstGeom>
          <a:noFill/>
          <a:ln w="28575">
            <a:solidFill>
              <a:srgbClr val="FF00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Odd</a:t>
            </a:r>
          </a:p>
        </p:txBody>
      </p:sp>
      <p:grpSp>
        <p:nvGrpSpPr>
          <p:cNvPr id="49167" name="Group 57"/>
          <p:cNvGrpSpPr>
            <a:grpSpLocks/>
          </p:cNvGrpSpPr>
          <p:nvPr/>
        </p:nvGrpSpPr>
        <p:grpSpPr bwMode="auto">
          <a:xfrm>
            <a:off x="2216150" y="3505200"/>
            <a:ext cx="3276600" cy="2514600"/>
            <a:chOff x="2216150" y="3505200"/>
            <a:chExt cx="3276600" cy="2514600"/>
          </a:xfrm>
        </p:grpSpPr>
        <p:grpSp>
          <p:nvGrpSpPr>
            <p:cNvPr id="49175" name="Group 5"/>
            <p:cNvGrpSpPr>
              <a:grpSpLocks/>
            </p:cNvGrpSpPr>
            <p:nvPr/>
          </p:nvGrpSpPr>
          <p:grpSpPr bwMode="auto">
            <a:xfrm>
              <a:off x="2216150" y="3505200"/>
              <a:ext cx="3276600" cy="152400"/>
              <a:chOff x="768" y="1920"/>
              <a:chExt cx="2064" cy="96"/>
            </a:xfrm>
          </p:grpSpPr>
          <p:sp>
            <p:nvSpPr>
              <p:cNvPr id="49194" name="Oval 6"/>
              <p:cNvSpPr>
                <a:spLocks noChangeArrowheads="1"/>
              </p:cNvSpPr>
              <p:nvPr/>
            </p:nvSpPr>
            <p:spPr bwMode="auto">
              <a:xfrm>
                <a:off x="76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9195" name="Oval 7"/>
              <p:cNvSpPr>
                <a:spLocks noChangeArrowheads="1"/>
              </p:cNvSpPr>
              <p:nvPr/>
            </p:nvSpPr>
            <p:spPr bwMode="auto">
              <a:xfrm>
                <a:off x="126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9196" name="Oval 8"/>
              <p:cNvSpPr>
                <a:spLocks noChangeArrowheads="1"/>
              </p:cNvSpPr>
              <p:nvPr/>
            </p:nvSpPr>
            <p:spPr bwMode="auto">
              <a:xfrm>
                <a:off x="175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9197" name="Oval 9"/>
              <p:cNvSpPr>
                <a:spLocks noChangeArrowheads="1"/>
              </p:cNvSpPr>
              <p:nvPr/>
            </p:nvSpPr>
            <p:spPr bwMode="auto">
              <a:xfrm>
                <a:off x="224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9198" name="Oval 10"/>
              <p:cNvSpPr>
                <a:spLocks noChangeArrowheads="1"/>
              </p:cNvSpPr>
              <p:nvPr/>
            </p:nvSpPr>
            <p:spPr bwMode="auto">
              <a:xfrm>
                <a:off x="273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49176" name="Group 11"/>
            <p:cNvGrpSpPr>
              <a:grpSpLocks/>
            </p:cNvGrpSpPr>
            <p:nvPr/>
          </p:nvGrpSpPr>
          <p:grpSpPr bwMode="auto">
            <a:xfrm>
              <a:off x="2216150" y="5080000"/>
              <a:ext cx="3276600" cy="152400"/>
              <a:chOff x="1056" y="1920"/>
              <a:chExt cx="2064" cy="96"/>
            </a:xfrm>
          </p:grpSpPr>
          <p:sp>
            <p:nvSpPr>
              <p:cNvPr id="49189" name="Oval 12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9190" name="Oval 13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9191" name="Oval 14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9192" name="Oval 15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9193" name="Oval 16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49177" name="Group 17"/>
            <p:cNvGrpSpPr>
              <a:grpSpLocks/>
            </p:cNvGrpSpPr>
            <p:nvPr/>
          </p:nvGrpSpPr>
          <p:grpSpPr bwMode="auto">
            <a:xfrm>
              <a:off x="2216150" y="4292600"/>
              <a:ext cx="3276600" cy="152400"/>
              <a:chOff x="1056" y="1920"/>
              <a:chExt cx="2064" cy="96"/>
            </a:xfrm>
          </p:grpSpPr>
          <p:sp>
            <p:nvSpPr>
              <p:cNvPr id="49184" name="Oval 18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9185" name="Oval 19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9186" name="Oval 20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9187" name="Oval 21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9188" name="Oval 22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49178" name="Group 23"/>
            <p:cNvGrpSpPr>
              <a:grpSpLocks/>
            </p:cNvGrpSpPr>
            <p:nvPr/>
          </p:nvGrpSpPr>
          <p:grpSpPr bwMode="auto">
            <a:xfrm>
              <a:off x="2216150" y="5867400"/>
              <a:ext cx="3276600" cy="152400"/>
              <a:chOff x="1056" y="1920"/>
              <a:chExt cx="2064" cy="96"/>
            </a:xfrm>
          </p:grpSpPr>
          <p:sp>
            <p:nvSpPr>
              <p:cNvPr id="49179" name="Oval 24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9180" name="Oval 25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9181" name="Oval 26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9182" name="Oval 27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9183" name="Oval 28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</p:grpSp>
      <p:sp>
        <p:nvSpPr>
          <p:cNvPr id="122" name="Freeform 121"/>
          <p:cNvSpPr/>
          <p:nvPr/>
        </p:nvSpPr>
        <p:spPr>
          <a:xfrm>
            <a:off x="1858963" y="3233738"/>
            <a:ext cx="4117975" cy="3000375"/>
          </a:xfrm>
          <a:custGeom>
            <a:avLst/>
            <a:gdLst>
              <a:gd name="connsiteX0" fmla="*/ 237135 w 4117782"/>
              <a:gd name="connsiteY0" fmla="*/ 1070517 h 3000282"/>
              <a:gd name="connsiteX1" fmla="*/ 259438 w 4117782"/>
              <a:gd name="connsiteY1" fmla="*/ 959005 h 3000282"/>
              <a:gd name="connsiteX2" fmla="*/ 225984 w 4117782"/>
              <a:gd name="connsiteY2" fmla="*/ 847492 h 3000282"/>
              <a:gd name="connsiteX3" fmla="*/ 136774 w 4117782"/>
              <a:gd name="connsiteY3" fmla="*/ 724829 h 3000282"/>
              <a:gd name="connsiteX4" fmla="*/ 114472 w 4117782"/>
              <a:gd name="connsiteY4" fmla="*/ 657922 h 3000282"/>
              <a:gd name="connsiteX5" fmla="*/ 103321 w 4117782"/>
              <a:gd name="connsiteY5" fmla="*/ 624468 h 3000282"/>
              <a:gd name="connsiteX6" fmla="*/ 81018 w 4117782"/>
              <a:gd name="connsiteY6" fmla="*/ 535258 h 3000282"/>
              <a:gd name="connsiteX7" fmla="*/ 58716 w 4117782"/>
              <a:gd name="connsiteY7" fmla="*/ 457200 h 3000282"/>
              <a:gd name="connsiteX8" fmla="*/ 69867 w 4117782"/>
              <a:gd name="connsiteY8" fmla="*/ 289931 h 3000282"/>
              <a:gd name="connsiteX9" fmla="*/ 92169 w 4117782"/>
              <a:gd name="connsiteY9" fmla="*/ 256478 h 3000282"/>
              <a:gd name="connsiteX10" fmla="*/ 159077 w 4117782"/>
              <a:gd name="connsiteY10" fmla="*/ 167268 h 3000282"/>
              <a:gd name="connsiteX11" fmla="*/ 259438 w 4117782"/>
              <a:gd name="connsiteY11" fmla="*/ 89209 h 3000282"/>
              <a:gd name="connsiteX12" fmla="*/ 326345 w 4117782"/>
              <a:gd name="connsiteY12" fmla="*/ 44605 h 3000282"/>
              <a:gd name="connsiteX13" fmla="*/ 393252 w 4117782"/>
              <a:gd name="connsiteY13" fmla="*/ 22302 h 3000282"/>
              <a:gd name="connsiteX14" fmla="*/ 471311 w 4117782"/>
              <a:gd name="connsiteY14" fmla="*/ 0 h 3000282"/>
              <a:gd name="connsiteX15" fmla="*/ 794696 w 4117782"/>
              <a:gd name="connsiteY15" fmla="*/ 11151 h 3000282"/>
              <a:gd name="connsiteX16" fmla="*/ 861604 w 4117782"/>
              <a:gd name="connsiteY16" fmla="*/ 33453 h 3000282"/>
              <a:gd name="connsiteX17" fmla="*/ 917360 w 4117782"/>
              <a:gd name="connsiteY17" fmla="*/ 44605 h 3000282"/>
              <a:gd name="connsiteX18" fmla="*/ 1051174 w 4117782"/>
              <a:gd name="connsiteY18" fmla="*/ 55756 h 3000282"/>
              <a:gd name="connsiteX19" fmla="*/ 1151535 w 4117782"/>
              <a:gd name="connsiteY19" fmla="*/ 66907 h 3000282"/>
              <a:gd name="connsiteX20" fmla="*/ 1798306 w 4117782"/>
              <a:gd name="connsiteY20" fmla="*/ 44605 h 3000282"/>
              <a:gd name="connsiteX21" fmla="*/ 1876365 w 4117782"/>
              <a:gd name="connsiteY21" fmla="*/ 33453 h 3000282"/>
              <a:gd name="connsiteX22" fmla="*/ 3392930 w 4117782"/>
              <a:gd name="connsiteY22" fmla="*/ 44605 h 3000282"/>
              <a:gd name="connsiteX23" fmla="*/ 3470989 w 4117782"/>
              <a:gd name="connsiteY23" fmla="*/ 55756 h 3000282"/>
              <a:gd name="connsiteX24" fmla="*/ 3571350 w 4117782"/>
              <a:gd name="connsiteY24" fmla="*/ 89209 h 3000282"/>
              <a:gd name="connsiteX25" fmla="*/ 3604804 w 4117782"/>
              <a:gd name="connsiteY25" fmla="*/ 100361 h 3000282"/>
              <a:gd name="connsiteX26" fmla="*/ 3694013 w 4117782"/>
              <a:gd name="connsiteY26" fmla="*/ 133814 h 3000282"/>
              <a:gd name="connsiteX27" fmla="*/ 3749769 w 4117782"/>
              <a:gd name="connsiteY27" fmla="*/ 167268 h 3000282"/>
              <a:gd name="connsiteX28" fmla="*/ 3816677 w 4117782"/>
              <a:gd name="connsiteY28" fmla="*/ 211873 h 3000282"/>
              <a:gd name="connsiteX29" fmla="*/ 3850130 w 4117782"/>
              <a:gd name="connsiteY29" fmla="*/ 234175 h 3000282"/>
              <a:gd name="connsiteX30" fmla="*/ 3917038 w 4117782"/>
              <a:gd name="connsiteY30" fmla="*/ 301083 h 3000282"/>
              <a:gd name="connsiteX31" fmla="*/ 3950491 w 4117782"/>
              <a:gd name="connsiteY31" fmla="*/ 345687 h 3000282"/>
              <a:gd name="connsiteX32" fmla="*/ 3972794 w 4117782"/>
              <a:gd name="connsiteY32" fmla="*/ 367990 h 3000282"/>
              <a:gd name="connsiteX33" fmla="*/ 4006247 w 4117782"/>
              <a:gd name="connsiteY33" fmla="*/ 434897 h 3000282"/>
              <a:gd name="connsiteX34" fmla="*/ 3995096 w 4117782"/>
              <a:gd name="connsiteY34" fmla="*/ 501805 h 3000282"/>
              <a:gd name="connsiteX35" fmla="*/ 3950491 w 4117782"/>
              <a:gd name="connsiteY35" fmla="*/ 557561 h 3000282"/>
              <a:gd name="connsiteX36" fmla="*/ 3905886 w 4117782"/>
              <a:gd name="connsiteY36" fmla="*/ 624468 h 3000282"/>
              <a:gd name="connsiteX37" fmla="*/ 3861282 w 4117782"/>
              <a:gd name="connsiteY37" fmla="*/ 713678 h 3000282"/>
              <a:gd name="connsiteX38" fmla="*/ 3850130 w 4117782"/>
              <a:gd name="connsiteY38" fmla="*/ 747131 h 3000282"/>
              <a:gd name="connsiteX39" fmla="*/ 3850130 w 4117782"/>
              <a:gd name="connsiteY39" fmla="*/ 1037063 h 3000282"/>
              <a:gd name="connsiteX40" fmla="*/ 3861282 w 4117782"/>
              <a:gd name="connsiteY40" fmla="*/ 1081668 h 3000282"/>
              <a:gd name="connsiteX41" fmla="*/ 3894735 w 4117782"/>
              <a:gd name="connsiteY41" fmla="*/ 1115122 h 3000282"/>
              <a:gd name="connsiteX42" fmla="*/ 3939340 w 4117782"/>
              <a:gd name="connsiteY42" fmla="*/ 1182029 h 3000282"/>
              <a:gd name="connsiteX43" fmla="*/ 3961643 w 4117782"/>
              <a:gd name="connsiteY43" fmla="*/ 1215483 h 3000282"/>
              <a:gd name="connsiteX44" fmla="*/ 3972794 w 4117782"/>
              <a:gd name="connsiteY44" fmla="*/ 1248936 h 3000282"/>
              <a:gd name="connsiteX45" fmla="*/ 3995096 w 4117782"/>
              <a:gd name="connsiteY45" fmla="*/ 1271239 h 3000282"/>
              <a:gd name="connsiteX46" fmla="*/ 4017399 w 4117782"/>
              <a:gd name="connsiteY46" fmla="*/ 1304692 h 3000282"/>
              <a:gd name="connsiteX47" fmla="*/ 4050852 w 4117782"/>
              <a:gd name="connsiteY47" fmla="*/ 1393902 h 3000282"/>
              <a:gd name="connsiteX48" fmla="*/ 4073155 w 4117782"/>
              <a:gd name="connsiteY48" fmla="*/ 1427356 h 3000282"/>
              <a:gd name="connsiteX49" fmla="*/ 4073155 w 4117782"/>
              <a:gd name="connsiteY49" fmla="*/ 1906858 h 3000282"/>
              <a:gd name="connsiteX50" fmla="*/ 4017399 w 4117782"/>
              <a:gd name="connsiteY50" fmla="*/ 1973766 h 3000282"/>
              <a:gd name="connsiteX51" fmla="*/ 3972794 w 4117782"/>
              <a:gd name="connsiteY51" fmla="*/ 2051824 h 3000282"/>
              <a:gd name="connsiteX52" fmla="*/ 3950491 w 4117782"/>
              <a:gd name="connsiteY52" fmla="*/ 2085278 h 3000282"/>
              <a:gd name="connsiteX53" fmla="*/ 3928189 w 4117782"/>
              <a:gd name="connsiteY53" fmla="*/ 2207941 h 3000282"/>
              <a:gd name="connsiteX54" fmla="*/ 3939340 w 4117782"/>
              <a:gd name="connsiteY54" fmla="*/ 2352907 h 3000282"/>
              <a:gd name="connsiteX55" fmla="*/ 3995096 w 4117782"/>
              <a:gd name="connsiteY55" fmla="*/ 2453268 h 3000282"/>
              <a:gd name="connsiteX56" fmla="*/ 4017399 w 4117782"/>
              <a:gd name="connsiteY56" fmla="*/ 2531326 h 3000282"/>
              <a:gd name="connsiteX57" fmla="*/ 4039701 w 4117782"/>
              <a:gd name="connsiteY57" fmla="*/ 2598234 h 3000282"/>
              <a:gd name="connsiteX58" fmla="*/ 4006247 w 4117782"/>
              <a:gd name="connsiteY58" fmla="*/ 2732048 h 3000282"/>
              <a:gd name="connsiteX59" fmla="*/ 3983945 w 4117782"/>
              <a:gd name="connsiteY59" fmla="*/ 2754351 h 3000282"/>
              <a:gd name="connsiteX60" fmla="*/ 3928189 w 4117782"/>
              <a:gd name="connsiteY60" fmla="*/ 2854712 h 3000282"/>
              <a:gd name="connsiteX61" fmla="*/ 3905886 w 4117782"/>
              <a:gd name="connsiteY61" fmla="*/ 2888166 h 3000282"/>
              <a:gd name="connsiteX62" fmla="*/ 3838979 w 4117782"/>
              <a:gd name="connsiteY62" fmla="*/ 2910468 h 3000282"/>
              <a:gd name="connsiteX63" fmla="*/ 3470989 w 4117782"/>
              <a:gd name="connsiteY63" fmla="*/ 2899317 h 3000282"/>
              <a:gd name="connsiteX64" fmla="*/ 3415233 w 4117782"/>
              <a:gd name="connsiteY64" fmla="*/ 2888166 h 3000282"/>
              <a:gd name="connsiteX65" fmla="*/ 3348326 w 4117782"/>
              <a:gd name="connsiteY65" fmla="*/ 2877014 h 3000282"/>
              <a:gd name="connsiteX66" fmla="*/ 3247965 w 4117782"/>
              <a:gd name="connsiteY66" fmla="*/ 2865863 h 3000282"/>
              <a:gd name="connsiteX67" fmla="*/ 3158755 w 4117782"/>
              <a:gd name="connsiteY67" fmla="*/ 2854712 h 3000282"/>
              <a:gd name="connsiteX68" fmla="*/ 2846521 w 4117782"/>
              <a:gd name="connsiteY68" fmla="*/ 2865863 h 3000282"/>
              <a:gd name="connsiteX69" fmla="*/ 2746160 w 4117782"/>
              <a:gd name="connsiteY69" fmla="*/ 2877014 h 3000282"/>
              <a:gd name="connsiteX70" fmla="*/ 1920969 w 4117782"/>
              <a:gd name="connsiteY70" fmla="*/ 2888166 h 3000282"/>
              <a:gd name="connsiteX71" fmla="*/ 1842911 w 4117782"/>
              <a:gd name="connsiteY71" fmla="*/ 2899317 h 3000282"/>
              <a:gd name="connsiteX72" fmla="*/ 1798306 w 4117782"/>
              <a:gd name="connsiteY72" fmla="*/ 2910468 h 3000282"/>
              <a:gd name="connsiteX73" fmla="*/ 1764852 w 4117782"/>
              <a:gd name="connsiteY73" fmla="*/ 2921619 h 3000282"/>
              <a:gd name="connsiteX74" fmla="*/ 1642189 w 4117782"/>
              <a:gd name="connsiteY74" fmla="*/ 2943922 h 3000282"/>
              <a:gd name="connsiteX75" fmla="*/ 928511 w 4117782"/>
              <a:gd name="connsiteY75" fmla="*/ 2943922 h 3000282"/>
              <a:gd name="connsiteX76" fmla="*/ 794696 w 4117782"/>
              <a:gd name="connsiteY76" fmla="*/ 2966224 h 3000282"/>
              <a:gd name="connsiteX77" fmla="*/ 727789 w 4117782"/>
              <a:gd name="connsiteY77" fmla="*/ 2988526 h 3000282"/>
              <a:gd name="connsiteX78" fmla="*/ 616277 w 4117782"/>
              <a:gd name="connsiteY78" fmla="*/ 2999678 h 3000282"/>
              <a:gd name="connsiteX79" fmla="*/ 192530 w 4117782"/>
              <a:gd name="connsiteY79" fmla="*/ 2977375 h 3000282"/>
              <a:gd name="connsiteX80" fmla="*/ 147926 w 4117782"/>
              <a:gd name="connsiteY80" fmla="*/ 2966224 h 3000282"/>
              <a:gd name="connsiteX81" fmla="*/ 81018 w 4117782"/>
              <a:gd name="connsiteY81" fmla="*/ 2921619 h 3000282"/>
              <a:gd name="connsiteX82" fmla="*/ 47565 w 4117782"/>
              <a:gd name="connsiteY82" fmla="*/ 2899317 h 3000282"/>
              <a:gd name="connsiteX83" fmla="*/ 2960 w 4117782"/>
              <a:gd name="connsiteY83" fmla="*/ 2832409 h 3000282"/>
              <a:gd name="connsiteX84" fmla="*/ 14111 w 4117782"/>
              <a:gd name="connsiteY84" fmla="*/ 2732048 h 3000282"/>
              <a:gd name="connsiteX85" fmla="*/ 36413 w 4117782"/>
              <a:gd name="connsiteY85" fmla="*/ 2687444 h 3000282"/>
              <a:gd name="connsiteX86" fmla="*/ 103321 w 4117782"/>
              <a:gd name="connsiteY86" fmla="*/ 2542478 h 3000282"/>
              <a:gd name="connsiteX87" fmla="*/ 125623 w 4117782"/>
              <a:gd name="connsiteY87" fmla="*/ 2509024 h 3000282"/>
              <a:gd name="connsiteX88" fmla="*/ 170228 w 4117782"/>
              <a:gd name="connsiteY88" fmla="*/ 2419814 h 3000282"/>
              <a:gd name="connsiteX89" fmla="*/ 181379 w 4117782"/>
              <a:gd name="connsiteY89" fmla="*/ 2386361 h 3000282"/>
              <a:gd name="connsiteX90" fmla="*/ 203682 w 4117782"/>
              <a:gd name="connsiteY90" fmla="*/ 2352907 h 3000282"/>
              <a:gd name="connsiteX91" fmla="*/ 214833 w 4117782"/>
              <a:gd name="connsiteY91" fmla="*/ 2308302 h 3000282"/>
              <a:gd name="connsiteX92" fmla="*/ 259438 w 4117782"/>
              <a:gd name="connsiteY92" fmla="*/ 2230244 h 3000282"/>
              <a:gd name="connsiteX93" fmla="*/ 270589 w 4117782"/>
              <a:gd name="connsiteY93" fmla="*/ 2174487 h 3000282"/>
              <a:gd name="connsiteX94" fmla="*/ 292891 w 4117782"/>
              <a:gd name="connsiteY94" fmla="*/ 2107580 h 3000282"/>
              <a:gd name="connsiteX95" fmla="*/ 270589 w 4117782"/>
              <a:gd name="connsiteY95" fmla="*/ 1739590 h 3000282"/>
              <a:gd name="connsiteX96" fmla="*/ 259438 w 4117782"/>
              <a:gd name="connsiteY96" fmla="*/ 1694985 h 3000282"/>
              <a:gd name="connsiteX97" fmla="*/ 225984 w 4117782"/>
              <a:gd name="connsiteY97" fmla="*/ 1650380 h 3000282"/>
              <a:gd name="connsiteX98" fmla="*/ 214833 w 4117782"/>
              <a:gd name="connsiteY98" fmla="*/ 1583473 h 3000282"/>
              <a:gd name="connsiteX99" fmla="*/ 192530 w 4117782"/>
              <a:gd name="connsiteY99" fmla="*/ 1538868 h 3000282"/>
              <a:gd name="connsiteX100" fmla="*/ 214833 w 4117782"/>
              <a:gd name="connsiteY100" fmla="*/ 1326995 h 3000282"/>
              <a:gd name="connsiteX101" fmla="*/ 237135 w 4117782"/>
              <a:gd name="connsiteY101" fmla="*/ 1293541 h 3000282"/>
              <a:gd name="connsiteX102" fmla="*/ 270589 w 4117782"/>
              <a:gd name="connsiteY102" fmla="*/ 1226634 h 3000282"/>
              <a:gd name="connsiteX103" fmla="*/ 292891 w 4117782"/>
              <a:gd name="connsiteY103" fmla="*/ 1159726 h 3000282"/>
              <a:gd name="connsiteX104" fmla="*/ 304043 w 4117782"/>
              <a:gd name="connsiteY104" fmla="*/ 1126273 h 3000282"/>
              <a:gd name="connsiteX105" fmla="*/ 270589 w 4117782"/>
              <a:gd name="connsiteY105" fmla="*/ 1037063 h 3000282"/>
              <a:gd name="connsiteX106" fmla="*/ 237135 w 4117782"/>
              <a:gd name="connsiteY106" fmla="*/ 1070517 h 3000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4117782" h="3000282">
                <a:moveTo>
                  <a:pt x="237135" y="1070517"/>
                </a:moveTo>
                <a:cubicBezTo>
                  <a:pt x="235277" y="1057507"/>
                  <a:pt x="276096" y="1058950"/>
                  <a:pt x="259438" y="959005"/>
                </a:cubicBezTo>
                <a:cubicBezTo>
                  <a:pt x="256129" y="939153"/>
                  <a:pt x="232355" y="855986"/>
                  <a:pt x="225984" y="847492"/>
                </a:cubicBezTo>
                <a:cubicBezTo>
                  <a:pt x="151036" y="747561"/>
                  <a:pt x="179696" y="789211"/>
                  <a:pt x="136774" y="724829"/>
                </a:cubicBezTo>
                <a:lnTo>
                  <a:pt x="114472" y="657922"/>
                </a:lnTo>
                <a:cubicBezTo>
                  <a:pt x="110755" y="646771"/>
                  <a:pt x="106172" y="635872"/>
                  <a:pt x="103321" y="624468"/>
                </a:cubicBezTo>
                <a:cubicBezTo>
                  <a:pt x="95887" y="594731"/>
                  <a:pt x="90711" y="564337"/>
                  <a:pt x="81018" y="535258"/>
                </a:cubicBezTo>
                <a:cubicBezTo>
                  <a:pt x="65021" y="487266"/>
                  <a:pt x="72718" y="513208"/>
                  <a:pt x="58716" y="457200"/>
                </a:cubicBezTo>
                <a:cubicBezTo>
                  <a:pt x="62433" y="401444"/>
                  <a:pt x="60681" y="345051"/>
                  <a:pt x="69867" y="289931"/>
                </a:cubicBezTo>
                <a:cubicBezTo>
                  <a:pt x="72070" y="276712"/>
                  <a:pt x="85520" y="268114"/>
                  <a:pt x="92169" y="256478"/>
                </a:cubicBezTo>
                <a:cubicBezTo>
                  <a:pt x="134445" y="182496"/>
                  <a:pt x="89349" y="236997"/>
                  <a:pt x="159077" y="167268"/>
                </a:cubicBezTo>
                <a:cubicBezTo>
                  <a:pt x="211486" y="114858"/>
                  <a:pt x="179403" y="142565"/>
                  <a:pt x="259438" y="89209"/>
                </a:cubicBezTo>
                <a:lnTo>
                  <a:pt x="326345" y="44605"/>
                </a:lnTo>
                <a:cubicBezTo>
                  <a:pt x="348647" y="37171"/>
                  <a:pt x="370445" y="28004"/>
                  <a:pt x="393252" y="22302"/>
                </a:cubicBezTo>
                <a:cubicBezTo>
                  <a:pt x="449261" y="8300"/>
                  <a:pt x="423318" y="15997"/>
                  <a:pt x="471311" y="0"/>
                </a:cubicBezTo>
                <a:cubicBezTo>
                  <a:pt x="579106" y="3717"/>
                  <a:pt x="687231" y="1940"/>
                  <a:pt x="794696" y="11151"/>
                </a:cubicBezTo>
                <a:cubicBezTo>
                  <a:pt x="818119" y="13159"/>
                  <a:pt x="838552" y="28842"/>
                  <a:pt x="861604" y="33453"/>
                </a:cubicBezTo>
                <a:cubicBezTo>
                  <a:pt x="880189" y="37170"/>
                  <a:pt x="898536" y="42390"/>
                  <a:pt x="917360" y="44605"/>
                </a:cubicBezTo>
                <a:cubicBezTo>
                  <a:pt x="961813" y="49835"/>
                  <a:pt x="1006616" y="51512"/>
                  <a:pt x="1051174" y="55756"/>
                </a:cubicBezTo>
                <a:cubicBezTo>
                  <a:pt x="1084682" y="58947"/>
                  <a:pt x="1118081" y="63190"/>
                  <a:pt x="1151535" y="66907"/>
                </a:cubicBezTo>
                <a:cubicBezTo>
                  <a:pt x="1403961" y="61420"/>
                  <a:pt x="1573951" y="68222"/>
                  <a:pt x="1798306" y="44605"/>
                </a:cubicBezTo>
                <a:cubicBezTo>
                  <a:pt x="1824445" y="41853"/>
                  <a:pt x="1850345" y="37170"/>
                  <a:pt x="1876365" y="33453"/>
                </a:cubicBezTo>
                <a:lnTo>
                  <a:pt x="3392930" y="44605"/>
                </a:lnTo>
                <a:cubicBezTo>
                  <a:pt x="3419211" y="44973"/>
                  <a:pt x="3445490" y="49381"/>
                  <a:pt x="3470989" y="55756"/>
                </a:cubicBezTo>
                <a:cubicBezTo>
                  <a:pt x="3505199" y="64308"/>
                  <a:pt x="3537896" y="78058"/>
                  <a:pt x="3571350" y="89209"/>
                </a:cubicBezTo>
                <a:cubicBezTo>
                  <a:pt x="3582501" y="92926"/>
                  <a:pt x="3594290" y="95104"/>
                  <a:pt x="3604804" y="100361"/>
                </a:cubicBezTo>
                <a:cubicBezTo>
                  <a:pt x="3663116" y="129517"/>
                  <a:pt x="3633281" y="118631"/>
                  <a:pt x="3694013" y="133814"/>
                </a:cubicBezTo>
                <a:cubicBezTo>
                  <a:pt x="3744049" y="183850"/>
                  <a:pt x="3684628" y="131079"/>
                  <a:pt x="3749769" y="167268"/>
                </a:cubicBezTo>
                <a:cubicBezTo>
                  <a:pt x="3773200" y="180285"/>
                  <a:pt x="3794374" y="197005"/>
                  <a:pt x="3816677" y="211873"/>
                </a:cubicBezTo>
                <a:lnTo>
                  <a:pt x="3850130" y="234175"/>
                </a:lnTo>
                <a:cubicBezTo>
                  <a:pt x="3902691" y="313016"/>
                  <a:pt x="3834047" y="218092"/>
                  <a:pt x="3917038" y="301083"/>
                </a:cubicBezTo>
                <a:cubicBezTo>
                  <a:pt x="3930180" y="314225"/>
                  <a:pt x="3938593" y="331410"/>
                  <a:pt x="3950491" y="345687"/>
                </a:cubicBezTo>
                <a:cubicBezTo>
                  <a:pt x="3957222" y="353764"/>
                  <a:pt x="3966226" y="359780"/>
                  <a:pt x="3972794" y="367990"/>
                </a:cubicBezTo>
                <a:cubicBezTo>
                  <a:pt x="3997498" y="398870"/>
                  <a:pt x="3994469" y="399564"/>
                  <a:pt x="4006247" y="434897"/>
                </a:cubicBezTo>
                <a:cubicBezTo>
                  <a:pt x="4002530" y="457200"/>
                  <a:pt x="4002246" y="480355"/>
                  <a:pt x="3995096" y="501805"/>
                </a:cubicBezTo>
                <a:cubicBezTo>
                  <a:pt x="3984181" y="534550"/>
                  <a:pt x="3968762" y="533200"/>
                  <a:pt x="3950491" y="557561"/>
                </a:cubicBezTo>
                <a:cubicBezTo>
                  <a:pt x="3934408" y="579004"/>
                  <a:pt x="3905886" y="624468"/>
                  <a:pt x="3905886" y="624468"/>
                </a:cubicBezTo>
                <a:cubicBezTo>
                  <a:pt x="3880259" y="701349"/>
                  <a:pt x="3900207" y="674751"/>
                  <a:pt x="3861282" y="713678"/>
                </a:cubicBezTo>
                <a:cubicBezTo>
                  <a:pt x="3857565" y="724829"/>
                  <a:pt x="3852981" y="735728"/>
                  <a:pt x="3850130" y="747131"/>
                </a:cubicBezTo>
                <a:cubicBezTo>
                  <a:pt x="3823554" y="853430"/>
                  <a:pt x="3838486" y="891513"/>
                  <a:pt x="3850130" y="1037063"/>
                </a:cubicBezTo>
                <a:cubicBezTo>
                  <a:pt x="3851352" y="1052340"/>
                  <a:pt x="3853678" y="1068361"/>
                  <a:pt x="3861282" y="1081668"/>
                </a:cubicBezTo>
                <a:cubicBezTo>
                  <a:pt x="3869106" y="1095360"/>
                  <a:pt x="3885053" y="1102674"/>
                  <a:pt x="3894735" y="1115122"/>
                </a:cubicBezTo>
                <a:cubicBezTo>
                  <a:pt x="3911191" y="1136280"/>
                  <a:pt x="3924472" y="1159727"/>
                  <a:pt x="3939340" y="1182029"/>
                </a:cubicBezTo>
                <a:lnTo>
                  <a:pt x="3961643" y="1215483"/>
                </a:lnTo>
                <a:cubicBezTo>
                  <a:pt x="3965360" y="1226634"/>
                  <a:pt x="3966747" y="1238857"/>
                  <a:pt x="3972794" y="1248936"/>
                </a:cubicBezTo>
                <a:cubicBezTo>
                  <a:pt x="3978203" y="1257951"/>
                  <a:pt x="3988528" y="1263029"/>
                  <a:pt x="3995096" y="1271239"/>
                </a:cubicBezTo>
                <a:cubicBezTo>
                  <a:pt x="4003468" y="1281704"/>
                  <a:pt x="4010750" y="1293056"/>
                  <a:pt x="4017399" y="1304692"/>
                </a:cubicBezTo>
                <a:cubicBezTo>
                  <a:pt x="4081110" y="1416185"/>
                  <a:pt x="4003811" y="1284141"/>
                  <a:pt x="4050852" y="1393902"/>
                </a:cubicBezTo>
                <a:cubicBezTo>
                  <a:pt x="4056131" y="1406221"/>
                  <a:pt x="4065721" y="1416205"/>
                  <a:pt x="4073155" y="1427356"/>
                </a:cubicBezTo>
                <a:cubicBezTo>
                  <a:pt x="4117782" y="1605866"/>
                  <a:pt x="4100733" y="1520776"/>
                  <a:pt x="4073155" y="1906858"/>
                </a:cubicBezTo>
                <a:cubicBezTo>
                  <a:pt x="4071857" y="1925025"/>
                  <a:pt x="4025319" y="1964262"/>
                  <a:pt x="4017399" y="1973766"/>
                </a:cubicBezTo>
                <a:cubicBezTo>
                  <a:pt x="3992695" y="2003411"/>
                  <a:pt x="3992630" y="2017111"/>
                  <a:pt x="3972794" y="2051824"/>
                </a:cubicBezTo>
                <a:cubicBezTo>
                  <a:pt x="3966145" y="2063460"/>
                  <a:pt x="3957925" y="2074127"/>
                  <a:pt x="3950491" y="2085278"/>
                </a:cubicBezTo>
                <a:cubicBezTo>
                  <a:pt x="3946865" y="2103406"/>
                  <a:pt x="3928189" y="2193674"/>
                  <a:pt x="3928189" y="2207941"/>
                </a:cubicBezTo>
                <a:cubicBezTo>
                  <a:pt x="3928189" y="2256406"/>
                  <a:pt x="3933329" y="2304816"/>
                  <a:pt x="3939340" y="2352907"/>
                </a:cubicBezTo>
                <a:cubicBezTo>
                  <a:pt x="3946066" y="2406719"/>
                  <a:pt x="3973388" y="2388143"/>
                  <a:pt x="3995096" y="2453268"/>
                </a:cubicBezTo>
                <a:cubicBezTo>
                  <a:pt x="4032572" y="2565698"/>
                  <a:pt x="3975392" y="2391305"/>
                  <a:pt x="4017399" y="2531326"/>
                </a:cubicBezTo>
                <a:cubicBezTo>
                  <a:pt x="4024154" y="2553844"/>
                  <a:pt x="4039701" y="2598234"/>
                  <a:pt x="4039701" y="2598234"/>
                </a:cubicBezTo>
                <a:cubicBezTo>
                  <a:pt x="4030389" y="2682046"/>
                  <a:pt x="4045900" y="2682482"/>
                  <a:pt x="4006247" y="2732048"/>
                </a:cubicBezTo>
                <a:cubicBezTo>
                  <a:pt x="3999679" y="2740258"/>
                  <a:pt x="3991379" y="2746917"/>
                  <a:pt x="3983945" y="2754351"/>
                </a:cubicBezTo>
                <a:cubicBezTo>
                  <a:pt x="3964318" y="2813234"/>
                  <a:pt x="3979314" y="2778025"/>
                  <a:pt x="3928189" y="2854712"/>
                </a:cubicBezTo>
                <a:cubicBezTo>
                  <a:pt x="3920755" y="2865863"/>
                  <a:pt x="3918601" y="2883928"/>
                  <a:pt x="3905886" y="2888166"/>
                </a:cubicBezTo>
                <a:lnTo>
                  <a:pt x="3838979" y="2910468"/>
                </a:lnTo>
                <a:cubicBezTo>
                  <a:pt x="3716316" y="2906751"/>
                  <a:pt x="3593539" y="2905767"/>
                  <a:pt x="3470989" y="2899317"/>
                </a:cubicBezTo>
                <a:cubicBezTo>
                  <a:pt x="3452062" y="2898321"/>
                  <a:pt x="3433881" y="2891557"/>
                  <a:pt x="3415233" y="2888166"/>
                </a:cubicBezTo>
                <a:cubicBezTo>
                  <a:pt x="3392988" y="2884121"/>
                  <a:pt x="3370738" y="2880002"/>
                  <a:pt x="3348326" y="2877014"/>
                </a:cubicBezTo>
                <a:cubicBezTo>
                  <a:pt x="3314962" y="2872565"/>
                  <a:pt x="3281394" y="2869796"/>
                  <a:pt x="3247965" y="2865863"/>
                </a:cubicBezTo>
                <a:lnTo>
                  <a:pt x="3158755" y="2854712"/>
                </a:lnTo>
                <a:lnTo>
                  <a:pt x="2846521" y="2865863"/>
                </a:lnTo>
                <a:cubicBezTo>
                  <a:pt x="2812911" y="2867680"/>
                  <a:pt x="2779810" y="2876203"/>
                  <a:pt x="2746160" y="2877014"/>
                </a:cubicBezTo>
                <a:cubicBezTo>
                  <a:pt x="2471151" y="2883641"/>
                  <a:pt x="2196033" y="2884449"/>
                  <a:pt x="1920969" y="2888166"/>
                </a:cubicBezTo>
                <a:cubicBezTo>
                  <a:pt x="1894950" y="2891883"/>
                  <a:pt x="1868771" y="2894615"/>
                  <a:pt x="1842911" y="2899317"/>
                </a:cubicBezTo>
                <a:cubicBezTo>
                  <a:pt x="1827832" y="2902059"/>
                  <a:pt x="1813042" y="2906258"/>
                  <a:pt x="1798306" y="2910468"/>
                </a:cubicBezTo>
                <a:cubicBezTo>
                  <a:pt x="1787004" y="2913697"/>
                  <a:pt x="1776378" y="2919314"/>
                  <a:pt x="1764852" y="2921619"/>
                </a:cubicBezTo>
                <a:cubicBezTo>
                  <a:pt x="1565120" y="2961565"/>
                  <a:pt x="1774394" y="2910868"/>
                  <a:pt x="1642189" y="2943922"/>
                </a:cubicBezTo>
                <a:cubicBezTo>
                  <a:pt x="1272383" y="2934190"/>
                  <a:pt x="1256538" y="2924626"/>
                  <a:pt x="928511" y="2943922"/>
                </a:cubicBezTo>
                <a:cubicBezTo>
                  <a:pt x="882613" y="2946622"/>
                  <a:pt x="838447" y="2953099"/>
                  <a:pt x="794696" y="2966224"/>
                </a:cubicBezTo>
                <a:cubicBezTo>
                  <a:pt x="772179" y="2972979"/>
                  <a:pt x="750895" y="2984194"/>
                  <a:pt x="727789" y="2988526"/>
                </a:cubicBezTo>
                <a:cubicBezTo>
                  <a:pt x="691073" y="2995410"/>
                  <a:pt x="653448" y="2995961"/>
                  <a:pt x="616277" y="2999678"/>
                </a:cubicBezTo>
                <a:cubicBezTo>
                  <a:pt x="484403" y="2995282"/>
                  <a:pt x="329974" y="3000282"/>
                  <a:pt x="192530" y="2977375"/>
                </a:cubicBezTo>
                <a:cubicBezTo>
                  <a:pt x="177413" y="2974856"/>
                  <a:pt x="162794" y="2969941"/>
                  <a:pt x="147926" y="2966224"/>
                </a:cubicBezTo>
                <a:lnTo>
                  <a:pt x="81018" y="2921619"/>
                </a:lnTo>
                <a:lnTo>
                  <a:pt x="47565" y="2899317"/>
                </a:lnTo>
                <a:cubicBezTo>
                  <a:pt x="32697" y="2877014"/>
                  <a:pt x="0" y="2859049"/>
                  <a:pt x="2960" y="2832409"/>
                </a:cubicBezTo>
                <a:cubicBezTo>
                  <a:pt x="6677" y="2798955"/>
                  <a:pt x="6542" y="2764846"/>
                  <a:pt x="14111" y="2732048"/>
                </a:cubicBezTo>
                <a:cubicBezTo>
                  <a:pt x="17849" y="2715851"/>
                  <a:pt x="29662" y="2702634"/>
                  <a:pt x="36413" y="2687444"/>
                </a:cubicBezTo>
                <a:cubicBezTo>
                  <a:pt x="61117" y="2631859"/>
                  <a:pt x="66283" y="2598037"/>
                  <a:pt x="103321" y="2542478"/>
                </a:cubicBezTo>
                <a:cubicBezTo>
                  <a:pt x="110755" y="2531327"/>
                  <a:pt x="120180" y="2521271"/>
                  <a:pt x="125623" y="2509024"/>
                </a:cubicBezTo>
                <a:cubicBezTo>
                  <a:pt x="166626" y="2416767"/>
                  <a:pt x="124427" y="2465617"/>
                  <a:pt x="170228" y="2419814"/>
                </a:cubicBezTo>
                <a:cubicBezTo>
                  <a:pt x="173945" y="2408663"/>
                  <a:pt x="176122" y="2396874"/>
                  <a:pt x="181379" y="2386361"/>
                </a:cubicBezTo>
                <a:cubicBezTo>
                  <a:pt x="187373" y="2374374"/>
                  <a:pt x="198403" y="2365226"/>
                  <a:pt x="203682" y="2352907"/>
                </a:cubicBezTo>
                <a:cubicBezTo>
                  <a:pt x="209719" y="2338820"/>
                  <a:pt x="209452" y="2322652"/>
                  <a:pt x="214833" y="2308302"/>
                </a:cubicBezTo>
                <a:cubicBezTo>
                  <a:pt x="226961" y="2275960"/>
                  <a:pt x="240948" y="2257977"/>
                  <a:pt x="259438" y="2230244"/>
                </a:cubicBezTo>
                <a:cubicBezTo>
                  <a:pt x="263155" y="2211658"/>
                  <a:pt x="265602" y="2192773"/>
                  <a:pt x="270589" y="2174487"/>
                </a:cubicBezTo>
                <a:cubicBezTo>
                  <a:pt x="276774" y="2151807"/>
                  <a:pt x="292891" y="2107580"/>
                  <a:pt x="292891" y="2107580"/>
                </a:cubicBezTo>
                <a:cubicBezTo>
                  <a:pt x="287953" y="1984130"/>
                  <a:pt x="290887" y="1861381"/>
                  <a:pt x="270589" y="1739590"/>
                </a:cubicBezTo>
                <a:cubicBezTo>
                  <a:pt x="268069" y="1724473"/>
                  <a:pt x="266292" y="1708693"/>
                  <a:pt x="259438" y="1694985"/>
                </a:cubicBezTo>
                <a:cubicBezTo>
                  <a:pt x="251126" y="1678362"/>
                  <a:pt x="237135" y="1665248"/>
                  <a:pt x="225984" y="1650380"/>
                </a:cubicBezTo>
                <a:cubicBezTo>
                  <a:pt x="222267" y="1628078"/>
                  <a:pt x="221330" y="1605129"/>
                  <a:pt x="214833" y="1583473"/>
                </a:cubicBezTo>
                <a:cubicBezTo>
                  <a:pt x="210056" y="1567551"/>
                  <a:pt x="193404" y="1555468"/>
                  <a:pt x="192530" y="1538868"/>
                </a:cubicBezTo>
                <a:cubicBezTo>
                  <a:pt x="192341" y="1535273"/>
                  <a:pt x="193520" y="1376728"/>
                  <a:pt x="214833" y="1326995"/>
                </a:cubicBezTo>
                <a:cubicBezTo>
                  <a:pt x="220112" y="1314676"/>
                  <a:pt x="231142" y="1305528"/>
                  <a:pt x="237135" y="1293541"/>
                </a:cubicBezTo>
                <a:cubicBezTo>
                  <a:pt x="283295" y="1201218"/>
                  <a:pt x="206682" y="1322491"/>
                  <a:pt x="270589" y="1226634"/>
                </a:cubicBezTo>
                <a:lnTo>
                  <a:pt x="292891" y="1159726"/>
                </a:lnTo>
                <a:lnTo>
                  <a:pt x="304043" y="1126273"/>
                </a:lnTo>
                <a:cubicBezTo>
                  <a:pt x="298649" y="1093914"/>
                  <a:pt x="305397" y="1054467"/>
                  <a:pt x="270589" y="1037063"/>
                </a:cubicBezTo>
                <a:cubicBezTo>
                  <a:pt x="263940" y="1033738"/>
                  <a:pt x="238994" y="1083527"/>
                  <a:pt x="237135" y="1070517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49169" name="Text Box 2"/>
          <p:cNvSpPr txBox="1">
            <a:spLocks noChangeArrowheads="1"/>
          </p:cNvSpPr>
          <p:nvPr/>
        </p:nvSpPr>
        <p:spPr bwMode="auto">
          <a:xfrm>
            <a:off x="584200" y="1371600"/>
            <a:ext cx="23764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240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 valence bond:</a:t>
            </a:r>
          </a:p>
        </p:txBody>
      </p:sp>
      <p:sp>
        <p:nvSpPr>
          <p:cNvPr id="42" name="Freeform 41"/>
          <p:cNvSpPr/>
          <p:nvPr/>
        </p:nvSpPr>
        <p:spPr>
          <a:xfrm>
            <a:off x="7215188" y="1889125"/>
            <a:ext cx="571500" cy="601663"/>
          </a:xfrm>
          <a:custGeom>
            <a:avLst/>
            <a:gdLst>
              <a:gd name="connsiteX0" fmla="*/ 83736 w 576105"/>
              <a:gd name="connsiteY0" fmla="*/ 147375 h 567732"/>
              <a:gd name="connsiteX1" fmla="*/ 324897 w 576105"/>
              <a:gd name="connsiteY1" fmla="*/ 6699 h 567732"/>
              <a:gd name="connsiteX2" fmla="*/ 515815 w 576105"/>
              <a:gd name="connsiteY2" fmla="*/ 107182 h 567732"/>
              <a:gd name="connsiteX3" fmla="*/ 545960 w 576105"/>
              <a:gd name="connsiteY3" fmla="*/ 388536 h 567732"/>
              <a:gd name="connsiteX4" fmla="*/ 334945 w 576105"/>
              <a:gd name="connsiteY4" fmla="*/ 559358 h 567732"/>
              <a:gd name="connsiteX5" fmla="*/ 43543 w 576105"/>
              <a:gd name="connsiteY5" fmla="*/ 438778 h 567732"/>
              <a:gd name="connsiteX6" fmla="*/ 83736 w 576105"/>
              <a:gd name="connsiteY6" fmla="*/ 147375 h 56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6105" h="567732">
                <a:moveTo>
                  <a:pt x="83736" y="147375"/>
                </a:moveTo>
                <a:cubicBezTo>
                  <a:pt x="130628" y="75362"/>
                  <a:pt x="252884" y="13398"/>
                  <a:pt x="324897" y="6699"/>
                </a:cubicBezTo>
                <a:cubicBezTo>
                  <a:pt x="396910" y="0"/>
                  <a:pt x="478971" y="43542"/>
                  <a:pt x="515815" y="107182"/>
                </a:cubicBezTo>
                <a:cubicBezTo>
                  <a:pt x="552659" y="170822"/>
                  <a:pt x="576105" y="313173"/>
                  <a:pt x="545960" y="388536"/>
                </a:cubicBezTo>
                <a:cubicBezTo>
                  <a:pt x="515815" y="463899"/>
                  <a:pt x="418681" y="550984"/>
                  <a:pt x="334945" y="559358"/>
                </a:cubicBezTo>
                <a:cubicBezTo>
                  <a:pt x="251209" y="567732"/>
                  <a:pt x="87086" y="510791"/>
                  <a:pt x="43543" y="438778"/>
                </a:cubicBezTo>
                <a:cubicBezTo>
                  <a:pt x="0" y="366765"/>
                  <a:pt x="36844" y="219388"/>
                  <a:pt x="83736" y="147375"/>
                </a:cubicBezTo>
                <a:close/>
              </a:path>
            </a:pathLst>
          </a:custGeom>
          <a:noFill/>
          <a:ln w="76200">
            <a:solidFill>
              <a:schemeClr val="accent1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49171" name="Text Box 56"/>
          <p:cNvSpPr txBox="1">
            <a:spLocks noChangeArrowheads="1"/>
          </p:cNvSpPr>
          <p:nvPr/>
        </p:nvSpPr>
        <p:spPr bwMode="auto">
          <a:xfrm>
            <a:off x="6858000" y="3886200"/>
            <a:ext cx="1066800" cy="952500"/>
          </a:xfrm>
          <a:prstGeom prst="rect">
            <a:avLst/>
          </a:prstGeom>
          <a:noFill/>
          <a:ln w="38100">
            <a:solidFill>
              <a:srgbClr val="FF00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5400" smtClean="0">
                <a:solidFill>
                  <a:prstClr val="black"/>
                </a:solidFill>
                <a:latin typeface="Arial" panose="020B0604020202020204" pitchFamily="34" charset="0"/>
              </a:rPr>
              <a:t>|0</a:t>
            </a:r>
          </a:p>
        </p:txBody>
      </p:sp>
      <p:grpSp>
        <p:nvGrpSpPr>
          <p:cNvPr id="49172" name="Group 58"/>
          <p:cNvGrpSpPr>
            <a:grpSpLocks/>
          </p:cNvGrpSpPr>
          <p:nvPr/>
        </p:nvGrpSpPr>
        <p:grpSpPr bwMode="auto">
          <a:xfrm>
            <a:off x="7543800" y="4114800"/>
            <a:ext cx="228600" cy="609600"/>
            <a:chOff x="4512" y="3216"/>
            <a:chExt cx="144" cy="384"/>
          </a:xfrm>
        </p:grpSpPr>
        <p:sp>
          <p:nvSpPr>
            <p:cNvPr id="49173" name="Line 59"/>
            <p:cNvSpPr>
              <a:spLocks noChangeShapeType="1"/>
            </p:cNvSpPr>
            <p:nvPr/>
          </p:nvSpPr>
          <p:spPr bwMode="auto">
            <a:xfrm>
              <a:off x="4512" y="3216"/>
              <a:ext cx="144" cy="192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49174" name="Line 60"/>
            <p:cNvSpPr>
              <a:spLocks noChangeShapeType="1"/>
            </p:cNvSpPr>
            <p:nvPr/>
          </p:nvSpPr>
          <p:spPr bwMode="auto">
            <a:xfrm flipV="1">
              <a:off x="4512" y="3408"/>
              <a:ext cx="144" cy="192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15421387"/>
      </p:ext>
    </p:extLst>
  </p:cSld>
  <p:clrMapOvr>
    <a:masterClrMapping/>
  </p:clrMapOvr>
  <p:transition spd="med">
    <p:fade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Straight Connector 4"/>
          <p:cNvCxnSpPr/>
          <p:nvPr/>
        </p:nvCxnSpPr>
        <p:spPr>
          <a:xfrm>
            <a:off x="0" y="990600"/>
            <a:ext cx="9144000" cy="0"/>
          </a:xfrm>
          <a:prstGeom prst="line">
            <a:avLst/>
          </a:prstGeom>
          <a:ln w="63500" cmpd="sng">
            <a:solidFill>
              <a:schemeClr val="accent5">
                <a:lumMod val="40000"/>
                <a:lumOff val="60000"/>
              </a:schemeClr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25603" name="Title 1"/>
          <p:cNvSpPr>
            <a:spLocks noGrp="1"/>
          </p:cNvSpPr>
          <p:nvPr>
            <p:ph type="title"/>
          </p:nvPr>
        </p:nvSpPr>
        <p:spPr>
          <a:xfrm>
            <a:off x="381000" y="0"/>
            <a:ext cx="8229600" cy="1143000"/>
          </a:xfrm>
        </p:spPr>
        <p:txBody>
          <a:bodyPr/>
          <a:lstStyle/>
          <a:p>
            <a:pPr eaLnBrk="1" hangingPunct="1"/>
            <a:r>
              <a:rPr lang="en-US" dirty="0" smtClean="0"/>
              <a:t>Hard Disk Drive</a:t>
            </a:r>
          </a:p>
        </p:txBody>
      </p:sp>
      <p:pic>
        <p:nvPicPr>
          <p:cNvPr id="25604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50" y="1514475"/>
            <a:ext cx="8812213" cy="433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05" name="TextBox 5"/>
          <p:cNvSpPr txBox="1">
            <a:spLocks noChangeArrowheads="1"/>
          </p:cNvSpPr>
          <p:nvPr/>
        </p:nvSpPr>
        <p:spPr bwMode="auto">
          <a:xfrm>
            <a:off x="4248150" y="6353175"/>
            <a:ext cx="460851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http://en.wikipedia.org/wiki/Hard_disk_drive</a:t>
            </a:r>
          </a:p>
        </p:txBody>
      </p:sp>
    </p:spTree>
    <p:extLst>
      <p:ext uri="{BB962C8B-B14F-4D97-AF65-F5344CB8AC3E}">
        <p14:creationId xmlns:p14="http://schemas.microsoft.com/office/powerpoint/2010/main" val="139322401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0178" name="Object 2"/>
          <p:cNvGraphicFramePr>
            <a:graphicFrameLocks noChangeAspect="1"/>
          </p:cNvGraphicFramePr>
          <p:nvPr/>
        </p:nvGraphicFramePr>
        <p:xfrm>
          <a:off x="2403475" y="1905000"/>
          <a:ext cx="1939925" cy="790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87337" name="Equation" r:id="rId3" imgW="1028700" imgH="419100" progId="Equation.3">
                  <p:embed/>
                </p:oleObj>
              </mc:Choice>
              <mc:Fallback>
                <p:oleObj name="Equation" r:id="rId3" imgW="1028700" imgH="4191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03475" y="1905000"/>
                        <a:ext cx="1939925" cy="7905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74" name="Straight Connector 73"/>
          <p:cNvCxnSpPr/>
          <p:nvPr/>
        </p:nvCxnSpPr>
        <p:spPr>
          <a:xfrm>
            <a:off x="0" y="990600"/>
            <a:ext cx="9144000" cy="0"/>
          </a:xfrm>
          <a:prstGeom prst="line">
            <a:avLst/>
          </a:prstGeom>
          <a:ln w="63500" cmpd="sng">
            <a:solidFill>
              <a:schemeClr val="accent5">
                <a:lumMod val="40000"/>
                <a:lumOff val="60000"/>
              </a:schemeClr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75" name="Title 1"/>
          <p:cNvSpPr txBox="1">
            <a:spLocks/>
          </p:cNvSpPr>
          <p:nvPr/>
        </p:nvSpPr>
        <p:spPr bwMode="auto">
          <a:xfrm>
            <a:off x="381000" y="0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solidFill>
                  <a:prstClr val="black"/>
                </a:solidFill>
                <a:latin typeface="Calibri"/>
                <a:ea typeface="+mj-ea"/>
                <a:cs typeface="+mj-cs"/>
              </a:rPr>
              <a:t>Another Kind of Order</a:t>
            </a:r>
          </a:p>
        </p:txBody>
      </p:sp>
      <p:pic>
        <p:nvPicPr>
          <p:cNvPr id="50181" name="Picture 3" descr="Benzene_structur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1219200"/>
            <a:ext cx="2057400" cy="1995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82" name="Line 4"/>
          <p:cNvSpPr>
            <a:spLocks noChangeShapeType="1"/>
          </p:cNvSpPr>
          <p:nvPr/>
        </p:nvSpPr>
        <p:spPr bwMode="auto">
          <a:xfrm>
            <a:off x="1260475" y="2286000"/>
            <a:ext cx="762000" cy="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50183" name="Oval 5"/>
          <p:cNvSpPr>
            <a:spLocks noChangeArrowheads="1"/>
          </p:cNvSpPr>
          <p:nvPr/>
        </p:nvSpPr>
        <p:spPr bwMode="auto">
          <a:xfrm>
            <a:off x="1184275" y="2209800"/>
            <a:ext cx="152400" cy="1524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1800" smtClean="0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50184" name="Oval 6"/>
          <p:cNvSpPr>
            <a:spLocks noChangeArrowheads="1"/>
          </p:cNvSpPr>
          <p:nvPr/>
        </p:nvSpPr>
        <p:spPr bwMode="auto">
          <a:xfrm>
            <a:off x="1946275" y="2209800"/>
            <a:ext cx="152400" cy="1524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1800" smtClean="0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50185" name="Line 51"/>
          <p:cNvSpPr>
            <a:spLocks noChangeShapeType="1"/>
          </p:cNvSpPr>
          <p:nvPr/>
        </p:nvSpPr>
        <p:spPr bwMode="auto">
          <a:xfrm>
            <a:off x="2743200" y="2971800"/>
            <a:ext cx="0" cy="3352800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50186" name="Line 52"/>
          <p:cNvSpPr>
            <a:spLocks noChangeShapeType="1"/>
          </p:cNvSpPr>
          <p:nvPr/>
        </p:nvSpPr>
        <p:spPr bwMode="auto">
          <a:xfrm>
            <a:off x="3505200" y="2971800"/>
            <a:ext cx="0" cy="3352800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50187" name="Line 53"/>
          <p:cNvSpPr>
            <a:spLocks noChangeShapeType="1"/>
          </p:cNvSpPr>
          <p:nvPr/>
        </p:nvSpPr>
        <p:spPr bwMode="auto">
          <a:xfrm>
            <a:off x="4343400" y="2971800"/>
            <a:ext cx="0" cy="3352800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50188" name="Line 54"/>
          <p:cNvSpPr>
            <a:spLocks noChangeShapeType="1"/>
          </p:cNvSpPr>
          <p:nvPr/>
        </p:nvSpPr>
        <p:spPr bwMode="auto">
          <a:xfrm>
            <a:off x="5105400" y="2895600"/>
            <a:ext cx="0" cy="3352800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50189" name="Text Box 55"/>
          <p:cNvSpPr txBox="1">
            <a:spLocks noChangeArrowheads="1"/>
          </p:cNvSpPr>
          <p:nvPr/>
        </p:nvSpPr>
        <p:spPr bwMode="auto">
          <a:xfrm>
            <a:off x="2590800" y="633888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2</a:t>
            </a:r>
          </a:p>
        </p:txBody>
      </p:sp>
      <p:sp>
        <p:nvSpPr>
          <p:cNvPr id="50190" name="Text Box 56"/>
          <p:cNvSpPr txBox="1">
            <a:spLocks noChangeArrowheads="1"/>
          </p:cNvSpPr>
          <p:nvPr/>
        </p:nvSpPr>
        <p:spPr bwMode="auto">
          <a:xfrm>
            <a:off x="3352800" y="633888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0</a:t>
            </a:r>
          </a:p>
        </p:txBody>
      </p:sp>
      <p:sp>
        <p:nvSpPr>
          <p:cNvPr id="50191" name="Text Box 57"/>
          <p:cNvSpPr txBox="1">
            <a:spLocks noChangeArrowheads="1"/>
          </p:cNvSpPr>
          <p:nvPr/>
        </p:nvSpPr>
        <p:spPr bwMode="auto">
          <a:xfrm>
            <a:off x="4191000" y="633888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0</a:t>
            </a:r>
          </a:p>
        </p:txBody>
      </p:sp>
      <p:sp>
        <p:nvSpPr>
          <p:cNvPr id="50192" name="Text Box 58"/>
          <p:cNvSpPr txBox="1">
            <a:spLocks noChangeArrowheads="1"/>
          </p:cNvSpPr>
          <p:nvPr/>
        </p:nvSpPr>
        <p:spPr bwMode="auto">
          <a:xfrm>
            <a:off x="4953000" y="633888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2</a:t>
            </a:r>
          </a:p>
        </p:txBody>
      </p:sp>
      <p:sp>
        <p:nvSpPr>
          <p:cNvPr id="50193" name="Line 53"/>
          <p:cNvSpPr>
            <a:spLocks noChangeShapeType="1"/>
          </p:cNvSpPr>
          <p:nvPr/>
        </p:nvSpPr>
        <p:spPr bwMode="auto">
          <a:xfrm>
            <a:off x="5562600" y="6477000"/>
            <a:ext cx="60960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50194" name="Text Box 54"/>
          <p:cNvSpPr txBox="1">
            <a:spLocks noChangeArrowheads="1"/>
          </p:cNvSpPr>
          <p:nvPr/>
        </p:nvSpPr>
        <p:spPr bwMode="auto">
          <a:xfrm>
            <a:off x="6324600" y="6248400"/>
            <a:ext cx="711200" cy="369888"/>
          </a:xfrm>
          <a:prstGeom prst="rect">
            <a:avLst/>
          </a:prstGeom>
          <a:noFill/>
          <a:ln w="28575">
            <a:solidFill>
              <a:srgbClr val="FF00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Even</a:t>
            </a:r>
          </a:p>
        </p:txBody>
      </p:sp>
      <p:grpSp>
        <p:nvGrpSpPr>
          <p:cNvPr id="50195" name="Group 57"/>
          <p:cNvGrpSpPr>
            <a:grpSpLocks/>
          </p:cNvGrpSpPr>
          <p:nvPr/>
        </p:nvGrpSpPr>
        <p:grpSpPr bwMode="auto">
          <a:xfrm>
            <a:off x="1828800" y="3505200"/>
            <a:ext cx="4038600" cy="2514600"/>
            <a:chOff x="990600" y="3200400"/>
            <a:chExt cx="4038600" cy="2514600"/>
          </a:xfrm>
        </p:grpSpPr>
        <p:grpSp>
          <p:nvGrpSpPr>
            <p:cNvPr id="50202" name="Group 3"/>
            <p:cNvGrpSpPr>
              <a:grpSpLocks/>
            </p:cNvGrpSpPr>
            <p:nvPr/>
          </p:nvGrpSpPr>
          <p:grpSpPr bwMode="auto">
            <a:xfrm>
              <a:off x="1371600" y="3200400"/>
              <a:ext cx="3276600" cy="2514600"/>
              <a:chOff x="1104" y="1920"/>
              <a:chExt cx="2064" cy="1584"/>
            </a:xfrm>
          </p:grpSpPr>
          <p:grpSp>
            <p:nvGrpSpPr>
              <p:cNvPr id="50215" name="Group 4"/>
              <p:cNvGrpSpPr>
                <a:grpSpLocks/>
              </p:cNvGrpSpPr>
              <p:nvPr/>
            </p:nvGrpSpPr>
            <p:grpSpPr bwMode="auto">
              <a:xfrm>
                <a:off x="1104" y="1920"/>
                <a:ext cx="2064" cy="96"/>
                <a:chOff x="1056" y="1920"/>
                <a:chExt cx="2064" cy="96"/>
              </a:xfrm>
            </p:grpSpPr>
            <p:sp>
              <p:nvSpPr>
                <p:cNvPr id="50234" name="Oval 5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50235" name="Oval 6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50236" name="Oval 7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50237" name="Oval 8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50238" name="Oval 9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50216" name="Group 10"/>
              <p:cNvGrpSpPr>
                <a:grpSpLocks/>
              </p:cNvGrpSpPr>
              <p:nvPr/>
            </p:nvGrpSpPr>
            <p:grpSpPr bwMode="auto">
              <a:xfrm>
                <a:off x="1104" y="2912"/>
                <a:ext cx="2064" cy="96"/>
                <a:chOff x="1056" y="1920"/>
                <a:chExt cx="2064" cy="96"/>
              </a:xfrm>
            </p:grpSpPr>
            <p:sp>
              <p:nvSpPr>
                <p:cNvPr id="50229" name="Oval 11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50230" name="Oval 12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50231" name="Oval 13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50232" name="Oval 14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50233" name="Oval 15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50217" name="Group 16"/>
              <p:cNvGrpSpPr>
                <a:grpSpLocks/>
              </p:cNvGrpSpPr>
              <p:nvPr/>
            </p:nvGrpSpPr>
            <p:grpSpPr bwMode="auto">
              <a:xfrm>
                <a:off x="1104" y="2416"/>
                <a:ext cx="2064" cy="96"/>
                <a:chOff x="1056" y="1920"/>
                <a:chExt cx="2064" cy="96"/>
              </a:xfrm>
            </p:grpSpPr>
            <p:sp>
              <p:nvSpPr>
                <p:cNvPr id="50224" name="Oval 17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50225" name="Oval 18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50226" name="Oval 19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50227" name="Oval 20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50228" name="Oval 21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50218" name="Group 22"/>
              <p:cNvGrpSpPr>
                <a:grpSpLocks/>
              </p:cNvGrpSpPr>
              <p:nvPr/>
            </p:nvGrpSpPr>
            <p:grpSpPr bwMode="auto">
              <a:xfrm>
                <a:off x="1104" y="3408"/>
                <a:ext cx="2064" cy="96"/>
                <a:chOff x="1056" y="1920"/>
                <a:chExt cx="2064" cy="96"/>
              </a:xfrm>
            </p:grpSpPr>
            <p:sp>
              <p:nvSpPr>
                <p:cNvPr id="50219" name="Oval 23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50220" name="Oval 24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50221" name="Oval 25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50222" name="Oval 26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50223" name="Oval 27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</p:grpSp>
        </p:grpSp>
        <p:sp>
          <p:nvSpPr>
            <p:cNvPr id="50203" name="Line 28"/>
            <p:cNvSpPr>
              <a:spLocks noChangeShapeType="1"/>
            </p:cNvSpPr>
            <p:nvPr/>
          </p:nvSpPr>
          <p:spPr bwMode="auto">
            <a:xfrm>
              <a:off x="1447800" y="3276600"/>
              <a:ext cx="762000" cy="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50204" name="Line 29"/>
            <p:cNvSpPr>
              <a:spLocks noChangeShapeType="1"/>
            </p:cNvSpPr>
            <p:nvPr/>
          </p:nvSpPr>
          <p:spPr bwMode="auto">
            <a:xfrm>
              <a:off x="990600" y="5638800"/>
              <a:ext cx="457200" cy="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50205" name="Line 30"/>
            <p:cNvSpPr>
              <a:spLocks noChangeShapeType="1"/>
            </p:cNvSpPr>
            <p:nvPr/>
          </p:nvSpPr>
          <p:spPr bwMode="auto">
            <a:xfrm flipV="1">
              <a:off x="1447800" y="4038600"/>
              <a:ext cx="762000" cy="83820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50206" name="Line 31"/>
            <p:cNvSpPr>
              <a:spLocks noChangeShapeType="1"/>
            </p:cNvSpPr>
            <p:nvPr/>
          </p:nvSpPr>
          <p:spPr bwMode="auto">
            <a:xfrm>
              <a:off x="2238676" y="4876800"/>
              <a:ext cx="0" cy="76200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50207" name="Freeform 32"/>
            <p:cNvSpPr>
              <a:spLocks/>
            </p:cNvSpPr>
            <p:nvPr/>
          </p:nvSpPr>
          <p:spPr bwMode="auto">
            <a:xfrm rot="10451251">
              <a:off x="3524450" y="4033838"/>
              <a:ext cx="306388" cy="1606550"/>
            </a:xfrm>
            <a:custGeom>
              <a:avLst/>
              <a:gdLst>
                <a:gd name="T0" fmla="*/ 2147483646 w 248"/>
                <a:gd name="T1" fmla="*/ 0 h 1008"/>
                <a:gd name="T2" fmla="*/ 2147483646 w 248"/>
                <a:gd name="T3" fmla="*/ 2147483646 h 1008"/>
                <a:gd name="T4" fmla="*/ 0 w 248"/>
                <a:gd name="T5" fmla="*/ 2147483646 h 1008"/>
                <a:gd name="T6" fmla="*/ 0 60000 65536"/>
                <a:gd name="T7" fmla="*/ 0 60000 65536"/>
                <a:gd name="T8" fmla="*/ 0 60000 65536"/>
                <a:gd name="T9" fmla="*/ 0 w 248"/>
                <a:gd name="T10" fmla="*/ 0 h 1008"/>
                <a:gd name="T11" fmla="*/ 248 w 248"/>
                <a:gd name="T12" fmla="*/ 1008 h 10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48" h="1008">
                  <a:moveTo>
                    <a:pt x="48" y="0"/>
                  </a:moveTo>
                  <a:cubicBezTo>
                    <a:pt x="148" y="156"/>
                    <a:pt x="248" y="312"/>
                    <a:pt x="240" y="480"/>
                  </a:cubicBezTo>
                  <a:cubicBezTo>
                    <a:pt x="232" y="648"/>
                    <a:pt x="40" y="920"/>
                    <a:pt x="0" y="1008"/>
                  </a:cubicBezTo>
                </a:path>
              </a:pathLst>
            </a:custGeom>
            <a:noFill/>
            <a:ln w="57150" cmpd="sng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50208" name="Line 39"/>
            <p:cNvSpPr>
              <a:spLocks noChangeShapeType="1"/>
            </p:cNvSpPr>
            <p:nvPr/>
          </p:nvSpPr>
          <p:spPr bwMode="auto">
            <a:xfrm flipH="1">
              <a:off x="1066800" y="4038600"/>
              <a:ext cx="381000" cy="38100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50209" name="Line 40"/>
            <p:cNvSpPr>
              <a:spLocks noChangeShapeType="1"/>
            </p:cNvSpPr>
            <p:nvPr/>
          </p:nvSpPr>
          <p:spPr bwMode="auto">
            <a:xfrm flipH="1">
              <a:off x="4572000" y="4495800"/>
              <a:ext cx="381000" cy="38100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50210" name="Line 41"/>
            <p:cNvSpPr>
              <a:spLocks noChangeShapeType="1"/>
            </p:cNvSpPr>
            <p:nvPr/>
          </p:nvSpPr>
          <p:spPr bwMode="auto">
            <a:xfrm>
              <a:off x="3810000" y="3276600"/>
              <a:ext cx="762000" cy="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50211" name="Line 42"/>
            <p:cNvSpPr>
              <a:spLocks noChangeShapeType="1"/>
            </p:cNvSpPr>
            <p:nvPr/>
          </p:nvSpPr>
          <p:spPr bwMode="auto">
            <a:xfrm>
              <a:off x="2971800" y="3276600"/>
              <a:ext cx="0" cy="76200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50212" name="Line 43"/>
            <p:cNvSpPr>
              <a:spLocks noChangeShapeType="1"/>
            </p:cNvSpPr>
            <p:nvPr/>
          </p:nvSpPr>
          <p:spPr bwMode="auto">
            <a:xfrm flipH="1">
              <a:off x="3733800" y="4038600"/>
              <a:ext cx="838200" cy="83820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50213" name="Line 50"/>
            <p:cNvSpPr>
              <a:spLocks noChangeShapeType="1"/>
            </p:cNvSpPr>
            <p:nvPr/>
          </p:nvSpPr>
          <p:spPr bwMode="auto">
            <a:xfrm>
              <a:off x="4572000" y="5638800"/>
              <a:ext cx="457200" cy="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50214" name="Line 51"/>
            <p:cNvSpPr>
              <a:spLocks noChangeShapeType="1"/>
            </p:cNvSpPr>
            <p:nvPr/>
          </p:nvSpPr>
          <p:spPr bwMode="auto">
            <a:xfrm>
              <a:off x="3009498" y="4876800"/>
              <a:ext cx="0" cy="76200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</p:grpSp>
      <p:sp>
        <p:nvSpPr>
          <p:cNvPr id="50196" name="Text Box 56"/>
          <p:cNvSpPr txBox="1">
            <a:spLocks noChangeArrowheads="1"/>
          </p:cNvSpPr>
          <p:nvPr/>
        </p:nvSpPr>
        <p:spPr bwMode="auto">
          <a:xfrm>
            <a:off x="6858000" y="3886200"/>
            <a:ext cx="1066800" cy="952500"/>
          </a:xfrm>
          <a:prstGeom prst="rect">
            <a:avLst/>
          </a:prstGeom>
          <a:noFill/>
          <a:ln w="38100">
            <a:solidFill>
              <a:srgbClr val="FF00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5400" smtClean="0">
                <a:solidFill>
                  <a:prstClr val="black"/>
                </a:solidFill>
                <a:latin typeface="Arial" panose="020B0604020202020204" pitchFamily="34" charset="0"/>
              </a:rPr>
              <a:t>|1</a:t>
            </a:r>
          </a:p>
        </p:txBody>
      </p:sp>
      <p:grpSp>
        <p:nvGrpSpPr>
          <p:cNvPr id="50197" name="Group 58"/>
          <p:cNvGrpSpPr>
            <a:grpSpLocks/>
          </p:cNvGrpSpPr>
          <p:nvPr/>
        </p:nvGrpSpPr>
        <p:grpSpPr bwMode="auto">
          <a:xfrm>
            <a:off x="7543800" y="4114800"/>
            <a:ext cx="228600" cy="609600"/>
            <a:chOff x="4512" y="3216"/>
            <a:chExt cx="144" cy="384"/>
          </a:xfrm>
        </p:grpSpPr>
        <p:sp>
          <p:nvSpPr>
            <p:cNvPr id="50200" name="Line 59"/>
            <p:cNvSpPr>
              <a:spLocks noChangeShapeType="1"/>
            </p:cNvSpPr>
            <p:nvPr/>
          </p:nvSpPr>
          <p:spPr bwMode="auto">
            <a:xfrm>
              <a:off x="4512" y="3216"/>
              <a:ext cx="144" cy="192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50201" name="Line 60"/>
            <p:cNvSpPr>
              <a:spLocks noChangeShapeType="1"/>
            </p:cNvSpPr>
            <p:nvPr/>
          </p:nvSpPr>
          <p:spPr bwMode="auto">
            <a:xfrm flipV="1">
              <a:off x="4512" y="3408"/>
              <a:ext cx="144" cy="192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</p:grpSp>
      <p:sp>
        <p:nvSpPr>
          <p:cNvPr id="50198" name="Text Box 2"/>
          <p:cNvSpPr txBox="1">
            <a:spLocks noChangeArrowheads="1"/>
          </p:cNvSpPr>
          <p:nvPr/>
        </p:nvSpPr>
        <p:spPr bwMode="auto">
          <a:xfrm>
            <a:off x="584200" y="1371600"/>
            <a:ext cx="23764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240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 valence bond:</a:t>
            </a:r>
          </a:p>
        </p:txBody>
      </p:sp>
      <p:sp>
        <p:nvSpPr>
          <p:cNvPr id="62" name="Freeform 61"/>
          <p:cNvSpPr/>
          <p:nvPr/>
        </p:nvSpPr>
        <p:spPr>
          <a:xfrm>
            <a:off x="7215188" y="1889125"/>
            <a:ext cx="571500" cy="601663"/>
          </a:xfrm>
          <a:custGeom>
            <a:avLst/>
            <a:gdLst>
              <a:gd name="connsiteX0" fmla="*/ 83736 w 576105"/>
              <a:gd name="connsiteY0" fmla="*/ 147375 h 567732"/>
              <a:gd name="connsiteX1" fmla="*/ 324897 w 576105"/>
              <a:gd name="connsiteY1" fmla="*/ 6699 h 567732"/>
              <a:gd name="connsiteX2" fmla="*/ 515815 w 576105"/>
              <a:gd name="connsiteY2" fmla="*/ 107182 h 567732"/>
              <a:gd name="connsiteX3" fmla="*/ 545960 w 576105"/>
              <a:gd name="connsiteY3" fmla="*/ 388536 h 567732"/>
              <a:gd name="connsiteX4" fmla="*/ 334945 w 576105"/>
              <a:gd name="connsiteY4" fmla="*/ 559358 h 567732"/>
              <a:gd name="connsiteX5" fmla="*/ 43543 w 576105"/>
              <a:gd name="connsiteY5" fmla="*/ 438778 h 567732"/>
              <a:gd name="connsiteX6" fmla="*/ 83736 w 576105"/>
              <a:gd name="connsiteY6" fmla="*/ 147375 h 56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6105" h="567732">
                <a:moveTo>
                  <a:pt x="83736" y="147375"/>
                </a:moveTo>
                <a:cubicBezTo>
                  <a:pt x="130628" y="75362"/>
                  <a:pt x="252884" y="13398"/>
                  <a:pt x="324897" y="6699"/>
                </a:cubicBezTo>
                <a:cubicBezTo>
                  <a:pt x="396910" y="0"/>
                  <a:pt x="478971" y="43542"/>
                  <a:pt x="515815" y="107182"/>
                </a:cubicBezTo>
                <a:cubicBezTo>
                  <a:pt x="552659" y="170822"/>
                  <a:pt x="576105" y="313173"/>
                  <a:pt x="545960" y="388536"/>
                </a:cubicBezTo>
                <a:cubicBezTo>
                  <a:pt x="515815" y="463899"/>
                  <a:pt x="418681" y="550984"/>
                  <a:pt x="334945" y="559358"/>
                </a:cubicBezTo>
                <a:cubicBezTo>
                  <a:pt x="251209" y="567732"/>
                  <a:pt x="87086" y="510791"/>
                  <a:pt x="43543" y="438778"/>
                </a:cubicBezTo>
                <a:cubicBezTo>
                  <a:pt x="0" y="366765"/>
                  <a:pt x="36844" y="219388"/>
                  <a:pt x="83736" y="147375"/>
                </a:cubicBezTo>
                <a:close/>
              </a:path>
            </a:pathLst>
          </a:custGeom>
          <a:noFill/>
          <a:ln w="76200">
            <a:solidFill>
              <a:schemeClr val="accent1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306327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1202" name="Object 2"/>
          <p:cNvGraphicFramePr>
            <a:graphicFrameLocks noChangeAspect="1"/>
          </p:cNvGraphicFramePr>
          <p:nvPr/>
        </p:nvGraphicFramePr>
        <p:xfrm>
          <a:off x="2403475" y="1905000"/>
          <a:ext cx="1939925" cy="790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88361" name="Equation" r:id="rId3" imgW="1028700" imgH="419100" progId="Equation.3">
                  <p:embed/>
                </p:oleObj>
              </mc:Choice>
              <mc:Fallback>
                <p:oleObj name="Equation" r:id="rId3" imgW="1028700" imgH="4191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03475" y="1905000"/>
                        <a:ext cx="1939925" cy="7905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74" name="Straight Connector 73"/>
          <p:cNvCxnSpPr/>
          <p:nvPr/>
        </p:nvCxnSpPr>
        <p:spPr>
          <a:xfrm>
            <a:off x="0" y="990600"/>
            <a:ext cx="9144000" cy="0"/>
          </a:xfrm>
          <a:prstGeom prst="line">
            <a:avLst/>
          </a:prstGeom>
          <a:ln w="63500" cmpd="sng">
            <a:solidFill>
              <a:schemeClr val="accent5">
                <a:lumMod val="40000"/>
                <a:lumOff val="60000"/>
              </a:schemeClr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75" name="Title 1"/>
          <p:cNvSpPr txBox="1">
            <a:spLocks/>
          </p:cNvSpPr>
          <p:nvPr/>
        </p:nvSpPr>
        <p:spPr bwMode="auto">
          <a:xfrm>
            <a:off x="381000" y="0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solidFill>
                  <a:prstClr val="black"/>
                </a:solidFill>
                <a:latin typeface="Calibri"/>
                <a:ea typeface="+mj-ea"/>
                <a:cs typeface="+mj-cs"/>
              </a:rPr>
              <a:t>Another Kind of Order</a:t>
            </a:r>
          </a:p>
        </p:txBody>
      </p:sp>
      <p:pic>
        <p:nvPicPr>
          <p:cNvPr id="51205" name="Picture 3" descr="Benzene_structur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1219200"/>
            <a:ext cx="2057400" cy="1995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06" name="Line 4"/>
          <p:cNvSpPr>
            <a:spLocks noChangeShapeType="1"/>
          </p:cNvSpPr>
          <p:nvPr/>
        </p:nvSpPr>
        <p:spPr bwMode="auto">
          <a:xfrm>
            <a:off x="1260475" y="2286000"/>
            <a:ext cx="762000" cy="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51207" name="Oval 5"/>
          <p:cNvSpPr>
            <a:spLocks noChangeArrowheads="1"/>
          </p:cNvSpPr>
          <p:nvPr/>
        </p:nvSpPr>
        <p:spPr bwMode="auto">
          <a:xfrm>
            <a:off x="1184275" y="2209800"/>
            <a:ext cx="152400" cy="1524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1800" smtClean="0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51208" name="Oval 6"/>
          <p:cNvSpPr>
            <a:spLocks noChangeArrowheads="1"/>
          </p:cNvSpPr>
          <p:nvPr/>
        </p:nvSpPr>
        <p:spPr bwMode="auto">
          <a:xfrm>
            <a:off x="1946275" y="2209800"/>
            <a:ext cx="152400" cy="1524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1800" smtClean="0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51209" name="Line 51"/>
          <p:cNvSpPr>
            <a:spLocks noChangeShapeType="1"/>
          </p:cNvSpPr>
          <p:nvPr/>
        </p:nvSpPr>
        <p:spPr bwMode="auto">
          <a:xfrm>
            <a:off x="2743200" y="2971800"/>
            <a:ext cx="0" cy="3352800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51210" name="Line 52"/>
          <p:cNvSpPr>
            <a:spLocks noChangeShapeType="1"/>
          </p:cNvSpPr>
          <p:nvPr/>
        </p:nvSpPr>
        <p:spPr bwMode="auto">
          <a:xfrm>
            <a:off x="3505200" y="2971800"/>
            <a:ext cx="0" cy="3352800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51211" name="Line 53"/>
          <p:cNvSpPr>
            <a:spLocks noChangeShapeType="1"/>
          </p:cNvSpPr>
          <p:nvPr/>
        </p:nvSpPr>
        <p:spPr bwMode="auto">
          <a:xfrm>
            <a:off x="4343400" y="2971800"/>
            <a:ext cx="0" cy="3352800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51212" name="Line 54"/>
          <p:cNvSpPr>
            <a:spLocks noChangeShapeType="1"/>
          </p:cNvSpPr>
          <p:nvPr/>
        </p:nvSpPr>
        <p:spPr bwMode="auto">
          <a:xfrm>
            <a:off x="5105400" y="2895600"/>
            <a:ext cx="0" cy="3352800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51213" name="Line 53"/>
          <p:cNvSpPr>
            <a:spLocks noChangeShapeType="1"/>
          </p:cNvSpPr>
          <p:nvPr/>
        </p:nvSpPr>
        <p:spPr bwMode="auto">
          <a:xfrm>
            <a:off x="5562600" y="6477000"/>
            <a:ext cx="60960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51214" name="Text Box 54"/>
          <p:cNvSpPr txBox="1">
            <a:spLocks noChangeArrowheads="1"/>
          </p:cNvSpPr>
          <p:nvPr/>
        </p:nvSpPr>
        <p:spPr bwMode="auto">
          <a:xfrm>
            <a:off x="6324600" y="6248400"/>
            <a:ext cx="711200" cy="369888"/>
          </a:xfrm>
          <a:prstGeom prst="rect">
            <a:avLst/>
          </a:prstGeom>
          <a:noFill/>
          <a:ln w="28575">
            <a:solidFill>
              <a:srgbClr val="FF00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Even</a:t>
            </a:r>
          </a:p>
        </p:txBody>
      </p:sp>
      <p:grpSp>
        <p:nvGrpSpPr>
          <p:cNvPr id="51215" name="Group 57"/>
          <p:cNvGrpSpPr>
            <a:grpSpLocks/>
          </p:cNvGrpSpPr>
          <p:nvPr/>
        </p:nvGrpSpPr>
        <p:grpSpPr bwMode="auto">
          <a:xfrm>
            <a:off x="2216150" y="3505200"/>
            <a:ext cx="3276600" cy="2514600"/>
            <a:chOff x="2216150" y="3505200"/>
            <a:chExt cx="3276600" cy="2514600"/>
          </a:xfrm>
        </p:grpSpPr>
        <p:grpSp>
          <p:nvGrpSpPr>
            <p:cNvPr id="51223" name="Group 5"/>
            <p:cNvGrpSpPr>
              <a:grpSpLocks/>
            </p:cNvGrpSpPr>
            <p:nvPr/>
          </p:nvGrpSpPr>
          <p:grpSpPr bwMode="auto">
            <a:xfrm>
              <a:off x="2216150" y="3505200"/>
              <a:ext cx="3276600" cy="152400"/>
              <a:chOff x="768" y="1920"/>
              <a:chExt cx="2064" cy="96"/>
            </a:xfrm>
          </p:grpSpPr>
          <p:sp>
            <p:nvSpPr>
              <p:cNvPr id="51242" name="Oval 6"/>
              <p:cNvSpPr>
                <a:spLocks noChangeArrowheads="1"/>
              </p:cNvSpPr>
              <p:nvPr/>
            </p:nvSpPr>
            <p:spPr bwMode="auto">
              <a:xfrm>
                <a:off x="76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51243" name="Oval 7"/>
              <p:cNvSpPr>
                <a:spLocks noChangeArrowheads="1"/>
              </p:cNvSpPr>
              <p:nvPr/>
            </p:nvSpPr>
            <p:spPr bwMode="auto">
              <a:xfrm>
                <a:off x="126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51244" name="Oval 8"/>
              <p:cNvSpPr>
                <a:spLocks noChangeArrowheads="1"/>
              </p:cNvSpPr>
              <p:nvPr/>
            </p:nvSpPr>
            <p:spPr bwMode="auto">
              <a:xfrm>
                <a:off x="175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51245" name="Oval 9"/>
              <p:cNvSpPr>
                <a:spLocks noChangeArrowheads="1"/>
              </p:cNvSpPr>
              <p:nvPr/>
            </p:nvSpPr>
            <p:spPr bwMode="auto">
              <a:xfrm>
                <a:off x="224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51246" name="Oval 10"/>
              <p:cNvSpPr>
                <a:spLocks noChangeArrowheads="1"/>
              </p:cNvSpPr>
              <p:nvPr/>
            </p:nvSpPr>
            <p:spPr bwMode="auto">
              <a:xfrm>
                <a:off x="273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51224" name="Group 11"/>
            <p:cNvGrpSpPr>
              <a:grpSpLocks/>
            </p:cNvGrpSpPr>
            <p:nvPr/>
          </p:nvGrpSpPr>
          <p:grpSpPr bwMode="auto">
            <a:xfrm>
              <a:off x="2216150" y="5080000"/>
              <a:ext cx="3276600" cy="152400"/>
              <a:chOff x="1056" y="1920"/>
              <a:chExt cx="2064" cy="96"/>
            </a:xfrm>
          </p:grpSpPr>
          <p:sp>
            <p:nvSpPr>
              <p:cNvPr id="51237" name="Oval 12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51238" name="Oval 13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51239" name="Oval 14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51240" name="Oval 15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51241" name="Oval 16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51225" name="Group 17"/>
            <p:cNvGrpSpPr>
              <a:grpSpLocks/>
            </p:cNvGrpSpPr>
            <p:nvPr/>
          </p:nvGrpSpPr>
          <p:grpSpPr bwMode="auto">
            <a:xfrm>
              <a:off x="2216150" y="4292600"/>
              <a:ext cx="3276600" cy="152400"/>
              <a:chOff x="1056" y="1920"/>
              <a:chExt cx="2064" cy="96"/>
            </a:xfrm>
          </p:grpSpPr>
          <p:sp>
            <p:nvSpPr>
              <p:cNvPr id="51232" name="Oval 18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51233" name="Oval 19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51234" name="Oval 20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51235" name="Oval 21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51236" name="Oval 22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51226" name="Group 23"/>
            <p:cNvGrpSpPr>
              <a:grpSpLocks/>
            </p:cNvGrpSpPr>
            <p:nvPr/>
          </p:nvGrpSpPr>
          <p:grpSpPr bwMode="auto">
            <a:xfrm>
              <a:off x="2216150" y="5867400"/>
              <a:ext cx="3276600" cy="152400"/>
              <a:chOff x="1056" y="1920"/>
              <a:chExt cx="2064" cy="96"/>
            </a:xfrm>
          </p:grpSpPr>
          <p:sp>
            <p:nvSpPr>
              <p:cNvPr id="51227" name="Oval 24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51228" name="Oval 25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51229" name="Oval 26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51230" name="Oval 27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51231" name="Oval 28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</p:grpSp>
      <p:sp>
        <p:nvSpPr>
          <p:cNvPr id="122" name="Freeform 121"/>
          <p:cNvSpPr/>
          <p:nvPr/>
        </p:nvSpPr>
        <p:spPr>
          <a:xfrm>
            <a:off x="1858963" y="3233738"/>
            <a:ext cx="4117975" cy="3000375"/>
          </a:xfrm>
          <a:custGeom>
            <a:avLst/>
            <a:gdLst>
              <a:gd name="connsiteX0" fmla="*/ 237135 w 4117782"/>
              <a:gd name="connsiteY0" fmla="*/ 1070517 h 3000282"/>
              <a:gd name="connsiteX1" fmla="*/ 259438 w 4117782"/>
              <a:gd name="connsiteY1" fmla="*/ 959005 h 3000282"/>
              <a:gd name="connsiteX2" fmla="*/ 225984 w 4117782"/>
              <a:gd name="connsiteY2" fmla="*/ 847492 h 3000282"/>
              <a:gd name="connsiteX3" fmla="*/ 136774 w 4117782"/>
              <a:gd name="connsiteY3" fmla="*/ 724829 h 3000282"/>
              <a:gd name="connsiteX4" fmla="*/ 114472 w 4117782"/>
              <a:gd name="connsiteY4" fmla="*/ 657922 h 3000282"/>
              <a:gd name="connsiteX5" fmla="*/ 103321 w 4117782"/>
              <a:gd name="connsiteY5" fmla="*/ 624468 h 3000282"/>
              <a:gd name="connsiteX6" fmla="*/ 81018 w 4117782"/>
              <a:gd name="connsiteY6" fmla="*/ 535258 h 3000282"/>
              <a:gd name="connsiteX7" fmla="*/ 58716 w 4117782"/>
              <a:gd name="connsiteY7" fmla="*/ 457200 h 3000282"/>
              <a:gd name="connsiteX8" fmla="*/ 69867 w 4117782"/>
              <a:gd name="connsiteY8" fmla="*/ 289931 h 3000282"/>
              <a:gd name="connsiteX9" fmla="*/ 92169 w 4117782"/>
              <a:gd name="connsiteY9" fmla="*/ 256478 h 3000282"/>
              <a:gd name="connsiteX10" fmla="*/ 159077 w 4117782"/>
              <a:gd name="connsiteY10" fmla="*/ 167268 h 3000282"/>
              <a:gd name="connsiteX11" fmla="*/ 259438 w 4117782"/>
              <a:gd name="connsiteY11" fmla="*/ 89209 h 3000282"/>
              <a:gd name="connsiteX12" fmla="*/ 326345 w 4117782"/>
              <a:gd name="connsiteY12" fmla="*/ 44605 h 3000282"/>
              <a:gd name="connsiteX13" fmla="*/ 393252 w 4117782"/>
              <a:gd name="connsiteY13" fmla="*/ 22302 h 3000282"/>
              <a:gd name="connsiteX14" fmla="*/ 471311 w 4117782"/>
              <a:gd name="connsiteY14" fmla="*/ 0 h 3000282"/>
              <a:gd name="connsiteX15" fmla="*/ 794696 w 4117782"/>
              <a:gd name="connsiteY15" fmla="*/ 11151 h 3000282"/>
              <a:gd name="connsiteX16" fmla="*/ 861604 w 4117782"/>
              <a:gd name="connsiteY16" fmla="*/ 33453 h 3000282"/>
              <a:gd name="connsiteX17" fmla="*/ 917360 w 4117782"/>
              <a:gd name="connsiteY17" fmla="*/ 44605 h 3000282"/>
              <a:gd name="connsiteX18" fmla="*/ 1051174 w 4117782"/>
              <a:gd name="connsiteY18" fmla="*/ 55756 h 3000282"/>
              <a:gd name="connsiteX19" fmla="*/ 1151535 w 4117782"/>
              <a:gd name="connsiteY19" fmla="*/ 66907 h 3000282"/>
              <a:gd name="connsiteX20" fmla="*/ 1798306 w 4117782"/>
              <a:gd name="connsiteY20" fmla="*/ 44605 h 3000282"/>
              <a:gd name="connsiteX21" fmla="*/ 1876365 w 4117782"/>
              <a:gd name="connsiteY21" fmla="*/ 33453 h 3000282"/>
              <a:gd name="connsiteX22" fmla="*/ 3392930 w 4117782"/>
              <a:gd name="connsiteY22" fmla="*/ 44605 h 3000282"/>
              <a:gd name="connsiteX23" fmla="*/ 3470989 w 4117782"/>
              <a:gd name="connsiteY23" fmla="*/ 55756 h 3000282"/>
              <a:gd name="connsiteX24" fmla="*/ 3571350 w 4117782"/>
              <a:gd name="connsiteY24" fmla="*/ 89209 h 3000282"/>
              <a:gd name="connsiteX25" fmla="*/ 3604804 w 4117782"/>
              <a:gd name="connsiteY25" fmla="*/ 100361 h 3000282"/>
              <a:gd name="connsiteX26" fmla="*/ 3694013 w 4117782"/>
              <a:gd name="connsiteY26" fmla="*/ 133814 h 3000282"/>
              <a:gd name="connsiteX27" fmla="*/ 3749769 w 4117782"/>
              <a:gd name="connsiteY27" fmla="*/ 167268 h 3000282"/>
              <a:gd name="connsiteX28" fmla="*/ 3816677 w 4117782"/>
              <a:gd name="connsiteY28" fmla="*/ 211873 h 3000282"/>
              <a:gd name="connsiteX29" fmla="*/ 3850130 w 4117782"/>
              <a:gd name="connsiteY29" fmla="*/ 234175 h 3000282"/>
              <a:gd name="connsiteX30" fmla="*/ 3917038 w 4117782"/>
              <a:gd name="connsiteY30" fmla="*/ 301083 h 3000282"/>
              <a:gd name="connsiteX31" fmla="*/ 3950491 w 4117782"/>
              <a:gd name="connsiteY31" fmla="*/ 345687 h 3000282"/>
              <a:gd name="connsiteX32" fmla="*/ 3972794 w 4117782"/>
              <a:gd name="connsiteY32" fmla="*/ 367990 h 3000282"/>
              <a:gd name="connsiteX33" fmla="*/ 4006247 w 4117782"/>
              <a:gd name="connsiteY33" fmla="*/ 434897 h 3000282"/>
              <a:gd name="connsiteX34" fmla="*/ 3995096 w 4117782"/>
              <a:gd name="connsiteY34" fmla="*/ 501805 h 3000282"/>
              <a:gd name="connsiteX35" fmla="*/ 3950491 w 4117782"/>
              <a:gd name="connsiteY35" fmla="*/ 557561 h 3000282"/>
              <a:gd name="connsiteX36" fmla="*/ 3905886 w 4117782"/>
              <a:gd name="connsiteY36" fmla="*/ 624468 h 3000282"/>
              <a:gd name="connsiteX37" fmla="*/ 3861282 w 4117782"/>
              <a:gd name="connsiteY37" fmla="*/ 713678 h 3000282"/>
              <a:gd name="connsiteX38" fmla="*/ 3850130 w 4117782"/>
              <a:gd name="connsiteY38" fmla="*/ 747131 h 3000282"/>
              <a:gd name="connsiteX39" fmla="*/ 3850130 w 4117782"/>
              <a:gd name="connsiteY39" fmla="*/ 1037063 h 3000282"/>
              <a:gd name="connsiteX40" fmla="*/ 3861282 w 4117782"/>
              <a:gd name="connsiteY40" fmla="*/ 1081668 h 3000282"/>
              <a:gd name="connsiteX41" fmla="*/ 3894735 w 4117782"/>
              <a:gd name="connsiteY41" fmla="*/ 1115122 h 3000282"/>
              <a:gd name="connsiteX42" fmla="*/ 3939340 w 4117782"/>
              <a:gd name="connsiteY42" fmla="*/ 1182029 h 3000282"/>
              <a:gd name="connsiteX43" fmla="*/ 3961643 w 4117782"/>
              <a:gd name="connsiteY43" fmla="*/ 1215483 h 3000282"/>
              <a:gd name="connsiteX44" fmla="*/ 3972794 w 4117782"/>
              <a:gd name="connsiteY44" fmla="*/ 1248936 h 3000282"/>
              <a:gd name="connsiteX45" fmla="*/ 3995096 w 4117782"/>
              <a:gd name="connsiteY45" fmla="*/ 1271239 h 3000282"/>
              <a:gd name="connsiteX46" fmla="*/ 4017399 w 4117782"/>
              <a:gd name="connsiteY46" fmla="*/ 1304692 h 3000282"/>
              <a:gd name="connsiteX47" fmla="*/ 4050852 w 4117782"/>
              <a:gd name="connsiteY47" fmla="*/ 1393902 h 3000282"/>
              <a:gd name="connsiteX48" fmla="*/ 4073155 w 4117782"/>
              <a:gd name="connsiteY48" fmla="*/ 1427356 h 3000282"/>
              <a:gd name="connsiteX49" fmla="*/ 4073155 w 4117782"/>
              <a:gd name="connsiteY49" fmla="*/ 1906858 h 3000282"/>
              <a:gd name="connsiteX50" fmla="*/ 4017399 w 4117782"/>
              <a:gd name="connsiteY50" fmla="*/ 1973766 h 3000282"/>
              <a:gd name="connsiteX51" fmla="*/ 3972794 w 4117782"/>
              <a:gd name="connsiteY51" fmla="*/ 2051824 h 3000282"/>
              <a:gd name="connsiteX52" fmla="*/ 3950491 w 4117782"/>
              <a:gd name="connsiteY52" fmla="*/ 2085278 h 3000282"/>
              <a:gd name="connsiteX53" fmla="*/ 3928189 w 4117782"/>
              <a:gd name="connsiteY53" fmla="*/ 2207941 h 3000282"/>
              <a:gd name="connsiteX54" fmla="*/ 3939340 w 4117782"/>
              <a:gd name="connsiteY54" fmla="*/ 2352907 h 3000282"/>
              <a:gd name="connsiteX55" fmla="*/ 3995096 w 4117782"/>
              <a:gd name="connsiteY55" fmla="*/ 2453268 h 3000282"/>
              <a:gd name="connsiteX56" fmla="*/ 4017399 w 4117782"/>
              <a:gd name="connsiteY56" fmla="*/ 2531326 h 3000282"/>
              <a:gd name="connsiteX57" fmla="*/ 4039701 w 4117782"/>
              <a:gd name="connsiteY57" fmla="*/ 2598234 h 3000282"/>
              <a:gd name="connsiteX58" fmla="*/ 4006247 w 4117782"/>
              <a:gd name="connsiteY58" fmla="*/ 2732048 h 3000282"/>
              <a:gd name="connsiteX59" fmla="*/ 3983945 w 4117782"/>
              <a:gd name="connsiteY59" fmla="*/ 2754351 h 3000282"/>
              <a:gd name="connsiteX60" fmla="*/ 3928189 w 4117782"/>
              <a:gd name="connsiteY60" fmla="*/ 2854712 h 3000282"/>
              <a:gd name="connsiteX61" fmla="*/ 3905886 w 4117782"/>
              <a:gd name="connsiteY61" fmla="*/ 2888166 h 3000282"/>
              <a:gd name="connsiteX62" fmla="*/ 3838979 w 4117782"/>
              <a:gd name="connsiteY62" fmla="*/ 2910468 h 3000282"/>
              <a:gd name="connsiteX63" fmla="*/ 3470989 w 4117782"/>
              <a:gd name="connsiteY63" fmla="*/ 2899317 h 3000282"/>
              <a:gd name="connsiteX64" fmla="*/ 3415233 w 4117782"/>
              <a:gd name="connsiteY64" fmla="*/ 2888166 h 3000282"/>
              <a:gd name="connsiteX65" fmla="*/ 3348326 w 4117782"/>
              <a:gd name="connsiteY65" fmla="*/ 2877014 h 3000282"/>
              <a:gd name="connsiteX66" fmla="*/ 3247965 w 4117782"/>
              <a:gd name="connsiteY66" fmla="*/ 2865863 h 3000282"/>
              <a:gd name="connsiteX67" fmla="*/ 3158755 w 4117782"/>
              <a:gd name="connsiteY67" fmla="*/ 2854712 h 3000282"/>
              <a:gd name="connsiteX68" fmla="*/ 2846521 w 4117782"/>
              <a:gd name="connsiteY68" fmla="*/ 2865863 h 3000282"/>
              <a:gd name="connsiteX69" fmla="*/ 2746160 w 4117782"/>
              <a:gd name="connsiteY69" fmla="*/ 2877014 h 3000282"/>
              <a:gd name="connsiteX70" fmla="*/ 1920969 w 4117782"/>
              <a:gd name="connsiteY70" fmla="*/ 2888166 h 3000282"/>
              <a:gd name="connsiteX71" fmla="*/ 1842911 w 4117782"/>
              <a:gd name="connsiteY71" fmla="*/ 2899317 h 3000282"/>
              <a:gd name="connsiteX72" fmla="*/ 1798306 w 4117782"/>
              <a:gd name="connsiteY72" fmla="*/ 2910468 h 3000282"/>
              <a:gd name="connsiteX73" fmla="*/ 1764852 w 4117782"/>
              <a:gd name="connsiteY73" fmla="*/ 2921619 h 3000282"/>
              <a:gd name="connsiteX74" fmla="*/ 1642189 w 4117782"/>
              <a:gd name="connsiteY74" fmla="*/ 2943922 h 3000282"/>
              <a:gd name="connsiteX75" fmla="*/ 928511 w 4117782"/>
              <a:gd name="connsiteY75" fmla="*/ 2943922 h 3000282"/>
              <a:gd name="connsiteX76" fmla="*/ 794696 w 4117782"/>
              <a:gd name="connsiteY76" fmla="*/ 2966224 h 3000282"/>
              <a:gd name="connsiteX77" fmla="*/ 727789 w 4117782"/>
              <a:gd name="connsiteY77" fmla="*/ 2988526 h 3000282"/>
              <a:gd name="connsiteX78" fmla="*/ 616277 w 4117782"/>
              <a:gd name="connsiteY78" fmla="*/ 2999678 h 3000282"/>
              <a:gd name="connsiteX79" fmla="*/ 192530 w 4117782"/>
              <a:gd name="connsiteY79" fmla="*/ 2977375 h 3000282"/>
              <a:gd name="connsiteX80" fmla="*/ 147926 w 4117782"/>
              <a:gd name="connsiteY80" fmla="*/ 2966224 h 3000282"/>
              <a:gd name="connsiteX81" fmla="*/ 81018 w 4117782"/>
              <a:gd name="connsiteY81" fmla="*/ 2921619 h 3000282"/>
              <a:gd name="connsiteX82" fmla="*/ 47565 w 4117782"/>
              <a:gd name="connsiteY82" fmla="*/ 2899317 h 3000282"/>
              <a:gd name="connsiteX83" fmla="*/ 2960 w 4117782"/>
              <a:gd name="connsiteY83" fmla="*/ 2832409 h 3000282"/>
              <a:gd name="connsiteX84" fmla="*/ 14111 w 4117782"/>
              <a:gd name="connsiteY84" fmla="*/ 2732048 h 3000282"/>
              <a:gd name="connsiteX85" fmla="*/ 36413 w 4117782"/>
              <a:gd name="connsiteY85" fmla="*/ 2687444 h 3000282"/>
              <a:gd name="connsiteX86" fmla="*/ 103321 w 4117782"/>
              <a:gd name="connsiteY86" fmla="*/ 2542478 h 3000282"/>
              <a:gd name="connsiteX87" fmla="*/ 125623 w 4117782"/>
              <a:gd name="connsiteY87" fmla="*/ 2509024 h 3000282"/>
              <a:gd name="connsiteX88" fmla="*/ 170228 w 4117782"/>
              <a:gd name="connsiteY88" fmla="*/ 2419814 h 3000282"/>
              <a:gd name="connsiteX89" fmla="*/ 181379 w 4117782"/>
              <a:gd name="connsiteY89" fmla="*/ 2386361 h 3000282"/>
              <a:gd name="connsiteX90" fmla="*/ 203682 w 4117782"/>
              <a:gd name="connsiteY90" fmla="*/ 2352907 h 3000282"/>
              <a:gd name="connsiteX91" fmla="*/ 214833 w 4117782"/>
              <a:gd name="connsiteY91" fmla="*/ 2308302 h 3000282"/>
              <a:gd name="connsiteX92" fmla="*/ 259438 w 4117782"/>
              <a:gd name="connsiteY92" fmla="*/ 2230244 h 3000282"/>
              <a:gd name="connsiteX93" fmla="*/ 270589 w 4117782"/>
              <a:gd name="connsiteY93" fmla="*/ 2174487 h 3000282"/>
              <a:gd name="connsiteX94" fmla="*/ 292891 w 4117782"/>
              <a:gd name="connsiteY94" fmla="*/ 2107580 h 3000282"/>
              <a:gd name="connsiteX95" fmla="*/ 270589 w 4117782"/>
              <a:gd name="connsiteY95" fmla="*/ 1739590 h 3000282"/>
              <a:gd name="connsiteX96" fmla="*/ 259438 w 4117782"/>
              <a:gd name="connsiteY96" fmla="*/ 1694985 h 3000282"/>
              <a:gd name="connsiteX97" fmla="*/ 225984 w 4117782"/>
              <a:gd name="connsiteY97" fmla="*/ 1650380 h 3000282"/>
              <a:gd name="connsiteX98" fmla="*/ 214833 w 4117782"/>
              <a:gd name="connsiteY98" fmla="*/ 1583473 h 3000282"/>
              <a:gd name="connsiteX99" fmla="*/ 192530 w 4117782"/>
              <a:gd name="connsiteY99" fmla="*/ 1538868 h 3000282"/>
              <a:gd name="connsiteX100" fmla="*/ 214833 w 4117782"/>
              <a:gd name="connsiteY100" fmla="*/ 1326995 h 3000282"/>
              <a:gd name="connsiteX101" fmla="*/ 237135 w 4117782"/>
              <a:gd name="connsiteY101" fmla="*/ 1293541 h 3000282"/>
              <a:gd name="connsiteX102" fmla="*/ 270589 w 4117782"/>
              <a:gd name="connsiteY102" fmla="*/ 1226634 h 3000282"/>
              <a:gd name="connsiteX103" fmla="*/ 292891 w 4117782"/>
              <a:gd name="connsiteY103" fmla="*/ 1159726 h 3000282"/>
              <a:gd name="connsiteX104" fmla="*/ 304043 w 4117782"/>
              <a:gd name="connsiteY104" fmla="*/ 1126273 h 3000282"/>
              <a:gd name="connsiteX105" fmla="*/ 270589 w 4117782"/>
              <a:gd name="connsiteY105" fmla="*/ 1037063 h 3000282"/>
              <a:gd name="connsiteX106" fmla="*/ 237135 w 4117782"/>
              <a:gd name="connsiteY106" fmla="*/ 1070517 h 3000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4117782" h="3000282">
                <a:moveTo>
                  <a:pt x="237135" y="1070517"/>
                </a:moveTo>
                <a:cubicBezTo>
                  <a:pt x="235277" y="1057507"/>
                  <a:pt x="276096" y="1058950"/>
                  <a:pt x="259438" y="959005"/>
                </a:cubicBezTo>
                <a:cubicBezTo>
                  <a:pt x="256129" y="939153"/>
                  <a:pt x="232355" y="855986"/>
                  <a:pt x="225984" y="847492"/>
                </a:cubicBezTo>
                <a:cubicBezTo>
                  <a:pt x="151036" y="747561"/>
                  <a:pt x="179696" y="789211"/>
                  <a:pt x="136774" y="724829"/>
                </a:cubicBezTo>
                <a:lnTo>
                  <a:pt x="114472" y="657922"/>
                </a:lnTo>
                <a:cubicBezTo>
                  <a:pt x="110755" y="646771"/>
                  <a:pt x="106172" y="635872"/>
                  <a:pt x="103321" y="624468"/>
                </a:cubicBezTo>
                <a:cubicBezTo>
                  <a:pt x="95887" y="594731"/>
                  <a:pt x="90711" y="564337"/>
                  <a:pt x="81018" y="535258"/>
                </a:cubicBezTo>
                <a:cubicBezTo>
                  <a:pt x="65021" y="487266"/>
                  <a:pt x="72718" y="513208"/>
                  <a:pt x="58716" y="457200"/>
                </a:cubicBezTo>
                <a:cubicBezTo>
                  <a:pt x="62433" y="401444"/>
                  <a:pt x="60681" y="345051"/>
                  <a:pt x="69867" y="289931"/>
                </a:cubicBezTo>
                <a:cubicBezTo>
                  <a:pt x="72070" y="276712"/>
                  <a:pt x="85520" y="268114"/>
                  <a:pt x="92169" y="256478"/>
                </a:cubicBezTo>
                <a:cubicBezTo>
                  <a:pt x="134445" y="182496"/>
                  <a:pt x="89349" y="236997"/>
                  <a:pt x="159077" y="167268"/>
                </a:cubicBezTo>
                <a:cubicBezTo>
                  <a:pt x="211486" y="114858"/>
                  <a:pt x="179403" y="142565"/>
                  <a:pt x="259438" y="89209"/>
                </a:cubicBezTo>
                <a:lnTo>
                  <a:pt x="326345" y="44605"/>
                </a:lnTo>
                <a:cubicBezTo>
                  <a:pt x="348647" y="37171"/>
                  <a:pt x="370445" y="28004"/>
                  <a:pt x="393252" y="22302"/>
                </a:cubicBezTo>
                <a:cubicBezTo>
                  <a:pt x="449261" y="8300"/>
                  <a:pt x="423318" y="15997"/>
                  <a:pt x="471311" y="0"/>
                </a:cubicBezTo>
                <a:cubicBezTo>
                  <a:pt x="579106" y="3717"/>
                  <a:pt x="687231" y="1940"/>
                  <a:pt x="794696" y="11151"/>
                </a:cubicBezTo>
                <a:cubicBezTo>
                  <a:pt x="818119" y="13159"/>
                  <a:pt x="838552" y="28842"/>
                  <a:pt x="861604" y="33453"/>
                </a:cubicBezTo>
                <a:cubicBezTo>
                  <a:pt x="880189" y="37170"/>
                  <a:pt x="898536" y="42390"/>
                  <a:pt x="917360" y="44605"/>
                </a:cubicBezTo>
                <a:cubicBezTo>
                  <a:pt x="961813" y="49835"/>
                  <a:pt x="1006616" y="51512"/>
                  <a:pt x="1051174" y="55756"/>
                </a:cubicBezTo>
                <a:cubicBezTo>
                  <a:pt x="1084682" y="58947"/>
                  <a:pt x="1118081" y="63190"/>
                  <a:pt x="1151535" y="66907"/>
                </a:cubicBezTo>
                <a:cubicBezTo>
                  <a:pt x="1403961" y="61420"/>
                  <a:pt x="1573951" y="68222"/>
                  <a:pt x="1798306" y="44605"/>
                </a:cubicBezTo>
                <a:cubicBezTo>
                  <a:pt x="1824445" y="41853"/>
                  <a:pt x="1850345" y="37170"/>
                  <a:pt x="1876365" y="33453"/>
                </a:cubicBezTo>
                <a:lnTo>
                  <a:pt x="3392930" y="44605"/>
                </a:lnTo>
                <a:cubicBezTo>
                  <a:pt x="3419211" y="44973"/>
                  <a:pt x="3445490" y="49381"/>
                  <a:pt x="3470989" y="55756"/>
                </a:cubicBezTo>
                <a:cubicBezTo>
                  <a:pt x="3505199" y="64308"/>
                  <a:pt x="3537896" y="78058"/>
                  <a:pt x="3571350" y="89209"/>
                </a:cubicBezTo>
                <a:cubicBezTo>
                  <a:pt x="3582501" y="92926"/>
                  <a:pt x="3594290" y="95104"/>
                  <a:pt x="3604804" y="100361"/>
                </a:cubicBezTo>
                <a:cubicBezTo>
                  <a:pt x="3663116" y="129517"/>
                  <a:pt x="3633281" y="118631"/>
                  <a:pt x="3694013" y="133814"/>
                </a:cubicBezTo>
                <a:cubicBezTo>
                  <a:pt x="3744049" y="183850"/>
                  <a:pt x="3684628" y="131079"/>
                  <a:pt x="3749769" y="167268"/>
                </a:cubicBezTo>
                <a:cubicBezTo>
                  <a:pt x="3773200" y="180285"/>
                  <a:pt x="3794374" y="197005"/>
                  <a:pt x="3816677" y="211873"/>
                </a:cubicBezTo>
                <a:lnTo>
                  <a:pt x="3850130" y="234175"/>
                </a:lnTo>
                <a:cubicBezTo>
                  <a:pt x="3902691" y="313016"/>
                  <a:pt x="3834047" y="218092"/>
                  <a:pt x="3917038" y="301083"/>
                </a:cubicBezTo>
                <a:cubicBezTo>
                  <a:pt x="3930180" y="314225"/>
                  <a:pt x="3938593" y="331410"/>
                  <a:pt x="3950491" y="345687"/>
                </a:cubicBezTo>
                <a:cubicBezTo>
                  <a:pt x="3957222" y="353764"/>
                  <a:pt x="3966226" y="359780"/>
                  <a:pt x="3972794" y="367990"/>
                </a:cubicBezTo>
                <a:cubicBezTo>
                  <a:pt x="3997498" y="398870"/>
                  <a:pt x="3994469" y="399564"/>
                  <a:pt x="4006247" y="434897"/>
                </a:cubicBezTo>
                <a:cubicBezTo>
                  <a:pt x="4002530" y="457200"/>
                  <a:pt x="4002246" y="480355"/>
                  <a:pt x="3995096" y="501805"/>
                </a:cubicBezTo>
                <a:cubicBezTo>
                  <a:pt x="3984181" y="534550"/>
                  <a:pt x="3968762" y="533200"/>
                  <a:pt x="3950491" y="557561"/>
                </a:cubicBezTo>
                <a:cubicBezTo>
                  <a:pt x="3934408" y="579004"/>
                  <a:pt x="3905886" y="624468"/>
                  <a:pt x="3905886" y="624468"/>
                </a:cubicBezTo>
                <a:cubicBezTo>
                  <a:pt x="3880259" y="701349"/>
                  <a:pt x="3900207" y="674751"/>
                  <a:pt x="3861282" y="713678"/>
                </a:cubicBezTo>
                <a:cubicBezTo>
                  <a:pt x="3857565" y="724829"/>
                  <a:pt x="3852981" y="735728"/>
                  <a:pt x="3850130" y="747131"/>
                </a:cubicBezTo>
                <a:cubicBezTo>
                  <a:pt x="3823554" y="853430"/>
                  <a:pt x="3838486" y="891513"/>
                  <a:pt x="3850130" y="1037063"/>
                </a:cubicBezTo>
                <a:cubicBezTo>
                  <a:pt x="3851352" y="1052340"/>
                  <a:pt x="3853678" y="1068361"/>
                  <a:pt x="3861282" y="1081668"/>
                </a:cubicBezTo>
                <a:cubicBezTo>
                  <a:pt x="3869106" y="1095360"/>
                  <a:pt x="3885053" y="1102674"/>
                  <a:pt x="3894735" y="1115122"/>
                </a:cubicBezTo>
                <a:cubicBezTo>
                  <a:pt x="3911191" y="1136280"/>
                  <a:pt x="3924472" y="1159727"/>
                  <a:pt x="3939340" y="1182029"/>
                </a:cubicBezTo>
                <a:lnTo>
                  <a:pt x="3961643" y="1215483"/>
                </a:lnTo>
                <a:cubicBezTo>
                  <a:pt x="3965360" y="1226634"/>
                  <a:pt x="3966747" y="1238857"/>
                  <a:pt x="3972794" y="1248936"/>
                </a:cubicBezTo>
                <a:cubicBezTo>
                  <a:pt x="3978203" y="1257951"/>
                  <a:pt x="3988528" y="1263029"/>
                  <a:pt x="3995096" y="1271239"/>
                </a:cubicBezTo>
                <a:cubicBezTo>
                  <a:pt x="4003468" y="1281704"/>
                  <a:pt x="4010750" y="1293056"/>
                  <a:pt x="4017399" y="1304692"/>
                </a:cubicBezTo>
                <a:cubicBezTo>
                  <a:pt x="4081110" y="1416185"/>
                  <a:pt x="4003811" y="1284141"/>
                  <a:pt x="4050852" y="1393902"/>
                </a:cubicBezTo>
                <a:cubicBezTo>
                  <a:pt x="4056131" y="1406221"/>
                  <a:pt x="4065721" y="1416205"/>
                  <a:pt x="4073155" y="1427356"/>
                </a:cubicBezTo>
                <a:cubicBezTo>
                  <a:pt x="4117782" y="1605866"/>
                  <a:pt x="4100733" y="1520776"/>
                  <a:pt x="4073155" y="1906858"/>
                </a:cubicBezTo>
                <a:cubicBezTo>
                  <a:pt x="4071857" y="1925025"/>
                  <a:pt x="4025319" y="1964262"/>
                  <a:pt x="4017399" y="1973766"/>
                </a:cubicBezTo>
                <a:cubicBezTo>
                  <a:pt x="3992695" y="2003411"/>
                  <a:pt x="3992630" y="2017111"/>
                  <a:pt x="3972794" y="2051824"/>
                </a:cubicBezTo>
                <a:cubicBezTo>
                  <a:pt x="3966145" y="2063460"/>
                  <a:pt x="3957925" y="2074127"/>
                  <a:pt x="3950491" y="2085278"/>
                </a:cubicBezTo>
                <a:cubicBezTo>
                  <a:pt x="3946865" y="2103406"/>
                  <a:pt x="3928189" y="2193674"/>
                  <a:pt x="3928189" y="2207941"/>
                </a:cubicBezTo>
                <a:cubicBezTo>
                  <a:pt x="3928189" y="2256406"/>
                  <a:pt x="3933329" y="2304816"/>
                  <a:pt x="3939340" y="2352907"/>
                </a:cubicBezTo>
                <a:cubicBezTo>
                  <a:pt x="3946066" y="2406719"/>
                  <a:pt x="3973388" y="2388143"/>
                  <a:pt x="3995096" y="2453268"/>
                </a:cubicBezTo>
                <a:cubicBezTo>
                  <a:pt x="4032572" y="2565698"/>
                  <a:pt x="3975392" y="2391305"/>
                  <a:pt x="4017399" y="2531326"/>
                </a:cubicBezTo>
                <a:cubicBezTo>
                  <a:pt x="4024154" y="2553844"/>
                  <a:pt x="4039701" y="2598234"/>
                  <a:pt x="4039701" y="2598234"/>
                </a:cubicBezTo>
                <a:cubicBezTo>
                  <a:pt x="4030389" y="2682046"/>
                  <a:pt x="4045900" y="2682482"/>
                  <a:pt x="4006247" y="2732048"/>
                </a:cubicBezTo>
                <a:cubicBezTo>
                  <a:pt x="3999679" y="2740258"/>
                  <a:pt x="3991379" y="2746917"/>
                  <a:pt x="3983945" y="2754351"/>
                </a:cubicBezTo>
                <a:cubicBezTo>
                  <a:pt x="3964318" y="2813234"/>
                  <a:pt x="3979314" y="2778025"/>
                  <a:pt x="3928189" y="2854712"/>
                </a:cubicBezTo>
                <a:cubicBezTo>
                  <a:pt x="3920755" y="2865863"/>
                  <a:pt x="3918601" y="2883928"/>
                  <a:pt x="3905886" y="2888166"/>
                </a:cubicBezTo>
                <a:lnTo>
                  <a:pt x="3838979" y="2910468"/>
                </a:lnTo>
                <a:cubicBezTo>
                  <a:pt x="3716316" y="2906751"/>
                  <a:pt x="3593539" y="2905767"/>
                  <a:pt x="3470989" y="2899317"/>
                </a:cubicBezTo>
                <a:cubicBezTo>
                  <a:pt x="3452062" y="2898321"/>
                  <a:pt x="3433881" y="2891557"/>
                  <a:pt x="3415233" y="2888166"/>
                </a:cubicBezTo>
                <a:cubicBezTo>
                  <a:pt x="3392988" y="2884121"/>
                  <a:pt x="3370738" y="2880002"/>
                  <a:pt x="3348326" y="2877014"/>
                </a:cubicBezTo>
                <a:cubicBezTo>
                  <a:pt x="3314962" y="2872565"/>
                  <a:pt x="3281394" y="2869796"/>
                  <a:pt x="3247965" y="2865863"/>
                </a:cubicBezTo>
                <a:lnTo>
                  <a:pt x="3158755" y="2854712"/>
                </a:lnTo>
                <a:lnTo>
                  <a:pt x="2846521" y="2865863"/>
                </a:lnTo>
                <a:cubicBezTo>
                  <a:pt x="2812911" y="2867680"/>
                  <a:pt x="2779810" y="2876203"/>
                  <a:pt x="2746160" y="2877014"/>
                </a:cubicBezTo>
                <a:cubicBezTo>
                  <a:pt x="2471151" y="2883641"/>
                  <a:pt x="2196033" y="2884449"/>
                  <a:pt x="1920969" y="2888166"/>
                </a:cubicBezTo>
                <a:cubicBezTo>
                  <a:pt x="1894950" y="2891883"/>
                  <a:pt x="1868771" y="2894615"/>
                  <a:pt x="1842911" y="2899317"/>
                </a:cubicBezTo>
                <a:cubicBezTo>
                  <a:pt x="1827832" y="2902059"/>
                  <a:pt x="1813042" y="2906258"/>
                  <a:pt x="1798306" y="2910468"/>
                </a:cubicBezTo>
                <a:cubicBezTo>
                  <a:pt x="1787004" y="2913697"/>
                  <a:pt x="1776378" y="2919314"/>
                  <a:pt x="1764852" y="2921619"/>
                </a:cubicBezTo>
                <a:cubicBezTo>
                  <a:pt x="1565120" y="2961565"/>
                  <a:pt x="1774394" y="2910868"/>
                  <a:pt x="1642189" y="2943922"/>
                </a:cubicBezTo>
                <a:cubicBezTo>
                  <a:pt x="1272383" y="2934190"/>
                  <a:pt x="1256538" y="2924626"/>
                  <a:pt x="928511" y="2943922"/>
                </a:cubicBezTo>
                <a:cubicBezTo>
                  <a:pt x="882613" y="2946622"/>
                  <a:pt x="838447" y="2953099"/>
                  <a:pt x="794696" y="2966224"/>
                </a:cubicBezTo>
                <a:cubicBezTo>
                  <a:pt x="772179" y="2972979"/>
                  <a:pt x="750895" y="2984194"/>
                  <a:pt x="727789" y="2988526"/>
                </a:cubicBezTo>
                <a:cubicBezTo>
                  <a:pt x="691073" y="2995410"/>
                  <a:pt x="653448" y="2995961"/>
                  <a:pt x="616277" y="2999678"/>
                </a:cubicBezTo>
                <a:cubicBezTo>
                  <a:pt x="484403" y="2995282"/>
                  <a:pt x="329974" y="3000282"/>
                  <a:pt x="192530" y="2977375"/>
                </a:cubicBezTo>
                <a:cubicBezTo>
                  <a:pt x="177413" y="2974856"/>
                  <a:pt x="162794" y="2969941"/>
                  <a:pt x="147926" y="2966224"/>
                </a:cubicBezTo>
                <a:lnTo>
                  <a:pt x="81018" y="2921619"/>
                </a:lnTo>
                <a:lnTo>
                  <a:pt x="47565" y="2899317"/>
                </a:lnTo>
                <a:cubicBezTo>
                  <a:pt x="32697" y="2877014"/>
                  <a:pt x="0" y="2859049"/>
                  <a:pt x="2960" y="2832409"/>
                </a:cubicBezTo>
                <a:cubicBezTo>
                  <a:pt x="6677" y="2798955"/>
                  <a:pt x="6542" y="2764846"/>
                  <a:pt x="14111" y="2732048"/>
                </a:cubicBezTo>
                <a:cubicBezTo>
                  <a:pt x="17849" y="2715851"/>
                  <a:pt x="29662" y="2702634"/>
                  <a:pt x="36413" y="2687444"/>
                </a:cubicBezTo>
                <a:cubicBezTo>
                  <a:pt x="61117" y="2631859"/>
                  <a:pt x="66283" y="2598037"/>
                  <a:pt x="103321" y="2542478"/>
                </a:cubicBezTo>
                <a:cubicBezTo>
                  <a:pt x="110755" y="2531327"/>
                  <a:pt x="120180" y="2521271"/>
                  <a:pt x="125623" y="2509024"/>
                </a:cubicBezTo>
                <a:cubicBezTo>
                  <a:pt x="166626" y="2416767"/>
                  <a:pt x="124427" y="2465617"/>
                  <a:pt x="170228" y="2419814"/>
                </a:cubicBezTo>
                <a:cubicBezTo>
                  <a:pt x="173945" y="2408663"/>
                  <a:pt x="176122" y="2396874"/>
                  <a:pt x="181379" y="2386361"/>
                </a:cubicBezTo>
                <a:cubicBezTo>
                  <a:pt x="187373" y="2374374"/>
                  <a:pt x="198403" y="2365226"/>
                  <a:pt x="203682" y="2352907"/>
                </a:cubicBezTo>
                <a:cubicBezTo>
                  <a:pt x="209719" y="2338820"/>
                  <a:pt x="209452" y="2322652"/>
                  <a:pt x="214833" y="2308302"/>
                </a:cubicBezTo>
                <a:cubicBezTo>
                  <a:pt x="226961" y="2275960"/>
                  <a:pt x="240948" y="2257977"/>
                  <a:pt x="259438" y="2230244"/>
                </a:cubicBezTo>
                <a:cubicBezTo>
                  <a:pt x="263155" y="2211658"/>
                  <a:pt x="265602" y="2192773"/>
                  <a:pt x="270589" y="2174487"/>
                </a:cubicBezTo>
                <a:cubicBezTo>
                  <a:pt x="276774" y="2151807"/>
                  <a:pt x="292891" y="2107580"/>
                  <a:pt x="292891" y="2107580"/>
                </a:cubicBezTo>
                <a:cubicBezTo>
                  <a:pt x="287953" y="1984130"/>
                  <a:pt x="290887" y="1861381"/>
                  <a:pt x="270589" y="1739590"/>
                </a:cubicBezTo>
                <a:cubicBezTo>
                  <a:pt x="268069" y="1724473"/>
                  <a:pt x="266292" y="1708693"/>
                  <a:pt x="259438" y="1694985"/>
                </a:cubicBezTo>
                <a:cubicBezTo>
                  <a:pt x="251126" y="1678362"/>
                  <a:pt x="237135" y="1665248"/>
                  <a:pt x="225984" y="1650380"/>
                </a:cubicBezTo>
                <a:cubicBezTo>
                  <a:pt x="222267" y="1628078"/>
                  <a:pt x="221330" y="1605129"/>
                  <a:pt x="214833" y="1583473"/>
                </a:cubicBezTo>
                <a:cubicBezTo>
                  <a:pt x="210056" y="1567551"/>
                  <a:pt x="193404" y="1555468"/>
                  <a:pt x="192530" y="1538868"/>
                </a:cubicBezTo>
                <a:cubicBezTo>
                  <a:pt x="192341" y="1535273"/>
                  <a:pt x="193520" y="1376728"/>
                  <a:pt x="214833" y="1326995"/>
                </a:cubicBezTo>
                <a:cubicBezTo>
                  <a:pt x="220112" y="1314676"/>
                  <a:pt x="231142" y="1305528"/>
                  <a:pt x="237135" y="1293541"/>
                </a:cubicBezTo>
                <a:cubicBezTo>
                  <a:pt x="283295" y="1201218"/>
                  <a:pt x="206682" y="1322491"/>
                  <a:pt x="270589" y="1226634"/>
                </a:cubicBezTo>
                <a:lnTo>
                  <a:pt x="292891" y="1159726"/>
                </a:lnTo>
                <a:lnTo>
                  <a:pt x="304043" y="1126273"/>
                </a:lnTo>
                <a:cubicBezTo>
                  <a:pt x="298649" y="1093914"/>
                  <a:pt x="305397" y="1054467"/>
                  <a:pt x="270589" y="1037063"/>
                </a:cubicBezTo>
                <a:cubicBezTo>
                  <a:pt x="263940" y="1033738"/>
                  <a:pt x="238994" y="1083527"/>
                  <a:pt x="237135" y="1070517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51217" name="Text Box 2"/>
          <p:cNvSpPr txBox="1">
            <a:spLocks noChangeArrowheads="1"/>
          </p:cNvSpPr>
          <p:nvPr/>
        </p:nvSpPr>
        <p:spPr bwMode="auto">
          <a:xfrm>
            <a:off x="584200" y="1371600"/>
            <a:ext cx="23764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240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 valence bond:</a:t>
            </a:r>
          </a:p>
        </p:txBody>
      </p:sp>
      <p:sp>
        <p:nvSpPr>
          <p:cNvPr id="42" name="Freeform 41"/>
          <p:cNvSpPr/>
          <p:nvPr/>
        </p:nvSpPr>
        <p:spPr>
          <a:xfrm>
            <a:off x="7215188" y="1889125"/>
            <a:ext cx="571500" cy="601663"/>
          </a:xfrm>
          <a:custGeom>
            <a:avLst/>
            <a:gdLst>
              <a:gd name="connsiteX0" fmla="*/ 83736 w 576105"/>
              <a:gd name="connsiteY0" fmla="*/ 147375 h 567732"/>
              <a:gd name="connsiteX1" fmla="*/ 324897 w 576105"/>
              <a:gd name="connsiteY1" fmla="*/ 6699 h 567732"/>
              <a:gd name="connsiteX2" fmla="*/ 515815 w 576105"/>
              <a:gd name="connsiteY2" fmla="*/ 107182 h 567732"/>
              <a:gd name="connsiteX3" fmla="*/ 545960 w 576105"/>
              <a:gd name="connsiteY3" fmla="*/ 388536 h 567732"/>
              <a:gd name="connsiteX4" fmla="*/ 334945 w 576105"/>
              <a:gd name="connsiteY4" fmla="*/ 559358 h 567732"/>
              <a:gd name="connsiteX5" fmla="*/ 43543 w 576105"/>
              <a:gd name="connsiteY5" fmla="*/ 438778 h 567732"/>
              <a:gd name="connsiteX6" fmla="*/ 83736 w 576105"/>
              <a:gd name="connsiteY6" fmla="*/ 147375 h 56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6105" h="567732">
                <a:moveTo>
                  <a:pt x="83736" y="147375"/>
                </a:moveTo>
                <a:cubicBezTo>
                  <a:pt x="130628" y="75362"/>
                  <a:pt x="252884" y="13398"/>
                  <a:pt x="324897" y="6699"/>
                </a:cubicBezTo>
                <a:cubicBezTo>
                  <a:pt x="396910" y="0"/>
                  <a:pt x="478971" y="43542"/>
                  <a:pt x="515815" y="107182"/>
                </a:cubicBezTo>
                <a:cubicBezTo>
                  <a:pt x="552659" y="170822"/>
                  <a:pt x="576105" y="313173"/>
                  <a:pt x="545960" y="388536"/>
                </a:cubicBezTo>
                <a:cubicBezTo>
                  <a:pt x="515815" y="463899"/>
                  <a:pt x="418681" y="550984"/>
                  <a:pt x="334945" y="559358"/>
                </a:cubicBezTo>
                <a:cubicBezTo>
                  <a:pt x="251209" y="567732"/>
                  <a:pt x="87086" y="510791"/>
                  <a:pt x="43543" y="438778"/>
                </a:cubicBezTo>
                <a:cubicBezTo>
                  <a:pt x="0" y="366765"/>
                  <a:pt x="36844" y="219388"/>
                  <a:pt x="83736" y="147375"/>
                </a:cubicBezTo>
                <a:close/>
              </a:path>
            </a:pathLst>
          </a:custGeom>
          <a:noFill/>
          <a:ln w="76200">
            <a:solidFill>
              <a:schemeClr val="accent1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51219" name="Text Box 56"/>
          <p:cNvSpPr txBox="1">
            <a:spLocks noChangeArrowheads="1"/>
          </p:cNvSpPr>
          <p:nvPr/>
        </p:nvSpPr>
        <p:spPr bwMode="auto">
          <a:xfrm>
            <a:off x="6858000" y="3886200"/>
            <a:ext cx="1066800" cy="952500"/>
          </a:xfrm>
          <a:prstGeom prst="rect">
            <a:avLst/>
          </a:prstGeom>
          <a:noFill/>
          <a:ln w="38100">
            <a:solidFill>
              <a:srgbClr val="FF00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5400" smtClean="0">
                <a:solidFill>
                  <a:prstClr val="black"/>
                </a:solidFill>
                <a:latin typeface="Arial" panose="020B0604020202020204" pitchFamily="34" charset="0"/>
              </a:rPr>
              <a:t>|1</a:t>
            </a:r>
          </a:p>
        </p:txBody>
      </p:sp>
      <p:grpSp>
        <p:nvGrpSpPr>
          <p:cNvPr id="51220" name="Group 58"/>
          <p:cNvGrpSpPr>
            <a:grpSpLocks/>
          </p:cNvGrpSpPr>
          <p:nvPr/>
        </p:nvGrpSpPr>
        <p:grpSpPr bwMode="auto">
          <a:xfrm>
            <a:off x="7543800" y="4114800"/>
            <a:ext cx="228600" cy="609600"/>
            <a:chOff x="4512" y="3216"/>
            <a:chExt cx="144" cy="384"/>
          </a:xfrm>
        </p:grpSpPr>
        <p:sp>
          <p:nvSpPr>
            <p:cNvPr id="51221" name="Line 59"/>
            <p:cNvSpPr>
              <a:spLocks noChangeShapeType="1"/>
            </p:cNvSpPr>
            <p:nvPr/>
          </p:nvSpPr>
          <p:spPr bwMode="auto">
            <a:xfrm>
              <a:off x="4512" y="3216"/>
              <a:ext cx="144" cy="192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51222" name="Line 60"/>
            <p:cNvSpPr>
              <a:spLocks noChangeShapeType="1"/>
            </p:cNvSpPr>
            <p:nvPr/>
          </p:nvSpPr>
          <p:spPr bwMode="auto">
            <a:xfrm flipV="1">
              <a:off x="4512" y="3408"/>
              <a:ext cx="144" cy="192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12302073"/>
      </p:ext>
    </p:extLst>
  </p:cSld>
  <p:clrMapOvr>
    <a:masterClrMapping/>
  </p:clrMapOvr>
  <p:transition spd="med">
    <p:fade/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55" name="Straight Connector 154"/>
          <p:cNvCxnSpPr/>
          <p:nvPr/>
        </p:nvCxnSpPr>
        <p:spPr>
          <a:xfrm>
            <a:off x="0" y="990600"/>
            <a:ext cx="9144000" cy="0"/>
          </a:xfrm>
          <a:prstGeom prst="line">
            <a:avLst/>
          </a:prstGeom>
          <a:ln w="63500" cmpd="sng">
            <a:solidFill>
              <a:schemeClr val="accent5">
                <a:lumMod val="40000"/>
                <a:lumOff val="60000"/>
              </a:schemeClr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56" name="Title 1"/>
          <p:cNvSpPr txBox="1">
            <a:spLocks/>
          </p:cNvSpPr>
          <p:nvPr/>
        </p:nvSpPr>
        <p:spPr bwMode="auto">
          <a:xfrm>
            <a:off x="381000" y="0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solidFill>
                  <a:prstClr val="black"/>
                </a:solidFill>
                <a:latin typeface="Calibri"/>
                <a:ea typeface="+mj-ea"/>
                <a:cs typeface="+mj-cs"/>
              </a:rPr>
              <a:t>Is it a 0 or a 1?</a:t>
            </a:r>
          </a:p>
        </p:txBody>
      </p:sp>
    </p:spTree>
    <p:extLst>
      <p:ext uri="{BB962C8B-B14F-4D97-AF65-F5344CB8AC3E}">
        <p14:creationId xmlns:p14="http://schemas.microsoft.com/office/powerpoint/2010/main" val="4193712604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55" name="Straight Connector 154"/>
          <p:cNvCxnSpPr/>
          <p:nvPr/>
        </p:nvCxnSpPr>
        <p:spPr>
          <a:xfrm>
            <a:off x="0" y="990600"/>
            <a:ext cx="9144000" cy="0"/>
          </a:xfrm>
          <a:prstGeom prst="line">
            <a:avLst/>
          </a:prstGeom>
          <a:ln w="63500" cmpd="sng">
            <a:solidFill>
              <a:schemeClr val="accent5">
                <a:lumMod val="40000"/>
                <a:lumOff val="60000"/>
              </a:schemeClr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56" name="Title 1"/>
          <p:cNvSpPr txBox="1">
            <a:spLocks/>
          </p:cNvSpPr>
          <p:nvPr/>
        </p:nvSpPr>
        <p:spPr bwMode="auto">
          <a:xfrm>
            <a:off x="381000" y="0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solidFill>
                  <a:prstClr val="black"/>
                </a:solidFill>
                <a:latin typeface="Calibri"/>
                <a:ea typeface="+mj-ea"/>
                <a:cs typeface="+mj-cs"/>
              </a:rPr>
              <a:t>Is it a 0 or a 1?</a:t>
            </a:r>
          </a:p>
        </p:txBody>
      </p:sp>
      <p:grpSp>
        <p:nvGrpSpPr>
          <p:cNvPr id="5" name="Group 1"/>
          <p:cNvGrpSpPr>
            <a:grpSpLocks/>
          </p:cNvGrpSpPr>
          <p:nvPr/>
        </p:nvGrpSpPr>
        <p:grpSpPr bwMode="auto">
          <a:xfrm>
            <a:off x="142924" y="1112520"/>
            <a:ext cx="8909636" cy="5719310"/>
            <a:chOff x="418698" y="1339745"/>
            <a:chExt cx="8020251" cy="5148537"/>
          </a:xfrm>
        </p:grpSpPr>
        <p:grpSp>
          <p:nvGrpSpPr>
            <p:cNvPr id="6" name="Group 3"/>
            <p:cNvGrpSpPr>
              <a:grpSpLocks/>
            </p:cNvGrpSpPr>
            <p:nvPr/>
          </p:nvGrpSpPr>
          <p:grpSpPr bwMode="auto">
            <a:xfrm>
              <a:off x="4581626" y="3970647"/>
              <a:ext cx="3850907" cy="2512821"/>
              <a:chOff x="990600" y="1376412"/>
              <a:chExt cx="7162800" cy="4673921"/>
            </a:xfrm>
          </p:grpSpPr>
          <p:grpSp>
            <p:nvGrpSpPr>
              <p:cNvPr id="429" name="Group 27"/>
              <p:cNvGrpSpPr>
                <a:grpSpLocks/>
              </p:cNvGrpSpPr>
              <p:nvPr/>
            </p:nvGrpSpPr>
            <p:grpSpPr bwMode="auto">
              <a:xfrm>
                <a:off x="990600" y="1676400"/>
                <a:ext cx="3276600" cy="152400"/>
                <a:chOff x="1056" y="1920"/>
                <a:chExt cx="2064" cy="96"/>
              </a:xfrm>
            </p:grpSpPr>
            <p:sp>
              <p:nvSpPr>
                <p:cNvPr id="563" name="Oval 28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564" name="Oval 29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565" name="Oval 30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566" name="Oval 31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567" name="Oval 32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430" name="Group 64"/>
              <p:cNvGrpSpPr>
                <a:grpSpLocks/>
              </p:cNvGrpSpPr>
              <p:nvPr/>
            </p:nvGrpSpPr>
            <p:grpSpPr bwMode="auto">
              <a:xfrm>
                <a:off x="4876800" y="1676400"/>
                <a:ext cx="3276600" cy="152400"/>
                <a:chOff x="1056" y="1920"/>
                <a:chExt cx="2064" cy="96"/>
              </a:xfrm>
            </p:grpSpPr>
            <p:sp>
              <p:nvSpPr>
                <p:cNvPr id="558" name="Oval 65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559" name="Oval 66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560" name="Oval 67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561" name="Oval 68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562" name="Oval 69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431" name="Group 6"/>
              <p:cNvGrpSpPr>
                <a:grpSpLocks/>
              </p:cNvGrpSpPr>
              <p:nvPr/>
            </p:nvGrpSpPr>
            <p:grpSpPr bwMode="auto">
              <a:xfrm>
                <a:off x="990600" y="2468563"/>
                <a:ext cx="7162800" cy="3322637"/>
                <a:chOff x="990600" y="2468563"/>
                <a:chExt cx="7162800" cy="3322637"/>
              </a:xfrm>
            </p:grpSpPr>
            <p:grpSp>
              <p:nvGrpSpPr>
                <p:cNvPr id="498" name="Group 3"/>
                <p:cNvGrpSpPr>
                  <a:grpSpLocks/>
                </p:cNvGrpSpPr>
                <p:nvPr/>
              </p:nvGrpSpPr>
              <p:grpSpPr bwMode="auto">
                <a:xfrm>
                  <a:off x="990600" y="4845050"/>
                  <a:ext cx="3276600" cy="152400"/>
                  <a:chOff x="1056" y="1920"/>
                  <a:chExt cx="2064" cy="96"/>
                </a:xfrm>
              </p:grpSpPr>
              <p:sp>
                <p:nvSpPr>
                  <p:cNvPr id="553" name="Oval 4"/>
                  <p:cNvSpPr>
                    <a:spLocks noChangeArrowheads="1"/>
                  </p:cNvSpPr>
                  <p:nvPr/>
                </p:nvSpPr>
                <p:spPr bwMode="auto">
                  <a:xfrm>
                    <a:off x="1056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54" name="Oval 5"/>
                  <p:cNvSpPr>
                    <a:spLocks noChangeArrowheads="1"/>
                  </p:cNvSpPr>
                  <p:nvPr/>
                </p:nvSpPr>
                <p:spPr bwMode="auto">
                  <a:xfrm>
                    <a:off x="1548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55" name="Oval 6"/>
                  <p:cNvSpPr>
                    <a:spLocks noChangeArrowheads="1"/>
                  </p:cNvSpPr>
                  <p:nvPr/>
                </p:nvSpPr>
                <p:spPr bwMode="auto">
                  <a:xfrm>
                    <a:off x="2040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56" name="Oval 7"/>
                  <p:cNvSpPr>
                    <a:spLocks noChangeArrowheads="1"/>
                  </p:cNvSpPr>
                  <p:nvPr/>
                </p:nvSpPr>
                <p:spPr bwMode="auto">
                  <a:xfrm>
                    <a:off x="2532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57" name="Oval 8"/>
                  <p:cNvSpPr>
                    <a:spLocks noChangeArrowheads="1"/>
                  </p:cNvSpPr>
                  <p:nvPr/>
                </p:nvSpPr>
                <p:spPr bwMode="auto">
                  <a:xfrm>
                    <a:off x="3024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499" name="Group 9"/>
                <p:cNvGrpSpPr>
                  <a:grpSpLocks/>
                </p:cNvGrpSpPr>
                <p:nvPr/>
              </p:nvGrpSpPr>
              <p:grpSpPr bwMode="auto">
                <a:xfrm>
                  <a:off x="990600" y="4052888"/>
                  <a:ext cx="3276600" cy="152400"/>
                  <a:chOff x="1056" y="1920"/>
                  <a:chExt cx="2064" cy="96"/>
                </a:xfrm>
              </p:grpSpPr>
              <p:sp>
                <p:nvSpPr>
                  <p:cNvPr id="548" name="Oval 10"/>
                  <p:cNvSpPr>
                    <a:spLocks noChangeArrowheads="1"/>
                  </p:cNvSpPr>
                  <p:nvPr/>
                </p:nvSpPr>
                <p:spPr bwMode="auto">
                  <a:xfrm>
                    <a:off x="1056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49" name="Oval 11"/>
                  <p:cNvSpPr>
                    <a:spLocks noChangeArrowheads="1"/>
                  </p:cNvSpPr>
                  <p:nvPr/>
                </p:nvSpPr>
                <p:spPr bwMode="auto">
                  <a:xfrm>
                    <a:off x="1548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50" name="Oval 12"/>
                  <p:cNvSpPr>
                    <a:spLocks noChangeArrowheads="1"/>
                  </p:cNvSpPr>
                  <p:nvPr/>
                </p:nvSpPr>
                <p:spPr bwMode="auto">
                  <a:xfrm>
                    <a:off x="2040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51" name="Oval 13"/>
                  <p:cNvSpPr>
                    <a:spLocks noChangeArrowheads="1"/>
                  </p:cNvSpPr>
                  <p:nvPr/>
                </p:nvSpPr>
                <p:spPr bwMode="auto">
                  <a:xfrm>
                    <a:off x="2532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52" name="Oval 14"/>
                  <p:cNvSpPr>
                    <a:spLocks noChangeArrowheads="1"/>
                  </p:cNvSpPr>
                  <p:nvPr/>
                </p:nvSpPr>
                <p:spPr bwMode="auto">
                  <a:xfrm>
                    <a:off x="3024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500" name="Group 15"/>
                <p:cNvGrpSpPr>
                  <a:grpSpLocks/>
                </p:cNvGrpSpPr>
                <p:nvPr/>
              </p:nvGrpSpPr>
              <p:grpSpPr bwMode="auto">
                <a:xfrm>
                  <a:off x="990600" y="5638800"/>
                  <a:ext cx="3276600" cy="152400"/>
                  <a:chOff x="1056" y="1920"/>
                  <a:chExt cx="2064" cy="96"/>
                </a:xfrm>
              </p:grpSpPr>
              <p:sp>
                <p:nvSpPr>
                  <p:cNvPr id="543" name="Oval 16"/>
                  <p:cNvSpPr>
                    <a:spLocks noChangeArrowheads="1"/>
                  </p:cNvSpPr>
                  <p:nvPr/>
                </p:nvSpPr>
                <p:spPr bwMode="auto">
                  <a:xfrm>
                    <a:off x="1056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44" name="Oval 17"/>
                  <p:cNvSpPr>
                    <a:spLocks noChangeArrowheads="1"/>
                  </p:cNvSpPr>
                  <p:nvPr/>
                </p:nvSpPr>
                <p:spPr bwMode="auto">
                  <a:xfrm>
                    <a:off x="1548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45" name="Oval 18"/>
                  <p:cNvSpPr>
                    <a:spLocks noChangeArrowheads="1"/>
                  </p:cNvSpPr>
                  <p:nvPr/>
                </p:nvSpPr>
                <p:spPr bwMode="auto">
                  <a:xfrm>
                    <a:off x="2040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46" name="Oval 19"/>
                  <p:cNvSpPr>
                    <a:spLocks noChangeArrowheads="1"/>
                  </p:cNvSpPr>
                  <p:nvPr/>
                </p:nvSpPr>
                <p:spPr bwMode="auto">
                  <a:xfrm>
                    <a:off x="2532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47" name="Oval 20"/>
                  <p:cNvSpPr>
                    <a:spLocks noChangeArrowheads="1"/>
                  </p:cNvSpPr>
                  <p:nvPr/>
                </p:nvSpPr>
                <p:spPr bwMode="auto">
                  <a:xfrm>
                    <a:off x="3024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501" name="Group 21"/>
                <p:cNvGrpSpPr>
                  <a:grpSpLocks/>
                </p:cNvGrpSpPr>
                <p:nvPr/>
              </p:nvGrpSpPr>
              <p:grpSpPr bwMode="auto">
                <a:xfrm>
                  <a:off x="990600" y="2468563"/>
                  <a:ext cx="3276600" cy="152400"/>
                  <a:chOff x="1056" y="1920"/>
                  <a:chExt cx="2064" cy="96"/>
                </a:xfrm>
              </p:grpSpPr>
              <p:sp>
                <p:nvSpPr>
                  <p:cNvPr id="538" name="Oval 22"/>
                  <p:cNvSpPr>
                    <a:spLocks noChangeArrowheads="1"/>
                  </p:cNvSpPr>
                  <p:nvPr/>
                </p:nvSpPr>
                <p:spPr bwMode="auto">
                  <a:xfrm>
                    <a:off x="1056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39" name="Oval 23"/>
                  <p:cNvSpPr>
                    <a:spLocks noChangeArrowheads="1"/>
                  </p:cNvSpPr>
                  <p:nvPr/>
                </p:nvSpPr>
                <p:spPr bwMode="auto">
                  <a:xfrm>
                    <a:off x="1548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40" name="Oval 24"/>
                  <p:cNvSpPr>
                    <a:spLocks noChangeArrowheads="1"/>
                  </p:cNvSpPr>
                  <p:nvPr/>
                </p:nvSpPr>
                <p:spPr bwMode="auto">
                  <a:xfrm>
                    <a:off x="2040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41" name="Oval 25"/>
                  <p:cNvSpPr>
                    <a:spLocks noChangeArrowheads="1"/>
                  </p:cNvSpPr>
                  <p:nvPr/>
                </p:nvSpPr>
                <p:spPr bwMode="auto">
                  <a:xfrm>
                    <a:off x="2532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42" name="Oval 26"/>
                  <p:cNvSpPr>
                    <a:spLocks noChangeArrowheads="1"/>
                  </p:cNvSpPr>
                  <p:nvPr/>
                </p:nvSpPr>
                <p:spPr bwMode="auto">
                  <a:xfrm>
                    <a:off x="3024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502" name="Group 33"/>
                <p:cNvGrpSpPr>
                  <a:grpSpLocks/>
                </p:cNvGrpSpPr>
                <p:nvPr/>
              </p:nvGrpSpPr>
              <p:grpSpPr bwMode="auto">
                <a:xfrm>
                  <a:off x="990600" y="3260725"/>
                  <a:ext cx="3276600" cy="152400"/>
                  <a:chOff x="1056" y="1920"/>
                  <a:chExt cx="2064" cy="96"/>
                </a:xfrm>
              </p:grpSpPr>
              <p:sp>
                <p:nvSpPr>
                  <p:cNvPr id="533" name="Oval 34"/>
                  <p:cNvSpPr>
                    <a:spLocks noChangeArrowheads="1"/>
                  </p:cNvSpPr>
                  <p:nvPr/>
                </p:nvSpPr>
                <p:spPr bwMode="auto">
                  <a:xfrm>
                    <a:off x="1056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34" name="Oval 35"/>
                  <p:cNvSpPr>
                    <a:spLocks noChangeArrowheads="1"/>
                  </p:cNvSpPr>
                  <p:nvPr/>
                </p:nvSpPr>
                <p:spPr bwMode="auto">
                  <a:xfrm>
                    <a:off x="1548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35" name="Oval 36"/>
                  <p:cNvSpPr>
                    <a:spLocks noChangeArrowheads="1"/>
                  </p:cNvSpPr>
                  <p:nvPr/>
                </p:nvSpPr>
                <p:spPr bwMode="auto">
                  <a:xfrm>
                    <a:off x="2040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36" name="Oval 37"/>
                  <p:cNvSpPr>
                    <a:spLocks noChangeArrowheads="1"/>
                  </p:cNvSpPr>
                  <p:nvPr/>
                </p:nvSpPr>
                <p:spPr bwMode="auto">
                  <a:xfrm>
                    <a:off x="2532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37" name="Oval 38"/>
                  <p:cNvSpPr>
                    <a:spLocks noChangeArrowheads="1"/>
                  </p:cNvSpPr>
                  <p:nvPr/>
                </p:nvSpPr>
                <p:spPr bwMode="auto">
                  <a:xfrm>
                    <a:off x="3024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503" name="Group 40"/>
                <p:cNvGrpSpPr>
                  <a:grpSpLocks/>
                </p:cNvGrpSpPr>
                <p:nvPr/>
              </p:nvGrpSpPr>
              <p:grpSpPr bwMode="auto">
                <a:xfrm>
                  <a:off x="4876800" y="4845050"/>
                  <a:ext cx="3276600" cy="152400"/>
                  <a:chOff x="1056" y="1920"/>
                  <a:chExt cx="2064" cy="96"/>
                </a:xfrm>
              </p:grpSpPr>
              <p:sp>
                <p:nvSpPr>
                  <p:cNvPr id="528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1056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29" name="Oval 42"/>
                  <p:cNvSpPr>
                    <a:spLocks noChangeArrowheads="1"/>
                  </p:cNvSpPr>
                  <p:nvPr/>
                </p:nvSpPr>
                <p:spPr bwMode="auto">
                  <a:xfrm>
                    <a:off x="1548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30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2040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31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2532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32" name="Oval 45"/>
                  <p:cNvSpPr>
                    <a:spLocks noChangeArrowheads="1"/>
                  </p:cNvSpPr>
                  <p:nvPr/>
                </p:nvSpPr>
                <p:spPr bwMode="auto">
                  <a:xfrm>
                    <a:off x="3024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504" name="Group 46"/>
                <p:cNvGrpSpPr>
                  <a:grpSpLocks/>
                </p:cNvGrpSpPr>
                <p:nvPr/>
              </p:nvGrpSpPr>
              <p:grpSpPr bwMode="auto">
                <a:xfrm>
                  <a:off x="4876800" y="4052888"/>
                  <a:ext cx="3276600" cy="152400"/>
                  <a:chOff x="1056" y="1920"/>
                  <a:chExt cx="2064" cy="96"/>
                </a:xfrm>
              </p:grpSpPr>
              <p:sp>
                <p:nvSpPr>
                  <p:cNvPr id="523" name="Oval 47"/>
                  <p:cNvSpPr>
                    <a:spLocks noChangeArrowheads="1"/>
                  </p:cNvSpPr>
                  <p:nvPr/>
                </p:nvSpPr>
                <p:spPr bwMode="auto">
                  <a:xfrm>
                    <a:off x="1056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24" name="Oval 48"/>
                  <p:cNvSpPr>
                    <a:spLocks noChangeArrowheads="1"/>
                  </p:cNvSpPr>
                  <p:nvPr/>
                </p:nvSpPr>
                <p:spPr bwMode="auto">
                  <a:xfrm>
                    <a:off x="1548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25" name="Oval 49"/>
                  <p:cNvSpPr>
                    <a:spLocks noChangeArrowheads="1"/>
                  </p:cNvSpPr>
                  <p:nvPr/>
                </p:nvSpPr>
                <p:spPr bwMode="auto">
                  <a:xfrm>
                    <a:off x="2040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26" name="Oval 50"/>
                  <p:cNvSpPr>
                    <a:spLocks noChangeArrowheads="1"/>
                  </p:cNvSpPr>
                  <p:nvPr/>
                </p:nvSpPr>
                <p:spPr bwMode="auto">
                  <a:xfrm>
                    <a:off x="2532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27" name="Oval 51"/>
                  <p:cNvSpPr>
                    <a:spLocks noChangeArrowheads="1"/>
                  </p:cNvSpPr>
                  <p:nvPr/>
                </p:nvSpPr>
                <p:spPr bwMode="auto">
                  <a:xfrm>
                    <a:off x="3024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505" name="Group 52"/>
                <p:cNvGrpSpPr>
                  <a:grpSpLocks/>
                </p:cNvGrpSpPr>
                <p:nvPr/>
              </p:nvGrpSpPr>
              <p:grpSpPr bwMode="auto">
                <a:xfrm>
                  <a:off x="4876800" y="5638800"/>
                  <a:ext cx="3276600" cy="152400"/>
                  <a:chOff x="1056" y="1920"/>
                  <a:chExt cx="2064" cy="96"/>
                </a:xfrm>
              </p:grpSpPr>
              <p:sp>
                <p:nvSpPr>
                  <p:cNvPr id="518" name="Oval 53"/>
                  <p:cNvSpPr>
                    <a:spLocks noChangeArrowheads="1"/>
                  </p:cNvSpPr>
                  <p:nvPr/>
                </p:nvSpPr>
                <p:spPr bwMode="auto">
                  <a:xfrm>
                    <a:off x="1056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19" name="Oval 54"/>
                  <p:cNvSpPr>
                    <a:spLocks noChangeArrowheads="1"/>
                  </p:cNvSpPr>
                  <p:nvPr/>
                </p:nvSpPr>
                <p:spPr bwMode="auto">
                  <a:xfrm>
                    <a:off x="1548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20" name="Oval 55"/>
                  <p:cNvSpPr>
                    <a:spLocks noChangeArrowheads="1"/>
                  </p:cNvSpPr>
                  <p:nvPr/>
                </p:nvSpPr>
                <p:spPr bwMode="auto">
                  <a:xfrm>
                    <a:off x="2040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21" name="Oval 56"/>
                  <p:cNvSpPr>
                    <a:spLocks noChangeArrowheads="1"/>
                  </p:cNvSpPr>
                  <p:nvPr/>
                </p:nvSpPr>
                <p:spPr bwMode="auto">
                  <a:xfrm>
                    <a:off x="2532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22" name="Oval 57"/>
                  <p:cNvSpPr>
                    <a:spLocks noChangeArrowheads="1"/>
                  </p:cNvSpPr>
                  <p:nvPr/>
                </p:nvSpPr>
                <p:spPr bwMode="auto">
                  <a:xfrm>
                    <a:off x="3024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506" name="Group 58"/>
                <p:cNvGrpSpPr>
                  <a:grpSpLocks/>
                </p:cNvGrpSpPr>
                <p:nvPr/>
              </p:nvGrpSpPr>
              <p:grpSpPr bwMode="auto">
                <a:xfrm>
                  <a:off x="4876800" y="2468563"/>
                  <a:ext cx="3276600" cy="152400"/>
                  <a:chOff x="1056" y="1920"/>
                  <a:chExt cx="2064" cy="96"/>
                </a:xfrm>
              </p:grpSpPr>
              <p:sp>
                <p:nvSpPr>
                  <p:cNvPr id="513" name="Oval 59"/>
                  <p:cNvSpPr>
                    <a:spLocks noChangeArrowheads="1"/>
                  </p:cNvSpPr>
                  <p:nvPr/>
                </p:nvSpPr>
                <p:spPr bwMode="auto">
                  <a:xfrm>
                    <a:off x="1056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14" name="Oval 60"/>
                  <p:cNvSpPr>
                    <a:spLocks noChangeArrowheads="1"/>
                  </p:cNvSpPr>
                  <p:nvPr/>
                </p:nvSpPr>
                <p:spPr bwMode="auto">
                  <a:xfrm>
                    <a:off x="1548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15" name="Oval 61"/>
                  <p:cNvSpPr>
                    <a:spLocks noChangeArrowheads="1"/>
                  </p:cNvSpPr>
                  <p:nvPr/>
                </p:nvSpPr>
                <p:spPr bwMode="auto">
                  <a:xfrm>
                    <a:off x="2040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16" name="Oval 62"/>
                  <p:cNvSpPr>
                    <a:spLocks noChangeArrowheads="1"/>
                  </p:cNvSpPr>
                  <p:nvPr/>
                </p:nvSpPr>
                <p:spPr bwMode="auto">
                  <a:xfrm>
                    <a:off x="2532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17" name="Oval 63"/>
                  <p:cNvSpPr>
                    <a:spLocks noChangeArrowheads="1"/>
                  </p:cNvSpPr>
                  <p:nvPr/>
                </p:nvSpPr>
                <p:spPr bwMode="auto">
                  <a:xfrm>
                    <a:off x="3024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507" name="Group 70"/>
                <p:cNvGrpSpPr>
                  <a:grpSpLocks/>
                </p:cNvGrpSpPr>
                <p:nvPr/>
              </p:nvGrpSpPr>
              <p:grpSpPr bwMode="auto">
                <a:xfrm>
                  <a:off x="4876800" y="3260725"/>
                  <a:ext cx="3276600" cy="152400"/>
                  <a:chOff x="1056" y="1920"/>
                  <a:chExt cx="2064" cy="96"/>
                </a:xfrm>
              </p:grpSpPr>
              <p:sp>
                <p:nvSpPr>
                  <p:cNvPr id="508" name="Oval 71"/>
                  <p:cNvSpPr>
                    <a:spLocks noChangeArrowheads="1"/>
                  </p:cNvSpPr>
                  <p:nvPr/>
                </p:nvSpPr>
                <p:spPr bwMode="auto">
                  <a:xfrm>
                    <a:off x="1056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09" name="Oval 72"/>
                  <p:cNvSpPr>
                    <a:spLocks noChangeArrowheads="1"/>
                  </p:cNvSpPr>
                  <p:nvPr/>
                </p:nvSpPr>
                <p:spPr bwMode="auto">
                  <a:xfrm>
                    <a:off x="1548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10" name="Oval 73"/>
                  <p:cNvSpPr>
                    <a:spLocks noChangeArrowheads="1"/>
                  </p:cNvSpPr>
                  <p:nvPr/>
                </p:nvSpPr>
                <p:spPr bwMode="auto">
                  <a:xfrm>
                    <a:off x="2040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11" name="Oval 74"/>
                  <p:cNvSpPr>
                    <a:spLocks noChangeArrowheads="1"/>
                  </p:cNvSpPr>
                  <p:nvPr/>
                </p:nvSpPr>
                <p:spPr bwMode="auto">
                  <a:xfrm>
                    <a:off x="2532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12" name="Oval 75"/>
                  <p:cNvSpPr>
                    <a:spLocks noChangeArrowheads="1"/>
                  </p:cNvSpPr>
                  <p:nvPr/>
                </p:nvSpPr>
                <p:spPr bwMode="auto">
                  <a:xfrm>
                    <a:off x="3024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432" name="Group 7"/>
              <p:cNvGrpSpPr>
                <a:grpSpLocks/>
              </p:cNvGrpSpPr>
              <p:nvPr/>
            </p:nvGrpSpPr>
            <p:grpSpPr bwMode="auto">
              <a:xfrm>
                <a:off x="1076425" y="1376412"/>
                <a:ext cx="7010400" cy="660186"/>
                <a:chOff x="1076425" y="1376412"/>
                <a:chExt cx="7010400" cy="660186"/>
              </a:xfrm>
            </p:grpSpPr>
            <p:sp>
              <p:nvSpPr>
                <p:cNvPr id="488" name="Line 77"/>
                <p:cNvSpPr>
                  <a:spLocks noChangeShapeType="1"/>
                </p:cNvSpPr>
                <p:nvPr/>
              </p:nvSpPr>
              <p:spPr bwMode="auto">
                <a:xfrm>
                  <a:off x="10764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" name="Line 78"/>
                <p:cNvSpPr>
                  <a:spLocks noChangeShapeType="1"/>
                </p:cNvSpPr>
                <p:nvPr/>
              </p:nvSpPr>
              <p:spPr bwMode="auto">
                <a:xfrm>
                  <a:off x="18543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" name="Line 79"/>
                <p:cNvSpPr>
                  <a:spLocks noChangeShapeType="1"/>
                </p:cNvSpPr>
                <p:nvPr/>
              </p:nvSpPr>
              <p:spPr bwMode="auto">
                <a:xfrm>
                  <a:off x="26337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" name="Line 80"/>
                <p:cNvSpPr>
                  <a:spLocks noChangeShapeType="1"/>
                </p:cNvSpPr>
                <p:nvPr/>
              </p:nvSpPr>
              <p:spPr bwMode="auto">
                <a:xfrm>
                  <a:off x="34132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" name="Line 81"/>
                <p:cNvSpPr>
                  <a:spLocks noChangeShapeType="1"/>
                </p:cNvSpPr>
                <p:nvPr/>
              </p:nvSpPr>
              <p:spPr bwMode="auto">
                <a:xfrm>
                  <a:off x="41911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" name="Line 82"/>
                <p:cNvSpPr>
                  <a:spLocks noChangeShapeType="1"/>
                </p:cNvSpPr>
                <p:nvPr/>
              </p:nvSpPr>
              <p:spPr bwMode="auto">
                <a:xfrm>
                  <a:off x="49705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" name="Line 83"/>
                <p:cNvSpPr>
                  <a:spLocks noChangeShapeType="1"/>
                </p:cNvSpPr>
                <p:nvPr/>
              </p:nvSpPr>
              <p:spPr bwMode="auto">
                <a:xfrm>
                  <a:off x="57500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" name="Line 84"/>
                <p:cNvSpPr>
                  <a:spLocks noChangeShapeType="1"/>
                </p:cNvSpPr>
                <p:nvPr/>
              </p:nvSpPr>
              <p:spPr bwMode="auto">
                <a:xfrm>
                  <a:off x="65279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" name="Line 85"/>
                <p:cNvSpPr>
                  <a:spLocks noChangeShapeType="1"/>
                </p:cNvSpPr>
                <p:nvPr/>
              </p:nvSpPr>
              <p:spPr bwMode="auto">
                <a:xfrm>
                  <a:off x="73073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" name="Line 86"/>
                <p:cNvSpPr>
                  <a:spLocks noChangeShapeType="1"/>
                </p:cNvSpPr>
                <p:nvPr/>
              </p:nvSpPr>
              <p:spPr bwMode="auto">
                <a:xfrm>
                  <a:off x="80868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33" name="Group 8"/>
              <p:cNvGrpSpPr>
                <a:grpSpLocks/>
              </p:cNvGrpSpPr>
              <p:nvPr/>
            </p:nvGrpSpPr>
            <p:grpSpPr bwMode="auto">
              <a:xfrm>
                <a:off x="1073217" y="2210602"/>
                <a:ext cx="7010400" cy="660186"/>
                <a:chOff x="1076425" y="1376412"/>
                <a:chExt cx="7010400" cy="660186"/>
              </a:xfrm>
            </p:grpSpPr>
            <p:sp>
              <p:nvSpPr>
                <p:cNvPr id="478" name="Line 77"/>
                <p:cNvSpPr>
                  <a:spLocks noChangeShapeType="1"/>
                </p:cNvSpPr>
                <p:nvPr/>
              </p:nvSpPr>
              <p:spPr bwMode="auto">
                <a:xfrm>
                  <a:off x="10764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" name="Line 78"/>
                <p:cNvSpPr>
                  <a:spLocks noChangeShapeType="1"/>
                </p:cNvSpPr>
                <p:nvPr/>
              </p:nvSpPr>
              <p:spPr bwMode="auto">
                <a:xfrm>
                  <a:off x="18543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" name="Line 79"/>
                <p:cNvSpPr>
                  <a:spLocks noChangeShapeType="1"/>
                </p:cNvSpPr>
                <p:nvPr/>
              </p:nvSpPr>
              <p:spPr bwMode="auto">
                <a:xfrm>
                  <a:off x="26337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" name="Line 80"/>
                <p:cNvSpPr>
                  <a:spLocks noChangeShapeType="1"/>
                </p:cNvSpPr>
                <p:nvPr/>
              </p:nvSpPr>
              <p:spPr bwMode="auto">
                <a:xfrm>
                  <a:off x="34132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" name="Line 81"/>
                <p:cNvSpPr>
                  <a:spLocks noChangeShapeType="1"/>
                </p:cNvSpPr>
                <p:nvPr/>
              </p:nvSpPr>
              <p:spPr bwMode="auto">
                <a:xfrm>
                  <a:off x="41911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" name="Line 82"/>
                <p:cNvSpPr>
                  <a:spLocks noChangeShapeType="1"/>
                </p:cNvSpPr>
                <p:nvPr/>
              </p:nvSpPr>
              <p:spPr bwMode="auto">
                <a:xfrm>
                  <a:off x="49705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" name="Line 83"/>
                <p:cNvSpPr>
                  <a:spLocks noChangeShapeType="1"/>
                </p:cNvSpPr>
                <p:nvPr/>
              </p:nvSpPr>
              <p:spPr bwMode="auto">
                <a:xfrm>
                  <a:off x="57500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" name="Line 84"/>
                <p:cNvSpPr>
                  <a:spLocks noChangeShapeType="1"/>
                </p:cNvSpPr>
                <p:nvPr/>
              </p:nvSpPr>
              <p:spPr bwMode="auto">
                <a:xfrm>
                  <a:off x="65279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" name="Line 85"/>
                <p:cNvSpPr>
                  <a:spLocks noChangeShapeType="1"/>
                </p:cNvSpPr>
                <p:nvPr/>
              </p:nvSpPr>
              <p:spPr bwMode="auto">
                <a:xfrm>
                  <a:off x="73073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" name="Line 86"/>
                <p:cNvSpPr>
                  <a:spLocks noChangeShapeType="1"/>
                </p:cNvSpPr>
                <p:nvPr/>
              </p:nvSpPr>
              <p:spPr bwMode="auto">
                <a:xfrm>
                  <a:off x="80868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34" name="Group 9"/>
              <p:cNvGrpSpPr>
                <a:grpSpLocks/>
              </p:cNvGrpSpPr>
              <p:nvPr/>
            </p:nvGrpSpPr>
            <p:grpSpPr bwMode="auto">
              <a:xfrm>
                <a:off x="1081238" y="3007894"/>
                <a:ext cx="7010400" cy="660186"/>
                <a:chOff x="1076425" y="1376412"/>
                <a:chExt cx="7010400" cy="660186"/>
              </a:xfrm>
            </p:grpSpPr>
            <p:sp>
              <p:nvSpPr>
                <p:cNvPr id="468" name="Line 77"/>
                <p:cNvSpPr>
                  <a:spLocks noChangeShapeType="1"/>
                </p:cNvSpPr>
                <p:nvPr/>
              </p:nvSpPr>
              <p:spPr bwMode="auto">
                <a:xfrm>
                  <a:off x="10764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" name="Line 78"/>
                <p:cNvSpPr>
                  <a:spLocks noChangeShapeType="1"/>
                </p:cNvSpPr>
                <p:nvPr/>
              </p:nvSpPr>
              <p:spPr bwMode="auto">
                <a:xfrm>
                  <a:off x="18543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" name="Line 79"/>
                <p:cNvSpPr>
                  <a:spLocks noChangeShapeType="1"/>
                </p:cNvSpPr>
                <p:nvPr/>
              </p:nvSpPr>
              <p:spPr bwMode="auto">
                <a:xfrm>
                  <a:off x="26337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" name="Line 80"/>
                <p:cNvSpPr>
                  <a:spLocks noChangeShapeType="1"/>
                </p:cNvSpPr>
                <p:nvPr/>
              </p:nvSpPr>
              <p:spPr bwMode="auto">
                <a:xfrm>
                  <a:off x="34132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" name="Line 81"/>
                <p:cNvSpPr>
                  <a:spLocks noChangeShapeType="1"/>
                </p:cNvSpPr>
                <p:nvPr/>
              </p:nvSpPr>
              <p:spPr bwMode="auto">
                <a:xfrm>
                  <a:off x="41911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" name="Line 82"/>
                <p:cNvSpPr>
                  <a:spLocks noChangeShapeType="1"/>
                </p:cNvSpPr>
                <p:nvPr/>
              </p:nvSpPr>
              <p:spPr bwMode="auto">
                <a:xfrm>
                  <a:off x="49705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" name="Line 83"/>
                <p:cNvSpPr>
                  <a:spLocks noChangeShapeType="1"/>
                </p:cNvSpPr>
                <p:nvPr/>
              </p:nvSpPr>
              <p:spPr bwMode="auto">
                <a:xfrm>
                  <a:off x="57500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" name="Line 84"/>
                <p:cNvSpPr>
                  <a:spLocks noChangeShapeType="1"/>
                </p:cNvSpPr>
                <p:nvPr/>
              </p:nvSpPr>
              <p:spPr bwMode="auto">
                <a:xfrm>
                  <a:off x="65279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" name="Line 85"/>
                <p:cNvSpPr>
                  <a:spLocks noChangeShapeType="1"/>
                </p:cNvSpPr>
                <p:nvPr/>
              </p:nvSpPr>
              <p:spPr bwMode="auto">
                <a:xfrm>
                  <a:off x="73073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" name="Line 86"/>
                <p:cNvSpPr>
                  <a:spLocks noChangeShapeType="1"/>
                </p:cNvSpPr>
                <p:nvPr/>
              </p:nvSpPr>
              <p:spPr bwMode="auto">
                <a:xfrm>
                  <a:off x="80868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35" name="Group 10"/>
              <p:cNvGrpSpPr>
                <a:grpSpLocks/>
              </p:cNvGrpSpPr>
              <p:nvPr/>
            </p:nvGrpSpPr>
            <p:grpSpPr bwMode="auto">
              <a:xfrm>
                <a:off x="1070007" y="3785937"/>
                <a:ext cx="7010400" cy="660186"/>
                <a:chOff x="1076425" y="1376412"/>
                <a:chExt cx="7010400" cy="660186"/>
              </a:xfrm>
            </p:grpSpPr>
            <p:sp>
              <p:nvSpPr>
                <p:cNvPr id="458" name="Line 77"/>
                <p:cNvSpPr>
                  <a:spLocks noChangeShapeType="1"/>
                </p:cNvSpPr>
                <p:nvPr/>
              </p:nvSpPr>
              <p:spPr bwMode="auto">
                <a:xfrm>
                  <a:off x="10764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" name="Line 78"/>
                <p:cNvSpPr>
                  <a:spLocks noChangeShapeType="1"/>
                </p:cNvSpPr>
                <p:nvPr/>
              </p:nvSpPr>
              <p:spPr bwMode="auto">
                <a:xfrm>
                  <a:off x="18543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" name="Line 79"/>
                <p:cNvSpPr>
                  <a:spLocks noChangeShapeType="1"/>
                </p:cNvSpPr>
                <p:nvPr/>
              </p:nvSpPr>
              <p:spPr bwMode="auto">
                <a:xfrm>
                  <a:off x="26337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" name="Line 80"/>
                <p:cNvSpPr>
                  <a:spLocks noChangeShapeType="1"/>
                </p:cNvSpPr>
                <p:nvPr/>
              </p:nvSpPr>
              <p:spPr bwMode="auto">
                <a:xfrm>
                  <a:off x="34132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" name="Line 81"/>
                <p:cNvSpPr>
                  <a:spLocks noChangeShapeType="1"/>
                </p:cNvSpPr>
                <p:nvPr/>
              </p:nvSpPr>
              <p:spPr bwMode="auto">
                <a:xfrm>
                  <a:off x="41911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" name="Line 82"/>
                <p:cNvSpPr>
                  <a:spLocks noChangeShapeType="1"/>
                </p:cNvSpPr>
                <p:nvPr/>
              </p:nvSpPr>
              <p:spPr bwMode="auto">
                <a:xfrm>
                  <a:off x="49705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" name="Line 83"/>
                <p:cNvSpPr>
                  <a:spLocks noChangeShapeType="1"/>
                </p:cNvSpPr>
                <p:nvPr/>
              </p:nvSpPr>
              <p:spPr bwMode="auto">
                <a:xfrm>
                  <a:off x="57500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" name="Line 84"/>
                <p:cNvSpPr>
                  <a:spLocks noChangeShapeType="1"/>
                </p:cNvSpPr>
                <p:nvPr/>
              </p:nvSpPr>
              <p:spPr bwMode="auto">
                <a:xfrm>
                  <a:off x="65279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" name="Line 85"/>
                <p:cNvSpPr>
                  <a:spLocks noChangeShapeType="1"/>
                </p:cNvSpPr>
                <p:nvPr/>
              </p:nvSpPr>
              <p:spPr bwMode="auto">
                <a:xfrm>
                  <a:off x="73073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" name="Line 86"/>
                <p:cNvSpPr>
                  <a:spLocks noChangeShapeType="1"/>
                </p:cNvSpPr>
                <p:nvPr/>
              </p:nvSpPr>
              <p:spPr bwMode="auto">
                <a:xfrm>
                  <a:off x="80868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36" name="Group 11"/>
              <p:cNvGrpSpPr>
                <a:grpSpLocks/>
              </p:cNvGrpSpPr>
              <p:nvPr/>
            </p:nvGrpSpPr>
            <p:grpSpPr bwMode="auto">
              <a:xfrm>
                <a:off x="1068403" y="4573604"/>
                <a:ext cx="7010400" cy="660186"/>
                <a:chOff x="1076425" y="1376412"/>
                <a:chExt cx="7010400" cy="660186"/>
              </a:xfrm>
            </p:grpSpPr>
            <p:sp>
              <p:nvSpPr>
                <p:cNvPr id="448" name="Line 77"/>
                <p:cNvSpPr>
                  <a:spLocks noChangeShapeType="1"/>
                </p:cNvSpPr>
                <p:nvPr/>
              </p:nvSpPr>
              <p:spPr bwMode="auto">
                <a:xfrm>
                  <a:off x="10764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" name="Line 78"/>
                <p:cNvSpPr>
                  <a:spLocks noChangeShapeType="1"/>
                </p:cNvSpPr>
                <p:nvPr/>
              </p:nvSpPr>
              <p:spPr bwMode="auto">
                <a:xfrm>
                  <a:off x="18543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" name="Line 79"/>
                <p:cNvSpPr>
                  <a:spLocks noChangeShapeType="1"/>
                </p:cNvSpPr>
                <p:nvPr/>
              </p:nvSpPr>
              <p:spPr bwMode="auto">
                <a:xfrm>
                  <a:off x="26337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" name="Line 80"/>
                <p:cNvSpPr>
                  <a:spLocks noChangeShapeType="1"/>
                </p:cNvSpPr>
                <p:nvPr/>
              </p:nvSpPr>
              <p:spPr bwMode="auto">
                <a:xfrm>
                  <a:off x="34132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" name="Line 81"/>
                <p:cNvSpPr>
                  <a:spLocks noChangeShapeType="1"/>
                </p:cNvSpPr>
                <p:nvPr/>
              </p:nvSpPr>
              <p:spPr bwMode="auto">
                <a:xfrm>
                  <a:off x="41911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" name="Line 82"/>
                <p:cNvSpPr>
                  <a:spLocks noChangeShapeType="1"/>
                </p:cNvSpPr>
                <p:nvPr/>
              </p:nvSpPr>
              <p:spPr bwMode="auto">
                <a:xfrm>
                  <a:off x="49705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" name="Line 83"/>
                <p:cNvSpPr>
                  <a:spLocks noChangeShapeType="1"/>
                </p:cNvSpPr>
                <p:nvPr/>
              </p:nvSpPr>
              <p:spPr bwMode="auto">
                <a:xfrm>
                  <a:off x="57500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" name="Line 84"/>
                <p:cNvSpPr>
                  <a:spLocks noChangeShapeType="1"/>
                </p:cNvSpPr>
                <p:nvPr/>
              </p:nvSpPr>
              <p:spPr bwMode="auto">
                <a:xfrm>
                  <a:off x="65279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" name="Line 85"/>
                <p:cNvSpPr>
                  <a:spLocks noChangeShapeType="1"/>
                </p:cNvSpPr>
                <p:nvPr/>
              </p:nvSpPr>
              <p:spPr bwMode="auto">
                <a:xfrm>
                  <a:off x="73073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" name="Line 86"/>
                <p:cNvSpPr>
                  <a:spLocks noChangeShapeType="1"/>
                </p:cNvSpPr>
                <p:nvPr/>
              </p:nvSpPr>
              <p:spPr bwMode="auto">
                <a:xfrm>
                  <a:off x="80868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37" name="Group 12"/>
              <p:cNvGrpSpPr>
                <a:grpSpLocks/>
              </p:cNvGrpSpPr>
              <p:nvPr/>
            </p:nvGrpSpPr>
            <p:grpSpPr bwMode="auto">
              <a:xfrm>
                <a:off x="1066799" y="5390147"/>
                <a:ext cx="7010400" cy="660186"/>
                <a:chOff x="1076425" y="1376412"/>
                <a:chExt cx="7010400" cy="660186"/>
              </a:xfrm>
            </p:grpSpPr>
            <p:sp>
              <p:nvSpPr>
                <p:cNvPr id="438" name="Line 77"/>
                <p:cNvSpPr>
                  <a:spLocks noChangeShapeType="1"/>
                </p:cNvSpPr>
                <p:nvPr/>
              </p:nvSpPr>
              <p:spPr bwMode="auto">
                <a:xfrm>
                  <a:off x="10764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" name="Line 78"/>
                <p:cNvSpPr>
                  <a:spLocks noChangeShapeType="1"/>
                </p:cNvSpPr>
                <p:nvPr/>
              </p:nvSpPr>
              <p:spPr bwMode="auto">
                <a:xfrm>
                  <a:off x="18543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" name="Line 79"/>
                <p:cNvSpPr>
                  <a:spLocks noChangeShapeType="1"/>
                </p:cNvSpPr>
                <p:nvPr/>
              </p:nvSpPr>
              <p:spPr bwMode="auto">
                <a:xfrm>
                  <a:off x="26337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" name="Line 80"/>
                <p:cNvSpPr>
                  <a:spLocks noChangeShapeType="1"/>
                </p:cNvSpPr>
                <p:nvPr/>
              </p:nvSpPr>
              <p:spPr bwMode="auto">
                <a:xfrm>
                  <a:off x="34132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" name="Line 81"/>
                <p:cNvSpPr>
                  <a:spLocks noChangeShapeType="1"/>
                </p:cNvSpPr>
                <p:nvPr/>
              </p:nvSpPr>
              <p:spPr bwMode="auto">
                <a:xfrm>
                  <a:off x="41911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" name="Line 82"/>
                <p:cNvSpPr>
                  <a:spLocks noChangeShapeType="1"/>
                </p:cNvSpPr>
                <p:nvPr/>
              </p:nvSpPr>
              <p:spPr bwMode="auto">
                <a:xfrm>
                  <a:off x="49705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" name="Line 83"/>
                <p:cNvSpPr>
                  <a:spLocks noChangeShapeType="1"/>
                </p:cNvSpPr>
                <p:nvPr/>
              </p:nvSpPr>
              <p:spPr bwMode="auto">
                <a:xfrm>
                  <a:off x="57500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" name="Line 84"/>
                <p:cNvSpPr>
                  <a:spLocks noChangeShapeType="1"/>
                </p:cNvSpPr>
                <p:nvPr/>
              </p:nvSpPr>
              <p:spPr bwMode="auto">
                <a:xfrm>
                  <a:off x="65279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" name="Line 85"/>
                <p:cNvSpPr>
                  <a:spLocks noChangeShapeType="1"/>
                </p:cNvSpPr>
                <p:nvPr/>
              </p:nvSpPr>
              <p:spPr bwMode="auto">
                <a:xfrm>
                  <a:off x="73073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" name="Line 86"/>
                <p:cNvSpPr>
                  <a:spLocks noChangeShapeType="1"/>
                </p:cNvSpPr>
                <p:nvPr/>
              </p:nvSpPr>
              <p:spPr bwMode="auto">
                <a:xfrm>
                  <a:off x="80868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7" name="Group 285"/>
            <p:cNvGrpSpPr>
              <a:grpSpLocks/>
            </p:cNvGrpSpPr>
            <p:nvPr/>
          </p:nvGrpSpPr>
          <p:grpSpPr bwMode="auto">
            <a:xfrm>
              <a:off x="431532" y="1341348"/>
              <a:ext cx="3850907" cy="2512821"/>
              <a:chOff x="990600" y="1376412"/>
              <a:chExt cx="7162800" cy="4673921"/>
            </a:xfrm>
          </p:grpSpPr>
          <p:grpSp>
            <p:nvGrpSpPr>
              <p:cNvPr id="290" name="Group 27"/>
              <p:cNvGrpSpPr>
                <a:grpSpLocks/>
              </p:cNvGrpSpPr>
              <p:nvPr/>
            </p:nvGrpSpPr>
            <p:grpSpPr bwMode="auto">
              <a:xfrm>
                <a:off x="990600" y="1676400"/>
                <a:ext cx="3276600" cy="152400"/>
                <a:chOff x="1056" y="1920"/>
                <a:chExt cx="2064" cy="96"/>
              </a:xfrm>
            </p:grpSpPr>
            <p:sp>
              <p:nvSpPr>
                <p:cNvPr id="424" name="Oval 28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25" name="Oval 29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26" name="Oval 30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27" name="Oval 31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28" name="Oval 32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291" name="Group 64"/>
              <p:cNvGrpSpPr>
                <a:grpSpLocks/>
              </p:cNvGrpSpPr>
              <p:nvPr/>
            </p:nvGrpSpPr>
            <p:grpSpPr bwMode="auto">
              <a:xfrm>
                <a:off x="4876800" y="1676400"/>
                <a:ext cx="3276600" cy="152400"/>
                <a:chOff x="1056" y="1920"/>
                <a:chExt cx="2064" cy="96"/>
              </a:xfrm>
            </p:grpSpPr>
            <p:sp>
              <p:nvSpPr>
                <p:cNvPr id="419" name="Oval 65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20" name="Oval 66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21" name="Oval 67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22" name="Oval 68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23" name="Oval 69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292" name="Group 288"/>
              <p:cNvGrpSpPr>
                <a:grpSpLocks/>
              </p:cNvGrpSpPr>
              <p:nvPr/>
            </p:nvGrpSpPr>
            <p:grpSpPr bwMode="auto">
              <a:xfrm>
                <a:off x="990600" y="2468563"/>
                <a:ext cx="7162800" cy="3322637"/>
                <a:chOff x="990600" y="2468563"/>
                <a:chExt cx="7162800" cy="3322637"/>
              </a:xfrm>
            </p:grpSpPr>
            <p:grpSp>
              <p:nvGrpSpPr>
                <p:cNvPr id="359" name="Group 3"/>
                <p:cNvGrpSpPr>
                  <a:grpSpLocks/>
                </p:cNvGrpSpPr>
                <p:nvPr/>
              </p:nvGrpSpPr>
              <p:grpSpPr bwMode="auto">
                <a:xfrm>
                  <a:off x="990600" y="4845050"/>
                  <a:ext cx="3276600" cy="152400"/>
                  <a:chOff x="1056" y="1920"/>
                  <a:chExt cx="2064" cy="96"/>
                </a:xfrm>
              </p:grpSpPr>
              <p:sp>
                <p:nvSpPr>
                  <p:cNvPr id="414" name="Oval 4"/>
                  <p:cNvSpPr>
                    <a:spLocks noChangeArrowheads="1"/>
                  </p:cNvSpPr>
                  <p:nvPr/>
                </p:nvSpPr>
                <p:spPr bwMode="auto">
                  <a:xfrm>
                    <a:off x="1056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415" name="Oval 5"/>
                  <p:cNvSpPr>
                    <a:spLocks noChangeArrowheads="1"/>
                  </p:cNvSpPr>
                  <p:nvPr/>
                </p:nvSpPr>
                <p:spPr bwMode="auto">
                  <a:xfrm>
                    <a:off x="1548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416" name="Oval 6"/>
                  <p:cNvSpPr>
                    <a:spLocks noChangeArrowheads="1"/>
                  </p:cNvSpPr>
                  <p:nvPr/>
                </p:nvSpPr>
                <p:spPr bwMode="auto">
                  <a:xfrm>
                    <a:off x="2040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417" name="Oval 7"/>
                  <p:cNvSpPr>
                    <a:spLocks noChangeArrowheads="1"/>
                  </p:cNvSpPr>
                  <p:nvPr/>
                </p:nvSpPr>
                <p:spPr bwMode="auto">
                  <a:xfrm>
                    <a:off x="2532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418" name="Oval 8"/>
                  <p:cNvSpPr>
                    <a:spLocks noChangeArrowheads="1"/>
                  </p:cNvSpPr>
                  <p:nvPr/>
                </p:nvSpPr>
                <p:spPr bwMode="auto">
                  <a:xfrm>
                    <a:off x="3024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360" name="Group 9"/>
                <p:cNvGrpSpPr>
                  <a:grpSpLocks/>
                </p:cNvGrpSpPr>
                <p:nvPr/>
              </p:nvGrpSpPr>
              <p:grpSpPr bwMode="auto">
                <a:xfrm>
                  <a:off x="990600" y="4052888"/>
                  <a:ext cx="3276600" cy="152400"/>
                  <a:chOff x="1056" y="1920"/>
                  <a:chExt cx="2064" cy="96"/>
                </a:xfrm>
              </p:grpSpPr>
              <p:sp>
                <p:nvSpPr>
                  <p:cNvPr id="409" name="Oval 10"/>
                  <p:cNvSpPr>
                    <a:spLocks noChangeArrowheads="1"/>
                  </p:cNvSpPr>
                  <p:nvPr/>
                </p:nvSpPr>
                <p:spPr bwMode="auto">
                  <a:xfrm>
                    <a:off x="1056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410" name="Oval 11"/>
                  <p:cNvSpPr>
                    <a:spLocks noChangeArrowheads="1"/>
                  </p:cNvSpPr>
                  <p:nvPr/>
                </p:nvSpPr>
                <p:spPr bwMode="auto">
                  <a:xfrm>
                    <a:off x="1548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411" name="Oval 12"/>
                  <p:cNvSpPr>
                    <a:spLocks noChangeArrowheads="1"/>
                  </p:cNvSpPr>
                  <p:nvPr/>
                </p:nvSpPr>
                <p:spPr bwMode="auto">
                  <a:xfrm>
                    <a:off x="2040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412" name="Oval 13"/>
                  <p:cNvSpPr>
                    <a:spLocks noChangeArrowheads="1"/>
                  </p:cNvSpPr>
                  <p:nvPr/>
                </p:nvSpPr>
                <p:spPr bwMode="auto">
                  <a:xfrm>
                    <a:off x="2532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413" name="Oval 14"/>
                  <p:cNvSpPr>
                    <a:spLocks noChangeArrowheads="1"/>
                  </p:cNvSpPr>
                  <p:nvPr/>
                </p:nvSpPr>
                <p:spPr bwMode="auto">
                  <a:xfrm>
                    <a:off x="3024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361" name="Group 15"/>
                <p:cNvGrpSpPr>
                  <a:grpSpLocks/>
                </p:cNvGrpSpPr>
                <p:nvPr/>
              </p:nvGrpSpPr>
              <p:grpSpPr bwMode="auto">
                <a:xfrm>
                  <a:off x="990600" y="5638800"/>
                  <a:ext cx="3276600" cy="152400"/>
                  <a:chOff x="1056" y="1920"/>
                  <a:chExt cx="2064" cy="96"/>
                </a:xfrm>
              </p:grpSpPr>
              <p:sp>
                <p:nvSpPr>
                  <p:cNvPr id="404" name="Oval 16"/>
                  <p:cNvSpPr>
                    <a:spLocks noChangeArrowheads="1"/>
                  </p:cNvSpPr>
                  <p:nvPr/>
                </p:nvSpPr>
                <p:spPr bwMode="auto">
                  <a:xfrm>
                    <a:off x="1056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405" name="Oval 17"/>
                  <p:cNvSpPr>
                    <a:spLocks noChangeArrowheads="1"/>
                  </p:cNvSpPr>
                  <p:nvPr/>
                </p:nvSpPr>
                <p:spPr bwMode="auto">
                  <a:xfrm>
                    <a:off x="1548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406" name="Oval 18"/>
                  <p:cNvSpPr>
                    <a:spLocks noChangeArrowheads="1"/>
                  </p:cNvSpPr>
                  <p:nvPr/>
                </p:nvSpPr>
                <p:spPr bwMode="auto">
                  <a:xfrm>
                    <a:off x="2040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407" name="Oval 19"/>
                  <p:cNvSpPr>
                    <a:spLocks noChangeArrowheads="1"/>
                  </p:cNvSpPr>
                  <p:nvPr/>
                </p:nvSpPr>
                <p:spPr bwMode="auto">
                  <a:xfrm>
                    <a:off x="2532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408" name="Oval 20"/>
                  <p:cNvSpPr>
                    <a:spLocks noChangeArrowheads="1"/>
                  </p:cNvSpPr>
                  <p:nvPr/>
                </p:nvSpPr>
                <p:spPr bwMode="auto">
                  <a:xfrm>
                    <a:off x="3024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362" name="Group 21"/>
                <p:cNvGrpSpPr>
                  <a:grpSpLocks/>
                </p:cNvGrpSpPr>
                <p:nvPr/>
              </p:nvGrpSpPr>
              <p:grpSpPr bwMode="auto">
                <a:xfrm>
                  <a:off x="990600" y="2468563"/>
                  <a:ext cx="3276600" cy="152400"/>
                  <a:chOff x="1056" y="1920"/>
                  <a:chExt cx="2064" cy="96"/>
                </a:xfrm>
              </p:grpSpPr>
              <p:sp>
                <p:nvSpPr>
                  <p:cNvPr id="399" name="Oval 22"/>
                  <p:cNvSpPr>
                    <a:spLocks noChangeArrowheads="1"/>
                  </p:cNvSpPr>
                  <p:nvPr/>
                </p:nvSpPr>
                <p:spPr bwMode="auto">
                  <a:xfrm>
                    <a:off x="1056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400" name="Oval 23"/>
                  <p:cNvSpPr>
                    <a:spLocks noChangeArrowheads="1"/>
                  </p:cNvSpPr>
                  <p:nvPr/>
                </p:nvSpPr>
                <p:spPr bwMode="auto">
                  <a:xfrm>
                    <a:off x="1548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401" name="Oval 24"/>
                  <p:cNvSpPr>
                    <a:spLocks noChangeArrowheads="1"/>
                  </p:cNvSpPr>
                  <p:nvPr/>
                </p:nvSpPr>
                <p:spPr bwMode="auto">
                  <a:xfrm>
                    <a:off x="2040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402" name="Oval 25"/>
                  <p:cNvSpPr>
                    <a:spLocks noChangeArrowheads="1"/>
                  </p:cNvSpPr>
                  <p:nvPr/>
                </p:nvSpPr>
                <p:spPr bwMode="auto">
                  <a:xfrm>
                    <a:off x="2532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403" name="Oval 26"/>
                  <p:cNvSpPr>
                    <a:spLocks noChangeArrowheads="1"/>
                  </p:cNvSpPr>
                  <p:nvPr/>
                </p:nvSpPr>
                <p:spPr bwMode="auto">
                  <a:xfrm>
                    <a:off x="3024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363" name="Group 33"/>
                <p:cNvGrpSpPr>
                  <a:grpSpLocks/>
                </p:cNvGrpSpPr>
                <p:nvPr/>
              </p:nvGrpSpPr>
              <p:grpSpPr bwMode="auto">
                <a:xfrm>
                  <a:off x="990600" y="3260725"/>
                  <a:ext cx="3276600" cy="152400"/>
                  <a:chOff x="1056" y="1920"/>
                  <a:chExt cx="2064" cy="96"/>
                </a:xfrm>
              </p:grpSpPr>
              <p:sp>
                <p:nvSpPr>
                  <p:cNvPr id="394" name="Oval 34"/>
                  <p:cNvSpPr>
                    <a:spLocks noChangeArrowheads="1"/>
                  </p:cNvSpPr>
                  <p:nvPr/>
                </p:nvSpPr>
                <p:spPr bwMode="auto">
                  <a:xfrm>
                    <a:off x="1056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395" name="Oval 35"/>
                  <p:cNvSpPr>
                    <a:spLocks noChangeArrowheads="1"/>
                  </p:cNvSpPr>
                  <p:nvPr/>
                </p:nvSpPr>
                <p:spPr bwMode="auto">
                  <a:xfrm>
                    <a:off x="1548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396" name="Oval 36"/>
                  <p:cNvSpPr>
                    <a:spLocks noChangeArrowheads="1"/>
                  </p:cNvSpPr>
                  <p:nvPr/>
                </p:nvSpPr>
                <p:spPr bwMode="auto">
                  <a:xfrm>
                    <a:off x="2040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397" name="Oval 37"/>
                  <p:cNvSpPr>
                    <a:spLocks noChangeArrowheads="1"/>
                  </p:cNvSpPr>
                  <p:nvPr/>
                </p:nvSpPr>
                <p:spPr bwMode="auto">
                  <a:xfrm>
                    <a:off x="2532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398" name="Oval 38"/>
                  <p:cNvSpPr>
                    <a:spLocks noChangeArrowheads="1"/>
                  </p:cNvSpPr>
                  <p:nvPr/>
                </p:nvSpPr>
                <p:spPr bwMode="auto">
                  <a:xfrm>
                    <a:off x="3024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364" name="Group 40"/>
                <p:cNvGrpSpPr>
                  <a:grpSpLocks/>
                </p:cNvGrpSpPr>
                <p:nvPr/>
              </p:nvGrpSpPr>
              <p:grpSpPr bwMode="auto">
                <a:xfrm>
                  <a:off x="4876800" y="4845050"/>
                  <a:ext cx="3276600" cy="152400"/>
                  <a:chOff x="1056" y="1920"/>
                  <a:chExt cx="2064" cy="96"/>
                </a:xfrm>
              </p:grpSpPr>
              <p:sp>
                <p:nvSpPr>
                  <p:cNvPr id="389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1056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390" name="Oval 42"/>
                  <p:cNvSpPr>
                    <a:spLocks noChangeArrowheads="1"/>
                  </p:cNvSpPr>
                  <p:nvPr/>
                </p:nvSpPr>
                <p:spPr bwMode="auto">
                  <a:xfrm>
                    <a:off x="1548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391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2040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392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2532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393" name="Oval 45"/>
                  <p:cNvSpPr>
                    <a:spLocks noChangeArrowheads="1"/>
                  </p:cNvSpPr>
                  <p:nvPr/>
                </p:nvSpPr>
                <p:spPr bwMode="auto">
                  <a:xfrm>
                    <a:off x="3024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365" name="Group 46"/>
                <p:cNvGrpSpPr>
                  <a:grpSpLocks/>
                </p:cNvGrpSpPr>
                <p:nvPr/>
              </p:nvGrpSpPr>
              <p:grpSpPr bwMode="auto">
                <a:xfrm>
                  <a:off x="4876800" y="4052888"/>
                  <a:ext cx="3276600" cy="152400"/>
                  <a:chOff x="1056" y="1920"/>
                  <a:chExt cx="2064" cy="96"/>
                </a:xfrm>
              </p:grpSpPr>
              <p:sp>
                <p:nvSpPr>
                  <p:cNvPr id="384" name="Oval 47"/>
                  <p:cNvSpPr>
                    <a:spLocks noChangeArrowheads="1"/>
                  </p:cNvSpPr>
                  <p:nvPr/>
                </p:nvSpPr>
                <p:spPr bwMode="auto">
                  <a:xfrm>
                    <a:off x="1056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385" name="Oval 48"/>
                  <p:cNvSpPr>
                    <a:spLocks noChangeArrowheads="1"/>
                  </p:cNvSpPr>
                  <p:nvPr/>
                </p:nvSpPr>
                <p:spPr bwMode="auto">
                  <a:xfrm>
                    <a:off x="1548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386" name="Oval 49"/>
                  <p:cNvSpPr>
                    <a:spLocks noChangeArrowheads="1"/>
                  </p:cNvSpPr>
                  <p:nvPr/>
                </p:nvSpPr>
                <p:spPr bwMode="auto">
                  <a:xfrm>
                    <a:off x="2040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387" name="Oval 50"/>
                  <p:cNvSpPr>
                    <a:spLocks noChangeArrowheads="1"/>
                  </p:cNvSpPr>
                  <p:nvPr/>
                </p:nvSpPr>
                <p:spPr bwMode="auto">
                  <a:xfrm>
                    <a:off x="2532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388" name="Oval 51"/>
                  <p:cNvSpPr>
                    <a:spLocks noChangeArrowheads="1"/>
                  </p:cNvSpPr>
                  <p:nvPr/>
                </p:nvSpPr>
                <p:spPr bwMode="auto">
                  <a:xfrm>
                    <a:off x="3024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366" name="Group 52"/>
                <p:cNvGrpSpPr>
                  <a:grpSpLocks/>
                </p:cNvGrpSpPr>
                <p:nvPr/>
              </p:nvGrpSpPr>
              <p:grpSpPr bwMode="auto">
                <a:xfrm>
                  <a:off x="4876800" y="5638800"/>
                  <a:ext cx="3276600" cy="152400"/>
                  <a:chOff x="1056" y="1920"/>
                  <a:chExt cx="2064" cy="96"/>
                </a:xfrm>
              </p:grpSpPr>
              <p:sp>
                <p:nvSpPr>
                  <p:cNvPr id="379" name="Oval 53"/>
                  <p:cNvSpPr>
                    <a:spLocks noChangeArrowheads="1"/>
                  </p:cNvSpPr>
                  <p:nvPr/>
                </p:nvSpPr>
                <p:spPr bwMode="auto">
                  <a:xfrm>
                    <a:off x="1056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380" name="Oval 54"/>
                  <p:cNvSpPr>
                    <a:spLocks noChangeArrowheads="1"/>
                  </p:cNvSpPr>
                  <p:nvPr/>
                </p:nvSpPr>
                <p:spPr bwMode="auto">
                  <a:xfrm>
                    <a:off x="1548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381" name="Oval 55"/>
                  <p:cNvSpPr>
                    <a:spLocks noChangeArrowheads="1"/>
                  </p:cNvSpPr>
                  <p:nvPr/>
                </p:nvSpPr>
                <p:spPr bwMode="auto">
                  <a:xfrm>
                    <a:off x="2040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382" name="Oval 56"/>
                  <p:cNvSpPr>
                    <a:spLocks noChangeArrowheads="1"/>
                  </p:cNvSpPr>
                  <p:nvPr/>
                </p:nvSpPr>
                <p:spPr bwMode="auto">
                  <a:xfrm>
                    <a:off x="2532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383" name="Oval 57"/>
                  <p:cNvSpPr>
                    <a:spLocks noChangeArrowheads="1"/>
                  </p:cNvSpPr>
                  <p:nvPr/>
                </p:nvSpPr>
                <p:spPr bwMode="auto">
                  <a:xfrm>
                    <a:off x="3024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367" name="Group 58"/>
                <p:cNvGrpSpPr>
                  <a:grpSpLocks/>
                </p:cNvGrpSpPr>
                <p:nvPr/>
              </p:nvGrpSpPr>
              <p:grpSpPr bwMode="auto">
                <a:xfrm>
                  <a:off x="4876800" y="2468563"/>
                  <a:ext cx="3276600" cy="152400"/>
                  <a:chOff x="1056" y="1920"/>
                  <a:chExt cx="2064" cy="96"/>
                </a:xfrm>
              </p:grpSpPr>
              <p:sp>
                <p:nvSpPr>
                  <p:cNvPr id="374" name="Oval 59"/>
                  <p:cNvSpPr>
                    <a:spLocks noChangeArrowheads="1"/>
                  </p:cNvSpPr>
                  <p:nvPr/>
                </p:nvSpPr>
                <p:spPr bwMode="auto">
                  <a:xfrm>
                    <a:off x="1056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375" name="Oval 60"/>
                  <p:cNvSpPr>
                    <a:spLocks noChangeArrowheads="1"/>
                  </p:cNvSpPr>
                  <p:nvPr/>
                </p:nvSpPr>
                <p:spPr bwMode="auto">
                  <a:xfrm>
                    <a:off x="1548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376" name="Oval 61"/>
                  <p:cNvSpPr>
                    <a:spLocks noChangeArrowheads="1"/>
                  </p:cNvSpPr>
                  <p:nvPr/>
                </p:nvSpPr>
                <p:spPr bwMode="auto">
                  <a:xfrm>
                    <a:off x="2040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377" name="Oval 62"/>
                  <p:cNvSpPr>
                    <a:spLocks noChangeArrowheads="1"/>
                  </p:cNvSpPr>
                  <p:nvPr/>
                </p:nvSpPr>
                <p:spPr bwMode="auto">
                  <a:xfrm>
                    <a:off x="2532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378" name="Oval 63"/>
                  <p:cNvSpPr>
                    <a:spLocks noChangeArrowheads="1"/>
                  </p:cNvSpPr>
                  <p:nvPr/>
                </p:nvSpPr>
                <p:spPr bwMode="auto">
                  <a:xfrm>
                    <a:off x="3024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368" name="Group 70"/>
                <p:cNvGrpSpPr>
                  <a:grpSpLocks/>
                </p:cNvGrpSpPr>
                <p:nvPr/>
              </p:nvGrpSpPr>
              <p:grpSpPr bwMode="auto">
                <a:xfrm>
                  <a:off x="4876800" y="3260725"/>
                  <a:ext cx="3276600" cy="152400"/>
                  <a:chOff x="1056" y="1920"/>
                  <a:chExt cx="2064" cy="96"/>
                </a:xfrm>
              </p:grpSpPr>
              <p:sp>
                <p:nvSpPr>
                  <p:cNvPr id="369" name="Oval 71"/>
                  <p:cNvSpPr>
                    <a:spLocks noChangeArrowheads="1"/>
                  </p:cNvSpPr>
                  <p:nvPr/>
                </p:nvSpPr>
                <p:spPr bwMode="auto">
                  <a:xfrm>
                    <a:off x="1056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370" name="Oval 72"/>
                  <p:cNvSpPr>
                    <a:spLocks noChangeArrowheads="1"/>
                  </p:cNvSpPr>
                  <p:nvPr/>
                </p:nvSpPr>
                <p:spPr bwMode="auto">
                  <a:xfrm>
                    <a:off x="1548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371" name="Oval 73"/>
                  <p:cNvSpPr>
                    <a:spLocks noChangeArrowheads="1"/>
                  </p:cNvSpPr>
                  <p:nvPr/>
                </p:nvSpPr>
                <p:spPr bwMode="auto">
                  <a:xfrm>
                    <a:off x="2040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372" name="Oval 74"/>
                  <p:cNvSpPr>
                    <a:spLocks noChangeArrowheads="1"/>
                  </p:cNvSpPr>
                  <p:nvPr/>
                </p:nvSpPr>
                <p:spPr bwMode="auto">
                  <a:xfrm>
                    <a:off x="2532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373" name="Oval 75"/>
                  <p:cNvSpPr>
                    <a:spLocks noChangeArrowheads="1"/>
                  </p:cNvSpPr>
                  <p:nvPr/>
                </p:nvSpPr>
                <p:spPr bwMode="auto">
                  <a:xfrm>
                    <a:off x="3024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293" name="Group 289"/>
              <p:cNvGrpSpPr>
                <a:grpSpLocks/>
              </p:cNvGrpSpPr>
              <p:nvPr/>
            </p:nvGrpSpPr>
            <p:grpSpPr bwMode="auto">
              <a:xfrm>
                <a:off x="1076425" y="1376412"/>
                <a:ext cx="7010400" cy="660186"/>
                <a:chOff x="1076425" y="1376412"/>
                <a:chExt cx="7010400" cy="660186"/>
              </a:xfrm>
            </p:grpSpPr>
            <p:sp>
              <p:nvSpPr>
                <p:cNvPr id="349" name="Line 77"/>
                <p:cNvSpPr>
                  <a:spLocks noChangeShapeType="1"/>
                </p:cNvSpPr>
                <p:nvPr/>
              </p:nvSpPr>
              <p:spPr bwMode="auto">
                <a:xfrm>
                  <a:off x="10764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" name="Line 78"/>
                <p:cNvSpPr>
                  <a:spLocks noChangeShapeType="1"/>
                </p:cNvSpPr>
                <p:nvPr/>
              </p:nvSpPr>
              <p:spPr bwMode="auto">
                <a:xfrm>
                  <a:off x="18543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" name="Line 79"/>
                <p:cNvSpPr>
                  <a:spLocks noChangeShapeType="1"/>
                </p:cNvSpPr>
                <p:nvPr/>
              </p:nvSpPr>
              <p:spPr bwMode="auto">
                <a:xfrm>
                  <a:off x="26337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" name="Line 80"/>
                <p:cNvSpPr>
                  <a:spLocks noChangeShapeType="1"/>
                </p:cNvSpPr>
                <p:nvPr/>
              </p:nvSpPr>
              <p:spPr bwMode="auto">
                <a:xfrm>
                  <a:off x="34132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" name="Line 81"/>
                <p:cNvSpPr>
                  <a:spLocks noChangeShapeType="1"/>
                </p:cNvSpPr>
                <p:nvPr/>
              </p:nvSpPr>
              <p:spPr bwMode="auto">
                <a:xfrm>
                  <a:off x="41911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" name="Line 82"/>
                <p:cNvSpPr>
                  <a:spLocks noChangeShapeType="1"/>
                </p:cNvSpPr>
                <p:nvPr/>
              </p:nvSpPr>
              <p:spPr bwMode="auto">
                <a:xfrm>
                  <a:off x="49705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" name="Line 83"/>
                <p:cNvSpPr>
                  <a:spLocks noChangeShapeType="1"/>
                </p:cNvSpPr>
                <p:nvPr/>
              </p:nvSpPr>
              <p:spPr bwMode="auto">
                <a:xfrm>
                  <a:off x="57500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" name="Line 84"/>
                <p:cNvSpPr>
                  <a:spLocks noChangeShapeType="1"/>
                </p:cNvSpPr>
                <p:nvPr/>
              </p:nvSpPr>
              <p:spPr bwMode="auto">
                <a:xfrm>
                  <a:off x="65279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" name="Line 85"/>
                <p:cNvSpPr>
                  <a:spLocks noChangeShapeType="1"/>
                </p:cNvSpPr>
                <p:nvPr/>
              </p:nvSpPr>
              <p:spPr bwMode="auto">
                <a:xfrm>
                  <a:off x="73073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" name="Line 86"/>
                <p:cNvSpPr>
                  <a:spLocks noChangeShapeType="1"/>
                </p:cNvSpPr>
                <p:nvPr/>
              </p:nvSpPr>
              <p:spPr bwMode="auto">
                <a:xfrm>
                  <a:off x="80868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94" name="Group 290"/>
              <p:cNvGrpSpPr>
                <a:grpSpLocks/>
              </p:cNvGrpSpPr>
              <p:nvPr/>
            </p:nvGrpSpPr>
            <p:grpSpPr bwMode="auto">
              <a:xfrm>
                <a:off x="1073217" y="2210602"/>
                <a:ext cx="7010400" cy="660186"/>
                <a:chOff x="1076425" y="1376412"/>
                <a:chExt cx="7010400" cy="660186"/>
              </a:xfrm>
            </p:grpSpPr>
            <p:sp>
              <p:nvSpPr>
                <p:cNvPr id="339" name="Line 77"/>
                <p:cNvSpPr>
                  <a:spLocks noChangeShapeType="1"/>
                </p:cNvSpPr>
                <p:nvPr/>
              </p:nvSpPr>
              <p:spPr bwMode="auto">
                <a:xfrm>
                  <a:off x="10764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" name="Line 78"/>
                <p:cNvSpPr>
                  <a:spLocks noChangeShapeType="1"/>
                </p:cNvSpPr>
                <p:nvPr/>
              </p:nvSpPr>
              <p:spPr bwMode="auto">
                <a:xfrm>
                  <a:off x="18543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" name="Line 79"/>
                <p:cNvSpPr>
                  <a:spLocks noChangeShapeType="1"/>
                </p:cNvSpPr>
                <p:nvPr/>
              </p:nvSpPr>
              <p:spPr bwMode="auto">
                <a:xfrm>
                  <a:off x="26337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" name="Line 80"/>
                <p:cNvSpPr>
                  <a:spLocks noChangeShapeType="1"/>
                </p:cNvSpPr>
                <p:nvPr/>
              </p:nvSpPr>
              <p:spPr bwMode="auto">
                <a:xfrm>
                  <a:off x="34132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" name="Line 81"/>
                <p:cNvSpPr>
                  <a:spLocks noChangeShapeType="1"/>
                </p:cNvSpPr>
                <p:nvPr/>
              </p:nvSpPr>
              <p:spPr bwMode="auto">
                <a:xfrm>
                  <a:off x="41911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" name="Line 82"/>
                <p:cNvSpPr>
                  <a:spLocks noChangeShapeType="1"/>
                </p:cNvSpPr>
                <p:nvPr/>
              </p:nvSpPr>
              <p:spPr bwMode="auto">
                <a:xfrm>
                  <a:off x="49705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" name="Line 83"/>
                <p:cNvSpPr>
                  <a:spLocks noChangeShapeType="1"/>
                </p:cNvSpPr>
                <p:nvPr/>
              </p:nvSpPr>
              <p:spPr bwMode="auto">
                <a:xfrm>
                  <a:off x="57500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" name="Line 84"/>
                <p:cNvSpPr>
                  <a:spLocks noChangeShapeType="1"/>
                </p:cNvSpPr>
                <p:nvPr/>
              </p:nvSpPr>
              <p:spPr bwMode="auto">
                <a:xfrm>
                  <a:off x="65279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" name="Line 85"/>
                <p:cNvSpPr>
                  <a:spLocks noChangeShapeType="1"/>
                </p:cNvSpPr>
                <p:nvPr/>
              </p:nvSpPr>
              <p:spPr bwMode="auto">
                <a:xfrm>
                  <a:off x="73073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" name="Line 86"/>
                <p:cNvSpPr>
                  <a:spLocks noChangeShapeType="1"/>
                </p:cNvSpPr>
                <p:nvPr/>
              </p:nvSpPr>
              <p:spPr bwMode="auto">
                <a:xfrm>
                  <a:off x="80868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95" name="Group 291"/>
              <p:cNvGrpSpPr>
                <a:grpSpLocks/>
              </p:cNvGrpSpPr>
              <p:nvPr/>
            </p:nvGrpSpPr>
            <p:grpSpPr bwMode="auto">
              <a:xfrm>
                <a:off x="1081238" y="3007894"/>
                <a:ext cx="7010400" cy="660186"/>
                <a:chOff x="1076425" y="1376412"/>
                <a:chExt cx="7010400" cy="660186"/>
              </a:xfrm>
            </p:grpSpPr>
            <p:sp>
              <p:nvSpPr>
                <p:cNvPr id="329" name="Line 77"/>
                <p:cNvSpPr>
                  <a:spLocks noChangeShapeType="1"/>
                </p:cNvSpPr>
                <p:nvPr/>
              </p:nvSpPr>
              <p:spPr bwMode="auto">
                <a:xfrm>
                  <a:off x="10764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" name="Line 78"/>
                <p:cNvSpPr>
                  <a:spLocks noChangeShapeType="1"/>
                </p:cNvSpPr>
                <p:nvPr/>
              </p:nvSpPr>
              <p:spPr bwMode="auto">
                <a:xfrm>
                  <a:off x="18543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" name="Line 79"/>
                <p:cNvSpPr>
                  <a:spLocks noChangeShapeType="1"/>
                </p:cNvSpPr>
                <p:nvPr/>
              </p:nvSpPr>
              <p:spPr bwMode="auto">
                <a:xfrm>
                  <a:off x="26337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" name="Line 80"/>
                <p:cNvSpPr>
                  <a:spLocks noChangeShapeType="1"/>
                </p:cNvSpPr>
                <p:nvPr/>
              </p:nvSpPr>
              <p:spPr bwMode="auto">
                <a:xfrm>
                  <a:off x="34132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" name="Line 81"/>
                <p:cNvSpPr>
                  <a:spLocks noChangeShapeType="1"/>
                </p:cNvSpPr>
                <p:nvPr/>
              </p:nvSpPr>
              <p:spPr bwMode="auto">
                <a:xfrm>
                  <a:off x="41911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" name="Line 82"/>
                <p:cNvSpPr>
                  <a:spLocks noChangeShapeType="1"/>
                </p:cNvSpPr>
                <p:nvPr/>
              </p:nvSpPr>
              <p:spPr bwMode="auto">
                <a:xfrm>
                  <a:off x="49705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" name="Line 83"/>
                <p:cNvSpPr>
                  <a:spLocks noChangeShapeType="1"/>
                </p:cNvSpPr>
                <p:nvPr/>
              </p:nvSpPr>
              <p:spPr bwMode="auto">
                <a:xfrm>
                  <a:off x="57500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" name="Line 84"/>
                <p:cNvSpPr>
                  <a:spLocks noChangeShapeType="1"/>
                </p:cNvSpPr>
                <p:nvPr/>
              </p:nvSpPr>
              <p:spPr bwMode="auto">
                <a:xfrm>
                  <a:off x="65279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" name="Line 85"/>
                <p:cNvSpPr>
                  <a:spLocks noChangeShapeType="1"/>
                </p:cNvSpPr>
                <p:nvPr/>
              </p:nvSpPr>
              <p:spPr bwMode="auto">
                <a:xfrm>
                  <a:off x="73073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" name="Line 86"/>
                <p:cNvSpPr>
                  <a:spLocks noChangeShapeType="1"/>
                </p:cNvSpPr>
                <p:nvPr/>
              </p:nvSpPr>
              <p:spPr bwMode="auto">
                <a:xfrm>
                  <a:off x="80868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96" name="Group 292"/>
              <p:cNvGrpSpPr>
                <a:grpSpLocks/>
              </p:cNvGrpSpPr>
              <p:nvPr/>
            </p:nvGrpSpPr>
            <p:grpSpPr bwMode="auto">
              <a:xfrm>
                <a:off x="1070007" y="3785937"/>
                <a:ext cx="7010400" cy="660186"/>
                <a:chOff x="1076425" y="1376412"/>
                <a:chExt cx="7010400" cy="660186"/>
              </a:xfrm>
            </p:grpSpPr>
            <p:sp>
              <p:nvSpPr>
                <p:cNvPr id="319" name="Line 77"/>
                <p:cNvSpPr>
                  <a:spLocks noChangeShapeType="1"/>
                </p:cNvSpPr>
                <p:nvPr/>
              </p:nvSpPr>
              <p:spPr bwMode="auto">
                <a:xfrm>
                  <a:off x="10764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" name="Line 78"/>
                <p:cNvSpPr>
                  <a:spLocks noChangeShapeType="1"/>
                </p:cNvSpPr>
                <p:nvPr/>
              </p:nvSpPr>
              <p:spPr bwMode="auto">
                <a:xfrm>
                  <a:off x="18543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" name="Line 79"/>
                <p:cNvSpPr>
                  <a:spLocks noChangeShapeType="1"/>
                </p:cNvSpPr>
                <p:nvPr/>
              </p:nvSpPr>
              <p:spPr bwMode="auto">
                <a:xfrm>
                  <a:off x="26337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" name="Line 80"/>
                <p:cNvSpPr>
                  <a:spLocks noChangeShapeType="1"/>
                </p:cNvSpPr>
                <p:nvPr/>
              </p:nvSpPr>
              <p:spPr bwMode="auto">
                <a:xfrm>
                  <a:off x="34132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" name="Line 81"/>
                <p:cNvSpPr>
                  <a:spLocks noChangeShapeType="1"/>
                </p:cNvSpPr>
                <p:nvPr/>
              </p:nvSpPr>
              <p:spPr bwMode="auto">
                <a:xfrm>
                  <a:off x="41911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" name="Line 82"/>
                <p:cNvSpPr>
                  <a:spLocks noChangeShapeType="1"/>
                </p:cNvSpPr>
                <p:nvPr/>
              </p:nvSpPr>
              <p:spPr bwMode="auto">
                <a:xfrm>
                  <a:off x="49705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" name="Line 83"/>
                <p:cNvSpPr>
                  <a:spLocks noChangeShapeType="1"/>
                </p:cNvSpPr>
                <p:nvPr/>
              </p:nvSpPr>
              <p:spPr bwMode="auto">
                <a:xfrm>
                  <a:off x="57500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" name="Line 84"/>
                <p:cNvSpPr>
                  <a:spLocks noChangeShapeType="1"/>
                </p:cNvSpPr>
                <p:nvPr/>
              </p:nvSpPr>
              <p:spPr bwMode="auto">
                <a:xfrm>
                  <a:off x="65279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" name="Line 85"/>
                <p:cNvSpPr>
                  <a:spLocks noChangeShapeType="1"/>
                </p:cNvSpPr>
                <p:nvPr/>
              </p:nvSpPr>
              <p:spPr bwMode="auto">
                <a:xfrm>
                  <a:off x="73073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" name="Line 86"/>
                <p:cNvSpPr>
                  <a:spLocks noChangeShapeType="1"/>
                </p:cNvSpPr>
                <p:nvPr/>
              </p:nvSpPr>
              <p:spPr bwMode="auto">
                <a:xfrm>
                  <a:off x="80868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97" name="Group 293"/>
              <p:cNvGrpSpPr>
                <a:grpSpLocks/>
              </p:cNvGrpSpPr>
              <p:nvPr/>
            </p:nvGrpSpPr>
            <p:grpSpPr bwMode="auto">
              <a:xfrm>
                <a:off x="1068403" y="4573604"/>
                <a:ext cx="7010400" cy="660186"/>
                <a:chOff x="1076425" y="1376412"/>
                <a:chExt cx="7010400" cy="660186"/>
              </a:xfrm>
            </p:grpSpPr>
            <p:sp>
              <p:nvSpPr>
                <p:cNvPr id="309" name="Line 77"/>
                <p:cNvSpPr>
                  <a:spLocks noChangeShapeType="1"/>
                </p:cNvSpPr>
                <p:nvPr/>
              </p:nvSpPr>
              <p:spPr bwMode="auto">
                <a:xfrm>
                  <a:off x="10764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" name="Line 78"/>
                <p:cNvSpPr>
                  <a:spLocks noChangeShapeType="1"/>
                </p:cNvSpPr>
                <p:nvPr/>
              </p:nvSpPr>
              <p:spPr bwMode="auto">
                <a:xfrm>
                  <a:off x="18543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" name="Line 79"/>
                <p:cNvSpPr>
                  <a:spLocks noChangeShapeType="1"/>
                </p:cNvSpPr>
                <p:nvPr/>
              </p:nvSpPr>
              <p:spPr bwMode="auto">
                <a:xfrm>
                  <a:off x="26337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" name="Line 80"/>
                <p:cNvSpPr>
                  <a:spLocks noChangeShapeType="1"/>
                </p:cNvSpPr>
                <p:nvPr/>
              </p:nvSpPr>
              <p:spPr bwMode="auto">
                <a:xfrm>
                  <a:off x="34132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" name="Line 81"/>
                <p:cNvSpPr>
                  <a:spLocks noChangeShapeType="1"/>
                </p:cNvSpPr>
                <p:nvPr/>
              </p:nvSpPr>
              <p:spPr bwMode="auto">
                <a:xfrm>
                  <a:off x="41911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" name="Line 82"/>
                <p:cNvSpPr>
                  <a:spLocks noChangeShapeType="1"/>
                </p:cNvSpPr>
                <p:nvPr/>
              </p:nvSpPr>
              <p:spPr bwMode="auto">
                <a:xfrm>
                  <a:off x="49705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" name="Line 83"/>
                <p:cNvSpPr>
                  <a:spLocks noChangeShapeType="1"/>
                </p:cNvSpPr>
                <p:nvPr/>
              </p:nvSpPr>
              <p:spPr bwMode="auto">
                <a:xfrm>
                  <a:off x="57500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" name="Line 84"/>
                <p:cNvSpPr>
                  <a:spLocks noChangeShapeType="1"/>
                </p:cNvSpPr>
                <p:nvPr/>
              </p:nvSpPr>
              <p:spPr bwMode="auto">
                <a:xfrm>
                  <a:off x="65279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" name="Line 85"/>
                <p:cNvSpPr>
                  <a:spLocks noChangeShapeType="1"/>
                </p:cNvSpPr>
                <p:nvPr/>
              </p:nvSpPr>
              <p:spPr bwMode="auto">
                <a:xfrm>
                  <a:off x="73073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" name="Line 86"/>
                <p:cNvSpPr>
                  <a:spLocks noChangeShapeType="1"/>
                </p:cNvSpPr>
                <p:nvPr/>
              </p:nvSpPr>
              <p:spPr bwMode="auto">
                <a:xfrm>
                  <a:off x="80868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98" name="Group 294"/>
              <p:cNvGrpSpPr>
                <a:grpSpLocks/>
              </p:cNvGrpSpPr>
              <p:nvPr/>
            </p:nvGrpSpPr>
            <p:grpSpPr bwMode="auto">
              <a:xfrm>
                <a:off x="1066799" y="5390147"/>
                <a:ext cx="7010400" cy="660186"/>
                <a:chOff x="1076425" y="1376412"/>
                <a:chExt cx="7010400" cy="660186"/>
              </a:xfrm>
            </p:grpSpPr>
            <p:sp>
              <p:nvSpPr>
                <p:cNvPr id="299" name="Line 77"/>
                <p:cNvSpPr>
                  <a:spLocks noChangeShapeType="1"/>
                </p:cNvSpPr>
                <p:nvPr/>
              </p:nvSpPr>
              <p:spPr bwMode="auto">
                <a:xfrm>
                  <a:off x="10764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" name="Line 78"/>
                <p:cNvSpPr>
                  <a:spLocks noChangeShapeType="1"/>
                </p:cNvSpPr>
                <p:nvPr/>
              </p:nvSpPr>
              <p:spPr bwMode="auto">
                <a:xfrm>
                  <a:off x="18543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" name="Line 79"/>
                <p:cNvSpPr>
                  <a:spLocks noChangeShapeType="1"/>
                </p:cNvSpPr>
                <p:nvPr/>
              </p:nvSpPr>
              <p:spPr bwMode="auto">
                <a:xfrm>
                  <a:off x="26337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" name="Line 80"/>
                <p:cNvSpPr>
                  <a:spLocks noChangeShapeType="1"/>
                </p:cNvSpPr>
                <p:nvPr/>
              </p:nvSpPr>
              <p:spPr bwMode="auto">
                <a:xfrm>
                  <a:off x="34132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" name="Line 81"/>
                <p:cNvSpPr>
                  <a:spLocks noChangeShapeType="1"/>
                </p:cNvSpPr>
                <p:nvPr/>
              </p:nvSpPr>
              <p:spPr bwMode="auto">
                <a:xfrm>
                  <a:off x="41911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" name="Line 82"/>
                <p:cNvSpPr>
                  <a:spLocks noChangeShapeType="1"/>
                </p:cNvSpPr>
                <p:nvPr/>
              </p:nvSpPr>
              <p:spPr bwMode="auto">
                <a:xfrm>
                  <a:off x="49705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" name="Line 83"/>
                <p:cNvSpPr>
                  <a:spLocks noChangeShapeType="1"/>
                </p:cNvSpPr>
                <p:nvPr/>
              </p:nvSpPr>
              <p:spPr bwMode="auto">
                <a:xfrm>
                  <a:off x="57500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" name="Line 84"/>
                <p:cNvSpPr>
                  <a:spLocks noChangeShapeType="1"/>
                </p:cNvSpPr>
                <p:nvPr/>
              </p:nvSpPr>
              <p:spPr bwMode="auto">
                <a:xfrm>
                  <a:off x="65279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" name="Line 85"/>
                <p:cNvSpPr>
                  <a:spLocks noChangeShapeType="1"/>
                </p:cNvSpPr>
                <p:nvPr/>
              </p:nvSpPr>
              <p:spPr bwMode="auto">
                <a:xfrm>
                  <a:off x="73073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" name="Line 86"/>
                <p:cNvSpPr>
                  <a:spLocks noChangeShapeType="1"/>
                </p:cNvSpPr>
                <p:nvPr/>
              </p:nvSpPr>
              <p:spPr bwMode="auto">
                <a:xfrm>
                  <a:off x="80868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8" name="Group 425"/>
            <p:cNvGrpSpPr>
              <a:grpSpLocks/>
            </p:cNvGrpSpPr>
            <p:nvPr/>
          </p:nvGrpSpPr>
          <p:grpSpPr bwMode="auto">
            <a:xfrm>
              <a:off x="4588042" y="1339745"/>
              <a:ext cx="3850907" cy="2512821"/>
              <a:chOff x="990600" y="1376412"/>
              <a:chExt cx="7162800" cy="4673921"/>
            </a:xfrm>
          </p:grpSpPr>
          <p:grpSp>
            <p:nvGrpSpPr>
              <p:cNvPr id="149" name="Group 27"/>
              <p:cNvGrpSpPr>
                <a:grpSpLocks/>
              </p:cNvGrpSpPr>
              <p:nvPr/>
            </p:nvGrpSpPr>
            <p:grpSpPr bwMode="auto">
              <a:xfrm>
                <a:off x="990600" y="1676400"/>
                <a:ext cx="3276600" cy="152400"/>
                <a:chOff x="1056" y="1920"/>
                <a:chExt cx="2064" cy="96"/>
              </a:xfrm>
            </p:grpSpPr>
            <p:sp>
              <p:nvSpPr>
                <p:cNvPr id="285" name="Oval 28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86" name="Oval 29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87" name="Oval 30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88" name="Oval 31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89" name="Oval 32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150" name="Group 64"/>
              <p:cNvGrpSpPr>
                <a:grpSpLocks/>
              </p:cNvGrpSpPr>
              <p:nvPr/>
            </p:nvGrpSpPr>
            <p:grpSpPr bwMode="auto">
              <a:xfrm>
                <a:off x="4876800" y="1676400"/>
                <a:ext cx="3276600" cy="152400"/>
                <a:chOff x="1056" y="1920"/>
                <a:chExt cx="2064" cy="96"/>
              </a:xfrm>
            </p:grpSpPr>
            <p:sp>
              <p:nvSpPr>
                <p:cNvPr id="280" name="Oval 65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81" name="Oval 66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82" name="Oval 67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83" name="Oval 68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84" name="Oval 69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151" name="Group 428"/>
              <p:cNvGrpSpPr>
                <a:grpSpLocks/>
              </p:cNvGrpSpPr>
              <p:nvPr/>
            </p:nvGrpSpPr>
            <p:grpSpPr bwMode="auto">
              <a:xfrm>
                <a:off x="990600" y="2468563"/>
                <a:ext cx="7162800" cy="3322637"/>
                <a:chOff x="990600" y="2468563"/>
                <a:chExt cx="7162800" cy="3322637"/>
              </a:xfrm>
            </p:grpSpPr>
            <p:grpSp>
              <p:nvGrpSpPr>
                <p:cNvPr id="220" name="Group 3"/>
                <p:cNvGrpSpPr>
                  <a:grpSpLocks/>
                </p:cNvGrpSpPr>
                <p:nvPr/>
              </p:nvGrpSpPr>
              <p:grpSpPr bwMode="auto">
                <a:xfrm>
                  <a:off x="990600" y="4845050"/>
                  <a:ext cx="3276600" cy="152400"/>
                  <a:chOff x="1056" y="1920"/>
                  <a:chExt cx="2064" cy="96"/>
                </a:xfrm>
              </p:grpSpPr>
              <p:sp>
                <p:nvSpPr>
                  <p:cNvPr id="275" name="Oval 4"/>
                  <p:cNvSpPr>
                    <a:spLocks noChangeArrowheads="1"/>
                  </p:cNvSpPr>
                  <p:nvPr/>
                </p:nvSpPr>
                <p:spPr bwMode="auto">
                  <a:xfrm>
                    <a:off x="1056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76" name="Oval 5"/>
                  <p:cNvSpPr>
                    <a:spLocks noChangeArrowheads="1"/>
                  </p:cNvSpPr>
                  <p:nvPr/>
                </p:nvSpPr>
                <p:spPr bwMode="auto">
                  <a:xfrm>
                    <a:off x="1548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77" name="Oval 6"/>
                  <p:cNvSpPr>
                    <a:spLocks noChangeArrowheads="1"/>
                  </p:cNvSpPr>
                  <p:nvPr/>
                </p:nvSpPr>
                <p:spPr bwMode="auto">
                  <a:xfrm>
                    <a:off x="2040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78" name="Oval 7"/>
                  <p:cNvSpPr>
                    <a:spLocks noChangeArrowheads="1"/>
                  </p:cNvSpPr>
                  <p:nvPr/>
                </p:nvSpPr>
                <p:spPr bwMode="auto">
                  <a:xfrm>
                    <a:off x="2532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79" name="Oval 8"/>
                  <p:cNvSpPr>
                    <a:spLocks noChangeArrowheads="1"/>
                  </p:cNvSpPr>
                  <p:nvPr/>
                </p:nvSpPr>
                <p:spPr bwMode="auto">
                  <a:xfrm>
                    <a:off x="3024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21" name="Group 9"/>
                <p:cNvGrpSpPr>
                  <a:grpSpLocks/>
                </p:cNvGrpSpPr>
                <p:nvPr/>
              </p:nvGrpSpPr>
              <p:grpSpPr bwMode="auto">
                <a:xfrm>
                  <a:off x="990600" y="4052888"/>
                  <a:ext cx="3276600" cy="152400"/>
                  <a:chOff x="1056" y="1920"/>
                  <a:chExt cx="2064" cy="96"/>
                </a:xfrm>
              </p:grpSpPr>
              <p:sp>
                <p:nvSpPr>
                  <p:cNvPr id="270" name="Oval 10"/>
                  <p:cNvSpPr>
                    <a:spLocks noChangeArrowheads="1"/>
                  </p:cNvSpPr>
                  <p:nvPr/>
                </p:nvSpPr>
                <p:spPr bwMode="auto">
                  <a:xfrm>
                    <a:off x="1056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71" name="Oval 11"/>
                  <p:cNvSpPr>
                    <a:spLocks noChangeArrowheads="1"/>
                  </p:cNvSpPr>
                  <p:nvPr/>
                </p:nvSpPr>
                <p:spPr bwMode="auto">
                  <a:xfrm>
                    <a:off x="1548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72" name="Oval 12"/>
                  <p:cNvSpPr>
                    <a:spLocks noChangeArrowheads="1"/>
                  </p:cNvSpPr>
                  <p:nvPr/>
                </p:nvSpPr>
                <p:spPr bwMode="auto">
                  <a:xfrm>
                    <a:off x="2040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73" name="Oval 13"/>
                  <p:cNvSpPr>
                    <a:spLocks noChangeArrowheads="1"/>
                  </p:cNvSpPr>
                  <p:nvPr/>
                </p:nvSpPr>
                <p:spPr bwMode="auto">
                  <a:xfrm>
                    <a:off x="2532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74" name="Oval 14"/>
                  <p:cNvSpPr>
                    <a:spLocks noChangeArrowheads="1"/>
                  </p:cNvSpPr>
                  <p:nvPr/>
                </p:nvSpPr>
                <p:spPr bwMode="auto">
                  <a:xfrm>
                    <a:off x="3024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22" name="Group 15"/>
                <p:cNvGrpSpPr>
                  <a:grpSpLocks/>
                </p:cNvGrpSpPr>
                <p:nvPr/>
              </p:nvGrpSpPr>
              <p:grpSpPr bwMode="auto">
                <a:xfrm>
                  <a:off x="990600" y="5638800"/>
                  <a:ext cx="3276600" cy="152400"/>
                  <a:chOff x="1056" y="1920"/>
                  <a:chExt cx="2064" cy="96"/>
                </a:xfrm>
              </p:grpSpPr>
              <p:sp>
                <p:nvSpPr>
                  <p:cNvPr id="265" name="Oval 16"/>
                  <p:cNvSpPr>
                    <a:spLocks noChangeArrowheads="1"/>
                  </p:cNvSpPr>
                  <p:nvPr/>
                </p:nvSpPr>
                <p:spPr bwMode="auto">
                  <a:xfrm>
                    <a:off x="1056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66" name="Oval 17"/>
                  <p:cNvSpPr>
                    <a:spLocks noChangeArrowheads="1"/>
                  </p:cNvSpPr>
                  <p:nvPr/>
                </p:nvSpPr>
                <p:spPr bwMode="auto">
                  <a:xfrm>
                    <a:off x="1548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67" name="Oval 18"/>
                  <p:cNvSpPr>
                    <a:spLocks noChangeArrowheads="1"/>
                  </p:cNvSpPr>
                  <p:nvPr/>
                </p:nvSpPr>
                <p:spPr bwMode="auto">
                  <a:xfrm>
                    <a:off x="2040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68" name="Oval 19"/>
                  <p:cNvSpPr>
                    <a:spLocks noChangeArrowheads="1"/>
                  </p:cNvSpPr>
                  <p:nvPr/>
                </p:nvSpPr>
                <p:spPr bwMode="auto">
                  <a:xfrm>
                    <a:off x="2532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69" name="Oval 20"/>
                  <p:cNvSpPr>
                    <a:spLocks noChangeArrowheads="1"/>
                  </p:cNvSpPr>
                  <p:nvPr/>
                </p:nvSpPr>
                <p:spPr bwMode="auto">
                  <a:xfrm>
                    <a:off x="3024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23" name="Group 21"/>
                <p:cNvGrpSpPr>
                  <a:grpSpLocks/>
                </p:cNvGrpSpPr>
                <p:nvPr/>
              </p:nvGrpSpPr>
              <p:grpSpPr bwMode="auto">
                <a:xfrm>
                  <a:off x="990600" y="2468563"/>
                  <a:ext cx="3276600" cy="152400"/>
                  <a:chOff x="1056" y="1920"/>
                  <a:chExt cx="2064" cy="96"/>
                </a:xfrm>
              </p:grpSpPr>
              <p:sp>
                <p:nvSpPr>
                  <p:cNvPr id="260" name="Oval 22"/>
                  <p:cNvSpPr>
                    <a:spLocks noChangeArrowheads="1"/>
                  </p:cNvSpPr>
                  <p:nvPr/>
                </p:nvSpPr>
                <p:spPr bwMode="auto">
                  <a:xfrm>
                    <a:off x="1056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61" name="Oval 23"/>
                  <p:cNvSpPr>
                    <a:spLocks noChangeArrowheads="1"/>
                  </p:cNvSpPr>
                  <p:nvPr/>
                </p:nvSpPr>
                <p:spPr bwMode="auto">
                  <a:xfrm>
                    <a:off x="1548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62" name="Oval 24"/>
                  <p:cNvSpPr>
                    <a:spLocks noChangeArrowheads="1"/>
                  </p:cNvSpPr>
                  <p:nvPr/>
                </p:nvSpPr>
                <p:spPr bwMode="auto">
                  <a:xfrm>
                    <a:off x="2040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63" name="Oval 25"/>
                  <p:cNvSpPr>
                    <a:spLocks noChangeArrowheads="1"/>
                  </p:cNvSpPr>
                  <p:nvPr/>
                </p:nvSpPr>
                <p:spPr bwMode="auto">
                  <a:xfrm>
                    <a:off x="2532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64" name="Oval 26"/>
                  <p:cNvSpPr>
                    <a:spLocks noChangeArrowheads="1"/>
                  </p:cNvSpPr>
                  <p:nvPr/>
                </p:nvSpPr>
                <p:spPr bwMode="auto">
                  <a:xfrm>
                    <a:off x="3024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24" name="Group 33"/>
                <p:cNvGrpSpPr>
                  <a:grpSpLocks/>
                </p:cNvGrpSpPr>
                <p:nvPr/>
              </p:nvGrpSpPr>
              <p:grpSpPr bwMode="auto">
                <a:xfrm>
                  <a:off x="990600" y="3260725"/>
                  <a:ext cx="3276600" cy="152400"/>
                  <a:chOff x="1056" y="1920"/>
                  <a:chExt cx="2064" cy="96"/>
                </a:xfrm>
              </p:grpSpPr>
              <p:sp>
                <p:nvSpPr>
                  <p:cNvPr id="255" name="Oval 34"/>
                  <p:cNvSpPr>
                    <a:spLocks noChangeArrowheads="1"/>
                  </p:cNvSpPr>
                  <p:nvPr/>
                </p:nvSpPr>
                <p:spPr bwMode="auto">
                  <a:xfrm>
                    <a:off x="1056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56" name="Oval 35"/>
                  <p:cNvSpPr>
                    <a:spLocks noChangeArrowheads="1"/>
                  </p:cNvSpPr>
                  <p:nvPr/>
                </p:nvSpPr>
                <p:spPr bwMode="auto">
                  <a:xfrm>
                    <a:off x="1548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57" name="Oval 36"/>
                  <p:cNvSpPr>
                    <a:spLocks noChangeArrowheads="1"/>
                  </p:cNvSpPr>
                  <p:nvPr/>
                </p:nvSpPr>
                <p:spPr bwMode="auto">
                  <a:xfrm>
                    <a:off x="2040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58" name="Oval 37"/>
                  <p:cNvSpPr>
                    <a:spLocks noChangeArrowheads="1"/>
                  </p:cNvSpPr>
                  <p:nvPr/>
                </p:nvSpPr>
                <p:spPr bwMode="auto">
                  <a:xfrm>
                    <a:off x="2532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59" name="Oval 38"/>
                  <p:cNvSpPr>
                    <a:spLocks noChangeArrowheads="1"/>
                  </p:cNvSpPr>
                  <p:nvPr/>
                </p:nvSpPr>
                <p:spPr bwMode="auto">
                  <a:xfrm>
                    <a:off x="3024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25" name="Group 40"/>
                <p:cNvGrpSpPr>
                  <a:grpSpLocks/>
                </p:cNvGrpSpPr>
                <p:nvPr/>
              </p:nvGrpSpPr>
              <p:grpSpPr bwMode="auto">
                <a:xfrm>
                  <a:off x="4876800" y="4845050"/>
                  <a:ext cx="3276600" cy="152400"/>
                  <a:chOff x="1056" y="1920"/>
                  <a:chExt cx="2064" cy="96"/>
                </a:xfrm>
              </p:grpSpPr>
              <p:sp>
                <p:nvSpPr>
                  <p:cNvPr id="250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1056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51" name="Oval 42"/>
                  <p:cNvSpPr>
                    <a:spLocks noChangeArrowheads="1"/>
                  </p:cNvSpPr>
                  <p:nvPr/>
                </p:nvSpPr>
                <p:spPr bwMode="auto">
                  <a:xfrm>
                    <a:off x="1548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52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2040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53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2532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54" name="Oval 45"/>
                  <p:cNvSpPr>
                    <a:spLocks noChangeArrowheads="1"/>
                  </p:cNvSpPr>
                  <p:nvPr/>
                </p:nvSpPr>
                <p:spPr bwMode="auto">
                  <a:xfrm>
                    <a:off x="3024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26" name="Group 46"/>
                <p:cNvGrpSpPr>
                  <a:grpSpLocks/>
                </p:cNvGrpSpPr>
                <p:nvPr/>
              </p:nvGrpSpPr>
              <p:grpSpPr bwMode="auto">
                <a:xfrm>
                  <a:off x="4876800" y="4052888"/>
                  <a:ext cx="3276600" cy="152400"/>
                  <a:chOff x="1056" y="1920"/>
                  <a:chExt cx="2064" cy="96"/>
                </a:xfrm>
              </p:grpSpPr>
              <p:sp>
                <p:nvSpPr>
                  <p:cNvPr id="245" name="Oval 47"/>
                  <p:cNvSpPr>
                    <a:spLocks noChangeArrowheads="1"/>
                  </p:cNvSpPr>
                  <p:nvPr/>
                </p:nvSpPr>
                <p:spPr bwMode="auto">
                  <a:xfrm>
                    <a:off x="1056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46" name="Oval 48"/>
                  <p:cNvSpPr>
                    <a:spLocks noChangeArrowheads="1"/>
                  </p:cNvSpPr>
                  <p:nvPr/>
                </p:nvSpPr>
                <p:spPr bwMode="auto">
                  <a:xfrm>
                    <a:off x="1548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47" name="Oval 49"/>
                  <p:cNvSpPr>
                    <a:spLocks noChangeArrowheads="1"/>
                  </p:cNvSpPr>
                  <p:nvPr/>
                </p:nvSpPr>
                <p:spPr bwMode="auto">
                  <a:xfrm>
                    <a:off x="2040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48" name="Oval 50"/>
                  <p:cNvSpPr>
                    <a:spLocks noChangeArrowheads="1"/>
                  </p:cNvSpPr>
                  <p:nvPr/>
                </p:nvSpPr>
                <p:spPr bwMode="auto">
                  <a:xfrm>
                    <a:off x="2532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49" name="Oval 51"/>
                  <p:cNvSpPr>
                    <a:spLocks noChangeArrowheads="1"/>
                  </p:cNvSpPr>
                  <p:nvPr/>
                </p:nvSpPr>
                <p:spPr bwMode="auto">
                  <a:xfrm>
                    <a:off x="3024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27" name="Group 52"/>
                <p:cNvGrpSpPr>
                  <a:grpSpLocks/>
                </p:cNvGrpSpPr>
                <p:nvPr/>
              </p:nvGrpSpPr>
              <p:grpSpPr bwMode="auto">
                <a:xfrm>
                  <a:off x="4876800" y="5638800"/>
                  <a:ext cx="3276600" cy="152400"/>
                  <a:chOff x="1056" y="1920"/>
                  <a:chExt cx="2064" cy="96"/>
                </a:xfrm>
              </p:grpSpPr>
              <p:sp>
                <p:nvSpPr>
                  <p:cNvPr id="240" name="Oval 53"/>
                  <p:cNvSpPr>
                    <a:spLocks noChangeArrowheads="1"/>
                  </p:cNvSpPr>
                  <p:nvPr/>
                </p:nvSpPr>
                <p:spPr bwMode="auto">
                  <a:xfrm>
                    <a:off x="1056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41" name="Oval 54"/>
                  <p:cNvSpPr>
                    <a:spLocks noChangeArrowheads="1"/>
                  </p:cNvSpPr>
                  <p:nvPr/>
                </p:nvSpPr>
                <p:spPr bwMode="auto">
                  <a:xfrm>
                    <a:off x="1548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42" name="Oval 55"/>
                  <p:cNvSpPr>
                    <a:spLocks noChangeArrowheads="1"/>
                  </p:cNvSpPr>
                  <p:nvPr/>
                </p:nvSpPr>
                <p:spPr bwMode="auto">
                  <a:xfrm>
                    <a:off x="2040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43" name="Oval 56"/>
                  <p:cNvSpPr>
                    <a:spLocks noChangeArrowheads="1"/>
                  </p:cNvSpPr>
                  <p:nvPr/>
                </p:nvSpPr>
                <p:spPr bwMode="auto">
                  <a:xfrm>
                    <a:off x="2532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44" name="Oval 57"/>
                  <p:cNvSpPr>
                    <a:spLocks noChangeArrowheads="1"/>
                  </p:cNvSpPr>
                  <p:nvPr/>
                </p:nvSpPr>
                <p:spPr bwMode="auto">
                  <a:xfrm>
                    <a:off x="3024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28" name="Group 58"/>
                <p:cNvGrpSpPr>
                  <a:grpSpLocks/>
                </p:cNvGrpSpPr>
                <p:nvPr/>
              </p:nvGrpSpPr>
              <p:grpSpPr bwMode="auto">
                <a:xfrm>
                  <a:off x="4876800" y="2468563"/>
                  <a:ext cx="3276600" cy="152400"/>
                  <a:chOff x="1056" y="1920"/>
                  <a:chExt cx="2064" cy="96"/>
                </a:xfrm>
              </p:grpSpPr>
              <p:sp>
                <p:nvSpPr>
                  <p:cNvPr id="235" name="Oval 59"/>
                  <p:cNvSpPr>
                    <a:spLocks noChangeArrowheads="1"/>
                  </p:cNvSpPr>
                  <p:nvPr/>
                </p:nvSpPr>
                <p:spPr bwMode="auto">
                  <a:xfrm>
                    <a:off x="1056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6" name="Oval 60"/>
                  <p:cNvSpPr>
                    <a:spLocks noChangeArrowheads="1"/>
                  </p:cNvSpPr>
                  <p:nvPr/>
                </p:nvSpPr>
                <p:spPr bwMode="auto">
                  <a:xfrm>
                    <a:off x="1548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7" name="Oval 61"/>
                  <p:cNvSpPr>
                    <a:spLocks noChangeArrowheads="1"/>
                  </p:cNvSpPr>
                  <p:nvPr/>
                </p:nvSpPr>
                <p:spPr bwMode="auto">
                  <a:xfrm>
                    <a:off x="2040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8" name="Oval 62"/>
                  <p:cNvSpPr>
                    <a:spLocks noChangeArrowheads="1"/>
                  </p:cNvSpPr>
                  <p:nvPr/>
                </p:nvSpPr>
                <p:spPr bwMode="auto">
                  <a:xfrm>
                    <a:off x="2532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9" name="Oval 63"/>
                  <p:cNvSpPr>
                    <a:spLocks noChangeArrowheads="1"/>
                  </p:cNvSpPr>
                  <p:nvPr/>
                </p:nvSpPr>
                <p:spPr bwMode="auto">
                  <a:xfrm>
                    <a:off x="3024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29" name="Group 70"/>
                <p:cNvGrpSpPr>
                  <a:grpSpLocks/>
                </p:cNvGrpSpPr>
                <p:nvPr/>
              </p:nvGrpSpPr>
              <p:grpSpPr bwMode="auto">
                <a:xfrm>
                  <a:off x="4876800" y="3260725"/>
                  <a:ext cx="3276600" cy="152400"/>
                  <a:chOff x="1056" y="1920"/>
                  <a:chExt cx="2064" cy="96"/>
                </a:xfrm>
              </p:grpSpPr>
              <p:sp>
                <p:nvSpPr>
                  <p:cNvPr id="230" name="Oval 71"/>
                  <p:cNvSpPr>
                    <a:spLocks noChangeArrowheads="1"/>
                  </p:cNvSpPr>
                  <p:nvPr/>
                </p:nvSpPr>
                <p:spPr bwMode="auto">
                  <a:xfrm>
                    <a:off x="1056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1" name="Oval 72"/>
                  <p:cNvSpPr>
                    <a:spLocks noChangeArrowheads="1"/>
                  </p:cNvSpPr>
                  <p:nvPr/>
                </p:nvSpPr>
                <p:spPr bwMode="auto">
                  <a:xfrm>
                    <a:off x="1548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2" name="Oval 73"/>
                  <p:cNvSpPr>
                    <a:spLocks noChangeArrowheads="1"/>
                  </p:cNvSpPr>
                  <p:nvPr/>
                </p:nvSpPr>
                <p:spPr bwMode="auto">
                  <a:xfrm>
                    <a:off x="2040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3" name="Oval 74"/>
                  <p:cNvSpPr>
                    <a:spLocks noChangeArrowheads="1"/>
                  </p:cNvSpPr>
                  <p:nvPr/>
                </p:nvSpPr>
                <p:spPr bwMode="auto">
                  <a:xfrm>
                    <a:off x="2532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4" name="Oval 75"/>
                  <p:cNvSpPr>
                    <a:spLocks noChangeArrowheads="1"/>
                  </p:cNvSpPr>
                  <p:nvPr/>
                </p:nvSpPr>
                <p:spPr bwMode="auto">
                  <a:xfrm>
                    <a:off x="3024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152" name="Group 429"/>
              <p:cNvGrpSpPr>
                <a:grpSpLocks/>
              </p:cNvGrpSpPr>
              <p:nvPr/>
            </p:nvGrpSpPr>
            <p:grpSpPr bwMode="auto">
              <a:xfrm>
                <a:off x="1076425" y="1376412"/>
                <a:ext cx="7010400" cy="660186"/>
                <a:chOff x="1076425" y="1376412"/>
                <a:chExt cx="7010400" cy="660186"/>
              </a:xfrm>
            </p:grpSpPr>
            <p:sp>
              <p:nvSpPr>
                <p:cNvPr id="210" name="Line 77"/>
                <p:cNvSpPr>
                  <a:spLocks noChangeShapeType="1"/>
                </p:cNvSpPr>
                <p:nvPr/>
              </p:nvSpPr>
              <p:spPr bwMode="auto">
                <a:xfrm>
                  <a:off x="10764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" name="Line 78"/>
                <p:cNvSpPr>
                  <a:spLocks noChangeShapeType="1"/>
                </p:cNvSpPr>
                <p:nvPr/>
              </p:nvSpPr>
              <p:spPr bwMode="auto">
                <a:xfrm>
                  <a:off x="18543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" name="Line 79"/>
                <p:cNvSpPr>
                  <a:spLocks noChangeShapeType="1"/>
                </p:cNvSpPr>
                <p:nvPr/>
              </p:nvSpPr>
              <p:spPr bwMode="auto">
                <a:xfrm>
                  <a:off x="26337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" name="Line 80"/>
                <p:cNvSpPr>
                  <a:spLocks noChangeShapeType="1"/>
                </p:cNvSpPr>
                <p:nvPr/>
              </p:nvSpPr>
              <p:spPr bwMode="auto">
                <a:xfrm>
                  <a:off x="34132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" name="Line 81"/>
                <p:cNvSpPr>
                  <a:spLocks noChangeShapeType="1"/>
                </p:cNvSpPr>
                <p:nvPr/>
              </p:nvSpPr>
              <p:spPr bwMode="auto">
                <a:xfrm>
                  <a:off x="41911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" name="Line 82"/>
                <p:cNvSpPr>
                  <a:spLocks noChangeShapeType="1"/>
                </p:cNvSpPr>
                <p:nvPr/>
              </p:nvSpPr>
              <p:spPr bwMode="auto">
                <a:xfrm>
                  <a:off x="49705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" name="Line 83"/>
                <p:cNvSpPr>
                  <a:spLocks noChangeShapeType="1"/>
                </p:cNvSpPr>
                <p:nvPr/>
              </p:nvSpPr>
              <p:spPr bwMode="auto">
                <a:xfrm>
                  <a:off x="57500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" name="Line 84"/>
                <p:cNvSpPr>
                  <a:spLocks noChangeShapeType="1"/>
                </p:cNvSpPr>
                <p:nvPr/>
              </p:nvSpPr>
              <p:spPr bwMode="auto">
                <a:xfrm>
                  <a:off x="65279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" name="Line 85"/>
                <p:cNvSpPr>
                  <a:spLocks noChangeShapeType="1"/>
                </p:cNvSpPr>
                <p:nvPr/>
              </p:nvSpPr>
              <p:spPr bwMode="auto">
                <a:xfrm>
                  <a:off x="73073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" name="Line 86"/>
                <p:cNvSpPr>
                  <a:spLocks noChangeShapeType="1"/>
                </p:cNvSpPr>
                <p:nvPr/>
              </p:nvSpPr>
              <p:spPr bwMode="auto">
                <a:xfrm>
                  <a:off x="80868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53" name="Group 430"/>
              <p:cNvGrpSpPr>
                <a:grpSpLocks/>
              </p:cNvGrpSpPr>
              <p:nvPr/>
            </p:nvGrpSpPr>
            <p:grpSpPr bwMode="auto">
              <a:xfrm>
                <a:off x="1073217" y="2210602"/>
                <a:ext cx="7010400" cy="660186"/>
                <a:chOff x="1076425" y="1376412"/>
                <a:chExt cx="7010400" cy="660186"/>
              </a:xfrm>
            </p:grpSpPr>
            <p:sp>
              <p:nvSpPr>
                <p:cNvPr id="200" name="Line 77"/>
                <p:cNvSpPr>
                  <a:spLocks noChangeShapeType="1"/>
                </p:cNvSpPr>
                <p:nvPr/>
              </p:nvSpPr>
              <p:spPr bwMode="auto">
                <a:xfrm>
                  <a:off x="10764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" name="Line 78"/>
                <p:cNvSpPr>
                  <a:spLocks noChangeShapeType="1"/>
                </p:cNvSpPr>
                <p:nvPr/>
              </p:nvSpPr>
              <p:spPr bwMode="auto">
                <a:xfrm>
                  <a:off x="18543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2" name="Line 79"/>
                <p:cNvSpPr>
                  <a:spLocks noChangeShapeType="1"/>
                </p:cNvSpPr>
                <p:nvPr/>
              </p:nvSpPr>
              <p:spPr bwMode="auto">
                <a:xfrm>
                  <a:off x="26337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3" name="Line 80"/>
                <p:cNvSpPr>
                  <a:spLocks noChangeShapeType="1"/>
                </p:cNvSpPr>
                <p:nvPr/>
              </p:nvSpPr>
              <p:spPr bwMode="auto">
                <a:xfrm>
                  <a:off x="34132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4" name="Line 81"/>
                <p:cNvSpPr>
                  <a:spLocks noChangeShapeType="1"/>
                </p:cNvSpPr>
                <p:nvPr/>
              </p:nvSpPr>
              <p:spPr bwMode="auto">
                <a:xfrm>
                  <a:off x="41911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" name="Line 82"/>
                <p:cNvSpPr>
                  <a:spLocks noChangeShapeType="1"/>
                </p:cNvSpPr>
                <p:nvPr/>
              </p:nvSpPr>
              <p:spPr bwMode="auto">
                <a:xfrm>
                  <a:off x="49705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" name="Line 83"/>
                <p:cNvSpPr>
                  <a:spLocks noChangeShapeType="1"/>
                </p:cNvSpPr>
                <p:nvPr/>
              </p:nvSpPr>
              <p:spPr bwMode="auto">
                <a:xfrm>
                  <a:off x="57500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" name="Line 84"/>
                <p:cNvSpPr>
                  <a:spLocks noChangeShapeType="1"/>
                </p:cNvSpPr>
                <p:nvPr/>
              </p:nvSpPr>
              <p:spPr bwMode="auto">
                <a:xfrm>
                  <a:off x="65279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85"/>
                <p:cNvSpPr>
                  <a:spLocks noChangeShapeType="1"/>
                </p:cNvSpPr>
                <p:nvPr/>
              </p:nvSpPr>
              <p:spPr bwMode="auto">
                <a:xfrm>
                  <a:off x="73073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" name="Line 86"/>
                <p:cNvSpPr>
                  <a:spLocks noChangeShapeType="1"/>
                </p:cNvSpPr>
                <p:nvPr/>
              </p:nvSpPr>
              <p:spPr bwMode="auto">
                <a:xfrm>
                  <a:off x="80868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54" name="Group 431"/>
              <p:cNvGrpSpPr>
                <a:grpSpLocks/>
              </p:cNvGrpSpPr>
              <p:nvPr/>
            </p:nvGrpSpPr>
            <p:grpSpPr bwMode="auto">
              <a:xfrm>
                <a:off x="1081238" y="3007894"/>
                <a:ext cx="7010400" cy="660186"/>
                <a:chOff x="1076425" y="1376412"/>
                <a:chExt cx="7010400" cy="660186"/>
              </a:xfrm>
            </p:grpSpPr>
            <p:sp>
              <p:nvSpPr>
                <p:cNvPr id="190" name="Line 77"/>
                <p:cNvSpPr>
                  <a:spLocks noChangeShapeType="1"/>
                </p:cNvSpPr>
                <p:nvPr/>
              </p:nvSpPr>
              <p:spPr bwMode="auto">
                <a:xfrm>
                  <a:off x="10764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Line 78"/>
                <p:cNvSpPr>
                  <a:spLocks noChangeShapeType="1"/>
                </p:cNvSpPr>
                <p:nvPr/>
              </p:nvSpPr>
              <p:spPr bwMode="auto">
                <a:xfrm>
                  <a:off x="18543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Line 79"/>
                <p:cNvSpPr>
                  <a:spLocks noChangeShapeType="1"/>
                </p:cNvSpPr>
                <p:nvPr/>
              </p:nvSpPr>
              <p:spPr bwMode="auto">
                <a:xfrm>
                  <a:off x="26337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Line 80"/>
                <p:cNvSpPr>
                  <a:spLocks noChangeShapeType="1"/>
                </p:cNvSpPr>
                <p:nvPr/>
              </p:nvSpPr>
              <p:spPr bwMode="auto">
                <a:xfrm>
                  <a:off x="34132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Line 81"/>
                <p:cNvSpPr>
                  <a:spLocks noChangeShapeType="1"/>
                </p:cNvSpPr>
                <p:nvPr/>
              </p:nvSpPr>
              <p:spPr bwMode="auto">
                <a:xfrm>
                  <a:off x="41911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82"/>
                <p:cNvSpPr>
                  <a:spLocks noChangeShapeType="1"/>
                </p:cNvSpPr>
                <p:nvPr/>
              </p:nvSpPr>
              <p:spPr bwMode="auto">
                <a:xfrm>
                  <a:off x="49705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Line 83"/>
                <p:cNvSpPr>
                  <a:spLocks noChangeShapeType="1"/>
                </p:cNvSpPr>
                <p:nvPr/>
              </p:nvSpPr>
              <p:spPr bwMode="auto">
                <a:xfrm>
                  <a:off x="57500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Line 84"/>
                <p:cNvSpPr>
                  <a:spLocks noChangeShapeType="1"/>
                </p:cNvSpPr>
                <p:nvPr/>
              </p:nvSpPr>
              <p:spPr bwMode="auto">
                <a:xfrm>
                  <a:off x="65279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" name="Line 85"/>
                <p:cNvSpPr>
                  <a:spLocks noChangeShapeType="1"/>
                </p:cNvSpPr>
                <p:nvPr/>
              </p:nvSpPr>
              <p:spPr bwMode="auto">
                <a:xfrm>
                  <a:off x="73073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" name="Line 86"/>
                <p:cNvSpPr>
                  <a:spLocks noChangeShapeType="1"/>
                </p:cNvSpPr>
                <p:nvPr/>
              </p:nvSpPr>
              <p:spPr bwMode="auto">
                <a:xfrm>
                  <a:off x="80868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57" name="Group 432"/>
              <p:cNvGrpSpPr>
                <a:grpSpLocks/>
              </p:cNvGrpSpPr>
              <p:nvPr/>
            </p:nvGrpSpPr>
            <p:grpSpPr bwMode="auto">
              <a:xfrm>
                <a:off x="1070007" y="3785937"/>
                <a:ext cx="7010400" cy="660186"/>
                <a:chOff x="1076425" y="1376412"/>
                <a:chExt cx="7010400" cy="660186"/>
              </a:xfrm>
            </p:grpSpPr>
            <p:sp>
              <p:nvSpPr>
                <p:cNvPr id="180" name="Line 77"/>
                <p:cNvSpPr>
                  <a:spLocks noChangeShapeType="1"/>
                </p:cNvSpPr>
                <p:nvPr/>
              </p:nvSpPr>
              <p:spPr bwMode="auto">
                <a:xfrm>
                  <a:off x="10764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1" name="Line 78"/>
                <p:cNvSpPr>
                  <a:spLocks noChangeShapeType="1"/>
                </p:cNvSpPr>
                <p:nvPr/>
              </p:nvSpPr>
              <p:spPr bwMode="auto">
                <a:xfrm>
                  <a:off x="18543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2" name="Line 79"/>
                <p:cNvSpPr>
                  <a:spLocks noChangeShapeType="1"/>
                </p:cNvSpPr>
                <p:nvPr/>
              </p:nvSpPr>
              <p:spPr bwMode="auto">
                <a:xfrm>
                  <a:off x="26337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80"/>
                <p:cNvSpPr>
                  <a:spLocks noChangeShapeType="1"/>
                </p:cNvSpPr>
                <p:nvPr/>
              </p:nvSpPr>
              <p:spPr bwMode="auto">
                <a:xfrm>
                  <a:off x="34132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81"/>
                <p:cNvSpPr>
                  <a:spLocks noChangeShapeType="1"/>
                </p:cNvSpPr>
                <p:nvPr/>
              </p:nvSpPr>
              <p:spPr bwMode="auto">
                <a:xfrm>
                  <a:off x="41911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82"/>
                <p:cNvSpPr>
                  <a:spLocks noChangeShapeType="1"/>
                </p:cNvSpPr>
                <p:nvPr/>
              </p:nvSpPr>
              <p:spPr bwMode="auto">
                <a:xfrm>
                  <a:off x="49705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83"/>
                <p:cNvSpPr>
                  <a:spLocks noChangeShapeType="1"/>
                </p:cNvSpPr>
                <p:nvPr/>
              </p:nvSpPr>
              <p:spPr bwMode="auto">
                <a:xfrm>
                  <a:off x="57500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84"/>
                <p:cNvSpPr>
                  <a:spLocks noChangeShapeType="1"/>
                </p:cNvSpPr>
                <p:nvPr/>
              </p:nvSpPr>
              <p:spPr bwMode="auto">
                <a:xfrm>
                  <a:off x="65279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Line 85"/>
                <p:cNvSpPr>
                  <a:spLocks noChangeShapeType="1"/>
                </p:cNvSpPr>
                <p:nvPr/>
              </p:nvSpPr>
              <p:spPr bwMode="auto">
                <a:xfrm>
                  <a:off x="73073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Line 86"/>
                <p:cNvSpPr>
                  <a:spLocks noChangeShapeType="1"/>
                </p:cNvSpPr>
                <p:nvPr/>
              </p:nvSpPr>
              <p:spPr bwMode="auto">
                <a:xfrm>
                  <a:off x="80868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58" name="Group 433"/>
              <p:cNvGrpSpPr>
                <a:grpSpLocks/>
              </p:cNvGrpSpPr>
              <p:nvPr/>
            </p:nvGrpSpPr>
            <p:grpSpPr bwMode="auto">
              <a:xfrm>
                <a:off x="1068403" y="4573604"/>
                <a:ext cx="7010400" cy="660186"/>
                <a:chOff x="1076425" y="1376412"/>
                <a:chExt cx="7010400" cy="660186"/>
              </a:xfrm>
            </p:grpSpPr>
            <p:sp>
              <p:nvSpPr>
                <p:cNvPr id="170" name="Line 77"/>
                <p:cNvSpPr>
                  <a:spLocks noChangeShapeType="1"/>
                </p:cNvSpPr>
                <p:nvPr/>
              </p:nvSpPr>
              <p:spPr bwMode="auto">
                <a:xfrm>
                  <a:off x="10764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1" name="Line 78"/>
                <p:cNvSpPr>
                  <a:spLocks noChangeShapeType="1"/>
                </p:cNvSpPr>
                <p:nvPr/>
              </p:nvSpPr>
              <p:spPr bwMode="auto">
                <a:xfrm>
                  <a:off x="18543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2" name="Line 79"/>
                <p:cNvSpPr>
                  <a:spLocks noChangeShapeType="1"/>
                </p:cNvSpPr>
                <p:nvPr/>
              </p:nvSpPr>
              <p:spPr bwMode="auto">
                <a:xfrm>
                  <a:off x="26337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Line 80"/>
                <p:cNvSpPr>
                  <a:spLocks noChangeShapeType="1"/>
                </p:cNvSpPr>
                <p:nvPr/>
              </p:nvSpPr>
              <p:spPr bwMode="auto">
                <a:xfrm>
                  <a:off x="34132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" name="Line 81"/>
                <p:cNvSpPr>
                  <a:spLocks noChangeShapeType="1"/>
                </p:cNvSpPr>
                <p:nvPr/>
              </p:nvSpPr>
              <p:spPr bwMode="auto">
                <a:xfrm>
                  <a:off x="41911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82"/>
                <p:cNvSpPr>
                  <a:spLocks noChangeShapeType="1"/>
                </p:cNvSpPr>
                <p:nvPr/>
              </p:nvSpPr>
              <p:spPr bwMode="auto">
                <a:xfrm>
                  <a:off x="49705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" name="Line 83"/>
                <p:cNvSpPr>
                  <a:spLocks noChangeShapeType="1"/>
                </p:cNvSpPr>
                <p:nvPr/>
              </p:nvSpPr>
              <p:spPr bwMode="auto">
                <a:xfrm>
                  <a:off x="57500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" name="Line 84"/>
                <p:cNvSpPr>
                  <a:spLocks noChangeShapeType="1"/>
                </p:cNvSpPr>
                <p:nvPr/>
              </p:nvSpPr>
              <p:spPr bwMode="auto">
                <a:xfrm>
                  <a:off x="65279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Line 85"/>
                <p:cNvSpPr>
                  <a:spLocks noChangeShapeType="1"/>
                </p:cNvSpPr>
                <p:nvPr/>
              </p:nvSpPr>
              <p:spPr bwMode="auto">
                <a:xfrm>
                  <a:off x="73073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" name="Line 86"/>
                <p:cNvSpPr>
                  <a:spLocks noChangeShapeType="1"/>
                </p:cNvSpPr>
                <p:nvPr/>
              </p:nvSpPr>
              <p:spPr bwMode="auto">
                <a:xfrm>
                  <a:off x="80868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59" name="Group 434"/>
              <p:cNvGrpSpPr>
                <a:grpSpLocks/>
              </p:cNvGrpSpPr>
              <p:nvPr/>
            </p:nvGrpSpPr>
            <p:grpSpPr bwMode="auto">
              <a:xfrm>
                <a:off x="1066799" y="5390147"/>
                <a:ext cx="7010400" cy="660186"/>
                <a:chOff x="1076425" y="1376412"/>
                <a:chExt cx="7010400" cy="660186"/>
              </a:xfrm>
            </p:grpSpPr>
            <p:sp>
              <p:nvSpPr>
                <p:cNvPr id="160" name="Line 77"/>
                <p:cNvSpPr>
                  <a:spLocks noChangeShapeType="1"/>
                </p:cNvSpPr>
                <p:nvPr/>
              </p:nvSpPr>
              <p:spPr bwMode="auto">
                <a:xfrm>
                  <a:off x="10764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78"/>
                <p:cNvSpPr>
                  <a:spLocks noChangeShapeType="1"/>
                </p:cNvSpPr>
                <p:nvPr/>
              </p:nvSpPr>
              <p:spPr bwMode="auto">
                <a:xfrm>
                  <a:off x="18543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Line 79"/>
                <p:cNvSpPr>
                  <a:spLocks noChangeShapeType="1"/>
                </p:cNvSpPr>
                <p:nvPr/>
              </p:nvSpPr>
              <p:spPr bwMode="auto">
                <a:xfrm>
                  <a:off x="26337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Line 80"/>
                <p:cNvSpPr>
                  <a:spLocks noChangeShapeType="1"/>
                </p:cNvSpPr>
                <p:nvPr/>
              </p:nvSpPr>
              <p:spPr bwMode="auto">
                <a:xfrm>
                  <a:off x="34132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" name="Line 81"/>
                <p:cNvSpPr>
                  <a:spLocks noChangeShapeType="1"/>
                </p:cNvSpPr>
                <p:nvPr/>
              </p:nvSpPr>
              <p:spPr bwMode="auto">
                <a:xfrm>
                  <a:off x="41911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" name="Line 82"/>
                <p:cNvSpPr>
                  <a:spLocks noChangeShapeType="1"/>
                </p:cNvSpPr>
                <p:nvPr/>
              </p:nvSpPr>
              <p:spPr bwMode="auto">
                <a:xfrm>
                  <a:off x="49705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Line 83"/>
                <p:cNvSpPr>
                  <a:spLocks noChangeShapeType="1"/>
                </p:cNvSpPr>
                <p:nvPr/>
              </p:nvSpPr>
              <p:spPr bwMode="auto">
                <a:xfrm>
                  <a:off x="57500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Line 84"/>
                <p:cNvSpPr>
                  <a:spLocks noChangeShapeType="1"/>
                </p:cNvSpPr>
                <p:nvPr/>
              </p:nvSpPr>
              <p:spPr bwMode="auto">
                <a:xfrm>
                  <a:off x="65279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8" name="Line 85"/>
                <p:cNvSpPr>
                  <a:spLocks noChangeShapeType="1"/>
                </p:cNvSpPr>
                <p:nvPr/>
              </p:nvSpPr>
              <p:spPr bwMode="auto">
                <a:xfrm>
                  <a:off x="73073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9" name="Line 86"/>
                <p:cNvSpPr>
                  <a:spLocks noChangeShapeType="1"/>
                </p:cNvSpPr>
                <p:nvPr/>
              </p:nvSpPr>
              <p:spPr bwMode="auto">
                <a:xfrm>
                  <a:off x="80868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9" name="Group 565"/>
            <p:cNvGrpSpPr>
              <a:grpSpLocks/>
            </p:cNvGrpSpPr>
            <p:nvPr/>
          </p:nvGrpSpPr>
          <p:grpSpPr bwMode="auto">
            <a:xfrm>
              <a:off x="418698" y="3975461"/>
              <a:ext cx="3850907" cy="2512821"/>
              <a:chOff x="990600" y="1376412"/>
              <a:chExt cx="7162800" cy="4673921"/>
            </a:xfrm>
          </p:grpSpPr>
          <p:grpSp>
            <p:nvGrpSpPr>
              <p:cNvPr id="10" name="Group 27"/>
              <p:cNvGrpSpPr>
                <a:grpSpLocks/>
              </p:cNvGrpSpPr>
              <p:nvPr/>
            </p:nvGrpSpPr>
            <p:grpSpPr bwMode="auto">
              <a:xfrm>
                <a:off x="990600" y="1676400"/>
                <a:ext cx="3276600" cy="152400"/>
                <a:chOff x="1056" y="1920"/>
                <a:chExt cx="2064" cy="96"/>
              </a:xfrm>
            </p:grpSpPr>
            <p:sp>
              <p:nvSpPr>
                <p:cNvPr id="144" name="Oval 28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45" name="Oval 29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46" name="Oval 30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47" name="Oval 31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48" name="Oval 32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11" name="Group 64"/>
              <p:cNvGrpSpPr>
                <a:grpSpLocks/>
              </p:cNvGrpSpPr>
              <p:nvPr/>
            </p:nvGrpSpPr>
            <p:grpSpPr bwMode="auto">
              <a:xfrm>
                <a:off x="4876800" y="1676400"/>
                <a:ext cx="3276600" cy="152400"/>
                <a:chOff x="1056" y="1920"/>
                <a:chExt cx="2064" cy="96"/>
              </a:xfrm>
            </p:grpSpPr>
            <p:sp>
              <p:nvSpPr>
                <p:cNvPr id="139" name="Oval 65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40" name="Oval 66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41" name="Oval 67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42" name="Oval 68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43" name="Oval 69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12" name="Group 568"/>
              <p:cNvGrpSpPr>
                <a:grpSpLocks/>
              </p:cNvGrpSpPr>
              <p:nvPr/>
            </p:nvGrpSpPr>
            <p:grpSpPr bwMode="auto">
              <a:xfrm>
                <a:off x="990600" y="2468563"/>
                <a:ext cx="7162800" cy="3322637"/>
                <a:chOff x="990600" y="2468563"/>
                <a:chExt cx="7162800" cy="3322637"/>
              </a:xfrm>
            </p:grpSpPr>
            <p:grpSp>
              <p:nvGrpSpPr>
                <p:cNvPr id="79" name="Group 3"/>
                <p:cNvGrpSpPr>
                  <a:grpSpLocks/>
                </p:cNvGrpSpPr>
                <p:nvPr/>
              </p:nvGrpSpPr>
              <p:grpSpPr bwMode="auto">
                <a:xfrm>
                  <a:off x="990600" y="4845050"/>
                  <a:ext cx="3276600" cy="152400"/>
                  <a:chOff x="1056" y="1920"/>
                  <a:chExt cx="2064" cy="96"/>
                </a:xfrm>
              </p:grpSpPr>
              <p:sp>
                <p:nvSpPr>
                  <p:cNvPr id="134" name="Oval 4"/>
                  <p:cNvSpPr>
                    <a:spLocks noChangeArrowheads="1"/>
                  </p:cNvSpPr>
                  <p:nvPr/>
                </p:nvSpPr>
                <p:spPr bwMode="auto">
                  <a:xfrm>
                    <a:off x="1056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5" name="Oval 5"/>
                  <p:cNvSpPr>
                    <a:spLocks noChangeArrowheads="1"/>
                  </p:cNvSpPr>
                  <p:nvPr/>
                </p:nvSpPr>
                <p:spPr bwMode="auto">
                  <a:xfrm>
                    <a:off x="1548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6" name="Oval 6"/>
                  <p:cNvSpPr>
                    <a:spLocks noChangeArrowheads="1"/>
                  </p:cNvSpPr>
                  <p:nvPr/>
                </p:nvSpPr>
                <p:spPr bwMode="auto">
                  <a:xfrm>
                    <a:off x="2040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" name="Oval 7"/>
                  <p:cNvSpPr>
                    <a:spLocks noChangeArrowheads="1"/>
                  </p:cNvSpPr>
                  <p:nvPr/>
                </p:nvSpPr>
                <p:spPr bwMode="auto">
                  <a:xfrm>
                    <a:off x="2532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" name="Oval 8"/>
                  <p:cNvSpPr>
                    <a:spLocks noChangeArrowheads="1"/>
                  </p:cNvSpPr>
                  <p:nvPr/>
                </p:nvSpPr>
                <p:spPr bwMode="auto">
                  <a:xfrm>
                    <a:off x="3024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80" name="Group 9"/>
                <p:cNvGrpSpPr>
                  <a:grpSpLocks/>
                </p:cNvGrpSpPr>
                <p:nvPr/>
              </p:nvGrpSpPr>
              <p:grpSpPr bwMode="auto">
                <a:xfrm>
                  <a:off x="990600" y="4052888"/>
                  <a:ext cx="3276600" cy="152400"/>
                  <a:chOff x="1056" y="1920"/>
                  <a:chExt cx="2064" cy="96"/>
                </a:xfrm>
              </p:grpSpPr>
              <p:sp>
                <p:nvSpPr>
                  <p:cNvPr id="129" name="Oval 10"/>
                  <p:cNvSpPr>
                    <a:spLocks noChangeArrowheads="1"/>
                  </p:cNvSpPr>
                  <p:nvPr/>
                </p:nvSpPr>
                <p:spPr bwMode="auto">
                  <a:xfrm>
                    <a:off x="1056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0" name="Oval 11"/>
                  <p:cNvSpPr>
                    <a:spLocks noChangeArrowheads="1"/>
                  </p:cNvSpPr>
                  <p:nvPr/>
                </p:nvSpPr>
                <p:spPr bwMode="auto">
                  <a:xfrm>
                    <a:off x="1548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1" name="Oval 12"/>
                  <p:cNvSpPr>
                    <a:spLocks noChangeArrowheads="1"/>
                  </p:cNvSpPr>
                  <p:nvPr/>
                </p:nvSpPr>
                <p:spPr bwMode="auto">
                  <a:xfrm>
                    <a:off x="2040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2" name="Oval 13"/>
                  <p:cNvSpPr>
                    <a:spLocks noChangeArrowheads="1"/>
                  </p:cNvSpPr>
                  <p:nvPr/>
                </p:nvSpPr>
                <p:spPr bwMode="auto">
                  <a:xfrm>
                    <a:off x="2532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3" name="Oval 14"/>
                  <p:cNvSpPr>
                    <a:spLocks noChangeArrowheads="1"/>
                  </p:cNvSpPr>
                  <p:nvPr/>
                </p:nvSpPr>
                <p:spPr bwMode="auto">
                  <a:xfrm>
                    <a:off x="3024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81" name="Group 15"/>
                <p:cNvGrpSpPr>
                  <a:grpSpLocks/>
                </p:cNvGrpSpPr>
                <p:nvPr/>
              </p:nvGrpSpPr>
              <p:grpSpPr bwMode="auto">
                <a:xfrm>
                  <a:off x="990600" y="5638800"/>
                  <a:ext cx="3276600" cy="152400"/>
                  <a:chOff x="1056" y="1920"/>
                  <a:chExt cx="2064" cy="96"/>
                </a:xfrm>
              </p:grpSpPr>
              <p:sp>
                <p:nvSpPr>
                  <p:cNvPr id="124" name="Oval 16"/>
                  <p:cNvSpPr>
                    <a:spLocks noChangeArrowheads="1"/>
                  </p:cNvSpPr>
                  <p:nvPr/>
                </p:nvSpPr>
                <p:spPr bwMode="auto">
                  <a:xfrm>
                    <a:off x="1056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25" name="Oval 17"/>
                  <p:cNvSpPr>
                    <a:spLocks noChangeArrowheads="1"/>
                  </p:cNvSpPr>
                  <p:nvPr/>
                </p:nvSpPr>
                <p:spPr bwMode="auto">
                  <a:xfrm>
                    <a:off x="1548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26" name="Oval 18"/>
                  <p:cNvSpPr>
                    <a:spLocks noChangeArrowheads="1"/>
                  </p:cNvSpPr>
                  <p:nvPr/>
                </p:nvSpPr>
                <p:spPr bwMode="auto">
                  <a:xfrm>
                    <a:off x="2040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27" name="Oval 19"/>
                  <p:cNvSpPr>
                    <a:spLocks noChangeArrowheads="1"/>
                  </p:cNvSpPr>
                  <p:nvPr/>
                </p:nvSpPr>
                <p:spPr bwMode="auto">
                  <a:xfrm>
                    <a:off x="2532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28" name="Oval 20"/>
                  <p:cNvSpPr>
                    <a:spLocks noChangeArrowheads="1"/>
                  </p:cNvSpPr>
                  <p:nvPr/>
                </p:nvSpPr>
                <p:spPr bwMode="auto">
                  <a:xfrm>
                    <a:off x="3024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82" name="Group 21"/>
                <p:cNvGrpSpPr>
                  <a:grpSpLocks/>
                </p:cNvGrpSpPr>
                <p:nvPr/>
              </p:nvGrpSpPr>
              <p:grpSpPr bwMode="auto">
                <a:xfrm>
                  <a:off x="990600" y="2468563"/>
                  <a:ext cx="3276600" cy="152400"/>
                  <a:chOff x="1056" y="1920"/>
                  <a:chExt cx="2064" cy="96"/>
                </a:xfrm>
              </p:grpSpPr>
              <p:sp>
                <p:nvSpPr>
                  <p:cNvPr id="119" name="Oval 22"/>
                  <p:cNvSpPr>
                    <a:spLocks noChangeArrowheads="1"/>
                  </p:cNvSpPr>
                  <p:nvPr/>
                </p:nvSpPr>
                <p:spPr bwMode="auto">
                  <a:xfrm>
                    <a:off x="1056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20" name="Oval 23"/>
                  <p:cNvSpPr>
                    <a:spLocks noChangeArrowheads="1"/>
                  </p:cNvSpPr>
                  <p:nvPr/>
                </p:nvSpPr>
                <p:spPr bwMode="auto">
                  <a:xfrm>
                    <a:off x="1548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21" name="Oval 24"/>
                  <p:cNvSpPr>
                    <a:spLocks noChangeArrowheads="1"/>
                  </p:cNvSpPr>
                  <p:nvPr/>
                </p:nvSpPr>
                <p:spPr bwMode="auto">
                  <a:xfrm>
                    <a:off x="2040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22" name="Oval 25"/>
                  <p:cNvSpPr>
                    <a:spLocks noChangeArrowheads="1"/>
                  </p:cNvSpPr>
                  <p:nvPr/>
                </p:nvSpPr>
                <p:spPr bwMode="auto">
                  <a:xfrm>
                    <a:off x="2532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23" name="Oval 26"/>
                  <p:cNvSpPr>
                    <a:spLocks noChangeArrowheads="1"/>
                  </p:cNvSpPr>
                  <p:nvPr/>
                </p:nvSpPr>
                <p:spPr bwMode="auto">
                  <a:xfrm>
                    <a:off x="3024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83" name="Group 33"/>
                <p:cNvGrpSpPr>
                  <a:grpSpLocks/>
                </p:cNvGrpSpPr>
                <p:nvPr/>
              </p:nvGrpSpPr>
              <p:grpSpPr bwMode="auto">
                <a:xfrm>
                  <a:off x="990600" y="3260725"/>
                  <a:ext cx="3276600" cy="152400"/>
                  <a:chOff x="1056" y="1920"/>
                  <a:chExt cx="2064" cy="96"/>
                </a:xfrm>
              </p:grpSpPr>
              <p:sp>
                <p:nvSpPr>
                  <p:cNvPr id="114" name="Oval 34"/>
                  <p:cNvSpPr>
                    <a:spLocks noChangeArrowheads="1"/>
                  </p:cNvSpPr>
                  <p:nvPr/>
                </p:nvSpPr>
                <p:spPr bwMode="auto">
                  <a:xfrm>
                    <a:off x="1056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5" name="Oval 35"/>
                  <p:cNvSpPr>
                    <a:spLocks noChangeArrowheads="1"/>
                  </p:cNvSpPr>
                  <p:nvPr/>
                </p:nvSpPr>
                <p:spPr bwMode="auto">
                  <a:xfrm>
                    <a:off x="1548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6" name="Oval 36"/>
                  <p:cNvSpPr>
                    <a:spLocks noChangeArrowheads="1"/>
                  </p:cNvSpPr>
                  <p:nvPr/>
                </p:nvSpPr>
                <p:spPr bwMode="auto">
                  <a:xfrm>
                    <a:off x="2040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7" name="Oval 37"/>
                  <p:cNvSpPr>
                    <a:spLocks noChangeArrowheads="1"/>
                  </p:cNvSpPr>
                  <p:nvPr/>
                </p:nvSpPr>
                <p:spPr bwMode="auto">
                  <a:xfrm>
                    <a:off x="2532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8" name="Oval 38"/>
                  <p:cNvSpPr>
                    <a:spLocks noChangeArrowheads="1"/>
                  </p:cNvSpPr>
                  <p:nvPr/>
                </p:nvSpPr>
                <p:spPr bwMode="auto">
                  <a:xfrm>
                    <a:off x="3024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84" name="Group 40"/>
                <p:cNvGrpSpPr>
                  <a:grpSpLocks/>
                </p:cNvGrpSpPr>
                <p:nvPr/>
              </p:nvGrpSpPr>
              <p:grpSpPr bwMode="auto">
                <a:xfrm>
                  <a:off x="4876800" y="4845050"/>
                  <a:ext cx="3276600" cy="152400"/>
                  <a:chOff x="1056" y="1920"/>
                  <a:chExt cx="2064" cy="96"/>
                </a:xfrm>
              </p:grpSpPr>
              <p:sp>
                <p:nvSpPr>
                  <p:cNvPr id="109" name="Oval 41"/>
                  <p:cNvSpPr>
                    <a:spLocks noChangeArrowheads="1"/>
                  </p:cNvSpPr>
                  <p:nvPr/>
                </p:nvSpPr>
                <p:spPr bwMode="auto">
                  <a:xfrm>
                    <a:off x="1056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" name="Oval 42"/>
                  <p:cNvSpPr>
                    <a:spLocks noChangeArrowheads="1"/>
                  </p:cNvSpPr>
                  <p:nvPr/>
                </p:nvSpPr>
                <p:spPr bwMode="auto">
                  <a:xfrm>
                    <a:off x="1548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1" name="Oval 43"/>
                  <p:cNvSpPr>
                    <a:spLocks noChangeArrowheads="1"/>
                  </p:cNvSpPr>
                  <p:nvPr/>
                </p:nvSpPr>
                <p:spPr bwMode="auto">
                  <a:xfrm>
                    <a:off x="2040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2" name="Oval 44"/>
                  <p:cNvSpPr>
                    <a:spLocks noChangeArrowheads="1"/>
                  </p:cNvSpPr>
                  <p:nvPr/>
                </p:nvSpPr>
                <p:spPr bwMode="auto">
                  <a:xfrm>
                    <a:off x="2532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3" name="Oval 45"/>
                  <p:cNvSpPr>
                    <a:spLocks noChangeArrowheads="1"/>
                  </p:cNvSpPr>
                  <p:nvPr/>
                </p:nvSpPr>
                <p:spPr bwMode="auto">
                  <a:xfrm>
                    <a:off x="3024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85" name="Group 46"/>
                <p:cNvGrpSpPr>
                  <a:grpSpLocks/>
                </p:cNvGrpSpPr>
                <p:nvPr/>
              </p:nvGrpSpPr>
              <p:grpSpPr bwMode="auto">
                <a:xfrm>
                  <a:off x="4876800" y="4052888"/>
                  <a:ext cx="3276600" cy="152400"/>
                  <a:chOff x="1056" y="1920"/>
                  <a:chExt cx="2064" cy="96"/>
                </a:xfrm>
              </p:grpSpPr>
              <p:sp>
                <p:nvSpPr>
                  <p:cNvPr id="104" name="Oval 47"/>
                  <p:cNvSpPr>
                    <a:spLocks noChangeArrowheads="1"/>
                  </p:cNvSpPr>
                  <p:nvPr/>
                </p:nvSpPr>
                <p:spPr bwMode="auto">
                  <a:xfrm>
                    <a:off x="1056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05" name="Oval 48"/>
                  <p:cNvSpPr>
                    <a:spLocks noChangeArrowheads="1"/>
                  </p:cNvSpPr>
                  <p:nvPr/>
                </p:nvSpPr>
                <p:spPr bwMode="auto">
                  <a:xfrm>
                    <a:off x="1548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06" name="Oval 49"/>
                  <p:cNvSpPr>
                    <a:spLocks noChangeArrowheads="1"/>
                  </p:cNvSpPr>
                  <p:nvPr/>
                </p:nvSpPr>
                <p:spPr bwMode="auto">
                  <a:xfrm>
                    <a:off x="2040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07" name="Oval 50"/>
                  <p:cNvSpPr>
                    <a:spLocks noChangeArrowheads="1"/>
                  </p:cNvSpPr>
                  <p:nvPr/>
                </p:nvSpPr>
                <p:spPr bwMode="auto">
                  <a:xfrm>
                    <a:off x="2532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08" name="Oval 51"/>
                  <p:cNvSpPr>
                    <a:spLocks noChangeArrowheads="1"/>
                  </p:cNvSpPr>
                  <p:nvPr/>
                </p:nvSpPr>
                <p:spPr bwMode="auto">
                  <a:xfrm>
                    <a:off x="3024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86" name="Group 52"/>
                <p:cNvGrpSpPr>
                  <a:grpSpLocks/>
                </p:cNvGrpSpPr>
                <p:nvPr/>
              </p:nvGrpSpPr>
              <p:grpSpPr bwMode="auto">
                <a:xfrm>
                  <a:off x="4876800" y="5638800"/>
                  <a:ext cx="3276600" cy="152400"/>
                  <a:chOff x="1056" y="1920"/>
                  <a:chExt cx="2064" cy="96"/>
                </a:xfrm>
              </p:grpSpPr>
              <p:sp>
                <p:nvSpPr>
                  <p:cNvPr id="99" name="Oval 53"/>
                  <p:cNvSpPr>
                    <a:spLocks noChangeArrowheads="1"/>
                  </p:cNvSpPr>
                  <p:nvPr/>
                </p:nvSpPr>
                <p:spPr bwMode="auto">
                  <a:xfrm>
                    <a:off x="1056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00" name="Oval 54"/>
                  <p:cNvSpPr>
                    <a:spLocks noChangeArrowheads="1"/>
                  </p:cNvSpPr>
                  <p:nvPr/>
                </p:nvSpPr>
                <p:spPr bwMode="auto">
                  <a:xfrm>
                    <a:off x="1548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01" name="Oval 55"/>
                  <p:cNvSpPr>
                    <a:spLocks noChangeArrowheads="1"/>
                  </p:cNvSpPr>
                  <p:nvPr/>
                </p:nvSpPr>
                <p:spPr bwMode="auto">
                  <a:xfrm>
                    <a:off x="2040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02" name="Oval 56"/>
                  <p:cNvSpPr>
                    <a:spLocks noChangeArrowheads="1"/>
                  </p:cNvSpPr>
                  <p:nvPr/>
                </p:nvSpPr>
                <p:spPr bwMode="auto">
                  <a:xfrm>
                    <a:off x="2532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03" name="Oval 57"/>
                  <p:cNvSpPr>
                    <a:spLocks noChangeArrowheads="1"/>
                  </p:cNvSpPr>
                  <p:nvPr/>
                </p:nvSpPr>
                <p:spPr bwMode="auto">
                  <a:xfrm>
                    <a:off x="3024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87" name="Group 58"/>
                <p:cNvGrpSpPr>
                  <a:grpSpLocks/>
                </p:cNvGrpSpPr>
                <p:nvPr/>
              </p:nvGrpSpPr>
              <p:grpSpPr bwMode="auto">
                <a:xfrm>
                  <a:off x="4876800" y="2468563"/>
                  <a:ext cx="3276600" cy="152400"/>
                  <a:chOff x="1056" y="1920"/>
                  <a:chExt cx="2064" cy="96"/>
                </a:xfrm>
              </p:grpSpPr>
              <p:sp>
                <p:nvSpPr>
                  <p:cNvPr id="94" name="Oval 59"/>
                  <p:cNvSpPr>
                    <a:spLocks noChangeArrowheads="1"/>
                  </p:cNvSpPr>
                  <p:nvPr/>
                </p:nvSpPr>
                <p:spPr bwMode="auto">
                  <a:xfrm>
                    <a:off x="1056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95" name="Oval 60"/>
                  <p:cNvSpPr>
                    <a:spLocks noChangeArrowheads="1"/>
                  </p:cNvSpPr>
                  <p:nvPr/>
                </p:nvSpPr>
                <p:spPr bwMode="auto">
                  <a:xfrm>
                    <a:off x="1548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96" name="Oval 61"/>
                  <p:cNvSpPr>
                    <a:spLocks noChangeArrowheads="1"/>
                  </p:cNvSpPr>
                  <p:nvPr/>
                </p:nvSpPr>
                <p:spPr bwMode="auto">
                  <a:xfrm>
                    <a:off x="2040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97" name="Oval 62"/>
                  <p:cNvSpPr>
                    <a:spLocks noChangeArrowheads="1"/>
                  </p:cNvSpPr>
                  <p:nvPr/>
                </p:nvSpPr>
                <p:spPr bwMode="auto">
                  <a:xfrm>
                    <a:off x="2532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98" name="Oval 63"/>
                  <p:cNvSpPr>
                    <a:spLocks noChangeArrowheads="1"/>
                  </p:cNvSpPr>
                  <p:nvPr/>
                </p:nvSpPr>
                <p:spPr bwMode="auto">
                  <a:xfrm>
                    <a:off x="3024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88" name="Group 70"/>
                <p:cNvGrpSpPr>
                  <a:grpSpLocks/>
                </p:cNvGrpSpPr>
                <p:nvPr/>
              </p:nvGrpSpPr>
              <p:grpSpPr bwMode="auto">
                <a:xfrm>
                  <a:off x="4876800" y="3260725"/>
                  <a:ext cx="3276600" cy="152400"/>
                  <a:chOff x="1056" y="1920"/>
                  <a:chExt cx="2064" cy="96"/>
                </a:xfrm>
              </p:grpSpPr>
              <p:sp>
                <p:nvSpPr>
                  <p:cNvPr id="89" name="Oval 71"/>
                  <p:cNvSpPr>
                    <a:spLocks noChangeArrowheads="1"/>
                  </p:cNvSpPr>
                  <p:nvPr/>
                </p:nvSpPr>
                <p:spPr bwMode="auto">
                  <a:xfrm>
                    <a:off x="1056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90" name="Oval 72"/>
                  <p:cNvSpPr>
                    <a:spLocks noChangeArrowheads="1"/>
                  </p:cNvSpPr>
                  <p:nvPr/>
                </p:nvSpPr>
                <p:spPr bwMode="auto">
                  <a:xfrm>
                    <a:off x="1548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91" name="Oval 73"/>
                  <p:cNvSpPr>
                    <a:spLocks noChangeArrowheads="1"/>
                  </p:cNvSpPr>
                  <p:nvPr/>
                </p:nvSpPr>
                <p:spPr bwMode="auto">
                  <a:xfrm>
                    <a:off x="2040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92" name="Oval 74"/>
                  <p:cNvSpPr>
                    <a:spLocks noChangeArrowheads="1"/>
                  </p:cNvSpPr>
                  <p:nvPr/>
                </p:nvSpPr>
                <p:spPr bwMode="auto">
                  <a:xfrm>
                    <a:off x="2532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93" name="Oval 75"/>
                  <p:cNvSpPr>
                    <a:spLocks noChangeArrowheads="1"/>
                  </p:cNvSpPr>
                  <p:nvPr/>
                </p:nvSpPr>
                <p:spPr bwMode="auto">
                  <a:xfrm>
                    <a:off x="3024" y="1920"/>
                    <a:ext cx="96" cy="96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32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8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–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»"/>
                      <a:defRPr sz="2000">
                        <a:solidFill>
                          <a:schemeClr val="tx1"/>
                        </a:solidFill>
                        <a:latin typeface="Calibri" panose="020F050202020403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800">
                      <a:latin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13" name="Group 569"/>
              <p:cNvGrpSpPr>
                <a:grpSpLocks/>
              </p:cNvGrpSpPr>
              <p:nvPr/>
            </p:nvGrpSpPr>
            <p:grpSpPr bwMode="auto">
              <a:xfrm>
                <a:off x="1076425" y="1376412"/>
                <a:ext cx="7010400" cy="660186"/>
                <a:chOff x="1076425" y="1376412"/>
                <a:chExt cx="7010400" cy="660186"/>
              </a:xfrm>
            </p:grpSpPr>
            <p:sp>
              <p:nvSpPr>
                <p:cNvPr id="69" name="Line 77"/>
                <p:cNvSpPr>
                  <a:spLocks noChangeShapeType="1"/>
                </p:cNvSpPr>
                <p:nvPr/>
              </p:nvSpPr>
              <p:spPr bwMode="auto">
                <a:xfrm>
                  <a:off x="10764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" name="Line 78"/>
                <p:cNvSpPr>
                  <a:spLocks noChangeShapeType="1"/>
                </p:cNvSpPr>
                <p:nvPr/>
              </p:nvSpPr>
              <p:spPr bwMode="auto">
                <a:xfrm>
                  <a:off x="18543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" name="Line 79"/>
                <p:cNvSpPr>
                  <a:spLocks noChangeShapeType="1"/>
                </p:cNvSpPr>
                <p:nvPr/>
              </p:nvSpPr>
              <p:spPr bwMode="auto">
                <a:xfrm>
                  <a:off x="26337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" name="Line 80"/>
                <p:cNvSpPr>
                  <a:spLocks noChangeShapeType="1"/>
                </p:cNvSpPr>
                <p:nvPr/>
              </p:nvSpPr>
              <p:spPr bwMode="auto">
                <a:xfrm>
                  <a:off x="34132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" name="Line 81"/>
                <p:cNvSpPr>
                  <a:spLocks noChangeShapeType="1"/>
                </p:cNvSpPr>
                <p:nvPr/>
              </p:nvSpPr>
              <p:spPr bwMode="auto">
                <a:xfrm>
                  <a:off x="41911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" name="Line 82"/>
                <p:cNvSpPr>
                  <a:spLocks noChangeShapeType="1"/>
                </p:cNvSpPr>
                <p:nvPr/>
              </p:nvSpPr>
              <p:spPr bwMode="auto">
                <a:xfrm>
                  <a:off x="49705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" name="Line 83"/>
                <p:cNvSpPr>
                  <a:spLocks noChangeShapeType="1"/>
                </p:cNvSpPr>
                <p:nvPr/>
              </p:nvSpPr>
              <p:spPr bwMode="auto">
                <a:xfrm>
                  <a:off x="57500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" name="Line 84"/>
                <p:cNvSpPr>
                  <a:spLocks noChangeShapeType="1"/>
                </p:cNvSpPr>
                <p:nvPr/>
              </p:nvSpPr>
              <p:spPr bwMode="auto">
                <a:xfrm>
                  <a:off x="65279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" name="Line 85"/>
                <p:cNvSpPr>
                  <a:spLocks noChangeShapeType="1"/>
                </p:cNvSpPr>
                <p:nvPr/>
              </p:nvSpPr>
              <p:spPr bwMode="auto">
                <a:xfrm>
                  <a:off x="73073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" name="Line 86"/>
                <p:cNvSpPr>
                  <a:spLocks noChangeShapeType="1"/>
                </p:cNvSpPr>
                <p:nvPr/>
              </p:nvSpPr>
              <p:spPr bwMode="auto">
                <a:xfrm>
                  <a:off x="80868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4" name="Group 570"/>
              <p:cNvGrpSpPr>
                <a:grpSpLocks/>
              </p:cNvGrpSpPr>
              <p:nvPr/>
            </p:nvGrpSpPr>
            <p:grpSpPr bwMode="auto">
              <a:xfrm>
                <a:off x="1073217" y="2210602"/>
                <a:ext cx="7010400" cy="660186"/>
                <a:chOff x="1076425" y="1376412"/>
                <a:chExt cx="7010400" cy="660186"/>
              </a:xfrm>
            </p:grpSpPr>
            <p:sp>
              <p:nvSpPr>
                <p:cNvPr id="59" name="Line 77"/>
                <p:cNvSpPr>
                  <a:spLocks noChangeShapeType="1"/>
                </p:cNvSpPr>
                <p:nvPr/>
              </p:nvSpPr>
              <p:spPr bwMode="auto">
                <a:xfrm>
                  <a:off x="10764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" name="Line 78"/>
                <p:cNvSpPr>
                  <a:spLocks noChangeShapeType="1"/>
                </p:cNvSpPr>
                <p:nvPr/>
              </p:nvSpPr>
              <p:spPr bwMode="auto">
                <a:xfrm>
                  <a:off x="18543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" name="Line 79"/>
                <p:cNvSpPr>
                  <a:spLocks noChangeShapeType="1"/>
                </p:cNvSpPr>
                <p:nvPr/>
              </p:nvSpPr>
              <p:spPr bwMode="auto">
                <a:xfrm>
                  <a:off x="26337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" name="Line 80"/>
                <p:cNvSpPr>
                  <a:spLocks noChangeShapeType="1"/>
                </p:cNvSpPr>
                <p:nvPr/>
              </p:nvSpPr>
              <p:spPr bwMode="auto">
                <a:xfrm>
                  <a:off x="34132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" name="Line 81"/>
                <p:cNvSpPr>
                  <a:spLocks noChangeShapeType="1"/>
                </p:cNvSpPr>
                <p:nvPr/>
              </p:nvSpPr>
              <p:spPr bwMode="auto">
                <a:xfrm>
                  <a:off x="41911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" name="Line 82"/>
                <p:cNvSpPr>
                  <a:spLocks noChangeShapeType="1"/>
                </p:cNvSpPr>
                <p:nvPr/>
              </p:nvSpPr>
              <p:spPr bwMode="auto">
                <a:xfrm>
                  <a:off x="49705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5" name="Line 83"/>
                <p:cNvSpPr>
                  <a:spLocks noChangeShapeType="1"/>
                </p:cNvSpPr>
                <p:nvPr/>
              </p:nvSpPr>
              <p:spPr bwMode="auto">
                <a:xfrm>
                  <a:off x="57500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" name="Line 84"/>
                <p:cNvSpPr>
                  <a:spLocks noChangeShapeType="1"/>
                </p:cNvSpPr>
                <p:nvPr/>
              </p:nvSpPr>
              <p:spPr bwMode="auto">
                <a:xfrm>
                  <a:off x="65279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" name="Line 85"/>
                <p:cNvSpPr>
                  <a:spLocks noChangeShapeType="1"/>
                </p:cNvSpPr>
                <p:nvPr/>
              </p:nvSpPr>
              <p:spPr bwMode="auto">
                <a:xfrm>
                  <a:off x="73073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" name="Line 86"/>
                <p:cNvSpPr>
                  <a:spLocks noChangeShapeType="1"/>
                </p:cNvSpPr>
                <p:nvPr/>
              </p:nvSpPr>
              <p:spPr bwMode="auto">
                <a:xfrm>
                  <a:off x="80868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5" name="Group 571"/>
              <p:cNvGrpSpPr>
                <a:grpSpLocks/>
              </p:cNvGrpSpPr>
              <p:nvPr/>
            </p:nvGrpSpPr>
            <p:grpSpPr bwMode="auto">
              <a:xfrm>
                <a:off x="1081238" y="3007894"/>
                <a:ext cx="7010400" cy="660186"/>
                <a:chOff x="1076425" y="1376412"/>
                <a:chExt cx="7010400" cy="660186"/>
              </a:xfrm>
            </p:grpSpPr>
            <p:sp>
              <p:nvSpPr>
                <p:cNvPr id="49" name="Line 77"/>
                <p:cNvSpPr>
                  <a:spLocks noChangeShapeType="1"/>
                </p:cNvSpPr>
                <p:nvPr/>
              </p:nvSpPr>
              <p:spPr bwMode="auto">
                <a:xfrm>
                  <a:off x="10764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" name="Line 78"/>
                <p:cNvSpPr>
                  <a:spLocks noChangeShapeType="1"/>
                </p:cNvSpPr>
                <p:nvPr/>
              </p:nvSpPr>
              <p:spPr bwMode="auto">
                <a:xfrm>
                  <a:off x="18543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" name="Line 79"/>
                <p:cNvSpPr>
                  <a:spLocks noChangeShapeType="1"/>
                </p:cNvSpPr>
                <p:nvPr/>
              </p:nvSpPr>
              <p:spPr bwMode="auto">
                <a:xfrm>
                  <a:off x="26337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" name="Line 80"/>
                <p:cNvSpPr>
                  <a:spLocks noChangeShapeType="1"/>
                </p:cNvSpPr>
                <p:nvPr/>
              </p:nvSpPr>
              <p:spPr bwMode="auto">
                <a:xfrm>
                  <a:off x="34132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" name="Line 81"/>
                <p:cNvSpPr>
                  <a:spLocks noChangeShapeType="1"/>
                </p:cNvSpPr>
                <p:nvPr/>
              </p:nvSpPr>
              <p:spPr bwMode="auto">
                <a:xfrm>
                  <a:off x="41911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" name="Line 82"/>
                <p:cNvSpPr>
                  <a:spLocks noChangeShapeType="1"/>
                </p:cNvSpPr>
                <p:nvPr/>
              </p:nvSpPr>
              <p:spPr bwMode="auto">
                <a:xfrm>
                  <a:off x="49705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" name="Line 83"/>
                <p:cNvSpPr>
                  <a:spLocks noChangeShapeType="1"/>
                </p:cNvSpPr>
                <p:nvPr/>
              </p:nvSpPr>
              <p:spPr bwMode="auto">
                <a:xfrm>
                  <a:off x="57500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" name="Line 84"/>
                <p:cNvSpPr>
                  <a:spLocks noChangeShapeType="1"/>
                </p:cNvSpPr>
                <p:nvPr/>
              </p:nvSpPr>
              <p:spPr bwMode="auto">
                <a:xfrm>
                  <a:off x="65279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" name="Line 85"/>
                <p:cNvSpPr>
                  <a:spLocks noChangeShapeType="1"/>
                </p:cNvSpPr>
                <p:nvPr/>
              </p:nvSpPr>
              <p:spPr bwMode="auto">
                <a:xfrm>
                  <a:off x="73073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" name="Line 86"/>
                <p:cNvSpPr>
                  <a:spLocks noChangeShapeType="1"/>
                </p:cNvSpPr>
                <p:nvPr/>
              </p:nvSpPr>
              <p:spPr bwMode="auto">
                <a:xfrm>
                  <a:off x="80868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6" name="Group 572"/>
              <p:cNvGrpSpPr>
                <a:grpSpLocks/>
              </p:cNvGrpSpPr>
              <p:nvPr/>
            </p:nvGrpSpPr>
            <p:grpSpPr bwMode="auto">
              <a:xfrm>
                <a:off x="1070007" y="3785937"/>
                <a:ext cx="7010400" cy="660186"/>
                <a:chOff x="1076425" y="1376412"/>
                <a:chExt cx="7010400" cy="660186"/>
              </a:xfrm>
            </p:grpSpPr>
            <p:sp>
              <p:nvSpPr>
                <p:cNvPr id="39" name="Line 77"/>
                <p:cNvSpPr>
                  <a:spLocks noChangeShapeType="1"/>
                </p:cNvSpPr>
                <p:nvPr/>
              </p:nvSpPr>
              <p:spPr bwMode="auto">
                <a:xfrm>
                  <a:off x="10764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" name="Line 78"/>
                <p:cNvSpPr>
                  <a:spLocks noChangeShapeType="1"/>
                </p:cNvSpPr>
                <p:nvPr/>
              </p:nvSpPr>
              <p:spPr bwMode="auto">
                <a:xfrm>
                  <a:off x="18543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" name="Line 79"/>
                <p:cNvSpPr>
                  <a:spLocks noChangeShapeType="1"/>
                </p:cNvSpPr>
                <p:nvPr/>
              </p:nvSpPr>
              <p:spPr bwMode="auto">
                <a:xfrm>
                  <a:off x="26337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" name="Line 80"/>
                <p:cNvSpPr>
                  <a:spLocks noChangeShapeType="1"/>
                </p:cNvSpPr>
                <p:nvPr/>
              </p:nvSpPr>
              <p:spPr bwMode="auto">
                <a:xfrm>
                  <a:off x="34132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" name="Line 81"/>
                <p:cNvSpPr>
                  <a:spLocks noChangeShapeType="1"/>
                </p:cNvSpPr>
                <p:nvPr/>
              </p:nvSpPr>
              <p:spPr bwMode="auto">
                <a:xfrm>
                  <a:off x="41911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" name="Line 82"/>
                <p:cNvSpPr>
                  <a:spLocks noChangeShapeType="1"/>
                </p:cNvSpPr>
                <p:nvPr/>
              </p:nvSpPr>
              <p:spPr bwMode="auto">
                <a:xfrm>
                  <a:off x="49705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" name="Line 83"/>
                <p:cNvSpPr>
                  <a:spLocks noChangeShapeType="1"/>
                </p:cNvSpPr>
                <p:nvPr/>
              </p:nvSpPr>
              <p:spPr bwMode="auto">
                <a:xfrm>
                  <a:off x="57500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" name="Line 84"/>
                <p:cNvSpPr>
                  <a:spLocks noChangeShapeType="1"/>
                </p:cNvSpPr>
                <p:nvPr/>
              </p:nvSpPr>
              <p:spPr bwMode="auto">
                <a:xfrm>
                  <a:off x="65279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" name="Line 85"/>
                <p:cNvSpPr>
                  <a:spLocks noChangeShapeType="1"/>
                </p:cNvSpPr>
                <p:nvPr/>
              </p:nvSpPr>
              <p:spPr bwMode="auto">
                <a:xfrm>
                  <a:off x="73073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" name="Line 86"/>
                <p:cNvSpPr>
                  <a:spLocks noChangeShapeType="1"/>
                </p:cNvSpPr>
                <p:nvPr/>
              </p:nvSpPr>
              <p:spPr bwMode="auto">
                <a:xfrm>
                  <a:off x="80868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7" name="Group 573"/>
              <p:cNvGrpSpPr>
                <a:grpSpLocks/>
              </p:cNvGrpSpPr>
              <p:nvPr/>
            </p:nvGrpSpPr>
            <p:grpSpPr bwMode="auto">
              <a:xfrm>
                <a:off x="1068403" y="4573604"/>
                <a:ext cx="7010400" cy="660186"/>
                <a:chOff x="1076425" y="1376412"/>
                <a:chExt cx="7010400" cy="660186"/>
              </a:xfrm>
            </p:grpSpPr>
            <p:sp>
              <p:nvSpPr>
                <p:cNvPr id="29" name="Line 77"/>
                <p:cNvSpPr>
                  <a:spLocks noChangeShapeType="1"/>
                </p:cNvSpPr>
                <p:nvPr/>
              </p:nvSpPr>
              <p:spPr bwMode="auto">
                <a:xfrm>
                  <a:off x="10764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" name="Line 78"/>
                <p:cNvSpPr>
                  <a:spLocks noChangeShapeType="1"/>
                </p:cNvSpPr>
                <p:nvPr/>
              </p:nvSpPr>
              <p:spPr bwMode="auto">
                <a:xfrm>
                  <a:off x="18543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" name="Line 79"/>
                <p:cNvSpPr>
                  <a:spLocks noChangeShapeType="1"/>
                </p:cNvSpPr>
                <p:nvPr/>
              </p:nvSpPr>
              <p:spPr bwMode="auto">
                <a:xfrm>
                  <a:off x="26337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" name="Line 80"/>
                <p:cNvSpPr>
                  <a:spLocks noChangeShapeType="1"/>
                </p:cNvSpPr>
                <p:nvPr/>
              </p:nvSpPr>
              <p:spPr bwMode="auto">
                <a:xfrm>
                  <a:off x="34132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" name="Line 81"/>
                <p:cNvSpPr>
                  <a:spLocks noChangeShapeType="1"/>
                </p:cNvSpPr>
                <p:nvPr/>
              </p:nvSpPr>
              <p:spPr bwMode="auto">
                <a:xfrm>
                  <a:off x="41911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" name="Line 82"/>
                <p:cNvSpPr>
                  <a:spLocks noChangeShapeType="1"/>
                </p:cNvSpPr>
                <p:nvPr/>
              </p:nvSpPr>
              <p:spPr bwMode="auto">
                <a:xfrm>
                  <a:off x="49705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" name="Line 83"/>
                <p:cNvSpPr>
                  <a:spLocks noChangeShapeType="1"/>
                </p:cNvSpPr>
                <p:nvPr/>
              </p:nvSpPr>
              <p:spPr bwMode="auto">
                <a:xfrm>
                  <a:off x="57500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" name="Line 84"/>
                <p:cNvSpPr>
                  <a:spLocks noChangeShapeType="1"/>
                </p:cNvSpPr>
                <p:nvPr/>
              </p:nvSpPr>
              <p:spPr bwMode="auto">
                <a:xfrm>
                  <a:off x="65279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" name="Line 85"/>
                <p:cNvSpPr>
                  <a:spLocks noChangeShapeType="1"/>
                </p:cNvSpPr>
                <p:nvPr/>
              </p:nvSpPr>
              <p:spPr bwMode="auto">
                <a:xfrm>
                  <a:off x="73073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" name="Line 86"/>
                <p:cNvSpPr>
                  <a:spLocks noChangeShapeType="1"/>
                </p:cNvSpPr>
                <p:nvPr/>
              </p:nvSpPr>
              <p:spPr bwMode="auto">
                <a:xfrm>
                  <a:off x="80868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8" name="Group 574"/>
              <p:cNvGrpSpPr>
                <a:grpSpLocks/>
              </p:cNvGrpSpPr>
              <p:nvPr/>
            </p:nvGrpSpPr>
            <p:grpSpPr bwMode="auto">
              <a:xfrm>
                <a:off x="1066799" y="5390147"/>
                <a:ext cx="7010400" cy="660186"/>
                <a:chOff x="1076425" y="1376412"/>
                <a:chExt cx="7010400" cy="660186"/>
              </a:xfrm>
            </p:grpSpPr>
            <p:sp>
              <p:nvSpPr>
                <p:cNvPr id="19" name="Line 77"/>
                <p:cNvSpPr>
                  <a:spLocks noChangeShapeType="1"/>
                </p:cNvSpPr>
                <p:nvPr/>
              </p:nvSpPr>
              <p:spPr bwMode="auto">
                <a:xfrm>
                  <a:off x="10764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" name="Line 78"/>
                <p:cNvSpPr>
                  <a:spLocks noChangeShapeType="1"/>
                </p:cNvSpPr>
                <p:nvPr/>
              </p:nvSpPr>
              <p:spPr bwMode="auto">
                <a:xfrm>
                  <a:off x="18543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" name="Line 79"/>
                <p:cNvSpPr>
                  <a:spLocks noChangeShapeType="1"/>
                </p:cNvSpPr>
                <p:nvPr/>
              </p:nvSpPr>
              <p:spPr bwMode="auto">
                <a:xfrm>
                  <a:off x="26337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" name="Line 80"/>
                <p:cNvSpPr>
                  <a:spLocks noChangeShapeType="1"/>
                </p:cNvSpPr>
                <p:nvPr/>
              </p:nvSpPr>
              <p:spPr bwMode="auto">
                <a:xfrm>
                  <a:off x="34132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" name="Line 81"/>
                <p:cNvSpPr>
                  <a:spLocks noChangeShapeType="1"/>
                </p:cNvSpPr>
                <p:nvPr/>
              </p:nvSpPr>
              <p:spPr bwMode="auto">
                <a:xfrm>
                  <a:off x="41911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" name="Line 82"/>
                <p:cNvSpPr>
                  <a:spLocks noChangeShapeType="1"/>
                </p:cNvSpPr>
                <p:nvPr/>
              </p:nvSpPr>
              <p:spPr bwMode="auto">
                <a:xfrm>
                  <a:off x="49705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" name="Line 83"/>
                <p:cNvSpPr>
                  <a:spLocks noChangeShapeType="1"/>
                </p:cNvSpPr>
                <p:nvPr/>
              </p:nvSpPr>
              <p:spPr bwMode="auto">
                <a:xfrm>
                  <a:off x="57500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" name="Line 84"/>
                <p:cNvSpPr>
                  <a:spLocks noChangeShapeType="1"/>
                </p:cNvSpPr>
                <p:nvPr/>
              </p:nvSpPr>
              <p:spPr bwMode="auto">
                <a:xfrm>
                  <a:off x="6527900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" name="Line 85"/>
                <p:cNvSpPr>
                  <a:spLocks noChangeShapeType="1"/>
                </p:cNvSpPr>
                <p:nvPr/>
              </p:nvSpPr>
              <p:spPr bwMode="auto">
                <a:xfrm>
                  <a:off x="7307363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" name="Line 86"/>
                <p:cNvSpPr>
                  <a:spLocks noChangeShapeType="1"/>
                </p:cNvSpPr>
                <p:nvPr/>
              </p:nvSpPr>
              <p:spPr bwMode="auto">
                <a:xfrm>
                  <a:off x="8086825" y="1376412"/>
                  <a:ext cx="0" cy="660186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 type="triangle" w="med" len="med"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291959785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" name="Straight Connector 6"/>
          <p:cNvCxnSpPr/>
          <p:nvPr/>
        </p:nvCxnSpPr>
        <p:spPr>
          <a:xfrm>
            <a:off x="0" y="990600"/>
            <a:ext cx="9144000" cy="0"/>
          </a:xfrm>
          <a:prstGeom prst="line">
            <a:avLst/>
          </a:prstGeom>
          <a:ln w="63500" cmpd="sng">
            <a:solidFill>
              <a:schemeClr val="accent5">
                <a:lumMod val="40000"/>
                <a:lumOff val="60000"/>
              </a:schemeClr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8" name="Title 1"/>
          <p:cNvSpPr txBox="1">
            <a:spLocks/>
          </p:cNvSpPr>
          <p:nvPr/>
        </p:nvSpPr>
        <p:spPr bwMode="auto">
          <a:xfrm>
            <a:off x="381000" y="0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solidFill>
                  <a:prstClr val="black"/>
                </a:solidFill>
                <a:latin typeface="Calibri"/>
                <a:ea typeface="+mj-ea"/>
                <a:cs typeface="+mj-cs"/>
              </a:rPr>
              <a:t>Is it a |0    or a |1   ?</a:t>
            </a:r>
          </a:p>
        </p:txBody>
      </p:sp>
      <p:grpSp>
        <p:nvGrpSpPr>
          <p:cNvPr id="68612" name="Group 58"/>
          <p:cNvGrpSpPr>
            <a:grpSpLocks/>
          </p:cNvGrpSpPr>
          <p:nvPr/>
        </p:nvGrpSpPr>
        <p:grpSpPr bwMode="auto">
          <a:xfrm>
            <a:off x="4114800" y="381000"/>
            <a:ext cx="228600" cy="457200"/>
            <a:chOff x="4512" y="3216"/>
            <a:chExt cx="144" cy="384"/>
          </a:xfrm>
        </p:grpSpPr>
        <p:sp>
          <p:nvSpPr>
            <p:cNvPr id="68616" name="Line 59"/>
            <p:cNvSpPr>
              <a:spLocks noChangeShapeType="1"/>
            </p:cNvSpPr>
            <p:nvPr/>
          </p:nvSpPr>
          <p:spPr bwMode="auto">
            <a:xfrm>
              <a:off x="4512" y="3216"/>
              <a:ext cx="144" cy="192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68617" name="Line 60"/>
            <p:cNvSpPr>
              <a:spLocks noChangeShapeType="1"/>
            </p:cNvSpPr>
            <p:nvPr/>
          </p:nvSpPr>
          <p:spPr bwMode="auto">
            <a:xfrm flipV="1">
              <a:off x="4512" y="3408"/>
              <a:ext cx="144" cy="192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</p:grpSp>
      <p:grpSp>
        <p:nvGrpSpPr>
          <p:cNvPr id="68613" name="Group 58"/>
          <p:cNvGrpSpPr>
            <a:grpSpLocks/>
          </p:cNvGrpSpPr>
          <p:nvPr/>
        </p:nvGrpSpPr>
        <p:grpSpPr bwMode="auto">
          <a:xfrm>
            <a:off x="6172200" y="381000"/>
            <a:ext cx="228600" cy="457200"/>
            <a:chOff x="4512" y="3216"/>
            <a:chExt cx="144" cy="384"/>
          </a:xfrm>
        </p:grpSpPr>
        <p:sp>
          <p:nvSpPr>
            <p:cNvPr id="68614" name="Line 59"/>
            <p:cNvSpPr>
              <a:spLocks noChangeShapeType="1"/>
            </p:cNvSpPr>
            <p:nvPr/>
          </p:nvSpPr>
          <p:spPr bwMode="auto">
            <a:xfrm>
              <a:off x="4512" y="3216"/>
              <a:ext cx="144" cy="192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68615" name="Line 60"/>
            <p:cNvSpPr>
              <a:spLocks noChangeShapeType="1"/>
            </p:cNvSpPr>
            <p:nvPr/>
          </p:nvSpPr>
          <p:spPr bwMode="auto">
            <a:xfrm flipV="1">
              <a:off x="4512" y="3408"/>
              <a:ext cx="144" cy="192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61134971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-72650" y="990600"/>
            <a:ext cx="9253226" cy="5867400"/>
            <a:chOff x="-23882" y="990600"/>
            <a:chExt cx="9167882" cy="5608418"/>
          </a:xfrm>
        </p:grpSpPr>
        <p:cxnSp>
          <p:nvCxnSpPr>
            <p:cNvPr id="115" name="Straight Connector 114"/>
            <p:cNvCxnSpPr/>
            <p:nvPr/>
          </p:nvCxnSpPr>
          <p:spPr>
            <a:xfrm>
              <a:off x="0" y="990600"/>
              <a:ext cx="9144000" cy="0"/>
            </a:xfrm>
            <a:prstGeom prst="line">
              <a:avLst/>
            </a:prstGeom>
            <a:ln w="63500" cmpd="sng">
              <a:solidFill>
                <a:schemeClr val="accent5">
                  <a:lumMod val="40000"/>
                  <a:lumOff val="60000"/>
                </a:schemeClr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grpSp>
          <p:nvGrpSpPr>
            <p:cNvPr id="2" name="Group 1"/>
            <p:cNvGrpSpPr/>
            <p:nvPr/>
          </p:nvGrpSpPr>
          <p:grpSpPr>
            <a:xfrm>
              <a:off x="-23882" y="990600"/>
              <a:ext cx="9167882" cy="5608418"/>
              <a:chOff x="-257014" y="1249582"/>
              <a:chExt cx="9167882" cy="5608418"/>
            </a:xfrm>
          </p:grpSpPr>
          <p:grpSp>
            <p:nvGrpSpPr>
              <p:cNvPr id="69638" name="Group 1"/>
              <p:cNvGrpSpPr>
                <a:grpSpLocks/>
              </p:cNvGrpSpPr>
              <p:nvPr/>
            </p:nvGrpSpPr>
            <p:grpSpPr bwMode="auto">
              <a:xfrm>
                <a:off x="4407521" y="4072064"/>
                <a:ext cx="4477003" cy="2785936"/>
                <a:chOff x="752475" y="1392238"/>
                <a:chExt cx="7893050" cy="4911725"/>
              </a:xfrm>
            </p:grpSpPr>
            <p:grpSp>
              <p:nvGrpSpPr>
                <p:cNvPr id="69639" name="Group 2"/>
                <p:cNvGrpSpPr>
                  <a:grpSpLocks/>
                </p:cNvGrpSpPr>
                <p:nvPr/>
              </p:nvGrpSpPr>
              <p:grpSpPr bwMode="auto">
                <a:xfrm>
                  <a:off x="841375" y="1536700"/>
                  <a:ext cx="1668463" cy="2097088"/>
                  <a:chOff x="768" y="1056"/>
                  <a:chExt cx="2064" cy="2592"/>
                </a:xfrm>
              </p:grpSpPr>
              <p:grpSp>
                <p:nvGrpSpPr>
                  <p:cNvPr id="70038" name="Group 3"/>
                  <p:cNvGrpSpPr>
                    <a:grpSpLocks/>
                  </p:cNvGrpSpPr>
                  <p:nvPr/>
                </p:nvGrpSpPr>
                <p:grpSpPr bwMode="auto">
                  <a:xfrm>
                    <a:off x="768" y="30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70069" name="Oval 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70" name="Oval 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71" name="Oval 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72" name="Oval 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73" name="Oval 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70039" name="Group 9"/>
                  <p:cNvGrpSpPr>
                    <a:grpSpLocks/>
                  </p:cNvGrpSpPr>
                  <p:nvPr/>
                </p:nvGrpSpPr>
                <p:grpSpPr bwMode="auto">
                  <a:xfrm>
                    <a:off x="768" y="2553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70064" name="Oval 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65" name="Oval 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66" name="Oval 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67" name="Oval 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68" name="Oval 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70040" name="Group 15"/>
                  <p:cNvGrpSpPr>
                    <a:grpSpLocks/>
                  </p:cNvGrpSpPr>
                  <p:nvPr/>
                </p:nvGrpSpPr>
                <p:grpSpPr bwMode="auto">
                  <a:xfrm>
                    <a:off x="768" y="35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70059" name="Oval 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60" name="Oval 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61" name="Oval 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62" name="Oval 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63" name="Oval 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70041" name="Group 21"/>
                  <p:cNvGrpSpPr>
                    <a:grpSpLocks/>
                  </p:cNvGrpSpPr>
                  <p:nvPr/>
                </p:nvGrpSpPr>
                <p:grpSpPr bwMode="auto">
                  <a:xfrm>
                    <a:off x="768" y="1555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70054" name="Oval 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55" name="Oval 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56" name="Oval 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57" name="Oval 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58" name="Oval 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70042" name="Group 27"/>
                  <p:cNvGrpSpPr>
                    <a:grpSpLocks/>
                  </p:cNvGrpSpPr>
                  <p:nvPr/>
                </p:nvGrpSpPr>
                <p:grpSpPr bwMode="auto">
                  <a:xfrm>
                    <a:off x="768" y="1056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70049" name="Oval 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50" name="Oval 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51" name="Oval 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52" name="Oval 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53" name="Oval 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70043" name="Group 33"/>
                  <p:cNvGrpSpPr>
                    <a:grpSpLocks/>
                  </p:cNvGrpSpPr>
                  <p:nvPr/>
                </p:nvGrpSpPr>
                <p:grpSpPr bwMode="auto">
                  <a:xfrm>
                    <a:off x="768" y="2054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70044" name="Oval 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45" name="Oval 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46" name="Oval 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47" name="Oval 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48" name="Oval 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69640" name="Group 39"/>
                <p:cNvGrpSpPr>
                  <a:grpSpLocks/>
                </p:cNvGrpSpPr>
                <p:nvPr/>
              </p:nvGrpSpPr>
              <p:grpSpPr bwMode="auto">
                <a:xfrm>
                  <a:off x="2820988" y="1536700"/>
                  <a:ext cx="1668462" cy="2097088"/>
                  <a:chOff x="768" y="1056"/>
                  <a:chExt cx="2064" cy="2592"/>
                </a:xfrm>
              </p:grpSpPr>
              <p:grpSp>
                <p:nvGrpSpPr>
                  <p:cNvPr id="70002" name="Group 40"/>
                  <p:cNvGrpSpPr>
                    <a:grpSpLocks/>
                  </p:cNvGrpSpPr>
                  <p:nvPr/>
                </p:nvGrpSpPr>
                <p:grpSpPr bwMode="auto">
                  <a:xfrm>
                    <a:off x="768" y="30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70033" name="Oval 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34" name="Oval 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35" name="Oval 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36" name="Oval 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37" name="Oval 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70003" name="Group 46"/>
                  <p:cNvGrpSpPr>
                    <a:grpSpLocks/>
                  </p:cNvGrpSpPr>
                  <p:nvPr/>
                </p:nvGrpSpPr>
                <p:grpSpPr bwMode="auto">
                  <a:xfrm>
                    <a:off x="768" y="2553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70028" name="Oval 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29" name="Oval 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30" name="Oval 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31" name="Oval 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32" name="Oval 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70004" name="Group 52"/>
                  <p:cNvGrpSpPr>
                    <a:grpSpLocks/>
                  </p:cNvGrpSpPr>
                  <p:nvPr/>
                </p:nvGrpSpPr>
                <p:grpSpPr bwMode="auto">
                  <a:xfrm>
                    <a:off x="768" y="35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70023" name="Oval 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24" name="Oval 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25" name="Oval 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26" name="Oval 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27" name="Oval 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70005" name="Group 58"/>
                  <p:cNvGrpSpPr>
                    <a:grpSpLocks/>
                  </p:cNvGrpSpPr>
                  <p:nvPr/>
                </p:nvGrpSpPr>
                <p:grpSpPr bwMode="auto">
                  <a:xfrm>
                    <a:off x="768" y="1555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70018" name="Oval 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19" name="Oval 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20" name="Oval 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21" name="Oval 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22" name="Oval 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70006" name="Group 64"/>
                  <p:cNvGrpSpPr>
                    <a:grpSpLocks/>
                  </p:cNvGrpSpPr>
                  <p:nvPr/>
                </p:nvGrpSpPr>
                <p:grpSpPr bwMode="auto">
                  <a:xfrm>
                    <a:off x="768" y="1056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70013" name="Oval 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14" name="Oval 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15" name="Oval 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16" name="Oval 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17" name="Oval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70007" name="Group 70"/>
                  <p:cNvGrpSpPr>
                    <a:grpSpLocks/>
                  </p:cNvGrpSpPr>
                  <p:nvPr/>
                </p:nvGrpSpPr>
                <p:grpSpPr bwMode="auto">
                  <a:xfrm>
                    <a:off x="768" y="2054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70008" name="Oval 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09" name="Oval 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10" name="Oval 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11" name="Oval 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12" name="Oval 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  <p:sp>
              <p:nvSpPr>
                <p:cNvPr id="69642" name="Line 78"/>
                <p:cNvSpPr>
                  <a:spLocks noChangeShapeType="1"/>
                </p:cNvSpPr>
                <p:nvPr/>
              </p:nvSpPr>
              <p:spPr bwMode="auto">
                <a:xfrm flipV="1">
                  <a:off x="1112838" y="2779713"/>
                  <a:ext cx="155575" cy="19367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43" name="Line 79"/>
                <p:cNvSpPr>
                  <a:spLocks noChangeShapeType="1"/>
                </p:cNvSpPr>
                <p:nvPr/>
              </p:nvSpPr>
              <p:spPr bwMode="auto">
                <a:xfrm>
                  <a:off x="879475" y="2779713"/>
                  <a:ext cx="388938" cy="38735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44" name="Line 80"/>
                <p:cNvSpPr>
                  <a:spLocks noChangeShapeType="1"/>
                </p:cNvSpPr>
                <p:nvPr/>
              </p:nvSpPr>
              <p:spPr bwMode="auto">
                <a:xfrm flipV="1">
                  <a:off x="879475" y="3011488"/>
                  <a:ext cx="195263" cy="195262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46" name="Line 82"/>
                <p:cNvSpPr>
                  <a:spLocks noChangeShapeType="1"/>
                </p:cNvSpPr>
                <p:nvPr/>
              </p:nvSpPr>
              <p:spPr bwMode="auto">
                <a:xfrm flipV="1">
                  <a:off x="1268413" y="3206750"/>
                  <a:ext cx="387350" cy="38735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47" name="Line 83"/>
                <p:cNvSpPr>
                  <a:spLocks noChangeShapeType="1"/>
                </p:cNvSpPr>
                <p:nvPr/>
              </p:nvSpPr>
              <p:spPr bwMode="auto">
                <a:xfrm>
                  <a:off x="1655763" y="3594100"/>
                  <a:ext cx="427037" cy="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48" name="Line 84"/>
                <p:cNvSpPr>
                  <a:spLocks noChangeShapeType="1"/>
                </p:cNvSpPr>
                <p:nvPr/>
              </p:nvSpPr>
              <p:spPr bwMode="auto">
                <a:xfrm>
                  <a:off x="1666875" y="2779713"/>
                  <a:ext cx="388938" cy="38735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49" name="Line 85"/>
                <p:cNvSpPr>
                  <a:spLocks noChangeShapeType="1"/>
                </p:cNvSpPr>
                <p:nvPr/>
              </p:nvSpPr>
              <p:spPr bwMode="auto">
                <a:xfrm>
                  <a:off x="1279525" y="2379663"/>
                  <a:ext cx="393700" cy="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50" name="Freeform 86"/>
                <p:cNvSpPr>
                  <a:spLocks/>
                </p:cNvSpPr>
                <p:nvPr/>
              </p:nvSpPr>
              <p:spPr bwMode="auto">
                <a:xfrm>
                  <a:off x="896938" y="1392238"/>
                  <a:ext cx="781050" cy="184150"/>
                </a:xfrm>
                <a:custGeom>
                  <a:avLst/>
                  <a:gdLst>
                    <a:gd name="T0" fmla="*/ 0 w 966"/>
                    <a:gd name="T1" fmla="*/ 2147483646 h 227"/>
                    <a:gd name="T2" fmla="*/ 2147483646 w 966"/>
                    <a:gd name="T3" fmla="*/ 2147483646 h 227"/>
                    <a:gd name="T4" fmla="*/ 2147483646 w 966"/>
                    <a:gd name="T5" fmla="*/ 2147483646 h 227"/>
                    <a:gd name="T6" fmla="*/ 0 60000 65536"/>
                    <a:gd name="T7" fmla="*/ 0 60000 65536"/>
                    <a:gd name="T8" fmla="*/ 0 60000 65536"/>
                    <a:gd name="T9" fmla="*/ 0 w 966"/>
                    <a:gd name="T10" fmla="*/ 0 h 227"/>
                    <a:gd name="T11" fmla="*/ 966 w 966"/>
                    <a:gd name="T12" fmla="*/ 227 h 2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66" h="227">
                      <a:moveTo>
                        <a:pt x="0" y="227"/>
                      </a:moveTo>
                      <a:cubicBezTo>
                        <a:pt x="149" y="114"/>
                        <a:pt x="298" y="2"/>
                        <a:pt x="459" y="1"/>
                      </a:cubicBezTo>
                      <a:cubicBezTo>
                        <a:pt x="620" y="0"/>
                        <a:pt x="793" y="110"/>
                        <a:pt x="966" y="220"/>
                      </a:cubicBezTo>
                    </a:path>
                  </a:pathLst>
                </a:custGeom>
                <a:noFill/>
                <a:ln w="57150" cmpd="sng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51" name="Line 87"/>
                <p:cNvSpPr>
                  <a:spLocks noChangeShapeType="1"/>
                </p:cNvSpPr>
                <p:nvPr/>
              </p:nvSpPr>
              <p:spPr bwMode="auto">
                <a:xfrm flipH="1">
                  <a:off x="874713" y="1570038"/>
                  <a:ext cx="404812" cy="40005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52" name="Line 88"/>
                <p:cNvSpPr>
                  <a:spLocks noChangeShapeType="1"/>
                </p:cNvSpPr>
                <p:nvPr/>
              </p:nvSpPr>
              <p:spPr bwMode="auto">
                <a:xfrm>
                  <a:off x="1257300" y="1981200"/>
                  <a:ext cx="409575" cy="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53" name="Line 89"/>
                <p:cNvSpPr>
                  <a:spLocks noChangeShapeType="1"/>
                </p:cNvSpPr>
                <p:nvPr/>
              </p:nvSpPr>
              <p:spPr bwMode="auto">
                <a:xfrm flipV="1">
                  <a:off x="2066925" y="1974850"/>
                  <a:ext cx="404813" cy="8096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54" name="Line 90"/>
                <p:cNvSpPr>
                  <a:spLocks noChangeShapeType="1"/>
                </p:cNvSpPr>
                <p:nvPr/>
              </p:nvSpPr>
              <p:spPr bwMode="auto">
                <a:xfrm>
                  <a:off x="2066925" y="1979613"/>
                  <a:ext cx="4763" cy="417512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55" name="Line 91"/>
                <p:cNvSpPr>
                  <a:spLocks noChangeShapeType="1"/>
                </p:cNvSpPr>
                <p:nvPr/>
              </p:nvSpPr>
              <p:spPr bwMode="auto">
                <a:xfrm>
                  <a:off x="2460625" y="2773363"/>
                  <a:ext cx="398463" cy="8096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56" name="Line 92"/>
                <p:cNvSpPr>
                  <a:spLocks noChangeShapeType="1"/>
                </p:cNvSpPr>
                <p:nvPr/>
              </p:nvSpPr>
              <p:spPr bwMode="auto">
                <a:xfrm>
                  <a:off x="2471738" y="3200400"/>
                  <a:ext cx="0" cy="40005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57" name="Line 93"/>
                <p:cNvSpPr>
                  <a:spLocks noChangeShapeType="1"/>
                </p:cNvSpPr>
                <p:nvPr/>
              </p:nvSpPr>
              <p:spPr bwMode="auto">
                <a:xfrm flipV="1">
                  <a:off x="2460625" y="1990725"/>
                  <a:ext cx="798513" cy="3778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58" name="Line 94"/>
                <p:cNvSpPr>
                  <a:spLocks noChangeShapeType="1"/>
                </p:cNvSpPr>
                <p:nvPr/>
              </p:nvSpPr>
              <p:spPr bwMode="auto">
                <a:xfrm>
                  <a:off x="2859088" y="1990725"/>
                  <a:ext cx="0" cy="15557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59" name="Line 95"/>
                <p:cNvSpPr>
                  <a:spLocks noChangeShapeType="1"/>
                </p:cNvSpPr>
                <p:nvPr/>
              </p:nvSpPr>
              <p:spPr bwMode="auto">
                <a:xfrm>
                  <a:off x="2859088" y="2224088"/>
                  <a:ext cx="0" cy="15557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60" name="Line 96"/>
                <p:cNvSpPr>
                  <a:spLocks noChangeShapeType="1"/>
                </p:cNvSpPr>
                <p:nvPr/>
              </p:nvSpPr>
              <p:spPr bwMode="auto">
                <a:xfrm>
                  <a:off x="2078038" y="1570038"/>
                  <a:ext cx="393700" cy="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61" name="Line 97"/>
                <p:cNvSpPr>
                  <a:spLocks noChangeShapeType="1"/>
                </p:cNvSpPr>
                <p:nvPr/>
              </p:nvSpPr>
              <p:spPr bwMode="auto">
                <a:xfrm>
                  <a:off x="2859088" y="1558925"/>
                  <a:ext cx="793750" cy="4159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62" name="Line 98"/>
                <p:cNvSpPr>
                  <a:spLocks noChangeShapeType="1"/>
                </p:cNvSpPr>
                <p:nvPr/>
              </p:nvSpPr>
              <p:spPr bwMode="auto">
                <a:xfrm>
                  <a:off x="3259138" y="1565275"/>
                  <a:ext cx="393700" cy="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63" name="Line 99"/>
                <p:cNvSpPr>
                  <a:spLocks noChangeShapeType="1"/>
                </p:cNvSpPr>
                <p:nvPr/>
              </p:nvSpPr>
              <p:spPr bwMode="auto">
                <a:xfrm flipH="1">
                  <a:off x="2847975" y="2397125"/>
                  <a:ext cx="400050" cy="382588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64" name="Line 100"/>
                <p:cNvSpPr>
                  <a:spLocks noChangeShapeType="1"/>
                </p:cNvSpPr>
                <p:nvPr/>
              </p:nvSpPr>
              <p:spPr bwMode="auto">
                <a:xfrm>
                  <a:off x="2865438" y="3189288"/>
                  <a:ext cx="387350" cy="40005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65" name="Line 101"/>
                <p:cNvSpPr>
                  <a:spLocks noChangeShapeType="1"/>
                </p:cNvSpPr>
                <p:nvPr/>
              </p:nvSpPr>
              <p:spPr bwMode="auto">
                <a:xfrm flipV="1">
                  <a:off x="3252788" y="2379663"/>
                  <a:ext cx="804862" cy="420687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66" name="Line 102"/>
                <p:cNvSpPr>
                  <a:spLocks noChangeShapeType="1"/>
                </p:cNvSpPr>
                <p:nvPr/>
              </p:nvSpPr>
              <p:spPr bwMode="auto">
                <a:xfrm>
                  <a:off x="3648075" y="2368550"/>
                  <a:ext cx="0" cy="160338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67" name="Line 103"/>
                <p:cNvSpPr>
                  <a:spLocks noChangeShapeType="1"/>
                </p:cNvSpPr>
                <p:nvPr/>
              </p:nvSpPr>
              <p:spPr bwMode="auto">
                <a:xfrm>
                  <a:off x="3648075" y="2628900"/>
                  <a:ext cx="0" cy="160338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68" name="Line 104"/>
                <p:cNvSpPr>
                  <a:spLocks noChangeShapeType="1"/>
                </p:cNvSpPr>
                <p:nvPr/>
              </p:nvSpPr>
              <p:spPr bwMode="auto">
                <a:xfrm>
                  <a:off x="3241675" y="3189288"/>
                  <a:ext cx="400050" cy="40005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69" name="Line 105"/>
                <p:cNvSpPr>
                  <a:spLocks noChangeShapeType="1"/>
                </p:cNvSpPr>
                <p:nvPr/>
              </p:nvSpPr>
              <p:spPr bwMode="auto">
                <a:xfrm>
                  <a:off x="4041775" y="1558925"/>
                  <a:ext cx="0" cy="4159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70" name="Line 106"/>
                <p:cNvSpPr>
                  <a:spLocks noChangeShapeType="1"/>
                </p:cNvSpPr>
                <p:nvPr/>
              </p:nvSpPr>
              <p:spPr bwMode="auto">
                <a:xfrm flipV="1">
                  <a:off x="4468813" y="1587500"/>
                  <a:ext cx="387350" cy="1192213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71" name="Line 107"/>
                <p:cNvSpPr>
                  <a:spLocks noChangeShapeType="1"/>
                </p:cNvSpPr>
                <p:nvPr/>
              </p:nvSpPr>
              <p:spPr bwMode="auto">
                <a:xfrm>
                  <a:off x="3652838" y="3189288"/>
                  <a:ext cx="776287" cy="38735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72" name="Line 108"/>
                <p:cNvSpPr>
                  <a:spLocks noChangeShapeType="1"/>
                </p:cNvSpPr>
                <p:nvPr/>
              </p:nvSpPr>
              <p:spPr bwMode="auto">
                <a:xfrm>
                  <a:off x="4046538" y="3195638"/>
                  <a:ext cx="0" cy="12065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73" name="Line 109"/>
                <p:cNvSpPr>
                  <a:spLocks noChangeShapeType="1"/>
                </p:cNvSpPr>
                <p:nvPr/>
              </p:nvSpPr>
              <p:spPr bwMode="auto">
                <a:xfrm>
                  <a:off x="4051300" y="3411538"/>
                  <a:ext cx="0" cy="182562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74" name="Line 110"/>
                <p:cNvSpPr>
                  <a:spLocks noChangeShapeType="1"/>
                </p:cNvSpPr>
                <p:nvPr/>
              </p:nvSpPr>
              <p:spPr bwMode="auto">
                <a:xfrm flipH="1">
                  <a:off x="4057650" y="1981200"/>
                  <a:ext cx="393700" cy="80327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75" name="Freeform 111"/>
                <p:cNvSpPr>
                  <a:spLocks/>
                </p:cNvSpPr>
                <p:nvPr/>
              </p:nvSpPr>
              <p:spPr bwMode="auto">
                <a:xfrm>
                  <a:off x="4451350" y="1581150"/>
                  <a:ext cx="150813" cy="798513"/>
                </a:xfrm>
                <a:custGeom>
                  <a:avLst/>
                  <a:gdLst>
                    <a:gd name="T0" fmla="*/ 0 w 187"/>
                    <a:gd name="T1" fmla="*/ 0 h 987"/>
                    <a:gd name="T2" fmla="*/ 2147483646 w 187"/>
                    <a:gd name="T3" fmla="*/ 2147483646 h 987"/>
                    <a:gd name="T4" fmla="*/ 2147483646 w 187"/>
                    <a:gd name="T5" fmla="*/ 2147483646 h 987"/>
                    <a:gd name="T6" fmla="*/ 0 60000 65536"/>
                    <a:gd name="T7" fmla="*/ 0 60000 65536"/>
                    <a:gd name="T8" fmla="*/ 0 60000 65536"/>
                    <a:gd name="T9" fmla="*/ 0 w 187"/>
                    <a:gd name="T10" fmla="*/ 0 h 987"/>
                    <a:gd name="T11" fmla="*/ 187 w 187"/>
                    <a:gd name="T12" fmla="*/ 987 h 9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7" h="987">
                      <a:moveTo>
                        <a:pt x="0" y="0"/>
                      </a:moveTo>
                      <a:cubicBezTo>
                        <a:pt x="91" y="158"/>
                        <a:pt x="183" y="316"/>
                        <a:pt x="185" y="480"/>
                      </a:cubicBezTo>
                      <a:cubicBezTo>
                        <a:pt x="187" y="644"/>
                        <a:pt x="42" y="903"/>
                        <a:pt x="14" y="987"/>
                      </a:cubicBezTo>
                    </a:path>
                  </a:pathLst>
                </a:custGeom>
                <a:noFill/>
                <a:ln w="57150" cmpd="sng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76" name="Line 112"/>
                <p:cNvSpPr>
                  <a:spLocks noChangeShapeType="1"/>
                </p:cNvSpPr>
                <p:nvPr/>
              </p:nvSpPr>
              <p:spPr bwMode="auto">
                <a:xfrm flipV="1">
                  <a:off x="4462463" y="2814638"/>
                  <a:ext cx="398462" cy="38100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69677" name="Group 2"/>
                <p:cNvGrpSpPr>
                  <a:grpSpLocks/>
                </p:cNvGrpSpPr>
                <p:nvPr/>
              </p:nvGrpSpPr>
              <p:grpSpPr bwMode="auto">
                <a:xfrm flipV="1">
                  <a:off x="4848225" y="1539875"/>
                  <a:ext cx="3797300" cy="2193925"/>
                  <a:chOff x="4847602" y="1467068"/>
                  <a:chExt cx="3798584" cy="2192591"/>
                </a:xfrm>
              </p:grpSpPr>
              <p:grpSp>
                <p:nvGrpSpPr>
                  <p:cNvPr id="69894" name="Group 2"/>
                  <p:cNvGrpSpPr>
                    <a:grpSpLocks/>
                  </p:cNvGrpSpPr>
                  <p:nvPr/>
                </p:nvGrpSpPr>
                <p:grpSpPr bwMode="auto">
                  <a:xfrm>
                    <a:off x="4847602" y="1563443"/>
                    <a:ext cx="1669209" cy="2096216"/>
                    <a:chOff x="768" y="1056"/>
                    <a:chExt cx="2064" cy="2592"/>
                  </a:xfrm>
                </p:grpSpPr>
                <p:grpSp>
                  <p:nvGrpSpPr>
                    <p:cNvPr id="69966" name="Group 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3052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69997" name="Oval 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98" name="Oval 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99" name="Oval 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0000" name="Oval 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0001" name="Oval 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69967" name="Group 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2553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69992" name="Oval 1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93" name="Oval 1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94" name="Oval 1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95" name="Oval 1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96" name="Oval 1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69968" name="Group 1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3552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69987" name="Oval 1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88" name="Oval 1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89" name="Oval 1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90" name="Oval 1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91" name="Oval 2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69969" name="Group 2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1555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69982" name="Oval 2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83" name="Oval 2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84" name="Oval 2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85" name="Oval 2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86" name="Oval 2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69970" name="Group 2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1056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69977" name="Oval 2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78" name="Oval 2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79" name="Oval 3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80" name="Oval 3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81" name="Oval 3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69971" name="Group 3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2054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69972" name="Oval 3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73" name="Oval 3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74" name="Oval 3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75" name="Oval 3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76" name="Oval 3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69895" name="Group 39"/>
                  <p:cNvGrpSpPr>
                    <a:grpSpLocks/>
                  </p:cNvGrpSpPr>
                  <p:nvPr/>
                </p:nvGrpSpPr>
                <p:grpSpPr bwMode="auto">
                  <a:xfrm>
                    <a:off x="6827362" y="1563443"/>
                    <a:ext cx="1669209" cy="2096216"/>
                    <a:chOff x="768" y="1056"/>
                    <a:chExt cx="2064" cy="2592"/>
                  </a:xfrm>
                </p:grpSpPr>
                <p:grpSp>
                  <p:nvGrpSpPr>
                    <p:cNvPr id="69930" name="Group 4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3052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69961" name="Oval 4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62" name="Oval 4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63" name="Oval 4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64" name="Oval 4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65" name="Oval 4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69931" name="Group 4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2553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69956" name="Oval 4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57" name="Oval 4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58" name="Oval 4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59" name="Oval 5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60" name="Oval 5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69932" name="Group 52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3552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69951" name="Oval 5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52" name="Oval 5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53" name="Oval 5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54" name="Oval 5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55" name="Oval 5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69933" name="Group 5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1555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69946" name="Oval 5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47" name="Oval 6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48" name="Oval 6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49" name="Oval 6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50" name="Oval 6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69934" name="Group 64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1056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69941" name="Oval 6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42" name="Oval 6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43" name="Oval 6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44" name="Oval 6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45" name="Oval 6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69935" name="Group 7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2054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69936" name="Oval 7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37" name="Oval 7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38" name="Oval 7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39" name="Oval 7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40" name="Oval 7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</p:grpSp>
              <p:sp>
                <p:nvSpPr>
                  <p:cNvPr id="69896" name="Line 7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119334" y="2805645"/>
                    <a:ext cx="155275" cy="194094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897" name="Line 79"/>
                  <p:cNvSpPr>
                    <a:spLocks noChangeShapeType="1"/>
                  </p:cNvSpPr>
                  <p:nvPr/>
                </p:nvSpPr>
                <p:spPr bwMode="auto">
                  <a:xfrm>
                    <a:off x="4886421" y="2805645"/>
                    <a:ext cx="388188" cy="388188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898" name="Line 8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886421" y="3038558"/>
                    <a:ext cx="194094" cy="194094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899" name="Line 8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274609" y="3232652"/>
                    <a:ext cx="388188" cy="388188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900" name="Line 83"/>
                  <p:cNvSpPr>
                    <a:spLocks noChangeShapeType="1"/>
                  </p:cNvSpPr>
                  <p:nvPr/>
                </p:nvSpPr>
                <p:spPr bwMode="auto">
                  <a:xfrm>
                    <a:off x="5662798" y="3620840"/>
                    <a:ext cx="427007" cy="0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901" name="Line 84"/>
                  <p:cNvSpPr>
                    <a:spLocks noChangeShapeType="1"/>
                  </p:cNvSpPr>
                  <p:nvPr/>
                </p:nvSpPr>
                <p:spPr bwMode="auto">
                  <a:xfrm>
                    <a:off x="5674120" y="2805645"/>
                    <a:ext cx="388188" cy="388188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902" name="Line 85"/>
                  <p:cNvSpPr>
                    <a:spLocks noChangeShapeType="1"/>
                  </p:cNvSpPr>
                  <p:nvPr/>
                </p:nvSpPr>
                <p:spPr bwMode="auto">
                  <a:xfrm>
                    <a:off x="5285931" y="2406135"/>
                    <a:ext cx="393850" cy="0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903" name="Freeform 86"/>
                  <p:cNvSpPr>
                    <a:spLocks/>
                  </p:cNvSpPr>
                  <p:nvPr/>
                </p:nvSpPr>
                <p:spPr bwMode="auto">
                  <a:xfrm>
                    <a:off x="4903405" y="1467068"/>
                    <a:ext cx="781229" cy="135193"/>
                  </a:xfrm>
                  <a:custGeom>
                    <a:avLst/>
                    <a:gdLst>
                      <a:gd name="T0" fmla="*/ 0 w 966"/>
                      <a:gd name="T1" fmla="*/ 2147483646 h 227"/>
                      <a:gd name="T2" fmla="*/ 2147483646 w 966"/>
                      <a:gd name="T3" fmla="*/ 2147483646 h 227"/>
                      <a:gd name="T4" fmla="*/ 2147483646 w 966"/>
                      <a:gd name="T5" fmla="*/ 2147483646 h 227"/>
                      <a:gd name="T6" fmla="*/ 0 60000 65536"/>
                      <a:gd name="T7" fmla="*/ 0 60000 65536"/>
                      <a:gd name="T8" fmla="*/ 0 60000 65536"/>
                      <a:gd name="T9" fmla="*/ 0 w 966"/>
                      <a:gd name="T10" fmla="*/ 0 h 227"/>
                      <a:gd name="T11" fmla="*/ 966 w 966"/>
                      <a:gd name="T12" fmla="*/ 227 h 227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966" h="227">
                        <a:moveTo>
                          <a:pt x="0" y="227"/>
                        </a:moveTo>
                        <a:cubicBezTo>
                          <a:pt x="149" y="114"/>
                          <a:pt x="298" y="2"/>
                          <a:pt x="459" y="1"/>
                        </a:cubicBezTo>
                        <a:cubicBezTo>
                          <a:pt x="620" y="0"/>
                          <a:pt x="793" y="110"/>
                          <a:pt x="966" y="220"/>
                        </a:cubicBezTo>
                      </a:path>
                    </a:pathLst>
                  </a:custGeom>
                  <a:noFill/>
                  <a:ln w="57150" cmpd="sng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904" name="Line 8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880760" y="1596601"/>
                    <a:ext cx="405171" cy="399510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905" name="Line 88"/>
                  <p:cNvSpPr>
                    <a:spLocks noChangeShapeType="1"/>
                  </p:cNvSpPr>
                  <p:nvPr/>
                </p:nvSpPr>
                <p:spPr bwMode="auto">
                  <a:xfrm>
                    <a:off x="5263287" y="2007433"/>
                    <a:ext cx="410833" cy="0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906" name="Line 8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072822" y="2001772"/>
                    <a:ext cx="405171" cy="809534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907" name="Line 90"/>
                  <p:cNvSpPr>
                    <a:spLocks noChangeShapeType="1"/>
                  </p:cNvSpPr>
                  <p:nvPr/>
                </p:nvSpPr>
                <p:spPr bwMode="auto">
                  <a:xfrm>
                    <a:off x="6073630" y="2006624"/>
                    <a:ext cx="4852" cy="416494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908" name="Line 91"/>
                  <p:cNvSpPr>
                    <a:spLocks noChangeShapeType="1"/>
                  </p:cNvSpPr>
                  <p:nvPr/>
                </p:nvSpPr>
                <p:spPr bwMode="auto">
                  <a:xfrm>
                    <a:off x="6466671" y="2799984"/>
                    <a:ext cx="399510" cy="809534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909" name="Line 92"/>
                  <p:cNvSpPr>
                    <a:spLocks noChangeShapeType="1"/>
                  </p:cNvSpPr>
                  <p:nvPr/>
                </p:nvSpPr>
                <p:spPr bwMode="auto">
                  <a:xfrm>
                    <a:off x="6477993" y="3226991"/>
                    <a:ext cx="0" cy="399510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910" name="Line 9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466671" y="2017946"/>
                    <a:ext cx="799021" cy="377675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911" name="Line 94"/>
                  <p:cNvSpPr>
                    <a:spLocks noChangeShapeType="1"/>
                  </p:cNvSpPr>
                  <p:nvPr/>
                </p:nvSpPr>
                <p:spPr bwMode="auto">
                  <a:xfrm>
                    <a:off x="6866181" y="2017946"/>
                    <a:ext cx="0" cy="155275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912" name="Line 95"/>
                  <p:cNvSpPr>
                    <a:spLocks noChangeShapeType="1"/>
                  </p:cNvSpPr>
                  <p:nvPr/>
                </p:nvSpPr>
                <p:spPr bwMode="auto">
                  <a:xfrm>
                    <a:off x="6866181" y="2250859"/>
                    <a:ext cx="0" cy="155275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913" name="Line 96"/>
                  <p:cNvSpPr>
                    <a:spLocks noChangeShapeType="1"/>
                  </p:cNvSpPr>
                  <p:nvPr/>
                </p:nvSpPr>
                <p:spPr bwMode="auto">
                  <a:xfrm>
                    <a:off x="6084144" y="1596601"/>
                    <a:ext cx="393849" cy="0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914" name="Line 97"/>
                  <p:cNvSpPr>
                    <a:spLocks noChangeShapeType="1"/>
                  </p:cNvSpPr>
                  <p:nvPr/>
                </p:nvSpPr>
                <p:spPr bwMode="auto">
                  <a:xfrm>
                    <a:off x="6866181" y="1585278"/>
                    <a:ext cx="792551" cy="416493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915" name="Line 98"/>
                  <p:cNvSpPr>
                    <a:spLocks noChangeShapeType="1"/>
                  </p:cNvSpPr>
                  <p:nvPr/>
                </p:nvSpPr>
                <p:spPr bwMode="auto">
                  <a:xfrm>
                    <a:off x="7265691" y="1590939"/>
                    <a:ext cx="393850" cy="0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916" name="Line 9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854859" y="2423118"/>
                    <a:ext cx="399510" cy="382527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917" name="Line 100"/>
                  <p:cNvSpPr>
                    <a:spLocks noChangeShapeType="1"/>
                  </p:cNvSpPr>
                  <p:nvPr/>
                </p:nvSpPr>
                <p:spPr bwMode="auto">
                  <a:xfrm>
                    <a:off x="6871842" y="3215669"/>
                    <a:ext cx="388188" cy="399510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918" name="Line 10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260031" y="2406135"/>
                    <a:ext cx="803873" cy="421346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919" name="Line 102"/>
                  <p:cNvSpPr>
                    <a:spLocks noChangeShapeType="1"/>
                  </p:cNvSpPr>
                  <p:nvPr/>
                </p:nvSpPr>
                <p:spPr bwMode="auto">
                  <a:xfrm>
                    <a:off x="7653880" y="2395621"/>
                    <a:ext cx="0" cy="160128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920" name="Line 103"/>
                  <p:cNvSpPr>
                    <a:spLocks noChangeShapeType="1"/>
                  </p:cNvSpPr>
                  <p:nvPr/>
                </p:nvSpPr>
                <p:spPr bwMode="auto">
                  <a:xfrm>
                    <a:off x="7653880" y="2656031"/>
                    <a:ext cx="0" cy="160128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921" name="Line 104"/>
                  <p:cNvSpPr>
                    <a:spLocks noChangeShapeType="1"/>
                  </p:cNvSpPr>
                  <p:nvPr/>
                </p:nvSpPr>
                <p:spPr bwMode="auto">
                  <a:xfrm>
                    <a:off x="7248708" y="3215669"/>
                    <a:ext cx="399510" cy="399510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922" name="Line 105"/>
                  <p:cNvSpPr>
                    <a:spLocks noChangeShapeType="1"/>
                  </p:cNvSpPr>
                  <p:nvPr/>
                </p:nvSpPr>
                <p:spPr bwMode="auto">
                  <a:xfrm>
                    <a:off x="8047729" y="1585278"/>
                    <a:ext cx="0" cy="416493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923" name="Line 10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8474736" y="2650370"/>
                    <a:ext cx="171450" cy="155275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924" name="Line 107"/>
                  <p:cNvSpPr>
                    <a:spLocks noChangeShapeType="1"/>
                  </p:cNvSpPr>
                  <p:nvPr/>
                </p:nvSpPr>
                <p:spPr bwMode="auto">
                  <a:xfrm>
                    <a:off x="7659541" y="3215669"/>
                    <a:ext cx="776376" cy="388188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925" name="Line 108"/>
                  <p:cNvSpPr>
                    <a:spLocks noChangeShapeType="1"/>
                  </p:cNvSpPr>
                  <p:nvPr/>
                </p:nvSpPr>
                <p:spPr bwMode="auto">
                  <a:xfrm>
                    <a:off x="8052582" y="3221330"/>
                    <a:ext cx="0" cy="122118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926" name="Line 109"/>
                  <p:cNvSpPr>
                    <a:spLocks noChangeShapeType="1"/>
                  </p:cNvSpPr>
                  <p:nvPr/>
                </p:nvSpPr>
                <p:spPr bwMode="auto">
                  <a:xfrm>
                    <a:off x="8058242" y="3438068"/>
                    <a:ext cx="0" cy="182772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927" name="Line 11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8063904" y="2007433"/>
                    <a:ext cx="393849" cy="803873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928" name="Freeform 111"/>
                  <p:cNvSpPr>
                    <a:spLocks/>
                  </p:cNvSpPr>
                  <p:nvPr/>
                </p:nvSpPr>
                <p:spPr bwMode="auto">
                  <a:xfrm>
                    <a:off x="8457753" y="1607923"/>
                    <a:ext cx="151232" cy="798212"/>
                  </a:xfrm>
                  <a:custGeom>
                    <a:avLst/>
                    <a:gdLst>
                      <a:gd name="T0" fmla="*/ 0 w 187"/>
                      <a:gd name="T1" fmla="*/ 0 h 987"/>
                      <a:gd name="T2" fmla="*/ 2147483646 w 187"/>
                      <a:gd name="T3" fmla="*/ 2147483646 h 987"/>
                      <a:gd name="T4" fmla="*/ 2147483646 w 187"/>
                      <a:gd name="T5" fmla="*/ 2147483646 h 987"/>
                      <a:gd name="T6" fmla="*/ 0 60000 65536"/>
                      <a:gd name="T7" fmla="*/ 0 60000 65536"/>
                      <a:gd name="T8" fmla="*/ 0 60000 65536"/>
                      <a:gd name="T9" fmla="*/ 0 w 187"/>
                      <a:gd name="T10" fmla="*/ 0 h 987"/>
                      <a:gd name="T11" fmla="*/ 187 w 187"/>
                      <a:gd name="T12" fmla="*/ 987 h 987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87" h="987">
                        <a:moveTo>
                          <a:pt x="0" y="0"/>
                        </a:moveTo>
                        <a:cubicBezTo>
                          <a:pt x="91" y="158"/>
                          <a:pt x="183" y="316"/>
                          <a:pt x="185" y="480"/>
                        </a:cubicBezTo>
                        <a:cubicBezTo>
                          <a:pt x="187" y="644"/>
                          <a:pt x="42" y="903"/>
                          <a:pt x="14" y="987"/>
                        </a:cubicBezTo>
                      </a:path>
                    </a:pathLst>
                  </a:custGeom>
                  <a:noFill/>
                  <a:ln w="57150" cmpd="sng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929" name="Line 11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8469076" y="3095978"/>
                    <a:ext cx="153816" cy="125353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69678" name="Group 2"/>
                <p:cNvGrpSpPr>
                  <a:grpSpLocks/>
                </p:cNvGrpSpPr>
                <p:nvPr/>
              </p:nvGrpSpPr>
              <p:grpSpPr bwMode="auto">
                <a:xfrm>
                  <a:off x="847725" y="3970338"/>
                  <a:ext cx="1668463" cy="2095500"/>
                  <a:chOff x="768" y="1056"/>
                  <a:chExt cx="2064" cy="2592"/>
                </a:xfrm>
              </p:grpSpPr>
              <p:grpSp>
                <p:nvGrpSpPr>
                  <p:cNvPr id="69858" name="Group 3"/>
                  <p:cNvGrpSpPr>
                    <a:grpSpLocks/>
                  </p:cNvGrpSpPr>
                  <p:nvPr/>
                </p:nvGrpSpPr>
                <p:grpSpPr bwMode="auto">
                  <a:xfrm>
                    <a:off x="768" y="30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9889" name="Oval 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90" name="Oval 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91" name="Oval 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92" name="Oval 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93" name="Oval 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9859" name="Group 9"/>
                  <p:cNvGrpSpPr>
                    <a:grpSpLocks/>
                  </p:cNvGrpSpPr>
                  <p:nvPr/>
                </p:nvGrpSpPr>
                <p:grpSpPr bwMode="auto">
                  <a:xfrm>
                    <a:off x="768" y="2553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9884" name="Oval 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85" name="Oval 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86" name="Oval 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87" name="Oval 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88" name="Oval 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9860" name="Group 15"/>
                  <p:cNvGrpSpPr>
                    <a:grpSpLocks/>
                  </p:cNvGrpSpPr>
                  <p:nvPr/>
                </p:nvGrpSpPr>
                <p:grpSpPr bwMode="auto">
                  <a:xfrm>
                    <a:off x="768" y="35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9879" name="Oval 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80" name="Oval 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81" name="Oval 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82" name="Oval 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83" name="Oval 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9861" name="Group 21"/>
                  <p:cNvGrpSpPr>
                    <a:grpSpLocks/>
                  </p:cNvGrpSpPr>
                  <p:nvPr/>
                </p:nvGrpSpPr>
                <p:grpSpPr bwMode="auto">
                  <a:xfrm>
                    <a:off x="768" y="1555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9874" name="Oval 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75" name="Oval 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76" name="Oval 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77" name="Oval 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78" name="Oval 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9862" name="Group 27"/>
                  <p:cNvGrpSpPr>
                    <a:grpSpLocks/>
                  </p:cNvGrpSpPr>
                  <p:nvPr/>
                </p:nvGrpSpPr>
                <p:grpSpPr bwMode="auto">
                  <a:xfrm>
                    <a:off x="768" y="1056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9869" name="Oval 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70" name="Oval 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71" name="Oval 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72" name="Oval 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73" name="Oval 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9863" name="Group 33"/>
                  <p:cNvGrpSpPr>
                    <a:grpSpLocks/>
                  </p:cNvGrpSpPr>
                  <p:nvPr/>
                </p:nvGrpSpPr>
                <p:grpSpPr bwMode="auto">
                  <a:xfrm>
                    <a:off x="768" y="2054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9864" name="Oval 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65" name="Oval 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66" name="Oval 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67" name="Oval 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68" name="Oval 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69679" name="Group 39"/>
                <p:cNvGrpSpPr>
                  <a:grpSpLocks/>
                </p:cNvGrpSpPr>
                <p:nvPr/>
              </p:nvGrpSpPr>
              <p:grpSpPr bwMode="auto">
                <a:xfrm>
                  <a:off x="2827338" y="3970338"/>
                  <a:ext cx="1668462" cy="2095500"/>
                  <a:chOff x="768" y="1056"/>
                  <a:chExt cx="2064" cy="2592"/>
                </a:xfrm>
              </p:grpSpPr>
              <p:grpSp>
                <p:nvGrpSpPr>
                  <p:cNvPr id="69822" name="Group 40"/>
                  <p:cNvGrpSpPr>
                    <a:grpSpLocks/>
                  </p:cNvGrpSpPr>
                  <p:nvPr/>
                </p:nvGrpSpPr>
                <p:grpSpPr bwMode="auto">
                  <a:xfrm>
                    <a:off x="768" y="30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9853" name="Oval 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54" name="Oval 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55" name="Oval 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56" name="Oval 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57" name="Oval 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9823" name="Group 46"/>
                  <p:cNvGrpSpPr>
                    <a:grpSpLocks/>
                  </p:cNvGrpSpPr>
                  <p:nvPr/>
                </p:nvGrpSpPr>
                <p:grpSpPr bwMode="auto">
                  <a:xfrm>
                    <a:off x="768" y="2553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9848" name="Oval 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49" name="Oval 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50" name="Oval 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51" name="Oval 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52" name="Oval 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9824" name="Group 52"/>
                  <p:cNvGrpSpPr>
                    <a:grpSpLocks/>
                  </p:cNvGrpSpPr>
                  <p:nvPr/>
                </p:nvGrpSpPr>
                <p:grpSpPr bwMode="auto">
                  <a:xfrm>
                    <a:off x="768" y="35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9843" name="Oval 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44" name="Oval 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45" name="Oval 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46" name="Oval 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47" name="Oval 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9825" name="Group 58"/>
                  <p:cNvGrpSpPr>
                    <a:grpSpLocks/>
                  </p:cNvGrpSpPr>
                  <p:nvPr/>
                </p:nvGrpSpPr>
                <p:grpSpPr bwMode="auto">
                  <a:xfrm>
                    <a:off x="768" y="1555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9838" name="Oval 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39" name="Oval 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40" name="Oval 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41" name="Oval 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42" name="Oval 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9826" name="Group 64"/>
                  <p:cNvGrpSpPr>
                    <a:grpSpLocks/>
                  </p:cNvGrpSpPr>
                  <p:nvPr/>
                </p:nvGrpSpPr>
                <p:grpSpPr bwMode="auto">
                  <a:xfrm>
                    <a:off x="768" y="1056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9833" name="Oval 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34" name="Oval 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35" name="Oval 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36" name="Oval 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37" name="Oval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9827" name="Group 70"/>
                  <p:cNvGrpSpPr>
                    <a:grpSpLocks/>
                  </p:cNvGrpSpPr>
                  <p:nvPr/>
                </p:nvGrpSpPr>
                <p:grpSpPr bwMode="auto">
                  <a:xfrm>
                    <a:off x="768" y="2054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9828" name="Oval 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29" name="Oval 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30" name="Oval 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31" name="Oval 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32" name="Oval 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  <p:sp>
              <p:nvSpPr>
                <p:cNvPr id="69680" name="Line 78"/>
                <p:cNvSpPr>
                  <a:spLocks noChangeShapeType="1"/>
                </p:cNvSpPr>
                <p:nvPr/>
              </p:nvSpPr>
              <p:spPr bwMode="auto">
                <a:xfrm flipH="1" flipV="1">
                  <a:off x="1274763" y="5211763"/>
                  <a:ext cx="19050" cy="33337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81" name="Line 79"/>
                <p:cNvSpPr>
                  <a:spLocks noChangeShapeType="1"/>
                </p:cNvSpPr>
                <p:nvPr/>
              </p:nvSpPr>
              <p:spPr bwMode="auto">
                <a:xfrm>
                  <a:off x="885825" y="5211763"/>
                  <a:ext cx="17463" cy="382587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82" name="Line 82"/>
                <p:cNvSpPr>
                  <a:spLocks noChangeShapeType="1"/>
                </p:cNvSpPr>
                <p:nvPr/>
              </p:nvSpPr>
              <p:spPr bwMode="auto">
                <a:xfrm flipV="1">
                  <a:off x="1274763" y="5638800"/>
                  <a:ext cx="387350" cy="388938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83" name="Line 84"/>
                <p:cNvSpPr>
                  <a:spLocks noChangeShapeType="1"/>
                </p:cNvSpPr>
                <p:nvPr/>
              </p:nvSpPr>
              <p:spPr bwMode="auto">
                <a:xfrm>
                  <a:off x="1673225" y="5211763"/>
                  <a:ext cx="388938" cy="388937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84" name="Line 85"/>
                <p:cNvSpPr>
                  <a:spLocks noChangeShapeType="1"/>
                </p:cNvSpPr>
                <p:nvPr/>
              </p:nvSpPr>
              <p:spPr bwMode="auto">
                <a:xfrm>
                  <a:off x="1257300" y="4813300"/>
                  <a:ext cx="393700" cy="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85" name="Freeform 86"/>
                <p:cNvSpPr>
                  <a:spLocks/>
                </p:cNvSpPr>
                <p:nvPr/>
              </p:nvSpPr>
              <p:spPr bwMode="auto">
                <a:xfrm>
                  <a:off x="903288" y="3825875"/>
                  <a:ext cx="781050" cy="182563"/>
                </a:xfrm>
                <a:custGeom>
                  <a:avLst/>
                  <a:gdLst>
                    <a:gd name="T0" fmla="*/ 0 w 966"/>
                    <a:gd name="T1" fmla="*/ 2147483646 h 227"/>
                    <a:gd name="T2" fmla="*/ 2147483646 w 966"/>
                    <a:gd name="T3" fmla="*/ 2147483646 h 227"/>
                    <a:gd name="T4" fmla="*/ 2147483646 w 966"/>
                    <a:gd name="T5" fmla="*/ 2147483646 h 227"/>
                    <a:gd name="T6" fmla="*/ 0 60000 65536"/>
                    <a:gd name="T7" fmla="*/ 0 60000 65536"/>
                    <a:gd name="T8" fmla="*/ 0 60000 65536"/>
                    <a:gd name="T9" fmla="*/ 0 w 966"/>
                    <a:gd name="T10" fmla="*/ 0 h 227"/>
                    <a:gd name="T11" fmla="*/ 966 w 966"/>
                    <a:gd name="T12" fmla="*/ 227 h 2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66" h="227">
                      <a:moveTo>
                        <a:pt x="0" y="227"/>
                      </a:moveTo>
                      <a:cubicBezTo>
                        <a:pt x="149" y="114"/>
                        <a:pt x="298" y="2"/>
                        <a:pt x="459" y="1"/>
                      </a:cubicBezTo>
                      <a:cubicBezTo>
                        <a:pt x="620" y="0"/>
                        <a:pt x="793" y="110"/>
                        <a:pt x="966" y="220"/>
                      </a:cubicBezTo>
                    </a:path>
                  </a:pathLst>
                </a:custGeom>
                <a:noFill/>
                <a:ln w="57150" cmpd="sng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86" name="Line 87"/>
                <p:cNvSpPr>
                  <a:spLocks noChangeShapeType="1"/>
                </p:cNvSpPr>
                <p:nvPr/>
              </p:nvSpPr>
              <p:spPr bwMode="auto">
                <a:xfrm flipH="1">
                  <a:off x="881063" y="4003675"/>
                  <a:ext cx="404812" cy="398463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87" name="Line 88"/>
                <p:cNvSpPr>
                  <a:spLocks noChangeShapeType="1"/>
                </p:cNvSpPr>
                <p:nvPr/>
              </p:nvSpPr>
              <p:spPr bwMode="auto">
                <a:xfrm>
                  <a:off x="1262063" y="4414838"/>
                  <a:ext cx="411162" cy="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88" name="Line 89"/>
                <p:cNvSpPr>
                  <a:spLocks noChangeShapeType="1"/>
                </p:cNvSpPr>
                <p:nvPr/>
              </p:nvSpPr>
              <p:spPr bwMode="auto">
                <a:xfrm flipV="1">
                  <a:off x="2071688" y="4408488"/>
                  <a:ext cx="406400" cy="8096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89" name="Line 90"/>
                <p:cNvSpPr>
                  <a:spLocks noChangeShapeType="1"/>
                </p:cNvSpPr>
                <p:nvPr/>
              </p:nvSpPr>
              <p:spPr bwMode="auto">
                <a:xfrm>
                  <a:off x="2073275" y="4413250"/>
                  <a:ext cx="4763" cy="4159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90" name="Line 91"/>
                <p:cNvSpPr>
                  <a:spLocks noChangeShapeType="1"/>
                </p:cNvSpPr>
                <p:nvPr/>
              </p:nvSpPr>
              <p:spPr bwMode="auto">
                <a:xfrm flipH="1">
                  <a:off x="2111375" y="5230813"/>
                  <a:ext cx="355600" cy="7715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91" name="Line 92"/>
                <p:cNvSpPr>
                  <a:spLocks noChangeShapeType="1"/>
                </p:cNvSpPr>
                <p:nvPr/>
              </p:nvSpPr>
              <p:spPr bwMode="auto">
                <a:xfrm>
                  <a:off x="2478088" y="5634038"/>
                  <a:ext cx="0" cy="398462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92" name="Line 93"/>
                <p:cNvSpPr>
                  <a:spLocks noChangeShapeType="1"/>
                </p:cNvSpPr>
                <p:nvPr/>
              </p:nvSpPr>
              <p:spPr bwMode="auto">
                <a:xfrm flipV="1">
                  <a:off x="2466975" y="4424363"/>
                  <a:ext cx="798513" cy="3778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93" name="Line 94"/>
                <p:cNvSpPr>
                  <a:spLocks noChangeShapeType="1"/>
                </p:cNvSpPr>
                <p:nvPr/>
              </p:nvSpPr>
              <p:spPr bwMode="auto">
                <a:xfrm>
                  <a:off x="2865438" y="4424363"/>
                  <a:ext cx="0" cy="15557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94" name="Line 95"/>
                <p:cNvSpPr>
                  <a:spLocks noChangeShapeType="1"/>
                </p:cNvSpPr>
                <p:nvPr/>
              </p:nvSpPr>
              <p:spPr bwMode="auto">
                <a:xfrm>
                  <a:off x="2865438" y="4657725"/>
                  <a:ext cx="0" cy="15557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95" name="Line 96"/>
                <p:cNvSpPr>
                  <a:spLocks noChangeShapeType="1"/>
                </p:cNvSpPr>
                <p:nvPr/>
              </p:nvSpPr>
              <p:spPr bwMode="auto">
                <a:xfrm>
                  <a:off x="2084388" y="4003675"/>
                  <a:ext cx="393700" cy="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96" name="Line 97"/>
                <p:cNvSpPr>
                  <a:spLocks noChangeShapeType="1"/>
                </p:cNvSpPr>
                <p:nvPr/>
              </p:nvSpPr>
              <p:spPr bwMode="auto">
                <a:xfrm>
                  <a:off x="2865438" y="3992563"/>
                  <a:ext cx="792162" cy="4159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97" name="Line 98"/>
                <p:cNvSpPr>
                  <a:spLocks noChangeShapeType="1"/>
                </p:cNvSpPr>
                <p:nvPr/>
              </p:nvSpPr>
              <p:spPr bwMode="auto">
                <a:xfrm>
                  <a:off x="3265488" y="3997325"/>
                  <a:ext cx="393700" cy="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98" name="Line 99"/>
                <p:cNvSpPr>
                  <a:spLocks noChangeShapeType="1"/>
                </p:cNvSpPr>
                <p:nvPr/>
              </p:nvSpPr>
              <p:spPr bwMode="auto">
                <a:xfrm flipH="1">
                  <a:off x="2854325" y="4829175"/>
                  <a:ext cx="400050" cy="382588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99" name="Line 100"/>
                <p:cNvSpPr>
                  <a:spLocks noChangeShapeType="1"/>
                </p:cNvSpPr>
                <p:nvPr/>
              </p:nvSpPr>
              <p:spPr bwMode="auto">
                <a:xfrm flipH="1" flipV="1">
                  <a:off x="3295650" y="6048375"/>
                  <a:ext cx="346075" cy="1588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00" name="Line 101"/>
                <p:cNvSpPr>
                  <a:spLocks noChangeShapeType="1"/>
                </p:cNvSpPr>
                <p:nvPr/>
              </p:nvSpPr>
              <p:spPr bwMode="auto">
                <a:xfrm flipV="1">
                  <a:off x="3259138" y="4813300"/>
                  <a:ext cx="804862" cy="420688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01" name="Line 102"/>
                <p:cNvSpPr>
                  <a:spLocks noChangeShapeType="1"/>
                </p:cNvSpPr>
                <p:nvPr/>
              </p:nvSpPr>
              <p:spPr bwMode="auto">
                <a:xfrm>
                  <a:off x="3652838" y="4802188"/>
                  <a:ext cx="0" cy="160337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02" name="Line 103"/>
                <p:cNvSpPr>
                  <a:spLocks noChangeShapeType="1"/>
                </p:cNvSpPr>
                <p:nvPr/>
              </p:nvSpPr>
              <p:spPr bwMode="auto">
                <a:xfrm>
                  <a:off x="3652838" y="5062538"/>
                  <a:ext cx="0" cy="160337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03" name="Line 104"/>
                <p:cNvSpPr>
                  <a:spLocks noChangeShapeType="1"/>
                </p:cNvSpPr>
                <p:nvPr/>
              </p:nvSpPr>
              <p:spPr bwMode="auto">
                <a:xfrm>
                  <a:off x="2874963" y="5611813"/>
                  <a:ext cx="381000" cy="7937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04" name="Line 105"/>
                <p:cNvSpPr>
                  <a:spLocks noChangeShapeType="1"/>
                </p:cNvSpPr>
                <p:nvPr/>
              </p:nvSpPr>
              <p:spPr bwMode="auto">
                <a:xfrm>
                  <a:off x="4046538" y="3992563"/>
                  <a:ext cx="0" cy="4159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05" name="Line 106"/>
                <p:cNvSpPr>
                  <a:spLocks noChangeShapeType="1"/>
                </p:cNvSpPr>
                <p:nvPr/>
              </p:nvSpPr>
              <p:spPr bwMode="auto">
                <a:xfrm flipV="1">
                  <a:off x="4473575" y="4818063"/>
                  <a:ext cx="430213" cy="39370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06" name="Line 107"/>
                <p:cNvSpPr>
                  <a:spLocks noChangeShapeType="1"/>
                </p:cNvSpPr>
                <p:nvPr/>
              </p:nvSpPr>
              <p:spPr bwMode="auto">
                <a:xfrm>
                  <a:off x="3659188" y="5622925"/>
                  <a:ext cx="776287" cy="38735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07" name="Line 108"/>
                <p:cNvSpPr>
                  <a:spLocks noChangeShapeType="1"/>
                </p:cNvSpPr>
                <p:nvPr/>
              </p:nvSpPr>
              <p:spPr bwMode="auto">
                <a:xfrm>
                  <a:off x="4052888" y="5627688"/>
                  <a:ext cx="0" cy="122237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08" name="Line 109"/>
                <p:cNvSpPr>
                  <a:spLocks noChangeShapeType="1"/>
                </p:cNvSpPr>
                <p:nvPr/>
              </p:nvSpPr>
              <p:spPr bwMode="auto">
                <a:xfrm>
                  <a:off x="4057650" y="5845175"/>
                  <a:ext cx="0" cy="182563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09" name="Line 110"/>
                <p:cNvSpPr>
                  <a:spLocks noChangeShapeType="1"/>
                </p:cNvSpPr>
                <p:nvPr/>
              </p:nvSpPr>
              <p:spPr bwMode="auto">
                <a:xfrm flipH="1">
                  <a:off x="4064000" y="4414838"/>
                  <a:ext cx="393700" cy="80327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10" name="Freeform 111"/>
                <p:cNvSpPr>
                  <a:spLocks/>
                </p:cNvSpPr>
                <p:nvPr/>
              </p:nvSpPr>
              <p:spPr bwMode="auto">
                <a:xfrm>
                  <a:off x="4457700" y="4014788"/>
                  <a:ext cx="150813" cy="798512"/>
                </a:xfrm>
                <a:custGeom>
                  <a:avLst/>
                  <a:gdLst>
                    <a:gd name="T0" fmla="*/ 0 w 187"/>
                    <a:gd name="T1" fmla="*/ 0 h 987"/>
                    <a:gd name="T2" fmla="*/ 2147483646 w 187"/>
                    <a:gd name="T3" fmla="*/ 2147483646 h 987"/>
                    <a:gd name="T4" fmla="*/ 2147483646 w 187"/>
                    <a:gd name="T5" fmla="*/ 2147483646 h 987"/>
                    <a:gd name="T6" fmla="*/ 0 60000 65536"/>
                    <a:gd name="T7" fmla="*/ 0 60000 65536"/>
                    <a:gd name="T8" fmla="*/ 0 60000 65536"/>
                    <a:gd name="T9" fmla="*/ 0 w 187"/>
                    <a:gd name="T10" fmla="*/ 0 h 987"/>
                    <a:gd name="T11" fmla="*/ 187 w 187"/>
                    <a:gd name="T12" fmla="*/ 987 h 9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7" h="987">
                      <a:moveTo>
                        <a:pt x="0" y="0"/>
                      </a:moveTo>
                      <a:cubicBezTo>
                        <a:pt x="91" y="158"/>
                        <a:pt x="183" y="316"/>
                        <a:pt x="185" y="480"/>
                      </a:cubicBezTo>
                      <a:cubicBezTo>
                        <a:pt x="187" y="644"/>
                        <a:pt x="42" y="903"/>
                        <a:pt x="14" y="987"/>
                      </a:cubicBezTo>
                    </a:path>
                  </a:pathLst>
                </a:custGeom>
                <a:noFill/>
                <a:ln w="57150" cmpd="sng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11" name="Line 112"/>
                <p:cNvSpPr>
                  <a:spLocks noChangeShapeType="1"/>
                </p:cNvSpPr>
                <p:nvPr/>
              </p:nvSpPr>
              <p:spPr bwMode="auto">
                <a:xfrm>
                  <a:off x="4468813" y="5627688"/>
                  <a:ext cx="160337" cy="13335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69712" name="Group 2"/>
                <p:cNvGrpSpPr>
                  <a:grpSpLocks/>
                </p:cNvGrpSpPr>
                <p:nvPr/>
              </p:nvGrpSpPr>
              <p:grpSpPr bwMode="auto">
                <a:xfrm>
                  <a:off x="4860925" y="3959225"/>
                  <a:ext cx="1670050" cy="2095500"/>
                  <a:chOff x="768" y="1056"/>
                  <a:chExt cx="2064" cy="2592"/>
                </a:xfrm>
              </p:grpSpPr>
              <p:grpSp>
                <p:nvGrpSpPr>
                  <p:cNvPr id="69786" name="Group 3"/>
                  <p:cNvGrpSpPr>
                    <a:grpSpLocks/>
                  </p:cNvGrpSpPr>
                  <p:nvPr/>
                </p:nvGrpSpPr>
                <p:grpSpPr bwMode="auto">
                  <a:xfrm>
                    <a:off x="768" y="30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9817" name="Oval 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18" name="Oval 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19" name="Oval 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20" name="Oval 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21" name="Oval 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9787" name="Group 9"/>
                  <p:cNvGrpSpPr>
                    <a:grpSpLocks/>
                  </p:cNvGrpSpPr>
                  <p:nvPr/>
                </p:nvGrpSpPr>
                <p:grpSpPr bwMode="auto">
                  <a:xfrm>
                    <a:off x="768" y="2553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9812" name="Oval 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13" name="Oval 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14" name="Oval 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15" name="Oval 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16" name="Oval 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9788" name="Group 15"/>
                  <p:cNvGrpSpPr>
                    <a:grpSpLocks/>
                  </p:cNvGrpSpPr>
                  <p:nvPr/>
                </p:nvGrpSpPr>
                <p:grpSpPr bwMode="auto">
                  <a:xfrm>
                    <a:off x="768" y="35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9807" name="Oval 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08" name="Oval 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09" name="Oval 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10" name="Oval 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11" name="Oval 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9789" name="Group 21"/>
                  <p:cNvGrpSpPr>
                    <a:grpSpLocks/>
                  </p:cNvGrpSpPr>
                  <p:nvPr/>
                </p:nvGrpSpPr>
                <p:grpSpPr bwMode="auto">
                  <a:xfrm>
                    <a:off x="768" y="1555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9802" name="Oval 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03" name="Oval 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04" name="Oval 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05" name="Oval 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06" name="Oval 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9790" name="Group 27"/>
                  <p:cNvGrpSpPr>
                    <a:grpSpLocks/>
                  </p:cNvGrpSpPr>
                  <p:nvPr/>
                </p:nvGrpSpPr>
                <p:grpSpPr bwMode="auto">
                  <a:xfrm>
                    <a:off x="768" y="1056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9797" name="Oval 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798" name="Oval 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799" name="Oval 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00" name="Oval 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01" name="Oval 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9791" name="Group 33"/>
                  <p:cNvGrpSpPr>
                    <a:grpSpLocks/>
                  </p:cNvGrpSpPr>
                  <p:nvPr/>
                </p:nvGrpSpPr>
                <p:grpSpPr bwMode="auto">
                  <a:xfrm>
                    <a:off x="768" y="2054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9792" name="Oval 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793" name="Oval 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794" name="Oval 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795" name="Oval 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796" name="Oval 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69713" name="Group 39"/>
                <p:cNvGrpSpPr>
                  <a:grpSpLocks/>
                </p:cNvGrpSpPr>
                <p:nvPr/>
              </p:nvGrpSpPr>
              <p:grpSpPr bwMode="auto">
                <a:xfrm>
                  <a:off x="6840538" y="3959225"/>
                  <a:ext cx="1670050" cy="2095500"/>
                  <a:chOff x="768" y="1056"/>
                  <a:chExt cx="2064" cy="2592"/>
                </a:xfrm>
              </p:grpSpPr>
              <p:grpSp>
                <p:nvGrpSpPr>
                  <p:cNvPr id="69750" name="Group 40"/>
                  <p:cNvGrpSpPr>
                    <a:grpSpLocks/>
                  </p:cNvGrpSpPr>
                  <p:nvPr/>
                </p:nvGrpSpPr>
                <p:grpSpPr bwMode="auto">
                  <a:xfrm>
                    <a:off x="768" y="30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9781" name="Oval 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782" name="Oval 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783" name="Oval 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784" name="Oval 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785" name="Oval 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9751" name="Group 46"/>
                  <p:cNvGrpSpPr>
                    <a:grpSpLocks/>
                  </p:cNvGrpSpPr>
                  <p:nvPr/>
                </p:nvGrpSpPr>
                <p:grpSpPr bwMode="auto">
                  <a:xfrm>
                    <a:off x="768" y="2553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9776" name="Oval 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777" name="Oval 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778" name="Oval 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779" name="Oval 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780" name="Oval 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9752" name="Group 52"/>
                  <p:cNvGrpSpPr>
                    <a:grpSpLocks/>
                  </p:cNvGrpSpPr>
                  <p:nvPr/>
                </p:nvGrpSpPr>
                <p:grpSpPr bwMode="auto">
                  <a:xfrm>
                    <a:off x="768" y="35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9771" name="Oval 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772" name="Oval 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773" name="Oval 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774" name="Oval 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775" name="Oval 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9753" name="Group 58"/>
                  <p:cNvGrpSpPr>
                    <a:grpSpLocks/>
                  </p:cNvGrpSpPr>
                  <p:nvPr/>
                </p:nvGrpSpPr>
                <p:grpSpPr bwMode="auto">
                  <a:xfrm>
                    <a:off x="768" y="1555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9766" name="Oval 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767" name="Oval 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768" name="Oval 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769" name="Oval 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770" name="Oval 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9754" name="Group 64"/>
                  <p:cNvGrpSpPr>
                    <a:grpSpLocks/>
                  </p:cNvGrpSpPr>
                  <p:nvPr/>
                </p:nvGrpSpPr>
                <p:grpSpPr bwMode="auto">
                  <a:xfrm>
                    <a:off x="768" y="1056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9761" name="Oval 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762" name="Oval 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763" name="Oval 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764" name="Oval 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765" name="Oval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9755" name="Group 70"/>
                  <p:cNvGrpSpPr>
                    <a:grpSpLocks/>
                  </p:cNvGrpSpPr>
                  <p:nvPr/>
                </p:nvGrpSpPr>
                <p:grpSpPr bwMode="auto">
                  <a:xfrm>
                    <a:off x="768" y="2054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9756" name="Oval 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757" name="Oval 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758" name="Oval 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759" name="Oval 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760" name="Oval 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  <p:sp>
              <p:nvSpPr>
                <p:cNvPr id="69714" name="Line 77"/>
                <p:cNvSpPr>
                  <a:spLocks noChangeShapeType="1"/>
                </p:cNvSpPr>
                <p:nvPr/>
              </p:nvSpPr>
              <p:spPr bwMode="auto">
                <a:xfrm flipH="1" flipV="1">
                  <a:off x="4463855" y="5606858"/>
                  <a:ext cx="436760" cy="409766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15" name="Line 78"/>
                <p:cNvSpPr>
                  <a:spLocks noChangeShapeType="1"/>
                </p:cNvSpPr>
                <p:nvPr/>
              </p:nvSpPr>
              <p:spPr bwMode="auto">
                <a:xfrm flipV="1">
                  <a:off x="5133975" y="5200650"/>
                  <a:ext cx="153988" cy="195263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16" name="Line 79"/>
                <p:cNvSpPr>
                  <a:spLocks noChangeShapeType="1"/>
                </p:cNvSpPr>
                <p:nvPr/>
              </p:nvSpPr>
              <p:spPr bwMode="auto">
                <a:xfrm>
                  <a:off x="4900613" y="5200650"/>
                  <a:ext cx="387350" cy="388938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17" name="Line 80"/>
                <p:cNvSpPr>
                  <a:spLocks noChangeShapeType="1"/>
                </p:cNvSpPr>
                <p:nvPr/>
              </p:nvSpPr>
              <p:spPr bwMode="auto">
                <a:xfrm flipV="1">
                  <a:off x="4900613" y="5434013"/>
                  <a:ext cx="193675" cy="19367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18" name="Line 82"/>
                <p:cNvSpPr>
                  <a:spLocks noChangeShapeType="1"/>
                </p:cNvSpPr>
                <p:nvPr/>
              </p:nvSpPr>
              <p:spPr bwMode="auto">
                <a:xfrm flipV="1">
                  <a:off x="5287963" y="5627688"/>
                  <a:ext cx="388937" cy="388937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19" name="Line 83"/>
                <p:cNvSpPr>
                  <a:spLocks noChangeShapeType="1"/>
                </p:cNvSpPr>
                <p:nvPr/>
              </p:nvSpPr>
              <p:spPr bwMode="auto">
                <a:xfrm>
                  <a:off x="5676900" y="6016625"/>
                  <a:ext cx="427038" cy="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20" name="Line 84"/>
                <p:cNvSpPr>
                  <a:spLocks noChangeShapeType="1"/>
                </p:cNvSpPr>
                <p:nvPr/>
              </p:nvSpPr>
              <p:spPr bwMode="auto">
                <a:xfrm>
                  <a:off x="5688013" y="5200650"/>
                  <a:ext cx="388937" cy="388938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21" name="Line 85"/>
                <p:cNvSpPr>
                  <a:spLocks noChangeShapeType="1"/>
                </p:cNvSpPr>
                <p:nvPr/>
              </p:nvSpPr>
              <p:spPr bwMode="auto">
                <a:xfrm>
                  <a:off x="5299075" y="4802188"/>
                  <a:ext cx="395288" cy="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22" name="Freeform 86"/>
                <p:cNvSpPr>
                  <a:spLocks/>
                </p:cNvSpPr>
                <p:nvPr/>
              </p:nvSpPr>
              <p:spPr bwMode="auto">
                <a:xfrm>
                  <a:off x="4918075" y="3870325"/>
                  <a:ext cx="781050" cy="127000"/>
                </a:xfrm>
                <a:custGeom>
                  <a:avLst/>
                  <a:gdLst>
                    <a:gd name="T0" fmla="*/ 0 w 966"/>
                    <a:gd name="T1" fmla="*/ 2147483646 h 227"/>
                    <a:gd name="T2" fmla="*/ 2147483646 w 966"/>
                    <a:gd name="T3" fmla="*/ 2147483646 h 227"/>
                    <a:gd name="T4" fmla="*/ 2147483646 w 966"/>
                    <a:gd name="T5" fmla="*/ 2147483646 h 227"/>
                    <a:gd name="T6" fmla="*/ 0 60000 65536"/>
                    <a:gd name="T7" fmla="*/ 0 60000 65536"/>
                    <a:gd name="T8" fmla="*/ 0 60000 65536"/>
                    <a:gd name="T9" fmla="*/ 0 w 966"/>
                    <a:gd name="T10" fmla="*/ 0 h 227"/>
                    <a:gd name="T11" fmla="*/ 966 w 966"/>
                    <a:gd name="T12" fmla="*/ 227 h 2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66" h="227">
                      <a:moveTo>
                        <a:pt x="0" y="227"/>
                      </a:moveTo>
                      <a:cubicBezTo>
                        <a:pt x="149" y="114"/>
                        <a:pt x="298" y="2"/>
                        <a:pt x="459" y="1"/>
                      </a:cubicBezTo>
                      <a:cubicBezTo>
                        <a:pt x="620" y="0"/>
                        <a:pt x="793" y="110"/>
                        <a:pt x="966" y="220"/>
                      </a:cubicBezTo>
                    </a:path>
                  </a:pathLst>
                </a:custGeom>
                <a:noFill/>
                <a:ln w="57150" cmpd="sng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23" name="Line 87"/>
                <p:cNvSpPr>
                  <a:spLocks noChangeShapeType="1"/>
                </p:cNvSpPr>
                <p:nvPr/>
              </p:nvSpPr>
              <p:spPr bwMode="auto">
                <a:xfrm flipH="1">
                  <a:off x="4894263" y="3992563"/>
                  <a:ext cx="404812" cy="398462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24" name="Line 88"/>
                <p:cNvSpPr>
                  <a:spLocks noChangeShapeType="1"/>
                </p:cNvSpPr>
                <p:nvPr/>
              </p:nvSpPr>
              <p:spPr bwMode="auto">
                <a:xfrm flipV="1">
                  <a:off x="5276850" y="3998913"/>
                  <a:ext cx="784225" cy="4032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25" name="Line 89"/>
                <p:cNvSpPr>
                  <a:spLocks noChangeShapeType="1"/>
                </p:cNvSpPr>
                <p:nvPr/>
              </p:nvSpPr>
              <p:spPr bwMode="auto">
                <a:xfrm flipV="1">
                  <a:off x="6086475" y="4397375"/>
                  <a:ext cx="404813" cy="8096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26" name="Line 90"/>
                <p:cNvSpPr>
                  <a:spLocks noChangeShapeType="1"/>
                </p:cNvSpPr>
                <p:nvPr/>
              </p:nvSpPr>
              <p:spPr bwMode="auto">
                <a:xfrm>
                  <a:off x="6088063" y="4402138"/>
                  <a:ext cx="4762" cy="4159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27" name="Line 91"/>
                <p:cNvSpPr>
                  <a:spLocks noChangeShapeType="1"/>
                </p:cNvSpPr>
                <p:nvPr/>
              </p:nvSpPr>
              <p:spPr bwMode="auto">
                <a:xfrm>
                  <a:off x="6480175" y="5195888"/>
                  <a:ext cx="400050" cy="8096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28" name="Line 92"/>
                <p:cNvSpPr>
                  <a:spLocks noChangeShapeType="1"/>
                </p:cNvSpPr>
                <p:nvPr/>
              </p:nvSpPr>
              <p:spPr bwMode="auto">
                <a:xfrm>
                  <a:off x="6491288" y="5622925"/>
                  <a:ext cx="0" cy="398463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29" name="Line 93"/>
                <p:cNvSpPr>
                  <a:spLocks noChangeShapeType="1"/>
                </p:cNvSpPr>
                <p:nvPr/>
              </p:nvSpPr>
              <p:spPr bwMode="auto">
                <a:xfrm flipV="1">
                  <a:off x="6480175" y="4413250"/>
                  <a:ext cx="800100" cy="3778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30" name="Line 94"/>
                <p:cNvSpPr>
                  <a:spLocks noChangeShapeType="1"/>
                </p:cNvSpPr>
                <p:nvPr/>
              </p:nvSpPr>
              <p:spPr bwMode="auto">
                <a:xfrm>
                  <a:off x="6880225" y="4413250"/>
                  <a:ext cx="0" cy="15557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31" name="Line 95"/>
                <p:cNvSpPr>
                  <a:spLocks noChangeShapeType="1"/>
                </p:cNvSpPr>
                <p:nvPr/>
              </p:nvSpPr>
              <p:spPr bwMode="auto">
                <a:xfrm>
                  <a:off x="6880225" y="4646613"/>
                  <a:ext cx="0" cy="15557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32" name="Line 96"/>
                <p:cNvSpPr>
                  <a:spLocks noChangeShapeType="1"/>
                </p:cNvSpPr>
                <p:nvPr/>
              </p:nvSpPr>
              <p:spPr bwMode="auto">
                <a:xfrm flipV="1">
                  <a:off x="5710238" y="3992563"/>
                  <a:ext cx="781050" cy="411162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33" name="Line 97"/>
                <p:cNvSpPr>
                  <a:spLocks noChangeShapeType="1"/>
                </p:cNvSpPr>
                <p:nvPr/>
              </p:nvSpPr>
              <p:spPr bwMode="auto">
                <a:xfrm>
                  <a:off x="6880225" y="3981450"/>
                  <a:ext cx="792163" cy="4159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34" name="Line 98"/>
                <p:cNvSpPr>
                  <a:spLocks noChangeShapeType="1"/>
                </p:cNvSpPr>
                <p:nvPr/>
              </p:nvSpPr>
              <p:spPr bwMode="auto">
                <a:xfrm>
                  <a:off x="7280275" y="3986213"/>
                  <a:ext cx="393700" cy="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35" name="Line 99"/>
                <p:cNvSpPr>
                  <a:spLocks noChangeShapeType="1"/>
                </p:cNvSpPr>
                <p:nvPr/>
              </p:nvSpPr>
              <p:spPr bwMode="auto">
                <a:xfrm flipH="1">
                  <a:off x="6869113" y="4818063"/>
                  <a:ext cx="398462" cy="382587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36" name="Line 100"/>
                <p:cNvSpPr>
                  <a:spLocks noChangeShapeType="1"/>
                </p:cNvSpPr>
                <p:nvPr/>
              </p:nvSpPr>
              <p:spPr bwMode="auto">
                <a:xfrm>
                  <a:off x="6884988" y="5611813"/>
                  <a:ext cx="388937" cy="398462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37" name="Line 101"/>
                <p:cNvSpPr>
                  <a:spLocks noChangeShapeType="1"/>
                </p:cNvSpPr>
                <p:nvPr/>
              </p:nvSpPr>
              <p:spPr bwMode="auto">
                <a:xfrm flipV="1">
                  <a:off x="7273925" y="4802188"/>
                  <a:ext cx="803275" cy="420687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38" name="Line 102"/>
                <p:cNvSpPr>
                  <a:spLocks noChangeShapeType="1"/>
                </p:cNvSpPr>
                <p:nvPr/>
              </p:nvSpPr>
              <p:spPr bwMode="auto">
                <a:xfrm>
                  <a:off x="7667625" y="4791075"/>
                  <a:ext cx="0" cy="160338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39" name="Line 103"/>
                <p:cNvSpPr>
                  <a:spLocks noChangeShapeType="1"/>
                </p:cNvSpPr>
                <p:nvPr/>
              </p:nvSpPr>
              <p:spPr bwMode="auto">
                <a:xfrm>
                  <a:off x="7667625" y="5051425"/>
                  <a:ext cx="0" cy="160338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40" name="Line 104"/>
                <p:cNvSpPr>
                  <a:spLocks noChangeShapeType="1"/>
                </p:cNvSpPr>
                <p:nvPr/>
              </p:nvSpPr>
              <p:spPr bwMode="auto">
                <a:xfrm>
                  <a:off x="7262813" y="5611813"/>
                  <a:ext cx="400050" cy="398462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41" name="Line 105"/>
                <p:cNvSpPr>
                  <a:spLocks noChangeShapeType="1"/>
                </p:cNvSpPr>
                <p:nvPr/>
              </p:nvSpPr>
              <p:spPr bwMode="auto">
                <a:xfrm>
                  <a:off x="8061325" y="3981450"/>
                  <a:ext cx="0" cy="4159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42" name="Line 106"/>
                <p:cNvSpPr>
                  <a:spLocks noChangeShapeType="1"/>
                </p:cNvSpPr>
                <p:nvPr/>
              </p:nvSpPr>
              <p:spPr bwMode="auto">
                <a:xfrm flipV="1">
                  <a:off x="8472488" y="5207000"/>
                  <a:ext cx="0" cy="398463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43" name="Line 107"/>
                <p:cNvSpPr>
                  <a:spLocks noChangeShapeType="1"/>
                </p:cNvSpPr>
                <p:nvPr/>
              </p:nvSpPr>
              <p:spPr bwMode="auto">
                <a:xfrm>
                  <a:off x="7673975" y="5611813"/>
                  <a:ext cx="776288" cy="38735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44" name="Line 108"/>
                <p:cNvSpPr>
                  <a:spLocks noChangeShapeType="1"/>
                </p:cNvSpPr>
                <p:nvPr/>
              </p:nvSpPr>
              <p:spPr bwMode="auto">
                <a:xfrm>
                  <a:off x="8066088" y="5616575"/>
                  <a:ext cx="0" cy="122238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45" name="Line 109"/>
                <p:cNvSpPr>
                  <a:spLocks noChangeShapeType="1"/>
                </p:cNvSpPr>
                <p:nvPr/>
              </p:nvSpPr>
              <p:spPr bwMode="auto">
                <a:xfrm>
                  <a:off x="8072438" y="5834063"/>
                  <a:ext cx="0" cy="182562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46" name="Line 110"/>
                <p:cNvSpPr>
                  <a:spLocks noChangeShapeType="1"/>
                </p:cNvSpPr>
                <p:nvPr/>
              </p:nvSpPr>
              <p:spPr bwMode="auto">
                <a:xfrm flipH="1">
                  <a:off x="8077200" y="4402138"/>
                  <a:ext cx="393700" cy="804862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47" name="Freeform 111"/>
                <p:cNvSpPr>
                  <a:spLocks/>
                </p:cNvSpPr>
                <p:nvPr/>
              </p:nvSpPr>
              <p:spPr bwMode="auto">
                <a:xfrm>
                  <a:off x="8470900" y="4003675"/>
                  <a:ext cx="152400" cy="798513"/>
                </a:xfrm>
                <a:custGeom>
                  <a:avLst/>
                  <a:gdLst>
                    <a:gd name="T0" fmla="*/ 0 w 187"/>
                    <a:gd name="T1" fmla="*/ 0 h 987"/>
                    <a:gd name="T2" fmla="*/ 2147483646 w 187"/>
                    <a:gd name="T3" fmla="*/ 2147483646 h 987"/>
                    <a:gd name="T4" fmla="*/ 2147483646 w 187"/>
                    <a:gd name="T5" fmla="*/ 2147483646 h 987"/>
                    <a:gd name="T6" fmla="*/ 0 60000 65536"/>
                    <a:gd name="T7" fmla="*/ 0 60000 65536"/>
                    <a:gd name="T8" fmla="*/ 0 60000 65536"/>
                    <a:gd name="T9" fmla="*/ 0 w 187"/>
                    <a:gd name="T10" fmla="*/ 0 h 987"/>
                    <a:gd name="T11" fmla="*/ 187 w 187"/>
                    <a:gd name="T12" fmla="*/ 987 h 9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7" h="987">
                      <a:moveTo>
                        <a:pt x="0" y="0"/>
                      </a:moveTo>
                      <a:cubicBezTo>
                        <a:pt x="91" y="158"/>
                        <a:pt x="183" y="316"/>
                        <a:pt x="185" y="480"/>
                      </a:cubicBezTo>
                      <a:cubicBezTo>
                        <a:pt x="187" y="644"/>
                        <a:pt x="42" y="903"/>
                        <a:pt x="14" y="987"/>
                      </a:cubicBezTo>
                    </a:path>
                  </a:pathLst>
                </a:custGeom>
                <a:noFill/>
                <a:ln w="57150" cmpd="sng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48" name="Freeform 86"/>
                <p:cNvSpPr>
                  <a:spLocks/>
                </p:cNvSpPr>
                <p:nvPr/>
              </p:nvSpPr>
              <p:spPr bwMode="auto">
                <a:xfrm rot="10800000">
                  <a:off x="1655763" y="6038850"/>
                  <a:ext cx="1192212" cy="265113"/>
                </a:xfrm>
                <a:custGeom>
                  <a:avLst/>
                  <a:gdLst>
                    <a:gd name="T0" fmla="*/ 0 w 966"/>
                    <a:gd name="T1" fmla="*/ 2147483646 h 227"/>
                    <a:gd name="T2" fmla="*/ 2147483646 w 966"/>
                    <a:gd name="T3" fmla="*/ 2147483646 h 227"/>
                    <a:gd name="T4" fmla="*/ 2147483646 w 966"/>
                    <a:gd name="T5" fmla="*/ 2147483646 h 227"/>
                    <a:gd name="T6" fmla="*/ 0 60000 65536"/>
                    <a:gd name="T7" fmla="*/ 0 60000 65536"/>
                    <a:gd name="T8" fmla="*/ 0 60000 65536"/>
                    <a:gd name="T9" fmla="*/ 0 w 966"/>
                    <a:gd name="T10" fmla="*/ 0 h 227"/>
                    <a:gd name="T11" fmla="*/ 966 w 966"/>
                    <a:gd name="T12" fmla="*/ 227 h 2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66" h="227">
                      <a:moveTo>
                        <a:pt x="0" y="227"/>
                      </a:moveTo>
                      <a:cubicBezTo>
                        <a:pt x="149" y="114"/>
                        <a:pt x="298" y="2"/>
                        <a:pt x="459" y="1"/>
                      </a:cubicBezTo>
                      <a:cubicBezTo>
                        <a:pt x="620" y="0"/>
                        <a:pt x="793" y="110"/>
                        <a:pt x="966" y="220"/>
                      </a:cubicBezTo>
                    </a:path>
                  </a:pathLst>
                </a:custGeom>
                <a:noFill/>
                <a:ln w="57150" cmpd="sng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49" name="Freeform 111"/>
                <p:cNvSpPr>
                  <a:spLocks/>
                </p:cNvSpPr>
                <p:nvPr/>
              </p:nvSpPr>
              <p:spPr bwMode="auto">
                <a:xfrm flipH="1">
                  <a:off x="752475" y="4814888"/>
                  <a:ext cx="95250" cy="1184275"/>
                </a:xfrm>
                <a:custGeom>
                  <a:avLst/>
                  <a:gdLst>
                    <a:gd name="T0" fmla="*/ 0 w 187"/>
                    <a:gd name="T1" fmla="*/ 0 h 987"/>
                    <a:gd name="T2" fmla="*/ 2147483646 w 187"/>
                    <a:gd name="T3" fmla="*/ 2147483646 h 987"/>
                    <a:gd name="T4" fmla="*/ 2147483646 w 187"/>
                    <a:gd name="T5" fmla="*/ 2147483646 h 987"/>
                    <a:gd name="T6" fmla="*/ 0 60000 65536"/>
                    <a:gd name="T7" fmla="*/ 0 60000 65536"/>
                    <a:gd name="T8" fmla="*/ 0 60000 65536"/>
                    <a:gd name="T9" fmla="*/ 0 w 187"/>
                    <a:gd name="T10" fmla="*/ 0 h 987"/>
                    <a:gd name="T11" fmla="*/ 187 w 187"/>
                    <a:gd name="T12" fmla="*/ 987 h 9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7" h="987">
                      <a:moveTo>
                        <a:pt x="0" y="0"/>
                      </a:moveTo>
                      <a:cubicBezTo>
                        <a:pt x="91" y="158"/>
                        <a:pt x="183" y="316"/>
                        <a:pt x="185" y="480"/>
                      </a:cubicBezTo>
                      <a:cubicBezTo>
                        <a:pt x="187" y="644"/>
                        <a:pt x="42" y="903"/>
                        <a:pt x="14" y="987"/>
                      </a:cubicBezTo>
                    </a:path>
                  </a:pathLst>
                </a:custGeom>
                <a:noFill/>
                <a:ln w="57150" cmpd="sng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446" name="Group 1"/>
              <p:cNvGrpSpPr>
                <a:grpSpLocks/>
              </p:cNvGrpSpPr>
              <p:nvPr/>
            </p:nvGrpSpPr>
            <p:grpSpPr bwMode="auto">
              <a:xfrm flipH="1" flipV="1">
                <a:off x="4372342" y="1249582"/>
                <a:ext cx="4538526" cy="2785936"/>
                <a:chOff x="621785" y="1392238"/>
                <a:chExt cx="8001515" cy="4911725"/>
              </a:xfrm>
            </p:grpSpPr>
            <p:grpSp>
              <p:nvGrpSpPr>
                <p:cNvPr id="447" name="Group 2"/>
                <p:cNvGrpSpPr>
                  <a:grpSpLocks/>
                </p:cNvGrpSpPr>
                <p:nvPr/>
              </p:nvGrpSpPr>
              <p:grpSpPr bwMode="auto">
                <a:xfrm>
                  <a:off x="841375" y="1536700"/>
                  <a:ext cx="1668463" cy="2097088"/>
                  <a:chOff x="768" y="1056"/>
                  <a:chExt cx="2064" cy="2592"/>
                </a:xfrm>
              </p:grpSpPr>
              <p:grpSp>
                <p:nvGrpSpPr>
                  <p:cNvPr id="846" name="Group 3"/>
                  <p:cNvGrpSpPr>
                    <a:grpSpLocks/>
                  </p:cNvGrpSpPr>
                  <p:nvPr/>
                </p:nvGrpSpPr>
                <p:grpSpPr bwMode="auto">
                  <a:xfrm>
                    <a:off x="768" y="30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877" name="Oval 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78" name="Oval 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79" name="Oval 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80" name="Oval 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81" name="Oval 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847" name="Group 9"/>
                  <p:cNvGrpSpPr>
                    <a:grpSpLocks/>
                  </p:cNvGrpSpPr>
                  <p:nvPr/>
                </p:nvGrpSpPr>
                <p:grpSpPr bwMode="auto">
                  <a:xfrm>
                    <a:off x="768" y="2553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872" name="Oval 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73" name="Oval 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74" name="Oval 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75" name="Oval 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76" name="Oval 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848" name="Group 15"/>
                  <p:cNvGrpSpPr>
                    <a:grpSpLocks/>
                  </p:cNvGrpSpPr>
                  <p:nvPr/>
                </p:nvGrpSpPr>
                <p:grpSpPr bwMode="auto">
                  <a:xfrm>
                    <a:off x="768" y="35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867" name="Oval 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68" name="Oval 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69" name="Oval 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70" name="Oval 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71" name="Oval 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849" name="Group 21"/>
                  <p:cNvGrpSpPr>
                    <a:grpSpLocks/>
                  </p:cNvGrpSpPr>
                  <p:nvPr/>
                </p:nvGrpSpPr>
                <p:grpSpPr bwMode="auto">
                  <a:xfrm>
                    <a:off x="768" y="1555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862" name="Oval 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63" name="Oval 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64" name="Oval 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65" name="Oval 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66" name="Oval 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850" name="Group 27"/>
                  <p:cNvGrpSpPr>
                    <a:grpSpLocks/>
                  </p:cNvGrpSpPr>
                  <p:nvPr/>
                </p:nvGrpSpPr>
                <p:grpSpPr bwMode="auto">
                  <a:xfrm>
                    <a:off x="768" y="1056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857" name="Oval 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58" name="Oval 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59" name="Oval 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60" name="Oval 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61" name="Oval 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851" name="Group 33"/>
                  <p:cNvGrpSpPr>
                    <a:grpSpLocks/>
                  </p:cNvGrpSpPr>
                  <p:nvPr/>
                </p:nvGrpSpPr>
                <p:grpSpPr bwMode="auto">
                  <a:xfrm>
                    <a:off x="768" y="2054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852" name="Oval 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53" name="Oval 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54" name="Oval 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55" name="Oval 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56" name="Oval 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448" name="Group 39"/>
                <p:cNvGrpSpPr>
                  <a:grpSpLocks/>
                </p:cNvGrpSpPr>
                <p:nvPr/>
              </p:nvGrpSpPr>
              <p:grpSpPr bwMode="auto">
                <a:xfrm>
                  <a:off x="2820988" y="1536700"/>
                  <a:ext cx="1668462" cy="2097088"/>
                  <a:chOff x="768" y="1056"/>
                  <a:chExt cx="2064" cy="2592"/>
                </a:xfrm>
              </p:grpSpPr>
              <p:grpSp>
                <p:nvGrpSpPr>
                  <p:cNvPr id="810" name="Group 40"/>
                  <p:cNvGrpSpPr>
                    <a:grpSpLocks/>
                  </p:cNvGrpSpPr>
                  <p:nvPr/>
                </p:nvGrpSpPr>
                <p:grpSpPr bwMode="auto">
                  <a:xfrm>
                    <a:off x="768" y="30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841" name="Oval 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42" name="Oval 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43" name="Oval 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44" name="Oval 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45" name="Oval 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811" name="Group 46"/>
                  <p:cNvGrpSpPr>
                    <a:grpSpLocks/>
                  </p:cNvGrpSpPr>
                  <p:nvPr/>
                </p:nvGrpSpPr>
                <p:grpSpPr bwMode="auto">
                  <a:xfrm>
                    <a:off x="768" y="2553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836" name="Oval 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37" name="Oval 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38" name="Oval 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39" name="Oval 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40" name="Oval 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812" name="Group 52"/>
                  <p:cNvGrpSpPr>
                    <a:grpSpLocks/>
                  </p:cNvGrpSpPr>
                  <p:nvPr/>
                </p:nvGrpSpPr>
                <p:grpSpPr bwMode="auto">
                  <a:xfrm>
                    <a:off x="768" y="35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831" name="Oval 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32" name="Oval 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33" name="Oval 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34" name="Oval 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35" name="Oval 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813" name="Group 58"/>
                  <p:cNvGrpSpPr>
                    <a:grpSpLocks/>
                  </p:cNvGrpSpPr>
                  <p:nvPr/>
                </p:nvGrpSpPr>
                <p:grpSpPr bwMode="auto">
                  <a:xfrm>
                    <a:off x="768" y="1555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826" name="Oval 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27" name="Oval 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28" name="Oval 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29" name="Oval 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30" name="Oval 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814" name="Group 64"/>
                  <p:cNvGrpSpPr>
                    <a:grpSpLocks/>
                  </p:cNvGrpSpPr>
                  <p:nvPr/>
                </p:nvGrpSpPr>
                <p:grpSpPr bwMode="auto">
                  <a:xfrm>
                    <a:off x="768" y="1056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821" name="Oval 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22" name="Oval 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23" name="Oval 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24" name="Oval 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25" name="Oval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815" name="Group 70"/>
                  <p:cNvGrpSpPr>
                    <a:grpSpLocks/>
                  </p:cNvGrpSpPr>
                  <p:nvPr/>
                </p:nvGrpSpPr>
                <p:grpSpPr bwMode="auto">
                  <a:xfrm>
                    <a:off x="768" y="2054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816" name="Oval 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17" name="Oval 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18" name="Oval 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19" name="Oval 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20" name="Oval 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  <p:sp>
              <p:nvSpPr>
                <p:cNvPr id="449" name="Line 77"/>
                <p:cNvSpPr>
                  <a:spLocks noChangeShapeType="1"/>
                </p:cNvSpPr>
                <p:nvPr/>
              </p:nvSpPr>
              <p:spPr bwMode="auto">
                <a:xfrm flipH="1" flipV="1">
                  <a:off x="621785" y="3262040"/>
                  <a:ext cx="281503" cy="3524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0" name="Line 78"/>
                <p:cNvSpPr>
                  <a:spLocks noChangeShapeType="1"/>
                </p:cNvSpPr>
                <p:nvPr/>
              </p:nvSpPr>
              <p:spPr bwMode="auto">
                <a:xfrm flipV="1">
                  <a:off x="1112838" y="2779713"/>
                  <a:ext cx="155575" cy="19367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1" name="Line 79"/>
                <p:cNvSpPr>
                  <a:spLocks noChangeShapeType="1"/>
                </p:cNvSpPr>
                <p:nvPr/>
              </p:nvSpPr>
              <p:spPr bwMode="auto">
                <a:xfrm>
                  <a:off x="879475" y="2779713"/>
                  <a:ext cx="388938" cy="38735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2" name="Line 80"/>
                <p:cNvSpPr>
                  <a:spLocks noChangeShapeType="1"/>
                </p:cNvSpPr>
                <p:nvPr/>
              </p:nvSpPr>
              <p:spPr bwMode="auto">
                <a:xfrm flipV="1">
                  <a:off x="879475" y="3011488"/>
                  <a:ext cx="195263" cy="195262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3" name="Line 81"/>
                <p:cNvSpPr>
                  <a:spLocks noChangeShapeType="1"/>
                </p:cNvSpPr>
                <p:nvPr/>
              </p:nvSpPr>
              <p:spPr bwMode="auto">
                <a:xfrm flipH="1" flipV="1">
                  <a:off x="691516" y="2358513"/>
                  <a:ext cx="187957" cy="32262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4" name="Line 82"/>
                <p:cNvSpPr>
                  <a:spLocks noChangeShapeType="1"/>
                </p:cNvSpPr>
                <p:nvPr/>
              </p:nvSpPr>
              <p:spPr bwMode="auto">
                <a:xfrm flipV="1">
                  <a:off x="1268413" y="3206750"/>
                  <a:ext cx="387350" cy="38735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5" name="Line 83"/>
                <p:cNvSpPr>
                  <a:spLocks noChangeShapeType="1"/>
                </p:cNvSpPr>
                <p:nvPr/>
              </p:nvSpPr>
              <p:spPr bwMode="auto">
                <a:xfrm>
                  <a:off x="1655763" y="3594100"/>
                  <a:ext cx="427037" cy="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6" name="Line 84"/>
                <p:cNvSpPr>
                  <a:spLocks noChangeShapeType="1"/>
                </p:cNvSpPr>
                <p:nvPr/>
              </p:nvSpPr>
              <p:spPr bwMode="auto">
                <a:xfrm>
                  <a:off x="1666875" y="2779713"/>
                  <a:ext cx="388938" cy="38735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7" name="Line 85"/>
                <p:cNvSpPr>
                  <a:spLocks noChangeShapeType="1"/>
                </p:cNvSpPr>
                <p:nvPr/>
              </p:nvSpPr>
              <p:spPr bwMode="auto">
                <a:xfrm>
                  <a:off x="1279525" y="2379663"/>
                  <a:ext cx="393700" cy="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8" name="Freeform 86"/>
                <p:cNvSpPr>
                  <a:spLocks/>
                </p:cNvSpPr>
                <p:nvPr/>
              </p:nvSpPr>
              <p:spPr bwMode="auto">
                <a:xfrm>
                  <a:off x="896938" y="1392238"/>
                  <a:ext cx="781050" cy="184150"/>
                </a:xfrm>
                <a:custGeom>
                  <a:avLst/>
                  <a:gdLst>
                    <a:gd name="T0" fmla="*/ 0 w 966"/>
                    <a:gd name="T1" fmla="*/ 2147483646 h 227"/>
                    <a:gd name="T2" fmla="*/ 2147483646 w 966"/>
                    <a:gd name="T3" fmla="*/ 2147483646 h 227"/>
                    <a:gd name="T4" fmla="*/ 2147483646 w 966"/>
                    <a:gd name="T5" fmla="*/ 2147483646 h 227"/>
                    <a:gd name="T6" fmla="*/ 0 60000 65536"/>
                    <a:gd name="T7" fmla="*/ 0 60000 65536"/>
                    <a:gd name="T8" fmla="*/ 0 60000 65536"/>
                    <a:gd name="T9" fmla="*/ 0 w 966"/>
                    <a:gd name="T10" fmla="*/ 0 h 227"/>
                    <a:gd name="T11" fmla="*/ 966 w 966"/>
                    <a:gd name="T12" fmla="*/ 227 h 2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66" h="227">
                      <a:moveTo>
                        <a:pt x="0" y="227"/>
                      </a:moveTo>
                      <a:cubicBezTo>
                        <a:pt x="149" y="114"/>
                        <a:pt x="298" y="2"/>
                        <a:pt x="459" y="1"/>
                      </a:cubicBezTo>
                      <a:cubicBezTo>
                        <a:pt x="620" y="0"/>
                        <a:pt x="793" y="110"/>
                        <a:pt x="966" y="220"/>
                      </a:cubicBezTo>
                    </a:path>
                  </a:pathLst>
                </a:custGeom>
                <a:noFill/>
                <a:ln w="57150" cmpd="sng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9" name="Line 87"/>
                <p:cNvSpPr>
                  <a:spLocks noChangeShapeType="1"/>
                </p:cNvSpPr>
                <p:nvPr/>
              </p:nvSpPr>
              <p:spPr bwMode="auto">
                <a:xfrm flipH="1">
                  <a:off x="874713" y="1570038"/>
                  <a:ext cx="404812" cy="40005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0" name="Line 88"/>
                <p:cNvSpPr>
                  <a:spLocks noChangeShapeType="1"/>
                </p:cNvSpPr>
                <p:nvPr/>
              </p:nvSpPr>
              <p:spPr bwMode="auto">
                <a:xfrm>
                  <a:off x="1257300" y="1981200"/>
                  <a:ext cx="409575" cy="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1" name="Line 89"/>
                <p:cNvSpPr>
                  <a:spLocks noChangeShapeType="1"/>
                </p:cNvSpPr>
                <p:nvPr/>
              </p:nvSpPr>
              <p:spPr bwMode="auto">
                <a:xfrm flipV="1">
                  <a:off x="2066925" y="1974850"/>
                  <a:ext cx="404813" cy="8096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2" name="Line 90"/>
                <p:cNvSpPr>
                  <a:spLocks noChangeShapeType="1"/>
                </p:cNvSpPr>
                <p:nvPr/>
              </p:nvSpPr>
              <p:spPr bwMode="auto">
                <a:xfrm>
                  <a:off x="2066925" y="1979613"/>
                  <a:ext cx="4763" cy="417512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3" name="Line 91"/>
                <p:cNvSpPr>
                  <a:spLocks noChangeShapeType="1"/>
                </p:cNvSpPr>
                <p:nvPr/>
              </p:nvSpPr>
              <p:spPr bwMode="auto">
                <a:xfrm>
                  <a:off x="2460625" y="2773363"/>
                  <a:ext cx="398463" cy="8096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4" name="Line 92"/>
                <p:cNvSpPr>
                  <a:spLocks noChangeShapeType="1"/>
                </p:cNvSpPr>
                <p:nvPr/>
              </p:nvSpPr>
              <p:spPr bwMode="auto">
                <a:xfrm>
                  <a:off x="2471738" y="3200400"/>
                  <a:ext cx="0" cy="40005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5" name="Line 93"/>
                <p:cNvSpPr>
                  <a:spLocks noChangeShapeType="1"/>
                </p:cNvSpPr>
                <p:nvPr/>
              </p:nvSpPr>
              <p:spPr bwMode="auto">
                <a:xfrm flipV="1">
                  <a:off x="2460625" y="1990725"/>
                  <a:ext cx="798513" cy="3778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6" name="Line 94"/>
                <p:cNvSpPr>
                  <a:spLocks noChangeShapeType="1"/>
                </p:cNvSpPr>
                <p:nvPr/>
              </p:nvSpPr>
              <p:spPr bwMode="auto">
                <a:xfrm>
                  <a:off x="2859088" y="1990725"/>
                  <a:ext cx="0" cy="15557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7" name="Line 95"/>
                <p:cNvSpPr>
                  <a:spLocks noChangeShapeType="1"/>
                </p:cNvSpPr>
                <p:nvPr/>
              </p:nvSpPr>
              <p:spPr bwMode="auto">
                <a:xfrm>
                  <a:off x="2859088" y="2224088"/>
                  <a:ext cx="0" cy="15557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8" name="Line 96"/>
                <p:cNvSpPr>
                  <a:spLocks noChangeShapeType="1"/>
                </p:cNvSpPr>
                <p:nvPr/>
              </p:nvSpPr>
              <p:spPr bwMode="auto">
                <a:xfrm>
                  <a:off x="2078038" y="1570038"/>
                  <a:ext cx="393700" cy="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9" name="Line 97"/>
                <p:cNvSpPr>
                  <a:spLocks noChangeShapeType="1"/>
                </p:cNvSpPr>
                <p:nvPr/>
              </p:nvSpPr>
              <p:spPr bwMode="auto">
                <a:xfrm>
                  <a:off x="2859088" y="1558925"/>
                  <a:ext cx="793750" cy="4159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0" name="Line 98"/>
                <p:cNvSpPr>
                  <a:spLocks noChangeShapeType="1"/>
                </p:cNvSpPr>
                <p:nvPr/>
              </p:nvSpPr>
              <p:spPr bwMode="auto">
                <a:xfrm>
                  <a:off x="3259138" y="1565275"/>
                  <a:ext cx="393700" cy="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1" name="Line 99"/>
                <p:cNvSpPr>
                  <a:spLocks noChangeShapeType="1"/>
                </p:cNvSpPr>
                <p:nvPr/>
              </p:nvSpPr>
              <p:spPr bwMode="auto">
                <a:xfrm flipH="1">
                  <a:off x="2847975" y="2397125"/>
                  <a:ext cx="400050" cy="382588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2" name="Line 100"/>
                <p:cNvSpPr>
                  <a:spLocks noChangeShapeType="1"/>
                </p:cNvSpPr>
                <p:nvPr/>
              </p:nvSpPr>
              <p:spPr bwMode="auto">
                <a:xfrm>
                  <a:off x="2865438" y="3189288"/>
                  <a:ext cx="387350" cy="40005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3" name="Line 101"/>
                <p:cNvSpPr>
                  <a:spLocks noChangeShapeType="1"/>
                </p:cNvSpPr>
                <p:nvPr/>
              </p:nvSpPr>
              <p:spPr bwMode="auto">
                <a:xfrm flipV="1">
                  <a:off x="3252788" y="2379663"/>
                  <a:ext cx="804862" cy="420687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4" name="Line 102"/>
                <p:cNvSpPr>
                  <a:spLocks noChangeShapeType="1"/>
                </p:cNvSpPr>
                <p:nvPr/>
              </p:nvSpPr>
              <p:spPr bwMode="auto">
                <a:xfrm>
                  <a:off x="3648075" y="2368550"/>
                  <a:ext cx="0" cy="160338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5" name="Line 103"/>
                <p:cNvSpPr>
                  <a:spLocks noChangeShapeType="1"/>
                </p:cNvSpPr>
                <p:nvPr/>
              </p:nvSpPr>
              <p:spPr bwMode="auto">
                <a:xfrm>
                  <a:off x="3648075" y="2628900"/>
                  <a:ext cx="0" cy="160338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6" name="Line 104"/>
                <p:cNvSpPr>
                  <a:spLocks noChangeShapeType="1"/>
                </p:cNvSpPr>
                <p:nvPr/>
              </p:nvSpPr>
              <p:spPr bwMode="auto">
                <a:xfrm>
                  <a:off x="3241675" y="3189288"/>
                  <a:ext cx="400050" cy="40005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7" name="Line 105"/>
                <p:cNvSpPr>
                  <a:spLocks noChangeShapeType="1"/>
                </p:cNvSpPr>
                <p:nvPr/>
              </p:nvSpPr>
              <p:spPr bwMode="auto">
                <a:xfrm>
                  <a:off x="4041775" y="1558925"/>
                  <a:ext cx="0" cy="4159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8" name="Line 106"/>
                <p:cNvSpPr>
                  <a:spLocks noChangeShapeType="1"/>
                </p:cNvSpPr>
                <p:nvPr/>
              </p:nvSpPr>
              <p:spPr bwMode="auto">
                <a:xfrm flipV="1">
                  <a:off x="4468813" y="1587500"/>
                  <a:ext cx="387350" cy="1192213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9" name="Line 107"/>
                <p:cNvSpPr>
                  <a:spLocks noChangeShapeType="1"/>
                </p:cNvSpPr>
                <p:nvPr/>
              </p:nvSpPr>
              <p:spPr bwMode="auto">
                <a:xfrm>
                  <a:off x="3652838" y="3189288"/>
                  <a:ext cx="776287" cy="38735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0" name="Line 108"/>
                <p:cNvSpPr>
                  <a:spLocks noChangeShapeType="1"/>
                </p:cNvSpPr>
                <p:nvPr/>
              </p:nvSpPr>
              <p:spPr bwMode="auto">
                <a:xfrm>
                  <a:off x="4046538" y="3195638"/>
                  <a:ext cx="0" cy="12065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1" name="Line 109"/>
                <p:cNvSpPr>
                  <a:spLocks noChangeShapeType="1"/>
                </p:cNvSpPr>
                <p:nvPr/>
              </p:nvSpPr>
              <p:spPr bwMode="auto">
                <a:xfrm>
                  <a:off x="4051300" y="3411538"/>
                  <a:ext cx="0" cy="182562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2" name="Line 110"/>
                <p:cNvSpPr>
                  <a:spLocks noChangeShapeType="1"/>
                </p:cNvSpPr>
                <p:nvPr/>
              </p:nvSpPr>
              <p:spPr bwMode="auto">
                <a:xfrm flipH="1">
                  <a:off x="4057650" y="1981200"/>
                  <a:ext cx="393700" cy="80327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3" name="Freeform 111"/>
                <p:cNvSpPr>
                  <a:spLocks/>
                </p:cNvSpPr>
                <p:nvPr/>
              </p:nvSpPr>
              <p:spPr bwMode="auto">
                <a:xfrm>
                  <a:off x="4451350" y="1581150"/>
                  <a:ext cx="150813" cy="798513"/>
                </a:xfrm>
                <a:custGeom>
                  <a:avLst/>
                  <a:gdLst>
                    <a:gd name="T0" fmla="*/ 0 w 187"/>
                    <a:gd name="T1" fmla="*/ 0 h 987"/>
                    <a:gd name="T2" fmla="*/ 2147483646 w 187"/>
                    <a:gd name="T3" fmla="*/ 2147483646 h 987"/>
                    <a:gd name="T4" fmla="*/ 2147483646 w 187"/>
                    <a:gd name="T5" fmla="*/ 2147483646 h 987"/>
                    <a:gd name="T6" fmla="*/ 0 60000 65536"/>
                    <a:gd name="T7" fmla="*/ 0 60000 65536"/>
                    <a:gd name="T8" fmla="*/ 0 60000 65536"/>
                    <a:gd name="T9" fmla="*/ 0 w 187"/>
                    <a:gd name="T10" fmla="*/ 0 h 987"/>
                    <a:gd name="T11" fmla="*/ 187 w 187"/>
                    <a:gd name="T12" fmla="*/ 987 h 9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7" h="987">
                      <a:moveTo>
                        <a:pt x="0" y="0"/>
                      </a:moveTo>
                      <a:cubicBezTo>
                        <a:pt x="91" y="158"/>
                        <a:pt x="183" y="316"/>
                        <a:pt x="185" y="480"/>
                      </a:cubicBezTo>
                      <a:cubicBezTo>
                        <a:pt x="187" y="644"/>
                        <a:pt x="42" y="903"/>
                        <a:pt x="14" y="987"/>
                      </a:cubicBezTo>
                    </a:path>
                  </a:pathLst>
                </a:custGeom>
                <a:noFill/>
                <a:ln w="57150" cmpd="sng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4" name="Line 112"/>
                <p:cNvSpPr>
                  <a:spLocks noChangeShapeType="1"/>
                </p:cNvSpPr>
                <p:nvPr/>
              </p:nvSpPr>
              <p:spPr bwMode="auto">
                <a:xfrm flipV="1">
                  <a:off x="4462463" y="2814638"/>
                  <a:ext cx="398462" cy="38100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485" name="Group 2"/>
                <p:cNvGrpSpPr>
                  <a:grpSpLocks/>
                </p:cNvGrpSpPr>
                <p:nvPr/>
              </p:nvGrpSpPr>
              <p:grpSpPr bwMode="auto">
                <a:xfrm flipV="1">
                  <a:off x="4848226" y="1539875"/>
                  <a:ext cx="3760112" cy="2193925"/>
                  <a:chOff x="4847602" y="1467068"/>
                  <a:chExt cx="3761383" cy="2192591"/>
                </a:xfrm>
              </p:grpSpPr>
              <p:grpSp>
                <p:nvGrpSpPr>
                  <p:cNvPr id="702" name="Group 2"/>
                  <p:cNvGrpSpPr>
                    <a:grpSpLocks/>
                  </p:cNvGrpSpPr>
                  <p:nvPr/>
                </p:nvGrpSpPr>
                <p:grpSpPr bwMode="auto">
                  <a:xfrm>
                    <a:off x="4847602" y="1563443"/>
                    <a:ext cx="1669209" cy="2096216"/>
                    <a:chOff x="768" y="1056"/>
                    <a:chExt cx="2064" cy="2592"/>
                  </a:xfrm>
                </p:grpSpPr>
                <p:grpSp>
                  <p:nvGrpSpPr>
                    <p:cNvPr id="774" name="Group 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3052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805" name="Oval 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806" name="Oval 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807" name="Oval 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808" name="Oval 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809" name="Oval 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775" name="Group 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2553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800" name="Oval 1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801" name="Oval 1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802" name="Oval 1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803" name="Oval 1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804" name="Oval 1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776" name="Group 1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3552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795" name="Oval 1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96" name="Oval 1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97" name="Oval 1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98" name="Oval 1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99" name="Oval 2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777" name="Group 2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1555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790" name="Oval 2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91" name="Oval 2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92" name="Oval 2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93" name="Oval 2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94" name="Oval 2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778" name="Group 2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1056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785" name="Oval 2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86" name="Oval 2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87" name="Oval 3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88" name="Oval 3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89" name="Oval 3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779" name="Group 3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2054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780" name="Oval 3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81" name="Oval 3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82" name="Oval 3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83" name="Oval 3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84" name="Oval 3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703" name="Group 39"/>
                  <p:cNvGrpSpPr>
                    <a:grpSpLocks/>
                  </p:cNvGrpSpPr>
                  <p:nvPr/>
                </p:nvGrpSpPr>
                <p:grpSpPr bwMode="auto">
                  <a:xfrm>
                    <a:off x="6827362" y="1563443"/>
                    <a:ext cx="1669209" cy="2096216"/>
                    <a:chOff x="768" y="1056"/>
                    <a:chExt cx="2064" cy="2592"/>
                  </a:xfrm>
                </p:grpSpPr>
                <p:grpSp>
                  <p:nvGrpSpPr>
                    <p:cNvPr id="738" name="Group 4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3052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769" name="Oval 4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70" name="Oval 4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71" name="Oval 4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72" name="Oval 4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73" name="Oval 4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739" name="Group 4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2553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764" name="Oval 4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65" name="Oval 4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66" name="Oval 4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67" name="Oval 5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68" name="Oval 5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740" name="Group 52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3552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759" name="Oval 5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60" name="Oval 5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61" name="Oval 5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62" name="Oval 5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63" name="Oval 5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741" name="Group 5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1555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754" name="Oval 5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55" name="Oval 6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56" name="Oval 6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57" name="Oval 6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58" name="Oval 6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742" name="Group 64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1056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749" name="Oval 6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50" name="Oval 6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51" name="Oval 6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52" name="Oval 6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53" name="Oval 6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743" name="Group 7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2054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744" name="Oval 7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45" name="Oval 7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46" name="Oval 7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47" name="Oval 7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48" name="Oval 7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</p:grpSp>
              <p:sp>
                <p:nvSpPr>
                  <p:cNvPr id="704" name="Line 7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119334" y="2805645"/>
                    <a:ext cx="155275" cy="194094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05" name="Line 79"/>
                  <p:cNvSpPr>
                    <a:spLocks noChangeShapeType="1"/>
                  </p:cNvSpPr>
                  <p:nvPr/>
                </p:nvSpPr>
                <p:spPr bwMode="auto">
                  <a:xfrm>
                    <a:off x="4886421" y="2805645"/>
                    <a:ext cx="388188" cy="388188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06" name="Line 8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886421" y="3038558"/>
                    <a:ext cx="194094" cy="194094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07" name="Line 8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274609" y="3232652"/>
                    <a:ext cx="388188" cy="388188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08" name="Line 83"/>
                  <p:cNvSpPr>
                    <a:spLocks noChangeShapeType="1"/>
                  </p:cNvSpPr>
                  <p:nvPr/>
                </p:nvSpPr>
                <p:spPr bwMode="auto">
                  <a:xfrm>
                    <a:off x="5662798" y="3620840"/>
                    <a:ext cx="427007" cy="0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09" name="Line 84"/>
                  <p:cNvSpPr>
                    <a:spLocks noChangeShapeType="1"/>
                  </p:cNvSpPr>
                  <p:nvPr/>
                </p:nvSpPr>
                <p:spPr bwMode="auto">
                  <a:xfrm>
                    <a:off x="5674120" y="2805645"/>
                    <a:ext cx="388188" cy="388188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10" name="Line 85"/>
                  <p:cNvSpPr>
                    <a:spLocks noChangeShapeType="1"/>
                  </p:cNvSpPr>
                  <p:nvPr/>
                </p:nvSpPr>
                <p:spPr bwMode="auto">
                  <a:xfrm>
                    <a:off x="5285931" y="2406135"/>
                    <a:ext cx="393850" cy="0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11" name="Freeform 86"/>
                  <p:cNvSpPr>
                    <a:spLocks/>
                  </p:cNvSpPr>
                  <p:nvPr/>
                </p:nvSpPr>
                <p:spPr bwMode="auto">
                  <a:xfrm>
                    <a:off x="4903405" y="1467068"/>
                    <a:ext cx="781229" cy="135193"/>
                  </a:xfrm>
                  <a:custGeom>
                    <a:avLst/>
                    <a:gdLst>
                      <a:gd name="T0" fmla="*/ 0 w 966"/>
                      <a:gd name="T1" fmla="*/ 2147483646 h 227"/>
                      <a:gd name="T2" fmla="*/ 2147483646 w 966"/>
                      <a:gd name="T3" fmla="*/ 2147483646 h 227"/>
                      <a:gd name="T4" fmla="*/ 2147483646 w 966"/>
                      <a:gd name="T5" fmla="*/ 2147483646 h 227"/>
                      <a:gd name="T6" fmla="*/ 0 60000 65536"/>
                      <a:gd name="T7" fmla="*/ 0 60000 65536"/>
                      <a:gd name="T8" fmla="*/ 0 60000 65536"/>
                      <a:gd name="T9" fmla="*/ 0 w 966"/>
                      <a:gd name="T10" fmla="*/ 0 h 227"/>
                      <a:gd name="T11" fmla="*/ 966 w 966"/>
                      <a:gd name="T12" fmla="*/ 227 h 227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966" h="227">
                        <a:moveTo>
                          <a:pt x="0" y="227"/>
                        </a:moveTo>
                        <a:cubicBezTo>
                          <a:pt x="149" y="114"/>
                          <a:pt x="298" y="2"/>
                          <a:pt x="459" y="1"/>
                        </a:cubicBezTo>
                        <a:cubicBezTo>
                          <a:pt x="620" y="0"/>
                          <a:pt x="793" y="110"/>
                          <a:pt x="966" y="220"/>
                        </a:cubicBezTo>
                      </a:path>
                    </a:pathLst>
                  </a:custGeom>
                  <a:noFill/>
                  <a:ln w="57150" cmpd="sng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12" name="Line 8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880760" y="1596601"/>
                    <a:ext cx="405171" cy="399510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13" name="Line 88"/>
                  <p:cNvSpPr>
                    <a:spLocks noChangeShapeType="1"/>
                  </p:cNvSpPr>
                  <p:nvPr/>
                </p:nvSpPr>
                <p:spPr bwMode="auto">
                  <a:xfrm>
                    <a:off x="5263287" y="2007433"/>
                    <a:ext cx="410833" cy="0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14" name="Line 8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072822" y="2001772"/>
                    <a:ext cx="405171" cy="809534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15" name="Line 90"/>
                  <p:cNvSpPr>
                    <a:spLocks noChangeShapeType="1"/>
                  </p:cNvSpPr>
                  <p:nvPr/>
                </p:nvSpPr>
                <p:spPr bwMode="auto">
                  <a:xfrm>
                    <a:off x="6073630" y="2006624"/>
                    <a:ext cx="4852" cy="416494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16" name="Line 91"/>
                  <p:cNvSpPr>
                    <a:spLocks noChangeShapeType="1"/>
                  </p:cNvSpPr>
                  <p:nvPr/>
                </p:nvSpPr>
                <p:spPr bwMode="auto">
                  <a:xfrm>
                    <a:off x="6466671" y="2799984"/>
                    <a:ext cx="399510" cy="809534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17" name="Line 92"/>
                  <p:cNvSpPr>
                    <a:spLocks noChangeShapeType="1"/>
                  </p:cNvSpPr>
                  <p:nvPr/>
                </p:nvSpPr>
                <p:spPr bwMode="auto">
                  <a:xfrm>
                    <a:off x="6477993" y="3226991"/>
                    <a:ext cx="0" cy="399510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18" name="Line 9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466671" y="2017946"/>
                    <a:ext cx="799021" cy="377675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19" name="Line 94"/>
                  <p:cNvSpPr>
                    <a:spLocks noChangeShapeType="1"/>
                  </p:cNvSpPr>
                  <p:nvPr/>
                </p:nvSpPr>
                <p:spPr bwMode="auto">
                  <a:xfrm>
                    <a:off x="6866181" y="2017946"/>
                    <a:ext cx="0" cy="155275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20" name="Line 95"/>
                  <p:cNvSpPr>
                    <a:spLocks noChangeShapeType="1"/>
                  </p:cNvSpPr>
                  <p:nvPr/>
                </p:nvSpPr>
                <p:spPr bwMode="auto">
                  <a:xfrm>
                    <a:off x="6866181" y="2250859"/>
                    <a:ext cx="0" cy="155275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21" name="Line 96"/>
                  <p:cNvSpPr>
                    <a:spLocks noChangeShapeType="1"/>
                  </p:cNvSpPr>
                  <p:nvPr/>
                </p:nvSpPr>
                <p:spPr bwMode="auto">
                  <a:xfrm>
                    <a:off x="6084144" y="1596601"/>
                    <a:ext cx="393849" cy="0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22" name="Line 97"/>
                  <p:cNvSpPr>
                    <a:spLocks noChangeShapeType="1"/>
                  </p:cNvSpPr>
                  <p:nvPr/>
                </p:nvSpPr>
                <p:spPr bwMode="auto">
                  <a:xfrm>
                    <a:off x="6866181" y="1585278"/>
                    <a:ext cx="792551" cy="416493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23" name="Line 98"/>
                  <p:cNvSpPr>
                    <a:spLocks noChangeShapeType="1"/>
                  </p:cNvSpPr>
                  <p:nvPr/>
                </p:nvSpPr>
                <p:spPr bwMode="auto">
                  <a:xfrm>
                    <a:off x="7265691" y="1590939"/>
                    <a:ext cx="393850" cy="0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24" name="Line 9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854859" y="2423118"/>
                    <a:ext cx="399510" cy="382527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25" name="Line 100"/>
                  <p:cNvSpPr>
                    <a:spLocks noChangeShapeType="1"/>
                  </p:cNvSpPr>
                  <p:nvPr/>
                </p:nvSpPr>
                <p:spPr bwMode="auto">
                  <a:xfrm>
                    <a:off x="6871842" y="3215669"/>
                    <a:ext cx="388188" cy="399510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26" name="Line 10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260031" y="2406135"/>
                    <a:ext cx="803873" cy="421346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27" name="Line 102"/>
                  <p:cNvSpPr>
                    <a:spLocks noChangeShapeType="1"/>
                  </p:cNvSpPr>
                  <p:nvPr/>
                </p:nvSpPr>
                <p:spPr bwMode="auto">
                  <a:xfrm>
                    <a:off x="7653880" y="2395621"/>
                    <a:ext cx="0" cy="160128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28" name="Line 103"/>
                  <p:cNvSpPr>
                    <a:spLocks noChangeShapeType="1"/>
                  </p:cNvSpPr>
                  <p:nvPr/>
                </p:nvSpPr>
                <p:spPr bwMode="auto">
                  <a:xfrm>
                    <a:off x="7653880" y="2656031"/>
                    <a:ext cx="0" cy="160128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29" name="Line 104"/>
                  <p:cNvSpPr>
                    <a:spLocks noChangeShapeType="1"/>
                  </p:cNvSpPr>
                  <p:nvPr/>
                </p:nvSpPr>
                <p:spPr bwMode="auto">
                  <a:xfrm>
                    <a:off x="7248708" y="3215669"/>
                    <a:ext cx="399510" cy="399510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30" name="Line 105"/>
                  <p:cNvSpPr>
                    <a:spLocks noChangeShapeType="1"/>
                  </p:cNvSpPr>
                  <p:nvPr/>
                </p:nvSpPr>
                <p:spPr bwMode="auto">
                  <a:xfrm>
                    <a:off x="8047729" y="1585278"/>
                    <a:ext cx="0" cy="416493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32" name="Line 107"/>
                  <p:cNvSpPr>
                    <a:spLocks noChangeShapeType="1"/>
                  </p:cNvSpPr>
                  <p:nvPr/>
                </p:nvSpPr>
                <p:spPr bwMode="auto">
                  <a:xfrm>
                    <a:off x="7659541" y="3215669"/>
                    <a:ext cx="776376" cy="388188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33" name="Line 108"/>
                  <p:cNvSpPr>
                    <a:spLocks noChangeShapeType="1"/>
                  </p:cNvSpPr>
                  <p:nvPr/>
                </p:nvSpPr>
                <p:spPr bwMode="auto">
                  <a:xfrm>
                    <a:off x="8052582" y="3221330"/>
                    <a:ext cx="0" cy="122118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34" name="Line 109"/>
                  <p:cNvSpPr>
                    <a:spLocks noChangeShapeType="1"/>
                  </p:cNvSpPr>
                  <p:nvPr/>
                </p:nvSpPr>
                <p:spPr bwMode="auto">
                  <a:xfrm>
                    <a:off x="8058242" y="3438068"/>
                    <a:ext cx="0" cy="182772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35" name="Line 11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8063904" y="2007433"/>
                    <a:ext cx="393849" cy="803873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36" name="Freeform 111"/>
                  <p:cNvSpPr>
                    <a:spLocks/>
                  </p:cNvSpPr>
                  <p:nvPr/>
                </p:nvSpPr>
                <p:spPr bwMode="auto">
                  <a:xfrm>
                    <a:off x="8457753" y="1607923"/>
                    <a:ext cx="151232" cy="798212"/>
                  </a:xfrm>
                  <a:custGeom>
                    <a:avLst/>
                    <a:gdLst>
                      <a:gd name="T0" fmla="*/ 0 w 187"/>
                      <a:gd name="T1" fmla="*/ 0 h 987"/>
                      <a:gd name="T2" fmla="*/ 2147483646 w 187"/>
                      <a:gd name="T3" fmla="*/ 2147483646 h 987"/>
                      <a:gd name="T4" fmla="*/ 2147483646 w 187"/>
                      <a:gd name="T5" fmla="*/ 2147483646 h 987"/>
                      <a:gd name="T6" fmla="*/ 0 60000 65536"/>
                      <a:gd name="T7" fmla="*/ 0 60000 65536"/>
                      <a:gd name="T8" fmla="*/ 0 60000 65536"/>
                      <a:gd name="T9" fmla="*/ 0 w 187"/>
                      <a:gd name="T10" fmla="*/ 0 h 987"/>
                      <a:gd name="T11" fmla="*/ 187 w 187"/>
                      <a:gd name="T12" fmla="*/ 987 h 987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87" h="987">
                        <a:moveTo>
                          <a:pt x="0" y="0"/>
                        </a:moveTo>
                        <a:cubicBezTo>
                          <a:pt x="91" y="158"/>
                          <a:pt x="183" y="316"/>
                          <a:pt x="185" y="480"/>
                        </a:cubicBezTo>
                        <a:cubicBezTo>
                          <a:pt x="187" y="644"/>
                          <a:pt x="42" y="903"/>
                          <a:pt x="14" y="987"/>
                        </a:cubicBezTo>
                      </a:path>
                    </a:pathLst>
                  </a:custGeom>
                  <a:noFill/>
                  <a:ln w="57150" cmpd="sng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486" name="Group 2"/>
                <p:cNvGrpSpPr>
                  <a:grpSpLocks/>
                </p:cNvGrpSpPr>
                <p:nvPr/>
              </p:nvGrpSpPr>
              <p:grpSpPr bwMode="auto">
                <a:xfrm>
                  <a:off x="847725" y="3970338"/>
                  <a:ext cx="1668463" cy="2095500"/>
                  <a:chOff x="768" y="1056"/>
                  <a:chExt cx="2064" cy="2592"/>
                </a:xfrm>
              </p:grpSpPr>
              <p:grpSp>
                <p:nvGrpSpPr>
                  <p:cNvPr id="666" name="Group 3"/>
                  <p:cNvGrpSpPr>
                    <a:grpSpLocks/>
                  </p:cNvGrpSpPr>
                  <p:nvPr/>
                </p:nvGrpSpPr>
                <p:grpSpPr bwMode="auto">
                  <a:xfrm>
                    <a:off x="768" y="30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97" name="Oval 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" name="Oval 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9" name="Oval 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" name="Oval 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1" name="Oval 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67" name="Group 9"/>
                  <p:cNvGrpSpPr>
                    <a:grpSpLocks/>
                  </p:cNvGrpSpPr>
                  <p:nvPr/>
                </p:nvGrpSpPr>
                <p:grpSpPr bwMode="auto">
                  <a:xfrm>
                    <a:off x="768" y="2553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92" name="Oval 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3" name="Oval 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4" name="Oval 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5" name="Oval 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6" name="Oval 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68" name="Group 15"/>
                  <p:cNvGrpSpPr>
                    <a:grpSpLocks/>
                  </p:cNvGrpSpPr>
                  <p:nvPr/>
                </p:nvGrpSpPr>
                <p:grpSpPr bwMode="auto">
                  <a:xfrm>
                    <a:off x="768" y="35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87" name="Oval 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88" name="Oval 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89" name="Oval 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0" name="Oval 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1" name="Oval 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69" name="Group 21"/>
                  <p:cNvGrpSpPr>
                    <a:grpSpLocks/>
                  </p:cNvGrpSpPr>
                  <p:nvPr/>
                </p:nvGrpSpPr>
                <p:grpSpPr bwMode="auto">
                  <a:xfrm>
                    <a:off x="768" y="1555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82" name="Oval 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83" name="Oval 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84" name="Oval 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85" name="Oval 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86" name="Oval 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70" name="Group 27"/>
                  <p:cNvGrpSpPr>
                    <a:grpSpLocks/>
                  </p:cNvGrpSpPr>
                  <p:nvPr/>
                </p:nvGrpSpPr>
                <p:grpSpPr bwMode="auto">
                  <a:xfrm>
                    <a:off x="768" y="1056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77" name="Oval 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78" name="Oval 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79" name="Oval 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80" name="Oval 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81" name="Oval 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71" name="Group 33"/>
                  <p:cNvGrpSpPr>
                    <a:grpSpLocks/>
                  </p:cNvGrpSpPr>
                  <p:nvPr/>
                </p:nvGrpSpPr>
                <p:grpSpPr bwMode="auto">
                  <a:xfrm>
                    <a:off x="768" y="2054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72" name="Oval 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73" name="Oval 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74" name="Oval 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75" name="Oval 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76" name="Oval 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487" name="Group 39"/>
                <p:cNvGrpSpPr>
                  <a:grpSpLocks/>
                </p:cNvGrpSpPr>
                <p:nvPr/>
              </p:nvGrpSpPr>
              <p:grpSpPr bwMode="auto">
                <a:xfrm>
                  <a:off x="2827338" y="3970338"/>
                  <a:ext cx="1668462" cy="2095500"/>
                  <a:chOff x="768" y="1056"/>
                  <a:chExt cx="2064" cy="2592"/>
                </a:xfrm>
              </p:grpSpPr>
              <p:grpSp>
                <p:nvGrpSpPr>
                  <p:cNvPr id="630" name="Group 40"/>
                  <p:cNvGrpSpPr>
                    <a:grpSpLocks/>
                  </p:cNvGrpSpPr>
                  <p:nvPr/>
                </p:nvGrpSpPr>
                <p:grpSpPr bwMode="auto">
                  <a:xfrm>
                    <a:off x="768" y="30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61" name="Oval 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62" name="Oval 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63" name="Oval 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64" name="Oval 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65" name="Oval 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31" name="Group 46"/>
                  <p:cNvGrpSpPr>
                    <a:grpSpLocks/>
                  </p:cNvGrpSpPr>
                  <p:nvPr/>
                </p:nvGrpSpPr>
                <p:grpSpPr bwMode="auto">
                  <a:xfrm>
                    <a:off x="768" y="2553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56" name="Oval 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57" name="Oval 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58" name="Oval 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59" name="Oval 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60" name="Oval 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32" name="Group 52"/>
                  <p:cNvGrpSpPr>
                    <a:grpSpLocks/>
                  </p:cNvGrpSpPr>
                  <p:nvPr/>
                </p:nvGrpSpPr>
                <p:grpSpPr bwMode="auto">
                  <a:xfrm>
                    <a:off x="768" y="35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51" name="Oval 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52" name="Oval 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53" name="Oval 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54" name="Oval 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55" name="Oval 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33" name="Group 58"/>
                  <p:cNvGrpSpPr>
                    <a:grpSpLocks/>
                  </p:cNvGrpSpPr>
                  <p:nvPr/>
                </p:nvGrpSpPr>
                <p:grpSpPr bwMode="auto">
                  <a:xfrm>
                    <a:off x="768" y="1555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46" name="Oval 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47" name="Oval 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48" name="Oval 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49" name="Oval 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50" name="Oval 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34" name="Group 64"/>
                  <p:cNvGrpSpPr>
                    <a:grpSpLocks/>
                  </p:cNvGrpSpPr>
                  <p:nvPr/>
                </p:nvGrpSpPr>
                <p:grpSpPr bwMode="auto">
                  <a:xfrm>
                    <a:off x="768" y="1056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41" name="Oval 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42" name="Oval 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43" name="Oval 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44" name="Oval 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45" name="Oval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35" name="Group 70"/>
                  <p:cNvGrpSpPr>
                    <a:grpSpLocks/>
                  </p:cNvGrpSpPr>
                  <p:nvPr/>
                </p:nvGrpSpPr>
                <p:grpSpPr bwMode="auto">
                  <a:xfrm>
                    <a:off x="768" y="2054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36" name="Oval 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37" name="Oval 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38" name="Oval 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39" name="Oval 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40" name="Oval 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  <p:sp>
              <p:nvSpPr>
                <p:cNvPr id="488" name="Line 78"/>
                <p:cNvSpPr>
                  <a:spLocks noChangeShapeType="1"/>
                </p:cNvSpPr>
                <p:nvPr/>
              </p:nvSpPr>
              <p:spPr bwMode="auto">
                <a:xfrm flipH="1" flipV="1">
                  <a:off x="1274763" y="5211763"/>
                  <a:ext cx="19050" cy="33337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9" name="Line 79"/>
                <p:cNvSpPr>
                  <a:spLocks noChangeShapeType="1"/>
                </p:cNvSpPr>
                <p:nvPr/>
              </p:nvSpPr>
              <p:spPr bwMode="auto">
                <a:xfrm>
                  <a:off x="885825" y="5211763"/>
                  <a:ext cx="17463" cy="382587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0" name="Line 82"/>
                <p:cNvSpPr>
                  <a:spLocks noChangeShapeType="1"/>
                </p:cNvSpPr>
                <p:nvPr/>
              </p:nvSpPr>
              <p:spPr bwMode="auto">
                <a:xfrm flipV="1">
                  <a:off x="1274763" y="5638800"/>
                  <a:ext cx="387350" cy="388938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1" name="Line 84"/>
                <p:cNvSpPr>
                  <a:spLocks noChangeShapeType="1"/>
                </p:cNvSpPr>
                <p:nvPr/>
              </p:nvSpPr>
              <p:spPr bwMode="auto">
                <a:xfrm>
                  <a:off x="1673225" y="5211763"/>
                  <a:ext cx="388938" cy="388937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2" name="Line 85"/>
                <p:cNvSpPr>
                  <a:spLocks noChangeShapeType="1"/>
                </p:cNvSpPr>
                <p:nvPr/>
              </p:nvSpPr>
              <p:spPr bwMode="auto">
                <a:xfrm>
                  <a:off x="1257300" y="4813300"/>
                  <a:ext cx="393700" cy="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3" name="Freeform 86"/>
                <p:cNvSpPr>
                  <a:spLocks/>
                </p:cNvSpPr>
                <p:nvPr/>
              </p:nvSpPr>
              <p:spPr bwMode="auto">
                <a:xfrm>
                  <a:off x="903288" y="3825875"/>
                  <a:ext cx="781050" cy="182563"/>
                </a:xfrm>
                <a:custGeom>
                  <a:avLst/>
                  <a:gdLst>
                    <a:gd name="T0" fmla="*/ 0 w 966"/>
                    <a:gd name="T1" fmla="*/ 2147483646 h 227"/>
                    <a:gd name="T2" fmla="*/ 2147483646 w 966"/>
                    <a:gd name="T3" fmla="*/ 2147483646 h 227"/>
                    <a:gd name="T4" fmla="*/ 2147483646 w 966"/>
                    <a:gd name="T5" fmla="*/ 2147483646 h 227"/>
                    <a:gd name="T6" fmla="*/ 0 60000 65536"/>
                    <a:gd name="T7" fmla="*/ 0 60000 65536"/>
                    <a:gd name="T8" fmla="*/ 0 60000 65536"/>
                    <a:gd name="T9" fmla="*/ 0 w 966"/>
                    <a:gd name="T10" fmla="*/ 0 h 227"/>
                    <a:gd name="T11" fmla="*/ 966 w 966"/>
                    <a:gd name="T12" fmla="*/ 227 h 2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66" h="227">
                      <a:moveTo>
                        <a:pt x="0" y="227"/>
                      </a:moveTo>
                      <a:cubicBezTo>
                        <a:pt x="149" y="114"/>
                        <a:pt x="298" y="2"/>
                        <a:pt x="459" y="1"/>
                      </a:cubicBezTo>
                      <a:cubicBezTo>
                        <a:pt x="620" y="0"/>
                        <a:pt x="793" y="110"/>
                        <a:pt x="966" y="220"/>
                      </a:cubicBezTo>
                    </a:path>
                  </a:pathLst>
                </a:custGeom>
                <a:noFill/>
                <a:ln w="57150" cmpd="sng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4" name="Line 87"/>
                <p:cNvSpPr>
                  <a:spLocks noChangeShapeType="1"/>
                </p:cNvSpPr>
                <p:nvPr/>
              </p:nvSpPr>
              <p:spPr bwMode="auto">
                <a:xfrm flipH="1">
                  <a:off x="881063" y="4003675"/>
                  <a:ext cx="404812" cy="398463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5" name="Line 88"/>
                <p:cNvSpPr>
                  <a:spLocks noChangeShapeType="1"/>
                </p:cNvSpPr>
                <p:nvPr/>
              </p:nvSpPr>
              <p:spPr bwMode="auto">
                <a:xfrm>
                  <a:off x="1262063" y="4414838"/>
                  <a:ext cx="411162" cy="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6" name="Line 89"/>
                <p:cNvSpPr>
                  <a:spLocks noChangeShapeType="1"/>
                </p:cNvSpPr>
                <p:nvPr/>
              </p:nvSpPr>
              <p:spPr bwMode="auto">
                <a:xfrm flipV="1">
                  <a:off x="2071688" y="4408488"/>
                  <a:ext cx="406400" cy="8096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7" name="Line 90"/>
                <p:cNvSpPr>
                  <a:spLocks noChangeShapeType="1"/>
                </p:cNvSpPr>
                <p:nvPr/>
              </p:nvSpPr>
              <p:spPr bwMode="auto">
                <a:xfrm>
                  <a:off x="2073275" y="4413250"/>
                  <a:ext cx="4763" cy="4159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8" name="Line 91"/>
                <p:cNvSpPr>
                  <a:spLocks noChangeShapeType="1"/>
                </p:cNvSpPr>
                <p:nvPr/>
              </p:nvSpPr>
              <p:spPr bwMode="auto">
                <a:xfrm flipH="1">
                  <a:off x="2111375" y="5230813"/>
                  <a:ext cx="355600" cy="7715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9" name="Line 92"/>
                <p:cNvSpPr>
                  <a:spLocks noChangeShapeType="1"/>
                </p:cNvSpPr>
                <p:nvPr/>
              </p:nvSpPr>
              <p:spPr bwMode="auto">
                <a:xfrm>
                  <a:off x="2478088" y="5634038"/>
                  <a:ext cx="0" cy="398462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0" name="Line 93"/>
                <p:cNvSpPr>
                  <a:spLocks noChangeShapeType="1"/>
                </p:cNvSpPr>
                <p:nvPr/>
              </p:nvSpPr>
              <p:spPr bwMode="auto">
                <a:xfrm flipV="1">
                  <a:off x="2466975" y="4424363"/>
                  <a:ext cx="798513" cy="3778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1" name="Line 94"/>
                <p:cNvSpPr>
                  <a:spLocks noChangeShapeType="1"/>
                </p:cNvSpPr>
                <p:nvPr/>
              </p:nvSpPr>
              <p:spPr bwMode="auto">
                <a:xfrm>
                  <a:off x="2865438" y="4424363"/>
                  <a:ext cx="0" cy="15557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2" name="Line 95"/>
                <p:cNvSpPr>
                  <a:spLocks noChangeShapeType="1"/>
                </p:cNvSpPr>
                <p:nvPr/>
              </p:nvSpPr>
              <p:spPr bwMode="auto">
                <a:xfrm>
                  <a:off x="2865438" y="4657725"/>
                  <a:ext cx="0" cy="15557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3" name="Line 96"/>
                <p:cNvSpPr>
                  <a:spLocks noChangeShapeType="1"/>
                </p:cNvSpPr>
                <p:nvPr/>
              </p:nvSpPr>
              <p:spPr bwMode="auto">
                <a:xfrm>
                  <a:off x="2084388" y="4003675"/>
                  <a:ext cx="393700" cy="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4" name="Line 97"/>
                <p:cNvSpPr>
                  <a:spLocks noChangeShapeType="1"/>
                </p:cNvSpPr>
                <p:nvPr/>
              </p:nvSpPr>
              <p:spPr bwMode="auto">
                <a:xfrm>
                  <a:off x="2865438" y="3992563"/>
                  <a:ext cx="792162" cy="4159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5" name="Line 98"/>
                <p:cNvSpPr>
                  <a:spLocks noChangeShapeType="1"/>
                </p:cNvSpPr>
                <p:nvPr/>
              </p:nvSpPr>
              <p:spPr bwMode="auto">
                <a:xfrm>
                  <a:off x="3265488" y="3997325"/>
                  <a:ext cx="393700" cy="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6" name="Line 99"/>
                <p:cNvSpPr>
                  <a:spLocks noChangeShapeType="1"/>
                </p:cNvSpPr>
                <p:nvPr/>
              </p:nvSpPr>
              <p:spPr bwMode="auto">
                <a:xfrm flipH="1">
                  <a:off x="2854325" y="4829175"/>
                  <a:ext cx="400050" cy="382588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7" name="Line 100"/>
                <p:cNvSpPr>
                  <a:spLocks noChangeShapeType="1"/>
                </p:cNvSpPr>
                <p:nvPr/>
              </p:nvSpPr>
              <p:spPr bwMode="auto">
                <a:xfrm flipH="1" flipV="1">
                  <a:off x="3295650" y="6048375"/>
                  <a:ext cx="346075" cy="1588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8" name="Line 101"/>
                <p:cNvSpPr>
                  <a:spLocks noChangeShapeType="1"/>
                </p:cNvSpPr>
                <p:nvPr/>
              </p:nvSpPr>
              <p:spPr bwMode="auto">
                <a:xfrm flipV="1">
                  <a:off x="3259138" y="4813300"/>
                  <a:ext cx="804862" cy="420688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9" name="Line 102"/>
                <p:cNvSpPr>
                  <a:spLocks noChangeShapeType="1"/>
                </p:cNvSpPr>
                <p:nvPr/>
              </p:nvSpPr>
              <p:spPr bwMode="auto">
                <a:xfrm>
                  <a:off x="3652838" y="4802188"/>
                  <a:ext cx="0" cy="160337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0" name="Line 103"/>
                <p:cNvSpPr>
                  <a:spLocks noChangeShapeType="1"/>
                </p:cNvSpPr>
                <p:nvPr/>
              </p:nvSpPr>
              <p:spPr bwMode="auto">
                <a:xfrm>
                  <a:off x="3652838" y="5062538"/>
                  <a:ext cx="0" cy="160337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1" name="Line 104"/>
                <p:cNvSpPr>
                  <a:spLocks noChangeShapeType="1"/>
                </p:cNvSpPr>
                <p:nvPr/>
              </p:nvSpPr>
              <p:spPr bwMode="auto">
                <a:xfrm>
                  <a:off x="2874963" y="5611813"/>
                  <a:ext cx="381000" cy="7937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2" name="Line 105"/>
                <p:cNvSpPr>
                  <a:spLocks noChangeShapeType="1"/>
                </p:cNvSpPr>
                <p:nvPr/>
              </p:nvSpPr>
              <p:spPr bwMode="auto">
                <a:xfrm>
                  <a:off x="4046538" y="3992563"/>
                  <a:ext cx="0" cy="4159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3" name="Line 106"/>
                <p:cNvSpPr>
                  <a:spLocks noChangeShapeType="1"/>
                </p:cNvSpPr>
                <p:nvPr/>
              </p:nvSpPr>
              <p:spPr bwMode="auto">
                <a:xfrm flipV="1">
                  <a:off x="4473575" y="4818063"/>
                  <a:ext cx="430213" cy="39370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4" name="Line 107"/>
                <p:cNvSpPr>
                  <a:spLocks noChangeShapeType="1"/>
                </p:cNvSpPr>
                <p:nvPr/>
              </p:nvSpPr>
              <p:spPr bwMode="auto">
                <a:xfrm>
                  <a:off x="3659188" y="5622925"/>
                  <a:ext cx="776287" cy="38735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5" name="Line 108"/>
                <p:cNvSpPr>
                  <a:spLocks noChangeShapeType="1"/>
                </p:cNvSpPr>
                <p:nvPr/>
              </p:nvSpPr>
              <p:spPr bwMode="auto">
                <a:xfrm>
                  <a:off x="4052888" y="5627688"/>
                  <a:ext cx="0" cy="122237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6" name="Line 109"/>
                <p:cNvSpPr>
                  <a:spLocks noChangeShapeType="1"/>
                </p:cNvSpPr>
                <p:nvPr/>
              </p:nvSpPr>
              <p:spPr bwMode="auto">
                <a:xfrm>
                  <a:off x="4057650" y="5845175"/>
                  <a:ext cx="0" cy="182563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7" name="Line 110"/>
                <p:cNvSpPr>
                  <a:spLocks noChangeShapeType="1"/>
                </p:cNvSpPr>
                <p:nvPr/>
              </p:nvSpPr>
              <p:spPr bwMode="auto">
                <a:xfrm flipH="1">
                  <a:off x="4064000" y="4414838"/>
                  <a:ext cx="393700" cy="80327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8" name="Freeform 111"/>
                <p:cNvSpPr>
                  <a:spLocks/>
                </p:cNvSpPr>
                <p:nvPr/>
              </p:nvSpPr>
              <p:spPr bwMode="auto">
                <a:xfrm>
                  <a:off x="4457700" y="4014788"/>
                  <a:ext cx="150813" cy="798512"/>
                </a:xfrm>
                <a:custGeom>
                  <a:avLst/>
                  <a:gdLst>
                    <a:gd name="T0" fmla="*/ 0 w 187"/>
                    <a:gd name="T1" fmla="*/ 0 h 987"/>
                    <a:gd name="T2" fmla="*/ 2147483646 w 187"/>
                    <a:gd name="T3" fmla="*/ 2147483646 h 987"/>
                    <a:gd name="T4" fmla="*/ 2147483646 w 187"/>
                    <a:gd name="T5" fmla="*/ 2147483646 h 987"/>
                    <a:gd name="T6" fmla="*/ 0 60000 65536"/>
                    <a:gd name="T7" fmla="*/ 0 60000 65536"/>
                    <a:gd name="T8" fmla="*/ 0 60000 65536"/>
                    <a:gd name="T9" fmla="*/ 0 w 187"/>
                    <a:gd name="T10" fmla="*/ 0 h 987"/>
                    <a:gd name="T11" fmla="*/ 187 w 187"/>
                    <a:gd name="T12" fmla="*/ 987 h 9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7" h="987">
                      <a:moveTo>
                        <a:pt x="0" y="0"/>
                      </a:moveTo>
                      <a:cubicBezTo>
                        <a:pt x="91" y="158"/>
                        <a:pt x="183" y="316"/>
                        <a:pt x="185" y="480"/>
                      </a:cubicBezTo>
                      <a:cubicBezTo>
                        <a:pt x="187" y="644"/>
                        <a:pt x="42" y="903"/>
                        <a:pt x="14" y="987"/>
                      </a:cubicBezTo>
                    </a:path>
                  </a:pathLst>
                </a:custGeom>
                <a:noFill/>
                <a:ln w="57150" cmpd="sng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9" name="Line 112"/>
                <p:cNvSpPr>
                  <a:spLocks noChangeShapeType="1"/>
                </p:cNvSpPr>
                <p:nvPr/>
              </p:nvSpPr>
              <p:spPr bwMode="auto">
                <a:xfrm>
                  <a:off x="4468813" y="5627688"/>
                  <a:ext cx="160337" cy="13335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520" name="Group 2"/>
                <p:cNvGrpSpPr>
                  <a:grpSpLocks/>
                </p:cNvGrpSpPr>
                <p:nvPr/>
              </p:nvGrpSpPr>
              <p:grpSpPr bwMode="auto">
                <a:xfrm>
                  <a:off x="4860925" y="3959225"/>
                  <a:ext cx="1670050" cy="2095500"/>
                  <a:chOff x="768" y="1056"/>
                  <a:chExt cx="2064" cy="2592"/>
                </a:xfrm>
              </p:grpSpPr>
              <p:grpSp>
                <p:nvGrpSpPr>
                  <p:cNvPr id="594" name="Group 3"/>
                  <p:cNvGrpSpPr>
                    <a:grpSpLocks/>
                  </p:cNvGrpSpPr>
                  <p:nvPr/>
                </p:nvGrpSpPr>
                <p:grpSpPr bwMode="auto">
                  <a:xfrm>
                    <a:off x="768" y="30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25" name="Oval 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26" name="Oval 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27" name="Oval 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28" name="Oval 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29" name="Oval 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595" name="Group 9"/>
                  <p:cNvGrpSpPr>
                    <a:grpSpLocks/>
                  </p:cNvGrpSpPr>
                  <p:nvPr/>
                </p:nvGrpSpPr>
                <p:grpSpPr bwMode="auto">
                  <a:xfrm>
                    <a:off x="768" y="2553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20" name="Oval 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21" name="Oval 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22" name="Oval 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23" name="Oval 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24" name="Oval 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596" name="Group 15"/>
                  <p:cNvGrpSpPr>
                    <a:grpSpLocks/>
                  </p:cNvGrpSpPr>
                  <p:nvPr/>
                </p:nvGrpSpPr>
                <p:grpSpPr bwMode="auto">
                  <a:xfrm>
                    <a:off x="768" y="35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15" name="Oval 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16" name="Oval 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17" name="Oval 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18" name="Oval 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19" name="Oval 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597" name="Group 21"/>
                  <p:cNvGrpSpPr>
                    <a:grpSpLocks/>
                  </p:cNvGrpSpPr>
                  <p:nvPr/>
                </p:nvGrpSpPr>
                <p:grpSpPr bwMode="auto">
                  <a:xfrm>
                    <a:off x="768" y="1555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10" name="Oval 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11" name="Oval 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12" name="Oval 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13" name="Oval 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14" name="Oval 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598" name="Group 27"/>
                  <p:cNvGrpSpPr>
                    <a:grpSpLocks/>
                  </p:cNvGrpSpPr>
                  <p:nvPr/>
                </p:nvGrpSpPr>
                <p:grpSpPr bwMode="auto">
                  <a:xfrm>
                    <a:off x="768" y="1056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05" name="Oval 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06" name="Oval 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07" name="Oval 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08" name="Oval 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09" name="Oval 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599" name="Group 33"/>
                  <p:cNvGrpSpPr>
                    <a:grpSpLocks/>
                  </p:cNvGrpSpPr>
                  <p:nvPr/>
                </p:nvGrpSpPr>
                <p:grpSpPr bwMode="auto">
                  <a:xfrm>
                    <a:off x="768" y="2054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00" name="Oval 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01" name="Oval 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02" name="Oval 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03" name="Oval 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04" name="Oval 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521" name="Group 39"/>
                <p:cNvGrpSpPr>
                  <a:grpSpLocks/>
                </p:cNvGrpSpPr>
                <p:nvPr/>
              </p:nvGrpSpPr>
              <p:grpSpPr bwMode="auto">
                <a:xfrm>
                  <a:off x="6840538" y="3959225"/>
                  <a:ext cx="1670050" cy="2095500"/>
                  <a:chOff x="768" y="1056"/>
                  <a:chExt cx="2064" cy="2592"/>
                </a:xfrm>
              </p:grpSpPr>
              <p:grpSp>
                <p:nvGrpSpPr>
                  <p:cNvPr id="558" name="Group 40"/>
                  <p:cNvGrpSpPr>
                    <a:grpSpLocks/>
                  </p:cNvGrpSpPr>
                  <p:nvPr/>
                </p:nvGrpSpPr>
                <p:grpSpPr bwMode="auto">
                  <a:xfrm>
                    <a:off x="768" y="30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589" name="Oval 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90" name="Oval 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91" name="Oval 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92" name="Oval 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93" name="Oval 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559" name="Group 46"/>
                  <p:cNvGrpSpPr>
                    <a:grpSpLocks/>
                  </p:cNvGrpSpPr>
                  <p:nvPr/>
                </p:nvGrpSpPr>
                <p:grpSpPr bwMode="auto">
                  <a:xfrm>
                    <a:off x="768" y="2553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584" name="Oval 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85" name="Oval 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86" name="Oval 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87" name="Oval 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88" name="Oval 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560" name="Group 52"/>
                  <p:cNvGrpSpPr>
                    <a:grpSpLocks/>
                  </p:cNvGrpSpPr>
                  <p:nvPr/>
                </p:nvGrpSpPr>
                <p:grpSpPr bwMode="auto">
                  <a:xfrm>
                    <a:off x="768" y="35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579" name="Oval 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80" name="Oval 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81" name="Oval 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82" name="Oval 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83" name="Oval 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561" name="Group 58"/>
                  <p:cNvGrpSpPr>
                    <a:grpSpLocks/>
                  </p:cNvGrpSpPr>
                  <p:nvPr/>
                </p:nvGrpSpPr>
                <p:grpSpPr bwMode="auto">
                  <a:xfrm>
                    <a:off x="768" y="1555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574" name="Oval 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75" name="Oval 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76" name="Oval 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77" name="Oval 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78" name="Oval 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562" name="Group 64"/>
                  <p:cNvGrpSpPr>
                    <a:grpSpLocks/>
                  </p:cNvGrpSpPr>
                  <p:nvPr/>
                </p:nvGrpSpPr>
                <p:grpSpPr bwMode="auto">
                  <a:xfrm>
                    <a:off x="768" y="1056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569" name="Oval 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70" name="Oval 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71" name="Oval 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72" name="Oval 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73" name="Oval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563" name="Group 70"/>
                  <p:cNvGrpSpPr>
                    <a:grpSpLocks/>
                  </p:cNvGrpSpPr>
                  <p:nvPr/>
                </p:nvGrpSpPr>
                <p:grpSpPr bwMode="auto">
                  <a:xfrm>
                    <a:off x="768" y="2054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564" name="Oval 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65" name="Oval 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66" name="Oval 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67" name="Oval 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68" name="Oval 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  <p:sp>
              <p:nvSpPr>
                <p:cNvPr id="522" name="Line 77"/>
                <p:cNvSpPr>
                  <a:spLocks noChangeShapeType="1"/>
                </p:cNvSpPr>
                <p:nvPr/>
              </p:nvSpPr>
              <p:spPr bwMode="auto">
                <a:xfrm flipH="1" flipV="1">
                  <a:off x="4711700" y="5916613"/>
                  <a:ext cx="188913" cy="100012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3" name="Line 78"/>
                <p:cNvSpPr>
                  <a:spLocks noChangeShapeType="1"/>
                </p:cNvSpPr>
                <p:nvPr/>
              </p:nvSpPr>
              <p:spPr bwMode="auto">
                <a:xfrm flipV="1">
                  <a:off x="5133975" y="5200650"/>
                  <a:ext cx="153988" cy="195263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4" name="Line 79"/>
                <p:cNvSpPr>
                  <a:spLocks noChangeShapeType="1"/>
                </p:cNvSpPr>
                <p:nvPr/>
              </p:nvSpPr>
              <p:spPr bwMode="auto">
                <a:xfrm>
                  <a:off x="4900613" y="5200650"/>
                  <a:ext cx="387350" cy="388938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5" name="Line 80"/>
                <p:cNvSpPr>
                  <a:spLocks noChangeShapeType="1"/>
                </p:cNvSpPr>
                <p:nvPr/>
              </p:nvSpPr>
              <p:spPr bwMode="auto">
                <a:xfrm flipV="1">
                  <a:off x="4900613" y="5434013"/>
                  <a:ext cx="193675" cy="19367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6" name="Line 82"/>
                <p:cNvSpPr>
                  <a:spLocks noChangeShapeType="1"/>
                </p:cNvSpPr>
                <p:nvPr/>
              </p:nvSpPr>
              <p:spPr bwMode="auto">
                <a:xfrm flipV="1">
                  <a:off x="5287963" y="5627688"/>
                  <a:ext cx="388937" cy="388937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7" name="Line 83"/>
                <p:cNvSpPr>
                  <a:spLocks noChangeShapeType="1"/>
                </p:cNvSpPr>
                <p:nvPr/>
              </p:nvSpPr>
              <p:spPr bwMode="auto">
                <a:xfrm>
                  <a:off x="5676900" y="6016625"/>
                  <a:ext cx="427038" cy="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8" name="Line 84"/>
                <p:cNvSpPr>
                  <a:spLocks noChangeShapeType="1"/>
                </p:cNvSpPr>
                <p:nvPr/>
              </p:nvSpPr>
              <p:spPr bwMode="auto">
                <a:xfrm>
                  <a:off x="5688013" y="5200650"/>
                  <a:ext cx="388937" cy="388938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9" name="Line 85"/>
                <p:cNvSpPr>
                  <a:spLocks noChangeShapeType="1"/>
                </p:cNvSpPr>
                <p:nvPr/>
              </p:nvSpPr>
              <p:spPr bwMode="auto">
                <a:xfrm>
                  <a:off x="5299075" y="4802188"/>
                  <a:ext cx="395288" cy="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0" name="Freeform 86"/>
                <p:cNvSpPr>
                  <a:spLocks/>
                </p:cNvSpPr>
                <p:nvPr/>
              </p:nvSpPr>
              <p:spPr bwMode="auto">
                <a:xfrm>
                  <a:off x="4918075" y="3870325"/>
                  <a:ext cx="781050" cy="127000"/>
                </a:xfrm>
                <a:custGeom>
                  <a:avLst/>
                  <a:gdLst>
                    <a:gd name="T0" fmla="*/ 0 w 966"/>
                    <a:gd name="T1" fmla="*/ 2147483646 h 227"/>
                    <a:gd name="T2" fmla="*/ 2147483646 w 966"/>
                    <a:gd name="T3" fmla="*/ 2147483646 h 227"/>
                    <a:gd name="T4" fmla="*/ 2147483646 w 966"/>
                    <a:gd name="T5" fmla="*/ 2147483646 h 227"/>
                    <a:gd name="T6" fmla="*/ 0 60000 65536"/>
                    <a:gd name="T7" fmla="*/ 0 60000 65536"/>
                    <a:gd name="T8" fmla="*/ 0 60000 65536"/>
                    <a:gd name="T9" fmla="*/ 0 w 966"/>
                    <a:gd name="T10" fmla="*/ 0 h 227"/>
                    <a:gd name="T11" fmla="*/ 966 w 966"/>
                    <a:gd name="T12" fmla="*/ 227 h 2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66" h="227">
                      <a:moveTo>
                        <a:pt x="0" y="227"/>
                      </a:moveTo>
                      <a:cubicBezTo>
                        <a:pt x="149" y="114"/>
                        <a:pt x="298" y="2"/>
                        <a:pt x="459" y="1"/>
                      </a:cubicBezTo>
                      <a:cubicBezTo>
                        <a:pt x="620" y="0"/>
                        <a:pt x="793" y="110"/>
                        <a:pt x="966" y="220"/>
                      </a:cubicBezTo>
                    </a:path>
                  </a:pathLst>
                </a:custGeom>
                <a:noFill/>
                <a:ln w="57150" cmpd="sng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1" name="Line 87"/>
                <p:cNvSpPr>
                  <a:spLocks noChangeShapeType="1"/>
                </p:cNvSpPr>
                <p:nvPr/>
              </p:nvSpPr>
              <p:spPr bwMode="auto">
                <a:xfrm flipH="1">
                  <a:off x="4894263" y="4057048"/>
                  <a:ext cx="404812" cy="398462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2" name="Line 88"/>
                <p:cNvSpPr>
                  <a:spLocks noChangeShapeType="1"/>
                </p:cNvSpPr>
                <p:nvPr/>
              </p:nvSpPr>
              <p:spPr bwMode="auto">
                <a:xfrm flipV="1">
                  <a:off x="5276850" y="3998913"/>
                  <a:ext cx="784225" cy="4032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3" name="Line 89"/>
                <p:cNvSpPr>
                  <a:spLocks noChangeShapeType="1"/>
                </p:cNvSpPr>
                <p:nvPr/>
              </p:nvSpPr>
              <p:spPr bwMode="auto">
                <a:xfrm flipV="1">
                  <a:off x="6086475" y="4397375"/>
                  <a:ext cx="404813" cy="8096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4" name="Line 90"/>
                <p:cNvSpPr>
                  <a:spLocks noChangeShapeType="1"/>
                </p:cNvSpPr>
                <p:nvPr/>
              </p:nvSpPr>
              <p:spPr bwMode="auto">
                <a:xfrm>
                  <a:off x="6088063" y="4402138"/>
                  <a:ext cx="4762" cy="4159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5" name="Line 91"/>
                <p:cNvSpPr>
                  <a:spLocks noChangeShapeType="1"/>
                </p:cNvSpPr>
                <p:nvPr/>
              </p:nvSpPr>
              <p:spPr bwMode="auto">
                <a:xfrm>
                  <a:off x="6480175" y="5195888"/>
                  <a:ext cx="400050" cy="8096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6" name="Line 92"/>
                <p:cNvSpPr>
                  <a:spLocks noChangeShapeType="1"/>
                </p:cNvSpPr>
                <p:nvPr/>
              </p:nvSpPr>
              <p:spPr bwMode="auto">
                <a:xfrm>
                  <a:off x="6491288" y="5622925"/>
                  <a:ext cx="0" cy="398463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7" name="Line 93"/>
                <p:cNvSpPr>
                  <a:spLocks noChangeShapeType="1"/>
                </p:cNvSpPr>
                <p:nvPr/>
              </p:nvSpPr>
              <p:spPr bwMode="auto">
                <a:xfrm flipV="1">
                  <a:off x="6480175" y="4413250"/>
                  <a:ext cx="800100" cy="3778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8" name="Line 94"/>
                <p:cNvSpPr>
                  <a:spLocks noChangeShapeType="1"/>
                </p:cNvSpPr>
                <p:nvPr/>
              </p:nvSpPr>
              <p:spPr bwMode="auto">
                <a:xfrm>
                  <a:off x="6880225" y="4413250"/>
                  <a:ext cx="0" cy="15557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9" name="Line 95"/>
                <p:cNvSpPr>
                  <a:spLocks noChangeShapeType="1"/>
                </p:cNvSpPr>
                <p:nvPr/>
              </p:nvSpPr>
              <p:spPr bwMode="auto">
                <a:xfrm>
                  <a:off x="6880225" y="4646613"/>
                  <a:ext cx="0" cy="15557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0" name="Line 96"/>
                <p:cNvSpPr>
                  <a:spLocks noChangeShapeType="1"/>
                </p:cNvSpPr>
                <p:nvPr/>
              </p:nvSpPr>
              <p:spPr bwMode="auto">
                <a:xfrm flipV="1">
                  <a:off x="5710238" y="3992563"/>
                  <a:ext cx="781050" cy="411162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1" name="Line 97"/>
                <p:cNvSpPr>
                  <a:spLocks noChangeShapeType="1"/>
                </p:cNvSpPr>
                <p:nvPr/>
              </p:nvSpPr>
              <p:spPr bwMode="auto">
                <a:xfrm>
                  <a:off x="6880225" y="3981450"/>
                  <a:ext cx="792163" cy="4159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2" name="Line 98"/>
                <p:cNvSpPr>
                  <a:spLocks noChangeShapeType="1"/>
                </p:cNvSpPr>
                <p:nvPr/>
              </p:nvSpPr>
              <p:spPr bwMode="auto">
                <a:xfrm>
                  <a:off x="7280275" y="3986213"/>
                  <a:ext cx="393700" cy="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3" name="Line 99"/>
                <p:cNvSpPr>
                  <a:spLocks noChangeShapeType="1"/>
                </p:cNvSpPr>
                <p:nvPr/>
              </p:nvSpPr>
              <p:spPr bwMode="auto">
                <a:xfrm flipH="1">
                  <a:off x="6869113" y="4818063"/>
                  <a:ext cx="398462" cy="382587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4" name="Line 100"/>
                <p:cNvSpPr>
                  <a:spLocks noChangeShapeType="1"/>
                </p:cNvSpPr>
                <p:nvPr/>
              </p:nvSpPr>
              <p:spPr bwMode="auto">
                <a:xfrm>
                  <a:off x="6884988" y="5611813"/>
                  <a:ext cx="388937" cy="398462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5" name="Line 101"/>
                <p:cNvSpPr>
                  <a:spLocks noChangeShapeType="1"/>
                </p:cNvSpPr>
                <p:nvPr/>
              </p:nvSpPr>
              <p:spPr bwMode="auto">
                <a:xfrm flipV="1">
                  <a:off x="7273925" y="4802188"/>
                  <a:ext cx="803275" cy="420687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6" name="Line 102"/>
                <p:cNvSpPr>
                  <a:spLocks noChangeShapeType="1"/>
                </p:cNvSpPr>
                <p:nvPr/>
              </p:nvSpPr>
              <p:spPr bwMode="auto">
                <a:xfrm>
                  <a:off x="7667625" y="4791075"/>
                  <a:ext cx="0" cy="160338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7" name="Line 103"/>
                <p:cNvSpPr>
                  <a:spLocks noChangeShapeType="1"/>
                </p:cNvSpPr>
                <p:nvPr/>
              </p:nvSpPr>
              <p:spPr bwMode="auto">
                <a:xfrm>
                  <a:off x="7667625" y="5051425"/>
                  <a:ext cx="0" cy="160338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8" name="Line 104"/>
                <p:cNvSpPr>
                  <a:spLocks noChangeShapeType="1"/>
                </p:cNvSpPr>
                <p:nvPr/>
              </p:nvSpPr>
              <p:spPr bwMode="auto">
                <a:xfrm>
                  <a:off x="7262813" y="5611813"/>
                  <a:ext cx="400050" cy="398462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9" name="Line 105"/>
                <p:cNvSpPr>
                  <a:spLocks noChangeShapeType="1"/>
                </p:cNvSpPr>
                <p:nvPr/>
              </p:nvSpPr>
              <p:spPr bwMode="auto">
                <a:xfrm>
                  <a:off x="8061325" y="3981450"/>
                  <a:ext cx="0" cy="4159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0" name="Line 106"/>
                <p:cNvSpPr>
                  <a:spLocks noChangeShapeType="1"/>
                </p:cNvSpPr>
                <p:nvPr/>
              </p:nvSpPr>
              <p:spPr bwMode="auto">
                <a:xfrm flipV="1">
                  <a:off x="8472488" y="5207000"/>
                  <a:ext cx="0" cy="398463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1" name="Line 107"/>
                <p:cNvSpPr>
                  <a:spLocks noChangeShapeType="1"/>
                </p:cNvSpPr>
                <p:nvPr/>
              </p:nvSpPr>
              <p:spPr bwMode="auto">
                <a:xfrm>
                  <a:off x="7673975" y="5611813"/>
                  <a:ext cx="776288" cy="38735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2" name="Line 108"/>
                <p:cNvSpPr>
                  <a:spLocks noChangeShapeType="1"/>
                </p:cNvSpPr>
                <p:nvPr/>
              </p:nvSpPr>
              <p:spPr bwMode="auto">
                <a:xfrm>
                  <a:off x="8066088" y="5616575"/>
                  <a:ext cx="0" cy="122238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3" name="Line 109"/>
                <p:cNvSpPr>
                  <a:spLocks noChangeShapeType="1"/>
                </p:cNvSpPr>
                <p:nvPr/>
              </p:nvSpPr>
              <p:spPr bwMode="auto">
                <a:xfrm>
                  <a:off x="8072438" y="5834063"/>
                  <a:ext cx="0" cy="182562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4" name="Line 110"/>
                <p:cNvSpPr>
                  <a:spLocks noChangeShapeType="1"/>
                </p:cNvSpPr>
                <p:nvPr/>
              </p:nvSpPr>
              <p:spPr bwMode="auto">
                <a:xfrm flipH="1">
                  <a:off x="8077200" y="4402138"/>
                  <a:ext cx="393700" cy="804862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5" name="Freeform 111"/>
                <p:cNvSpPr>
                  <a:spLocks/>
                </p:cNvSpPr>
                <p:nvPr/>
              </p:nvSpPr>
              <p:spPr bwMode="auto">
                <a:xfrm>
                  <a:off x="8470900" y="4003675"/>
                  <a:ext cx="152400" cy="798513"/>
                </a:xfrm>
                <a:custGeom>
                  <a:avLst/>
                  <a:gdLst>
                    <a:gd name="T0" fmla="*/ 0 w 187"/>
                    <a:gd name="T1" fmla="*/ 0 h 987"/>
                    <a:gd name="T2" fmla="*/ 2147483646 w 187"/>
                    <a:gd name="T3" fmla="*/ 2147483646 h 987"/>
                    <a:gd name="T4" fmla="*/ 2147483646 w 187"/>
                    <a:gd name="T5" fmla="*/ 2147483646 h 987"/>
                    <a:gd name="T6" fmla="*/ 0 60000 65536"/>
                    <a:gd name="T7" fmla="*/ 0 60000 65536"/>
                    <a:gd name="T8" fmla="*/ 0 60000 65536"/>
                    <a:gd name="T9" fmla="*/ 0 w 187"/>
                    <a:gd name="T10" fmla="*/ 0 h 987"/>
                    <a:gd name="T11" fmla="*/ 187 w 187"/>
                    <a:gd name="T12" fmla="*/ 987 h 9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7" h="987">
                      <a:moveTo>
                        <a:pt x="0" y="0"/>
                      </a:moveTo>
                      <a:cubicBezTo>
                        <a:pt x="91" y="158"/>
                        <a:pt x="183" y="316"/>
                        <a:pt x="185" y="480"/>
                      </a:cubicBezTo>
                      <a:cubicBezTo>
                        <a:pt x="187" y="644"/>
                        <a:pt x="42" y="903"/>
                        <a:pt x="14" y="987"/>
                      </a:cubicBezTo>
                    </a:path>
                  </a:pathLst>
                </a:custGeom>
                <a:noFill/>
                <a:ln w="57150" cmpd="sng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6" name="Freeform 86"/>
                <p:cNvSpPr>
                  <a:spLocks/>
                </p:cNvSpPr>
                <p:nvPr/>
              </p:nvSpPr>
              <p:spPr bwMode="auto">
                <a:xfrm rot="10800000">
                  <a:off x="1655763" y="6038850"/>
                  <a:ext cx="1192212" cy="265113"/>
                </a:xfrm>
                <a:custGeom>
                  <a:avLst/>
                  <a:gdLst>
                    <a:gd name="T0" fmla="*/ 0 w 966"/>
                    <a:gd name="T1" fmla="*/ 2147483646 h 227"/>
                    <a:gd name="T2" fmla="*/ 2147483646 w 966"/>
                    <a:gd name="T3" fmla="*/ 2147483646 h 227"/>
                    <a:gd name="T4" fmla="*/ 2147483646 w 966"/>
                    <a:gd name="T5" fmla="*/ 2147483646 h 227"/>
                    <a:gd name="T6" fmla="*/ 0 60000 65536"/>
                    <a:gd name="T7" fmla="*/ 0 60000 65536"/>
                    <a:gd name="T8" fmla="*/ 0 60000 65536"/>
                    <a:gd name="T9" fmla="*/ 0 w 966"/>
                    <a:gd name="T10" fmla="*/ 0 h 227"/>
                    <a:gd name="T11" fmla="*/ 966 w 966"/>
                    <a:gd name="T12" fmla="*/ 227 h 2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66" h="227">
                      <a:moveTo>
                        <a:pt x="0" y="227"/>
                      </a:moveTo>
                      <a:cubicBezTo>
                        <a:pt x="149" y="114"/>
                        <a:pt x="298" y="2"/>
                        <a:pt x="459" y="1"/>
                      </a:cubicBezTo>
                      <a:cubicBezTo>
                        <a:pt x="620" y="0"/>
                        <a:pt x="793" y="110"/>
                        <a:pt x="966" y="220"/>
                      </a:cubicBezTo>
                    </a:path>
                  </a:pathLst>
                </a:custGeom>
                <a:noFill/>
                <a:ln w="57150" cmpd="sng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7" name="Freeform 111"/>
                <p:cNvSpPr>
                  <a:spLocks/>
                </p:cNvSpPr>
                <p:nvPr/>
              </p:nvSpPr>
              <p:spPr bwMode="auto">
                <a:xfrm flipH="1">
                  <a:off x="752475" y="4814888"/>
                  <a:ext cx="95250" cy="1184275"/>
                </a:xfrm>
                <a:custGeom>
                  <a:avLst/>
                  <a:gdLst>
                    <a:gd name="T0" fmla="*/ 0 w 187"/>
                    <a:gd name="T1" fmla="*/ 0 h 987"/>
                    <a:gd name="T2" fmla="*/ 2147483646 w 187"/>
                    <a:gd name="T3" fmla="*/ 2147483646 h 987"/>
                    <a:gd name="T4" fmla="*/ 2147483646 w 187"/>
                    <a:gd name="T5" fmla="*/ 2147483646 h 987"/>
                    <a:gd name="T6" fmla="*/ 0 60000 65536"/>
                    <a:gd name="T7" fmla="*/ 0 60000 65536"/>
                    <a:gd name="T8" fmla="*/ 0 60000 65536"/>
                    <a:gd name="T9" fmla="*/ 0 w 187"/>
                    <a:gd name="T10" fmla="*/ 0 h 987"/>
                    <a:gd name="T11" fmla="*/ 187 w 187"/>
                    <a:gd name="T12" fmla="*/ 987 h 9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7" h="987">
                      <a:moveTo>
                        <a:pt x="0" y="0"/>
                      </a:moveTo>
                      <a:cubicBezTo>
                        <a:pt x="91" y="158"/>
                        <a:pt x="183" y="316"/>
                        <a:pt x="185" y="480"/>
                      </a:cubicBezTo>
                      <a:cubicBezTo>
                        <a:pt x="187" y="644"/>
                        <a:pt x="42" y="903"/>
                        <a:pt x="14" y="987"/>
                      </a:cubicBezTo>
                    </a:path>
                  </a:pathLst>
                </a:custGeom>
                <a:noFill/>
                <a:ln w="57150" cmpd="sng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882" name="Group 1"/>
              <p:cNvGrpSpPr>
                <a:grpSpLocks/>
              </p:cNvGrpSpPr>
              <p:nvPr/>
            </p:nvGrpSpPr>
            <p:grpSpPr bwMode="auto">
              <a:xfrm flipV="1">
                <a:off x="-257014" y="4019869"/>
                <a:ext cx="4575013" cy="2785936"/>
                <a:chOff x="579682" y="1392238"/>
                <a:chExt cx="8065843" cy="4911725"/>
              </a:xfrm>
            </p:grpSpPr>
            <p:grpSp>
              <p:nvGrpSpPr>
                <p:cNvPr id="883" name="Group 2"/>
                <p:cNvGrpSpPr>
                  <a:grpSpLocks/>
                </p:cNvGrpSpPr>
                <p:nvPr/>
              </p:nvGrpSpPr>
              <p:grpSpPr bwMode="auto">
                <a:xfrm>
                  <a:off x="841375" y="1536700"/>
                  <a:ext cx="1668463" cy="2097088"/>
                  <a:chOff x="768" y="1056"/>
                  <a:chExt cx="2064" cy="2592"/>
                </a:xfrm>
              </p:grpSpPr>
              <p:grpSp>
                <p:nvGrpSpPr>
                  <p:cNvPr id="1282" name="Group 3"/>
                  <p:cNvGrpSpPr>
                    <a:grpSpLocks/>
                  </p:cNvGrpSpPr>
                  <p:nvPr/>
                </p:nvGrpSpPr>
                <p:grpSpPr bwMode="auto">
                  <a:xfrm>
                    <a:off x="768" y="30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313" name="Oval 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14" name="Oval 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15" name="Oval 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16" name="Oval 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17" name="Oval 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283" name="Group 9"/>
                  <p:cNvGrpSpPr>
                    <a:grpSpLocks/>
                  </p:cNvGrpSpPr>
                  <p:nvPr/>
                </p:nvGrpSpPr>
                <p:grpSpPr bwMode="auto">
                  <a:xfrm>
                    <a:off x="768" y="2553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308" name="Oval 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09" name="Oval 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10" name="Oval 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11" name="Oval 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12" name="Oval 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284" name="Group 15"/>
                  <p:cNvGrpSpPr>
                    <a:grpSpLocks/>
                  </p:cNvGrpSpPr>
                  <p:nvPr/>
                </p:nvGrpSpPr>
                <p:grpSpPr bwMode="auto">
                  <a:xfrm>
                    <a:off x="768" y="35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303" name="Oval 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04" name="Oval 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05" name="Oval 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06" name="Oval 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07" name="Oval 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285" name="Group 21"/>
                  <p:cNvGrpSpPr>
                    <a:grpSpLocks/>
                  </p:cNvGrpSpPr>
                  <p:nvPr/>
                </p:nvGrpSpPr>
                <p:grpSpPr bwMode="auto">
                  <a:xfrm>
                    <a:off x="768" y="1555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298" name="Oval 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99" name="Oval 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00" name="Oval 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01" name="Oval 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02" name="Oval 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286" name="Group 27"/>
                  <p:cNvGrpSpPr>
                    <a:grpSpLocks/>
                  </p:cNvGrpSpPr>
                  <p:nvPr/>
                </p:nvGrpSpPr>
                <p:grpSpPr bwMode="auto">
                  <a:xfrm>
                    <a:off x="768" y="1056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293" name="Oval 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94" name="Oval 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95" name="Oval 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96" name="Oval 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97" name="Oval 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287" name="Group 33"/>
                  <p:cNvGrpSpPr>
                    <a:grpSpLocks/>
                  </p:cNvGrpSpPr>
                  <p:nvPr/>
                </p:nvGrpSpPr>
                <p:grpSpPr bwMode="auto">
                  <a:xfrm>
                    <a:off x="768" y="2054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288" name="Oval 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89" name="Oval 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90" name="Oval 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91" name="Oval 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92" name="Oval 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884" name="Group 39"/>
                <p:cNvGrpSpPr>
                  <a:grpSpLocks/>
                </p:cNvGrpSpPr>
                <p:nvPr/>
              </p:nvGrpSpPr>
              <p:grpSpPr bwMode="auto">
                <a:xfrm>
                  <a:off x="2820988" y="1536700"/>
                  <a:ext cx="1668462" cy="2097088"/>
                  <a:chOff x="768" y="1056"/>
                  <a:chExt cx="2064" cy="2592"/>
                </a:xfrm>
              </p:grpSpPr>
              <p:grpSp>
                <p:nvGrpSpPr>
                  <p:cNvPr id="1246" name="Group 40"/>
                  <p:cNvGrpSpPr>
                    <a:grpSpLocks/>
                  </p:cNvGrpSpPr>
                  <p:nvPr/>
                </p:nvGrpSpPr>
                <p:grpSpPr bwMode="auto">
                  <a:xfrm>
                    <a:off x="768" y="30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277" name="Oval 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78" name="Oval 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79" name="Oval 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80" name="Oval 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81" name="Oval 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247" name="Group 46"/>
                  <p:cNvGrpSpPr>
                    <a:grpSpLocks/>
                  </p:cNvGrpSpPr>
                  <p:nvPr/>
                </p:nvGrpSpPr>
                <p:grpSpPr bwMode="auto">
                  <a:xfrm>
                    <a:off x="768" y="2553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272" name="Oval 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73" name="Oval 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74" name="Oval 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75" name="Oval 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76" name="Oval 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248" name="Group 52"/>
                  <p:cNvGrpSpPr>
                    <a:grpSpLocks/>
                  </p:cNvGrpSpPr>
                  <p:nvPr/>
                </p:nvGrpSpPr>
                <p:grpSpPr bwMode="auto">
                  <a:xfrm>
                    <a:off x="768" y="35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267" name="Oval 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68" name="Oval 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69" name="Oval 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70" name="Oval 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71" name="Oval 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249" name="Group 58"/>
                  <p:cNvGrpSpPr>
                    <a:grpSpLocks/>
                  </p:cNvGrpSpPr>
                  <p:nvPr/>
                </p:nvGrpSpPr>
                <p:grpSpPr bwMode="auto">
                  <a:xfrm>
                    <a:off x="768" y="1555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262" name="Oval 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63" name="Oval 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64" name="Oval 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65" name="Oval 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66" name="Oval 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250" name="Group 64"/>
                  <p:cNvGrpSpPr>
                    <a:grpSpLocks/>
                  </p:cNvGrpSpPr>
                  <p:nvPr/>
                </p:nvGrpSpPr>
                <p:grpSpPr bwMode="auto">
                  <a:xfrm>
                    <a:off x="768" y="1056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257" name="Oval 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58" name="Oval 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59" name="Oval 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60" name="Oval 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61" name="Oval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251" name="Group 70"/>
                  <p:cNvGrpSpPr>
                    <a:grpSpLocks/>
                  </p:cNvGrpSpPr>
                  <p:nvPr/>
                </p:nvGrpSpPr>
                <p:grpSpPr bwMode="auto">
                  <a:xfrm>
                    <a:off x="768" y="2054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252" name="Oval 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53" name="Oval 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54" name="Oval 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55" name="Oval 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56" name="Oval 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  <p:sp>
              <p:nvSpPr>
                <p:cNvPr id="885" name="Line 77"/>
                <p:cNvSpPr>
                  <a:spLocks noChangeShapeType="1"/>
                </p:cNvSpPr>
                <p:nvPr/>
              </p:nvSpPr>
              <p:spPr bwMode="auto">
                <a:xfrm flipH="1">
                  <a:off x="579682" y="3594101"/>
                  <a:ext cx="299791" cy="693791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86" name="Line 78"/>
                <p:cNvSpPr>
                  <a:spLocks noChangeShapeType="1"/>
                </p:cNvSpPr>
                <p:nvPr/>
              </p:nvSpPr>
              <p:spPr bwMode="auto">
                <a:xfrm flipV="1">
                  <a:off x="1112838" y="2779713"/>
                  <a:ext cx="155575" cy="19367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87" name="Line 79"/>
                <p:cNvSpPr>
                  <a:spLocks noChangeShapeType="1"/>
                </p:cNvSpPr>
                <p:nvPr/>
              </p:nvSpPr>
              <p:spPr bwMode="auto">
                <a:xfrm>
                  <a:off x="879475" y="2779713"/>
                  <a:ext cx="388938" cy="38735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88" name="Line 80"/>
                <p:cNvSpPr>
                  <a:spLocks noChangeShapeType="1"/>
                </p:cNvSpPr>
                <p:nvPr/>
              </p:nvSpPr>
              <p:spPr bwMode="auto">
                <a:xfrm flipV="1">
                  <a:off x="879475" y="3011488"/>
                  <a:ext cx="195263" cy="195262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89" name="Line 81"/>
                <p:cNvSpPr>
                  <a:spLocks noChangeShapeType="1"/>
                </p:cNvSpPr>
                <p:nvPr/>
              </p:nvSpPr>
              <p:spPr bwMode="auto">
                <a:xfrm flipH="1">
                  <a:off x="649288" y="2390774"/>
                  <a:ext cx="230187" cy="84226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90" name="Line 82"/>
                <p:cNvSpPr>
                  <a:spLocks noChangeShapeType="1"/>
                </p:cNvSpPr>
                <p:nvPr/>
              </p:nvSpPr>
              <p:spPr bwMode="auto">
                <a:xfrm flipV="1">
                  <a:off x="1268413" y="3206750"/>
                  <a:ext cx="387350" cy="38735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91" name="Line 83"/>
                <p:cNvSpPr>
                  <a:spLocks noChangeShapeType="1"/>
                </p:cNvSpPr>
                <p:nvPr/>
              </p:nvSpPr>
              <p:spPr bwMode="auto">
                <a:xfrm>
                  <a:off x="1655763" y="3594100"/>
                  <a:ext cx="427037" cy="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92" name="Line 84"/>
                <p:cNvSpPr>
                  <a:spLocks noChangeShapeType="1"/>
                </p:cNvSpPr>
                <p:nvPr/>
              </p:nvSpPr>
              <p:spPr bwMode="auto">
                <a:xfrm>
                  <a:off x="1666875" y="2779713"/>
                  <a:ext cx="388938" cy="38735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93" name="Line 85"/>
                <p:cNvSpPr>
                  <a:spLocks noChangeShapeType="1"/>
                </p:cNvSpPr>
                <p:nvPr/>
              </p:nvSpPr>
              <p:spPr bwMode="auto">
                <a:xfrm>
                  <a:off x="1279525" y="2379663"/>
                  <a:ext cx="393700" cy="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94" name="Freeform 86"/>
                <p:cNvSpPr>
                  <a:spLocks/>
                </p:cNvSpPr>
                <p:nvPr/>
              </p:nvSpPr>
              <p:spPr bwMode="auto">
                <a:xfrm>
                  <a:off x="896938" y="1392238"/>
                  <a:ext cx="781050" cy="184150"/>
                </a:xfrm>
                <a:custGeom>
                  <a:avLst/>
                  <a:gdLst>
                    <a:gd name="T0" fmla="*/ 0 w 966"/>
                    <a:gd name="T1" fmla="*/ 2147483646 h 227"/>
                    <a:gd name="T2" fmla="*/ 2147483646 w 966"/>
                    <a:gd name="T3" fmla="*/ 2147483646 h 227"/>
                    <a:gd name="T4" fmla="*/ 2147483646 w 966"/>
                    <a:gd name="T5" fmla="*/ 2147483646 h 227"/>
                    <a:gd name="T6" fmla="*/ 0 60000 65536"/>
                    <a:gd name="T7" fmla="*/ 0 60000 65536"/>
                    <a:gd name="T8" fmla="*/ 0 60000 65536"/>
                    <a:gd name="T9" fmla="*/ 0 w 966"/>
                    <a:gd name="T10" fmla="*/ 0 h 227"/>
                    <a:gd name="T11" fmla="*/ 966 w 966"/>
                    <a:gd name="T12" fmla="*/ 227 h 2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66" h="227">
                      <a:moveTo>
                        <a:pt x="0" y="227"/>
                      </a:moveTo>
                      <a:cubicBezTo>
                        <a:pt x="149" y="114"/>
                        <a:pt x="298" y="2"/>
                        <a:pt x="459" y="1"/>
                      </a:cubicBezTo>
                      <a:cubicBezTo>
                        <a:pt x="620" y="0"/>
                        <a:pt x="793" y="110"/>
                        <a:pt x="966" y="220"/>
                      </a:cubicBezTo>
                    </a:path>
                  </a:pathLst>
                </a:custGeom>
                <a:noFill/>
                <a:ln w="57150" cmpd="sng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95" name="Line 87"/>
                <p:cNvSpPr>
                  <a:spLocks noChangeShapeType="1"/>
                </p:cNvSpPr>
                <p:nvPr/>
              </p:nvSpPr>
              <p:spPr bwMode="auto">
                <a:xfrm flipH="1">
                  <a:off x="874713" y="1570038"/>
                  <a:ext cx="404812" cy="40005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96" name="Line 88"/>
                <p:cNvSpPr>
                  <a:spLocks noChangeShapeType="1"/>
                </p:cNvSpPr>
                <p:nvPr/>
              </p:nvSpPr>
              <p:spPr bwMode="auto">
                <a:xfrm>
                  <a:off x="1257300" y="1981200"/>
                  <a:ext cx="409575" cy="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97" name="Line 89"/>
                <p:cNvSpPr>
                  <a:spLocks noChangeShapeType="1"/>
                </p:cNvSpPr>
                <p:nvPr/>
              </p:nvSpPr>
              <p:spPr bwMode="auto">
                <a:xfrm flipV="1">
                  <a:off x="2066925" y="1974850"/>
                  <a:ext cx="404813" cy="8096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98" name="Line 90"/>
                <p:cNvSpPr>
                  <a:spLocks noChangeShapeType="1"/>
                </p:cNvSpPr>
                <p:nvPr/>
              </p:nvSpPr>
              <p:spPr bwMode="auto">
                <a:xfrm>
                  <a:off x="2066925" y="1979613"/>
                  <a:ext cx="4763" cy="417512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99" name="Line 91"/>
                <p:cNvSpPr>
                  <a:spLocks noChangeShapeType="1"/>
                </p:cNvSpPr>
                <p:nvPr/>
              </p:nvSpPr>
              <p:spPr bwMode="auto">
                <a:xfrm>
                  <a:off x="2460625" y="2773363"/>
                  <a:ext cx="398463" cy="8096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00" name="Line 92"/>
                <p:cNvSpPr>
                  <a:spLocks noChangeShapeType="1"/>
                </p:cNvSpPr>
                <p:nvPr/>
              </p:nvSpPr>
              <p:spPr bwMode="auto">
                <a:xfrm>
                  <a:off x="2471738" y="3200400"/>
                  <a:ext cx="0" cy="40005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01" name="Line 93"/>
                <p:cNvSpPr>
                  <a:spLocks noChangeShapeType="1"/>
                </p:cNvSpPr>
                <p:nvPr/>
              </p:nvSpPr>
              <p:spPr bwMode="auto">
                <a:xfrm flipV="1">
                  <a:off x="2460625" y="1990725"/>
                  <a:ext cx="798513" cy="3778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02" name="Line 94"/>
                <p:cNvSpPr>
                  <a:spLocks noChangeShapeType="1"/>
                </p:cNvSpPr>
                <p:nvPr/>
              </p:nvSpPr>
              <p:spPr bwMode="auto">
                <a:xfrm>
                  <a:off x="2859088" y="1990725"/>
                  <a:ext cx="0" cy="15557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03" name="Line 95"/>
                <p:cNvSpPr>
                  <a:spLocks noChangeShapeType="1"/>
                </p:cNvSpPr>
                <p:nvPr/>
              </p:nvSpPr>
              <p:spPr bwMode="auto">
                <a:xfrm>
                  <a:off x="2859088" y="2224088"/>
                  <a:ext cx="0" cy="15557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04" name="Line 96"/>
                <p:cNvSpPr>
                  <a:spLocks noChangeShapeType="1"/>
                </p:cNvSpPr>
                <p:nvPr/>
              </p:nvSpPr>
              <p:spPr bwMode="auto">
                <a:xfrm>
                  <a:off x="2078038" y="1570038"/>
                  <a:ext cx="393700" cy="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05" name="Line 97"/>
                <p:cNvSpPr>
                  <a:spLocks noChangeShapeType="1"/>
                </p:cNvSpPr>
                <p:nvPr/>
              </p:nvSpPr>
              <p:spPr bwMode="auto">
                <a:xfrm>
                  <a:off x="2859088" y="1558925"/>
                  <a:ext cx="793750" cy="4159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06" name="Line 98"/>
                <p:cNvSpPr>
                  <a:spLocks noChangeShapeType="1"/>
                </p:cNvSpPr>
                <p:nvPr/>
              </p:nvSpPr>
              <p:spPr bwMode="auto">
                <a:xfrm>
                  <a:off x="3259138" y="1565275"/>
                  <a:ext cx="393700" cy="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07" name="Line 99"/>
                <p:cNvSpPr>
                  <a:spLocks noChangeShapeType="1"/>
                </p:cNvSpPr>
                <p:nvPr/>
              </p:nvSpPr>
              <p:spPr bwMode="auto">
                <a:xfrm flipH="1">
                  <a:off x="2847975" y="2397125"/>
                  <a:ext cx="400050" cy="382588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08" name="Line 100"/>
                <p:cNvSpPr>
                  <a:spLocks noChangeShapeType="1"/>
                </p:cNvSpPr>
                <p:nvPr/>
              </p:nvSpPr>
              <p:spPr bwMode="auto">
                <a:xfrm>
                  <a:off x="2865438" y="3189288"/>
                  <a:ext cx="387350" cy="40005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09" name="Line 101"/>
                <p:cNvSpPr>
                  <a:spLocks noChangeShapeType="1"/>
                </p:cNvSpPr>
                <p:nvPr/>
              </p:nvSpPr>
              <p:spPr bwMode="auto">
                <a:xfrm flipV="1">
                  <a:off x="3252788" y="2379663"/>
                  <a:ext cx="804862" cy="420687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10" name="Line 102"/>
                <p:cNvSpPr>
                  <a:spLocks noChangeShapeType="1"/>
                </p:cNvSpPr>
                <p:nvPr/>
              </p:nvSpPr>
              <p:spPr bwMode="auto">
                <a:xfrm>
                  <a:off x="3648075" y="2368550"/>
                  <a:ext cx="0" cy="160338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11" name="Line 103"/>
                <p:cNvSpPr>
                  <a:spLocks noChangeShapeType="1"/>
                </p:cNvSpPr>
                <p:nvPr/>
              </p:nvSpPr>
              <p:spPr bwMode="auto">
                <a:xfrm>
                  <a:off x="3648075" y="2628900"/>
                  <a:ext cx="0" cy="160338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12" name="Line 104"/>
                <p:cNvSpPr>
                  <a:spLocks noChangeShapeType="1"/>
                </p:cNvSpPr>
                <p:nvPr/>
              </p:nvSpPr>
              <p:spPr bwMode="auto">
                <a:xfrm>
                  <a:off x="3241675" y="3189288"/>
                  <a:ext cx="400050" cy="40005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13" name="Line 105"/>
                <p:cNvSpPr>
                  <a:spLocks noChangeShapeType="1"/>
                </p:cNvSpPr>
                <p:nvPr/>
              </p:nvSpPr>
              <p:spPr bwMode="auto">
                <a:xfrm>
                  <a:off x="4041775" y="1558925"/>
                  <a:ext cx="0" cy="4159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14" name="Line 106"/>
                <p:cNvSpPr>
                  <a:spLocks noChangeShapeType="1"/>
                </p:cNvSpPr>
                <p:nvPr/>
              </p:nvSpPr>
              <p:spPr bwMode="auto">
                <a:xfrm flipV="1">
                  <a:off x="4468813" y="1587500"/>
                  <a:ext cx="387350" cy="1192213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15" name="Line 107"/>
                <p:cNvSpPr>
                  <a:spLocks noChangeShapeType="1"/>
                </p:cNvSpPr>
                <p:nvPr/>
              </p:nvSpPr>
              <p:spPr bwMode="auto">
                <a:xfrm>
                  <a:off x="3652838" y="3189288"/>
                  <a:ext cx="776287" cy="38735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16" name="Line 108"/>
                <p:cNvSpPr>
                  <a:spLocks noChangeShapeType="1"/>
                </p:cNvSpPr>
                <p:nvPr/>
              </p:nvSpPr>
              <p:spPr bwMode="auto">
                <a:xfrm>
                  <a:off x="4046538" y="3195638"/>
                  <a:ext cx="0" cy="12065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17" name="Line 109"/>
                <p:cNvSpPr>
                  <a:spLocks noChangeShapeType="1"/>
                </p:cNvSpPr>
                <p:nvPr/>
              </p:nvSpPr>
              <p:spPr bwMode="auto">
                <a:xfrm>
                  <a:off x="4051300" y="3411538"/>
                  <a:ext cx="0" cy="182562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18" name="Line 110"/>
                <p:cNvSpPr>
                  <a:spLocks noChangeShapeType="1"/>
                </p:cNvSpPr>
                <p:nvPr/>
              </p:nvSpPr>
              <p:spPr bwMode="auto">
                <a:xfrm flipH="1">
                  <a:off x="4057650" y="1981200"/>
                  <a:ext cx="393700" cy="80327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19" name="Freeform 111"/>
                <p:cNvSpPr>
                  <a:spLocks/>
                </p:cNvSpPr>
                <p:nvPr/>
              </p:nvSpPr>
              <p:spPr bwMode="auto">
                <a:xfrm>
                  <a:off x="4451350" y="1581150"/>
                  <a:ext cx="150813" cy="798513"/>
                </a:xfrm>
                <a:custGeom>
                  <a:avLst/>
                  <a:gdLst>
                    <a:gd name="T0" fmla="*/ 0 w 187"/>
                    <a:gd name="T1" fmla="*/ 0 h 987"/>
                    <a:gd name="T2" fmla="*/ 2147483646 w 187"/>
                    <a:gd name="T3" fmla="*/ 2147483646 h 987"/>
                    <a:gd name="T4" fmla="*/ 2147483646 w 187"/>
                    <a:gd name="T5" fmla="*/ 2147483646 h 987"/>
                    <a:gd name="T6" fmla="*/ 0 60000 65536"/>
                    <a:gd name="T7" fmla="*/ 0 60000 65536"/>
                    <a:gd name="T8" fmla="*/ 0 60000 65536"/>
                    <a:gd name="T9" fmla="*/ 0 w 187"/>
                    <a:gd name="T10" fmla="*/ 0 h 987"/>
                    <a:gd name="T11" fmla="*/ 187 w 187"/>
                    <a:gd name="T12" fmla="*/ 987 h 9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7" h="987">
                      <a:moveTo>
                        <a:pt x="0" y="0"/>
                      </a:moveTo>
                      <a:cubicBezTo>
                        <a:pt x="91" y="158"/>
                        <a:pt x="183" y="316"/>
                        <a:pt x="185" y="480"/>
                      </a:cubicBezTo>
                      <a:cubicBezTo>
                        <a:pt x="187" y="644"/>
                        <a:pt x="42" y="903"/>
                        <a:pt x="14" y="987"/>
                      </a:cubicBezTo>
                    </a:path>
                  </a:pathLst>
                </a:custGeom>
                <a:noFill/>
                <a:ln w="57150" cmpd="sng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20" name="Line 112"/>
                <p:cNvSpPr>
                  <a:spLocks noChangeShapeType="1"/>
                </p:cNvSpPr>
                <p:nvPr/>
              </p:nvSpPr>
              <p:spPr bwMode="auto">
                <a:xfrm flipV="1">
                  <a:off x="4462463" y="2814638"/>
                  <a:ext cx="398462" cy="38100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921" name="Group 2"/>
                <p:cNvGrpSpPr>
                  <a:grpSpLocks/>
                </p:cNvGrpSpPr>
                <p:nvPr/>
              </p:nvGrpSpPr>
              <p:grpSpPr bwMode="auto">
                <a:xfrm flipV="1">
                  <a:off x="4848225" y="1539875"/>
                  <a:ext cx="3797300" cy="2193925"/>
                  <a:chOff x="4847602" y="1467068"/>
                  <a:chExt cx="3798584" cy="2192591"/>
                </a:xfrm>
              </p:grpSpPr>
              <p:grpSp>
                <p:nvGrpSpPr>
                  <p:cNvPr id="1138" name="Group 2"/>
                  <p:cNvGrpSpPr>
                    <a:grpSpLocks/>
                  </p:cNvGrpSpPr>
                  <p:nvPr/>
                </p:nvGrpSpPr>
                <p:grpSpPr bwMode="auto">
                  <a:xfrm>
                    <a:off x="4847602" y="1563443"/>
                    <a:ext cx="1669209" cy="2096216"/>
                    <a:chOff x="768" y="1056"/>
                    <a:chExt cx="2064" cy="2592"/>
                  </a:xfrm>
                </p:grpSpPr>
                <p:grpSp>
                  <p:nvGrpSpPr>
                    <p:cNvPr id="1210" name="Group 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3052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1241" name="Oval 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42" name="Oval 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43" name="Oval 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44" name="Oval 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45" name="Oval 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1211" name="Group 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2553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1236" name="Oval 1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37" name="Oval 1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38" name="Oval 1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39" name="Oval 1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40" name="Oval 1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1212" name="Group 1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3552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1231" name="Oval 1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32" name="Oval 1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33" name="Oval 1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34" name="Oval 1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35" name="Oval 2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1213" name="Group 2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1555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1226" name="Oval 2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27" name="Oval 2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28" name="Oval 2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29" name="Oval 2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30" name="Oval 2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1214" name="Group 2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1056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1221" name="Oval 2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22" name="Oval 2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23" name="Oval 3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24" name="Oval 3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25" name="Oval 3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1215" name="Group 3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2054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1216" name="Oval 3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17" name="Oval 3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18" name="Oval 3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19" name="Oval 3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20" name="Oval 3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1139" name="Group 39"/>
                  <p:cNvGrpSpPr>
                    <a:grpSpLocks/>
                  </p:cNvGrpSpPr>
                  <p:nvPr/>
                </p:nvGrpSpPr>
                <p:grpSpPr bwMode="auto">
                  <a:xfrm>
                    <a:off x="6827362" y="1563443"/>
                    <a:ext cx="1669209" cy="2096216"/>
                    <a:chOff x="768" y="1056"/>
                    <a:chExt cx="2064" cy="2592"/>
                  </a:xfrm>
                </p:grpSpPr>
                <p:grpSp>
                  <p:nvGrpSpPr>
                    <p:cNvPr id="1174" name="Group 4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3052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1205" name="Oval 4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06" name="Oval 4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07" name="Oval 4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08" name="Oval 4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09" name="Oval 4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1175" name="Group 4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2553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1200" name="Oval 4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01" name="Oval 4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02" name="Oval 4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03" name="Oval 5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04" name="Oval 5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1176" name="Group 52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3552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1195" name="Oval 5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96" name="Oval 5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97" name="Oval 5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98" name="Oval 5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99" name="Oval 5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1177" name="Group 5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1555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1190" name="Oval 5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91" name="Oval 6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92" name="Oval 6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93" name="Oval 6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94" name="Oval 6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1178" name="Group 64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1056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1185" name="Oval 6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86" name="Oval 6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87" name="Oval 6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88" name="Oval 6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89" name="Oval 6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1179" name="Group 7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2054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1180" name="Oval 7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81" name="Oval 7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82" name="Oval 7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83" name="Oval 7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84" name="Oval 7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</p:grpSp>
              <p:sp>
                <p:nvSpPr>
                  <p:cNvPr id="1140" name="Line 7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119334" y="2805645"/>
                    <a:ext cx="155275" cy="194094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41" name="Line 79"/>
                  <p:cNvSpPr>
                    <a:spLocks noChangeShapeType="1"/>
                  </p:cNvSpPr>
                  <p:nvPr/>
                </p:nvSpPr>
                <p:spPr bwMode="auto">
                  <a:xfrm>
                    <a:off x="4886421" y="2805645"/>
                    <a:ext cx="388188" cy="388188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42" name="Line 8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886421" y="3038558"/>
                    <a:ext cx="194094" cy="194094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43" name="Line 8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274609" y="3232652"/>
                    <a:ext cx="388188" cy="388188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44" name="Line 83"/>
                  <p:cNvSpPr>
                    <a:spLocks noChangeShapeType="1"/>
                  </p:cNvSpPr>
                  <p:nvPr/>
                </p:nvSpPr>
                <p:spPr bwMode="auto">
                  <a:xfrm>
                    <a:off x="5662798" y="3620840"/>
                    <a:ext cx="427007" cy="0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45" name="Line 84"/>
                  <p:cNvSpPr>
                    <a:spLocks noChangeShapeType="1"/>
                  </p:cNvSpPr>
                  <p:nvPr/>
                </p:nvSpPr>
                <p:spPr bwMode="auto">
                  <a:xfrm>
                    <a:off x="5674120" y="2805645"/>
                    <a:ext cx="388188" cy="388188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46" name="Line 85"/>
                  <p:cNvSpPr>
                    <a:spLocks noChangeShapeType="1"/>
                  </p:cNvSpPr>
                  <p:nvPr/>
                </p:nvSpPr>
                <p:spPr bwMode="auto">
                  <a:xfrm>
                    <a:off x="5285931" y="2406135"/>
                    <a:ext cx="393850" cy="0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47" name="Freeform 86"/>
                  <p:cNvSpPr>
                    <a:spLocks/>
                  </p:cNvSpPr>
                  <p:nvPr/>
                </p:nvSpPr>
                <p:spPr bwMode="auto">
                  <a:xfrm>
                    <a:off x="4903405" y="1467068"/>
                    <a:ext cx="781229" cy="135193"/>
                  </a:xfrm>
                  <a:custGeom>
                    <a:avLst/>
                    <a:gdLst>
                      <a:gd name="T0" fmla="*/ 0 w 966"/>
                      <a:gd name="T1" fmla="*/ 2147483646 h 227"/>
                      <a:gd name="T2" fmla="*/ 2147483646 w 966"/>
                      <a:gd name="T3" fmla="*/ 2147483646 h 227"/>
                      <a:gd name="T4" fmla="*/ 2147483646 w 966"/>
                      <a:gd name="T5" fmla="*/ 2147483646 h 227"/>
                      <a:gd name="T6" fmla="*/ 0 60000 65536"/>
                      <a:gd name="T7" fmla="*/ 0 60000 65536"/>
                      <a:gd name="T8" fmla="*/ 0 60000 65536"/>
                      <a:gd name="T9" fmla="*/ 0 w 966"/>
                      <a:gd name="T10" fmla="*/ 0 h 227"/>
                      <a:gd name="T11" fmla="*/ 966 w 966"/>
                      <a:gd name="T12" fmla="*/ 227 h 227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966" h="227">
                        <a:moveTo>
                          <a:pt x="0" y="227"/>
                        </a:moveTo>
                        <a:cubicBezTo>
                          <a:pt x="149" y="114"/>
                          <a:pt x="298" y="2"/>
                          <a:pt x="459" y="1"/>
                        </a:cubicBezTo>
                        <a:cubicBezTo>
                          <a:pt x="620" y="0"/>
                          <a:pt x="793" y="110"/>
                          <a:pt x="966" y="220"/>
                        </a:cubicBezTo>
                      </a:path>
                    </a:pathLst>
                  </a:custGeom>
                  <a:noFill/>
                  <a:ln w="57150" cmpd="sng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48" name="Line 8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880760" y="1596601"/>
                    <a:ext cx="405171" cy="399510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49" name="Line 88"/>
                  <p:cNvSpPr>
                    <a:spLocks noChangeShapeType="1"/>
                  </p:cNvSpPr>
                  <p:nvPr/>
                </p:nvSpPr>
                <p:spPr bwMode="auto">
                  <a:xfrm>
                    <a:off x="5263287" y="2007433"/>
                    <a:ext cx="410833" cy="0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50" name="Line 8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072822" y="2001772"/>
                    <a:ext cx="405171" cy="809534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51" name="Line 90"/>
                  <p:cNvSpPr>
                    <a:spLocks noChangeShapeType="1"/>
                  </p:cNvSpPr>
                  <p:nvPr/>
                </p:nvSpPr>
                <p:spPr bwMode="auto">
                  <a:xfrm>
                    <a:off x="6073630" y="2006624"/>
                    <a:ext cx="4852" cy="416494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52" name="Line 91"/>
                  <p:cNvSpPr>
                    <a:spLocks noChangeShapeType="1"/>
                  </p:cNvSpPr>
                  <p:nvPr/>
                </p:nvSpPr>
                <p:spPr bwMode="auto">
                  <a:xfrm>
                    <a:off x="6466671" y="2799984"/>
                    <a:ext cx="399510" cy="809534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53" name="Line 92"/>
                  <p:cNvSpPr>
                    <a:spLocks noChangeShapeType="1"/>
                  </p:cNvSpPr>
                  <p:nvPr/>
                </p:nvSpPr>
                <p:spPr bwMode="auto">
                  <a:xfrm>
                    <a:off x="6477993" y="3226991"/>
                    <a:ext cx="0" cy="399510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54" name="Line 9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466671" y="2017946"/>
                    <a:ext cx="799021" cy="377675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55" name="Line 94"/>
                  <p:cNvSpPr>
                    <a:spLocks noChangeShapeType="1"/>
                  </p:cNvSpPr>
                  <p:nvPr/>
                </p:nvSpPr>
                <p:spPr bwMode="auto">
                  <a:xfrm>
                    <a:off x="6866181" y="2017946"/>
                    <a:ext cx="0" cy="155275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56" name="Line 95"/>
                  <p:cNvSpPr>
                    <a:spLocks noChangeShapeType="1"/>
                  </p:cNvSpPr>
                  <p:nvPr/>
                </p:nvSpPr>
                <p:spPr bwMode="auto">
                  <a:xfrm>
                    <a:off x="6866181" y="2250859"/>
                    <a:ext cx="0" cy="155275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57" name="Line 96"/>
                  <p:cNvSpPr>
                    <a:spLocks noChangeShapeType="1"/>
                  </p:cNvSpPr>
                  <p:nvPr/>
                </p:nvSpPr>
                <p:spPr bwMode="auto">
                  <a:xfrm>
                    <a:off x="6084144" y="1596601"/>
                    <a:ext cx="393849" cy="0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58" name="Line 97"/>
                  <p:cNvSpPr>
                    <a:spLocks noChangeShapeType="1"/>
                  </p:cNvSpPr>
                  <p:nvPr/>
                </p:nvSpPr>
                <p:spPr bwMode="auto">
                  <a:xfrm>
                    <a:off x="6866181" y="1585278"/>
                    <a:ext cx="792551" cy="416493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59" name="Line 98"/>
                  <p:cNvSpPr>
                    <a:spLocks noChangeShapeType="1"/>
                  </p:cNvSpPr>
                  <p:nvPr/>
                </p:nvSpPr>
                <p:spPr bwMode="auto">
                  <a:xfrm>
                    <a:off x="7265691" y="1590939"/>
                    <a:ext cx="393850" cy="0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60" name="Line 9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854859" y="2423118"/>
                    <a:ext cx="399510" cy="382527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61" name="Line 100"/>
                  <p:cNvSpPr>
                    <a:spLocks noChangeShapeType="1"/>
                  </p:cNvSpPr>
                  <p:nvPr/>
                </p:nvSpPr>
                <p:spPr bwMode="auto">
                  <a:xfrm>
                    <a:off x="6871842" y="3215669"/>
                    <a:ext cx="388188" cy="399510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62" name="Line 10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260031" y="2406135"/>
                    <a:ext cx="803873" cy="421346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63" name="Line 102"/>
                  <p:cNvSpPr>
                    <a:spLocks noChangeShapeType="1"/>
                  </p:cNvSpPr>
                  <p:nvPr/>
                </p:nvSpPr>
                <p:spPr bwMode="auto">
                  <a:xfrm>
                    <a:off x="7653880" y="2395621"/>
                    <a:ext cx="0" cy="160128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64" name="Line 103"/>
                  <p:cNvSpPr>
                    <a:spLocks noChangeShapeType="1"/>
                  </p:cNvSpPr>
                  <p:nvPr/>
                </p:nvSpPr>
                <p:spPr bwMode="auto">
                  <a:xfrm>
                    <a:off x="7653880" y="2656031"/>
                    <a:ext cx="0" cy="160128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65" name="Line 104"/>
                  <p:cNvSpPr>
                    <a:spLocks noChangeShapeType="1"/>
                  </p:cNvSpPr>
                  <p:nvPr/>
                </p:nvSpPr>
                <p:spPr bwMode="auto">
                  <a:xfrm>
                    <a:off x="7248708" y="3215669"/>
                    <a:ext cx="399510" cy="399510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66" name="Line 105"/>
                  <p:cNvSpPr>
                    <a:spLocks noChangeShapeType="1"/>
                  </p:cNvSpPr>
                  <p:nvPr/>
                </p:nvSpPr>
                <p:spPr bwMode="auto">
                  <a:xfrm>
                    <a:off x="8047729" y="1585278"/>
                    <a:ext cx="0" cy="416493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67" name="Line 10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8474736" y="2650370"/>
                    <a:ext cx="171450" cy="155275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68" name="Line 107"/>
                  <p:cNvSpPr>
                    <a:spLocks noChangeShapeType="1"/>
                  </p:cNvSpPr>
                  <p:nvPr/>
                </p:nvSpPr>
                <p:spPr bwMode="auto">
                  <a:xfrm>
                    <a:off x="7659541" y="3215669"/>
                    <a:ext cx="776376" cy="388188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69" name="Line 108"/>
                  <p:cNvSpPr>
                    <a:spLocks noChangeShapeType="1"/>
                  </p:cNvSpPr>
                  <p:nvPr/>
                </p:nvSpPr>
                <p:spPr bwMode="auto">
                  <a:xfrm>
                    <a:off x="8052582" y="3221330"/>
                    <a:ext cx="0" cy="122118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70" name="Line 109"/>
                  <p:cNvSpPr>
                    <a:spLocks noChangeShapeType="1"/>
                  </p:cNvSpPr>
                  <p:nvPr/>
                </p:nvSpPr>
                <p:spPr bwMode="auto">
                  <a:xfrm>
                    <a:off x="8058242" y="3438068"/>
                    <a:ext cx="0" cy="182772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71" name="Line 11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8063904" y="2007433"/>
                    <a:ext cx="393849" cy="803873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72" name="Freeform 111"/>
                  <p:cNvSpPr>
                    <a:spLocks/>
                  </p:cNvSpPr>
                  <p:nvPr/>
                </p:nvSpPr>
                <p:spPr bwMode="auto">
                  <a:xfrm>
                    <a:off x="8457753" y="1607923"/>
                    <a:ext cx="151232" cy="798212"/>
                  </a:xfrm>
                  <a:custGeom>
                    <a:avLst/>
                    <a:gdLst>
                      <a:gd name="T0" fmla="*/ 0 w 187"/>
                      <a:gd name="T1" fmla="*/ 0 h 987"/>
                      <a:gd name="T2" fmla="*/ 2147483646 w 187"/>
                      <a:gd name="T3" fmla="*/ 2147483646 h 987"/>
                      <a:gd name="T4" fmla="*/ 2147483646 w 187"/>
                      <a:gd name="T5" fmla="*/ 2147483646 h 987"/>
                      <a:gd name="T6" fmla="*/ 0 60000 65536"/>
                      <a:gd name="T7" fmla="*/ 0 60000 65536"/>
                      <a:gd name="T8" fmla="*/ 0 60000 65536"/>
                      <a:gd name="T9" fmla="*/ 0 w 187"/>
                      <a:gd name="T10" fmla="*/ 0 h 987"/>
                      <a:gd name="T11" fmla="*/ 187 w 187"/>
                      <a:gd name="T12" fmla="*/ 987 h 987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87" h="987">
                        <a:moveTo>
                          <a:pt x="0" y="0"/>
                        </a:moveTo>
                        <a:cubicBezTo>
                          <a:pt x="91" y="158"/>
                          <a:pt x="183" y="316"/>
                          <a:pt x="185" y="480"/>
                        </a:cubicBezTo>
                        <a:cubicBezTo>
                          <a:pt x="187" y="644"/>
                          <a:pt x="42" y="903"/>
                          <a:pt x="14" y="987"/>
                        </a:cubicBezTo>
                      </a:path>
                    </a:pathLst>
                  </a:custGeom>
                  <a:noFill/>
                  <a:ln w="57150" cmpd="sng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73" name="Line 11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8469076" y="3095978"/>
                    <a:ext cx="153816" cy="125353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922" name="Group 2"/>
                <p:cNvGrpSpPr>
                  <a:grpSpLocks/>
                </p:cNvGrpSpPr>
                <p:nvPr/>
              </p:nvGrpSpPr>
              <p:grpSpPr bwMode="auto">
                <a:xfrm>
                  <a:off x="847725" y="3970338"/>
                  <a:ext cx="1668463" cy="2095500"/>
                  <a:chOff x="768" y="1056"/>
                  <a:chExt cx="2064" cy="2592"/>
                </a:xfrm>
              </p:grpSpPr>
              <p:grpSp>
                <p:nvGrpSpPr>
                  <p:cNvPr id="1102" name="Group 3"/>
                  <p:cNvGrpSpPr>
                    <a:grpSpLocks/>
                  </p:cNvGrpSpPr>
                  <p:nvPr/>
                </p:nvGrpSpPr>
                <p:grpSpPr bwMode="auto">
                  <a:xfrm>
                    <a:off x="768" y="30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133" name="Oval 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34" name="Oval 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35" name="Oval 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36" name="Oval 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37" name="Oval 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103" name="Group 9"/>
                  <p:cNvGrpSpPr>
                    <a:grpSpLocks/>
                  </p:cNvGrpSpPr>
                  <p:nvPr/>
                </p:nvGrpSpPr>
                <p:grpSpPr bwMode="auto">
                  <a:xfrm>
                    <a:off x="768" y="2553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128" name="Oval 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29" name="Oval 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30" name="Oval 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31" name="Oval 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32" name="Oval 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104" name="Group 15"/>
                  <p:cNvGrpSpPr>
                    <a:grpSpLocks/>
                  </p:cNvGrpSpPr>
                  <p:nvPr/>
                </p:nvGrpSpPr>
                <p:grpSpPr bwMode="auto">
                  <a:xfrm>
                    <a:off x="768" y="35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123" name="Oval 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24" name="Oval 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25" name="Oval 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26" name="Oval 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27" name="Oval 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105" name="Group 21"/>
                  <p:cNvGrpSpPr>
                    <a:grpSpLocks/>
                  </p:cNvGrpSpPr>
                  <p:nvPr/>
                </p:nvGrpSpPr>
                <p:grpSpPr bwMode="auto">
                  <a:xfrm>
                    <a:off x="768" y="1555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118" name="Oval 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19" name="Oval 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20" name="Oval 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21" name="Oval 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22" name="Oval 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106" name="Group 27"/>
                  <p:cNvGrpSpPr>
                    <a:grpSpLocks/>
                  </p:cNvGrpSpPr>
                  <p:nvPr/>
                </p:nvGrpSpPr>
                <p:grpSpPr bwMode="auto">
                  <a:xfrm>
                    <a:off x="768" y="1056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113" name="Oval 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14" name="Oval 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15" name="Oval 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16" name="Oval 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17" name="Oval 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107" name="Group 33"/>
                  <p:cNvGrpSpPr>
                    <a:grpSpLocks/>
                  </p:cNvGrpSpPr>
                  <p:nvPr/>
                </p:nvGrpSpPr>
                <p:grpSpPr bwMode="auto">
                  <a:xfrm>
                    <a:off x="768" y="2054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108" name="Oval 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09" name="Oval 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10" name="Oval 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11" name="Oval 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12" name="Oval 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923" name="Group 39"/>
                <p:cNvGrpSpPr>
                  <a:grpSpLocks/>
                </p:cNvGrpSpPr>
                <p:nvPr/>
              </p:nvGrpSpPr>
              <p:grpSpPr bwMode="auto">
                <a:xfrm>
                  <a:off x="2827338" y="3970338"/>
                  <a:ext cx="1668462" cy="2095500"/>
                  <a:chOff x="768" y="1056"/>
                  <a:chExt cx="2064" cy="2592"/>
                </a:xfrm>
              </p:grpSpPr>
              <p:grpSp>
                <p:nvGrpSpPr>
                  <p:cNvPr id="1066" name="Group 40"/>
                  <p:cNvGrpSpPr>
                    <a:grpSpLocks/>
                  </p:cNvGrpSpPr>
                  <p:nvPr/>
                </p:nvGrpSpPr>
                <p:grpSpPr bwMode="auto">
                  <a:xfrm>
                    <a:off x="768" y="30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097" name="Oval 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98" name="Oval 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99" name="Oval 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00" name="Oval 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01" name="Oval 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067" name="Group 46"/>
                  <p:cNvGrpSpPr>
                    <a:grpSpLocks/>
                  </p:cNvGrpSpPr>
                  <p:nvPr/>
                </p:nvGrpSpPr>
                <p:grpSpPr bwMode="auto">
                  <a:xfrm>
                    <a:off x="768" y="2553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092" name="Oval 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93" name="Oval 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94" name="Oval 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95" name="Oval 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96" name="Oval 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068" name="Group 52"/>
                  <p:cNvGrpSpPr>
                    <a:grpSpLocks/>
                  </p:cNvGrpSpPr>
                  <p:nvPr/>
                </p:nvGrpSpPr>
                <p:grpSpPr bwMode="auto">
                  <a:xfrm>
                    <a:off x="768" y="35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087" name="Oval 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88" name="Oval 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89" name="Oval 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90" name="Oval 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91" name="Oval 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069" name="Group 58"/>
                  <p:cNvGrpSpPr>
                    <a:grpSpLocks/>
                  </p:cNvGrpSpPr>
                  <p:nvPr/>
                </p:nvGrpSpPr>
                <p:grpSpPr bwMode="auto">
                  <a:xfrm>
                    <a:off x="768" y="1555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082" name="Oval 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83" name="Oval 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84" name="Oval 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85" name="Oval 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86" name="Oval 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070" name="Group 64"/>
                  <p:cNvGrpSpPr>
                    <a:grpSpLocks/>
                  </p:cNvGrpSpPr>
                  <p:nvPr/>
                </p:nvGrpSpPr>
                <p:grpSpPr bwMode="auto">
                  <a:xfrm>
                    <a:off x="768" y="1056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077" name="Oval 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78" name="Oval 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79" name="Oval 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80" name="Oval 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81" name="Oval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071" name="Group 70"/>
                  <p:cNvGrpSpPr>
                    <a:grpSpLocks/>
                  </p:cNvGrpSpPr>
                  <p:nvPr/>
                </p:nvGrpSpPr>
                <p:grpSpPr bwMode="auto">
                  <a:xfrm>
                    <a:off x="768" y="2054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072" name="Oval 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73" name="Oval 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74" name="Oval 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75" name="Oval 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76" name="Oval 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  <p:sp>
              <p:nvSpPr>
                <p:cNvPr id="924" name="Line 78"/>
                <p:cNvSpPr>
                  <a:spLocks noChangeShapeType="1"/>
                </p:cNvSpPr>
                <p:nvPr/>
              </p:nvSpPr>
              <p:spPr bwMode="auto">
                <a:xfrm flipH="1" flipV="1">
                  <a:off x="1274763" y="5211763"/>
                  <a:ext cx="19050" cy="33337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25" name="Line 79"/>
                <p:cNvSpPr>
                  <a:spLocks noChangeShapeType="1"/>
                </p:cNvSpPr>
                <p:nvPr/>
              </p:nvSpPr>
              <p:spPr bwMode="auto">
                <a:xfrm>
                  <a:off x="885825" y="5211763"/>
                  <a:ext cx="17463" cy="382587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26" name="Line 82"/>
                <p:cNvSpPr>
                  <a:spLocks noChangeShapeType="1"/>
                </p:cNvSpPr>
                <p:nvPr/>
              </p:nvSpPr>
              <p:spPr bwMode="auto">
                <a:xfrm flipV="1">
                  <a:off x="1274763" y="5638800"/>
                  <a:ext cx="387350" cy="388938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27" name="Line 84"/>
                <p:cNvSpPr>
                  <a:spLocks noChangeShapeType="1"/>
                </p:cNvSpPr>
                <p:nvPr/>
              </p:nvSpPr>
              <p:spPr bwMode="auto">
                <a:xfrm>
                  <a:off x="1673225" y="5211763"/>
                  <a:ext cx="388938" cy="388937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28" name="Line 85"/>
                <p:cNvSpPr>
                  <a:spLocks noChangeShapeType="1"/>
                </p:cNvSpPr>
                <p:nvPr/>
              </p:nvSpPr>
              <p:spPr bwMode="auto">
                <a:xfrm>
                  <a:off x="1257300" y="4813300"/>
                  <a:ext cx="393700" cy="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29" name="Freeform 86"/>
                <p:cNvSpPr>
                  <a:spLocks/>
                </p:cNvSpPr>
                <p:nvPr/>
              </p:nvSpPr>
              <p:spPr bwMode="auto">
                <a:xfrm>
                  <a:off x="903288" y="3825875"/>
                  <a:ext cx="781050" cy="182563"/>
                </a:xfrm>
                <a:custGeom>
                  <a:avLst/>
                  <a:gdLst>
                    <a:gd name="T0" fmla="*/ 0 w 966"/>
                    <a:gd name="T1" fmla="*/ 2147483646 h 227"/>
                    <a:gd name="T2" fmla="*/ 2147483646 w 966"/>
                    <a:gd name="T3" fmla="*/ 2147483646 h 227"/>
                    <a:gd name="T4" fmla="*/ 2147483646 w 966"/>
                    <a:gd name="T5" fmla="*/ 2147483646 h 227"/>
                    <a:gd name="T6" fmla="*/ 0 60000 65536"/>
                    <a:gd name="T7" fmla="*/ 0 60000 65536"/>
                    <a:gd name="T8" fmla="*/ 0 60000 65536"/>
                    <a:gd name="T9" fmla="*/ 0 w 966"/>
                    <a:gd name="T10" fmla="*/ 0 h 227"/>
                    <a:gd name="T11" fmla="*/ 966 w 966"/>
                    <a:gd name="T12" fmla="*/ 227 h 2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66" h="227">
                      <a:moveTo>
                        <a:pt x="0" y="227"/>
                      </a:moveTo>
                      <a:cubicBezTo>
                        <a:pt x="149" y="114"/>
                        <a:pt x="298" y="2"/>
                        <a:pt x="459" y="1"/>
                      </a:cubicBezTo>
                      <a:cubicBezTo>
                        <a:pt x="620" y="0"/>
                        <a:pt x="793" y="110"/>
                        <a:pt x="966" y="220"/>
                      </a:cubicBezTo>
                    </a:path>
                  </a:pathLst>
                </a:custGeom>
                <a:noFill/>
                <a:ln w="57150" cmpd="sng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30" name="Line 87"/>
                <p:cNvSpPr>
                  <a:spLocks noChangeShapeType="1"/>
                </p:cNvSpPr>
                <p:nvPr/>
              </p:nvSpPr>
              <p:spPr bwMode="auto">
                <a:xfrm flipH="1">
                  <a:off x="881063" y="4003675"/>
                  <a:ext cx="404812" cy="398463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31" name="Line 88"/>
                <p:cNvSpPr>
                  <a:spLocks noChangeShapeType="1"/>
                </p:cNvSpPr>
                <p:nvPr/>
              </p:nvSpPr>
              <p:spPr bwMode="auto">
                <a:xfrm>
                  <a:off x="1262063" y="4414838"/>
                  <a:ext cx="411162" cy="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32" name="Line 89"/>
                <p:cNvSpPr>
                  <a:spLocks noChangeShapeType="1"/>
                </p:cNvSpPr>
                <p:nvPr/>
              </p:nvSpPr>
              <p:spPr bwMode="auto">
                <a:xfrm flipV="1">
                  <a:off x="2071688" y="4408488"/>
                  <a:ext cx="406400" cy="8096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33" name="Line 90"/>
                <p:cNvSpPr>
                  <a:spLocks noChangeShapeType="1"/>
                </p:cNvSpPr>
                <p:nvPr/>
              </p:nvSpPr>
              <p:spPr bwMode="auto">
                <a:xfrm>
                  <a:off x="2073275" y="4413250"/>
                  <a:ext cx="4763" cy="4159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34" name="Line 91"/>
                <p:cNvSpPr>
                  <a:spLocks noChangeShapeType="1"/>
                </p:cNvSpPr>
                <p:nvPr/>
              </p:nvSpPr>
              <p:spPr bwMode="auto">
                <a:xfrm flipH="1">
                  <a:off x="2111375" y="5230813"/>
                  <a:ext cx="355600" cy="7715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35" name="Line 92"/>
                <p:cNvSpPr>
                  <a:spLocks noChangeShapeType="1"/>
                </p:cNvSpPr>
                <p:nvPr/>
              </p:nvSpPr>
              <p:spPr bwMode="auto">
                <a:xfrm>
                  <a:off x="2478088" y="5634038"/>
                  <a:ext cx="0" cy="398462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36" name="Line 93"/>
                <p:cNvSpPr>
                  <a:spLocks noChangeShapeType="1"/>
                </p:cNvSpPr>
                <p:nvPr/>
              </p:nvSpPr>
              <p:spPr bwMode="auto">
                <a:xfrm flipV="1">
                  <a:off x="2466975" y="4424363"/>
                  <a:ext cx="798513" cy="3778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37" name="Line 94"/>
                <p:cNvSpPr>
                  <a:spLocks noChangeShapeType="1"/>
                </p:cNvSpPr>
                <p:nvPr/>
              </p:nvSpPr>
              <p:spPr bwMode="auto">
                <a:xfrm>
                  <a:off x="2865438" y="4424363"/>
                  <a:ext cx="0" cy="15557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38" name="Line 95"/>
                <p:cNvSpPr>
                  <a:spLocks noChangeShapeType="1"/>
                </p:cNvSpPr>
                <p:nvPr/>
              </p:nvSpPr>
              <p:spPr bwMode="auto">
                <a:xfrm>
                  <a:off x="2865438" y="4657725"/>
                  <a:ext cx="0" cy="15557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39" name="Line 96"/>
                <p:cNvSpPr>
                  <a:spLocks noChangeShapeType="1"/>
                </p:cNvSpPr>
                <p:nvPr/>
              </p:nvSpPr>
              <p:spPr bwMode="auto">
                <a:xfrm>
                  <a:off x="2084388" y="4003675"/>
                  <a:ext cx="393700" cy="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40" name="Line 97"/>
                <p:cNvSpPr>
                  <a:spLocks noChangeShapeType="1"/>
                </p:cNvSpPr>
                <p:nvPr/>
              </p:nvSpPr>
              <p:spPr bwMode="auto">
                <a:xfrm>
                  <a:off x="2865438" y="3992563"/>
                  <a:ext cx="792162" cy="4159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41" name="Line 98"/>
                <p:cNvSpPr>
                  <a:spLocks noChangeShapeType="1"/>
                </p:cNvSpPr>
                <p:nvPr/>
              </p:nvSpPr>
              <p:spPr bwMode="auto">
                <a:xfrm>
                  <a:off x="3265488" y="3997325"/>
                  <a:ext cx="393700" cy="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42" name="Line 99"/>
                <p:cNvSpPr>
                  <a:spLocks noChangeShapeType="1"/>
                </p:cNvSpPr>
                <p:nvPr/>
              </p:nvSpPr>
              <p:spPr bwMode="auto">
                <a:xfrm flipH="1">
                  <a:off x="2854325" y="4829175"/>
                  <a:ext cx="400050" cy="382588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43" name="Line 100"/>
                <p:cNvSpPr>
                  <a:spLocks noChangeShapeType="1"/>
                </p:cNvSpPr>
                <p:nvPr/>
              </p:nvSpPr>
              <p:spPr bwMode="auto">
                <a:xfrm flipH="1" flipV="1">
                  <a:off x="3295650" y="6048375"/>
                  <a:ext cx="346075" cy="1588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44" name="Line 101"/>
                <p:cNvSpPr>
                  <a:spLocks noChangeShapeType="1"/>
                </p:cNvSpPr>
                <p:nvPr/>
              </p:nvSpPr>
              <p:spPr bwMode="auto">
                <a:xfrm flipV="1">
                  <a:off x="3259138" y="4813300"/>
                  <a:ext cx="804862" cy="420688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45" name="Line 102"/>
                <p:cNvSpPr>
                  <a:spLocks noChangeShapeType="1"/>
                </p:cNvSpPr>
                <p:nvPr/>
              </p:nvSpPr>
              <p:spPr bwMode="auto">
                <a:xfrm>
                  <a:off x="3652838" y="4802188"/>
                  <a:ext cx="0" cy="160337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46" name="Line 103"/>
                <p:cNvSpPr>
                  <a:spLocks noChangeShapeType="1"/>
                </p:cNvSpPr>
                <p:nvPr/>
              </p:nvSpPr>
              <p:spPr bwMode="auto">
                <a:xfrm>
                  <a:off x="3652838" y="5062538"/>
                  <a:ext cx="0" cy="160337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47" name="Line 104"/>
                <p:cNvSpPr>
                  <a:spLocks noChangeShapeType="1"/>
                </p:cNvSpPr>
                <p:nvPr/>
              </p:nvSpPr>
              <p:spPr bwMode="auto">
                <a:xfrm>
                  <a:off x="2874963" y="5611813"/>
                  <a:ext cx="381000" cy="7937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48" name="Line 105"/>
                <p:cNvSpPr>
                  <a:spLocks noChangeShapeType="1"/>
                </p:cNvSpPr>
                <p:nvPr/>
              </p:nvSpPr>
              <p:spPr bwMode="auto">
                <a:xfrm>
                  <a:off x="4046538" y="3992563"/>
                  <a:ext cx="0" cy="4159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49" name="Line 106"/>
                <p:cNvSpPr>
                  <a:spLocks noChangeShapeType="1"/>
                </p:cNvSpPr>
                <p:nvPr/>
              </p:nvSpPr>
              <p:spPr bwMode="auto">
                <a:xfrm flipV="1">
                  <a:off x="4473575" y="4818063"/>
                  <a:ext cx="430213" cy="39370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50" name="Line 107"/>
                <p:cNvSpPr>
                  <a:spLocks noChangeShapeType="1"/>
                </p:cNvSpPr>
                <p:nvPr/>
              </p:nvSpPr>
              <p:spPr bwMode="auto">
                <a:xfrm>
                  <a:off x="3659188" y="5622925"/>
                  <a:ext cx="776287" cy="38735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51" name="Line 108"/>
                <p:cNvSpPr>
                  <a:spLocks noChangeShapeType="1"/>
                </p:cNvSpPr>
                <p:nvPr/>
              </p:nvSpPr>
              <p:spPr bwMode="auto">
                <a:xfrm>
                  <a:off x="4052888" y="5627688"/>
                  <a:ext cx="0" cy="122237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52" name="Line 109"/>
                <p:cNvSpPr>
                  <a:spLocks noChangeShapeType="1"/>
                </p:cNvSpPr>
                <p:nvPr/>
              </p:nvSpPr>
              <p:spPr bwMode="auto">
                <a:xfrm>
                  <a:off x="4057650" y="5845175"/>
                  <a:ext cx="0" cy="182563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53" name="Line 110"/>
                <p:cNvSpPr>
                  <a:spLocks noChangeShapeType="1"/>
                </p:cNvSpPr>
                <p:nvPr/>
              </p:nvSpPr>
              <p:spPr bwMode="auto">
                <a:xfrm flipH="1">
                  <a:off x="4064000" y="4414838"/>
                  <a:ext cx="393700" cy="80327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54" name="Freeform 111"/>
                <p:cNvSpPr>
                  <a:spLocks/>
                </p:cNvSpPr>
                <p:nvPr/>
              </p:nvSpPr>
              <p:spPr bwMode="auto">
                <a:xfrm>
                  <a:off x="4457700" y="4014788"/>
                  <a:ext cx="150813" cy="798512"/>
                </a:xfrm>
                <a:custGeom>
                  <a:avLst/>
                  <a:gdLst>
                    <a:gd name="T0" fmla="*/ 0 w 187"/>
                    <a:gd name="T1" fmla="*/ 0 h 987"/>
                    <a:gd name="T2" fmla="*/ 2147483646 w 187"/>
                    <a:gd name="T3" fmla="*/ 2147483646 h 987"/>
                    <a:gd name="T4" fmla="*/ 2147483646 w 187"/>
                    <a:gd name="T5" fmla="*/ 2147483646 h 987"/>
                    <a:gd name="T6" fmla="*/ 0 60000 65536"/>
                    <a:gd name="T7" fmla="*/ 0 60000 65536"/>
                    <a:gd name="T8" fmla="*/ 0 60000 65536"/>
                    <a:gd name="T9" fmla="*/ 0 w 187"/>
                    <a:gd name="T10" fmla="*/ 0 h 987"/>
                    <a:gd name="T11" fmla="*/ 187 w 187"/>
                    <a:gd name="T12" fmla="*/ 987 h 9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7" h="987">
                      <a:moveTo>
                        <a:pt x="0" y="0"/>
                      </a:moveTo>
                      <a:cubicBezTo>
                        <a:pt x="91" y="158"/>
                        <a:pt x="183" y="316"/>
                        <a:pt x="185" y="480"/>
                      </a:cubicBezTo>
                      <a:cubicBezTo>
                        <a:pt x="187" y="644"/>
                        <a:pt x="42" y="903"/>
                        <a:pt x="14" y="987"/>
                      </a:cubicBezTo>
                    </a:path>
                  </a:pathLst>
                </a:custGeom>
                <a:noFill/>
                <a:ln w="57150" cmpd="sng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55" name="Line 112"/>
                <p:cNvSpPr>
                  <a:spLocks noChangeShapeType="1"/>
                </p:cNvSpPr>
                <p:nvPr/>
              </p:nvSpPr>
              <p:spPr bwMode="auto">
                <a:xfrm>
                  <a:off x="4468813" y="5627688"/>
                  <a:ext cx="160337" cy="13335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956" name="Group 2"/>
                <p:cNvGrpSpPr>
                  <a:grpSpLocks/>
                </p:cNvGrpSpPr>
                <p:nvPr/>
              </p:nvGrpSpPr>
              <p:grpSpPr bwMode="auto">
                <a:xfrm>
                  <a:off x="4860925" y="3959225"/>
                  <a:ext cx="1670050" cy="2095500"/>
                  <a:chOff x="768" y="1056"/>
                  <a:chExt cx="2064" cy="2592"/>
                </a:xfrm>
              </p:grpSpPr>
              <p:grpSp>
                <p:nvGrpSpPr>
                  <p:cNvPr id="1030" name="Group 3"/>
                  <p:cNvGrpSpPr>
                    <a:grpSpLocks/>
                  </p:cNvGrpSpPr>
                  <p:nvPr/>
                </p:nvGrpSpPr>
                <p:grpSpPr bwMode="auto">
                  <a:xfrm>
                    <a:off x="768" y="30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061" name="Oval 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62" name="Oval 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63" name="Oval 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64" name="Oval 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65" name="Oval 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031" name="Group 9"/>
                  <p:cNvGrpSpPr>
                    <a:grpSpLocks/>
                  </p:cNvGrpSpPr>
                  <p:nvPr/>
                </p:nvGrpSpPr>
                <p:grpSpPr bwMode="auto">
                  <a:xfrm>
                    <a:off x="768" y="2553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056" name="Oval 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57" name="Oval 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58" name="Oval 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59" name="Oval 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60" name="Oval 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032" name="Group 15"/>
                  <p:cNvGrpSpPr>
                    <a:grpSpLocks/>
                  </p:cNvGrpSpPr>
                  <p:nvPr/>
                </p:nvGrpSpPr>
                <p:grpSpPr bwMode="auto">
                  <a:xfrm>
                    <a:off x="768" y="35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051" name="Oval 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52" name="Oval 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53" name="Oval 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54" name="Oval 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55" name="Oval 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033" name="Group 21"/>
                  <p:cNvGrpSpPr>
                    <a:grpSpLocks/>
                  </p:cNvGrpSpPr>
                  <p:nvPr/>
                </p:nvGrpSpPr>
                <p:grpSpPr bwMode="auto">
                  <a:xfrm>
                    <a:off x="768" y="1555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046" name="Oval 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47" name="Oval 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48" name="Oval 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49" name="Oval 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50" name="Oval 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034" name="Group 27"/>
                  <p:cNvGrpSpPr>
                    <a:grpSpLocks/>
                  </p:cNvGrpSpPr>
                  <p:nvPr/>
                </p:nvGrpSpPr>
                <p:grpSpPr bwMode="auto">
                  <a:xfrm>
                    <a:off x="768" y="1056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041" name="Oval 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42" name="Oval 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43" name="Oval 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44" name="Oval 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45" name="Oval 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035" name="Group 33"/>
                  <p:cNvGrpSpPr>
                    <a:grpSpLocks/>
                  </p:cNvGrpSpPr>
                  <p:nvPr/>
                </p:nvGrpSpPr>
                <p:grpSpPr bwMode="auto">
                  <a:xfrm>
                    <a:off x="768" y="2054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036" name="Oval 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37" name="Oval 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38" name="Oval 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39" name="Oval 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40" name="Oval 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957" name="Group 39"/>
                <p:cNvGrpSpPr>
                  <a:grpSpLocks/>
                </p:cNvGrpSpPr>
                <p:nvPr/>
              </p:nvGrpSpPr>
              <p:grpSpPr bwMode="auto">
                <a:xfrm>
                  <a:off x="6840538" y="3959225"/>
                  <a:ext cx="1670050" cy="2095500"/>
                  <a:chOff x="768" y="1056"/>
                  <a:chExt cx="2064" cy="2592"/>
                </a:xfrm>
              </p:grpSpPr>
              <p:grpSp>
                <p:nvGrpSpPr>
                  <p:cNvPr id="994" name="Group 40"/>
                  <p:cNvGrpSpPr>
                    <a:grpSpLocks/>
                  </p:cNvGrpSpPr>
                  <p:nvPr/>
                </p:nvGrpSpPr>
                <p:grpSpPr bwMode="auto">
                  <a:xfrm>
                    <a:off x="768" y="30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025" name="Oval 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26" name="Oval 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27" name="Oval 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28" name="Oval 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29" name="Oval 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995" name="Group 46"/>
                  <p:cNvGrpSpPr>
                    <a:grpSpLocks/>
                  </p:cNvGrpSpPr>
                  <p:nvPr/>
                </p:nvGrpSpPr>
                <p:grpSpPr bwMode="auto">
                  <a:xfrm>
                    <a:off x="768" y="2553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020" name="Oval 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21" name="Oval 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22" name="Oval 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23" name="Oval 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24" name="Oval 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996" name="Group 52"/>
                  <p:cNvGrpSpPr>
                    <a:grpSpLocks/>
                  </p:cNvGrpSpPr>
                  <p:nvPr/>
                </p:nvGrpSpPr>
                <p:grpSpPr bwMode="auto">
                  <a:xfrm>
                    <a:off x="768" y="35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015" name="Oval 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16" name="Oval 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17" name="Oval 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18" name="Oval 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19" name="Oval 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997" name="Group 58"/>
                  <p:cNvGrpSpPr>
                    <a:grpSpLocks/>
                  </p:cNvGrpSpPr>
                  <p:nvPr/>
                </p:nvGrpSpPr>
                <p:grpSpPr bwMode="auto">
                  <a:xfrm>
                    <a:off x="768" y="1555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010" name="Oval 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11" name="Oval 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12" name="Oval 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13" name="Oval 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14" name="Oval 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998" name="Group 64"/>
                  <p:cNvGrpSpPr>
                    <a:grpSpLocks/>
                  </p:cNvGrpSpPr>
                  <p:nvPr/>
                </p:nvGrpSpPr>
                <p:grpSpPr bwMode="auto">
                  <a:xfrm>
                    <a:off x="768" y="1056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005" name="Oval 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06" name="Oval 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07" name="Oval 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08" name="Oval 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09" name="Oval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999" name="Group 70"/>
                  <p:cNvGrpSpPr>
                    <a:grpSpLocks/>
                  </p:cNvGrpSpPr>
                  <p:nvPr/>
                </p:nvGrpSpPr>
                <p:grpSpPr bwMode="auto">
                  <a:xfrm>
                    <a:off x="768" y="2054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000" name="Oval 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01" name="Oval 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02" name="Oval 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03" name="Oval 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04" name="Oval 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  <p:sp>
              <p:nvSpPr>
                <p:cNvPr id="958" name="Line 77"/>
                <p:cNvSpPr>
                  <a:spLocks noChangeShapeType="1"/>
                </p:cNvSpPr>
                <p:nvPr/>
              </p:nvSpPr>
              <p:spPr bwMode="auto">
                <a:xfrm flipH="1" flipV="1">
                  <a:off x="4615036" y="5761037"/>
                  <a:ext cx="285576" cy="255588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59" name="Line 78"/>
                <p:cNvSpPr>
                  <a:spLocks noChangeShapeType="1"/>
                </p:cNvSpPr>
                <p:nvPr/>
              </p:nvSpPr>
              <p:spPr bwMode="auto">
                <a:xfrm flipV="1">
                  <a:off x="5133975" y="5200650"/>
                  <a:ext cx="153988" cy="195263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60" name="Line 79"/>
                <p:cNvSpPr>
                  <a:spLocks noChangeShapeType="1"/>
                </p:cNvSpPr>
                <p:nvPr/>
              </p:nvSpPr>
              <p:spPr bwMode="auto">
                <a:xfrm>
                  <a:off x="4900613" y="5200650"/>
                  <a:ext cx="387350" cy="388938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61" name="Line 80"/>
                <p:cNvSpPr>
                  <a:spLocks noChangeShapeType="1"/>
                </p:cNvSpPr>
                <p:nvPr/>
              </p:nvSpPr>
              <p:spPr bwMode="auto">
                <a:xfrm flipV="1">
                  <a:off x="4900613" y="5434013"/>
                  <a:ext cx="193675" cy="19367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62" name="Line 82"/>
                <p:cNvSpPr>
                  <a:spLocks noChangeShapeType="1"/>
                </p:cNvSpPr>
                <p:nvPr/>
              </p:nvSpPr>
              <p:spPr bwMode="auto">
                <a:xfrm flipV="1">
                  <a:off x="5287963" y="5627688"/>
                  <a:ext cx="388937" cy="388937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63" name="Line 83"/>
                <p:cNvSpPr>
                  <a:spLocks noChangeShapeType="1"/>
                </p:cNvSpPr>
                <p:nvPr/>
              </p:nvSpPr>
              <p:spPr bwMode="auto">
                <a:xfrm>
                  <a:off x="5676900" y="6016625"/>
                  <a:ext cx="427038" cy="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64" name="Line 84"/>
                <p:cNvSpPr>
                  <a:spLocks noChangeShapeType="1"/>
                </p:cNvSpPr>
                <p:nvPr/>
              </p:nvSpPr>
              <p:spPr bwMode="auto">
                <a:xfrm>
                  <a:off x="5688013" y="5200650"/>
                  <a:ext cx="388937" cy="388938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65" name="Line 85"/>
                <p:cNvSpPr>
                  <a:spLocks noChangeShapeType="1"/>
                </p:cNvSpPr>
                <p:nvPr/>
              </p:nvSpPr>
              <p:spPr bwMode="auto">
                <a:xfrm>
                  <a:off x="5299075" y="4802188"/>
                  <a:ext cx="395288" cy="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66" name="Freeform 86"/>
                <p:cNvSpPr>
                  <a:spLocks/>
                </p:cNvSpPr>
                <p:nvPr/>
              </p:nvSpPr>
              <p:spPr bwMode="auto">
                <a:xfrm>
                  <a:off x="4918075" y="3870325"/>
                  <a:ext cx="781050" cy="127000"/>
                </a:xfrm>
                <a:custGeom>
                  <a:avLst/>
                  <a:gdLst>
                    <a:gd name="T0" fmla="*/ 0 w 966"/>
                    <a:gd name="T1" fmla="*/ 2147483646 h 227"/>
                    <a:gd name="T2" fmla="*/ 2147483646 w 966"/>
                    <a:gd name="T3" fmla="*/ 2147483646 h 227"/>
                    <a:gd name="T4" fmla="*/ 2147483646 w 966"/>
                    <a:gd name="T5" fmla="*/ 2147483646 h 227"/>
                    <a:gd name="T6" fmla="*/ 0 60000 65536"/>
                    <a:gd name="T7" fmla="*/ 0 60000 65536"/>
                    <a:gd name="T8" fmla="*/ 0 60000 65536"/>
                    <a:gd name="T9" fmla="*/ 0 w 966"/>
                    <a:gd name="T10" fmla="*/ 0 h 227"/>
                    <a:gd name="T11" fmla="*/ 966 w 966"/>
                    <a:gd name="T12" fmla="*/ 227 h 2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66" h="227">
                      <a:moveTo>
                        <a:pt x="0" y="227"/>
                      </a:moveTo>
                      <a:cubicBezTo>
                        <a:pt x="149" y="114"/>
                        <a:pt x="298" y="2"/>
                        <a:pt x="459" y="1"/>
                      </a:cubicBezTo>
                      <a:cubicBezTo>
                        <a:pt x="620" y="0"/>
                        <a:pt x="793" y="110"/>
                        <a:pt x="966" y="220"/>
                      </a:cubicBezTo>
                    </a:path>
                  </a:pathLst>
                </a:custGeom>
                <a:noFill/>
                <a:ln w="57150" cmpd="sng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67" name="Line 87"/>
                <p:cNvSpPr>
                  <a:spLocks noChangeShapeType="1"/>
                </p:cNvSpPr>
                <p:nvPr/>
              </p:nvSpPr>
              <p:spPr bwMode="auto">
                <a:xfrm flipH="1">
                  <a:off x="4894263" y="3992563"/>
                  <a:ext cx="404812" cy="398462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68" name="Line 88"/>
                <p:cNvSpPr>
                  <a:spLocks noChangeShapeType="1"/>
                </p:cNvSpPr>
                <p:nvPr/>
              </p:nvSpPr>
              <p:spPr bwMode="auto">
                <a:xfrm flipV="1">
                  <a:off x="5276850" y="3998913"/>
                  <a:ext cx="784225" cy="4032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69" name="Line 89"/>
                <p:cNvSpPr>
                  <a:spLocks noChangeShapeType="1"/>
                </p:cNvSpPr>
                <p:nvPr/>
              </p:nvSpPr>
              <p:spPr bwMode="auto">
                <a:xfrm flipV="1">
                  <a:off x="6086475" y="4397375"/>
                  <a:ext cx="404813" cy="8096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70" name="Line 90"/>
                <p:cNvSpPr>
                  <a:spLocks noChangeShapeType="1"/>
                </p:cNvSpPr>
                <p:nvPr/>
              </p:nvSpPr>
              <p:spPr bwMode="auto">
                <a:xfrm>
                  <a:off x="6088063" y="4402138"/>
                  <a:ext cx="4762" cy="4159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71" name="Line 91"/>
                <p:cNvSpPr>
                  <a:spLocks noChangeShapeType="1"/>
                </p:cNvSpPr>
                <p:nvPr/>
              </p:nvSpPr>
              <p:spPr bwMode="auto">
                <a:xfrm>
                  <a:off x="6480175" y="5195888"/>
                  <a:ext cx="400050" cy="8096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72" name="Line 92"/>
                <p:cNvSpPr>
                  <a:spLocks noChangeShapeType="1"/>
                </p:cNvSpPr>
                <p:nvPr/>
              </p:nvSpPr>
              <p:spPr bwMode="auto">
                <a:xfrm>
                  <a:off x="6491288" y="5622925"/>
                  <a:ext cx="0" cy="398463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73" name="Line 93"/>
                <p:cNvSpPr>
                  <a:spLocks noChangeShapeType="1"/>
                </p:cNvSpPr>
                <p:nvPr/>
              </p:nvSpPr>
              <p:spPr bwMode="auto">
                <a:xfrm flipV="1">
                  <a:off x="6480175" y="4413250"/>
                  <a:ext cx="800100" cy="3778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74" name="Line 94"/>
                <p:cNvSpPr>
                  <a:spLocks noChangeShapeType="1"/>
                </p:cNvSpPr>
                <p:nvPr/>
              </p:nvSpPr>
              <p:spPr bwMode="auto">
                <a:xfrm>
                  <a:off x="6880225" y="4413250"/>
                  <a:ext cx="0" cy="15557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75" name="Line 95"/>
                <p:cNvSpPr>
                  <a:spLocks noChangeShapeType="1"/>
                </p:cNvSpPr>
                <p:nvPr/>
              </p:nvSpPr>
              <p:spPr bwMode="auto">
                <a:xfrm>
                  <a:off x="6880225" y="4646613"/>
                  <a:ext cx="0" cy="15557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76" name="Line 96"/>
                <p:cNvSpPr>
                  <a:spLocks noChangeShapeType="1"/>
                </p:cNvSpPr>
                <p:nvPr/>
              </p:nvSpPr>
              <p:spPr bwMode="auto">
                <a:xfrm flipV="1">
                  <a:off x="5710238" y="3992562"/>
                  <a:ext cx="781050" cy="411163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77" name="Line 97"/>
                <p:cNvSpPr>
                  <a:spLocks noChangeShapeType="1"/>
                </p:cNvSpPr>
                <p:nvPr/>
              </p:nvSpPr>
              <p:spPr bwMode="auto">
                <a:xfrm>
                  <a:off x="6880225" y="3981450"/>
                  <a:ext cx="792163" cy="4159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78" name="Line 98"/>
                <p:cNvSpPr>
                  <a:spLocks noChangeShapeType="1"/>
                </p:cNvSpPr>
                <p:nvPr/>
              </p:nvSpPr>
              <p:spPr bwMode="auto">
                <a:xfrm>
                  <a:off x="7280275" y="3986213"/>
                  <a:ext cx="393700" cy="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79" name="Line 99"/>
                <p:cNvSpPr>
                  <a:spLocks noChangeShapeType="1"/>
                </p:cNvSpPr>
                <p:nvPr/>
              </p:nvSpPr>
              <p:spPr bwMode="auto">
                <a:xfrm flipH="1">
                  <a:off x="6869113" y="4818063"/>
                  <a:ext cx="398462" cy="382587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0" name="Line 100"/>
                <p:cNvSpPr>
                  <a:spLocks noChangeShapeType="1"/>
                </p:cNvSpPr>
                <p:nvPr/>
              </p:nvSpPr>
              <p:spPr bwMode="auto">
                <a:xfrm>
                  <a:off x="6884988" y="5611813"/>
                  <a:ext cx="388937" cy="398462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1" name="Line 101"/>
                <p:cNvSpPr>
                  <a:spLocks noChangeShapeType="1"/>
                </p:cNvSpPr>
                <p:nvPr/>
              </p:nvSpPr>
              <p:spPr bwMode="auto">
                <a:xfrm flipV="1">
                  <a:off x="7273925" y="4802188"/>
                  <a:ext cx="803275" cy="420687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2" name="Line 102"/>
                <p:cNvSpPr>
                  <a:spLocks noChangeShapeType="1"/>
                </p:cNvSpPr>
                <p:nvPr/>
              </p:nvSpPr>
              <p:spPr bwMode="auto">
                <a:xfrm>
                  <a:off x="7667625" y="4791075"/>
                  <a:ext cx="0" cy="160338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3" name="Line 103"/>
                <p:cNvSpPr>
                  <a:spLocks noChangeShapeType="1"/>
                </p:cNvSpPr>
                <p:nvPr/>
              </p:nvSpPr>
              <p:spPr bwMode="auto">
                <a:xfrm>
                  <a:off x="7667625" y="5051425"/>
                  <a:ext cx="0" cy="160338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4" name="Line 104"/>
                <p:cNvSpPr>
                  <a:spLocks noChangeShapeType="1"/>
                </p:cNvSpPr>
                <p:nvPr/>
              </p:nvSpPr>
              <p:spPr bwMode="auto">
                <a:xfrm>
                  <a:off x="7262813" y="5611813"/>
                  <a:ext cx="400050" cy="398462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5" name="Line 105"/>
                <p:cNvSpPr>
                  <a:spLocks noChangeShapeType="1"/>
                </p:cNvSpPr>
                <p:nvPr/>
              </p:nvSpPr>
              <p:spPr bwMode="auto">
                <a:xfrm>
                  <a:off x="8061325" y="3981450"/>
                  <a:ext cx="0" cy="4159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6" name="Line 106"/>
                <p:cNvSpPr>
                  <a:spLocks noChangeShapeType="1"/>
                </p:cNvSpPr>
                <p:nvPr/>
              </p:nvSpPr>
              <p:spPr bwMode="auto">
                <a:xfrm flipV="1">
                  <a:off x="8472488" y="5207000"/>
                  <a:ext cx="0" cy="398463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7" name="Line 107"/>
                <p:cNvSpPr>
                  <a:spLocks noChangeShapeType="1"/>
                </p:cNvSpPr>
                <p:nvPr/>
              </p:nvSpPr>
              <p:spPr bwMode="auto">
                <a:xfrm>
                  <a:off x="7673975" y="5611813"/>
                  <a:ext cx="776288" cy="38735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8" name="Line 108"/>
                <p:cNvSpPr>
                  <a:spLocks noChangeShapeType="1"/>
                </p:cNvSpPr>
                <p:nvPr/>
              </p:nvSpPr>
              <p:spPr bwMode="auto">
                <a:xfrm>
                  <a:off x="8066088" y="5616575"/>
                  <a:ext cx="0" cy="122238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9" name="Line 109"/>
                <p:cNvSpPr>
                  <a:spLocks noChangeShapeType="1"/>
                </p:cNvSpPr>
                <p:nvPr/>
              </p:nvSpPr>
              <p:spPr bwMode="auto">
                <a:xfrm>
                  <a:off x="8072438" y="5834063"/>
                  <a:ext cx="0" cy="182562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90" name="Line 110"/>
                <p:cNvSpPr>
                  <a:spLocks noChangeShapeType="1"/>
                </p:cNvSpPr>
                <p:nvPr/>
              </p:nvSpPr>
              <p:spPr bwMode="auto">
                <a:xfrm flipH="1">
                  <a:off x="8077200" y="4402138"/>
                  <a:ext cx="393700" cy="804862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91" name="Freeform 111"/>
                <p:cNvSpPr>
                  <a:spLocks/>
                </p:cNvSpPr>
                <p:nvPr/>
              </p:nvSpPr>
              <p:spPr bwMode="auto">
                <a:xfrm>
                  <a:off x="8470900" y="4003675"/>
                  <a:ext cx="152400" cy="798513"/>
                </a:xfrm>
                <a:custGeom>
                  <a:avLst/>
                  <a:gdLst>
                    <a:gd name="T0" fmla="*/ 0 w 187"/>
                    <a:gd name="T1" fmla="*/ 0 h 987"/>
                    <a:gd name="T2" fmla="*/ 2147483646 w 187"/>
                    <a:gd name="T3" fmla="*/ 2147483646 h 987"/>
                    <a:gd name="T4" fmla="*/ 2147483646 w 187"/>
                    <a:gd name="T5" fmla="*/ 2147483646 h 987"/>
                    <a:gd name="T6" fmla="*/ 0 60000 65536"/>
                    <a:gd name="T7" fmla="*/ 0 60000 65536"/>
                    <a:gd name="T8" fmla="*/ 0 60000 65536"/>
                    <a:gd name="T9" fmla="*/ 0 w 187"/>
                    <a:gd name="T10" fmla="*/ 0 h 987"/>
                    <a:gd name="T11" fmla="*/ 187 w 187"/>
                    <a:gd name="T12" fmla="*/ 987 h 9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7" h="987">
                      <a:moveTo>
                        <a:pt x="0" y="0"/>
                      </a:moveTo>
                      <a:cubicBezTo>
                        <a:pt x="91" y="158"/>
                        <a:pt x="183" y="316"/>
                        <a:pt x="185" y="480"/>
                      </a:cubicBezTo>
                      <a:cubicBezTo>
                        <a:pt x="187" y="644"/>
                        <a:pt x="42" y="903"/>
                        <a:pt x="14" y="987"/>
                      </a:cubicBezTo>
                    </a:path>
                  </a:pathLst>
                </a:custGeom>
                <a:noFill/>
                <a:ln w="57150" cmpd="sng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92" name="Freeform 86"/>
                <p:cNvSpPr>
                  <a:spLocks/>
                </p:cNvSpPr>
                <p:nvPr/>
              </p:nvSpPr>
              <p:spPr bwMode="auto">
                <a:xfrm rot="10800000">
                  <a:off x="1655763" y="6038850"/>
                  <a:ext cx="1192212" cy="265113"/>
                </a:xfrm>
                <a:custGeom>
                  <a:avLst/>
                  <a:gdLst>
                    <a:gd name="T0" fmla="*/ 0 w 966"/>
                    <a:gd name="T1" fmla="*/ 2147483646 h 227"/>
                    <a:gd name="T2" fmla="*/ 2147483646 w 966"/>
                    <a:gd name="T3" fmla="*/ 2147483646 h 227"/>
                    <a:gd name="T4" fmla="*/ 2147483646 w 966"/>
                    <a:gd name="T5" fmla="*/ 2147483646 h 227"/>
                    <a:gd name="T6" fmla="*/ 0 60000 65536"/>
                    <a:gd name="T7" fmla="*/ 0 60000 65536"/>
                    <a:gd name="T8" fmla="*/ 0 60000 65536"/>
                    <a:gd name="T9" fmla="*/ 0 w 966"/>
                    <a:gd name="T10" fmla="*/ 0 h 227"/>
                    <a:gd name="T11" fmla="*/ 966 w 966"/>
                    <a:gd name="T12" fmla="*/ 227 h 2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66" h="227">
                      <a:moveTo>
                        <a:pt x="0" y="227"/>
                      </a:moveTo>
                      <a:cubicBezTo>
                        <a:pt x="149" y="114"/>
                        <a:pt x="298" y="2"/>
                        <a:pt x="459" y="1"/>
                      </a:cubicBezTo>
                      <a:cubicBezTo>
                        <a:pt x="620" y="0"/>
                        <a:pt x="793" y="110"/>
                        <a:pt x="966" y="220"/>
                      </a:cubicBezTo>
                    </a:path>
                  </a:pathLst>
                </a:custGeom>
                <a:noFill/>
                <a:ln w="57150" cmpd="sng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93" name="Freeform 111"/>
                <p:cNvSpPr>
                  <a:spLocks/>
                </p:cNvSpPr>
                <p:nvPr/>
              </p:nvSpPr>
              <p:spPr bwMode="auto">
                <a:xfrm flipH="1">
                  <a:off x="752475" y="4814888"/>
                  <a:ext cx="95250" cy="1184275"/>
                </a:xfrm>
                <a:custGeom>
                  <a:avLst/>
                  <a:gdLst>
                    <a:gd name="T0" fmla="*/ 0 w 187"/>
                    <a:gd name="T1" fmla="*/ 0 h 987"/>
                    <a:gd name="T2" fmla="*/ 2147483646 w 187"/>
                    <a:gd name="T3" fmla="*/ 2147483646 h 987"/>
                    <a:gd name="T4" fmla="*/ 2147483646 w 187"/>
                    <a:gd name="T5" fmla="*/ 2147483646 h 987"/>
                    <a:gd name="T6" fmla="*/ 0 60000 65536"/>
                    <a:gd name="T7" fmla="*/ 0 60000 65536"/>
                    <a:gd name="T8" fmla="*/ 0 60000 65536"/>
                    <a:gd name="T9" fmla="*/ 0 w 187"/>
                    <a:gd name="T10" fmla="*/ 0 h 987"/>
                    <a:gd name="T11" fmla="*/ 187 w 187"/>
                    <a:gd name="T12" fmla="*/ 987 h 9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7" h="987">
                      <a:moveTo>
                        <a:pt x="0" y="0"/>
                      </a:moveTo>
                      <a:cubicBezTo>
                        <a:pt x="91" y="158"/>
                        <a:pt x="183" y="316"/>
                        <a:pt x="185" y="480"/>
                      </a:cubicBezTo>
                      <a:cubicBezTo>
                        <a:pt x="187" y="644"/>
                        <a:pt x="42" y="903"/>
                        <a:pt x="14" y="987"/>
                      </a:cubicBezTo>
                    </a:path>
                  </a:pathLst>
                </a:custGeom>
                <a:noFill/>
                <a:ln w="57150" cmpd="sng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318" name="Group 1"/>
              <p:cNvGrpSpPr>
                <a:grpSpLocks/>
              </p:cNvGrpSpPr>
              <p:nvPr/>
            </p:nvGrpSpPr>
            <p:grpSpPr bwMode="auto">
              <a:xfrm flipH="1" flipV="1">
                <a:off x="-235380" y="1280351"/>
                <a:ext cx="4697320" cy="2785936"/>
                <a:chOff x="460551" y="1392238"/>
                <a:chExt cx="8281473" cy="4911725"/>
              </a:xfrm>
            </p:grpSpPr>
            <p:grpSp>
              <p:nvGrpSpPr>
                <p:cNvPr id="1319" name="Group 2"/>
                <p:cNvGrpSpPr>
                  <a:grpSpLocks/>
                </p:cNvGrpSpPr>
                <p:nvPr/>
              </p:nvGrpSpPr>
              <p:grpSpPr bwMode="auto">
                <a:xfrm>
                  <a:off x="841375" y="1536700"/>
                  <a:ext cx="1668463" cy="2097088"/>
                  <a:chOff x="768" y="1056"/>
                  <a:chExt cx="2064" cy="2592"/>
                </a:xfrm>
              </p:grpSpPr>
              <p:grpSp>
                <p:nvGrpSpPr>
                  <p:cNvPr id="1718" name="Group 3"/>
                  <p:cNvGrpSpPr>
                    <a:grpSpLocks/>
                  </p:cNvGrpSpPr>
                  <p:nvPr/>
                </p:nvGrpSpPr>
                <p:grpSpPr bwMode="auto">
                  <a:xfrm>
                    <a:off x="768" y="30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749" name="Oval 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50" name="Oval 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51" name="Oval 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52" name="Oval 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53" name="Oval 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719" name="Group 9"/>
                  <p:cNvGrpSpPr>
                    <a:grpSpLocks/>
                  </p:cNvGrpSpPr>
                  <p:nvPr/>
                </p:nvGrpSpPr>
                <p:grpSpPr bwMode="auto">
                  <a:xfrm>
                    <a:off x="768" y="2553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744" name="Oval 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45" name="Oval 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46" name="Oval 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47" name="Oval 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48" name="Oval 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720" name="Group 15"/>
                  <p:cNvGrpSpPr>
                    <a:grpSpLocks/>
                  </p:cNvGrpSpPr>
                  <p:nvPr/>
                </p:nvGrpSpPr>
                <p:grpSpPr bwMode="auto">
                  <a:xfrm>
                    <a:off x="768" y="35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739" name="Oval 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40" name="Oval 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41" name="Oval 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42" name="Oval 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43" name="Oval 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721" name="Group 21"/>
                  <p:cNvGrpSpPr>
                    <a:grpSpLocks/>
                  </p:cNvGrpSpPr>
                  <p:nvPr/>
                </p:nvGrpSpPr>
                <p:grpSpPr bwMode="auto">
                  <a:xfrm>
                    <a:off x="768" y="1555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734" name="Oval 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35" name="Oval 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36" name="Oval 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37" name="Oval 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38" name="Oval 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722" name="Group 27"/>
                  <p:cNvGrpSpPr>
                    <a:grpSpLocks/>
                  </p:cNvGrpSpPr>
                  <p:nvPr/>
                </p:nvGrpSpPr>
                <p:grpSpPr bwMode="auto">
                  <a:xfrm>
                    <a:off x="768" y="1056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729" name="Oval 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30" name="Oval 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31" name="Oval 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32" name="Oval 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33" name="Oval 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723" name="Group 33"/>
                  <p:cNvGrpSpPr>
                    <a:grpSpLocks/>
                  </p:cNvGrpSpPr>
                  <p:nvPr/>
                </p:nvGrpSpPr>
                <p:grpSpPr bwMode="auto">
                  <a:xfrm>
                    <a:off x="768" y="2054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724" name="Oval 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25" name="Oval 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26" name="Oval 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27" name="Oval 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28" name="Oval 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1320" name="Group 39"/>
                <p:cNvGrpSpPr>
                  <a:grpSpLocks/>
                </p:cNvGrpSpPr>
                <p:nvPr/>
              </p:nvGrpSpPr>
              <p:grpSpPr bwMode="auto">
                <a:xfrm>
                  <a:off x="2820988" y="1536700"/>
                  <a:ext cx="1668462" cy="2097088"/>
                  <a:chOff x="768" y="1056"/>
                  <a:chExt cx="2064" cy="2592"/>
                </a:xfrm>
              </p:grpSpPr>
              <p:grpSp>
                <p:nvGrpSpPr>
                  <p:cNvPr id="1682" name="Group 40"/>
                  <p:cNvGrpSpPr>
                    <a:grpSpLocks/>
                  </p:cNvGrpSpPr>
                  <p:nvPr/>
                </p:nvGrpSpPr>
                <p:grpSpPr bwMode="auto">
                  <a:xfrm>
                    <a:off x="768" y="30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713" name="Oval 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14" name="Oval 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15" name="Oval 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16" name="Oval 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17" name="Oval 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683" name="Group 46"/>
                  <p:cNvGrpSpPr>
                    <a:grpSpLocks/>
                  </p:cNvGrpSpPr>
                  <p:nvPr/>
                </p:nvGrpSpPr>
                <p:grpSpPr bwMode="auto">
                  <a:xfrm>
                    <a:off x="768" y="2553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708" name="Oval 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09" name="Oval 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10" name="Oval 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11" name="Oval 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12" name="Oval 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684" name="Group 52"/>
                  <p:cNvGrpSpPr>
                    <a:grpSpLocks/>
                  </p:cNvGrpSpPr>
                  <p:nvPr/>
                </p:nvGrpSpPr>
                <p:grpSpPr bwMode="auto">
                  <a:xfrm>
                    <a:off x="768" y="35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703" name="Oval 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04" name="Oval 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05" name="Oval 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06" name="Oval 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07" name="Oval 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685" name="Group 58"/>
                  <p:cNvGrpSpPr>
                    <a:grpSpLocks/>
                  </p:cNvGrpSpPr>
                  <p:nvPr/>
                </p:nvGrpSpPr>
                <p:grpSpPr bwMode="auto">
                  <a:xfrm>
                    <a:off x="768" y="1555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698" name="Oval 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99" name="Oval 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00" name="Oval 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01" name="Oval 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02" name="Oval 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686" name="Group 64"/>
                  <p:cNvGrpSpPr>
                    <a:grpSpLocks/>
                  </p:cNvGrpSpPr>
                  <p:nvPr/>
                </p:nvGrpSpPr>
                <p:grpSpPr bwMode="auto">
                  <a:xfrm>
                    <a:off x="768" y="1056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693" name="Oval 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94" name="Oval 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95" name="Oval 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96" name="Oval 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97" name="Oval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687" name="Group 70"/>
                  <p:cNvGrpSpPr>
                    <a:grpSpLocks/>
                  </p:cNvGrpSpPr>
                  <p:nvPr/>
                </p:nvGrpSpPr>
                <p:grpSpPr bwMode="auto">
                  <a:xfrm>
                    <a:off x="768" y="2054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688" name="Oval 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89" name="Oval 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90" name="Oval 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91" name="Oval 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92" name="Oval 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  <p:sp>
              <p:nvSpPr>
                <p:cNvPr id="1322" name="Line 78"/>
                <p:cNvSpPr>
                  <a:spLocks noChangeShapeType="1"/>
                </p:cNvSpPr>
                <p:nvPr/>
              </p:nvSpPr>
              <p:spPr bwMode="auto">
                <a:xfrm flipV="1">
                  <a:off x="1112838" y="2779713"/>
                  <a:ext cx="155575" cy="19367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23" name="Line 79"/>
                <p:cNvSpPr>
                  <a:spLocks noChangeShapeType="1"/>
                </p:cNvSpPr>
                <p:nvPr/>
              </p:nvSpPr>
              <p:spPr bwMode="auto">
                <a:xfrm>
                  <a:off x="879475" y="2779713"/>
                  <a:ext cx="388938" cy="38735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24" name="Line 80"/>
                <p:cNvSpPr>
                  <a:spLocks noChangeShapeType="1"/>
                </p:cNvSpPr>
                <p:nvPr/>
              </p:nvSpPr>
              <p:spPr bwMode="auto">
                <a:xfrm flipV="1">
                  <a:off x="879475" y="3011488"/>
                  <a:ext cx="195263" cy="195262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25" name="Line 81"/>
                <p:cNvSpPr>
                  <a:spLocks noChangeShapeType="1"/>
                </p:cNvSpPr>
                <p:nvPr/>
              </p:nvSpPr>
              <p:spPr bwMode="auto">
                <a:xfrm flipH="1" flipV="1">
                  <a:off x="460551" y="2061724"/>
                  <a:ext cx="418924" cy="329051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26" name="Line 82"/>
                <p:cNvSpPr>
                  <a:spLocks noChangeShapeType="1"/>
                </p:cNvSpPr>
                <p:nvPr/>
              </p:nvSpPr>
              <p:spPr bwMode="auto">
                <a:xfrm flipV="1">
                  <a:off x="1268413" y="3206750"/>
                  <a:ext cx="387350" cy="38735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27" name="Line 83"/>
                <p:cNvSpPr>
                  <a:spLocks noChangeShapeType="1"/>
                </p:cNvSpPr>
                <p:nvPr/>
              </p:nvSpPr>
              <p:spPr bwMode="auto">
                <a:xfrm>
                  <a:off x="1655763" y="3594100"/>
                  <a:ext cx="427037" cy="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28" name="Line 84"/>
                <p:cNvSpPr>
                  <a:spLocks noChangeShapeType="1"/>
                </p:cNvSpPr>
                <p:nvPr/>
              </p:nvSpPr>
              <p:spPr bwMode="auto">
                <a:xfrm>
                  <a:off x="1666875" y="2779713"/>
                  <a:ext cx="388938" cy="38735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29" name="Line 85"/>
                <p:cNvSpPr>
                  <a:spLocks noChangeShapeType="1"/>
                </p:cNvSpPr>
                <p:nvPr/>
              </p:nvSpPr>
              <p:spPr bwMode="auto">
                <a:xfrm>
                  <a:off x="1279525" y="2379663"/>
                  <a:ext cx="393700" cy="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30" name="Freeform 86"/>
                <p:cNvSpPr>
                  <a:spLocks/>
                </p:cNvSpPr>
                <p:nvPr/>
              </p:nvSpPr>
              <p:spPr bwMode="auto">
                <a:xfrm>
                  <a:off x="896938" y="1392238"/>
                  <a:ext cx="781050" cy="184150"/>
                </a:xfrm>
                <a:custGeom>
                  <a:avLst/>
                  <a:gdLst>
                    <a:gd name="T0" fmla="*/ 0 w 966"/>
                    <a:gd name="T1" fmla="*/ 2147483646 h 227"/>
                    <a:gd name="T2" fmla="*/ 2147483646 w 966"/>
                    <a:gd name="T3" fmla="*/ 2147483646 h 227"/>
                    <a:gd name="T4" fmla="*/ 2147483646 w 966"/>
                    <a:gd name="T5" fmla="*/ 2147483646 h 227"/>
                    <a:gd name="T6" fmla="*/ 0 60000 65536"/>
                    <a:gd name="T7" fmla="*/ 0 60000 65536"/>
                    <a:gd name="T8" fmla="*/ 0 60000 65536"/>
                    <a:gd name="T9" fmla="*/ 0 w 966"/>
                    <a:gd name="T10" fmla="*/ 0 h 227"/>
                    <a:gd name="T11" fmla="*/ 966 w 966"/>
                    <a:gd name="T12" fmla="*/ 227 h 2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66" h="227">
                      <a:moveTo>
                        <a:pt x="0" y="227"/>
                      </a:moveTo>
                      <a:cubicBezTo>
                        <a:pt x="149" y="114"/>
                        <a:pt x="298" y="2"/>
                        <a:pt x="459" y="1"/>
                      </a:cubicBezTo>
                      <a:cubicBezTo>
                        <a:pt x="620" y="0"/>
                        <a:pt x="793" y="110"/>
                        <a:pt x="966" y="220"/>
                      </a:cubicBezTo>
                    </a:path>
                  </a:pathLst>
                </a:custGeom>
                <a:noFill/>
                <a:ln w="57150" cmpd="sng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31" name="Line 87"/>
                <p:cNvSpPr>
                  <a:spLocks noChangeShapeType="1"/>
                </p:cNvSpPr>
                <p:nvPr/>
              </p:nvSpPr>
              <p:spPr bwMode="auto">
                <a:xfrm flipH="1">
                  <a:off x="874713" y="1570038"/>
                  <a:ext cx="404812" cy="40005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32" name="Line 88"/>
                <p:cNvSpPr>
                  <a:spLocks noChangeShapeType="1"/>
                </p:cNvSpPr>
                <p:nvPr/>
              </p:nvSpPr>
              <p:spPr bwMode="auto">
                <a:xfrm>
                  <a:off x="1257300" y="1981200"/>
                  <a:ext cx="409575" cy="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33" name="Line 89"/>
                <p:cNvSpPr>
                  <a:spLocks noChangeShapeType="1"/>
                </p:cNvSpPr>
                <p:nvPr/>
              </p:nvSpPr>
              <p:spPr bwMode="auto">
                <a:xfrm flipV="1">
                  <a:off x="2066925" y="1974850"/>
                  <a:ext cx="404813" cy="8096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34" name="Line 90"/>
                <p:cNvSpPr>
                  <a:spLocks noChangeShapeType="1"/>
                </p:cNvSpPr>
                <p:nvPr/>
              </p:nvSpPr>
              <p:spPr bwMode="auto">
                <a:xfrm>
                  <a:off x="2066925" y="1979613"/>
                  <a:ext cx="4763" cy="417512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35" name="Line 91"/>
                <p:cNvSpPr>
                  <a:spLocks noChangeShapeType="1"/>
                </p:cNvSpPr>
                <p:nvPr/>
              </p:nvSpPr>
              <p:spPr bwMode="auto">
                <a:xfrm>
                  <a:off x="2460625" y="2773363"/>
                  <a:ext cx="398463" cy="8096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36" name="Line 92"/>
                <p:cNvSpPr>
                  <a:spLocks noChangeShapeType="1"/>
                </p:cNvSpPr>
                <p:nvPr/>
              </p:nvSpPr>
              <p:spPr bwMode="auto">
                <a:xfrm>
                  <a:off x="2471738" y="3200400"/>
                  <a:ext cx="0" cy="40005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37" name="Line 93"/>
                <p:cNvSpPr>
                  <a:spLocks noChangeShapeType="1"/>
                </p:cNvSpPr>
                <p:nvPr/>
              </p:nvSpPr>
              <p:spPr bwMode="auto">
                <a:xfrm flipV="1">
                  <a:off x="2460625" y="1990725"/>
                  <a:ext cx="798513" cy="3778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38" name="Line 94"/>
                <p:cNvSpPr>
                  <a:spLocks noChangeShapeType="1"/>
                </p:cNvSpPr>
                <p:nvPr/>
              </p:nvSpPr>
              <p:spPr bwMode="auto">
                <a:xfrm>
                  <a:off x="2859088" y="1990725"/>
                  <a:ext cx="0" cy="15557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39" name="Line 95"/>
                <p:cNvSpPr>
                  <a:spLocks noChangeShapeType="1"/>
                </p:cNvSpPr>
                <p:nvPr/>
              </p:nvSpPr>
              <p:spPr bwMode="auto">
                <a:xfrm>
                  <a:off x="2859088" y="2224088"/>
                  <a:ext cx="0" cy="15557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40" name="Line 96"/>
                <p:cNvSpPr>
                  <a:spLocks noChangeShapeType="1"/>
                </p:cNvSpPr>
                <p:nvPr/>
              </p:nvSpPr>
              <p:spPr bwMode="auto">
                <a:xfrm>
                  <a:off x="2078038" y="1570038"/>
                  <a:ext cx="393700" cy="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41" name="Line 97"/>
                <p:cNvSpPr>
                  <a:spLocks noChangeShapeType="1"/>
                </p:cNvSpPr>
                <p:nvPr/>
              </p:nvSpPr>
              <p:spPr bwMode="auto">
                <a:xfrm>
                  <a:off x="2859088" y="1558925"/>
                  <a:ext cx="793750" cy="4159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42" name="Line 98"/>
                <p:cNvSpPr>
                  <a:spLocks noChangeShapeType="1"/>
                </p:cNvSpPr>
                <p:nvPr/>
              </p:nvSpPr>
              <p:spPr bwMode="auto">
                <a:xfrm>
                  <a:off x="3259138" y="1565275"/>
                  <a:ext cx="393700" cy="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43" name="Line 99"/>
                <p:cNvSpPr>
                  <a:spLocks noChangeShapeType="1"/>
                </p:cNvSpPr>
                <p:nvPr/>
              </p:nvSpPr>
              <p:spPr bwMode="auto">
                <a:xfrm flipH="1">
                  <a:off x="2847975" y="2397125"/>
                  <a:ext cx="400050" cy="382588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44" name="Line 100"/>
                <p:cNvSpPr>
                  <a:spLocks noChangeShapeType="1"/>
                </p:cNvSpPr>
                <p:nvPr/>
              </p:nvSpPr>
              <p:spPr bwMode="auto">
                <a:xfrm>
                  <a:off x="2865438" y="3189288"/>
                  <a:ext cx="387350" cy="40005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45" name="Line 101"/>
                <p:cNvSpPr>
                  <a:spLocks noChangeShapeType="1"/>
                </p:cNvSpPr>
                <p:nvPr/>
              </p:nvSpPr>
              <p:spPr bwMode="auto">
                <a:xfrm flipV="1">
                  <a:off x="3252788" y="2379663"/>
                  <a:ext cx="804862" cy="420687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46" name="Line 102"/>
                <p:cNvSpPr>
                  <a:spLocks noChangeShapeType="1"/>
                </p:cNvSpPr>
                <p:nvPr/>
              </p:nvSpPr>
              <p:spPr bwMode="auto">
                <a:xfrm>
                  <a:off x="3648075" y="2368550"/>
                  <a:ext cx="0" cy="160338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47" name="Line 103"/>
                <p:cNvSpPr>
                  <a:spLocks noChangeShapeType="1"/>
                </p:cNvSpPr>
                <p:nvPr/>
              </p:nvSpPr>
              <p:spPr bwMode="auto">
                <a:xfrm>
                  <a:off x="3648075" y="2628900"/>
                  <a:ext cx="0" cy="160338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48" name="Line 104"/>
                <p:cNvSpPr>
                  <a:spLocks noChangeShapeType="1"/>
                </p:cNvSpPr>
                <p:nvPr/>
              </p:nvSpPr>
              <p:spPr bwMode="auto">
                <a:xfrm>
                  <a:off x="3241675" y="3189288"/>
                  <a:ext cx="400050" cy="40005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49" name="Line 105"/>
                <p:cNvSpPr>
                  <a:spLocks noChangeShapeType="1"/>
                </p:cNvSpPr>
                <p:nvPr/>
              </p:nvSpPr>
              <p:spPr bwMode="auto">
                <a:xfrm>
                  <a:off x="4041775" y="1558925"/>
                  <a:ext cx="0" cy="4159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50" name="Line 106"/>
                <p:cNvSpPr>
                  <a:spLocks noChangeShapeType="1"/>
                </p:cNvSpPr>
                <p:nvPr/>
              </p:nvSpPr>
              <p:spPr bwMode="auto">
                <a:xfrm flipV="1">
                  <a:off x="4468813" y="1587500"/>
                  <a:ext cx="387350" cy="1192213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51" name="Line 107"/>
                <p:cNvSpPr>
                  <a:spLocks noChangeShapeType="1"/>
                </p:cNvSpPr>
                <p:nvPr/>
              </p:nvSpPr>
              <p:spPr bwMode="auto">
                <a:xfrm>
                  <a:off x="3652838" y="3189288"/>
                  <a:ext cx="776287" cy="38735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52" name="Line 108"/>
                <p:cNvSpPr>
                  <a:spLocks noChangeShapeType="1"/>
                </p:cNvSpPr>
                <p:nvPr/>
              </p:nvSpPr>
              <p:spPr bwMode="auto">
                <a:xfrm>
                  <a:off x="4046538" y="3195638"/>
                  <a:ext cx="0" cy="12065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53" name="Line 109"/>
                <p:cNvSpPr>
                  <a:spLocks noChangeShapeType="1"/>
                </p:cNvSpPr>
                <p:nvPr/>
              </p:nvSpPr>
              <p:spPr bwMode="auto">
                <a:xfrm>
                  <a:off x="4051300" y="3411538"/>
                  <a:ext cx="0" cy="182562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54" name="Line 110"/>
                <p:cNvSpPr>
                  <a:spLocks noChangeShapeType="1"/>
                </p:cNvSpPr>
                <p:nvPr/>
              </p:nvSpPr>
              <p:spPr bwMode="auto">
                <a:xfrm flipH="1">
                  <a:off x="4057650" y="1981200"/>
                  <a:ext cx="393700" cy="80327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55" name="Freeform 111"/>
                <p:cNvSpPr>
                  <a:spLocks/>
                </p:cNvSpPr>
                <p:nvPr/>
              </p:nvSpPr>
              <p:spPr bwMode="auto">
                <a:xfrm>
                  <a:off x="4451350" y="1581150"/>
                  <a:ext cx="150813" cy="798513"/>
                </a:xfrm>
                <a:custGeom>
                  <a:avLst/>
                  <a:gdLst>
                    <a:gd name="T0" fmla="*/ 0 w 187"/>
                    <a:gd name="T1" fmla="*/ 0 h 987"/>
                    <a:gd name="T2" fmla="*/ 2147483646 w 187"/>
                    <a:gd name="T3" fmla="*/ 2147483646 h 987"/>
                    <a:gd name="T4" fmla="*/ 2147483646 w 187"/>
                    <a:gd name="T5" fmla="*/ 2147483646 h 987"/>
                    <a:gd name="T6" fmla="*/ 0 60000 65536"/>
                    <a:gd name="T7" fmla="*/ 0 60000 65536"/>
                    <a:gd name="T8" fmla="*/ 0 60000 65536"/>
                    <a:gd name="T9" fmla="*/ 0 w 187"/>
                    <a:gd name="T10" fmla="*/ 0 h 987"/>
                    <a:gd name="T11" fmla="*/ 187 w 187"/>
                    <a:gd name="T12" fmla="*/ 987 h 9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7" h="987">
                      <a:moveTo>
                        <a:pt x="0" y="0"/>
                      </a:moveTo>
                      <a:cubicBezTo>
                        <a:pt x="91" y="158"/>
                        <a:pt x="183" y="316"/>
                        <a:pt x="185" y="480"/>
                      </a:cubicBezTo>
                      <a:cubicBezTo>
                        <a:pt x="187" y="644"/>
                        <a:pt x="42" y="903"/>
                        <a:pt x="14" y="987"/>
                      </a:cubicBezTo>
                    </a:path>
                  </a:pathLst>
                </a:custGeom>
                <a:noFill/>
                <a:ln w="57150" cmpd="sng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56" name="Line 112"/>
                <p:cNvSpPr>
                  <a:spLocks noChangeShapeType="1"/>
                </p:cNvSpPr>
                <p:nvPr/>
              </p:nvSpPr>
              <p:spPr bwMode="auto">
                <a:xfrm flipV="1">
                  <a:off x="4462463" y="2814638"/>
                  <a:ext cx="398462" cy="38100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1357" name="Group 2"/>
                <p:cNvGrpSpPr>
                  <a:grpSpLocks/>
                </p:cNvGrpSpPr>
                <p:nvPr/>
              </p:nvGrpSpPr>
              <p:grpSpPr bwMode="auto">
                <a:xfrm flipV="1">
                  <a:off x="4848225" y="1539875"/>
                  <a:ext cx="3893799" cy="2193925"/>
                  <a:chOff x="4847602" y="1467068"/>
                  <a:chExt cx="3895116" cy="2192591"/>
                </a:xfrm>
              </p:grpSpPr>
              <p:grpSp>
                <p:nvGrpSpPr>
                  <p:cNvPr id="1574" name="Group 2"/>
                  <p:cNvGrpSpPr>
                    <a:grpSpLocks/>
                  </p:cNvGrpSpPr>
                  <p:nvPr/>
                </p:nvGrpSpPr>
                <p:grpSpPr bwMode="auto">
                  <a:xfrm>
                    <a:off x="4847602" y="1563443"/>
                    <a:ext cx="1669209" cy="2096216"/>
                    <a:chOff x="768" y="1056"/>
                    <a:chExt cx="2064" cy="2592"/>
                  </a:xfrm>
                </p:grpSpPr>
                <p:grpSp>
                  <p:nvGrpSpPr>
                    <p:cNvPr id="1646" name="Group 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3052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1677" name="Oval 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78" name="Oval 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79" name="Oval 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80" name="Oval 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81" name="Oval 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1647" name="Group 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2553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1672" name="Oval 1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73" name="Oval 1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74" name="Oval 1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75" name="Oval 1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76" name="Oval 1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1648" name="Group 1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3552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1667" name="Oval 1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68" name="Oval 1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69" name="Oval 1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70" name="Oval 1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71" name="Oval 2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1649" name="Group 2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1555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1662" name="Oval 2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63" name="Oval 2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64" name="Oval 2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65" name="Oval 2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66" name="Oval 2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1650" name="Group 2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1056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1657" name="Oval 2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58" name="Oval 2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59" name="Oval 3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60" name="Oval 3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61" name="Oval 3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1651" name="Group 3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2054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1652" name="Oval 3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53" name="Oval 3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54" name="Oval 3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55" name="Oval 3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56" name="Oval 3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1575" name="Group 39"/>
                  <p:cNvGrpSpPr>
                    <a:grpSpLocks/>
                  </p:cNvGrpSpPr>
                  <p:nvPr/>
                </p:nvGrpSpPr>
                <p:grpSpPr bwMode="auto">
                  <a:xfrm>
                    <a:off x="6827362" y="1563443"/>
                    <a:ext cx="1669209" cy="2096216"/>
                    <a:chOff x="768" y="1056"/>
                    <a:chExt cx="2064" cy="2592"/>
                  </a:xfrm>
                </p:grpSpPr>
                <p:grpSp>
                  <p:nvGrpSpPr>
                    <p:cNvPr id="1610" name="Group 4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3052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1641" name="Oval 4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42" name="Oval 4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43" name="Oval 4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44" name="Oval 4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45" name="Oval 4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1611" name="Group 4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2553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1636" name="Oval 4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37" name="Oval 4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38" name="Oval 4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39" name="Oval 5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40" name="Oval 5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1612" name="Group 52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3552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1631" name="Oval 5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32" name="Oval 5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33" name="Oval 5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34" name="Oval 5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35" name="Oval 5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1613" name="Group 5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1555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1626" name="Oval 5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27" name="Oval 6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28" name="Oval 6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29" name="Oval 6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30" name="Oval 6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1614" name="Group 64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1056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1621" name="Oval 6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22" name="Oval 6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23" name="Oval 6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24" name="Oval 6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25" name="Oval 6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1615" name="Group 7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2054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1616" name="Oval 7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17" name="Oval 7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18" name="Oval 7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19" name="Oval 7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20" name="Oval 7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</p:grpSp>
              <p:sp>
                <p:nvSpPr>
                  <p:cNvPr id="1576" name="Line 7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119334" y="2805645"/>
                    <a:ext cx="155275" cy="194094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77" name="Line 79"/>
                  <p:cNvSpPr>
                    <a:spLocks noChangeShapeType="1"/>
                  </p:cNvSpPr>
                  <p:nvPr/>
                </p:nvSpPr>
                <p:spPr bwMode="auto">
                  <a:xfrm>
                    <a:off x="4886421" y="2805645"/>
                    <a:ext cx="388188" cy="388188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78" name="Line 8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886421" y="3038558"/>
                    <a:ext cx="194094" cy="194094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79" name="Line 8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274609" y="3232652"/>
                    <a:ext cx="388188" cy="388188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80" name="Line 83"/>
                  <p:cNvSpPr>
                    <a:spLocks noChangeShapeType="1"/>
                  </p:cNvSpPr>
                  <p:nvPr/>
                </p:nvSpPr>
                <p:spPr bwMode="auto">
                  <a:xfrm>
                    <a:off x="5662798" y="3620840"/>
                    <a:ext cx="427007" cy="0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81" name="Line 84"/>
                  <p:cNvSpPr>
                    <a:spLocks noChangeShapeType="1"/>
                  </p:cNvSpPr>
                  <p:nvPr/>
                </p:nvSpPr>
                <p:spPr bwMode="auto">
                  <a:xfrm>
                    <a:off x="5674120" y="2805645"/>
                    <a:ext cx="388188" cy="388188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82" name="Line 85"/>
                  <p:cNvSpPr>
                    <a:spLocks noChangeShapeType="1"/>
                  </p:cNvSpPr>
                  <p:nvPr/>
                </p:nvSpPr>
                <p:spPr bwMode="auto">
                  <a:xfrm>
                    <a:off x="5285931" y="2406135"/>
                    <a:ext cx="393850" cy="0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83" name="Freeform 86"/>
                  <p:cNvSpPr>
                    <a:spLocks/>
                  </p:cNvSpPr>
                  <p:nvPr/>
                </p:nvSpPr>
                <p:spPr bwMode="auto">
                  <a:xfrm>
                    <a:off x="4903405" y="1467068"/>
                    <a:ext cx="781229" cy="135193"/>
                  </a:xfrm>
                  <a:custGeom>
                    <a:avLst/>
                    <a:gdLst>
                      <a:gd name="T0" fmla="*/ 0 w 966"/>
                      <a:gd name="T1" fmla="*/ 2147483646 h 227"/>
                      <a:gd name="T2" fmla="*/ 2147483646 w 966"/>
                      <a:gd name="T3" fmla="*/ 2147483646 h 227"/>
                      <a:gd name="T4" fmla="*/ 2147483646 w 966"/>
                      <a:gd name="T5" fmla="*/ 2147483646 h 227"/>
                      <a:gd name="T6" fmla="*/ 0 60000 65536"/>
                      <a:gd name="T7" fmla="*/ 0 60000 65536"/>
                      <a:gd name="T8" fmla="*/ 0 60000 65536"/>
                      <a:gd name="T9" fmla="*/ 0 w 966"/>
                      <a:gd name="T10" fmla="*/ 0 h 227"/>
                      <a:gd name="T11" fmla="*/ 966 w 966"/>
                      <a:gd name="T12" fmla="*/ 227 h 227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966" h="227">
                        <a:moveTo>
                          <a:pt x="0" y="227"/>
                        </a:moveTo>
                        <a:cubicBezTo>
                          <a:pt x="149" y="114"/>
                          <a:pt x="298" y="2"/>
                          <a:pt x="459" y="1"/>
                        </a:cubicBezTo>
                        <a:cubicBezTo>
                          <a:pt x="620" y="0"/>
                          <a:pt x="793" y="110"/>
                          <a:pt x="966" y="220"/>
                        </a:cubicBezTo>
                      </a:path>
                    </a:pathLst>
                  </a:custGeom>
                  <a:noFill/>
                  <a:ln w="57150" cmpd="sng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84" name="Line 8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880760" y="1596601"/>
                    <a:ext cx="405171" cy="399510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85" name="Line 88"/>
                  <p:cNvSpPr>
                    <a:spLocks noChangeShapeType="1"/>
                  </p:cNvSpPr>
                  <p:nvPr/>
                </p:nvSpPr>
                <p:spPr bwMode="auto">
                  <a:xfrm>
                    <a:off x="5263287" y="2007433"/>
                    <a:ext cx="410833" cy="0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86" name="Line 8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072822" y="2001772"/>
                    <a:ext cx="405171" cy="809534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87" name="Line 90"/>
                  <p:cNvSpPr>
                    <a:spLocks noChangeShapeType="1"/>
                  </p:cNvSpPr>
                  <p:nvPr/>
                </p:nvSpPr>
                <p:spPr bwMode="auto">
                  <a:xfrm>
                    <a:off x="6073630" y="2006624"/>
                    <a:ext cx="4852" cy="416494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88" name="Line 91"/>
                  <p:cNvSpPr>
                    <a:spLocks noChangeShapeType="1"/>
                  </p:cNvSpPr>
                  <p:nvPr/>
                </p:nvSpPr>
                <p:spPr bwMode="auto">
                  <a:xfrm>
                    <a:off x="6466671" y="2799984"/>
                    <a:ext cx="399510" cy="809534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89" name="Line 92"/>
                  <p:cNvSpPr>
                    <a:spLocks noChangeShapeType="1"/>
                  </p:cNvSpPr>
                  <p:nvPr/>
                </p:nvSpPr>
                <p:spPr bwMode="auto">
                  <a:xfrm>
                    <a:off x="6477993" y="3226991"/>
                    <a:ext cx="0" cy="399510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90" name="Line 9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466671" y="2017946"/>
                    <a:ext cx="799021" cy="377675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91" name="Line 94"/>
                  <p:cNvSpPr>
                    <a:spLocks noChangeShapeType="1"/>
                  </p:cNvSpPr>
                  <p:nvPr/>
                </p:nvSpPr>
                <p:spPr bwMode="auto">
                  <a:xfrm>
                    <a:off x="6866181" y="2017946"/>
                    <a:ext cx="0" cy="155275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92" name="Line 95"/>
                  <p:cNvSpPr>
                    <a:spLocks noChangeShapeType="1"/>
                  </p:cNvSpPr>
                  <p:nvPr/>
                </p:nvSpPr>
                <p:spPr bwMode="auto">
                  <a:xfrm>
                    <a:off x="6866181" y="2250859"/>
                    <a:ext cx="0" cy="155275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93" name="Line 96"/>
                  <p:cNvSpPr>
                    <a:spLocks noChangeShapeType="1"/>
                  </p:cNvSpPr>
                  <p:nvPr/>
                </p:nvSpPr>
                <p:spPr bwMode="auto">
                  <a:xfrm>
                    <a:off x="6084144" y="1596601"/>
                    <a:ext cx="393849" cy="0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94" name="Line 97"/>
                  <p:cNvSpPr>
                    <a:spLocks noChangeShapeType="1"/>
                  </p:cNvSpPr>
                  <p:nvPr/>
                </p:nvSpPr>
                <p:spPr bwMode="auto">
                  <a:xfrm>
                    <a:off x="6866181" y="1585278"/>
                    <a:ext cx="792551" cy="416493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95" name="Line 98"/>
                  <p:cNvSpPr>
                    <a:spLocks noChangeShapeType="1"/>
                  </p:cNvSpPr>
                  <p:nvPr/>
                </p:nvSpPr>
                <p:spPr bwMode="auto">
                  <a:xfrm>
                    <a:off x="7265691" y="1590939"/>
                    <a:ext cx="393850" cy="0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96" name="Line 9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854859" y="2423118"/>
                    <a:ext cx="399510" cy="382527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97" name="Line 100"/>
                  <p:cNvSpPr>
                    <a:spLocks noChangeShapeType="1"/>
                  </p:cNvSpPr>
                  <p:nvPr/>
                </p:nvSpPr>
                <p:spPr bwMode="auto">
                  <a:xfrm>
                    <a:off x="6871842" y="3215669"/>
                    <a:ext cx="388188" cy="399510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98" name="Line 10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260031" y="2406135"/>
                    <a:ext cx="803873" cy="421346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99" name="Line 102"/>
                  <p:cNvSpPr>
                    <a:spLocks noChangeShapeType="1"/>
                  </p:cNvSpPr>
                  <p:nvPr/>
                </p:nvSpPr>
                <p:spPr bwMode="auto">
                  <a:xfrm>
                    <a:off x="7653880" y="2395621"/>
                    <a:ext cx="0" cy="160128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00" name="Line 103"/>
                  <p:cNvSpPr>
                    <a:spLocks noChangeShapeType="1"/>
                  </p:cNvSpPr>
                  <p:nvPr/>
                </p:nvSpPr>
                <p:spPr bwMode="auto">
                  <a:xfrm>
                    <a:off x="7653880" y="2656031"/>
                    <a:ext cx="0" cy="160128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01" name="Line 104"/>
                  <p:cNvSpPr>
                    <a:spLocks noChangeShapeType="1"/>
                  </p:cNvSpPr>
                  <p:nvPr/>
                </p:nvSpPr>
                <p:spPr bwMode="auto">
                  <a:xfrm>
                    <a:off x="7248708" y="3215669"/>
                    <a:ext cx="399510" cy="399510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02" name="Line 105"/>
                  <p:cNvSpPr>
                    <a:spLocks noChangeShapeType="1"/>
                  </p:cNvSpPr>
                  <p:nvPr/>
                </p:nvSpPr>
                <p:spPr bwMode="auto">
                  <a:xfrm>
                    <a:off x="8047729" y="1585278"/>
                    <a:ext cx="0" cy="416493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03" name="Line 10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8474738" y="2340100"/>
                    <a:ext cx="267980" cy="465546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04" name="Line 107"/>
                  <p:cNvSpPr>
                    <a:spLocks noChangeShapeType="1"/>
                  </p:cNvSpPr>
                  <p:nvPr/>
                </p:nvSpPr>
                <p:spPr bwMode="auto">
                  <a:xfrm>
                    <a:off x="7659541" y="3215669"/>
                    <a:ext cx="776376" cy="388188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05" name="Line 108"/>
                  <p:cNvSpPr>
                    <a:spLocks noChangeShapeType="1"/>
                  </p:cNvSpPr>
                  <p:nvPr/>
                </p:nvSpPr>
                <p:spPr bwMode="auto">
                  <a:xfrm>
                    <a:off x="8052582" y="3221330"/>
                    <a:ext cx="0" cy="122118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06" name="Line 109"/>
                  <p:cNvSpPr>
                    <a:spLocks noChangeShapeType="1"/>
                  </p:cNvSpPr>
                  <p:nvPr/>
                </p:nvSpPr>
                <p:spPr bwMode="auto">
                  <a:xfrm>
                    <a:off x="8058242" y="3438068"/>
                    <a:ext cx="0" cy="182772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07" name="Line 11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8063904" y="2007433"/>
                    <a:ext cx="393849" cy="803873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08" name="Freeform 111"/>
                  <p:cNvSpPr>
                    <a:spLocks/>
                  </p:cNvSpPr>
                  <p:nvPr/>
                </p:nvSpPr>
                <p:spPr bwMode="auto">
                  <a:xfrm>
                    <a:off x="8457753" y="1607923"/>
                    <a:ext cx="151232" cy="798212"/>
                  </a:xfrm>
                  <a:custGeom>
                    <a:avLst/>
                    <a:gdLst>
                      <a:gd name="T0" fmla="*/ 0 w 187"/>
                      <a:gd name="T1" fmla="*/ 0 h 987"/>
                      <a:gd name="T2" fmla="*/ 2147483646 w 187"/>
                      <a:gd name="T3" fmla="*/ 2147483646 h 987"/>
                      <a:gd name="T4" fmla="*/ 2147483646 w 187"/>
                      <a:gd name="T5" fmla="*/ 2147483646 h 987"/>
                      <a:gd name="T6" fmla="*/ 0 60000 65536"/>
                      <a:gd name="T7" fmla="*/ 0 60000 65536"/>
                      <a:gd name="T8" fmla="*/ 0 60000 65536"/>
                      <a:gd name="T9" fmla="*/ 0 w 187"/>
                      <a:gd name="T10" fmla="*/ 0 h 987"/>
                      <a:gd name="T11" fmla="*/ 187 w 187"/>
                      <a:gd name="T12" fmla="*/ 987 h 987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87" h="987">
                        <a:moveTo>
                          <a:pt x="0" y="0"/>
                        </a:moveTo>
                        <a:cubicBezTo>
                          <a:pt x="91" y="158"/>
                          <a:pt x="183" y="316"/>
                          <a:pt x="185" y="480"/>
                        </a:cubicBezTo>
                        <a:cubicBezTo>
                          <a:pt x="187" y="644"/>
                          <a:pt x="42" y="903"/>
                          <a:pt x="14" y="987"/>
                        </a:cubicBezTo>
                      </a:path>
                    </a:pathLst>
                  </a:custGeom>
                  <a:noFill/>
                  <a:ln w="57150" cmpd="sng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09" name="Line 11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8469077" y="3138128"/>
                    <a:ext cx="273639" cy="83204"/>
                  </a:xfrm>
                  <a:prstGeom prst="line">
                    <a:avLst/>
                  </a:prstGeom>
                  <a:noFill/>
                  <a:ln w="57150">
                    <a:solidFill>
                      <a:srgbClr val="00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358" name="Group 2"/>
                <p:cNvGrpSpPr>
                  <a:grpSpLocks/>
                </p:cNvGrpSpPr>
                <p:nvPr/>
              </p:nvGrpSpPr>
              <p:grpSpPr bwMode="auto">
                <a:xfrm>
                  <a:off x="847725" y="3970338"/>
                  <a:ext cx="1668463" cy="2095500"/>
                  <a:chOff x="768" y="1056"/>
                  <a:chExt cx="2064" cy="2592"/>
                </a:xfrm>
              </p:grpSpPr>
              <p:grpSp>
                <p:nvGrpSpPr>
                  <p:cNvPr id="1538" name="Group 3"/>
                  <p:cNvGrpSpPr>
                    <a:grpSpLocks/>
                  </p:cNvGrpSpPr>
                  <p:nvPr/>
                </p:nvGrpSpPr>
                <p:grpSpPr bwMode="auto">
                  <a:xfrm>
                    <a:off x="768" y="30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569" name="Oval 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70" name="Oval 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71" name="Oval 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72" name="Oval 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73" name="Oval 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539" name="Group 9"/>
                  <p:cNvGrpSpPr>
                    <a:grpSpLocks/>
                  </p:cNvGrpSpPr>
                  <p:nvPr/>
                </p:nvGrpSpPr>
                <p:grpSpPr bwMode="auto">
                  <a:xfrm>
                    <a:off x="768" y="2553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564" name="Oval 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65" name="Oval 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66" name="Oval 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67" name="Oval 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68" name="Oval 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540" name="Group 15"/>
                  <p:cNvGrpSpPr>
                    <a:grpSpLocks/>
                  </p:cNvGrpSpPr>
                  <p:nvPr/>
                </p:nvGrpSpPr>
                <p:grpSpPr bwMode="auto">
                  <a:xfrm>
                    <a:off x="768" y="35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559" name="Oval 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60" name="Oval 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61" name="Oval 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62" name="Oval 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63" name="Oval 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541" name="Group 21"/>
                  <p:cNvGrpSpPr>
                    <a:grpSpLocks/>
                  </p:cNvGrpSpPr>
                  <p:nvPr/>
                </p:nvGrpSpPr>
                <p:grpSpPr bwMode="auto">
                  <a:xfrm>
                    <a:off x="768" y="1555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554" name="Oval 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55" name="Oval 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56" name="Oval 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57" name="Oval 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58" name="Oval 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542" name="Group 27"/>
                  <p:cNvGrpSpPr>
                    <a:grpSpLocks/>
                  </p:cNvGrpSpPr>
                  <p:nvPr/>
                </p:nvGrpSpPr>
                <p:grpSpPr bwMode="auto">
                  <a:xfrm>
                    <a:off x="768" y="1056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549" name="Oval 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50" name="Oval 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51" name="Oval 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52" name="Oval 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53" name="Oval 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543" name="Group 33"/>
                  <p:cNvGrpSpPr>
                    <a:grpSpLocks/>
                  </p:cNvGrpSpPr>
                  <p:nvPr/>
                </p:nvGrpSpPr>
                <p:grpSpPr bwMode="auto">
                  <a:xfrm>
                    <a:off x="768" y="2054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544" name="Oval 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45" name="Oval 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46" name="Oval 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47" name="Oval 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48" name="Oval 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1359" name="Group 39"/>
                <p:cNvGrpSpPr>
                  <a:grpSpLocks/>
                </p:cNvGrpSpPr>
                <p:nvPr/>
              </p:nvGrpSpPr>
              <p:grpSpPr bwMode="auto">
                <a:xfrm>
                  <a:off x="2827338" y="3970338"/>
                  <a:ext cx="1668462" cy="2095500"/>
                  <a:chOff x="768" y="1056"/>
                  <a:chExt cx="2064" cy="2592"/>
                </a:xfrm>
              </p:grpSpPr>
              <p:grpSp>
                <p:nvGrpSpPr>
                  <p:cNvPr id="1502" name="Group 40"/>
                  <p:cNvGrpSpPr>
                    <a:grpSpLocks/>
                  </p:cNvGrpSpPr>
                  <p:nvPr/>
                </p:nvGrpSpPr>
                <p:grpSpPr bwMode="auto">
                  <a:xfrm>
                    <a:off x="768" y="30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533" name="Oval 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34" name="Oval 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35" name="Oval 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36" name="Oval 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37" name="Oval 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503" name="Group 46"/>
                  <p:cNvGrpSpPr>
                    <a:grpSpLocks/>
                  </p:cNvGrpSpPr>
                  <p:nvPr/>
                </p:nvGrpSpPr>
                <p:grpSpPr bwMode="auto">
                  <a:xfrm>
                    <a:off x="768" y="2553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528" name="Oval 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29" name="Oval 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30" name="Oval 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31" name="Oval 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32" name="Oval 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504" name="Group 52"/>
                  <p:cNvGrpSpPr>
                    <a:grpSpLocks/>
                  </p:cNvGrpSpPr>
                  <p:nvPr/>
                </p:nvGrpSpPr>
                <p:grpSpPr bwMode="auto">
                  <a:xfrm>
                    <a:off x="768" y="35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523" name="Oval 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24" name="Oval 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25" name="Oval 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26" name="Oval 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27" name="Oval 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505" name="Group 58"/>
                  <p:cNvGrpSpPr>
                    <a:grpSpLocks/>
                  </p:cNvGrpSpPr>
                  <p:nvPr/>
                </p:nvGrpSpPr>
                <p:grpSpPr bwMode="auto">
                  <a:xfrm>
                    <a:off x="768" y="1555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518" name="Oval 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19" name="Oval 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20" name="Oval 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21" name="Oval 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22" name="Oval 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506" name="Group 64"/>
                  <p:cNvGrpSpPr>
                    <a:grpSpLocks/>
                  </p:cNvGrpSpPr>
                  <p:nvPr/>
                </p:nvGrpSpPr>
                <p:grpSpPr bwMode="auto">
                  <a:xfrm>
                    <a:off x="768" y="1056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513" name="Oval 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14" name="Oval 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15" name="Oval 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16" name="Oval 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17" name="Oval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507" name="Group 70"/>
                  <p:cNvGrpSpPr>
                    <a:grpSpLocks/>
                  </p:cNvGrpSpPr>
                  <p:nvPr/>
                </p:nvGrpSpPr>
                <p:grpSpPr bwMode="auto">
                  <a:xfrm>
                    <a:off x="768" y="2054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508" name="Oval 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09" name="Oval 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10" name="Oval 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11" name="Oval 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12" name="Oval 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  <p:sp>
              <p:nvSpPr>
                <p:cNvPr id="1360" name="Line 78"/>
                <p:cNvSpPr>
                  <a:spLocks noChangeShapeType="1"/>
                </p:cNvSpPr>
                <p:nvPr/>
              </p:nvSpPr>
              <p:spPr bwMode="auto">
                <a:xfrm flipH="1" flipV="1">
                  <a:off x="1274763" y="5211763"/>
                  <a:ext cx="19050" cy="33337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61" name="Line 79"/>
                <p:cNvSpPr>
                  <a:spLocks noChangeShapeType="1"/>
                </p:cNvSpPr>
                <p:nvPr/>
              </p:nvSpPr>
              <p:spPr bwMode="auto">
                <a:xfrm>
                  <a:off x="885825" y="5211763"/>
                  <a:ext cx="17463" cy="382587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62" name="Line 82"/>
                <p:cNvSpPr>
                  <a:spLocks noChangeShapeType="1"/>
                </p:cNvSpPr>
                <p:nvPr/>
              </p:nvSpPr>
              <p:spPr bwMode="auto">
                <a:xfrm flipV="1">
                  <a:off x="1274763" y="5638800"/>
                  <a:ext cx="387350" cy="388938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63" name="Line 84"/>
                <p:cNvSpPr>
                  <a:spLocks noChangeShapeType="1"/>
                </p:cNvSpPr>
                <p:nvPr/>
              </p:nvSpPr>
              <p:spPr bwMode="auto">
                <a:xfrm>
                  <a:off x="1673225" y="5211763"/>
                  <a:ext cx="388938" cy="388937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64" name="Line 85"/>
                <p:cNvSpPr>
                  <a:spLocks noChangeShapeType="1"/>
                </p:cNvSpPr>
                <p:nvPr/>
              </p:nvSpPr>
              <p:spPr bwMode="auto">
                <a:xfrm>
                  <a:off x="1257300" y="4813300"/>
                  <a:ext cx="393700" cy="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65" name="Freeform 86"/>
                <p:cNvSpPr>
                  <a:spLocks/>
                </p:cNvSpPr>
                <p:nvPr/>
              </p:nvSpPr>
              <p:spPr bwMode="auto">
                <a:xfrm>
                  <a:off x="903288" y="3825875"/>
                  <a:ext cx="781050" cy="182563"/>
                </a:xfrm>
                <a:custGeom>
                  <a:avLst/>
                  <a:gdLst>
                    <a:gd name="T0" fmla="*/ 0 w 966"/>
                    <a:gd name="T1" fmla="*/ 2147483646 h 227"/>
                    <a:gd name="T2" fmla="*/ 2147483646 w 966"/>
                    <a:gd name="T3" fmla="*/ 2147483646 h 227"/>
                    <a:gd name="T4" fmla="*/ 2147483646 w 966"/>
                    <a:gd name="T5" fmla="*/ 2147483646 h 227"/>
                    <a:gd name="T6" fmla="*/ 0 60000 65536"/>
                    <a:gd name="T7" fmla="*/ 0 60000 65536"/>
                    <a:gd name="T8" fmla="*/ 0 60000 65536"/>
                    <a:gd name="T9" fmla="*/ 0 w 966"/>
                    <a:gd name="T10" fmla="*/ 0 h 227"/>
                    <a:gd name="T11" fmla="*/ 966 w 966"/>
                    <a:gd name="T12" fmla="*/ 227 h 2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66" h="227">
                      <a:moveTo>
                        <a:pt x="0" y="227"/>
                      </a:moveTo>
                      <a:cubicBezTo>
                        <a:pt x="149" y="114"/>
                        <a:pt x="298" y="2"/>
                        <a:pt x="459" y="1"/>
                      </a:cubicBezTo>
                      <a:cubicBezTo>
                        <a:pt x="620" y="0"/>
                        <a:pt x="793" y="110"/>
                        <a:pt x="966" y="220"/>
                      </a:cubicBezTo>
                    </a:path>
                  </a:pathLst>
                </a:custGeom>
                <a:noFill/>
                <a:ln w="57150" cmpd="sng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66" name="Line 87"/>
                <p:cNvSpPr>
                  <a:spLocks noChangeShapeType="1"/>
                </p:cNvSpPr>
                <p:nvPr/>
              </p:nvSpPr>
              <p:spPr bwMode="auto">
                <a:xfrm flipH="1">
                  <a:off x="881063" y="4003675"/>
                  <a:ext cx="404812" cy="398463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67" name="Line 88"/>
                <p:cNvSpPr>
                  <a:spLocks noChangeShapeType="1"/>
                </p:cNvSpPr>
                <p:nvPr/>
              </p:nvSpPr>
              <p:spPr bwMode="auto">
                <a:xfrm>
                  <a:off x="1262063" y="4414838"/>
                  <a:ext cx="411162" cy="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68" name="Line 89"/>
                <p:cNvSpPr>
                  <a:spLocks noChangeShapeType="1"/>
                </p:cNvSpPr>
                <p:nvPr/>
              </p:nvSpPr>
              <p:spPr bwMode="auto">
                <a:xfrm flipV="1">
                  <a:off x="2071688" y="4408488"/>
                  <a:ext cx="406400" cy="8096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69" name="Line 90"/>
                <p:cNvSpPr>
                  <a:spLocks noChangeShapeType="1"/>
                </p:cNvSpPr>
                <p:nvPr/>
              </p:nvSpPr>
              <p:spPr bwMode="auto">
                <a:xfrm>
                  <a:off x="2073275" y="4413250"/>
                  <a:ext cx="4763" cy="4159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70" name="Line 91"/>
                <p:cNvSpPr>
                  <a:spLocks noChangeShapeType="1"/>
                </p:cNvSpPr>
                <p:nvPr/>
              </p:nvSpPr>
              <p:spPr bwMode="auto">
                <a:xfrm flipH="1">
                  <a:off x="2111375" y="5230813"/>
                  <a:ext cx="355600" cy="7715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71" name="Line 92"/>
                <p:cNvSpPr>
                  <a:spLocks noChangeShapeType="1"/>
                </p:cNvSpPr>
                <p:nvPr/>
              </p:nvSpPr>
              <p:spPr bwMode="auto">
                <a:xfrm>
                  <a:off x="2478088" y="5634038"/>
                  <a:ext cx="0" cy="398462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72" name="Line 93"/>
                <p:cNvSpPr>
                  <a:spLocks noChangeShapeType="1"/>
                </p:cNvSpPr>
                <p:nvPr/>
              </p:nvSpPr>
              <p:spPr bwMode="auto">
                <a:xfrm flipV="1">
                  <a:off x="2466975" y="4424363"/>
                  <a:ext cx="798513" cy="3778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73" name="Line 94"/>
                <p:cNvSpPr>
                  <a:spLocks noChangeShapeType="1"/>
                </p:cNvSpPr>
                <p:nvPr/>
              </p:nvSpPr>
              <p:spPr bwMode="auto">
                <a:xfrm>
                  <a:off x="2865438" y="4424363"/>
                  <a:ext cx="0" cy="15557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74" name="Line 95"/>
                <p:cNvSpPr>
                  <a:spLocks noChangeShapeType="1"/>
                </p:cNvSpPr>
                <p:nvPr/>
              </p:nvSpPr>
              <p:spPr bwMode="auto">
                <a:xfrm>
                  <a:off x="2865438" y="4657725"/>
                  <a:ext cx="0" cy="15557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75" name="Line 96"/>
                <p:cNvSpPr>
                  <a:spLocks noChangeShapeType="1"/>
                </p:cNvSpPr>
                <p:nvPr/>
              </p:nvSpPr>
              <p:spPr bwMode="auto">
                <a:xfrm>
                  <a:off x="2084388" y="4003675"/>
                  <a:ext cx="393700" cy="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76" name="Line 97"/>
                <p:cNvSpPr>
                  <a:spLocks noChangeShapeType="1"/>
                </p:cNvSpPr>
                <p:nvPr/>
              </p:nvSpPr>
              <p:spPr bwMode="auto">
                <a:xfrm>
                  <a:off x="2865438" y="3992563"/>
                  <a:ext cx="792162" cy="4159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77" name="Line 98"/>
                <p:cNvSpPr>
                  <a:spLocks noChangeShapeType="1"/>
                </p:cNvSpPr>
                <p:nvPr/>
              </p:nvSpPr>
              <p:spPr bwMode="auto">
                <a:xfrm>
                  <a:off x="3265488" y="3997325"/>
                  <a:ext cx="393700" cy="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78" name="Line 99"/>
                <p:cNvSpPr>
                  <a:spLocks noChangeShapeType="1"/>
                </p:cNvSpPr>
                <p:nvPr/>
              </p:nvSpPr>
              <p:spPr bwMode="auto">
                <a:xfrm flipH="1">
                  <a:off x="2854325" y="4829175"/>
                  <a:ext cx="400050" cy="382588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79" name="Line 100"/>
                <p:cNvSpPr>
                  <a:spLocks noChangeShapeType="1"/>
                </p:cNvSpPr>
                <p:nvPr/>
              </p:nvSpPr>
              <p:spPr bwMode="auto">
                <a:xfrm flipH="1" flipV="1">
                  <a:off x="3295650" y="6048375"/>
                  <a:ext cx="346075" cy="1588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80" name="Line 101"/>
                <p:cNvSpPr>
                  <a:spLocks noChangeShapeType="1"/>
                </p:cNvSpPr>
                <p:nvPr/>
              </p:nvSpPr>
              <p:spPr bwMode="auto">
                <a:xfrm flipV="1">
                  <a:off x="3259138" y="4813300"/>
                  <a:ext cx="804862" cy="420688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81" name="Line 102"/>
                <p:cNvSpPr>
                  <a:spLocks noChangeShapeType="1"/>
                </p:cNvSpPr>
                <p:nvPr/>
              </p:nvSpPr>
              <p:spPr bwMode="auto">
                <a:xfrm>
                  <a:off x="3652838" y="4802188"/>
                  <a:ext cx="0" cy="160337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82" name="Line 103"/>
                <p:cNvSpPr>
                  <a:spLocks noChangeShapeType="1"/>
                </p:cNvSpPr>
                <p:nvPr/>
              </p:nvSpPr>
              <p:spPr bwMode="auto">
                <a:xfrm>
                  <a:off x="3652838" y="5062538"/>
                  <a:ext cx="0" cy="160337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83" name="Line 104"/>
                <p:cNvSpPr>
                  <a:spLocks noChangeShapeType="1"/>
                </p:cNvSpPr>
                <p:nvPr/>
              </p:nvSpPr>
              <p:spPr bwMode="auto">
                <a:xfrm>
                  <a:off x="2874963" y="5611813"/>
                  <a:ext cx="381000" cy="7937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84" name="Line 105"/>
                <p:cNvSpPr>
                  <a:spLocks noChangeShapeType="1"/>
                </p:cNvSpPr>
                <p:nvPr/>
              </p:nvSpPr>
              <p:spPr bwMode="auto">
                <a:xfrm>
                  <a:off x="4046538" y="3992563"/>
                  <a:ext cx="0" cy="4159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85" name="Line 106"/>
                <p:cNvSpPr>
                  <a:spLocks noChangeShapeType="1"/>
                </p:cNvSpPr>
                <p:nvPr/>
              </p:nvSpPr>
              <p:spPr bwMode="auto">
                <a:xfrm flipV="1">
                  <a:off x="4473575" y="4818063"/>
                  <a:ext cx="430213" cy="39370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86" name="Line 107"/>
                <p:cNvSpPr>
                  <a:spLocks noChangeShapeType="1"/>
                </p:cNvSpPr>
                <p:nvPr/>
              </p:nvSpPr>
              <p:spPr bwMode="auto">
                <a:xfrm>
                  <a:off x="3659188" y="5622925"/>
                  <a:ext cx="776287" cy="38735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87" name="Line 108"/>
                <p:cNvSpPr>
                  <a:spLocks noChangeShapeType="1"/>
                </p:cNvSpPr>
                <p:nvPr/>
              </p:nvSpPr>
              <p:spPr bwMode="auto">
                <a:xfrm>
                  <a:off x="4052888" y="5627688"/>
                  <a:ext cx="0" cy="122237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88" name="Line 109"/>
                <p:cNvSpPr>
                  <a:spLocks noChangeShapeType="1"/>
                </p:cNvSpPr>
                <p:nvPr/>
              </p:nvSpPr>
              <p:spPr bwMode="auto">
                <a:xfrm>
                  <a:off x="4057650" y="5845175"/>
                  <a:ext cx="0" cy="182563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89" name="Line 110"/>
                <p:cNvSpPr>
                  <a:spLocks noChangeShapeType="1"/>
                </p:cNvSpPr>
                <p:nvPr/>
              </p:nvSpPr>
              <p:spPr bwMode="auto">
                <a:xfrm flipH="1">
                  <a:off x="4064000" y="4414838"/>
                  <a:ext cx="393700" cy="80327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90" name="Freeform 111"/>
                <p:cNvSpPr>
                  <a:spLocks/>
                </p:cNvSpPr>
                <p:nvPr/>
              </p:nvSpPr>
              <p:spPr bwMode="auto">
                <a:xfrm>
                  <a:off x="4457700" y="4014788"/>
                  <a:ext cx="150813" cy="798512"/>
                </a:xfrm>
                <a:custGeom>
                  <a:avLst/>
                  <a:gdLst>
                    <a:gd name="T0" fmla="*/ 0 w 187"/>
                    <a:gd name="T1" fmla="*/ 0 h 987"/>
                    <a:gd name="T2" fmla="*/ 2147483646 w 187"/>
                    <a:gd name="T3" fmla="*/ 2147483646 h 987"/>
                    <a:gd name="T4" fmla="*/ 2147483646 w 187"/>
                    <a:gd name="T5" fmla="*/ 2147483646 h 987"/>
                    <a:gd name="T6" fmla="*/ 0 60000 65536"/>
                    <a:gd name="T7" fmla="*/ 0 60000 65536"/>
                    <a:gd name="T8" fmla="*/ 0 60000 65536"/>
                    <a:gd name="T9" fmla="*/ 0 w 187"/>
                    <a:gd name="T10" fmla="*/ 0 h 987"/>
                    <a:gd name="T11" fmla="*/ 187 w 187"/>
                    <a:gd name="T12" fmla="*/ 987 h 9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7" h="987">
                      <a:moveTo>
                        <a:pt x="0" y="0"/>
                      </a:moveTo>
                      <a:cubicBezTo>
                        <a:pt x="91" y="158"/>
                        <a:pt x="183" y="316"/>
                        <a:pt x="185" y="480"/>
                      </a:cubicBezTo>
                      <a:cubicBezTo>
                        <a:pt x="187" y="644"/>
                        <a:pt x="42" y="903"/>
                        <a:pt x="14" y="987"/>
                      </a:cubicBezTo>
                    </a:path>
                  </a:pathLst>
                </a:custGeom>
                <a:noFill/>
                <a:ln w="57150" cmpd="sng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91" name="Line 112"/>
                <p:cNvSpPr>
                  <a:spLocks noChangeShapeType="1"/>
                </p:cNvSpPr>
                <p:nvPr/>
              </p:nvSpPr>
              <p:spPr bwMode="auto">
                <a:xfrm>
                  <a:off x="4468813" y="5627688"/>
                  <a:ext cx="160337" cy="13335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1392" name="Group 2"/>
                <p:cNvGrpSpPr>
                  <a:grpSpLocks/>
                </p:cNvGrpSpPr>
                <p:nvPr/>
              </p:nvGrpSpPr>
              <p:grpSpPr bwMode="auto">
                <a:xfrm>
                  <a:off x="4860925" y="3959225"/>
                  <a:ext cx="1670050" cy="2095500"/>
                  <a:chOff x="768" y="1056"/>
                  <a:chExt cx="2064" cy="2592"/>
                </a:xfrm>
              </p:grpSpPr>
              <p:grpSp>
                <p:nvGrpSpPr>
                  <p:cNvPr id="1466" name="Group 3"/>
                  <p:cNvGrpSpPr>
                    <a:grpSpLocks/>
                  </p:cNvGrpSpPr>
                  <p:nvPr/>
                </p:nvGrpSpPr>
                <p:grpSpPr bwMode="auto">
                  <a:xfrm>
                    <a:off x="768" y="30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497" name="Oval 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98" name="Oval 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99" name="Oval 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00" name="Oval 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01" name="Oval 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467" name="Group 9"/>
                  <p:cNvGrpSpPr>
                    <a:grpSpLocks/>
                  </p:cNvGrpSpPr>
                  <p:nvPr/>
                </p:nvGrpSpPr>
                <p:grpSpPr bwMode="auto">
                  <a:xfrm>
                    <a:off x="768" y="2553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492" name="Oval 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93" name="Oval 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94" name="Oval 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95" name="Oval 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96" name="Oval 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468" name="Group 15"/>
                  <p:cNvGrpSpPr>
                    <a:grpSpLocks/>
                  </p:cNvGrpSpPr>
                  <p:nvPr/>
                </p:nvGrpSpPr>
                <p:grpSpPr bwMode="auto">
                  <a:xfrm>
                    <a:off x="768" y="35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487" name="Oval 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88" name="Oval 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89" name="Oval 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90" name="Oval 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91" name="Oval 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469" name="Group 21"/>
                  <p:cNvGrpSpPr>
                    <a:grpSpLocks/>
                  </p:cNvGrpSpPr>
                  <p:nvPr/>
                </p:nvGrpSpPr>
                <p:grpSpPr bwMode="auto">
                  <a:xfrm>
                    <a:off x="768" y="1555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482" name="Oval 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83" name="Oval 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84" name="Oval 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85" name="Oval 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86" name="Oval 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470" name="Group 27"/>
                  <p:cNvGrpSpPr>
                    <a:grpSpLocks/>
                  </p:cNvGrpSpPr>
                  <p:nvPr/>
                </p:nvGrpSpPr>
                <p:grpSpPr bwMode="auto">
                  <a:xfrm>
                    <a:off x="768" y="1056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477" name="Oval 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78" name="Oval 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79" name="Oval 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80" name="Oval 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81" name="Oval 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471" name="Group 33"/>
                  <p:cNvGrpSpPr>
                    <a:grpSpLocks/>
                  </p:cNvGrpSpPr>
                  <p:nvPr/>
                </p:nvGrpSpPr>
                <p:grpSpPr bwMode="auto">
                  <a:xfrm>
                    <a:off x="768" y="2054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472" name="Oval 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73" name="Oval 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74" name="Oval 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75" name="Oval 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76" name="Oval 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1393" name="Group 39"/>
                <p:cNvGrpSpPr>
                  <a:grpSpLocks/>
                </p:cNvGrpSpPr>
                <p:nvPr/>
              </p:nvGrpSpPr>
              <p:grpSpPr bwMode="auto">
                <a:xfrm>
                  <a:off x="6840538" y="3959225"/>
                  <a:ext cx="1670050" cy="2095500"/>
                  <a:chOff x="768" y="1056"/>
                  <a:chExt cx="2064" cy="2592"/>
                </a:xfrm>
              </p:grpSpPr>
              <p:grpSp>
                <p:nvGrpSpPr>
                  <p:cNvPr id="1430" name="Group 40"/>
                  <p:cNvGrpSpPr>
                    <a:grpSpLocks/>
                  </p:cNvGrpSpPr>
                  <p:nvPr/>
                </p:nvGrpSpPr>
                <p:grpSpPr bwMode="auto">
                  <a:xfrm>
                    <a:off x="768" y="30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461" name="Oval 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62" name="Oval 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63" name="Oval 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64" name="Oval 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65" name="Oval 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431" name="Group 46"/>
                  <p:cNvGrpSpPr>
                    <a:grpSpLocks/>
                  </p:cNvGrpSpPr>
                  <p:nvPr/>
                </p:nvGrpSpPr>
                <p:grpSpPr bwMode="auto">
                  <a:xfrm>
                    <a:off x="768" y="2553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456" name="Oval 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57" name="Oval 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58" name="Oval 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59" name="Oval 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60" name="Oval 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432" name="Group 52"/>
                  <p:cNvGrpSpPr>
                    <a:grpSpLocks/>
                  </p:cNvGrpSpPr>
                  <p:nvPr/>
                </p:nvGrpSpPr>
                <p:grpSpPr bwMode="auto">
                  <a:xfrm>
                    <a:off x="768" y="35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451" name="Oval 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52" name="Oval 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53" name="Oval 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54" name="Oval 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55" name="Oval 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433" name="Group 58"/>
                  <p:cNvGrpSpPr>
                    <a:grpSpLocks/>
                  </p:cNvGrpSpPr>
                  <p:nvPr/>
                </p:nvGrpSpPr>
                <p:grpSpPr bwMode="auto">
                  <a:xfrm>
                    <a:off x="768" y="1555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446" name="Oval 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47" name="Oval 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48" name="Oval 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49" name="Oval 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50" name="Oval 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434" name="Group 64"/>
                  <p:cNvGrpSpPr>
                    <a:grpSpLocks/>
                  </p:cNvGrpSpPr>
                  <p:nvPr/>
                </p:nvGrpSpPr>
                <p:grpSpPr bwMode="auto">
                  <a:xfrm>
                    <a:off x="768" y="1056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441" name="Oval 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42" name="Oval 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43" name="Oval 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44" name="Oval 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45" name="Oval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435" name="Group 70"/>
                  <p:cNvGrpSpPr>
                    <a:grpSpLocks/>
                  </p:cNvGrpSpPr>
                  <p:nvPr/>
                </p:nvGrpSpPr>
                <p:grpSpPr bwMode="auto">
                  <a:xfrm>
                    <a:off x="768" y="2054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436" name="Oval 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37" name="Oval 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38" name="Oval 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39" name="Oval 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40" name="Oval 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  <p:sp>
              <p:nvSpPr>
                <p:cNvPr id="1394" name="Line 77"/>
                <p:cNvSpPr>
                  <a:spLocks noChangeShapeType="1"/>
                </p:cNvSpPr>
                <p:nvPr/>
              </p:nvSpPr>
              <p:spPr bwMode="auto">
                <a:xfrm flipH="1" flipV="1">
                  <a:off x="4451008" y="5624417"/>
                  <a:ext cx="449607" cy="392211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95" name="Line 78"/>
                <p:cNvSpPr>
                  <a:spLocks noChangeShapeType="1"/>
                </p:cNvSpPr>
                <p:nvPr/>
              </p:nvSpPr>
              <p:spPr bwMode="auto">
                <a:xfrm flipV="1">
                  <a:off x="5133975" y="5200650"/>
                  <a:ext cx="153988" cy="195263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96" name="Line 79"/>
                <p:cNvSpPr>
                  <a:spLocks noChangeShapeType="1"/>
                </p:cNvSpPr>
                <p:nvPr/>
              </p:nvSpPr>
              <p:spPr bwMode="auto">
                <a:xfrm>
                  <a:off x="4900613" y="5200650"/>
                  <a:ext cx="387350" cy="388938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97" name="Line 80"/>
                <p:cNvSpPr>
                  <a:spLocks noChangeShapeType="1"/>
                </p:cNvSpPr>
                <p:nvPr/>
              </p:nvSpPr>
              <p:spPr bwMode="auto">
                <a:xfrm flipV="1">
                  <a:off x="4900613" y="5434013"/>
                  <a:ext cx="193675" cy="19367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98" name="Line 82"/>
                <p:cNvSpPr>
                  <a:spLocks noChangeShapeType="1"/>
                </p:cNvSpPr>
                <p:nvPr/>
              </p:nvSpPr>
              <p:spPr bwMode="auto">
                <a:xfrm flipV="1">
                  <a:off x="5287963" y="5627688"/>
                  <a:ext cx="388937" cy="388937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99" name="Line 83"/>
                <p:cNvSpPr>
                  <a:spLocks noChangeShapeType="1"/>
                </p:cNvSpPr>
                <p:nvPr/>
              </p:nvSpPr>
              <p:spPr bwMode="auto">
                <a:xfrm>
                  <a:off x="5676900" y="6016625"/>
                  <a:ext cx="427038" cy="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00" name="Line 84"/>
                <p:cNvSpPr>
                  <a:spLocks noChangeShapeType="1"/>
                </p:cNvSpPr>
                <p:nvPr/>
              </p:nvSpPr>
              <p:spPr bwMode="auto">
                <a:xfrm>
                  <a:off x="5688013" y="5200650"/>
                  <a:ext cx="388937" cy="388938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01" name="Line 85"/>
                <p:cNvSpPr>
                  <a:spLocks noChangeShapeType="1"/>
                </p:cNvSpPr>
                <p:nvPr/>
              </p:nvSpPr>
              <p:spPr bwMode="auto">
                <a:xfrm>
                  <a:off x="5299075" y="4802188"/>
                  <a:ext cx="395288" cy="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02" name="Freeform 86"/>
                <p:cNvSpPr>
                  <a:spLocks/>
                </p:cNvSpPr>
                <p:nvPr/>
              </p:nvSpPr>
              <p:spPr bwMode="auto">
                <a:xfrm>
                  <a:off x="4918075" y="3870325"/>
                  <a:ext cx="781050" cy="127000"/>
                </a:xfrm>
                <a:custGeom>
                  <a:avLst/>
                  <a:gdLst>
                    <a:gd name="T0" fmla="*/ 0 w 966"/>
                    <a:gd name="T1" fmla="*/ 2147483646 h 227"/>
                    <a:gd name="T2" fmla="*/ 2147483646 w 966"/>
                    <a:gd name="T3" fmla="*/ 2147483646 h 227"/>
                    <a:gd name="T4" fmla="*/ 2147483646 w 966"/>
                    <a:gd name="T5" fmla="*/ 2147483646 h 227"/>
                    <a:gd name="T6" fmla="*/ 0 60000 65536"/>
                    <a:gd name="T7" fmla="*/ 0 60000 65536"/>
                    <a:gd name="T8" fmla="*/ 0 60000 65536"/>
                    <a:gd name="T9" fmla="*/ 0 w 966"/>
                    <a:gd name="T10" fmla="*/ 0 h 227"/>
                    <a:gd name="T11" fmla="*/ 966 w 966"/>
                    <a:gd name="T12" fmla="*/ 227 h 2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66" h="227">
                      <a:moveTo>
                        <a:pt x="0" y="227"/>
                      </a:moveTo>
                      <a:cubicBezTo>
                        <a:pt x="149" y="114"/>
                        <a:pt x="298" y="2"/>
                        <a:pt x="459" y="1"/>
                      </a:cubicBezTo>
                      <a:cubicBezTo>
                        <a:pt x="620" y="0"/>
                        <a:pt x="793" y="110"/>
                        <a:pt x="966" y="220"/>
                      </a:cubicBezTo>
                    </a:path>
                  </a:pathLst>
                </a:custGeom>
                <a:noFill/>
                <a:ln w="57150" cmpd="sng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03" name="Line 87"/>
                <p:cNvSpPr>
                  <a:spLocks noChangeShapeType="1"/>
                </p:cNvSpPr>
                <p:nvPr/>
              </p:nvSpPr>
              <p:spPr bwMode="auto">
                <a:xfrm flipH="1">
                  <a:off x="4894263" y="3992563"/>
                  <a:ext cx="404812" cy="398462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04" name="Line 88"/>
                <p:cNvSpPr>
                  <a:spLocks noChangeShapeType="1"/>
                </p:cNvSpPr>
                <p:nvPr/>
              </p:nvSpPr>
              <p:spPr bwMode="auto">
                <a:xfrm flipV="1">
                  <a:off x="5276850" y="3998913"/>
                  <a:ext cx="784225" cy="4032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05" name="Line 89"/>
                <p:cNvSpPr>
                  <a:spLocks noChangeShapeType="1"/>
                </p:cNvSpPr>
                <p:nvPr/>
              </p:nvSpPr>
              <p:spPr bwMode="auto">
                <a:xfrm flipV="1">
                  <a:off x="6086475" y="4397375"/>
                  <a:ext cx="404813" cy="8096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06" name="Line 90"/>
                <p:cNvSpPr>
                  <a:spLocks noChangeShapeType="1"/>
                </p:cNvSpPr>
                <p:nvPr/>
              </p:nvSpPr>
              <p:spPr bwMode="auto">
                <a:xfrm>
                  <a:off x="6088063" y="4402138"/>
                  <a:ext cx="4762" cy="4159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07" name="Line 91"/>
                <p:cNvSpPr>
                  <a:spLocks noChangeShapeType="1"/>
                </p:cNvSpPr>
                <p:nvPr/>
              </p:nvSpPr>
              <p:spPr bwMode="auto">
                <a:xfrm>
                  <a:off x="6480175" y="5195888"/>
                  <a:ext cx="400050" cy="8096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08" name="Line 92"/>
                <p:cNvSpPr>
                  <a:spLocks noChangeShapeType="1"/>
                </p:cNvSpPr>
                <p:nvPr/>
              </p:nvSpPr>
              <p:spPr bwMode="auto">
                <a:xfrm>
                  <a:off x="6491288" y="5622925"/>
                  <a:ext cx="0" cy="398463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09" name="Line 93"/>
                <p:cNvSpPr>
                  <a:spLocks noChangeShapeType="1"/>
                </p:cNvSpPr>
                <p:nvPr/>
              </p:nvSpPr>
              <p:spPr bwMode="auto">
                <a:xfrm flipV="1">
                  <a:off x="6480175" y="4413250"/>
                  <a:ext cx="800100" cy="3778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10" name="Line 94"/>
                <p:cNvSpPr>
                  <a:spLocks noChangeShapeType="1"/>
                </p:cNvSpPr>
                <p:nvPr/>
              </p:nvSpPr>
              <p:spPr bwMode="auto">
                <a:xfrm>
                  <a:off x="6880225" y="4413250"/>
                  <a:ext cx="0" cy="15557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11" name="Line 95"/>
                <p:cNvSpPr>
                  <a:spLocks noChangeShapeType="1"/>
                </p:cNvSpPr>
                <p:nvPr/>
              </p:nvSpPr>
              <p:spPr bwMode="auto">
                <a:xfrm>
                  <a:off x="6880225" y="4646613"/>
                  <a:ext cx="0" cy="15557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12" name="Line 96"/>
                <p:cNvSpPr>
                  <a:spLocks noChangeShapeType="1"/>
                </p:cNvSpPr>
                <p:nvPr/>
              </p:nvSpPr>
              <p:spPr bwMode="auto">
                <a:xfrm flipV="1">
                  <a:off x="5710238" y="3992563"/>
                  <a:ext cx="781050" cy="411162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13" name="Line 97"/>
                <p:cNvSpPr>
                  <a:spLocks noChangeShapeType="1"/>
                </p:cNvSpPr>
                <p:nvPr/>
              </p:nvSpPr>
              <p:spPr bwMode="auto">
                <a:xfrm>
                  <a:off x="6880225" y="3981450"/>
                  <a:ext cx="792163" cy="4159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14" name="Line 98"/>
                <p:cNvSpPr>
                  <a:spLocks noChangeShapeType="1"/>
                </p:cNvSpPr>
                <p:nvPr/>
              </p:nvSpPr>
              <p:spPr bwMode="auto">
                <a:xfrm>
                  <a:off x="7280275" y="3986213"/>
                  <a:ext cx="393700" cy="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15" name="Line 99"/>
                <p:cNvSpPr>
                  <a:spLocks noChangeShapeType="1"/>
                </p:cNvSpPr>
                <p:nvPr/>
              </p:nvSpPr>
              <p:spPr bwMode="auto">
                <a:xfrm flipH="1">
                  <a:off x="6869113" y="4818063"/>
                  <a:ext cx="398462" cy="382587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16" name="Line 100"/>
                <p:cNvSpPr>
                  <a:spLocks noChangeShapeType="1"/>
                </p:cNvSpPr>
                <p:nvPr/>
              </p:nvSpPr>
              <p:spPr bwMode="auto">
                <a:xfrm>
                  <a:off x="6884988" y="5611813"/>
                  <a:ext cx="388937" cy="398462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17" name="Line 101"/>
                <p:cNvSpPr>
                  <a:spLocks noChangeShapeType="1"/>
                </p:cNvSpPr>
                <p:nvPr/>
              </p:nvSpPr>
              <p:spPr bwMode="auto">
                <a:xfrm flipV="1">
                  <a:off x="7273925" y="4802188"/>
                  <a:ext cx="803275" cy="420687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18" name="Line 102"/>
                <p:cNvSpPr>
                  <a:spLocks noChangeShapeType="1"/>
                </p:cNvSpPr>
                <p:nvPr/>
              </p:nvSpPr>
              <p:spPr bwMode="auto">
                <a:xfrm>
                  <a:off x="7667625" y="4791075"/>
                  <a:ext cx="0" cy="160338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19" name="Line 103"/>
                <p:cNvSpPr>
                  <a:spLocks noChangeShapeType="1"/>
                </p:cNvSpPr>
                <p:nvPr/>
              </p:nvSpPr>
              <p:spPr bwMode="auto">
                <a:xfrm>
                  <a:off x="7667625" y="5051425"/>
                  <a:ext cx="0" cy="160338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20" name="Line 104"/>
                <p:cNvSpPr>
                  <a:spLocks noChangeShapeType="1"/>
                </p:cNvSpPr>
                <p:nvPr/>
              </p:nvSpPr>
              <p:spPr bwMode="auto">
                <a:xfrm>
                  <a:off x="7262813" y="5611813"/>
                  <a:ext cx="400050" cy="398462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21" name="Line 105"/>
                <p:cNvSpPr>
                  <a:spLocks noChangeShapeType="1"/>
                </p:cNvSpPr>
                <p:nvPr/>
              </p:nvSpPr>
              <p:spPr bwMode="auto">
                <a:xfrm>
                  <a:off x="8061325" y="3981450"/>
                  <a:ext cx="0" cy="415925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22" name="Line 106"/>
                <p:cNvSpPr>
                  <a:spLocks noChangeShapeType="1"/>
                </p:cNvSpPr>
                <p:nvPr/>
              </p:nvSpPr>
              <p:spPr bwMode="auto">
                <a:xfrm flipV="1">
                  <a:off x="8472488" y="5207000"/>
                  <a:ext cx="0" cy="398463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23" name="Line 107"/>
                <p:cNvSpPr>
                  <a:spLocks noChangeShapeType="1"/>
                </p:cNvSpPr>
                <p:nvPr/>
              </p:nvSpPr>
              <p:spPr bwMode="auto">
                <a:xfrm>
                  <a:off x="7673975" y="5611813"/>
                  <a:ext cx="776288" cy="387350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24" name="Line 108"/>
                <p:cNvSpPr>
                  <a:spLocks noChangeShapeType="1"/>
                </p:cNvSpPr>
                <p:nvPr/>
              </p:nvSpPr>
              <p:spPr bwMode="auto">
                <a:xfrm>
                  <a:off x="8066088" y="5616575"/>
                  <a:ext cx="0" cy="122238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25" name="Line 109"/>
                <p:cNvSpPr>
                  <a:spLocks noChangeShapeType="1"/>
                </p:cNvSpPr>
                <p:nvPr/>
              </p:nvSpPr>
              <p:spPr bwMode="auto">
                <a:xfrm>
                  <a:off x="8072438" y="5834063"/>
                  <a:ext cx="0" cy="182562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26" name="Line 110"/>
                <p:cNvSpPr>
                  <a:spLocks noChangeShapeType="1"/>
                </p:cNvSpPr>
                <p:nvPr/>
              </p:nvSpPr>
              <p:spPr bwMode="auto">
                <a:xfrm flipH="1">
                  <a:off x="8077200" y="4402138"/>
                  <a:ext cx="393700" cy="804862"/>
                </a:xfrm>
                <a:prstGeom prst="line">
                  <a:avLst/>
                </a:prstGeom>
                <a:noFill/>
                <a:ln w="57150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27" name="Freeform 111"/>
                <p:cNvSpPr>
                  <a:spLocks/>
                </p:cNvSpPr>
                <p:nvPr/>
              </p:nvSpPr>
              <p:spPr bwMode="auto">
                <a:xfrm>
                  <a:off x="8470900" y="4003675"/>
                  <a:ext cx="152400" cy="798513"/>
                </a:xfrm>
                <a:custGeom>
                  <a:avLst/>
                  <a:gdLst>
                    <a:gd name="T0" fmla="*/ 0 w 187"/>
                    <a:gd name="T1" fmla="*/ 0 h 987"/>
                    <a:gd name="T2" fmla="*/ 2147483646 w 187"/>
                    <a:gd name="T3" fmla="*/ 2147483646 h 987"/>
                    <a:gd name="T4" fmla="*/ 2147483646 w 187"/>
                    <a:gd name="T5" fmla="*/ 2147483646 h 987"/>
                    <a:gd name="T6" fmla="*/ 0 60000 65536"/>
                    <a:gd name="T7" fmla="*/ 0 60000 65536"/>
                    <a:gd name="T8" fmla="*/ 0 60000 65536"/>
                    <a:gd name="T9" fmla="*/ 0 w 187"/>
                    <a:gd name="T10" fmla="*/ 0 h 987"/>
                    <a:gd name="T11" fmla="*/ 187 w 187"/>
                    <a:gd name="T12" fmla="*/ 987 h 9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7" h="987">
                      <a:moveTo>
                        <a:pt x="0" y="0"/>
                      </a:moveTo>
                      <a:cubicBezTo>
                        <a:pt x="91" y="158"/>
                        <a:pt x="183" y="316"/>
                        <a:pt x="185" y="480"/>
                      </a:cubicBezTo>
                      <a:cubicBezTo>
                        <a:pt x="187" y="644"/>
                        <a:pt x="42" y="903"/>
                        <a:pt x="14" y="987"/>
                      </a:cubicBezTo>
                    </a:path>
                  </a:pathLst>
                </a:custGeom>
                <a:noFill/>
                <a:ln w="57150" cmpd="sng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28" name="Freeform 86"/>
                <p:cNvSpPr>
                  <a:spLocks/>
                </p:cNvSpPr>
                <p:nvPr/>
              </p:nvSpPr>
              <p:spPr bwMode="auto">
                <a:xfrm rot="10800000">
                  <a:off x="1655763" y="6038850"/>
                  <a:ext cx="1192212" cy="265113"/>
                </a:xfrm>
                <a:custGeom>
                  <a:avLst/>
                  <a:gdLst>
                    <a:gd name="T0" fmla="*/ 0 w 966"/>
                    <a:gd name="T1" fmla="*/ 2147483646 h 227"/>
                    <a:gd name="T2" fmla="*/ 2147483646 w 966"/>
                    <a:gd name="T3" fmla="*/ 2147483646 h 227"/>
                    <a:gd name="T4" fmla="*/ 2147483646 w 966"/>
                    <a:gd name="T5" fmla="*/ 2147483646 h 227"/>
                    <a:gd name="T6" fmla="*/ 0 60000 65536"/>
                    <a:gd name="T7" fmla="*/ 0 60000 65536"/>
                    <a:gd name="T8" fmla="*/ 0 60000 65536"/>
                    <a:gd name="T9" fmla="*/ 0 w 966"/>
                    <a:gd name="T10" fmla="*/ 0 h 227"/>
                    <a:gd name="T11" fmla="*/ 966 w 966"/>
                    <a:gd name="T12" fmla="*/ 227 h 2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66" h="227">
                      <a:moveTo>
                        <a:pt x="0" y="227"/>
                      </a:moveTo>
                      <a:cubicBezTo>
                        <a:pt x="149" y="114"/>
                        <a:pt x="298" y="2"/>
                        <a:pt x="459" y="1"/>
                      </a:cubicBezTo>
                      <a:cubicBezTo>
                        <a:pt x="620" y="0"/>
                        <a:pt x="793" y="110"/>
                        <a:pt x="966" y="220"/>
                      </a:cubicBezTo>
                    </a:path>
                  </a:pathLst>
                </a:custGeom>
                <a:noFill/>
                <a:ln w="57150" cmpd="sng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29" name="Freeform 111"/>
                <p:cNvSpPr>
                  <a:spLocks/>
                </p:cNvSpPr>
                <p:nvPr/>
              </p:nvSpPr>
              <p:spPr bwMode="auto">
                <a:xfrm flipH="1">
                  <a:off x="752475" y="4814888"/>
                  <a:ext cx="95250" cy="1184275"/>
                </a:xfrm>
                <a:custGeom>
                  <a:avLst/>
                  <a:gdLst>
                    <a:gd name="T0" fmla="*/ 0 w 187"/>
                    <a:gd name="T1" fmla="*/ 0 h 987"/>
                    <a:gd name="T2" fmla="*/ 2147483646 w 187"/>
                    <a:gd name="T3" fmla="*/ 2147483646 h 987"/>
                    <a:gd name="T4" fmla="*/ 2147483646 w 187"/>
                    <a:gd name="T5" fmla="*/ 2147483646 h 987"/>
                    <a:gd name="T6" fmla="*/ 0 60000 65536"/>
                    <a:gd name="T7" fmla="*/ 0 60000 65536"/>
                    <a:gd name="T8" fmla="*/ 0 60000 65536"/>
                    <a:gd name="T9" fmla="*/ 0 w 187"/>
                    <a:gd name="T10" fmla="*/ 0 h 987"/>
                    <a:gd name="T11" fmla="*/ 187 w 187"/>
                    <a:gd name="T12" fmla="*/ 987 h 9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7" h="987">
                      <a:moveTo>
                        <a:pt x="0" y="0"/>
                      </a:moveTo>
                      <a:cubicBezTo>
                        <a:pt x="91" y="158"/>
                        <a:pt x="183" y="316"/>
                        <a:pt x="185" y="480"/>
                      </a:cubicBezTo>
                      <a:cubicBezTo>
                        <a:pt x="187" y="644"/>
                        <a:pt x="42" y="903"/>
                        <a:pt x="14" y="987"/>
                      </a:cubicBezTo>
                    </a:path>
                  </a:pathLst>
                </a:custGeom>
                <a:noFill/>
                <a:ln w="57150" cmpd="sng">
                  <a:solidFill>
                    <a:srgbClr val="00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1755" name="Freeform 111"/>
            <p:cNvSpPr>
              <a:spLocks/>
            </p:cNvSpPr>
            <p:nvPr/>
          </p:nvSpPr>
          <p:spPr bwMode="auto">
            <a:xfrm flipH="1">
              <a:off x="4634325" y="4381514"/>
              <a:ext cx="54027" cy="671722"/>
            </a:xfrm>
            <a:custGeom>
              <a:avLst/>
              <a:gdLst>
                <a:gd name="T0" fmla="*/ 0 w 187"/>
                <a:gd name="T1" fmla="*/ 0 h 987"/>
                <a:gd name="T2" fmla="*/ 2147483646 w 187"/>
                <a:gd name="T3" fmla="*/ 2147483646 h 987"/>
                <a:gd name="T4" fmla="*/ 2147483646 w 187"/>
                <a:gd name="T5" fmla="*/ 2147483646 h 987"/>
                <a:gd name="T6" fmla="*/ 0 60000 65536"/>
                <a:gd name="T7" fmla="*/ 0 60000 65536"/>
                <a:gd name="T8" fmla="*/ 0 60000 65536"/>
                <a:gd name="T9" fmla="*/ 0 w 187"/>
                <a:gd name="T10" fmla="*/ 0 h 987"/>
                <a:gd name="T11" fmla="*/ 187 w 187"/>
                <a:gd name="T12" fmla="*/ 987 h 98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7" h="987">
                  <a:moveTo>
                    <a:pt x="0" y="0"/>
                  </a:moveTo>
                  <a:cubicBezTo>
                    <a:pt x="91" y="158"/>
                    <a:pt x="183" y="316"/>
                    <a:pt x="185" y="480"/>
                  </a:cubicBezTo>
                  <a:cubicBezTo>
                    <a:pt x="187" y="644"/>
                    <a:pt x="42" y="903"/>
                    <a:pt x="14" y="987"/>
                  </a:cubicBezTo>
                </a:path>
              </a:pathLst>
            </a:custGeom>
            <a:noFill/>
            <a:ln w="57150" cmpd="sng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1756" name="Line 110"/>
            <p:cNvSpPr>
              <a:spLocks noChangeShapeType="1"/>
            </p:cNvSpPr>
            <p:nvPr/>
          </p:nvSpPr>
          <p:spPr bwMode="auto">
            <a:xfrm>
              <a:off x="4448680" y="2578680"/>
              <a:ext cx="246392" cy="622883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</p:grpSp>
      <p:sp>
        <p:nvSpPr>
          <p:cNvPr id="116" name="Title 1"/>
          <p:cNvSpPr txBox="1">
            <a:spLocks/>
          </p:cNvSpPr>
          <p:nvPr/>
        </p:nvSpPr>
        <p:spPr bwMode="auto">
          <a:xfrm>
            <a:off x="356616" y="24384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solidFill>
                  <a:prstClr val="black"/>
                </a:solidFill>
                <a:latin typeface="Calibri"/>
                <a:ea typeface="+mj-ea"/>
                <a:cs typeface="+mj-cs"/>
              </a:rPr>
              <a:t>Is it a |0    or a |1   ?</a:t>
            </a:r>
          </a:p>
        </p:txBody>
      </p:sp>
      <p:grpSp>
        <p:nvGrpSpPr>
          <p:cNvPr id="69636" name="Group 58"/>
          <p:cNvGrpSpPr>
            <a:grpSpLocks/>
          </p:cNvGrpSpPr>
          <p:nvPr/>
        </p:nvGrpSpPr>
        <p:grpSpPr bwMode="auto">
          <a:xfrm>
            <a:off x="4114800" y="381000"/>
            <a:ext cx="228600" cy="457200"/>
            <a:chOff x="4512" y="3216"/>
            <a:chExt cx="144" cy="384"/>
          </a:xfrm>
        </p:grpSpPr>
        <p:sp>
          <p:nvSpPr>
            <p:cNvPr id="70076" name="Line 59"/>
            <p:cNvSpPr>
              <a:spLocks noChangeShapeType="1"/>
            </p:cNvSpPr>
            <p:nvPr/>
          </p:nvSpPr>
          <p:spPr bwMode="auto">
            <a:xfrm>
              <a:off x="4512" y="3216"/>
              <a:ext cx="144" cy="192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70077" name="Line 60"/>
            <p:cNvSpPr>
              <a:spLocks noChangeShapeType="1"/>
            </p:cNvSpPr>
            <p:nvPr/>
          </p:nvSpPr>
          <p:spPr bwMode="auto">
            <a:xfrm flipV="1">
              <a:off x="4512" y="3408"/>
              <a:ext cx="144" cy="192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</p:grpSp>
      <p:grpSp>
        <p:nvGrpSpPr>
          <p:cNvPr id="69637" name="Group 58"/>
          <p:cNvGrpSpPr>
            <a:grpSpLocks/>
          </p:cNvGrpSpPr>
          <p:nvPr/>
        </p:nvGrpSpPr>
        <p:grpSpPr bwMode="auto">
          <a:xfrm>
            <a:off x="6172200" y="381000"/>
            <a:ext cx="228600" cy="457200"/>
            <a:chOff x="4512" y="3216"/>
            <a:chExt cx="144" cy="384"/>
          </a:xfrm>
        </p:grpSpPr>
        <p:sp>
          <p:nvSpPr>
            <p:cNvPr id="70074" name="Line 59"/>
            <p:cNvSpPr>
              <a:spLocks noChangeShapeType="1"/>
            </p:cNvSpPr>
            <p:nvPr/>
          </p:nvSpPr>
          <p:spPr bwMode="auto">
            <a:xfrm>
              <a:off x="4512" y="3216"/>
              <a:ext cx="144" cy="192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70075" name="Line 60"/>
            <p:cNvSpPr>
              <a:spLocks noChangeShapeType="1"/>
            </p:cNvSpPr>
            <p:nvPr/>
          </p:nvSpPr>
          <p:spPr bwMode="auto">
            <a:xfrm flipV="1">
              <a:off x="4512" y="3408"/>
              <a:ext cx="144" cy="192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2269777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757" name="Straight Connector 1756"/>
          <p:cNvCxnSpPr/>
          <p:nvPr/>
        </p:nvCxnSpPr>
        <p:spPr>
          <a:xfrm>
            <a:off x="-32801" y="986214"/>
            <a:ext cx="9229122" cy="0"/>
          </a:xfrm>
          <a:prstGeom prst="line">
            <a:avLst/>
          </a:prstGeom>
          <a:ln w="63500" cmpd="sng"/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16" name="Title 1"/>
          <p:cNvSpPr txBox="1">
            <a:spLocks/>
          </p:cNvSpPr>
          <p:nvPr/>
        </p:nvSpPr>
        <p:spPr bwMode="auto">
          <a:xfrm>
            <a:off x="356616" y="24384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solidFill>
                  <a:prstClr val="black"/>
                </a:solidFill>
                <a:latin typeface="Calibri"/>
                <a:ea typeface="+mj-ea"/>
                <a:cs typeface="+mj-cs"/>
              </a:rPr>
              <a:t>Is it a |0    or a |1   ?</a:t>
            </a:r>
          </a:p>
        </p:txBody>
      </p:sp>
      <p:grpSp>
        <p:nvGrpSpPr>
          <p:cNvPr id="69636" name="Group 58"/>
          <p:cNvGrpSpPr>
            <a:grpSpLocks/>
          </p:cNvGrpSpPr>
          <p:nvPr/>
        </p:nvGrpSpPr>
        <p:grpSpPr bwMode="auto">
          <a:xfrm>
            <a:off x="4114800" y="381000"/>
            <a:ext cx="228600" cy="457200"/>
            <a:chOff x="4512" y="3216"/>
            <a:chExt cx="144" cy="384"/>
          </a:xfrm>
        </p:grpSpPr>
        <p:sp>
          <p:nvSpPr>
            <p:cNvPr id="70076" name="Line 59"/>
            <p:cNvSpPr>
              <a:spLocks noChangeShapeType="1"/>
            </p:cNvSpPr>
            <p:nvPr/>
          </p:nvSpPr>
          <p:spPr bwMode="auto">
            <a:xfrm>
              <a:off x="4512" y="3216"/>
              <a:ext cx="144" cy="192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70077" name="Line 60"/>
            <p:cNvSpPr>
              <a:spLocks noChangeShapeType="1"/>
            </p:cNvSpPr>
            <p:nvPr/>
          </p:nvSpPr>
          <p:spPr bwMode="auto">
            <a:xfrm flipV="1">
              <a:off x="4512" y="3408"/>
              <a:ext cx="144" cy="192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</p:grpSp>
      <p:grpSp>
        <p:nvGrpSpPr>
          <p:cNvPr id="69637" name="Group 58"/>
          <p:cNvGrpSpPr>
            <a:grpSpLocks/>
          </p:cNvGrpSpPr>
          <p:nvPr/>
        </p:nvGrpSpPr>
        <p:grpSpPr bwMode="auto">
          <a:xfrm>
            <a:off x="6172200" y="381000"/>
            <a:ext cx="228600" cy="457200"/>
            <a:chOff x="4512" y="3216"/>
            <a:chExt cx="144" cy="384"/>
          </a:xfrm>
        </p:grpSpPr>
        <p:sp>
          <p:nvSpPr>
            <p:cNvPr id="70074" name="Line 59"/>
            <p:cNvSpPr>
              <a:spLocks noChangeShapeType="1"/>
            </p:cNvSpPr>
            <p:nvPr/>
          </p:nvSpPr>
          <p:spPr bwMode="auto">
            <a:xfrm>
              <a:off x="4512" y="3216"/>
              <a:ext cx="144" cy="192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70075" name="Line 60"/>
            <p:cNvSpPr>
              <a:spLocks noChangeShapeType="1"/>
            </p:cNvSpPr>
            <p:nvPr/>
          </p:nvSpPr>
          <p:spPr bwMode="auto">
            <a:xfrm flipV="1">
              <a:off x="4512" y="3408"/>
              <a:ext cx="144" cy="192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-72650" y="990600"/>
            <a:ext cx="9253226" cy="5867400"/>
            <a:chOff x="-23882" y="990600"/>
            <a:chExt cx="9167882" cy="5608418"/>
          </a:xfrm>
        </p:grpSpPr>
        <p:cxnSp>
          <p:nvCxnSpPr>
            <p:cNvPr id="115" name="Straight Connector 114"/>
            <p:cNvCxnSpPr/>
            <p:nvPr/>
          </p:nvCxnSpPr>
          <p:spPr>
            <a:xfrm>
              <a:off x="0" y="990600"/>
              <a:ext cx="9144000" cy="0"/>
            </a:xfrm>
            <a:prstGeom prst="line">
              <a:avLst/>
            </a:prstGeom>
            <a:ln w="63500" cmpd="sng">
              <a:solidFill>
                <a:schemeClr val="accent5">
                  <a:lumMod val="40000"/>
                  <a:lumOff val="60000"/>
                </a:schemeClr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grpSp>
          <p:nvGrpSpPr>
            <p:cNvPr id="2" name="Group 1"/>
            <p:cNvGrpSpPr/>
            <p:nvPr/>
          </p:nvGrpSpPr>
          <p:grpSpPr>
            <a:xfrm>
              <a:off x="-23882" y="990600"/>
              <a:ext cx="9167882" cy="5608418"/>
              <a:chOff x="-257014" y="1249582"/>
              <a:chExt cx="9167882" cy="5608418"/>
            </a:xfrm>
          </p:grpSpPr>
          <p:grpSp>
            <p:nvGrpSpPr>
              <p:cNvPr id="69638" name="Group 1"/>
              <p:cNvGrpSpPr>
                <a:grpSpLocks/>
              </p:cNvGrpSpPr>
              <p:nvPr/>
            </p:nvGrpSpPr>
            <p:grpSpPr bwMode="auto">
              <a:xfrm>
                <a:off x="4407521" y="4072064"/>
                <a:ext cx="4477003" cy="2785936"/>
                <a:chOff x="752475" y="1392238"/>
                <a:chExt cx="7893050" cy="4911725"/>
              </a:xfrm>
            </p:grpSpPr>
            <p:grpSp>
              <p:nvGrpSpPr>
                <p:cNvPr id="69639" name="Group 2"/>
                <p:cNvGrpSpPr>
                  <a:grpSpLocks/>
                </p:cNvGrpSpPr>
                <p:nvPr/>
              </p:nvGrpSpPr>
              <p:grpSpPr bwMode="auto">
                <a:xfrm>
                  <a:off x="841375" y="1536700"/>
                  <a:ext cx="1668463" cy="2097088"/>
                  <a:chOff x="768" y="1056"/>
                  <a:chExt cx="2064" cy="2592"/>
                </a:xfrm>
              </p:grpSpPr>
              <p:grpSp>
                <p:nvGrpSpPr>
                  <p:cNvPr id="70038" name="Group 3"/>
                  <p:cNvGrpSpPr>
                    <a:grpSpLocks/>
                  </p:cNvGrpSpPr>
                  <p:nvPr/>
                </p:nvGrpSpPr>
                <p:grpSpPr bwMode="auto">
                  <a:xfrm>
                    <a:off x="768" y="30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70069" name="Oval 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70" name="Oval 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71" name="Oval 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72" name="Oval 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73" name="Oval 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70039" name="Group 9"/>
                  <p:cNvGrpSpPr>
                    <a:grpSpLocks/>
                  </p:cNvGrpSpPr>
                  <p:nvPr/>
                </p:nvGrpSpPr>
                <p:grpSpPr bwMode="auto">
                  <a:xfrm>
                    <a:off x="768" y="2553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70064" name="Oval 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65" name="Oval 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66" name="Oval 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67" name="Oval 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68" name="Oval 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70040" name="Group 15"/>
                  <p:cNvGrpSpPr>
                    <a:grpSpLocks/>
                  </p:cNvGrpSpPr>
                  <p:nvPr/>
                </p:nvGrpSpPr>
                <p:grpSpPr bwMode="auto">
                  <a:xfrm>
                    <a:off x="768" y="35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70059" name="Oval 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60" name="Oval 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61" name="Oval 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62" name="Oval 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63" name="Oval 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70041" name="Group 21"/>
                  <p:cNvGrpSpPr>
                    <a:grpSpLocks/>
                  </p:cNvGrpSpPr>
                  <p:nvPr/>
                </p:nvGrpSpPr>
                <p:grpSpPr bwMode="auto">
                  <a:xfrm>
                    <a:off x="768" y="1555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70054" name="Oval 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55" name="Oval 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56" name="Oval 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57" name="Oval 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58" name="Oval 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70042" name="Group 27"/>
                  <p:cNvGrpSpPr>
                    <a:grpSpLocks/>
                  </p:cNvGrpSpPr>
                  <p:nvPr/>
                </p:nvGrpSpPr>
                <p:grpSpPr bwMode="auto">
                  <a:xfrm>
                    <a:off x="768" y="1056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70049" name="Oval 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50" name="Oval 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51" name="Oval 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52" name="Oval 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53" name="Oval 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70043" name="Group 33"/>
                  <p:cNvGrpSpPr>
                    <a:grpSpLocks/>
                  </p:cNvGrpSpPr>
                  <p:nvPr/>
                </p:nvGrpSpPr>
                <p:grpSpPr bwMode="auto">
                  <a:xfrm>
                    <a:off x="768" y="2054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70044" name="Oval 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45" name="Oval 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46" name="Oval 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47" name="Oval 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48" name="Oval 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69640" name="Group 39"/>
                <p:cNvGrpSpPr>
                  <a:grpSpLocks/>
                </p:cNvGrpSpPr>
                <p:nvPr/>
              </p:nvGrpSpPr>
              <p:grpSpPr bwMode="auto">
                <a:xfrm>
                  <a:off x="2820988" y="1536700"/>
                  <a:ext cx="1668462" cy="2097088"/>
                  <a:chOff x="768" y="1056"/>
                  <a:chExt cx="2064" cy="2592"/>
                </a:xfrm>
              </p:grpSpPr>
              <p:grpSp>
                <p:nvGrpSpPr>
                  <p:cNvPr id="70002" name="Group 40"/>
                  <p:cNvGrpSpPr>
                    <a:grpSpLocks/>
                  </p:cNvGrpSpPr>
                  <p:nvPr/>
                </p:nvGrpSpPr>
                <p:grpSpPr bwMode="auto">
                  <a:xfrm>
                    <a:off x="768" y="30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70033" name="Oval 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34" name="Oval 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35" name="Oval 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36" name="Oval 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37" name="Oval 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70003" name="Group 46"/>
                  <p:cNvGrpSpPr>
                    <a:grpSpLocks/>
                  </p:cNvGrpSpPr>
                  <p:nvPr/>
                </p:nvGrpSpPr>
                <p:grpSpPr bwMode="auto">
                  <a:xfrm>
                    <a:off x="768" y="2553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70028" name="Oval 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29" name="Oval 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30" name="Oval 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31" name="Oval 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32" name="Oval 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70004" name="Group 52"/>
                  <p:cNvGrpSpPr>
                    <a:grpSpLocks/>
                  </p:cNvGrpSpPr>
                  <p:nvPr/>
                </p:nvGrpSpPr>
                <p:grpSpPr bwMode="auto">
                  <a:xfrm>
                    <a:off x="768" y="35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70023" name="Oval 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24" name="Oval 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25" name="Oval 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26" name="Oval 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27" name="Oval 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70005" name="Group 58"/>
                  <p:cNvGrpSpPr>
                    <a:grpSpLocks/>
                  </p:cNvGrpSpPr>
                  <p:nvPr/>
                </p:nvGrpSpPr>
                <p:grpSpPr bwMode="auto">
                  <a:xfrm>
                    <a:off x="768" y="1555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70018" name="Oval 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19" name="Oval 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20" name="Oval 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21" name="Oval 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22" name="Oval 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70006" name="Group 64"/>
                  <p:cNvGrpSpPr>
                    <a:grpSpLocks/>
                  </p:cNvGrpSpPr>
                  <p:nvPr/>
                </p:nvGrpSpPr>
                <p:grpSpPr bwMode="auto">
                  <a:xfrm>
                    <a:off x="768" y="1056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70013" name="Oval 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14" name="Oval 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15" name="Oval 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16" name="Oval 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17" name="Oval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70007" name="Group 70"/>
                  <p:cNvGrpSpPr>
                    <a:grpSpLocks/>
                  </p:cNvGrpSpPr>
                  <p:nvPr/>
                </p:nvGrpSpPr>
                <p:grpSpPr bwMode="auto">
                  <a:xfrm>
                    <a:off x="768" y="2054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70008" name="Oval 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09" name="Oval 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10" name="Oval 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11" name="Oval 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12" name="Oval 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  <p:sp>
              <p:nvSpPr>
                <p:cNvPr id="69642" name="Line 78"/>
                <p:cNvSpPr>
                  <a:spLocks noChangeShapeType="1"/>
                </p:cNvSpPr>
                <p:nvPr/>
              </p:nvSpPr>
              <p:spPr bwMode="auto">
                <a:xfrm flipV="1">
                  <a:off x="1112838" y="2779713"/>
                  <a:ext cx="155575" cy="19367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43" name="Line 79"/>
                <p:cNvSpPr>
                  <a:spLocks noChangeShapeType="1"/>
                </p:cNvSpPr>
                <p:nvPr/>
              </p:nvSpPr>
              <p:spPr bwMode="auto">
                <a:xfrm>
                  <a:off x="879475" y="2779713"/>
                  <a:ext cx="388938" cy="38735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44" name="Line 80"/>
                <p:cNvSpPr>
                  <a:spLocks noChangeShapeType="1"/>
                </p:cNvSpPr>
                <p:nvPr/>
              </p:nvSpPr>
              <p:spPr bwMode="auto">
                <a:xfrm flipV="1">
                  <a:off x="879475" y="3011488"/>
                  <a:ext cx="195263" cy="195262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46" name="Line 82"/>
                <p:cNvSpPr>
                  <a:spLocks noChangeShapeType="1"/>
                </p:cNvSpPr>
                <p:nvPr/>
              </p:nvSpPr>
              <p:spPr bwMode="auto">
                <a:xfrm flipV="1">
                  <a:off x="1268413" y="3206750"/>
                  <a:ext cx="387350" cy="38735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47" name="Line 83"/>
                <p:cNvSpPr>
                  <a:spLocks noChangeShapeType="1"/>
                </p:cNvSpPr>
                <p:nvPr/>
              </p:nvSpPr>
              <p:spPr bwMode="auto">
                <a:xfrm>
                  <a:off x="1655763" y="3594100"/>
                  <a:ext cx="427037" cy="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48" name="Line 84"/>
                <p:cNvSpPr>
                  <a:spLocks noChangeShapeType="1"/>
                </p:cNvSpPr>
                <p:nvPr/>
              </p:nvSpPr>
              <p:spPr bwMode="auto">
                <a:xfrm>
                  <a:off x="1666875" y="2779713"/>
                  <a:ext cx="388938" cy="38735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49" name="Line 85"/>
                <p:cNvSpPr>
                  <a:spLocks noChangeShapeType="1"/>
                </p:cNvSpPr>
                <p:nvPr/>
              </p:nvSpPr>
              <p:spPr bwMode="auto">
                <a:xfrm>
                  <a:off x="1279525" y="2379663"/>
                  <a:ext cx="393700" cy="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50" name="Freeform 86"/>
                <p:cNvSpPr>
                  <a:spLocks/>
                </p:cNvSpPr>
                <p:nvPr/>
              </p:nvSpPr>
              <p:spPr bwMode="auto">
                <a:xfrm>
                  <a:off x="896938" y="1392238"/>
                  <a:ext cx="781050" cy="184150"/>
                </a:xfrm>
                <a:custGeom>
                  <a:avLst/>
                  <a:gdLst>
                    <a:gd name="T0" fmla="*/ 0 w 966"/>
                    <a:gd name="T1" fmla="*/ 2147483646 h 227"/>
                    <a:gd name="T2" fmla="*/ 2147483646 w 966"/>
                    <a:gd name="T3" fmla="*/ 2147483646 h 227"/>
                    <a:gd name="T4" fmla="*/ 2147483646 w 966"/>
                    <a:gd name="T5" fmla="*/ 2147483646 h 227"/>
                    <a:gd name="T6" fmla="*/ 0 60000 65536"/>
                    <a:gd name="T7" fmla="*/ 0 60000 65536"/>
                    <a:gd name="T8" fmla="*/ 0 60000 65536"/>
                    <a:gd name="T9" fmla="*/ 0 w 966"/>
                    <a:gd name="T10" fmla="*/ 0 h 227"/>
                    <a:gd name="T11" fmla="*/ 966 w 966"/>
                    <a:gd name="T12" fmla="*/ 227 h 2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66" h="227">
                      <a:moveTo>
                        <a:pt x="0" y="227"/>
                      </a:moveTo>
                      <a:cubicBezTo>
                        <a:pt x="149" y="114"/>
                        <a:pt x="298" y="2"/>
                        <a:pt x="459" y="1"/>
                      </a:cubicBezTo>
                      <a:cubicBezTo>
                        <a:pt x="620" y="0"/>
                        <a:pt x="793" y="110"/>
                        <a:pt x="966" y="220"/>
                      </a:cubicBezTo>
                    </a:path>
                  </a:pathLst>
                </a:custGeom>
                <a:noFill/>
                <a:ln w="57150" cmpd="sng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51" name="Line 87"/>
                <p:cNvSpPr>
                  <a:spLocks noChangeShapeType="1"/>
                </p:cNvSpPr>
                <p:nvPr/>
              </p:nvSpPr>
              <p:spPr bwMode="auto">
                <a:xfrm flipH="1">
                  <a:off x="874713" y="1570038"/>
                  <a:ext cx="404812" cy="40005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52" name="Line 88"/>
                <p:cNvSpPr>
                  <a:spLocks noChangeShapeType="1"/>
                </p:cNvSpPr>
                <p:nvPr/>
              </p:nvSpPr>
              <p:spPr bwMode="auto">
                <a:xfrm>
                  <a:off x="1257300" y="1981200"/>
                  <a:ext cx="409575" cy="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53" name="Line 89"/>
                <p:cNvSpPr>
                  <a:spLocks noChangeShapeType="1"/>
                </p:cNvSpPr>
                <p:nvPr/>
              </p:nvSpPr>
              <p:spPr bwMode="auto">
                <a:xfrm flipV="1">
                  <a:off x="2066925" y="1974850"/>
                  <a:ext cx="404813" cy="8096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54" name="Line 90"/>
                <p:cNvSpPr>
                  <a:spLocks noChangeShapeType="1"/>
                </p:cNvSpPr>
                <p:nvPr/>
              </p:nvSpPr>
              <p:spPr bwMode="auto">
                <a:xfrm>
                  <a:off x="2066925" y="1979613"/>
                  <a:ext cx="4763" cy="417512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55" name="Line 91"/>
                <p:cNvSpPr>
                  <a:spLocks noChangeShapeType="1"/>
                </p:cNvSpPr>
                <p:nvPr/>
              </p:nvSpPr>
              <p:spPr bwMode="auto">
                <a:xfrm>
                  <a:off x="2460625" y="2773363"/>
                  <a:ext cx="398463" cy="8096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56" name="Line 92"/>
                <p:cNvSpPr>
                  <a:spLocks noChangeShapeType="1"/>
                </p:cNvSpPr>
                <p:nvPr/>
              </p:nvSpPr>
              <p:spPr bwMode="auto">
                <a:xfrm>
                  <a:off x="2471738" y="3200400"/>
                  <a:ext cx="0" cy="40005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57" name="Line 93"/>
                <p:cNvSpPr>
                  <a:spLocks noChangeShapeType="1"/>
                </p:cNvSpPr>
                <p:nvPr/>
              </p:nvSpPr>
              <p:spPr bwMode="auto">
                <a:xfrm flipV="1">
                  <a:off x="2460625" y="1990725"/>
                  <a:ext cx="798513" cy="3778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58" name="Line 94"/>
                <p:cNvSpPr>
                  <a:spLocks noChangeShapeType="1"/>
                </p:cNvSpPr>
                <p:nvPr/>
              </p:nvSpPr>
              <p:spPr bwMode="auto">
                <a:xfrm>
                  <a:off x="2859088" y="1990725"/>
                  <a:ext cx="0" cy="15557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59" name="Line 95"/>
                <p:cNvSpPr>
                  <a:spLocks noChangeShapeType="1"/>
                </p:cNvSpPr>
                <p:nvPr/>
              </p:nvSpPr>
              <p:spPr bwMode="auto">
                <a:xfrm>
                  <a:off x="2859088" y="2224088"/>
                  <a:ext cx="0" cy="15557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60" name="Line 96"/>
                <p:cNvSpPr>
                  <a:spLocks noChangeShapeType="1"/>
                </p:cNvSpPr>
                <p:nvPr/>
              </p:nvSpPr>
              <p:spPr bwMode="auto">
                <a:xfrm>
                  <a:off x="2078038" y="1570038"/>
                  <a:ext cx="393700" cy="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61" name="Line 97"/>
                <p:cNvSpPr>
                  <a:spLocks noChangeShapeType="1"/>
                </p:cNvSpPr>
                <p:nvPr/>
              </p:nvSpPr>
              <p:spPr bwMode="auto">
                <a:xfrm>
                  <a:off x="2859088" y="1558925"/>
                  <a:ext cx="793750" cy="4159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62" name="Line 98"/>
                <p:cNvSpPr>
                  <a:spLocks noChangeShapeType="1"/>
                </p:cNvSpPr>
                <p:nvPr/>
              </p:nvSpPr>
              <p:spPr bwMode="auto">
                <a:xfrm>
                  <a:off x="3259138" y="1565275"/>
                  <a:ext cx="393700" cy="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63" name="Line 99"/>
                <p:cNvSpPr>
                  <a:spLocks noChangeShapeType="1"/>
                </p:cNvSpPr>
                <p:nvPr/>
              </p:nvSpPr>
              <p:spPr bwMode="auto">
                <a:xfrm flipH="1">
                  <a:off x="2847975" y="2397125"/>
                  <a:ext cx="400050" cy="382588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64" name="Line 100"/>
                <p:cNvSpPr>
                  <a:spLocks noChangeShapeType="1"/>
                </p:cNvSpPr>
                <p:nvPr/>
              </p:nvSpPr>
              <p:spPr bwMode="auto">
                <a:xfrm>
                  <a:off x="2865438" y="3189288"/>
                  <a:ext cx="387350" cy="40005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65" name="Line 101"/>
                <p:cNvSpPr>
                  <a:spLocks noChangeShapeType="1"/>
                </p:cNvSpPr>
                <p:nvPr/>
              </p:nvSpPr>
              <p:spPr bwMode="auto">
                <a:xfrm flipV="1">
                  <a:off x="3252788" y="2379663"/>
                  <a:ext cx="804862" cy="420687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66" name="Line 102"/>
                <p:cNvSpPr>
                  <a:spLocks noChangeShapeType="1"/>
                </p:cNvSpPr>
                <p:nvPr/>
              </p:nvSpPr>
              <p:spPr bwMode="auto">
                <a:xfrm>
                  <a:off x="3648075" y="2368550"/>
                  <a:ext cx="0" cy="160338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67" name="Line 103"/>
                <p:cNvSpPr>
                  <a:spLocks noChangeShapeType="1"/>
                </p:cNvSpPr>
                <p:nvPr/>
              </p:nvSpPr>
              <p:spPr bwMode="auto">
                <a:xfrm>
                  <a:off x="3648075" y="2628900"/>
                  <a:ext cx="0" cy="160338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68" name="Line 104"/>
                <p:cNvSpPr>
                  <a:spLocks noChangeShapeType="1"/>
                </p:cNvSpPr>
                <p:nvPr/>
              </p:nvSpPr>
              <p:spPr bwMode="auto">
                <a:xfrm>
                  <a:off x="3241675" y="3189288"/>
                  <a:ext cx="400050" cy="40005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69" name="Line 105"/>
                <p:cNvSpPr>
                  <a:spLocks noChangeShapeType="1"/>
                </p:cNvSpPr>
                <p:nvPr/>
              </p:nvSpPr>
              <p:spPr bwMode="auto">
                <a:xfrm>
                  <a:off x="4041775" y="1558925"/>
                  <a:ext cx="0" cy="4159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70" name="Line 106"/>
                <p:cNvSpPr>
                  <a:spLocks noChangeShapeType="1"/>
                </p:cNvSpPr>
                <p:nvPr/>
              </p:nvSpPr>
              <p:spPr bwMode="auto">
                <a:xfrm flipV="1">
                  <a:off x="4468813" y="1587500"/>
                  <a:ext cx="387350" cy="1192213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71" name="Line 107"/>
                <p:cNvSpPr>
                  <a:spLocks noChangeShapeType="1"/>
                </p:cNvSpPr>
                <p:nvPr/>
              </p:nvSpPr>
              <p:spPr bwMode="auto">
                <a:xfrm>
                  <a:off x="3652838" y="3189288"/>
                  <a:ext cx="776287" cy="38735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72" name="Line 108"/>
                <p:cNvSpPr>
                  <a:spLocks noChangeShapeType="1"/>
                </p:cNvSpPr>
                <p:nvPr/>
              </p:nvSpPr>
              <p:spPr bwMode="auto">
                <a:xfrm>
                  <a:off x="4046538" y="3195638"/>
                  <a:ext cx="0" cy="12065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73" name="Line 109"/>
                <p:cNvSpPr>
                  <a:spLocks noChangeShapeType="1"/>
                </p:cNvSpPr>
                <p:nvPr/>
              </p:nvSpPr>
              <p:spPr bwMode="auto">
                <a:xfrm>
                  <a:off x="4051300" y="3411538"/>
                  <a:ext cx="0" cy="182562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74" name="Line 110"/>
                <p:cNvSpPr>
                  <a:spLocks noChangeShapeType="1"/>
                </p:cNvSpPr>
                <p:nvPr/>
              </p:nvSpPr>
              <p:spPr bwMode="auto">
                <a:xfrm flipH="1">
                  <a:off x="4057650" y="1981200"/>
                  <a:ext cx="393700" cy="80327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75" name="Freeform 111"/>
                <p:cNvSpPr>
                  <a:spLocks/>
                </p:cNvSpPr>
                <p:nvPr/>
              </p:nvSpPr>
              <p:spPr bwMode="auto">
                <a:xfrm>
                  <a:off x="4451350" y="1581150"/>
                  <a:ext cx="150813" cy="798513"/>
                </a:xfrm>
                <a:custGeom>
                  <a:avLst/>
                  <a:gdLst>
                    <a:gd name="T0" fmla="*/ 0 w 187"/>
                    <a:gd name="T1" fmla="*/ 0 h 987"/>
                    <a:gd name="T2" fmla="*/ 2147483646 w 187"/>
                    <a:gd name="T3" fmla="*/ 2147483646 h 987"/>
                    <a:gd name="T4" fmla="*/ 2147483646 w 187"/>
                    <a:gd name="T5" fmla="*/ 2147483646 h 987"/>
                    <a:gd name="T6" fmla="*/ 0 60000 65536"/>
                    <a:gd name="T7" fmla="*/ 0 60000 65536"/>
                    <a:gd name="T8" fmla="*/ 0 60000 65536"/>
                    <a:gd name="T9" fmla="*/ 0 w 187"/>
                    <a:gd name="T10" fmla="*/ 0 h 987"/>
                    <a:gd name="T11" fmla="*/ 187 w 187"/>
                    <a:gd name="T12" fmla="*/ 987 h 9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7" h="987">
                      <a:moveTo>
                        <a:pt x="0" y="0"/>
                      </a:moveTo>
                      <a:cubicBezTo>
                        <a:pt x="91" y="158"/>
                        <a:pt x="183" y="316"/>
                        <a:pt x="185" y="480"/>
                      </a:cubicBezTo>
                      <a:cubicBezTo>
                        <a:pt x="187" y="644"/>
                        <a:pt x="42" y="903"/>
                        <a:pt x="14" y="987"/>
                      </a:cubicBezTo>
                    </a:path>
                  </a:pathLst>
                </a:custGeom>
                <a:noFill/>
                <a:ln w="57150" cmpd="sng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76" name="Line 112"/>
                <p:cNvSpPr>
                  <a:spLocks noChangeShapeType="1"/>
                </p:cNvSpPr>
                <p:nvPr/>
              </p:nvSpPr>
              <p:spPr bwMode="auto">
                <a:xfrm flipV="1">
                  <a:off x="4462463" y="2814638"/>
                  <a:ext cx="398462" cy="38100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69677" name="Group 2"/>
                <p:cNvGrpSpPr>
                  <a:grpSpLocks/>
                </p:cNvGrpSpPr>
                <p:nvPr/>
              </p:nvGrpSpPr>
              <p:grpSpPr bwMode="auto">
                <a:xfrm flipV="1">
                  <a:off x="4848225" y="1539875"/>
                  <a:ext cx="3797300" cy="2193925"/>
                  <a:chOff x="4847602" y="1467068"/>
                  <a:chExt cx="3798584" cy="2192591"/>
                </a:xfrm>
              </p:grpSpPr>
              <p:grpSp>
                <p:nvGrpSpPr>
                  <p:cNvPr id="69894" name="Group 2"/>
                  <p:cNvGrpSpPr>
                    <a:grpSpLocks/>
                  </p:cNvGrpSpPr>
                  <p:nvPr/>
                </p:nvGrpSpPr>
                <p:grpSpPr bwMode="auto">
                  <a:xfrm>
                    <a:off x="4847602" y="1563443"/>
                    <a:ext cx="1669209" cy="2096216"/>
                    <a:chOff x="768" y="1056"/>
                    <a:chExt cx="2064" cy="2592"/>
                  </a:xfrm>
                </p:grpSpPr>
                <p:grpSp>
                  <p:nvGrpSpPr>
                    <p:cNvPr id="69966" name="Group 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3052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69997" name="Oval 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98" name="Oval 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99" name="Oval 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0000" name="Oval 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0001" name="Oval 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69967" name="Group 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2553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69992" name="Oval 1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93" name="Oval 1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94" name="Oval 1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95" name="Oval 1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96" name="Oval 1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69968" name="Group 1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3552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69987" name="Oval 1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88" name="Oval 1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89" name="Oval 1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90" name="Oval 1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91" name="Oval 2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69969" name="Group 2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1555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69982" name="Oval 2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83" name="Oval 2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84" name="Oval 2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85" name="Oval 2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86" name="Oval 2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69970" name="Group 2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1056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69977" name="Oval 2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78" name="Oval 2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79" name="Oval 3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80" name="Oval 3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81" name="Oval 3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69971" name="Group 3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2054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69972" name="Oval 3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73" name="Oval 3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74" name="Oval 3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75" name="Oval 3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76" name="Oval 3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69895" name="Group 39"/>
                  <p:cNvGrpSpPr>
                    <a:grpSpLocks/>
                  </p:cNvGrpSpPr>
                  <p:nvPr/>
                </p:nvGrpSpPr>
                <p:grpSpPr bwMode="auto">
                  <a:xfrm>
                    <a:off x="6827362" y="1563443"/>
                    <a:ext cx="1669209" cy="2096216"/>
                    <a:chOff x="768" y="1056"/>
                    <a:chExt cx="2064" cy="2592"/>
                  </a:xfrm>
                </p:grpSpPr>
                <p:grpSp>
                  <p:nvGrpSpPr>
                    <p:cNvPr id="69930" name="Group 4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3052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69961" name="Oval 4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62" name="Oval 4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63" name="Oval 4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64" name="Oval 4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65" name="Oval 4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69931" name="Group 4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2553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69956" name="Oval 4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57" name="Oval 4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58" name="Oval 4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59" name="Oval 5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60" name="Oval 5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69932" name="Group 52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3552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69951" name="Oval 5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52" name="Oval 5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53" name="Oval 5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54" name="Oval 5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55" name="Oval 5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69933" name="Group 5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1555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69946" name="Oval 5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47" name="Oval 6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48" name="Oval 6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49" name="Oval 6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50" name="Oval 6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69934" name="Group 64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1056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69941" name="Oval 6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42" name="Oval 6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43" name="Oval 6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44" name="Oval 6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45" name="Oval 6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69935" name="Group 7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2054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69936" name="Oval 7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37" name="Oval 7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38" name="Oval 7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39" name="Oval 7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940" name="Oval 7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</p:grpSp>
              <p:sp>
                <p:nvSpPr>
                  <p:cNvPr id="69896" name="Line 7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119334" y="2805645"/>
                    <a:ext cx="155275" cy="194094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897" name="Line 79"/>
                  <p:cNvSpPr>
                    <a:spLocks noChangeShapeType="1"/>
                  </p:cNvSpPr>
                  <p:nvPr/>
                </p:nvSpPr>
                <p:spPr bwMode="auto">
                  <a:xfrm>
                    <a:off x="4886421" y="2805645"/>
                    <a:ext cx="388188" cy="388188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898" name="Line 8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886421" y="3038558"/>
                    <a:ext cx="194094" cy="194094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899" name="Line 8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274609" y="3232652"/>
                    <a:ext cx="388188" cy="388188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900" name="Line 83"/>
                  <p:cNvSpPr>
                    <a:spLocks noChangeShapeType="1"/>
                  </p:cNvSpPr>
                  <p:nvPr/>
                </p:nvSpPr>
                <p:spPr bwMode="auto">
                  <a:xfrm>
                    <a:off x="5662798" y="3620840"/>
                    <a:ext cx="427007" cy="0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901" name="Line 84"/>
                  <p:cNvSpPr>
                    <a:spLocks noChangeShapeType="1"/>
                  </p:cNvSpPr>
                  <p:nvPr/>
                </p:nvSpPr>
                <p:spPr bwMode="auto">
                  <a:xfrm>
                    <a:off x="5674120" y="2805645"/>
                    <a:ext cx="388188" cy="388188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902" name="Line 85"/>
                  <p:cNvSpPr>
                    <a:spLocks noChangeShapeType="1"/>
                  </p:cNvSpPr>
                  <p:nvPr/>
                </p:nvSpPr>
                <p:spPr bwMode="auto">
                  <a:xfrm>
                    <a:off x="5285931" y="2406135"/>
                    <a:ext cx="393850" cy="0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903" name="Freeform 86"/>
                  <p:cNvSpPr>
                    <a:spLocks/>
                  </p:cNvSpPr>
                  <p:nvPr/>
                </p:nvSpPr>
                <p:spPr bwMode="auto">
                  <a:xfrm>
                    <a:off x="4903405" y="1467068"/>
                    <a:ext cx="781229" cy="135193"/>
                  </a:xfrm>
                  <a:custGeom>
                    <a:avLst/>
                    <a:gdLst>
                      <a:gd name="T0" fmla="*/ 0 w 966"/>
                      <a:gd name="T1" fmla="*/ 2147483646 h 227"/>
                      <a:gd name="T2" fmla="*/ 2147483646 w 966"/>
                      <a:gd name="T3" fmla="*/ 2147483646 h 227"/>
                      <a:gd name="T4" fmla="*/ 2147483646 w 966"/>
                      <a:gd name="T5" fmla="*/ 2147483646 h 227"/>
                      <a:gd name="T6" fmla="*/ 0 60000 65536"/>
                      <a:gd name="T7" fmla="*/ 0 60000 65536"/>
                      <a:gd name="T8" fmla="*/ 0 60000 65536"/>
                      <a:gd name="T9" fmla="*/ 0 w 966"/>
                      <a:gd name="T10" fmla="*/ 0 h 227"/>
                      <a:gd name="T11" fmla="*/ 966 w 966"/>
                      <a:gd name="T12" fmla="*/ 227 h 227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966" h="227">
                        <a:moveTo>
                          <a:pt x="0" y="227"/>
                        </a:moveTo>
                        <a:cubicBezTo>
                          <a:pt x="149" y="114"/>
                          <a:pt x="298" y="2"/>
                          <a:pt x="459" y="1"/>
                        </a:cubicBezTo>
                        <a:cubicBezTo>
                          <a:pt x="620" y="0"/>
                          <a:pt x="793" y="110"/>
                          <a:pt x="966" y="220"/>
                        </a:cubicBezTo>
                      </a:path>
                    </a:pathLst>
                  </a:custGeom>
                  <a:noFill/>
                  <a:ln w="57150" cmpd="sng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904" name="Line 8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880760" y="1596601"/>
                    <a:ext cx="405171" cy="399510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905" name="Line 88"/>
                  <p:cNvSpPr>
                    <a:spLocks noChangeShapeType="1"/>
                  </p:cNvSpPr>
                  <p:nvPr/>
                </p:nvSpPr>
                <p:spPr bwMode="auto">
                  <a:xfrm>
                    <a:off x="5263287" y="2007433"/>
                    <a:ext cx="410833" cy="0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906" name="Line 8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072822" y="2001772"/>
                    <a:ext cx="405171" cy="809534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907" name="Line 90"/>
                  <p:cNvSpPr>
                    <a:spLocks noChangeShapeType="1"/>
                  </p:cNvSpPr>
                  <p:nvPr/>
                </p:nvSpPr>
                <p:spPr bwMode="auto">
                  <a:xfrm>
                    <a:off x="6073630" y="2006624"/>
                    <a:ext cx="4852" cy="416494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908" name="Line 91"/>
                  <p:cNvSpPr>
                    <a:spLocks noChangeShapeType="1"/>
                  </p:cNvSpPr>
                  <p:nvPr/>
                </p:nvSpPr>
                <p:spPr bwMode="auto">
                  <a:xfrm>
                    <a:off x="6466671" y="2799984"/>
                    <a:ext cx="399510" cy="809534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909" name="Line 92"/>
                  <p:cNvSpPr>
                    <a:spLocks noChangeShapeType="1"/>
                  </p:cNvSpPr>
                  <p:nvPr/>
                </p:nvSpPr>
                <p:spPr bwMode="auto">
                  <a:xfrm>
                    <a:off x="6477993" y="3226991"/>
                    <a:ext cx="0" cy="399510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910" name="Line 9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466671" y="2017946"/>
                    <a:ext cx="799021" cy="377675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911" name="Line 94"/>
                  <p:cNvSpPr>
                    <a:spLocks noChangeShapeType="1"/>
                  </p:cNvSpPr>
                  <p:nvPr/>
                </p:nvSpPr>
                <p:spPr bwMode="auto">
                  <a:xfrm>
                    <a:off x="6866181" y="2017946"/>
                    <a:ext cx="0" cy="155275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912" name="Line 95"/>
                  <p:cNvSpPr>
                    <a:spLocks noChangeShapeType="1"/>
                  </p:cNvSpPr>
                  <p:nvPr/>
                </p:nvSpPr>
                <p:spPr bwMode="auto">
                  <a:xfrm>
                    <a:off x="6866181" y="2250859"/>
                    <a:ext cx="0" cy="155275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913" name="Line 96"/>
                  <p:cNvSpPr>
                    <a:spLocks noChangeShapeType="1"/>
                  </p:cNvSpPr>
                  <p:nvPr/>
                </p:nvSpPr>
                <p:spPr bwMode="auto">
                  <a:xfrm>
                    <a:off x="6084144" y="1596601"/>
                    <a:ext cx="393849" cy="0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914" name="Line 97"/>
                  <p:cNvSpPr>
                    <a:spLocks noChangeShapeType="1"/>
                  </p:cNvSpPr>
                  <p:nvPr/>
                </p:nvSpPr>
                <p:spPr bwMode="auto">
                  <a:xfrm>
                    <a:off x="6866181" y="1585278"/>
                    <a:ext cx="792551" cy="416493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915" name="Line 98"/>
                  <p:cNvSpPr>
                    <a:spLocks noChangeShapeType="1"/>
                  </p:cNvSpPr>
                  <p:nvPr/>
                </p:nvSpPr>
                <p:spPr bwMode="auto">
                  <a:xfrm>
                    <a:off x="7265691" y="1590939"/>
                    <a:ext cx="393850" cy="0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916" name="Line 9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854859" y="2423118"/>
                    <a:ext cx="399510" cy="382527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917" name="Line 100"/>
                  <p:cNvSpPr>
                    <a:spLocks noChangeShapeType="1"/>
                  </p:cNvSpPr>
                  <p:nvPr/>
                </p:nvSpPr>
                <p:spPr bwMode="auto">
                  <a:xfrm>
                    <a:off x="6871842" y="3215669"/>
                    <a:ext cx="388188" cy="399510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918" name="Line 10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260031" y="2406135"/>
                    <a:ext cx="803873" cy="421346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919" name="Line 102"/>
                  <p:cNvSpPr>
                    <a:spLocks noChangeShapeType="1"/>
                  </p:cNvSpPr>
                  <p:nvPr/>
                </p:nvSpPr>
                <p:spPr bwMode="auto">
                  <a:xfrm>
                    <a:off x="7653880" y="2395621"/>
                    <a:ext cx="0" cy="160128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920" name="Line 103"/>
                  <p:cNvSpPr>
                    <a:spLocks noChangeShapeType="1"/>
                  </p:cNvSpPr>
                  <p:nvPr/>
                </p:nvSpPr>
                <p:spPr bwMode="auto">
                  <a:xfrm>
                    <a:off x="7653880" y="2656031"/>
                    <a:ext cx="0" cy="160128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921" name="Line 104"/>
                  <p:cNvSpPr>
                    <a:spLocks noChangeShapeType="1"/>
                  </p:cNvSpPr>
                  <p:nvPr/>
                </p:nvSpPr>
                <p:spPr bwMode="auto">
                  <a:xfrm>
                    <a:off x="7248708" y="3215669"/>
                    <a:ext cx="399510" cy="399510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922" name="Line 105"/>
                  <p:cNvSpPr>
                    <a:spLocks noChangeShapeType="1"/>
                  </p:cNvSpPr>
                  <p:nvPr/>
                </p:nvSpPr>
                <p:spPr bwMode="auto">
                  <a:xfrm>
                    <a:off x="8047729" y="1585278"/>
                    <a:ext cx="0" cy="416493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923" name="Line 10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8474736" y="2650370"/>
                    <a:ext cx="171450" cy="155275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924" name="Line 107"/>
                  <p:cNvSpPr>
                    <a:spLocks noChangeShapeType="1"/>
                  </p:cNvSpPr>
                  <p:nvPr/>
                </p:nvSpPr>
                <p:spPr bwMode="auto">
                  <a:xfrm>
                    <a:off x="7659541" y="3215669"/>
                    <a:ext cx="776376" cy="388188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925" name="Line 108"/>
                  <p:cNvSpPr>
                    <a:spLocks noChangeShapeType="1"/>
                  </p:cNvSpPr>
                  <p:nvPr/>
                </p:nvSpPr>
                <p:spPr bwMode="auto">
                  <a:xfrm>
                    <a:off x="8052582" y="3221330"/>
                    <a:ext cx="0" cy="122118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926" name="Line 109"/>
                  <p:cNvSpPr>
                    <a:spLocks noChangeShapeType="1"/>
                  </p:cNvSpPr>
                  <p:nvPr/>
                </p:nvSpPr>
                <p:spPr bwMode="auto">
                  <a:xfrm>
                    <a:off x="8058242" y="3438068"/>
                    <a:ext cx="0" cy="182772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927" name="Line 11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8063904" y="2007433"/>
                    <a:ext cx="393849" cy="803873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928" name="Freeform 111"/>
                  <p:cNvSpPr>
                    <a:spLocks/>
                  </p:cNvSpPr>
                  <p:nvPr/>
                </p:nvSpPr>
                <p:spPr bwMode="auto">
                  <a:xfrm>
                    <a:off x="8457753" y="1607923"/>
                    <a:ext cx="151232" cy="798212"/>
                  </a:xfrm>
                  <a:custGeom>
                    <a:avLst/>
                    <a:gdLst>
                      <a:gd name="T0" fmla="*/ 0 w 187"/>
                      <a:gd name="T1" fmla="*/ 0 h 987"/>
                      <a:gd name="T2" fmla="*/ 2147483646 w 187"/>
                      <a:gd name="T3" fmla="*/ 2147483646 h 987"/>
                      <a:gd name="T4" fmla="*/ 2147483646 w 187"/>
                      <a:gd name="T5" fmla="*/ 2147483646 h 987"/>
                      <a:gd name="T6" fmla="*/ 0 60000 65536"/>
                      <a:gd name="T7" fmla="*/ 0 60000 65536"/>
                      <a:gd name="T8" fmla="*/ 0 60000 65536"/>
                      <a:gd name="T9" fmla="*/ 0 w 187"/>
                      <a:gd name="T10" fmla="*/ 0 h 987"/>
                      <a:gd name="T11" fmla="*/ 187 w 187"/>
                      <a:gd name="T12" fmla="*/ 987 h 987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87" h="987">
                        <a:moveTo>
                          <a:pt x="0" y="0"/>
                        </a:moveTo>
                        <a:cubicBezTo>
                          <a:pt x="91" y="158"/>
                          <a:pt x="183" y="316"/>
                          <a:pt x="185" y="480"/>
                        </a:cubicBezTo>
                        <a:cubicBezTo>
                          <a:pt x="187" y="644"/>
                          <a:pt x="42" y="903"/>
                          <a:pt x="14" y="987"/>
                        </a:cubicBezTo>
                      </a:path>
                    </a:pathLst>
                  </a:custGeom>
                  <a:noFill/>
                  <a:ln w="57150" cmpd="sng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929" name="Line 11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8469076" y="3095978"/>
                    <a:ext cx="153816" cy="125353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69678" name="Group 2"/>
                <p:cNvGrpSpPr>
                  <a:grpSpLocks/>
                </p:cNvGrpSpPr>
                <p:nvPr/>
              </p:nvGrpSpPr>
              <p:grpSpPr bwMode="auto">
                <a:xfrm>
                  <a:off x="847725" y="3970338"/>
                  <a:ext cx="1668463" cy="2095500"/>
                  <a:chOff x="768" y="1056"/>
                  <a:chExt cx="2064" cy="2592"/>
                </a:xfrm>
              </p:grpSpPr>
              <p:grpSp>
                <p:nvGrpSpPr>
                  <p:cNvPr id="69858" name="Group 3"/>
                  <p:cNvGrpSpPr>
                    <a:grpSpLocks/>
                  </p:cNvGrpSpPr>
                  <p:nvPr/>
                </p:nvGrpSpPr>
                <p:grpSpPr bwMode="auto">
                  <a:xfrm>
                    <a:off x="768" y="30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9889" name="Oval 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90" name="Oval 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91" name="Oval 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92" name="Oval 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93" name="Oval 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9859" name="Group 9"/>
                  <p:cNvGrpSpPr>
                    <a:grpSpLocks/>
                  </p:cNvGrpSpPr>
                  <p:nvPr/>
                </p:nvGrpSpPr>
                <p:grpSpPr bwMode="auto">
                  <a:xfrm>
                    <a:off x="768" y="2553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9884" name="Oval 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85" name="Oval 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86" name="Oval 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87" name="Oval 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88" name="Oval 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9860" name="Group 15"/>
                  <p:cNvGrpSpPr>
                    <a:grpSpLocks/>
                  </p:cNvGrpSpPr>
                  <p:nvPr/>
                </p:nvGrpSpPr>
                <p:grpSpPr bwMode="auto">
                  <a:xfrm>
                    <a:off x="768" y="35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9879" name="Oval 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80" name="Oval 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81" name="Oval 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82" name="Oval 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83" name="Oval 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9861" name="Group 21"/>
                  <p:cNvGrpSpPr>
                    <a:grpSpLocks/>
                  </p:cNvGrpSpPr>
                  <p:nvPr/>
                </p:nvGrpSpPr>
                <p:grpSpPr bwMode="auto">
                  <a:xfrm>
                    <a:off x="768" y="1555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9874" name="Oval 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75" name="Oval 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76" name="Oval 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77" name="Oval 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78" name="Oval 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9862" name="Group 27"/>
                  <p:cNvGrpSpPr>
                    <a:grpSpLocks/>
                  </p:cNvGrpSpPr>
                  <p:nvPr/>
                </p:nvGrpSpPr>
                <p:grpSpPr bwMode="auto">
                  <a:xfrm>
                    <a:off x="768" y="1056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9869" name="Oval 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70" name="Oval 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71" name="Oval 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72" name="Oval 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73" name="Oval 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9863" name="Group 33"/>
                  <p:cNvGrpSpPr>
                    <a:grpSpLocks/>
                  </p:cNvGrpSpPr>
                  <p:nvPr/>
                </p:nvGrpSpPr>
                <p:grpSpPr bwMode="auto">
                  <a:xfrm>
                    <a:off x="768" y="2054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9864" name="Oval 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65" name="Oval 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66" name="Oval 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67" name="Oval 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68" name="Oval 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69679" name="Group 39"/>
                <p:cNvGrpSpPr>
                  <a:grpSpLocks/>
                </p:cNvGrpSpPr>
                <p:nvPr/>
              </p:nvGrpSpPr>
              <p:grpSpPr bwMode="auto">
                <a:xfrm>
                  <a:off x="2827338" y="3970338"/>
                  <a:ext cx="1668462" cy="2095500"/>
                  <a:chOff x="768" y="1056"/>
                  <a:chExt cx="2064" cy="2592"/>
                </a:xfrm>
              </p:grpSpPr>
              <p:grpSp>
                <p:nvGrpSpPr>
                  <p:cNvPr id="69822" name="Group 40"/>
                  <p:cNvGrpSpPr>
                    <a:grpSpLocks/>
                  </p:cNvGrpSpPr>
                  <p:nvPr/>
                </p:nvGrpSpPr>
                <p:grpSpPr bwMode="auto">
                  <a:xfrm>
                    <a:off x="768" y="30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9853" name="Oval 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54" name="Oval 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55" name="Oval 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56" name="Oval 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57" name="Oval 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9823" name="Group 46"/>
                  <p:cNvGrpSpPr>
                    <a:grpSpLocks/>
                  </p:cNvGrpSpPr>
                  <p:nvPr/>
                </p:nvGrpSpPr>
                <p:grpSpPr bwMode="auto">
                  <a:xfrm>
                    <a:off x="768" y="2553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9848" name="Oval 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49" name="Oval 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50" name="Oval 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51" name="Oval 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52" name="Oval 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9824" name="Group 52"/>
                  <p:cNvGrpSpPr>
                    <a:grpSpLocks/>
                  </p:cNvGrpSpPr>
                  <p:nvPr/>
                </p:nvGrpSpPr>
                <p:grpSpPr bwMode="auto">
                  <a:xfrm>
                    <a:off x="768" y="35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9843" name="Oval 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44" name="Oval 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45" name="Oval 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46" name="Oval 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47" name="Oval 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9825" name="Group 58"/>
                  <p:cNvGrpSpPr>
                    <a:grpSpLocks/>
                  </p:cNvGrpSpPr>
                  <p:nvPr/>
                </p:nvGrpSpPr>
                <p:grpSpPr bwMode="auto">
                  <a:xfrm>
                    <a:off x="768" y="1555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9838" name="Oval 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39" name="Oval 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40" name="Oval 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41" name="Oval 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42" name="Oval 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9826" name="Group 64"/>
                  <p:cNvGrpSpPr>
                    <a:grpSpLocks/>
                  </p:cNvGrpSpPr>
                  <p:nvPr/>
                </p:nvGrpSpPr>
                <p:grpSpPr bwMode="auto">
                  <a:xfrm>
                    <a:off x="768" y="1056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9833" name="Oval 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34" name="Oval 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35" name="Oval 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36" name="Oval 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37" name="Oval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9827" name="Group 70"/>
                  <p:cNvGrpSpPr>
                    <a:grpSpLocks/>
                  </p:cNvGrpSpPr>
                  <p:nvPr/>
                </p:nvGrpSpPr>
                <p:grpSpPr bwMode="auto">
                  <a:xfrm>
                    <a:off x="768" y="2054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9828" name="Oval 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29" name="Oval 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30" name="Oval 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31" name="Oval 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32" name="Oval 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  <p:sp>
              <p:nvSpPr>
                <p:cNvPr id="69680" name="Line 78"/>
                <p:cNvSpPr>
                  <a:spLocks noChangeShapeType="1"/>
                </p:cNvSpPr>
                <p:nvPr/>
              </p:nvSpPr>
              <p:spPr bwMode="auto">
                <a:xfrm flipH="1" flipV="1">
                  <a:off x="1274763" y="5211763"/>
                  <a:ext cx="19050" cy="33337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81" name="Line 79"/>
                <p:cNvSpPr>
                  <a:spLocks noChangeShapeType="1"/>
                </p:cNvSpPr>
                <p:nvPr/>
              </p:nvSpPr>
              <p:spPr bwMode="auto">
                <a:xfrm>
                  <a:off x="885825" y="5211763"/>
                  <a:ext cx="17463" cy="382587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82" name="Line 82"/>
                <p:cNvSpPr>
                  <a:spLocks noChangeShapeType="1"/>
                </p:cNvSpPr>
                <p:nvPr/>
              </p:nvSpPr>
              <p:spPr bwMode="auto">
                <a:xfrm flipV="1">
                  <a:off x="1274763" y="5638800"/>
                  <a:ext cx="387350" cy="388938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83" name="Line 84"/>
                <p:cNvSpPr>
                  <a:spLocks noChangeShapeType="1"/>
                </p:cNvSpPr>
                <p:nvPr/>
              </p:nvSpPr>
              <p:spPr bwMode="auto">
                <a:xfrm>
                  <a:off x="1673225" y="5211763"/>
                  <a:ext cx="388938" cy="388937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84" name="Line 85"/>
                <p:cNvSpPr>
                  <a:spLocks noChangeShapeType="1"/>
                </p:cNvSpPr>
                <p:nvPr/>
              </p:nvSpPr>
              <p:spPr bwMode="auto">
                <a:xfrm>
                  <a:off x="1257300" y="4813300"/>
                  <a:ext cx="393700" cy="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85" name="Freeform 86"/>
                <p:cNvSpPr>
                  <a:spLocks/>
                </p:cNvSpPr>
                <p:nvPr/>
              </p:nvSpPr>
              <p:spPr bwMode="auto">
                <a:xfrm>
                  <a:off x="903288" y="3825875"/>
                  <a:ext cx="781050" cy="182563"/>
                </a:xfrm>
                <a:custGeom>
                  <a:avLst/>
                  <a:gdLst>
                    <a:gd name="T0" fmla="*/ 0 w 966"/>
                    <a:gd name="T1" fmla="*/ 2147483646 h 227"/>
                    <a:gd name="T2" fmla="*/ 2147483646 w 966"/>
                    <a:gd name="T3" fmla="*/ 2147483646 h 227"/>
                    <a:gd name="T4" fmla="*/ 2147483646 w 966"/>
                    <a:gd name="T5" fmla="*/ 2147483646 h 227"/>
                    <a:gd name="T6" fmla="*/ 0 60000 65536"/>
                    <a:gd name="T7" fmla="*/ 0 60000 65536"/>
                    <a:gd name="T8" fmla="*/ 0 60000 65536"/>
                    <a:gd name="T9" fmla="*/ 0 w 966"/>
                    <a:gd name="T10" fmla="*/ 0 h 227"/>
                    <a:gd name="T11" fmla="*/ 966 w 966"/>
                    <a:gd name="T12" fmla="*/ 227 h 2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66" h="227">
                      <a:moveTo>
                        <a:pt x="0" y="227"/>
                      </a:moveTo>
                      <a:cubicBezTo>
                        <a:pt x="149" y="114"/>
                        <a:pt x="298" y="2"/>
                        <a:pt x="459" y="1"/>
                      </a:cubicBezTo>
                      <a:cubicBezTo>
                        <a:pt x="620" y="0"/>
                        <a:pt x="793" y="110"/>
                        <a:pt x="966" y="220"/>
                      </a:cubicBezTo>
                    </a:path>
                  </a:pathLst>
                </a:custGeom>
                <a:noFill/>
                <a:ln w="57150" cmpd="sng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86" name="Line 87"/>
                <p:cNvSpPr>
                  <a:spLocks noChangeShapeType="1"/>
                </p:cNvSpPr>
                <p:nvPr/>
              </p:nvSpPr>
              <p:spPr bwMode="auto">
                <a:xfrm flipH="1">
                  <a:off x="881063" y="4003675"/>
                  <a:ext cx="404812" cy="398463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87" name="Line 88"/>
                <p:cNvSpPr>
                  <a:spLocks noChangeShapeType="1"/>
                </p:cNvSpPr>
                <p:nvPr/>
              </p:nvSpPr>
              <p:spPr bwMode="auto">
                <a:xfrm>
                  <a:off x="1262063" y="4414838"/>
                  <a:ext cx="411162" cy="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88" name="Line 89"/>
                <p:cNvSpPr>
                  <a:spLocks noChangeShapeType="1"/>
                </p:cNvSpPr>
                <p:nvPr/>
              </p:nvSpPr>
              <p:spPr bwMode="auto">
                <a:xfrm flipV="1">
                  <a:off x="2071688" y="4408488"/>
                  <a:ext cx="406400" cy="8096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89" name="Line 90"/>
                <p:cNvSpPr>
                  <a:spLocks noChangeShapeType="1"/>
                </p:cNvSpPr>
                <p:nvPr/>
              </p:nvSpPr>
              <p:spPr bwMode="auto">
                <a:xfrm>
                  <a:off x="2073275" y="4413250"/>
                  <a:ext cx="4763" cy="4159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90" name="Line 91"/>
                <p:cNvSpPr>
                  <a:spLocks noChangeShapeType="1"/>
                </p:cNvSpPr>
                <p:nvPr/>
              </p:nvSpPr>
              <p:spPr bwMode="auto">
                <a:xfrm flipH="1">
                  <a:off x="2111375" y="5230813"/>
                  <a:ext cx="355600" cy="7715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91" name="Line 92"/>
                <p:cNvSpPr>
                  <a:spLocks noChangeShapeType="1"/>
                </p:cNvSpPr>
                <p:nvPr/>
              </p:nvSpPr>
              <p:spPr bwMode="auto">
                <a:xfrm>
                  <a:off x="2478088" y="5634038"/>
                  <a:ext cx="0" cy="398462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92" name="Line 93"/>
                <p:cNvSpPr>
                  <a:spLocks noChangeShapeType="1"/>
                </p:cNvSpPr>
                <p:nvPr/>
              </p:nvSpPr>
              <p:spPr bwMode="auto">
                <a:xfrm flipV="1">
                  <a:off x="2466975" y="4424363"/>
                  <a:ext cx="798513" cy="3778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93" name="Line 94"/>
                <p:cNvSpPr>
                  <a:spLocks noChangeShapeType="1"/>
                </p:cNvSpPr>
                <p:nvPr/>
              </p:nvSpPr>
              <p:spPr bwMode="auto">
                <a:xfrm>
                  <a:off x="2865438" y="4424363"/>
                  <a:ext cx="0" cy="15557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94" name="Line 95"/>
                <p:cNvSpPr>
                  <a:spLocks noChangeShapeType="1"/>
                </p:cNvSpPr>
                <p:nvPr/>
              </p:nvSpPr>
              <p:spPr bwMode="auto">
                <a:xfrm>
                  <a:off x="2865438" y="4657725"/>
                  <a:ext cx="0" cy="15557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95" name="Line 96"/>
                <p:cNvSpPr>
                  <a:spLocks noChangeShapeType="1"/>
                </p:cNvSpPr>
                <p:nvPr/>
              </p:nvSpPr>
              <p:spPr bwMode="auto">
                <a:xfrm>
                  <a:off x="2084388" y="4003675"/>
                  <a:ext cx="393700" cy="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96" name="Line 97"/>
                <p:cNvSpPr>
                  <a:spLocks noChangeShapeType="1"/>
                </p:cNvSpPr>
                <p:nvPr/>
              </p:nvSpPr>
              <p:spPr bwMode="auto">
                <a:xfrm>
                  <a:off x="2865438" y="3992563"/>
                  <a:ext cx="792162" cy="4159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97" name="Line 98"/>
                <p:cNvSpPr>
                  <a:spLocks noChangeShapeType="1"/>
                </p:cNvSpPr>
                <p:nvPr/>
              </p:nvSpPr>
              <p:spPr bwMode="auto">
                <a:xfrm>
                  <a:off x="3265488" y="3997325"/>
                  <a:ext cx="393700" cy="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98" name="Line 99"/>
                <p:cNvSpPr>
                  <a:spLocks noChangeShapeType="1"/>
                </p:cNvSpPr>
                <p:nvPr/>
              </p:nvSpPr>
              <p:spPr bwMode="auto">
                <a:xfrm flipH="1">
                  <a:off x="2854325" y="4829175"/>
                  <a:ext cx="400050" cy="382588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99" name="Line 100"/>
                <p:cNvSpPr>
                  <a:spLocks noChangeShapeType="1"/>
                </p:cNvSpPr>
                <p:nvPr/>
              </p:nvSpPr>
              <p:spPr bwMode="auto">
                <a:xfrm flipH="1" flipV="1">
                  <a:off x="3295650" y="6048375"/>
                  <a:ext cx="346075" cy="1588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00" name="Line 101"/>
                <p:cNvSpPr>
                  <a:spLocks noChangeShapeType="1"/>
                </p:cNvSpPr>
                <p:nvPr/>
              </p:nvSpPr>
              <p:spPr bwMode="auto">
                <a:xfrm flipV="1">
                  <a:off x="3259138" y="4813300"/>
                  <a:ext cx="804862" cy="420688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01" name="Line 102"/>
                <p:cNvSpPr>
                  <a:spLocks noChangeShapeType="1"/>
                </p:cNvSpPr>
                <p:nvPr/>
              </p:nvSpPr>
              <p:spPr bwMode="auto">
                <a:xfrm>
                  <a:off x="3652838" y="4802188"/>
                  <a:ext cx="0" cy="160337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02" name="Line 103"/>
                <p:cNvSpPr>
                  <a:spLocks noChangeShapeType="1"/>
                </p:cNvSpPr>
                <p:nvPr/>
              </p:nvSpPr>
              <p:spPr bwMode="auto">
                <a:xfrm>
                  <a:off x="3652838" y="5062538"/>
                  <a:ext cx="0" cy="160337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03" name="Line 104"/>
                <p:cNvSpPr>
                  <a:spLocks noChangeShapeType="1"/>
                </p:cNvSpPr>
                <p:nvPr/>
              </p:nvSpPr>
              <p:spPr bwMode="auto">
                <a:xfrm>
                  <a:off x="2874963" y="5611813"/>
                  <a:ext cx="381000" cy="7937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04" name="Line 105"/>
                <p:cNvSpPr>
                  <a:spLocks noChangeShapeType="1"/>
                </p:cNvSpPr>
                <p:nvPr/>
              </p:nvSpPr>
              <p:spPr bwMode="auto">
                <a:xfrm>
                  <a:off x="4046538" y="3992563"/>
                  <a:ext cx="0" cy="4159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05" name="Line 106"/>
                <p:cNvSpPr>
                  <a:spLocks noChangeShapeType="1"/>
                </p:cNvSpPr>
                <p:nvPr/>
              </p:nvSpPr>
              <p:spPr bwMode="auto">
                <a:xfrm flipV="1">
                  <a:off x="4473575" y="4818063"/>
                  <a:ext cx="430213" cy="39370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06" name="Line 107"/>
                <p:cNvSpPr>
                  <a:spLocks noChangeShapeType="1"/>
                </p:cNvSpPr>
                <p:nvPr/>
              </p:nvSpPr>
              <p:spPr bwMode="auto">
                <a:xfrm>
                  <a:off x="3659188" y="5622925"/>
                  <a:ext cx="776287" cy="38735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07" name="Line 108"/>
                <p:cNvSpPr>
                  <a:spLocks noChangeShapeType="1"/>
                </p:cNvSpPr>
                <p:nvPr/>
              </p:nvSpPr>
              <p:spPr bwMode="auto">
                <a:xfrm>
                  <a:off x="4052888" y="5627688"/>
                  <a:ext cx="0" cy="122237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08" name="Line 109"/>
                <p:cNvSpPr>
                  <a:spLocks noChangeShapeType="1"/>
                </p:cNvSpPr>
                <p:nvPr/>
              </p:nvSpPr>
              <p:spPr bwMode="auto">
                <a:xfrm>
                  <a:off x="4057650" y="5845175"/>
                  <a:ext cx="0" cy="182563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09" name="Line 110"/>
                <p:cNvSpPr>
                  <a:spLocks noChangeShapeType="1"/>
                </p:cNvSpPr>
                <p:nvPr/>
              </p:nvSpPr>
              <p:spPr bwMode="auto">
                <a:xfrm flipH="1">
                  <a:off x="4064000" y="4414838"/>
                  <a:ext cx="393700" cy="80327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10" name="Freeform 111"/>
                <p:cNvSpPr>
                  <a:spLocks/>
                </p:cNvSpPr>
                <p:nvPr/>
              </p:nvSpPr>
              <p:spPr bwMode="auto">
                <a:xfrm>
                  <a:off x="4457700" y="4014788"/>
                  <a:ext cx="150813" cy="798512"/>
                </a:xfrm>
                <a:custGeom>
                  <a:avLst/>
                  <a:gdLst>
                    <a:gd name="T0" fmla="*/ 0 w 187"/>
                    <a:gd name="T1" fmla="*/ 0 h 987"/>
                    <a:gd name="T2" fmla="*/ 2147483646 w 187"/>
                    <a:gd name="T3" fmla="*/ 2147483646 h 987"/>
                    <a:gd name="T4" fmla="*/ 2147483646 w 187"/>
                    <a:gd name="T5" fmla="*/ 2147483646 h 987"/>
                    <a:gd name="T6" fmla="*/ 0 60000 65536"/>
                    <a:gd name="T7" fmla="*/ 0 60000 65536"/>
                    <a:gd name="T8" fmla="*/ 0 60000 65536"/>
                    <a:gd name="T9" fmla="*/ 0 w 187"/>
                    <a:gd name="T10" fmla="*/ 0 h 987"/>
                    <a:gd name="T11" fmla="*/ 187 w 187"/>
                    <a:gd name="T12" fmla="*/ 987 h 9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7" h="987">
                      <a:moveTo>
                        <a:pt x="0" y="0"/>
                      </a:moveTo>
                      <a:cubicBezTo>
                        <a:pt x="91" y="158"/>
                        <a:pt x="183" y="316"/>
                        <a:pt x="185" y="480"/>
                      </a:cubicBezTo>
                      <a:cubicBezTo>
                        <a:pt x="187" y="644"/>
                        <a:pt x="42" y="903"/>
                        <a:pt x="14" y="987"/>
                      </a:cubicBezTo>
                    </a:path>
                  </a:pathLst>
                </a:custGeom>
                <a:noFill/>
                <a:ln w="57150" cmpd="sng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11" name="Line 112"/>
                <p:cNvSpPr>
                  <a:spLocks noChangeShapeType="1"/>
                </p:cNvSpPr>
                <p:nvPr/>
              </p:nvSpPr>
              <p:spPr bwMode="auto">
                <a:xfrm>
                  <a:off x="4468813" y="5627688"/>
                  <a:ext cx="160337" cy="13335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69712" name="Group 2"/>
                <p:cNvGrpSpPr>
                  <a:grpSpLocks/>
                </p:cNvGrpSpPr>
                <p:nvPr/>
              </p:nvGrpSpPr>
              <p:grpSpPr bwMode="auto">
                <a:xfrm>
                  <a:off x="4860925" y="3959225"/>
                  <a:ext cx="1670050" cy="2095500"/>
                  <a:chOff x="768" y="1056"/>
                  <a:chExt cx="2064" cy="2592"/>
                </a:xfrm>
              </p:grpSpPr>
              <p:grpSp>
                <p:nvGrpSpPr>
                  <p:cNvPr id="69786" name="Group 3"/>
                  <p:cNvGrpSpPr>
                    <a:grpSpLocks/>
                  </p:cNvGrpSpPr>
                  <p:nvPr/>
                </p:nvGrpSpPr>
                <p:grpSpPr bwMode="auto">
                  <a:xfrm>
                    <a:off x="768" y="30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9817" name="Oval 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18" name="Oval 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19" name="Oval 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20" name="Oval 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21" name="Oval 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9787" name="Group 9"/>
                  <p:cNvGrpSpPr>
                    <a:grpSpLocks/>
                  </p:cNvGrpSpPr>
                  <p:nvPr/>
                </p:nvGrpSpPr>
                <p:grpSpPr bwMode="auto">
                  <a:xfrm>
                    <a:off x="768" y="2553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9812" name="Oval 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13" name="Oval 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14" name="Oval 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15" name="Oval 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16" name="Oval 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9788" name="Group 15"/>
                  <p:cNvGrpSpPr>
                    <a:grpSpLocks/>
                  </p:cNvGrpSpPr>
                  <p:nvPr/>
                </p:nvGrpSpPr>
                <p:grpSpPr bwMode="auto">
                  <a:xfrm>
                    <a:off x="768" y="35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9807" name="Oval 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08" name="Oval 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09" name="Oval 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10" name="Oval 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11" name="Oval 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9789" name="Group 21"/>
                  <p:cNvGrpSpPr>
                    <a:grpSpLocks/>
                  </p:cNvGrpSpPr>
                  <p:nvPr/>
                </p:nvGrpSpPr>
                <p:grpSpPr bwMode="auto">
                  <a:xfrm>
                    <a:off x="768" y="1555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9802" name="Oval 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03" name="Oval 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04" name="Oval 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05" name="Oval 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06" name="Oval 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9790" name="Group 27"/>
                  <p:cNvGrpSpPr>
                    <a:grpSpLocks/>
                  </p:cNvGrpSpPr>
                  <p:nvPr/>
                </p:nvGrpSpPr>
                <p:grpSpPr bwMode="auto">
                  <a:xfrm>
                    <a:off x="768" y="1056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9797" name="Oval 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798" name="Oval 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799" name="Oval 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00" name="Oval 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01" name="Oval 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9791" name="Group 33"/>
                  <p:cNvGrpSpPr>
                    <a:grpSpLocks/>
                  </p:cNvGrpSpPr>
                  <p:nvPr/>
                </p:nvGrpSpPr>
                <p:grpSpPr bwMode="auto">
                  <a:xfrm>
                    <a:off x="768" y="2054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9792" name="Oval 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793" name="Oval 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794" name="Oval 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795" name="Oval 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796" name="Oval 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69713" name="Group 39"/>
                <p:cNvGrpSpPr>
                  <a:grpSpLocks/>
                </p:cNvGrpSpPr>
                <p:nvPr/>
              </p:nvGrpSpPr>
              <p:grpSpPr bwMode="auto">
                <a:xfrm>
                  <a:off x="6840538" y="3959225"/>
                  <a:ext cx="1670050" cy="2095500"/>
                  <a:chOff x="768" y="1056"/>
                  <a:chExt cx="2064" cy="2592"/>
                </a:xfrm>
              </p:grpSpPr>
              <p:grpSp>
                <p:nvGrpSpPr>
                  <p:cNvPr id="69750" name="Group 40"/>
                  <p:cNvGrpSpPr>
                    <a:grpSpLocks/>
                  </p:cNvGrpSpPr>
                  <p:nvPr/>
                </p:nvGrpSpPr>
                <p:grpSpPr bwMode="auto">
                  <a:xfrm>
                    <a:off x="768" y="30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9781" name="Oval 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782" name="Oval 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783" name="Oval 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784" name="Oval 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785" name="Oval 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9751" name="Group 46"/>
                  <p:cNvGrpSpPr>
                    <a:grpSpLocks/>
                  </p:cNvGrpSpPr>
                  <p:nvPr/>
                </p:nvGrpSpPr>
                <p:grpSpPr bwMode="auto">
                  <a:xfrm>
                    <a:off x="768" y="2553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9776" name="Oval 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777" name="Oval 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778" name="Oval 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779" name="Oval 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780" name="Oval 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9752" name="Group 52"/>
                  <p:cNvGrpSpPr>
                    <a:grpSpLocks/>
                  </p:cNvGrpSpPr>
                  <p:nvPr/>
                </p:nvGrpSpPr>
                <p:grpSpPr bwMode="auto">
                  <a:xfrm>
                    <a:off x="768" y="35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9771" name="Oval 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772" name="Oval 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773" name="Oval 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774" name="Oval 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775" name="Oval 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9753" name="Group 58"/>
                  <p:cNvGrpSpPr>
                    <a:grpSpLocks/>
                  </p:cNvGrpSpPr>
                  <p:nvPr/>
                </p:nvGrpSpPr>
                <p:grpSpPr bwMode="auto">
                  <a:xfrm>
                    <a:off x="768" y="1555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9766" name="Oval 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767" name="Oval 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768" name="Oval 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769" name="Oval 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770" name="Oval 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9754" name="Group 64"/>
                  <p:cNvGrpSpPr>
                    <a:grpSpLocks/>
                  </p:cNvGrpSpPr>
                  <p:nvPr/>
                </p:nvGrpSpPr>
                <p:grpSpPr bwMode="auto">
                  <a:xfrm>
                    <a:off x="768" y="1056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9761" name="Oval 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762" name="Oval 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763" name="Oval 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764" name="Oval 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765" name="Oval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9755" name="Group 70"/>
                  <p:cNvGrpSpPr>
                    <a:grpSpLocks/>
                  </p:cNvGrpSpPr>
                  <p:nvPr/>
                </p:nvGrpSpPr>
                <p:grpSpPr bwMode="auto">
                  <a:xfrm>
                    <a:off x="768" y="2054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9756" name="Oval 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757" name="Oval 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758" name="Oval 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759" name="Oval 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760" name="Oval 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  <p:sp>
              <p:nvSpPr>
                <p:cNvPr id="69714" name="Line 77"/>
                <p:cNvSpPr>
                  <a:spLocks noChangeShapeType="1"/>
                </p:cNvSpPr>
                <p:nvPr/>
              </p:nvSpPr>
              <p:spPr bwMode="auto">
                <a:xfrm flipH="1" flipV="1">
                  <a:off x="4711700" y="5916613"/>
                  <a:ext cx="188913" cy="100012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15" name="Line 78"/>
                <p:cNvSpPr>
                  <a:spLocks noChangeShapeType="1"/>
                </p:cNvSpPr>
                <p:nvPr/>
              </p:nvSpPr>
              <p:spPr bwMode="auto">
                <a:xfrm flipV="1">
                  <a:off x="5133975" y="5200650"/>
                  <a:ext cx="153988" cy="195263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16" name="Line 79"/>
                <p:cNvSpPr>
                  <a:spLocks noChangeShapeType="1"/>
                </p:cNvSpPr>
                <p:nvPr/>
              </p:nvSpPr>
              <p:spPr bwMode="auto">
                <a:xfrm>
                  <a:off x="4900613" y="5200650"/>
                  <a:ext cx="387350" cy="388938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17" name="Line 80"/>
                <p:cNvSpPr>
                  <a:spLocks noChangeShapeType="1"/>
                </p:cNvSpPr>
                <p:nvPr/>
              </p:nvSpPr>
              <p:spPr bwMode="auto">
                <a:xfrm flipV="1">
                  <a:off x="4900613" y="5434013"/>
                  <a:ext cx="193675" cy="19367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18" name="Line 82"/>
                <p:cNvSpPr>
                  <a:spLocks noChangeShapeType="1"/>
                </p:cNvSpPr>
                <p:nvPr/>
              </p:nvSpPr>
              <p:spPr bwMode="auto">
                <a:xfrm flipV="1">
                  <a:off x="5287963" y="5627688"/>
                  <a:ext cx="388937" cy="388937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19" name="Line 83"/>
                <p:cNvSpPr>
                  <a:spLocks noChangeShapeType="1"/>
                </p:cNvSpPr>
                <p:nvPr/>
              </p:nvSpPr>
              <p:spPr bwMode="auto">
                <a:xfrm>
                  <a:off x="5676900" y="6016625"/>
                  <a:ext cx="427038" cy="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20" name="Line 84"/>
                <p:cNvSpPr>
                  <a:spLocks noChangeShapeType="1"/>
                </p:cNvSpPr>
                <p:nvPr/>
              </p:nvSpPr>
              <p:spPr bwMode="auto">
                <a:xfrm>
                  <a:off x="5688013" y="5200650"/>
                  <a:ext cx="388937" cy="388938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21" name="Line 85"/>
                <p:cNvSpPr>
                  <a:spLocks noChangeShapeType="1"/>
                </p:cNvSpPr>
                <p:nvPr/>
              </p:nvSpPr>
              <p:spPr bwMode="auto">
                <a:xfrm>
                  <a:off x="5299075" y="4802188"/>
                  <a:ext cx="395288" cy="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22" name="Freeform 86"/>
                <p:cNvSpPr>
                  <a:spLocks/>
                </p:cNvSpPr>
                <p:nvPr/>
              </p:nvSpPr>
              <p:spPr bwMode="auto">
                <a:xfrm>
                  <a:off x="4918075" y="3870325"/>
                  <a:ext cx="781050" cy="127000"/>
                </a:xfrm>
                <a:custGeom>
                  <a:avLst/>
                  <a:gdLst>
                    <a:gd name="T0" fmla="*/ 0 w 966"/>
                    <a:gd name="T1" fmla="*/ 2147483646 h 227"/>
                    <a:gd name="T2" fmla="*/ 2147483646 w 966"/>
                    <a:gd name="T3" fmla="*/ 2147483646 h 227"/>
                    <a:gd name="T4" fmla="*/ 2147483646 w 966"/>
                    <a:gd name="T5" fmla="*/ 2147483646 h 227"/>
                    <a:gd name="T6" fmla="*/ 0 60000 65536"/>
                    <a:gd name="T7" fmla="*/ 0 60000 65536"/>
                    <a:gd name="T8" fmla="*/ 0 60000 65536"/>
                    <a:gd name="T9" fmla="*/ 0 w 966"/>
                    <a:gd name="T10" fmla="*/ 0 h 227"/>
                    <a:gd name="T11" fmla="*/ 966 w 966"/>
                    <a:gd name="T12" fmla="*/ 227 h 2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66" h="227">
                      <a:moveTo>
                        <a:pt x="0" y="227"/>
                      </a:moveTo>
                      <a:cubicBezTo>
                        <a:pt x="149" y="114"/>
                        <a:pt x="298" y="2"/>
                        <a:pt x="459" y="1"/>
                      </a:cubicBezTo>
                      <a:cubicBezTo>
                        <a:pt x="620" y="0"/>
                        <a:pt x="793" y="110"/>
                        <a:pt x="966" y="220"/>
                      </a:cubicBezTo>
                    </a:path>
                  </a:pathLst>
                </a:custGeom>
                <a:noFill/>
                <a:ln w="57150" cmpd="sng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23" name="Line 87"/>
                <p:cNvSpPr>
                  <a:spLocks noChangeShapeType="1"/>
                </p:cNvSpPr>
                <p:nvPr/>
              </p:nvSpPr>
              <p:spPr bwMode="auto">
                <a:xfrm flipH="1">
                  <a:off x="4894263" y="3992563"/>
                  <a:ext cx="404812" cy="398462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24" name="Line 88"/>
                <p:cNvSpPr>
                  <a:spLocks noChangeShapeType="1"/>
                </p:cNvSpPr>
                <p:nvPr/>
              </p:nvSpPr>
              <p:spPr bwMode="auto">
                <a:xfrm flipV="1">
                  <a:off x="5276850" y="3998913"/>
                  <a:ext cx="784225" cy="4032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25" name="Line 89"/>
                <p:cNvSpPr>
                  <a:spLocks noChangeShapeType="1"/>
                </p:cNvSpPr>
                <p:nvPr/>
              </p:nvSpPr>
              <p:spPr bwMode="auto">
                <a:xfrm flipV="1">
                  <a:off x="6086475" y="4397375"/>
                  <a:ext cx="404813" cy="8096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26" name="Line 90"/>
                <p:cNvSpPr>
                  <a:spLocks noChangeShapeType="1"/>
                </p:cNvSpPr>
                <p:nvPr/>
              </p:nvSpPr>
              <p:spPr bwMode="auto">
                <a:xfrm>
                  <a:off x="6088063" y="4402138"/>
                  <a:ext cx="4762" cy="4159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27" name="Line 91"/>
                <p:cNvSpPr>
                  <a:spLocks noChangeShapeType="1"/>
                </p:cNvSpPr>
                <p:nvPr/>
              </p:nvSpPr>
              <p:spPr bwMode="auto">
                <a:xfrm>
                  <a:off x="6480175" y="5195888"/>
                  <a:ext cx="400050" cy="8096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28" name="Line 92"/>
                <p:cNvSpPr>
                  <a:spLocks noChangeShapeType="1"/>
                </p:cNvSpPr>
                <p:nvPr/>
              </p:nvSpPr>
              <p:spPr bwMode="auto">
                <a:xfrm>
                  <a:off x="6491288" y="5622925"/>
                  <a:ext cx="0" cy="398463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29" name="Line 93"/>
                <p:cNvSpPr>
                  <a:spLocks noChangeShapeType="1"/>
                </p:cNvSpPr>
                <p:nvPr/>
              </p:nvSpPr>
              <p:spPr bwMode="auto">
                <a:xfrm flipV="1">
                  <a:off x="6480175" y="4413250"/>
                  <a:ext cx="800100" cy="3778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30" name="Line 94"/>
                <p:cNvSpPr>
                  <a:spLocks noChangeShapeType="1"/>
                </p:cNvSpPr>
                <p:nvPr/>
              </p:nvSpPr>
              <p:spPr bwMode="auto">
                <a:xfrm>
                  <a:off x="6880225" y="4413250"/>
                  <a:ext cx="0" cy="15557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31" name="Line 95"/>
                <p:cNvSpPr>
                  <a:spLocks noChangeShapeType="1"/>
                </p:cNvSpPr>
                <p:nvPr/>
              </p:nvSpPr>
              <p:spPr bwMode="auto">
                <a:xfrm>
                  <a:off x="6880225" y="4646613"/>
                  <a:ext cx="0" cy="15557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32" name="Line 96"/>
                <p:cNvSpPr>
                  <a:spLocks noChangeShapeType="1"/>
                </p:cNvSpPr>
                <p:nvPr/>
              </p:nvSpPr>
              <p:spPr bwMode="auto">
                <a:xfrm flipV="1">
                  <a:off x="5710238" y="3992563"/>
                  <a:ext cx="781050" cy="411162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33" name="Line 97"/>
                <p:cNvSpPr>
                  <a:spLocks noChangeShapeType="1"/>
                </p:cNvSpPr>
                <p:nvPr/>
              </p:nvSpPr>
              <p:spPr bwMode="auto">
                <a:xfrm>
                  <a:off x="6880225" y="3981450"/>
                  <a:ext cx="792163" cy="4159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34" name="Line 98"/>
                <p:cNvSpPr>
                  <a:spLocks noChangeShapeType="1"/>
                </p:cNvSpPr>
                <p:nvPr/>
              </p:nvSpPr>
              <p:spPr bwMode="auto">
                <a:xfrm>
                  <a:off x="7280275" y="3986213"/>
                  <a:ext cx="393700" cy="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35" name="Line 99"/>
                <p:cNvSpPr>
                  <a:spLocks noChangeShapeType="1"/>
                </p:cNvSpPr>
                <p:nvPr/>
              </p:nvSpPr>
              <p:spPr bwMode="auto">
                <a:xfrm flipH="1">
                  <a:off x="6869113" y="4818063"/>
                  <a:ext cx="398462" cy="382587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36" name="Line 100"/>
                <p:cNvSpPr>
                  <a:spLocks noChangeShapeType="1"/>
                </p:cNvSpPr>
                <p:nvPr/>
              </p:nvSpPr>
              <p:spPr bwMode="auto">
                <a:xfrm>
                  <a:off x="6884988" y="5611813"/>
                  <a:ext cx="388937" cy="398462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37" name="Line 101"/>
                <p:cNvSpPr>
                  <a:spLocks noChangeShapeType="1"/>
                </p:cNvSpPr>
                <p:nvPr/>
              </p:nvSpPr>
              <p:spPr bwMode="auto">
                <a:xfrm flipV="1">
                  <a:off x="7273925" y="4802188"/>
                  <a:ext cx="803275" cy="420687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38" name="Line 102"/>
                <p:cNvSpPr>
                  <a:spLocks noChangeShapeType="1"/>
                </p:cNvSpPr>
                <p:nvPr/>
              </p:nvSpPr>
              <p:spPr bwMode="auto">
                <a:xfrm>
                  <a:off x="7667625" y="4791075"/>
                  <a:ext cx="0" cy="160338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39" name="Line 103"/>
                <p:cNvSpPr>
                  <a:spLocks noChangeShapeType="1"/>
                </p:cNvSpPr>
                <p:nvPr/>
              </p:nvSpPr>
              <p:spPr bwMode="auto">
                <a:xfrm>
                  <a:off x="7667625" y="5051425"/>
                  <a:ext cx="0" cy="160338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40" name="Line 104"/>
                <p:cNvSpPr>
                  <a:spLocks noChangeShapeType="1"/>
                </p:cNvSpPr>
                <p:nvPr/>
              </p:nvSpPr>
              <p:spPr bwMode="auto">
                <a:xfrm>
                  <a:off x="7262813" y="5611813"/>
                  <a:ext cx="400050" cy="398462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41" name="Line 105"/>
                <p:cNvSpPr>
                  <a:spLocks noChangeShapeType="1"/>
                </p:cNvSpPr>
                <p:nvPr/>
              </p:nvSpPr>
              <p:spPr bwMode="auto">
                <a:xfrm>
                  <a:off x="8061325" y="3981450"/>
                  <a:ext cx="0" cy="4159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42" name="Line 106"/>
                <p:cNvSpPr>
                  <a:spLocks noChangeShapeType="1"/>
                </p:cNvSpPr>
                <p:nvPr/>
              </p:nvSpPr>
              <p:spPr bwMode="auto">
                <a:xfrm flipV="1">
                  <a:off x="8472488" y="5207000"/>
                  <a:ext cx="0" cy="398463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43" name="Line 107"/>
                <p:cNvSpPr>
                  <a:spLocks noChangeShapeType="1"/>
                </p:cNvSpPr>
                <p:nvPr/>
              </p:nvSpPr>
              <p:spPr bwMode="auto">
                <a:xfrm>
                  <a:off x="7673975" y="5611813"/>
                  <a:ext cx="776288" cy="38735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44" name="Line 108"/>
                <p:cNvSpPr>
                  <a:spLocks noChangeShapeType="1"/>
                </p:cNvSpPr>
                <p:nvPr/>
              </p:nvSpPr>
              <p:spPr bwMode="auto">
                <a:xfrm>
                  <a:off x="8066088" y="5616575"/>
                  <a:ext cx="0" cy="122238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45" name="Line 109"/>
                <p:cNvSpPr>
                  <a:spLocks noChangeShapeType="1"/>
                </p:cNvSpPr>
                <p:nvPr/>
              </p:nvSpPr>
              <p:spPr bwMode="auto">
                <a:xfrm>
                  <a:off x="8072438" y="5834063"/>
                  <a:ext cx="0" cy="182562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46" name="Line 110"/>
                <p:cNvSpPr>
                  <a:spLocks noChangeShapeType="1"/>
                </p:cNvSpPr>
                <p:nvPr/>
              </p:nvSpPr>
              <p:spPr bwMode="auto">
                <a:xfrm flipH="1">
                  <a:off x="8077200" y="4402138"/>
                  <a:ext cx="393700" cy="804862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47" name="Freeform 111"/>
                <p:cNvSpPr>
                  <a:spLocks/>
                </p:cNvSpPr>
                <p:nvPr/>
              </p:nvSpPr>
              <p:spPr bwMode="auto">
                <a:xfrm>
                  <a:off x="8470900" y="4003675"/>
                  <a:ext cx="152400" cy="798513"/>
                </a:xfrm>
                <a:custGeom>
                  <a:avLst/>
                  <a:gdLst>
                    <a:gd name="T0" fmla="*/ 0 w 187"/>
                    <a:gd name="T1" fmla="*/ 0 h 987"/>
                    <a:gd name="T2" fmla="*/ 2147483646 w 187"/>
                    <a:gd name="T3" fmla="*/ 2147483646 h 987"/>
                    <a:gd name="T4" fmla="*/ 2147483646 w 187"/>
                    <a:gd name="T5" fmla="*/ 2147483646 h 987"/>
                    <a:gd name="T6" fmla="*/ 0 60000 65536"/>
                    <a:gd name="T7" fmla="*/ 0 60000 65536"/>
                    <a:gd name="T8" fmla="*/ 0 60000 65536"/>
                    <a:gd name="T9" fmla="*/ 0 w 187"/>
                    <a:gd name="T10" fmla="*/ 0 h 987"/>
                    <a:gd name="T11" fmla="*/ 187 w 187"/>
                    <a:gd name="T12" fmla="*/ 987 h 9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7" h="987">
                      <a:moveTo>
                        <a:pt x="0" y="0"/>
                      </a:moveTo>
                      <a:cubicBezTo>
                        <a:pt x="91" y="158"/>
                        <a:pt x="183" y="316"/>
                        <a:pt x="185" y="480"/>
                      </a:cubicBezTo>
                      <a:cubicBezTo>
                        <a:pt x="187" y="644"/>
                        <a:pt x="42" y="903"/>
                        <a:pt x="14" y="987"/>
                      </a:cubicBezTo>
                    </a:path>
                  </a:pathLst>
                </a:custGeom>
                <a:noFill/>
                <a:ln w="57150" cmpd="sng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48" name="Freeform 86"/>
                <p:cNvSpPr>
                  <a:spLocks/>
                </p:cNvSpPr>
                <p:nvPr/>
              </p:nvSpPr>
              <p:spPr bwMode="auto">
                <a:xfrm rot="10800000">
                  <a:off x="1655763" y="6038850"/>
                  <a:ext cx="1192212" cy="265113"/>
                </a:xfrm>
                <a:custGeom>
                  <a:avLst/>
                  <a:gdLst>
                    <a:gd name="T0" fmla="*/ 0 w 966"/>
                    <a:gd name="T1" fmla="*/ 2147483646 h 227"/>
                    <a:gd name="T2" fmla="*/ 2147483646 w 966"/>
                    <a:gd name="T3" fmla="*/ 2147483646 h 227"/>
                    <a:gd name="T4" fmla="*/ 2147483646 w 966"/>
                    <a:gd name="T5" fmla="*/ 2147483646 h 227"/>
                    <a:gd name="T6" fmla="*/ 0 60000 65536"/>
                    <a:gd name="T7" fmla="*/ 0 60000 65536"/>
                    <a:gd name="T8" fmla="*/ 0 60000 65536"/>
                    <a:gd name="T9" fmla="*/ 0 w 966"/>
                    <a:gd name="T10" fmla="*/ 0 h 227"/>
                    <a:gd name="T11" fmla="*/ 966 w 966"/>
                    <a:gd name="T12" fmla="*/ 227 h 2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66" h="227">
                      <a:moveTo>
                        <a:pt x="0" y="227"/>
                      </a:moveTo>
                      <a:cubicBezTo>
                        <a:pt x="149" y="114"/>
                        <a:pt x="298" y="2"/>
                        <a:pt x="459" y="1"/>
                      </a:cubicBezTo>
                      <a:cubicBezTo>
                        <a:pt x="620" y="0"/>
                        <a:pt x="793" y="110"/>
                        <a:pt x="966" y="220"/>
                      </a:cubicBezTo>
                    </a:path>
                  </a:pathLst>
                </a:custGeom>
                <a:noFill/>
                <a:ln w="57150" cmpd="sng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49" name="Freeform 111"/>
                <p:cNvSpPr>
                  <a:spLocks/>
                </p:cNvSpPr>
                <p:nvPr/>
              </p:nvSpPr>
              <p:spPr bwMode="auto">
                <a:xfrm flipH="1">
                  <a:off x="752475" y="4814888"/>
                  <a:ext cx="95250" cy="1184275"/>
                </a:xfrm>
                <a:custGeom>
                  <a:avLst/>
                  <a:gdLst>
                    <a:gd name="T0" fmla="*/ 0 w 187"/>
                    <a:gd name="T1" fmla="*/ 0 h 987"/>
                    <a:gd name="T2" fmla="*/ 2147483646 w 187"/>
                    <a:gd name="T3" fmla="*/ 2147483646 h 987"/>
                    <a:gd name="T4" fmla="*/ 2147483646 w 187"/>
                    <a:gd name="T5" fmla="*/ 2147483646 h 987"/>
                    <a:gd name="T6" fmla="*/ 0 60000 65536"/>
                    <a:gd name="T7" fmla="*/ 0 60000 65536"/>
                    <a:gd name="T8" fmla="*/ 0 60000 65536"/>
                    <a:gd name="T9" fmla="*/ 0 w 187"/>
                    <a:gd name="T10" fmla="*/ 0 h 987"/>
                    <a:gd name="T11" fmla="*/ 187 w 187"/>
                    <a:gd name="T12" fmla="*/ 987 h 9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7" h="987">
                      <a:moveTo>
                        <a:pt x="0" y="0"/>
                      </a:moveTo>
                      <a:cubicBezTo>
                        <a:pt x="91" y="158"/>
                        <a:pt x="183" y="316"/>
                        <a:pt x="185" y="480"/>
                      </a:cubicBezTo>
                      <a:cubicBezTo>
                        <a:pt x="187" y="644"/>
                        <a:pt x="42" y="903"/>
                        <a:pt x="14" y="987"/>
                      </a:cubicBezTo>
                    </a:path>
                  </a:pathLst>
                </a:custGeom>
                <a:noFill/>
                <a:ln w="57150" cmpd="sng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446" name="Group 1"/>
              <p:cNvGrpSpPr>
                <a:grpSpLocks/>
              </p:cNvGrpSpPr>
              <p:nvPr/>
            </p:nvGrpSpPr>
            <p:grpSpPr bwMode="auto">
              <a:xfrm flipH="1" flipV="1">
                <a:off x="4372342" y="1249582"/>
                <a:ext cx="4538526" cy="2785936"/>
                <a:chOff x="621785" y="1392238"/>
                <a:chExt cx="8001515" cy="4911725"/>
              </a:xfrm>
            </p:grpSpPr>
            <p:grpSp>
              <p:nvGrpSpPr>
                <p:cNvPr id="447" name="Group 2"/>
                <p:cNvGrpSpPr>
                  <a:grpSpLocks/>
                </p:cNvGrpSpPr>
                <p:nvPr/>
              </p:nvGrpSpPr>
              <p:grpSpPr bwMode="auto">
                <a:xfrm>
                  <a:off x="841375" y="1536700"/>
                  <a:ext cx="1668463" cy="2097088"/>
                  <a:chOff x="768" y="1056"/>
                  <a:chExt cx="2064" cy="2592"/>
                </a:xfrm>
              </p:grpSpPr>
              <p:grpSp>
                <p:nvGrpSpPr>
                  <p:cNvPr id="846" name="Group 3"/>
                  <p:cNvGrpSpPr>
                    <a:grpSpLocks/>
                  </p:cNvGrpSpPr>
                  <p:nvPr/>
                </p:nvGrpSpPr>
                <p:grpSpPr bwMode="auto">
                  <a:xfrm>
                    <a:off x="768" y="30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877" name="Oval 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78" name="Oval 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79" name="Oval 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80" name="Oval 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81" name="Oval 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847" name="Group 9"/>
                  <p:cNvGrpSpPr>
                    <a:grpSpLocks/>
                  </p:cNvGrpSpPr>
                  <p:nvPr/>
                </p:nvGrpSpPr>
                <p:grpSpPr bwMode="auto">
                  <a:xfrm>
                    <a:off x="768" y="2553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872" name="Oval 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73" name="Oval 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74" name="Oval 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75" name="Oval 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76" name="Oval 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848" name="Group 15"/>
                  <p:cNvGrpSpPr>
                    <a:grpSpLocks/>
                  </p:cNvGrpSpPr>
                  <p:nvPr/>
                </p:nvGrpSpPr>
                <p:grpSpPr bwMode="auto">
                  <a:xfrm>
                    <a:off x="768" y="35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867" name="Oval 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68" name="Oval 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69" name="Oval 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70" name="Oval 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71" name="Oval 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849" name="Group 21"/>
                  <p:cNvGrpSpPr>
                    <a:grpSpLocks/>
                  </p:cNvGrpSpPr>
                  <p:nvPr/>
                </p:nvGrpSpPr>
                <p:grpSpPr bwMode="auto">
                  <a:xfrm>
                    <a:off x="768" y="1555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862" name="Oval 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63" name="Oval 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64" name="Oval 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65" name="Oval 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66" name="Oval 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850" name="Group 27"/>
                  <p:cNvGrpSpPr>
                    <a:grpSpLocks/>
                  </p:cNvGrpSpPr>
                  <p:nvPr/>
                </p:nvGrpSpPr>
                <p:grpSpPr bwMode="auto">
                  <a:xfrm>
                    <a:off x="768" y="1056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857" name="Oval 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58" name="Oval 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59" name="Oval 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60" name="Oval 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61" name="Oval 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851" name="Group 33"/>
                  <p:cNvGrpSpPr>
                    <a:grpSpLocks/>
                  </p:cNvGrpSpPr>
                  <p:nvPr/>
                </p:nvGrpSpPr>
                <p:grpSpPr bwMode="auto">
                  <a:xfrm>
                    <a:off x="768" y="2054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852" name="Oval 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53" name="Oval 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54" name="Oval 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55" name="Oval 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56" name="Oval 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448" name="Group 39"/>
                <p:cNvGrpSpPr>
                  <a:grpSpLocks/>
                </p:cNvGrpSpPr>
                <p:nvPr/>
              </p:nvGrpSpPr>
              <p:grpSpPr bwMode="auto">
                <a:xfrm>
                  <a:off x="2820988" y="1536700"/>
                  <a:ext cx="1668462" cy="2097088"/>
                  <a:chOff x="768" y="1056"/>
                  <a:chExt cx="2064" cy="2592"/>
                </a:xfrm>
              </p:grpSpPr>
              <p:grpSp>
                <p:nvGrpSpPr>
                  <p:cNvPr id="810" name="Group 40"/>
                  <p:cNvGrpSpPr>
                    <a:grpSpLocks/>
                  </p:cNvGrpSpPr>
                  <p:nvPr/>
                </p:nvGrpSpPr>
                <p:grpSpPr bwMode="auto">
                  <a:xfrm>
                    <a:off x="768" y="30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841" name="Oval 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42" name="Oval 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43" name="Oval 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44" name="Oval 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45" name="Oval 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811" name="Group 46"/>
                  <p:cNvGrpSpPr>
                    <a:grpSpLocks/>
                  </p:cNvGrpSpPr>
                  <p:nvPr/>
                </p:nvGrpSpPr>
                <p:grpSpPr bwMode="auto">
                  <a:xfrm>
                    <a:off x="768" y="2553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836" name="Oval 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37" name="Oval 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38" name="Oval 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39" name="Oval 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40" name="Oval 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812" name="Group 52"/>
                  <p:cNvGrpSpPr>
                    <a:grpSpLocks/>
                  </p:cNvGrpSpPr>
                  <p:nvPr/>
                </p:nvGrpSpPr>
                <p:grpSpPr bwMode="auto">
                  <a:xfrm>
                    <a:off x="768" y="35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831" name="Oval 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32" name="Oval 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33" name="Oval 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34" name="Oval 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35" name="Oval 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813" name="Group 58"/>
                  <p:cNvGrpSpPr>
                    <a:grpSpLocks/>
                  </p:cNvGrpSpPr>
                  <p:nvPr/>
                </p:nvGrpSpPr>
                <p:grpSpPr bwMode="auto">
                  <a:xfrm>
                    <a:off x="768" y="1555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826" name="Oval 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27" name="Oval 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28" name="Oval 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29" name="Oval 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30" name="Oval 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814" name="Group 64"/>
                  <p:cNvGrpSpPr>
                    <a:grpSpLocks/>
                  </p:cNvGrpSpPr>
                  <p:nvPr/>
                </p:nvGrpSpPr>
                <p:grpSpPr bwMode="auto">
                  <a:xfrm>
                    <a:off x="768" y="1056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821" name="Oval 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22" name="Oval 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23" name="Oval 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24" name="Oval 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25" name="Oval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815" name="Group 70"/>
                  <p:cNvGrpSpPr>
                    <a:grpSpLocks/>
                  </p:cNvGrpSpPr>
                  <p:nvPr/>
                </p:nvGrpSpPr>
                <p:grpSpPr bwMode="auto">
                  <a:xfrm>
                    <a:off x="768" y="2054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816" name="Oval 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17" name="Oval 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18" name="Oval 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19" name="Oval 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20" name="Oval 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  <p:sp>
              <p:nvSpPr>
                <p:cNvPr id="449" name="Line 77"/>
                <p:cNvSpPr>
                  <a:spLocks noChangeShapeType="1"/>
                </p:cNvSpPr>
                <p:nvPr/>
              </p:nvSpPr>
              <p:spPr bwMode="auto">
                <a:xfrm flipH="1" flipV="1">
                  <a:off x="621785" y="3262040"/>
                  <a:ext cx="281503" cy="3524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0" name="Line 78"/>
                <p:cNvSpPr>
                  <a:spLocks noChangeShapeType="1"/>
                </p:cNvSpPr>
                <p:nvPr/>
              </p:nvSpPr>
              <p:spPr bwMode="auto">
                <a:xfrm flipV="1">
                  <a:off x="1112838" y="2779713"/>
                  <a:ext cx="155575" cy="19367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1" name="Line 79"/>
                <p:cNvSpPr>
                  <a:spLocks noChangeShapeType="1"/>
                </p:cNvSpPr>
                <p:nvPr/>
              </p:nvSpPr>
              <p:spPr bwMode="auto">
                <a:xfrm>
                  <a:off x="879475" y="2779713"/>
                  <a:ext cx="388938" cy="38735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2" name="Line 80"/>
                <p:cNvSpPr>
                  <a:spLocks noChangeShapeType="1"/>
                </p:cNvSpPr>
                <p:nvPr/>
              </p:nvSpPr>
              <p:spPr bwMode="auto">
                <a:xfrm flipV="1">
                  <a:off x="879475" y="3011488"/>
                  <a:ext cx="195263" cy="195262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3" name="Line 81"/>
                <p:cNvSpPr>
                  <a:spLocks noChangeShapeType="1"/>
                </p:cNvSpPr>
                <p:nvPr/>
              </p:nvSpPr>
              <p:spPr bwMode="auto">
                <a:xfrm flipH="1" flipV="1">
                  <a:off x="691516" y="2358513"/>
                  <a:ext cx="187957" cy="32262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4" name="Line 82"/>
                <p:cNvSpPr>
                  <a:spLocks noChangeShapeType="1"/>
                </p:cNvSpPr>
                <p:nvPr/>
              </p:nvSpPr>
              <p:spPr bwMode="auto">
                <a:xfrm flipV="1">
                  <a:off x="1268413" y="3206750"/>
                  <a:ext cx="387350" cy="38735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5" name="Line 83"/>
                <p:cNvSpPr>
                  <a:spLocks noChangeShapeType="1"/>
                </p:cNvSpPr>
                <p:nvPr/>
              </p:nvSpPr>
              <p:spPr bwMode="auto">
                <a:xfrm>
                  <a:off x="1655763" y="3594100"/>
                  <a:ext cx="427037" cy="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6" name="Line 84"/>
                <p:cNvSpPr>
                  <a:spLocks noChangeShapeType="1"/>
                </p:cNvSpPr>
                <p:nvPr/>
              </p:nvSpPr>
              <p:spPr bwMode="auto">
                <a:xfrm>
                  <a:off x="1666875" y="2779713"/>
                  <a:ext cx="388938" cy="38735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7" name="Line 85"/>
                <p:cNvSpPr>
                  <a:spLocks noChangeShapeType="1"/>
                </p:cNvSpPr>
                <p:nvPr/>
              </p:nvSpPr>
              <p:spPr bwMode="auto">
                <a:xfrm>
                  <a:off x="1279525" y="2379663"/>
                  <a:ext cx="393700" cy="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8" name="Freeform 86"/>
                <p:cNvSpPr>
                  <a:spLocks/>
                </p:cNvSpPr>
                <p:nvPr/>
              </p:nvSpPr>
              <p:spPr bwMode="auto">
                <a:xfrm>
                  <a:off x="896938" y="1392238"/>
                  <a:ext cx="781050" cy="184150"/>
                </a:xfrm>
                <a:custGeom>
                  <a:avLst/>
                  <a:gdLst>
                    <a:gd name="T0" fmla="*/ 0 w 966"/>
                    <a:gd name="T1" fmla="*/ 2147483646 h 227"/>
                    <a:gd name="T2" fmla="*/ 2147483646 w 966"/>
                    <a:gd name="T3" fmla="*/ 2147483646 h 227"/>
                    <a:gd name="T4" fmla="*/ 2147483646 w 966"/>
                    <a:gd name="T5" fmla="*/ 2147483646 h 227"/>
                    <a:gd name="T6" fmla="*/ 0 60000 65536"/>
                    <a:gd name="T7" fmla="*/ 0 60000 65536"/>
                    <a:gd name="T8" fmla="*/ 0 60000 65536"/>
                    <a:gd name="T9" fmla="*/ 0 w 966"/>
                    <a:gd name="T10" fmla="*/ 0 h 227"/>
                    <a:gd name="T11" fmla="*/ 966 w 966"/>
                    <a:gd name="T12" fmla="*/ 227 h 2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66" h="227">
                      <a:moveTo>
                        <a:pt x="0" y="227"/>
                      </a:moveTo>
                      <a:cubicBezTo>
                        <a:pt x="149" y="114"/>
                        <a:pt x="298" y="2"/>
                        <a:pt x="459" y="1"/>
                      </a:cubicBezTo>
                      <a:cubicBezTo>
                        <a:pt x="620" y="0"/>
                        <a:pt x="793" y="110"/>
                        <a:pt x="966" y="220"/>
                      </a:cubicBezTo>
                    </a:path>
                  </a:pathLst>
                </a:custGeom>
                <a:noFill/>
                <a:ln w="57150" cmpd="sng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9" name="Line 87"/>
                <p:cNvSpPr>
                  <a:spLocks noChangeShapeType="1"/>
                </p:cNvSpPr>
                <p:nvPr/>
              </p:nvSpPr>
              <p:spPr bwMode="auto">
                <a:xfrm flipH="1">
                  <a:off x="874713" y="1570038"/>
                  <a:ext cx="404812" cy="40005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0" name="Line 88"/>
                <p:cNvSpPr>
                  <a:spLocks noChangeShapeType="1"/>
                </p:cNvSpPr>
                <p:nvPr/>
              </p:nvSpPr>
              <p:spPr bwMode="auto">
                <a:xfrm>
                  <a:off x="1257300" y="1981200"/>
                  <a:ext cx="409575" cy="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1" name="Line 89"/>
                <p:cNvSpPr>
                  <a:spLocks noChangeShapeType="1"/>
                </p:cNvSpPr>
                <p:nvPr/>
              </p:nvSpPr>
              <p:spPr bwMode="auto">
                <a:xfrm flipV="1">
                  <a:off x="2066925" y="1974850"/>
                  <a:ext cx="404813" cy="8096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2" name="Line 90"/>
                <p:cNvSpPr>
                  <a:spLocks noChangeShapeType="1"/>
                </p:cNvSpPr>
                <p:nvPr/>
              </p:nvSpPr>
              <p:spPr bwMode="auto">
                <a:xfrm>
                  <a:off x="2066925" y="1979613"/>
                  <a:ext cx="4763" cy="417512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3" name="Line 91"/>
                <p:cNvSpPr>
                  <a:spLocks noChangeShapeType="1"/>
                </p:cNvSpPr>
                <p:nvPr/>
              </p:nvSpPr>
              <p:spPr bwMode="auto">
                <a:xfrm>
                  <a:off x="2460625" y="2773363"/>
                  <a:ext cx="398463" cy="8096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4" name="Line 92"/>
                <p:cNvSpPr>
                  <a:spLocks noChangeShapeType="1"/>
                </p:cNvSpPr>
                <p:nvPr/>
              </p:nvSpPr>
              <p:spPr bwMode="auto">
                <a:xfrm>
                  <a:off x="2471738" y="3200400"/>
                  <a:ext cx="0" cy="40005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5" name="Line 93"/>
                <p:cNvSpPr>
                  <a:spLocks noChangeShapeType="1"/>
                </p:cNvSpPr>
                <p:nvPr/>
              </p:nvSpPr>
              <p:spPr bwMode="auto">
                <a:xfrm flipV="1">
                  <a:off x="2460625" y="1990725"/>
                  <a:ext cx="798513" cy="3778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6" name="Line 94"/>
                <p:cNvSpPr>
                  <a:spLocks noChangeShapeType="1"/>
                </p:cNvSpPr>
                <p:nvPr/>
              </p:nvSpPr>
              <p:spPr bwMode="auto">
                <a:xfrm>
                  <a:off x="2859088" y="1990725"/>
                  <a:ext cx="0" cy="15557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7" name="Line 95"/>
                <p:cNvSpPr>
                  <a:spLocks noChangeShapeType="1"/>
                </p:cNvSpPr>
                <p:nvPr/>
              </p:nvSpPr>
              <p:spPr bwMode="auto">
                <a:xfrm>
                  <a:off x="2859088" y="2224088"/>
                  <a:ext cx="0" cy="15557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8" name="Line 96"/>
                <p:cNvSpPr>
                  <a:spLocks noChangeShapeType="1"/>
                </p:cNvSpPr>
                <p:nvPr/>
              </p:nvSpPr>
              <p:spPr bwMode="auto">
                <a:xfrm>
                  <a:off x="2078038" y="1570038"/>
                  <a:ext cx="393700" cy="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9" name="Line 97"/>
                <p:cNvSpPr>
                  <a:spLocks noChangeShapeType="1"/>
                </p:cNvSpPr>
                <p:nvPr/>
              </p:nvSpPr>
              <p:spPr bwMode="auto">
                <a:xfrm>
                  <a:off x="2859088" y="1558925"/>
                  <a:ext cx="793750" cy="4159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0" name="Line 98"/>
                <p:cNvSpPr>
                  <a:spLocks noChangeShapeType="1"/>
                </p:cNvSpPr>
                <p:nvPr/>
              </p:nvSpPr>
              <p:spPr bwMode="auto">
                <a:xfrm>
                  <a:off x="3259138" y="1565275"/>
                  <a:ext cx="393700" cy="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1" name="Line 99"/>
                <p:cNvSpPr>
                  <a:spLocks noChangeShapeType="1"/>
                </p:cNvSpPr>
                <p:nvPr/>
              </p:nvSpPr>
              <p:spPr bwMode="auto">
                <a:xfrm flipH="1">
                  <a:off x="2847975" y="2397125"/>
                  <a:ext cx="400050" cy="382588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2" name="Line 100"/>
                <p:cNvSpPr>
                  <a:spLocks noChangeShapeType="1"/>
                </p:cNvSpPr>
                <p:nvPr/>
              </p:nvSpPr>
              <p:spPr bwMode="auto">
                <a:xfrm>
                  <a:off x="2865438" y="3189288"/>
                  <a:ext cx="387350" cy="40005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3" name="Line 101"/>
                <p:cNvSpPr>
                  <a:spLocks noChangeShapeType="1"/>
                </p:cNvSpPr>
                <p:nvPr/>
              </p:nvSpPr>
              <p:spPr bwMode="auto">
                <a:xfrm flipV="1">
                  <a:off x="3252788" y="2379663"/>
                  <a:ext cx="804862" cy="420687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4" name="Line 102"/>
                <p:cNvSpPr>
                  <a:spLocks noChangeShapeType="1"/>
                </p:cNvSpPr>
                <p:nvPr/>
              </p:nvSpPr>
              <p:spPr bwMode="auto">
                <a:xfrm>
                  <a:off x="3648075" y="2368550"/>
                  <a:ext cx="0" cy="160338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5" name="Line 103"/>
                <p:cNvSpPr>
                  <a:spLocks noChangeShapeType="1"/>
                </p:cNvSpPr>
                <p:nvPr/>
              </p:nvSpPr>
              <p:spPr bwMode="auto">
                <a:xfrm>
                  <a:off x="3648075" y="2628900"/>
                  <a:ext cx="0" cy="160338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6" name="Line 104"/>
                <p:cNvSpPr>
                  <a:spLocks noChangeShapeType="1"/>
                </p:cNvSpPr>
                <p:nvPr/>
              </p:nvSpPr>
              <p:spPr bwMode="auto">
                <a:xfrm>
                  <a:off x="3241675" y="3189288"/>
                  <a:ext cx="400050" cy="40005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7" name="Line 105"/>
                <p:cNvSpPr>
                  <a:spLocks noChangeShapeType="1"/>
                </p:cNvSpPr>
                <p:nvPr/>
              </p:nvSpPr>
              <p:spPr bwMode="auto">
                <a:xfrm>
                  <a:off x="4041775" y="1558925"/>
                  <a:ext cx="0" cy="4159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8" name="Line 106"/>
                <p:cNvSpPr>
                  <a:spLocks noChangeShapeType="1"/>
                </p:cNvSpPr>
                <p:nvPr/>
              </p:nvSpPr>
              <p:spPr bwMode="auto">
                <a:xfrm flipV="1">
                  <a:off x="4468813" y="1587500"/>
                  <a:ext cx="387350" cy="1192213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9" name="Line 107"/>
                <p:cNvSpPr>
                  <a:spLocks noChangeShapeType="1"/>
                </p:cNvSpPr>
                <p:nvPr/>
              </p:nvSpPr>
              <p:spPr bwMode="auto">
                <a:xfrm>
                  <a:off x="3652838" y="3189288"/>
                  <a:ext cx="776287" cy="38735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0" name="Line 108"/>
                <p:cNvSpPr>
                  <a:spLocks noChangeShapeType="1"/>
                </p:cNvSpPr>
                <p:nvPr/>
              </p:nvSpPr>
              <p:spPr bwMode="auto">
                <a:xfrm>
                  <a:off x="4046538" y="3195638"/>
                  <a:ext cx="0" cy="12065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1" name="Line 109"/>
                <p:cNvSpPr>
                  <a:spLocks noChangeShapeType="1"/>
                </p:cNvSpPr>
                <p:nvPr/>
              </p:nvSpPr>
              <p:spPr bwMode="auto">
                <a:xfrm>
                  <a:off x="4051300" y="3411538"/>
                  <a:ext cx="0" cy="182562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2" name="Line 110"/>
                <p:cNvSpPr>
                  <a:spLocks noChangeShapeType="1"/>
                </p:cNvSpPr>
                <p:nvPr/>
              </p:nvSpPr>
              <p:spPr bwMode="auto">
                <a:xfrm flipH="1">
                  <a:off x="4057650" y="1981200"/>
                  <a:ext cx="393700" cy="80327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3" name="Freeform 111"/>
                <p:cNvSpPr>
                  <a:spLocks/>
                </p:cNvSpPr>
                <p:nvPr/>
              </p:nvSpPr>
              <p:spPr bwMode="auto">
                <a:xfrm>
                  <a:off x="4451350" y="1581150"/>
                  <a:ext cx="150813" cy="798513"/>
                </a:xfrm>
                <a:custGeom>
                  <a:avLst/>
                  <a:gdLst>
                    <a:gd name="T0" fmla="*/ 0 w 187"/>
                    <a:gd name="T1" fmla="*/ 0 h 987"/>
                    <a:gd name="T2" fmla="*/ 2147483646 w 187"/>
                    <a:gd name="T3" fmla="*/ 2147483646 h 987"/>
                    <a:gd name="T4" fmla="*/ 2147483646 w 187"/>
                    <a:gd name="T5" fmla="*/ 2147483646 h 987"/>
                    <a:gd name="T6" fmla="*/ 0 60000 65536"/>
                    <a:gd name="T7" fmla="*/ 0 60000 65536"/>
                    <a:gd name="T8" fmla="*/ 0 60000 65536"/>
                    <a:gd name="T9" fmla="*/ 0 w 187"/>
                    <a:gd name="T10" fmla="*/ 0 h 987"/>
                    <a:gd name="T11" fmla="*/ 187 w 187"/>
                    <a:gd name="T12" fmla="*/ 987 h 9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7" h="987">
                      <a:moveTo>
                        <a:pt x="0" y="0"/>
                      </a:moveTo>
                      <a:cubicBezTo>
                        <a:pt x="91" y="158"/>
                        <a:pt x="183" y="316"/>
                        <a:pt x="185" y="480"/>
                      </a:cubicBezTo>
                      <a:cubicBezTo>
                        <a:pt x="187" y="644"/>
                        <a:pt x="42" y="903"/>
                        <a:pt x="14" y="987"/>
                      </a:cubicBezTo>
                    </a:path>
                  </a:pathLst>
                </a:custGeom>
                <a:noFill/>
                <a:ln w="57150" cmpd="sng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4" name="Line 112"/>
                <p:cNvSpPr>
                  <a:spLocks noChangeShapeType="1"/>
                </p:cNvSpPr>
                <p:nvPr/>
              </p:nvSpPr>
              <p:spPr bwMode="auto">
                <a:xfrm flipV="1">
                  <a:off x="4462463" y="2814638"/>
                  <a:ext cx="398462" cy="38100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485" name="Group 2"/>
                <p:cNvGrpSpPr>
                  <a:grpSpLocks/>
                </p:cNvGrpSpPr>
                <p:nvPr/>
              </p:nvGrpSpPr>
              <p:grpSpPr bwMode="auto">
                <a:xfrm flipV="1">
                  <a:off x="4848226" y="1539875"/>
                  <a:ext cx="3760112" cy="2193925"/>
                  <a:chOff x="4847602" y="1467068"/>
                  <a:chExt cx="3761383" cy="2192591"/>
                </a:xfrm>
              </p:grpSpPr>
              <p:grpSp>
                <p:nvGrpSpPr>
                  <p:cNvPr id="702" name="Group 2"/>
                  <p:cNvGrpSpPr>
                    <a:grpSpLocks/>
                  </p:cNvGrpSpPr>
                  <p:nvPr/>
                </p:nvGrpSpPr>
                <p:grpSpPr bwMode="auto">
                  <a:xfrm>
                    <a:off x="4847602" y="1563443"/>
                    <a:ext cx="1669209" cy="2096216"/>
                    <a:chOff x="768" y="1056"/>
                    <a:chExt cx="2064" cy="2592"/>
                  </a:xfrm>
                </p:grpSpPr>
                <p:grpSp>
                  <p:nvGrpSpPr>
                    <p:cNvPr id="774" name="Group 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3052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805" name="Oval 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806" name="Oval 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807" name="Oval 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808" name="Oval 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809" name="Oval 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775" name="Group 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2553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800" name="Oval 1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801" name="Oval 1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802" name="Oval 1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803" name="Oval 1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804" name="Oval 1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776" name="Group 1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3552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795" name="Oval 1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96" name="Oval 1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97" name="Oval 1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98" name="Oval 1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99" name="Oval 2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777" name="Group 2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1555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790" name="Oval 2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91" name="Oval 2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92" name="Oval 2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93" name="Oval 2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94" name="Oval 2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778" name="Group 2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1056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785" name="Oval 2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86" name="Oval 2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87" name="Oval 3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88" name="Oval 3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89" name="Oval 3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779" name="Group 3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2054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780" name="Oval 3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81" name="Oval 3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82" name="Oval 3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83" name="Oval 3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84" name="Oval 3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703" name="Group 39"/>
                  <p:cNvGrpSpPr>
                    <a:grpSpLocks/>
                  </p:cNvGrpSpPr>
                  <p:nvPr/>
                </p:nvGrpSpPr>
                <p:grpSpPr bwMode="auto">
                  <a:xfrm>
                    <a:off x="6827362" y="1563443"/>
                    <a:ext cx="1669209" cy="2096216"/>
                    <a:chOff x="768" y="1056"/>
                    <a:chExt cx="2064" cy="2592"/>
                  </a:xfrm>
                </p:grpSpPr>
                <p:grpSp>
                  <p:nvGrpSpPr>
                    <p:cNvPr id="738" name="Group 4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3052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769" name="Oval 4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70" name="Oval 4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71" name="Oval 4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72" name="Oval 4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73" name="Oval 4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739" name="Group 4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2553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764" name="Oval 4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65" name="Oval 4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66" name="Oval 4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67" name="Oval 5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68" name="Oval 5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740" name="Group 52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3552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759" name="Oval 5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60" name="Oval 5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61" name="Oval 5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62" name="Oval 5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63" name="Oval 5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741" name="Group 5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1555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754" name="Oval 5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55" name="Oval 6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56" name="Oval 6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57" name="Oval 6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58" name="Oval 6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742" name="Group 64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1056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749" name="Oval 6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50" name="Oval 6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51" name="Oval 6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52" name="Oval 6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53" name="Oval 6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743" name="Group 7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2054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744" name="Oval 7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45" name="Oval 7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46" name="Oval 7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47" name="Oval 7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48" name="Oval 7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</p:grpSp>
              <p:sp>
                <p:nvSpPr>
                  <p:cNvPr id="704" name="Line 7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119334" y="2805645"/>
                    <a:ext cx="155275" cy="194094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05" name="Line 79"/>
                  <p:cNvSpPr>
                    <a:spLocks noChangeShapeType="1"/>
                  </p:cNvSpPr>
                  <p:nvPr/>
                </p:nvSpPr>
                <p:spPr bwMode="auto">
                  <a:xfrm>
                    <a:off x="4886421" y="2805645"/>
                    <a:ext cx="388188" cy="388188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06" name="Line 8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886421" y="3038558"/>
                    <a:ext cx="194094" cy="194094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07" name="Line 8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274609" y="3232652"/>
                    <a:ext cx="388188" cy="388188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08" name="Line 83"/>
                  <p:cNvSpPr>
                    <a:spLocks noChangeShapeType="1"/>
                  </p:cNvSpPr>
                  <p:nvPr/>
                </p:nvSpPr>
                <p:spPr bwMode="auto">
                  <a:xfrm>
                    <a:off x="5662798" y="3620840"/>
                    <a:ext cx="427007" cy="0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09" name="Line 84"/>
                  <p:cNvSpPr>
                    <a:spLocks noChangeShapeType="1"/>
                  </p:cNvSpPr>
                  <p:nvPr/>
                </p:nvSpPr>
                <p:spPr bwMode="auto">
                  <a:xfrm>
                    <a:off x="5674120" y="2805645"/>
                    <a:ext cx="388188" cy="388188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10" name="Line 85"/>
                  <p:cNvSpPr>
                    <a:spLocks noChangeShapeType="1"/>
                  </p:cNvSpPr>
                  <p:nvPr/>
                </p:nvSpPr>
                <p:spPr bwMode="auto">
                  <a:xfrm>
                    <a:off x="5285931" y="2406135"/>
                    <a:ext cx="393850" cy="0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11" name="Freeform 86"/>
                  <p:cNvSpPr>
                    <a:spLocks/>
                  </p:cNvSpPr>
                  <p:nvPr/>
                </p:nvSpPr>
                <p:spPr bwMode="auto">
                  <a:xfrm>
                    <a:off x="4903405" y="1467068"/>
                    <a:ext cx="781229" cy="135193"/>
                  </a:xfrm>
                  <a:custGeom>
                    <a:avLst/>
                    <a:gdLst>
                      <a:gd name="T0" fmla="*/ 0 w 966"/>
                      <a:gd name="T1" fmla="*/ 2147483646 h 227"/>
                      <a:gd name="T2" fmla="*/ 2147483646 w 966"/>
                      <a:gd name="T3" fmla="*/ 2147483646 h 227"/>
                      <a:gd name="T4" fmla="*/ 2147483646 w 966"/>
                      <a:gd name="T5" fmla="*/ 2147483646 h 227"/>
                      <a:gd name="T6" fmla="*/ 0 60000 65536"/>
                      <a:gd name="T7" fmla="*/ 0 60000 65536"/>
                      <a:gd name="T8" fmla="*/ 0 60000 65536"/>
                      <a:gd name="T9" fmla="*/ 0 w 966"/>
                      <a:gd name="T10" fmla="*/ 0 h 227"/>
                      <a:gd name="T11" fmla="*/ 966 w 966"/>
                      <a:gd name="T12" fmla="*/ 227 h 227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966" h="227">
                        <a:moveTo>
                          <a:pt x="0" y="227"/>
                        </a:moveTo>
                        <a:cubicBezTo>
                          <a:pt x="149" y="114"/>
                          <a:pt x="298" y="2"/>
                          <a:pt x="459" y="1"/>
                        </a:cubicBezTo>
                        <a:cubicBezTo>
                          <a:pt x="620" y="0"/>
                          <a:pt x="793" y="110"/>
                          <a:pt x="966" y="220"/>
                        </a:cubicBezTo>
                      </a:path>
                    </a:pathLst>
                  </a:custGeom>
                  <a:noFill/>
                  <a:ln w="57150" cmpd="sng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12" name="Line 8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880760" y="1596601"/>
                    <a:ext cx="405171" cy="399510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13" name="Line 88"/>
                  <p:cNvSpPr>
                    <a:spLocks noChangeShapeType="1"/>
                  </p:cNvSpPr>
                  <p:nvPr/>
                </p:nvSpPr>
                <p:spPr bwMode="auto">
                  <a:xfrm>
                    <a:off x="5263287" y="2007433"/>
                    <a:ext cx="410833" cy="0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14" name="Line 8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072822" y="2001772"/>
                    <a:ext cx="405171" cy="809534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15" name="Line 90"/>
                  <p:cNvSpPr>
                    <a:spLocks noChangeShapeType="1"/>
                  </p:cNvSpPr>
                  <p:nvPr/>
                </p:nvSpPr>
                <p:spPr bwMode="auto">
                  <a:xfrm>
                    <a:off x="6073630" y="2006624"/>
                    <a:ext cx="4852" cy="416494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16" name="Line 91"/>
                  <p:cNvSpPr>
                    <a:spLocks noChangeShapeType="1"/>
                  </p:cNvSpPr>
                  <p:nvPr/>
                </p:nvSpPr>
                <p:spPr bwMode="auto">
                  <a:xfrm>
                    <a:off x="6466671" y="2799984"/>
                    <a:ext cx="399510" cy="809534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17" name="Line 92"/>
                  <p:cNvSpPr>
                    <a:spLocks noChangeShapeType="1"/>
                  </p:cNvSpPr>
                  <p:nvPr/>
                </p:nvSpPr>
                <p:spPr bwMode="auto">
                  <a:xfrm>
                    <a:off x="6477993" y="3226991"/>
                    <a:ext cx="0" cy="399510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18" name="Line 9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466671" y="2017946"/>
                    <a:ext cx="799021" cy="377675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19" name="Line 94"/>
                  <p:cNvSpPr>
                    <a:spLocks noChangeShapeType="1"/>
                  </p:cNvSpPr>
                  <p:nvPr/>
                </p:nvSpPr>
                <p:spPr bwMode="auto">
                  <a:xfrm>
                    <a:off x="6866181" y="2017946"/>
                    <a:ext cx="0" cy="155275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20" name="Line 95"/>
                  <p:cNvSpPr>
                    <a:spLocks noChangeShapeType="1"/>
                  </p:cNvSpPr>
                  <p:nvPr/>
                </p:nvSpPr>
                <p:spPr bwMode="auto">
                  <a:xfrm>
                    <a:off x="6866181" y="2250859"/>
                    <a:ext cx="0" cy="155275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21" name="Line 96"/>
                  <p:cNvSpPr>
                    <a:spLocks noChangeShapeType="1"/>
                  </p:cNvSpPr>
                  <p:nvPr/>
                </p:nvSpPr>
                <p:spPr bwMode="auto">
                  <a:xfrm>
                    <a:off x="6084144" y="1596601"/>
                    <a:ext cx="393849" cy="0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22" name="Line 97"/>
                  <p:cNvSpPr>
                    <a:spLocks noChangeShapeType="1"/>
                  </p:cNvSpPr>
                  <p:nvPr/>
                </p:nvSpPr>
                <p:spPr bwMode="auto">
                  <a:xfrm>
                    <a:off x="6866181" y="1585278"/>
                    <a:ext cx="792551" cy="416493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23" name="Line 98"/>
                  <p:cNvSpPr>
                    <a:spLocks noChangeShapeType="1"/>
                  </p:cNvSpPr>
                  <p:nvPr/>
                </p:nvSpPr>
                <p:spPr bwMode="auto">
                  <a:xfrm>
                    <a:off x="7265691" y="1590939"/>
                    <a:ext cx="393850" cy="0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24" name="Line 9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854859" y="2423118"/>
                    <a:ext cx="399510" cy="382527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25" name="Line 100"/>
                  <p:cNvSpPr>
                    <a:spLocks noChangeShapeType="1"/>
                  </p:cNvSpPr>
                  <p:nvPr/>
                </p:nvSpPr>
                <p:spPr bwMode="auto">
                  <a:xfrm>
                    <a:off x="6871842" y="3215669"/>
                    <a:ext cx="388188" cy="399510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26" name="Line 10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260031" y="2406135"/>
                    <a:ext cx="803873" cy="421346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27" name="Line 102"/>
                  <p:cNvSpPr>
                    <a:spLocks noChangeShapeType="1"/>
                  </p:cNvSpPr>
                  <p:nvPr/>
                </p:nvSpPr>
                <p:spPr bwMode="auto">
                  <a:xfrm>
                    <a:off x="7653880" y="2395621"/>
                    <a:ext cx="0" cy="160128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28" name="Line 103"/>
                  <p:cNvSpPr>
                    <a:spLocks noChangeShapeType="1"/>
                  </p:cNvSpPr>
                  <p:nvPr/>
                </p:nvSpPr>
                <p:spPr bwMode="auto">
                  <a:xfrm>
                    <a:off x="7653880" y="2656031"/>
                    <a:ext cx="0" cy="160128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29" name="Line 104"/>
                  <p:cNvSpPr>
                    <a:spLocks noChangeShapeType="1"/>
                  </p:cNvSpPr>
                  <p:nvPr/>
                </p:nvSpPr>
                <p:spPr bwMode="auto">
                  <a:xfrm>
                    <a:off x="7248708" y="3215669"/>
                    <a:ext cx="399510" cy="399510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30" name="Line 105"/>
                  <p:cNvSpPr>
                    <a:spLocks noChangeShapeType="1"/>
                  </p:cNvSpPr>
                  <p:nvPr/>
                </p:nvSpPr>
                <p:spPr bwMode="auto">
                  <a:xfrm>
                    <a:off x="8047729" y="1585278"/>
                    <a:ext cx="0" cy="416493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32" name="Line 107"/>
                  <p:cNvSpPr>
                    <a:spLocks noChangeShapeType="1"/>
                  </p:cNvSpPr>
                  <p:nvPr/>
                </p:nvSpPr>
                <p:spPr bwMode="auto">
                  <a:xfrm>
                    <a:off x="7659541" y="3215669"/>
                    <a:ext cx="776376" cy="388188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33" name="Line 108"/>
                  <p:cNvSpPr>
                    <a:spLocks noChangeShapeType="1"/>
                  </p:cNvSpPr>
                  <p:nvPr/>
                </p:nvSpPr>
                <p:spPr bwMode="auto">
                  <a:xfrm>
                    <a:off x="8052582" y="3221330"/>
                    <a:ext cx="0" cy="122118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34" name="Line 109"/>
                  <p:cNvSpPr>
                    <a:spLocks noChangeShapeType="1"/>
                  </p:cNvSpPr>
                  <p:nvPr/>
                </p:nvSpPr>
                <p:spPr bwMode="auto">
                  <a:xfrm>
                    <a:off x="8058242" y="3438068"/>
                    <a:ext cx="0" cy="182772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35" name="Line 11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8063904" y="2007433"/>
                    <a:ext cx="393849" cy="803873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36" name="Freeform 111"/>
                  <p:cNvSpPr>
                    <a:spLocks/>
                  </p:cNvSpPr>
                  <p:nvPr/>
                </p:nvSpPr>
                <p:spPr bwMode="auto">
                  <a:xfrm>
                    <a:off x="8457753" y="1607923"/>
                    <a:ext cx="151232" cy="798212"/>
                  </a:xfrm>
                  <a:custGeom>
                    <a:avLst/>
                    <a:gdLst>
                      <a:gd name="T0" fmla="*/ 0 w 187"/>
                      <a:gd name="T1" fmla="*/ 0 h 987"/>
                      <a:gd name="T2" fmla="*/ 2147483646 w 187"/>
                      <a:gd name="T3" fmla="*/ 2147483646 h 987"/>
                      <a:gd name="T4" fmla="*/ 2147483646 w 187"/>
                      <a:gd name="T5" fmla="*/ 2147483646 h 987"/>
                      <a:gd name="T6" fmla="*/ 0 60000 65536"/>
                      <a:gd name="T7" fmla="*/ 0 60000 65536"/>
                      <a:gd name="T8" fmla="*/ 0 60000 65536"/>
                      <a:gd name="T9" fmla="*/ 0 w 187"/>
                      <a:gd name="T10" fmla="*/ 0 h 987"/>
                      <a:gd name="T11" fmla="*/ 187 w 187"/>
                      <a:gd name="T12" fmla="*/ 987 h 987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87" h="987">
                        <a:moveTo>
                          <a:pt x="0" y="0"/>
                        </a:moveTo>
                        <a:cubicBezTo>
                          <a:pt x="91" y="158"/>
                          <a:pt x="183" y="316"/>
                          <a:pt x="185" y="480"/>
                        </a:cubicBezTo>
                        <a:cubicBezTo>
                          <a:pt x="187" y="644"/>
                          <a:pt x="42" y="903"/>
                          <a:pt x="14" y="987"/>
                        </a:cubicBezTo>
                      </a:path>
                    </a:pathLst>
                  </a:custGeom>
                  <a:noFill/>
                  <a:ln w="57150" cmpd="sng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486" name="Group 2"/>
                <p:cNvGrpSpPr>
                  <a:grpSpLocks/>
                </p:cNvGrpSpPr>
                <p:nvPr/>
              </p:nvGrpSpPr>
              <p:grpSpPr bwMode="auto">
                <a:xfrm>
                  <a:off x="847725" y="3970338"/>
                  <a:ext cx="1668463" cy="2095500"/>
                  <a:chOff x="768" y="1056"/>
                  <a:chExt cx="2064" cy="2592"/>
                </a:xfrm>
              </p:grpSpPr>
              <p:grpSp>
                <p:nvGrpSpPr>
                  <p:cNvPr id="666" name="Group 3"/>
                  <p:cNvGrpSpPr>
                    <a:grpSpLocks/>
                  </p:cNvGrpSpPr>
                  <p:nvPr/>
                </p:nvGrpSpPr>
                <p:grpSpPr bwMode="auto">
                  <a:xfrm>
                    <a:off x="768" y="30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97" name="Oval 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" name="Oval 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9" name="Oval 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" name="Oval 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1" name="Oval 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67" name="Group 9"/>
                  <p:cNvGrpSpPr>
                    <a:grpSpLocks/>
                  </p:cNvGrpSpPr>
                  <p:nvPr/>
                </p:nvGrpSpPr>
                <p:grpSpPr bwMode="auto">
                  <a:xfrm>
                    <a:off x="768" y="2553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92" name="Oval 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3" name="Oval 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4" name="Oval 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5" name="Oval 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6" name="Oval 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68" name="Group 15"/>
                  <p:cNvGrpSpPr>
                    <a:grpSpLocks/>
                  </p:cNvGrpSpPr>
                  <p:nvPr/>
                </p:nvGrpSpPr>
                <p:grpSpPr bwMode="auto">
                  <a:xfrm>
                    <a:off x="768" y="35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87" name="Oval 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88" name="Oval 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89" name="Oval 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0" name="Oval 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1" name="Oval 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69" name="Group 21"/>
                  <p:cNvGrpSpPr>
                    <a:grpSpLocks/>
                  </p:cNvGrpSpPr>
                  <p:nvPr/>
                </p:nvGrpSpPr>
                <p:grpSpPr bwMode="auto">
                  <a:xfrm>
                    <a:off x="768" y="1555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82" name="Oval 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83" name="Oval 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84" name="Oval 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85" name="Oval 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86" name="Oval 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70" name="Group 27"/>
                  <p:cNvGrpSpPr>
                    <a:grpSpLocks/>
                  </p:cNvGrpSpPr>
                  <p:nvPr/>
                </p:nvGrpSpPr>
                <p:grpSpPr bwMode="auto">
                  <a:xfrm>
                    <a:off x="768" y="1056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77" name="Oval 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78" name="Oval 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79" name="Oval 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80" name="Oval 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81" name="Oval 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71" name="Group 33"/>
                  <p:cNvGrpSpPr>
                    <a:grpSpLocks/>
                  </p:cNvGrpSpPr>
                  <p:nvPr/>
                </p:nvGrpSpPr>
                <p:grpSpPr bwMode="auto">
                  <a:xfrm>
                    <a:off x="768" y="2054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72" name="Oval 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73" name="Oval 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74" name="Oval 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75" name="Oval 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76" name="Oval 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487" name="Group 39"/>
                <p:cNvGrpSpPr>
                  <a:grpSpLocks/>
                </p:cNvGrpSpPr>
                <p:nvPr/>
              </p:nvGrpSpPr>
              <p:grpSpPr bwMode="auto">
                <a:xfrm>
                  <a:off x="2827338" y="3970338"/>
                  <a:ext cx="1668462" cy="2095500"/>
                  <a:chOff x="768" y="1056"/>
                  <a:chExt cx="2064" cy="2592"/>
                </a:xfrm>
              </p:grpSpPr>
              <p:grpSp>
                <p:nvGrpSpPr>
                  <p:cNvPr id="630" name="Group 40"/>
                  <p:cNvGrpSpPr>
                    <a:grpSpLocks/>
                  </p:cNvGrpSpPr>
                  <p:nvPr/>
                </p:nvGrpSpPr>
                <p:grpSpPr bwMode="auto">
                  <a:xfrm>
                    <a:off x="768" y="30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61" name="Oval 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62" name="Oval 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63" name="Oval 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64" name="Oval 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65" name="Oval 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31" name="Group 46"/>
                  <p:cNvGrpSpPr>
                    <a:grpSpLocks/>
                  </p:cNvGrpSpPr>
                  <p:nvPr/>
                </p:nvGrpSpPr>
                <p:grpSpPr bwMode="auto">
                  <a:xfrm>
                    <a:off x="768" y="2553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56" name="Oval 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57" name="Oval 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58" name="Oval 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59" name="Oval 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60" name="Oval 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32" name="Group 52"/>
                  <p:cNvGrpSpPr>
                    <a:grpSpLocks/>
                  </p:cNvGrpSpPr>
                  <p:nvPr/>
                </p:nvGrpSpPr>
                <p:grpSpPr bwMode="auto">
                  <a:xfrm>
                    <a:off x="768" y="35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51" name="Oval 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52" name="Oval 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53" name="Oval 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54" name="Oval 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55" name="Oval 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33" name="Group 58"/>
                  <p:cNvGrpSpPr>
                    <a:grpSpLocks/>
                  </p:cNvGrpSpPr>
                  <p:nvPr/>
                </p:nvGrpSpPr>
                <p:grpSpPr bwMode="auto">
                  <a:xfrm>
                    <a:off x="768" y="1555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46" name="Oval 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47" name="Oval 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48" name="Oval 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49" name="Oval 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50" name="Oval 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34" name="Group 64"/>
                  <p:cNvGrpSpPr>
                    <a:grpSpLocks/>
                  </p:cNvGrpSpPr>
                  <p:nvPr/>
                </p:nvGrpSpPr>
                <p:grpSpPr bwMode="auto">
                  <a:xfrm>
                    <a:off x="768" y="1056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41" name="Oval 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42" name="Oval 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43" name="Oval 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44" name="Oval 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45" name="Oval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35" name="Group 70"/>
                  <p:cNvGrpSpPr>
                    <a:grpSpLocks/>
                  </p:cNvGrpSpPr>
                  <p:nvPr/>
                </p:nvGrpSpPr>
                <p:grpSpPr bwMode="auto">
                  <a:xfrm>
                    <a:off x="768" y="2054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36" name="Oval 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37" name="Oval 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38" name="Oval 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39" name="Oval 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40" name="Oval 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  <p:sp>
              <p:nvSpPr>
                <p:cNvPr id="488" name="Line 78"/>
                <p:cNvSpPr>
                  <a:spLocks noChangeShapeType="1"/>
                </p:cNvSpPr>
                <p:nvPr/>
              </p:nvSpPr>
              <p:spPr bwMode="auto">
                <a:xfrm flipH="1" flipV="1">
                  <a:off x="1274763" y="5211763"/>
                  <a:ext cx="19050" cy="33337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9" name="Line 79"/>
                <p:cNvSpPr>
                  <a:spLocks noChangeShapeType="1"/>
                </p:cNvSpPr>
                <p:nvPr/>
              </p:nvSpPr>
              <p:spPr bwMode="auto">
                <a:xfrm>
                  <a:off x="885825" y="5211763"/>
                  <a:ext cx="17463" cy="382587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0" name="Line 82"/>
                <p:cNvSpPr>
                  <a:spLocks noChangeShapeType="1"/>
                </p:cNvSpPr>
                <p:nvPr/>
              </p:nvSpPr>
              <p:spPr bwMode="auto">
                <a:xfrm flipV="1">
                  <a:off x="1274763" y="5638800"/>
                  <a:ext cx="387350" cy="388938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1" name="Line 84"/>
                <p:cNvSpPr>
                  <a:spLocks noChangeShapeType="1"/>
                </p:cNvSpPr>
                <p:nvPr/>
              </p:nvSpPr>
              <p:spPr bwMode="auto">
                <a:xfrm>
                  <a:off x="1673225" y="5211763"/>
                  <a:ext cx="388938" cy="388937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2" name="Line 85"/>
                <p:cNvSpPr>
                  <a:spLocks noChangeShapeType="1"/>
                </p:cNvSpPr>
                <p:nvPr/>
              </p:nvSpPr>
              <p:spPr bwMode="auto">
                <a:xfrm>
                  <a:off x="1257300" y="4813300"/>
                  <a:ext cx="393700" cy="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3" name="Freeform 86"/>
                <p:cNvSpPr>
                  <a:spLocks/>
                </p:cNvSpPr>
                <p:nvPr/>
              </p:nvSpPr>
              <p:spPr bwMode="auto">
                <a:xfrm>
                  <a:off x="903288" y="3825875"/>
                  <a:ext cx="781050" cy="182563"/>
                </a:xfrm>
                <a:custGeom>
                  <a:avLst/>
                  <a:gdLst>
                    <a:gd name="T0" fmla="*/ 0 w 966"/>
                    <a:gd name="T1" fmla="*/ 2147483646 h 227"/>
                    <a:gd name="T2" fmla="*/ 2147483646 w 966"/>
                    <a:gd name="T3" fmla="*/ 2147483646 h 227"/>
                    <a:gd name="T4" fmla="*/ 2147483646 w 966"/>
                    <a:gd name="T5" fmla="*/ 2147483646 h 227"/>
                    <a:gd name="T6" fmla="*/ 0 60000 65536"/>
                    <a:gd name="T7" fmla="*/ 0 60000 65536"/>
                    <a:gd name="T8" fmla="*/ 0 60000 65536"/>
                    <a:gd name="T9" fmla="*/ 0 w 966"/>
                    <a:gd name="T10" fmla="*/ 0 h 227"/>
                    <a:gd name="T11" fmla="*/ 966 w 966"/>
                    <a:gd name="T12" fmla="*/ 227 h 2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66" h="227">
                      <a:moveTo>
                        <a:pt x="0" y="227"/>
                      </a:moveTo>
                      <a:cubicBezTo>
                        <a:pt x="149" y="114"/>
                        <a:pt x="298" y="2"/>
                        <a:pt x="459" y="1"/>
                      </a:cubicBezTo>
                      <a:cubicBezTo>
                        <a:pt x="620" y="0"/>
                        <a:pt x="793" y="110"/>
                        <a:pt x="966" y="220"/>
                      </a:cubicBezTo>
                    </a:path>
                  </a:pathLst>
                </a:custGeom>
                <a:noFill/>
                <a:ln w="57150" cmpd="sng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4" name="Line 87"/>
                <p:cNvSpPr>
                  <a:spLocks noChangeShapeType="1"/>
                </p:cNvSpPr>
                <p:nvPr/>
              </p:nvSpPr>
              <p:spPr bwMode="auto">
                <a:xfrm flipH="1">
                  <a:off x="881063" y="4003675"/>
                  <a:ext cx="404812" cy="398463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5" name="Line 88"/>
                <p:cNvSpPr>
                  <a:spLocks noChangeShapeType="1"/>
                </p:cNvSpPr>
                <p:nvPr/>
              </p:nvSpPr>
              <p:spPr bwMode="auto">
                <a:xfrm>
                  <a:off x="1262063" y="4414838"/>
                  <a:ext cx="411162" cy="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6" name="Line 89"/>
                <p:cNvSpPr>
                  <a:spLocks noChangeShapeType="1"/>
                </p:cNvSpPr>
                <p:nvPr/>
              </p:nvSpPr>
              <p:spPr bwMode="auto">
                <a:xfrm flipV="1">
                  <a:off x="2071688" y="4408488"/>
                  <a:ext cx="406400" cy="8096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7" name="Line 90"/>
                <p:cNvSpPr>
                  <a:spLocks noChangeShapeType="1"/>
                </p:cNvSpPr>
                <p:nvPr/>
              </p:nvSpPr>
              <p:spPr bwMode="auto">
                <a:xfrm>
                  <a:off x="2073275" y="4413250"/>
                  <a:ext cx="4763" cy="4159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8" name="Line 91"/>
                <p:cNvSpPr>
                  <a:spLocks noChangeShapeType="1"/>
                </p:cNvSpPr>
                <p:nvPr/>
              </p:nvSpPr>
              <p:spPr bwMode="auto">
                <a:xfrm flipH="1">
                  <a:off x="2111375" y="5230813"/>
                  <a:ext cx="355600" cy="7715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9" name="Line 92"/>
                <p:cNvSpPr>
                  <a:spLocks noChangeShapeType="1"/>
                </p:cNvSpPr>
                <p:nvPr/>
              </p:nvSpPr>
              <p:spPr bwMode="auto">
                <a:xfrm>
                  <a:off x="2478088" y="5634038"/>
                  <a:ext cx="0" cy="398462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0" name="Line 93"/>
                <p:cNvSpPr>
                  <a:spLocks noChangeShapeType="1"/>
                </p:cNvSpPr>
                <p:nvPr/>
              </p:nvSpPr>
              <p:spPr bwMode="auto">
                <a:xfrm flipV="1">
                  <a:off x="2466975" y="4424363"/>
                  <a:ext cx="798513" cy="3778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1" name="Line 94"/>
                <p:cNvSpPr>
                  <a:spLocks noChangeShapeType="1"/>
                </p:cNvSpPr>
                <p:nvPr/>
              </p:nvSpPr>
              <p:spPr bwMode="auto">
                <a:xfrm>
                  <a:off x="2865438" y="4424363"/>
                  <a:ext cx="0" cy="15557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2" name="Line 95"/>
                <p:cNvSpPr>
                  <a:spLocks noChangeShapeType="1"/>
                </p:cNvSpPr>
                <p:nvPr/>
              </p:nvSpPr>
              <p:spPr bwMode="auto">
                <a:xfrm>
                  <a:off x="2865438" y="4657725"/>
                  <a:ext cx="0" cy="15557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3" name="Line 96"/>
                <p:cNvSpPr>
                  <a:spLocks noChangeShapeType="1"/>
                </p:cNvSpPr>
                <p:nvPr/>
              </p:nvSpPr>
              <p:spPr bwMode="auto">
                <a:xfrm>
                  <a:off x="2084388" y="4003675"/>
                  <a:ext cx="393700" cy="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4" name="Line 97"/>
                <p:cNvSpPr>
                  <a:spLocks noChangeShapeType="1"/>
                </p:cNvSpPr>
                <p:nvPr/>
              </p:nvSpPr>
              <p:spPr bwMode="auto">
                <a:xfrm>
                  <a:off x="2865438" y="3992563"/>
                  <a:ext cx="792162" cy="4159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5" name="Line 98"/>
                <p:cNvSpPr>
                  <a:spLocks noChangeShapeType="1"/>
                </p:cNvSpPr>
                <p:nvPr/>
              </p:nvSpPr>
              <p:spPr bwMode="auto">
                <a:xfrm>
                  <a:off x="3265488" y="3997325"/>
                  <a:ext cx="393700" cy="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6" name="Line 99"/>
                <p:cNvSpPr>
                  <a:spLocks noChangeShapeType="1"/>
                </p:cNvSpPr>
                <p:nvPr/>
              </p:nvSpPr>
              <p:spPr bwMode="auto">
                <a:xfrm flipH="1">
                  <a:off x="2854325" y="4829175"/>
                  <a:ext cx="400050" cy="382588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7" name="Line 100"/>
                <p:cNvSpPr>
                  <a:spLocks noChangeShapeType="1"/>
                </p:cNvSpPr>
                <p:nvPr/>
              </p:nvSpPr>
              <p:spPr bwMode="auto">
                <a:xfrm flipH="1" flipV="1">
                  <a:off x="3295650" y="6048375"/>
                  <a:ext cx="346075" cy="1588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8" name="Line 101"/>
                <p:cNvSpPr>
                  <a:spLocks noChangeShapeType="1"/>
                </p:cNvSpPr>
                <p:nvPr/>
              </p:nvSpPr>
              <p:spPr bwMode="auto">
                <a:xfrm flipV="1">
                  <a:off x="3259138" y="4813300"/>
                  <a:ext cx="804862" cy="420688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9" name="Line 102"/>
                <p:cNvSpPr>
                  <a:spLocks noChangeShapeType="1"/>
                </p:cNvSpPr>
                <p:nvPr/>
              </p:nvSpPr>
              <p:spPr bwMode="auto">
                <a:xfrm>
                  <a:off x="3652838" y="4802188"/>
                  <a:ext cx="0" cy="160337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0" name="Line 103"/>
                <p:cNvSpPr>
                  <a:spLocks noChangeShapeType="1"/>
                </p:cNvSpPr>
                <p:nvPr/>
              </p:nvSpPr>
              <p:spPr bwMode="auto">
                <a:xfrm>
                  <a:off x="3652838" y="5062538"/>
                  <a:ext cx="0" cy="160337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1" name="Line 104"/>
                <p:cNvSpPr>
                  <a:spLocks noChangeShapeType="1"/>
                </p:cNvSpPr>
                <p:nvPr/>
              </p:nvSpPr>
              <p:spPr bwMode="auto">
                <a:xfrm>
                  <a:off x="2874963" y="5611813"/>
                  <a:ext cx="381000" cy="7937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2" name="Line 105"/>
                <p:cNvSpPr>
                  <a:spLocks noChangeShapeType="1"/>
                </p:cNvSpPr>
                <p:nvPr/>
              </p:nvSpPr>
              <p:spPr bwMode="auto">
                <a:xfrm>
                  <a:off x="4046538" y="3992563"/>
                  <a:ext cx="0" cy="4159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3" name="Line 106"/>
                <p:cNvSpPr>
                  <a:spLocks noChangeShapeType="1"/>
                </p:cNvSpPr>
                <p:nvPr/>
              </p:nvSpPr>
              <p:spPr bwMode="auto">
                <a:xfrm flipV="1">
                  <a:off x="4473575" y="4818063"/>
                  <a:ext cx="430213" cy="39370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4" name="Line 107"/>
                <p:cNvSpPr>
                  <a:spLocks noChangeShapeType="1"/>
                </p:cNvSpPr>
                <p:nvPr/>
              </p:nvSpPr>
              <p:spPr bwMode="auto">
                <a:xfrm>
                  <a:off x="3659188" y="5622925"/>
                  <a:ext cx="776287" cy="38735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5" name="Line 108"/>
                <p:cNvSpPr>
                  <a:spLocks noChangeShapeType="1"/>
                </p:cNvSpPr>
                <p:nvPr/>
              </p:nvSpPr>
              <p:spPr bwMode="auto">
                <a:xfrm>
                  <a:off x="4052888" y="5627688"/>
                  <a:ext cx="0" cy="122237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6" name="Line 109"/>
                <p:cNvSpPr>
                  <a:spLocks noChangeShapeType="1"/>
                </p:cNvSpPr>
                <p:nvPr/>
              </p:nvSpPr>
              <p:spPr bwMode="auto">
                <a:xfrm>
                  <a:off x="4057650" y="5845175"/>
                  <a:ext cx="0" cy="182563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7" name="Line 110"/>
                <p:cNvSpPr>
                  <a:spLocks noChangeShapeType="1"/>
                </p:cNvSpPr>
                <p:nvPr/>
              </p:nvSpPr>
              <p:spPr bwMode="auto">
                <a:xfrm flipH="1">
                  <a:off x="4064000" y="4414838"/>
                  <a:ext cx="393700" cy="80327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8" name="Freeform 111"/>
                <p:cNvSpPr>
                  <a:spLocks/>
                </p:cNvSpPr>
                <p:nvPr/>
              </p:nvSpPr>
              <p:spPr bwMode="auto">
                <a:xfrm>
                  <a:off x="4457700" y="4014788"/>
                  <a:ext cx="150813" cy="798512"/>
                </a:xfrm>
                <a:custGeom>
                  <a:avLst/>
                  <a:gdLst>
                    <a:gd name="T0" fmla="*/ 0 w 187"/>
                    <a:gd name="T1" fmla="*/ 0 h 987"/>
                    <a:gd name="T2" fmla="*/ 2147483646 w 187"/>
                    <a:gd name="T3" fmla="*/ 2147483646 h 987"/>
                    <a:gd name="T4" fmla="*/ 2147483646 w 187"/>
                    <a:gd name="T5" fmla="*/ 2147483646 h 987"/>
                    <a:gd name="T6" fmla="*/ 0 60000 65536"/>
                    <a:gd name="T7" fmla="*/ 0 60000 65536"/>
                    <a:gd name="T8" fmla="*/ 0 60000 65536"/>
                    <a:gd name="T9" fmla="*/ 0 w 187"/>
                    <a:gd name="T10" fmla="*/ 0 h 987"/>
                    <a:gd name="T11" fmla="*/ 187 w 187"/>
                    <a:gd name="T12" fmla="*/ 987 h 9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7" h="987">
                      <a:moveTo>
                        <a:pt x="0" y="0"/>
                      </a:moveTo>
                      <a:cubicBezTo>
                        <a:pt x="91" y="158"/>
                        <a:pt x="183" y="316"/>
                        <a:pt x="185" y="480"/>
                      </a:cubicBezTo>
                      <a:cubicBezTo>
                        <a:pt x="187" y="644"/>
                        <a:pt x="42" y="903"/>
                        <a:pt x="14" y="987"/>
                      </a:cubicBezTo>
                    </a:path>
                  </a:pathLst>
                </a:custGeom>
                <a:noFill/>
                <a:ln w="57150" cmpd="sng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9" name="Line 112"/>
                <p:cNvSpPr>
                  <a:spLocks noChangeShapeType="1"/>
                </p:cNvSpPr>
                <p:nvPr/>
              </p:nvSpPr>
              <p:spPr bwMode="auto">
                <a:xfrm>
                  <a:off x="4468813" y="5627688"/>
                  <a:ext cx="160337" cy="13335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520" name="Group 2"/>
                <p:cNvGrpSpPr>
                  <a:grpSpLocks/>
                </p:cNvGrpSpPr>
                <p:nvPr/>
              </p:nvGrpSpPr>
              <p:grpSpPr bwMode="auto">
                <a:xfrm>
                  <a:off x="4860925" y="3959225"/>
                  <a:ext cx="1670050" cy="2095500"/>
                  <a:chOff x="768" y="1056"/>
                  <a:chExt cx="2064" cy="2592"/>
                </a:xfrm>
              </p:grpSpPr>
              <p:grpSp>
                <p:nvGrpSpPr>
                  <p:cNvPr id="594" name="Group 3"/>
                  <p:cNvGrpSpPr>
                    <a:grpSpLocks/>
                  </p:cNvGrpSpPr>
                  <p:nvPr/>
                </p:nvGrpSpPr>
                <p:grpSpPr bwMode="auto">
                  <a:xfrm>
                    <a:off x="768" y="30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25" name="Oval 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26" name="Oval 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27" name="Oval 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28" name="Oval 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29" name="Oval 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595" name="Group 9"/>
                  <p:cNvGrpSpPr>
                    <a:grpSpLocks/>
                  </p:cNvGrpSpPr>
                  <p:nvPr/>
                </p:nvGrpSpPr>
                <p:grpSpPr bwMode="auto">
                  <a:xfrm>
                    <a:off x="768" y="2553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20" name="Oval 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21" name="Oval 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22" name="Oval 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23" name="Oval 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24" name="Oval 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596" name="Group 15"/>
                  <p:cNvGrpSpPr>
                    <a:grpSpLocks/>
                  </p:cNvGrpSpPr>
                  <p:nvPr/>
                </p:nvGrpSpPr>
                <p:grpSpPr bwMode="auto">
                  <a:xfrm>
                    <a:off x="768" y="35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15" name="Oval 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16" name="Oval 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17" name="Oval 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18" name="Oval 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19" name="Oval 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597" name="Group 21"/>
                  <p:cNvGrpSpPr>
                    <a:grpSpLocks/>
                  </p:cNvGrpSpPr>
                  <p:nvPr/>
                </p:nvGrpSpPr>
                <p:grpSpPr bwMode="auto">
                  <a:xfrm>
                    <a:off x="768" y="1555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10" name="Oval 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11" name="Oval 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12" name="Oval 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13" name="Oval 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14" name="Oval 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598" name="Group 27"/>
                  <p:cNvGrpSpPr>
                    <a:grpSpLocks/>
                  </p:cNvGrpSpPr>
                  <p:nvPr/>
                </p:nvGrpSpPr>
                <p:grpSpPr bwMode="auto">
                  <a:xfrm>
                    <a:off x="768" y="1056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05" name="Oval 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06" name="Oval 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07" name="Oval 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08" name="Oval 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09" name="Oval 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599" name="Group 33"/>
                  <p:cNvGrpSpPr>
                    <a:grpSpLocks/>
                  </p:cNvGrpSpPr>
                  <p:nvPr/>
                </p:nvGrpSpPr>
                <p:grpSpPr bwMode="auto">
                  <a:xfrm>
                    <a:off x="768" y="2054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600" name="Oval 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01" name="Oval 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02" name="Oval 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03" name="Oval 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04" name="Oval 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521" name="Group 39"/>
                <p:cNvGrpSpPr>
                  <a:grpSpLocks/>
                </p:cNvGrpSpPr>
                <p:nvPr/>
              </p:nvGrpSpPr>
              <p:grpSpPr bwMode="auto">
                <a:xfrm>
                  <a:off x="6840538" y="3959225"/>
                  <a:ext cx="1670050" cy="2095500"/>
                  <a:chOff x="768" y="1056"/>
                  <a:chExt cx="2064" cy="2592"/>
                </a:xfrm>
              </p:grpSpPr>
              <p:grpSp>
                <p:nvGrpSpPr>
                  <p:cNvPr id="558" name="Group 40"/>
                  <p:cNvGrpSpPr>
                    <a:grpSpLocks/>
                  </p:cNvGrpSpPr>
                  <p:nvPr/>
                </p:nvGrpSpPr>
                <p:grpSpPr bwMode="auto">
                  <a:xfrm>
                    <a:off x="768" y="30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589" name="Oval 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90" name="Oval 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91" name="Oval 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92" name="Oval 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93" name="Oval 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559" name="Group 46"/>
                  <p:cNvGrpSpPr>
                    <a:grpSpLocks/>
                  </p:cNvGrpSpPr>
                  <p:nvPr/>
                </p:nvGrpSpPr>
                <p:grpSpPr bwMode="auto">
                  <a:xfrm>
                    <a:off x="768" y="2553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584" name="Oval 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85" name="Oval 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86" name="Oval 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87" name="Oval 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88" name="Oval 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560" name="Group 52"/>
                  <p:cNvGrpSpPr>
                    <a:grpSpLocks/>
                  </p:cNvGrpSpPr>
                  <p:nvPr/>
                </p:nvGrpSpPr>
                <p:grpSpPr bwMode="auto">
                  <a:xfrm>
                    <a:off x="768" y="35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579" name="Oval 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80" name="Oval 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81" name="Oval 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82" name="Oval 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83" name="Oval 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561" name="Group 58"/>
                  <p:cNvGrpSpPr>
                    <a:grpSpLocks/>
                  </p:cNvGrpSpPr>
                  <p:nvPr/>
                </p:nvGrpSpPr>
                <p:grpSpPr bwMode="auto">
                  <a:xfrm>
                    <a:off x="768" y="1555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574" name="Oval 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75" name="Oval 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76" name="Oval 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77" name="Oval 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78" name="Oval 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562" name="Group 64"/>
                  <p:cNvGrpSpPr>
                    <a:grpSpLocks/>
                  </p:cNvGrpSpPr>
                  <p:nvPr/>
                </p:nvGrpSpPr>
                <p:grpSpPr bwMode="auto">
                  <a:xfrm>
                    <a:off x="768" y="1056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569" name="Oval 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70" name="Oval 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71" name="Oval 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72" name="Oval 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73" name="Oval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563" name="Group 70"/>
                  <p:cNvGrpSpPr>
                    <a:grpSpLocks/>
                  </p:cNvGrpSpPr>
                  <p:nvPr/>
                </p:nvGrpSpPr>
                <p:grpSpPr bwMode="auto">
                  <a:xfrm>
                    <a:off x="768" y="2054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564" name="Oval 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65" name="Oval 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66" name="Oval 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67" name="Oval 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68" name="Oval 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  <p:sp>
              <p:nvSpPr>
                <p:cNvPr id="522" name="Line 77"/>
                <p:cNvSpPr>
                  <a:spLocks noChangeShapeType="1"/>
                </p:cNvSpPr>
                <p:nvPr/>
              </p:nvSpPr>
              <p:spPr bwMode="auto">
                <a:xfrm flipH="1" flipV="1">
                  <a:off x="4711700" y="5916613"/>
                  <a:ext cx="188913" cy="100012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3" name="Line 78"/>
                <p:cNvSpPr>
                  <a:spLocks noChangeShapeType="1"/>
                </p:cNvSpPr>
                <p:nvPr/>
              </p:nvSpPr>
              <p:spPr bwMode="auto">
                <a:xfrm flipV="1">
                  <a:off x="5133975" y="5200650"/>
                  <a:ext cx="153988" cy="195263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4" name="Line 79"/>
                <p:cNvSpPr>
                  <a:spLocks noChangeShapeType="1"/>
                </p:cNvSpPr>
                <p:nvPr/>
              </p:nvSpPr>
              <p:spPr bwMode="auto">
                <a:xfrm>
                  <a:off x="4900613" y="5200650"/>
                  <a:ext cx="387350" cy="388938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5" name="Line 80"/>
                <p:cNvSpPr>
                  <a:spLocks noChangeShapeType="1"/>
                </p:cNvSpPr>
                <p:nvPr/>
              </p:nvSpPr>
              <p:spPr bwMode="auto">
                <a:xfrm flipV="1">
                  <a:off x="4900613" y="5434013"/>
                  <a:ext cx="193675" cy="19367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6" name="Line 82"/>
                <p:cNvSpPr>
                  <a:spLocks noChangeShapeType="1"/>
                </p:cNvSpPr>
                <p:nvPr/>
              </p:nvSpPr>
              <p:spPr bwMode="auto">
                <a:xfrm flipV="1">
                  <a:off x="5287963" y="5627688"/>
                  <a:ext cx="388937" cy="388937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7" name="Line 83"/>
                <p:cNvSpPr>
                  <a:spLocks noChangeShapeType="1"/>
                </p:cNvSpPr>
                <p:nvPr/>
              </p:nvSpPr>
              <p:spPr bwMode="auto">
                <a:xfrm>
                  <a:off x="5676900" y="6016625"/>
                  <a:ext cx="427038" cy="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8" name="Line 84"/>
                <p:cNvSpPr>
                  <a:spLocks noChangeShapeType="1"/>
                </p:cNvSpPr>
                <p:nvPr/>
              </p:nvSpPr>
              <p:spPr bwMode="auto">
                <a:xfrm>
                  <a:off x="5688013" y="5200650"/>
                  <a:ext cx="388937" cy="388938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9" name="Line 85"/>
                <p:cNvSpPr>
                  <a:spLocks noChangeShapeType="1"/>
                </p:cNvSpPr>
                <p:nvPr/>
              </p:nvSpPr>
              <p:spPr bwMode="auto">
                <a:xfrm>
                  <a:off x="5299075" y="4802188"/>
                  <a:ext cx="395288" cy="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0" name="Freeform 86"/>
                <p:cNvSpPr>
                  <a:spLocks/>
                </p:cNvSpPr>
                <p:nvPr/>
              </p:nvSpPr>
              <p:spPr bwMode="auto">
                <a:xfrm>
                  <a:off x="4918075" y="3870325"/>
                  <a:ext cx="781050" cy="127000"/>
                </a:xfrm>
                <a:custGeom>
                  <a:avLst/>
                  <a:gdLst>
                    <a:gd name="T0" fmla="*/ 0 w 966"/>
                    <a:gd name="T1" fmla="*/ 2147483646 h 227"/>
                    <a:gd name="T2" fmla="*/ 2147483646 w 966"/>
                    <a:gd name="T3" fmla="*/ 2147483646 h 227"/>
                    <a:gd name="T4" fmla="*/ 2147483646 w 966"/>
                    <a:gd name="T5" fmla="*/ 2147483646 h 227"/>
                    <a:gd name="T6" fmla="*/ 0 60000 65536"/>
                    <a:gd name="T7" fmla="*/ 0 60000 65536"/>
                    <a:gd name="T8" fmla="*/ 0 60000 65536"/>
                    <a:gd name="T9" fmla="*/ 0 w 966"/>
                    <a:gd name="T10" fmla="*/ 0 h 227"/>
                    <a:gd name="T11" fmla="*/ 966 w 966"/>
                    <a:gd name="T12" fmla="*/ 227 h 2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66" h="227">
                      <a:moveTo>
                        <a:pt x="0" y="227"/>
                      </a:moveTo>
                      <a:cubicBezTo>
                        <a:pt x="149" y="114"/>
                        <a:pt x="298" y="2"/>
                        <a:pt x="459" y="1"/>
                      </a:cubicBezTo>
                      <a:cubicBezTo>
                        <a:pt x="620" y="0"/>
                        <a:pt x="793" y="110"/>
                        <a:pt x="966" y="220"/>
                      </a:cubicBezTo>
                    </a:path>
                  </a:pathLst>
                </a:custGeom>
                <a:noFill/>
                <a:ln w="57150" cmpd="sng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1" name="Line 87"/>
                <p:cNvSpPr>
                  <a:spLocks noChangeShapeType="1"/>
                </p:cNvSpPr>
                <p:nvPr/>
              </p:nvSpPr>
              <p:spPr bwMode="auto">
                <a:xfrm flipH="1">
                  <a:off x="4894263" y="4057048"/>
                  <a:ext cx="404812" cy="398462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2" name="Line 88"/>
                <p:cNvSpPr>
                  <a:spLocks noChangeShapeType="1"/>
                </p:cNvSpPr>
                <p:nvPr/>
              </p:nvSpPr>
              <p:spPr bwMode="auto">
                <a:xfrm flipV="1">
                  <a:off x="5276850" y="3998913"/>
                  <a:ext cx="784225" cy="4032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3" name="Line 89"/>
                <p:cNvSpPr>
                  <a:spLocks noChangeShapeType="1"/>
                </p:cNvSpPr>
                <p:nvPr/>
              </p:nvSpPr>
              <p:spPr bwMode="auto">
                <a:xfrm flipV="1">
                  <a:off x="6086475" y="4397375"/>
                  <a:ext cx="404813" cy="8096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4" name="Line 90"/>
                <p:cNvSpPr>
                  <a:spLocks noChangeShapeType="1"/>
                </p:cNvSpPr>
                <p:nvPr/>
              </p:nvSpPr>
              <p:spPr bwMode="auto">
                <a:xfrm>
                  <a:off x="6088063" y="4402138"/>
                  <a:ext cx="4762" cy="4159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5" name="Line 91"/>
                <p:cNvSpPr>
                  <a:spLocks noChangeShapeType="1"/>
                </p:cNvSpPr>
                <p:nvPr/>
              </p:nvSpPr>
              <p:spPr bwMode="auto">
                <a:xfrm>
                  <a:off x="6480175" y="5195888"/>
                  <a:ext cx="400050" cy="8096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6" name="Line 92"/>
                <p:cNvSpPr>
                  <a:spLocks noChangeShapeType="1"/>
                </p:cNvSpPr>
                <p:nvPr/>
              </p:nvSpPr>
              <p:spPr bwMode="auto">
                <a:xfrm>
                  <a:off x="6491288" y="5622925"/>
                  <a:ext cx="0" cy="398463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7" name="Line 93"/>
                <p:cNvSpPr>
                  <a:spLocks noChangeShapeType="1"/>
                </p:cNvSpPr>
                <p:nvPr/>
              </p:nvSpPr>
              <p:spPr bwMode="auto">
                <a:xfrm flipV="1">
                  <a:off x="6480175" y="4413250"/>
                  <a:ext cx="800100" cy="3778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8" name="Line 94"/>
                <p:cNvSpPr>
                  <a:spLocks noChangeShapeType="1"/>
                </p:cNvSpPr>
                <p:nvPr/>
              </p:nvSpPr>
              <p:spPr bwMode="auto">
                <a:xfrm>
                  <a:off x="6880225" y="4413250"/>
                  <a:ext cx="0" cy="15557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9" name="Line 95"/>
                <p:cNvSpPr>
                  <a:spLocks noChangeShapeType="1"/>
                </p:cNvSpPr>
                <p:nvPr/>
              </p:nvSpPr>
              <p:spPr bwMode="auto">
                <a:xfrm>
                  <a:off x="6880225" y="4646613"/>
                  <a:ext cx="0" cy="15557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0" name="Line 96"/>
                <p:cNvSpPr>
                  <a:spLocks noChangeShapeType="1"/>
                </p:cNvSpPr>
                <p:nvPr/>
              </p:nvSpPr>
              <p:spPr bwMode="auto">
                <a:xfrm flipV="1">
                  <a:off x="5710238" y="3992563"/>
                  <a:ext cx="781050" cy="411162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1" name="Line 97"/>
                <p:cNvSpPr>
                  <a:spLocks noChangeShapeType="1"/>
                </p:cNvSpPr>
                <p:nvPr/>
              </p:nvSpPr>
              <p:spPr bwMode="auto">
                <a:xfrm>
                  <a:off x="6880225" y="3981450"/>
                  <a:ext cx="792163" cy="4159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2" name="Line 98"/>
                <p:cNvSpPr>
                  <a:spLocks noChangeShapeType="1"/>
                </p:cNvSpPr>
                <p:nvPr/>
              </p:nvSpPr>
              <p:spPr bwMode="auto">
                <a:xfrm>
                  <a:off x="7280275" y="3986213"/>
                  <a:ext cx="393700" cy="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3" name="Line 99"/>
                <p:cNvSpPr>
                  <a:spLocks noChangeShapeType="1"/>
                </p:cNvSpPr>
                <p:nvPr/>
              </p:nvSpPr>
              <p:spPr bwMode="auto">
                <a:xfrm flipH="1">
                  <a:off x="6869113" y="4818063"/>
                  <a:ext cx="398462" cy="382587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4" name="Line 100"/>
                <p:cNvSpPr>
                  <a:spLocks noChangeShapeType="1"/>
                </p:cNvSpPr>
                <p:nvPr/>
              </p:nvSpPr>
              <p:spPr bwMode="auto">
                <a:xfrm>
                  <a:off x="6884988" y="5611813"/>
                  <a:ext cx="388937" cy="398462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5" name="Line 101"/>
                <p:cNvSpPr>
                  <a:spLocks noChangeShapeType="1"/>
                </p:cNvSpPr>
                <p:nvPr/>
              </p:nvSpPr>
              <p:spPr bwMode="auto">
                <a:xfrm flipV="1">
                  <a:off x="7273925" y="4802188"/>
                  <a:ext cx="803275" cy="420687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6" name="Line 102"/>
                <p:cNvSpPr>
                  <a:spLocks noChangeShapeType="1"/>
                </p:cNvSpPr>
                <p:nvPr/>
              </p:nvSpPr>
              <p:spPr bwMode="auto">
                <a:xfrm>
                  <a:off x="7667625" y="4791075"/>
                  <a:ext cx="0" cy="160338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7" name="Line 103"/>
                <p:cNvSpPr>
                  <a:spLocks noChangeShapeType="1"/>
                </p:cNvSpPr>
                <p:nvPr/>
              </p:nvSpPr>
              <p:spPr bwMode="auto">
                <a:xfrm>
                  <a:off x="7667625" y="5051425"/>
                  <a:ext cx="0" cy="160338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8" name="Line 104"/>
                <p:cNvSpPr>
                  <a:spLocks noChangeShapeType="1"/>
                </p:cNvSpPr>
                <p:nvPr/>
              </p:nvSpPr>
              <p:spPr bwMode="auto">
                <a:xfrm>
                  <a:off x="7262813" y="5611813"/>
                  <a:ext cx="400050" cy="398462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9" name="Line 105"/>
                <p:cNvSpPr>
                  <a:spLocks noChangeShapeType="1"/>
                </p:cNvSpPr>
                <p:nvPr/>
              </p:nvSpPr>
              <p:spPr bwMode="auto">
                <a:xfrm>
                  <a:off x="8061325" y="3981450"/>
                  <a:ext cx="0" cy="4159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0" name="Line 106"/>
                <p:cNvSpPr>
                  <a:spLocks noChangeShapeType="1"/>
                </p:cNvSpPr>
                <p:nvPr/>
              </p:nvSpPr>
              <p:spPr bwMode="auto">
                <a:xfrm flipV="1">
                  <a:off x="8472488" y="5207000"/>
                  <a:ext cx="0" cy="398463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1" name="Line 107"/>
                <p:cNvSpPr>
                  <a:spLocks noChangeShapeType="1"/>
                </p:cNvSpPr>
                <p:nvPr/>
              </p:nvSpPr>
              <p:spPr bwMode="auto">
                <a:xfrm>
                  <a:off x="7673975" y="5611813"/>
                  <a:ext cx="776288" cy="38735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2" name="Line 108"/>
                <p:cNvSpPr>
                  <a:spLocks noChangeShapeType="1"/>
                </p:cNvSpPr>
                <p:nvPr/>
              </p:nvSpPr>
              <p:spPr bwMode="auto">
                <a:xfrm>
                  <a:off x="8066088" y="5616575"/>
                  <a:ext cx="0" cy="122238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3" name="Line 109"/>
                <p:cNvSpPr>
                  <a:spLocks noChangeShapeType="1"/>
                </p:cNvSpPr>
                <p:nvPr/>
              </p:nvSpPr>
              <p:spPr bwMode="auto">
                <a:xfrm>
                  <a:off x="8072438" y="5834063"/>
                  <a:ext cx="0" cy="182562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4" name="Line 110"/>
                <p:cNvSpPr>
                  <a:spLocks noChangeShapeType="1"/>
                </p:cNvSpPr>
                <p:nvPr/>
              </p:nvSpPr>
              <p:spPr bwMode="auto">
                <a:xfrm flipH="1">
                  <a:off x="8077200" y="4402138"/>
                  <a:ext cx="393700" cy="804862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5" name="Freeform 111"/>
                <p:cNvSpPr>
                  <a:spLocks/>
                </p:cNvSpPr>
                <p:nvPr/>
              </p:nvSpPr>
              <p:spPr bwMode="auto">
                <a:xfrm>
                  <a:off x="8470900" y="4003675"/>
                  <a:ext cx="152400" cy="798513"/>
                </a:xfrm>
                <a:custGeom>
                  <a:avLst/>
                  <a:gdLst>
                    <a:gd name="T0" fmla="*/ 0 w 187"/>
                    <a:gd name="T1" fmla="*/ 0 h 987"/>
                    <a:gd name="T2" fmla="*/ 2147483646 w 187"/>
                    <a:gd name="T3" fmla="*/ 2147483646 h 987"/>
                    <a:gd name="T4" fmla="*/ 2147483646 w 187"/>
                    <a:gd name="T5" fmla="*/ 2147483646 h 987"/>
                    <a:gd name="T6" fmla="*/ 0 60000 65536"/>
                    <a:gd name="T7" fmla="*/ 0 60000 65536"/>
                    <a:gd name="T8" fmla="*/ 0 60000 65536"/>
                    <a:gd name="T9" fmla="*/ 0 w 187"/>
                    <a:gd name="T10" fmla="*/ 0 h 987"/>
                    <a:gd name="T11" fmla="*/ 187 w 187"/>
                    <a:gd name="T12" fmla="*/ 987 h 9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7" h="987">
                      <a:moveTo>
                        <a:pt x="0" y="0"/>
                      </a:moveTo>
                      <a:cubicBezTo>
                        <a:pt x="91" y="158"/>
                        <a:pt x="183" y="316"/>
                        <a:pt x="185" y="480"/>
                      </a:cubicBezTo>
                      <a:cubicBezTo>
                        <a:pt x="187" y="644"/>
                        <a:pt x="42" y="903"/>
                        <a:pt x="14" y="987"/>
                      </a:cubicBezTo>
                    </a:path>
                  </a:pathLst>
                </a:custGeom>
                <a:noFill/>
                <a:ln w="57150" cmpd="sng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6" name="Freeform 86"/>
                <p:cNvSpPr>
                  <a:spLocks/>
                </p:cNvSpPr>
                <p:nvPr/>
              </p:nvSpPr>
              <p:spPr bwMode="auto">
                <a:xfrm rot="10800000">
                  <a:off x="1655763" y="6038850"/>
                  <a:ext cx="1192212" cy="265113"/>
                </a:xfrm>
                <a:custGeom>
                  <a:avLst/>
                  <a:gdLst>
                    <a:gd name="T0" fmla="*/ 0 w 966"/>
                    <a:gd name="T1" fmla="*/ 2147483646 h 227"/>
                    <a:gd name="T2" fmla="*/ 2147483646 w 966"/>
                    <a:gd name="T3" fmla="*/ 2147483646 h 227"/>
                    <a:gd name="T4" fmla="*/ 2147483646 w 966"/>
                    <a:gd name="T5" fmla="*/ 2147483646 h 227"/>
                    <a:gd name="T6" fmla="*/ 0 60000 65536"/>
                    <a:gd name="T7" fmla="*/ 0 60000 65536"/>
                    <a:gd name="T8" fmla="*/ 0 60000 65536"/>
                    <a:gd name="T9" fmla="*/ 0 w 966"/>
                    <a:gd name="T10" fmla="*/ 0 h 227"/>
                    <a:gd name="T11" fmla="*/ 966 w 966"/>
                    <a:gd name="T12" fmla="*/ 227 h 2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66" h="227">
                      <a:moveTo>
                        <a:pt x="0" y="227"/>
                      </a:moveTo>
                      <a:cubicBezTo>
                        <a:pt x="149" y="114"/>
                        <a:pt x="298" y="2"/>
                        <a:pt x="459" y="1"/>
                      </a:cubicBezTo>
                      <a:cubicBezTo>
                        <a:pt x="620" y="0"/>
                        <a:pt x="793" y="110"/>
                        <a:pt x="966" y="220"/>
                      </a:cubicBezTo>
                    </a:path>
                  </a:pathLst>
                </a:custGeom>
                <a:noFill/>
                <a:ln w="57150" cmpd="sng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7" name="Freeform 111"/>
                <p:cNvSpPr>
                  <a:spLocks/>
                </p:cNvSpPr>
                <p:nvPr/>
              </p:nvSpPr>
              <p:spPr bwMode="auto">
                <a:xfrm flipH="1">
                  <a:off x="752475" y="4814888"/>
                  <a:ext cx="95250" cy="1184275"/>
                </a:xfrm>
                <a:custGeom>
                  <a:avLst/>
                  <a:gdLst>
                    <a:gd name="T0" fmla="*/ 0 w 187"/>
                    <a:gd name="T1" fmla="*/ 0 h 987"/>
                    <a:gd name="T2" fmla="*/ 2147483646 w 187"/>
                    <a:gd name="T3" fmla="*/ 2147483646 h 987"/>
                    <a:gd name="T4" fmla="*/ 2147483646 w 187"/>
                    <a:gd name="T5" fmla="*/ 2147483646 h 987"/>
                    <a:gd name="T6" fmla="*/ 0 60000 65536"/>
                    <a:gd name="T7" fmla="*/ 0 60000 65536"/>
                    <a:gd name="T8" fmla="*/ 0 60000 65536"/>
                    <a:gd name="T9" fmla="*/ 0 w 187"/>
                    <a:gd name="T10" fmla="*/ 0 h 987"/>
                    <a:gd name="T11" fmla="*/ 187 w 187"/>
                    <a:gd name="T12" fmla="*/ 987 h 9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7" h="987">
                      <a:moveTo>
                        <a:pt x="0" y="0"/>
                      </a:moveTo>
                      <a:cubicBezTo>
                        <a:pt x="91" y="158"/>
                        <a:pt x="183" y="316"/>
                        <a:pt x="185" y="480"/>
                      </a:cubicBezTo>
                      <a:cubicBezTo>
                        <a:pt x="187" y="644"/>
                        <a:pt x="42" y="903"/>
                        <a:pt x="14" y="987"/>
                      </a:cubicBezTo>
                    </a:path>
                  </a:pathLst>
                </a:custGeom>
                <a:noFill/>
                <a:ln w="57150" cmpd="sng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882" name="Group 1"/>
              <p:cNvGrpSpPr>
                <a:grpSpLocks/>
              </p:cNvGrpSpPr>
              <p:nvPr/>
            </p:nvGrpSpPr>
            <p:grpSpPr bwMode="auto">
              <a:xfrm flipV="1">
                <a:off x="-257014" y="4019869"/>
                <a:ext cx="4575013" cy="2785936"/>
                <a:chOff x="579682" y="1392238"/>
                <a:chExt cx="8065843" cy="4911725"/>
              </a:xfrm>
            </p:grpSpPr>
            <p:grpSp>
              <p:nvGrpSpPr>
                <p:cNvPr id="883" name="Group 2"/>
                <p:cNvGrpSpPr>
                  <a:grpSpLocks/>
                </p:cNvGrpSpPr>
                <p:nvPr/>
              </p:nvGrpSpPr>
              <p:grpSpPr bwMode="auto">
                <a:xfrm>
                  <a:off x="841375" y="1536700"/>
                  <a:ext cx="1668463" cy="2097088"/>
                  <a:chOff x="768" y="1056"/>
                  <a:chExt cx="2064" cy="2592"/>
                </a:xfrm>
              </p:grpSpPr>
              <p:grpSp>
                <p:nvGrpSpPr>
                  <p:cNvPr id="1282" name="Group 3"/>
                  <p:cNvGrpSpPr>
                    <a:grpSpLocks/>
                  </p:cNvGrpSpPr>
                  <p:nvPr/>
                </p:nvGrpSpPr>
                <p:grpSpPr bwMode="auto">
                  <a:xfrm>
                    <a:off x="768" y="30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313" name="Oval 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14" name="Oval 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15" name="Oval 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16" name="Oval 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17" name="Oval 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283" name="Group 9"/>
                  <p:cNvGrpSpPr>
                    <a:grpSpLocks/>
                  </p:cNvGrpSpPr>
                  <p:nvPr/>
                </p:nvGrpSpPr>
                <p:grpSpPr bwMode="auto">
                  <a:xfrm>
                    <a:off x="768" y="2553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308" name="Oval 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09" name="Oval 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10" name="Oval 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11" name="Oval 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12" name="Oval 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284" name="Group 15"/>
                  <p:cNvGrpSpPr>
                    <a:grpSpLocks/>
                  </p:cNvGrpSpPr>
                  <p:nvPr/>
                </p:nvGrpSpPr>
                <p:grpSpPr bwMode="auto">
                  <a:xfrm>
                    <a:off x="768" y="35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303" name="Oval 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04" name="Oval 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05" name="Oval 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06" name="Oval 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07" name="Oval 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285" name="Group 21"/>
                  <p:cNvGrpSpPr>
                    <a:grpSpLocks/>
                  </p:cNvGrpSpPr>
                  <p:nvPr/>
                </p:nvGrpSpPr>
                <p:grpSpPr bwMode="auto">
                  <a:xfrm>
                    <a:off x="768" y="1555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298" name="Oval 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99" name="Oval 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00" name="Oval 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01" name="Oval 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02" name="Oval 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286" name="Group 27"/>
                  <p:cNvGrpSpPr>
                    <a:grpSpLocks/>
                  </p:cNvGrpSpPr>
                  <p:nvPr/>
                </p:nvGrpSpPr>
                <p:grpSpPr bwMode="auto">
                  <a:xfrm>
                    <a:off x="768" y="1056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293" name="Oval 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94" name="Oval 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95" name="Oval 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96" name="Oval 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97" name="Oval 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287" name="Group 33"/>
                  <p:cNvGrpSpPr>
                    <a:grpSpLocks/>
                  </p:cNvGrpSpPr>
                  <p:nvPr/>
                </p:nvGrpSpPr>
                <p:grpSpPr bwMode="auto">
                  <a:xfrm>
                    <a:off x="768" y="2054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288" name="Oval 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89" name="Oval 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90" name="Oval 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91" name="Oval 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92" name="Oval 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884" name="Group 39"/>
                <p:cNvGrpSpPr>
                  <a:grpSpLocks/>
                </p:cNvGrpSpPr>
                <p:nvPr/>
              </p:nvGrpSpPr>
              <p:grpSpPr bwMode="auto">
                <a:xfrm>
                  <a:off x="2820988" y="1536700"/>
                  <a:ext cx="1668462" cy="2097088"/>
                  <a:chOff x="768" y="1056"/>
                  <a:chExt cx="2064" cy="2592"/>
                </a:xfrm>
              </p:grpSpPr>
              <p:grpSp>
                <p:nvGrpSpPr>
                  <p:cNvPr id="1246" name="Group 40"/>
                  <p:cNvGrpSpPr>
                    <a:grpSpLocks/>
                  </p:cNvGrpSpPr>
                  <p:nvPr/>
                </p:nvGrpSpPr>
                <p:grpSpPr bwMode="auto">
                  <a:xfrm>
                    <a:off x="768" y="30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277" name="Oval 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78" name="Oval 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79" name="Oval 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80" name="Oval 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81" name="Oval 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247" name="Group 46"/>
                  <p:cNvGrpSpPr>
                    <a:grpSpLocks/>
                  </p:cNvGrpSpPr>
                  <p:nvPr/>
                </p:nvGrpSpPr>
                <p:grpSpPr bwMode="auto">
                  <a:xfrm>
                    <a:off x="768" y="2553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272" name="Oval 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73" name="Oval 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74" name="Oval 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75" name="Oval 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76" name="Oval 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248" name="Group 52"/>
                  <p:cNvGrpSpPr>
                    <a:grpSpLocks/>
                  </p:cNvGrpSpPr>
                  <p:nvPr/>
                </p:nvGrpSpPr>
                <p:grpSpPr bwMode="auto">
                  <a:xfrm>
                    <a:off x="768" y="35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267" name="Oval 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68" name="Oval 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69" name="Oval 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70" name="Oval 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71" name="Oval 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249" name="Group 58"/>
                  <p:cNvGrpSpPr>
                    <a:grpSpLocks/>
                  </p:cNvGrpSpPr>
                  <p:nvPr/>
                </p:nvGrpSpPr>
                <p:grpSpPr bwMode="auto">
                  <a:xfrm>
                    <a:off x="768" y="1555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262" name="Oval 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63" name="Oval 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64" name="Oval 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65" name="Oval 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66" name="Oval 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250" name="Group 64"/>
                  <p:cNvGrpSpPr>
                    <a:grpSpLocks/>
                  </p:cNvGrpSpPr>
                  <p:nvPr/>
                </p:nvGrpSpPr>
                <p:grpSpPr bwMode="auto">
                  <a:xfrm>
                    <a:off x="768" y="1056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257" name="Oval 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58" name="Oval 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59" name="Oval 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60" name="Oval 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61" name="Oval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251" name="Group 70"/>
                  <p:cNvGrpSpPr>
                    <a:grpSpLocks/>
                  </p:cNvGrpSpPr>
                  <p:nvPr/>
                </p:nvGrpSpPr>
                <p:grpSpPr bwMode="auto">
                  <a:xfrm>
                    <a:off x="768" y="2054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252" name="Oval 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53" name="Oval 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54" name="Oval 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55" name="Oval 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56" name="Oval 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  <p:sp>
              <p:nvSpPr>
                <p:cNvPr id="885" name="Line 77"/>
                <p:cNvSpPr>
                  <a:spLocks noChangeShapeType="1"/>
                </p:cNvSpPr>
                <p:nvPr/>
              </p:nvSpPr>
              <p:spPr bwMode="auto">
                <a:xfrm flipH="1">
                  <a:off x="579682" y="3594101"/>
                  <a:ext cx="299791" cy="693791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86" name="Line 78"/>
                <p:cNvSpPr>
                  <a:spLocks noChangeShapeType="1"/>
                </p:cNvSpPr>
                <p:nvPr/>
              </p:nvSpPr>
              <p:spPr bwMode="auto">
                <a:xfrm flipV="1">
                  <a:off x="1112838" y="2779713"/>
                  <a:ext cx="155575" cy="19367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87" name="Line 79"/>
                <p:cNvSpPr>
                  <a:spLocks noChangeShapeType="1"/>
                </p:cNvSpPr>
                <p:nvPr/>
              </p:nvSpPr>
              <p:spPr bwMode="auto">
                <a:xfrm>
                  <a:off x="879475" y="2779713"/>
                  <a:ext cx="388938" cy="38735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88" name="Line 80"/>
                <p:cNvSpPr>
                  <a:spLocks noChangeShapeType="1"/>
                </p:cNvSpPr>
                <p:nvPr/>
              </p:nvSpPr>
              <p:spPr bwMode="auto">
                <a:xfrm flipV="1">
                  <a:off x="879475" y="3011488"/>
                  <a:ext cx="195263" cy="195262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89" name="Line 81"/>
                <p:cNvSpPr>
                  <a:spLocks noChangeShapeType="1"/>
                </p:cNvSpPr>
                <p:nvPr/>
              </p:nvSpPr>
              <p:spPr bwMode="auto">
                <a:xfrm flipH="1">
                  <a:off x="649288" y="2390774"/>
                  <a:ext cx="230187" cy="84226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90" name="Line 82"/>
                <p:cNvSpPr>
                  <a:spLocks noChangeShapeType="1"/>
                </p:cNvSpPr>
                <p:nvPr/>
              </p:nvSpPr>
              <p:spPr bwMode="auto">
                <a:xfrm flipV="1">
                  <a:off x="1268413" y="3206750"/>
                  <a:ext cx="387350" cy="38735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91" name="Line 83"/>
                <p:cNvSpPr>
                  <a:spLocks noChangeShapeType="1"/>
                </p:cNvSpPr>
                <p:nvPr/>
              </p:nvSpPr>
              <p:spPr bwMode="auto">
                <a:xfrm>
                  <a:off x="1655763" y="3594100"/>
                  <a:ext cx="427037" cy="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92" name="Line 84"/>
                <p:cNvSpPr>
                  <a:spLocks noChangeShapeType="1"/>
                </p:cNvSpPr>
                <p:nvPr/>
              </p:nvSpPr>
              <p:spPr bwMode="auto">
                <a:xfrm>
                  <a:off x="1666875" y="2779713"/>
                  <a:ext cx="388938" cy="38735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93" name="Line 85"/>
                <p:cNvSpPr>
                  <a:spLocks noChangeShapeType="1"/>
                </p:cNvSpPr>
                <p:nvPr/>
              </p:nvSpPr>
              <p:spPr bwMode="auto">
                <a:xfrm>
                  <a:off x="1279525" y="2379663"/>
                  <a:ext cx="393700" cy="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94" name="Freeform 86"/>
                <p:cNvSpPr>
                  <a:spLocks/>
                </p:cNvSpPr>
                <p:nvPr/>
              </p:nvSpPr>
              <p:spPr bwMode="auto">
                <a:xfrm>
                  <a:off x="896938" y="1392238"/>
                  <a:ext cx="781050" cy="184150"/>
                </a:xfrm>
                <a:custGeom>
                  <a:avLst/>
                  <a:gdLst>
                    <a:gd name="T0" fmla="*/ 0 w 966"/>
                    <a:gd name="T1" fmla="*/ 2147483646 h 227"/>
                    <a:gd name="T2" fmla="*/ 2147483646 w 966"/>
                    <a:gd name="T3" fmla="*/ 2147483646 h 227"/>
                    <a:gd name="T4" fmla="*/ 2147483646 w 966"/>
                    <a:gd name="T5" fmla="*/ 2147483646 h 227"/>
                    <a:gd name="T6" fmla="*/ 0 60000 65536"/>
                    <a:gd name="T7" fmla="*/ 0 60000 65536"/>
                    <a:gd name="T8" fmla="*/ 0 60000 65536"/>
                    <a:gd name="T9" fmla="*/ 0 w 966"/>
                    <a:gd name="T10" fmla="*/ 0 h 227"/>
                    <a:gd name="T11" fmla="*/ 966 w 966"/>
                    <a:gd name="T12" fmla="*/ 227 h 2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66" h="227">
                      <a:moveTo>
                        <a:pt x="0" y="227"/>
                      </a:moveTo>
                      <a:cubicBezTo>
                        <a:pt x="149" y="114"/>
                        <a:pt x="298" y="2"/>
                        <a:pt x="459" y="1"/>
                      </a:cubicBezTo>
                      <a:cubicBezTo>
                        <a:pt x="620" y="0"/>
                        <a:pt x="793" y="110"/>
                        <a:pt x="966" y="220"/>
                      </a:cubicBezTo>
                    </a:path>
                  </a:pathLst>
                </a:custGeom>
                <a:noFill/>
                <a:ln w="57150" cmpd="sng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95" name="Line 87"/>
                <p:cNvSpPr>
                  <a:spLocks noChangeShapeType="1"/>
                </p:cNvSpPr>
                <p:nvPr/>
              </p:nvSpPr>
              <p:spPr bwMode="auto">
                <a:xfrm flipH="1">
                  <a:off x="874713" y="1570038"/>
                  <a:ext cx="404812" cy="40005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96" name="Line 88"/>
                <p:cNvSpPr>
                  <a:spLocks noChangeShapeType="1"/>
                </p:cNvSpPr>
                <p:nvPr/>
              </p:nvSpPr>
              <p:spPr bwMode="auto">
                <a:xfrm>
                  <a:off x="1257300" y="1981200"/>
                  <a:ext cx="409575" cy="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97" name="Line 89"/>
                <p:cNvSpPr>
                  <a:spLocks noChangeShapeType="1"/>
                </p:cNvSpPr>
                <p:nvPr/>
              </p:nvSpPr>
              <p:spPr bwMode="auto">
                <a:xfrm flipV="1">
                  <a:off x="2066925" y="1974850"/>
                  <a:ext cx="404813" cy="8096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98" name="Line 90"/>
                <p:cNvSpPr>
                  <a:spLocks noChangeShapeType="1"/>
                </p:cNvSpPr>
                <p:nvPr/>
              </p:nvSpPr>
              <p:spPr bwMode="auto">
                <a:xfrm>
                  <a:off x="2066925" y="1979613"/>
                  <a:ext cx="4763" cy="417512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99" name="Line 91"/>
                <p:cNvSpPr>
                  <a:spLocks noChangeShapeType="1"/>
                </p:cNvSpPr>
                <p:nvPr/>
              </p:nvSpPr>
              <p:spPr bwMode="auto">
                <a:xfrm>
                  <a:off x="2460625" y="2773363"/>
                  <a:ext cx="398463" cy="8096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00" name="Line 92"/>
                <p:cNvSpPr>
                  <a:spLocks noChangeShapeType="1"/>
                </p:cNvSpPr>
                <p:nvPr/>
              </p:nvSpPr>
              <p:spPr bwMode="auto">
                <a:xfrm>
                  <a:off x="2471738" y="3200400"/>
                  <a:ext cx="0" cy="40005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01" name="Line 93"/>
                <p:cNvSpPr>
                  <a:spLocks noChangeShapeType="1"/>
                </p:cNvSpPr>
                <p:nvPr/>
              </p:nvSpPr>
              <p:spPr bwMode="auto">
                <a:xfrm flipV="1">
                  <a:off x="2460625" y="1990725"/>
                  <a:ext cx="798513" cy="3778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02" name="Line 94"/>
                <p:cNvSpPr>
                  <a:spLocks noChangeShapeType="1"/>
                </p:cNvSpPr>
                <p:nvPr/>
              </p:nvSpPr>
              <p:spPr bwMode="auto">
                <a:xfrm>
                  <a:off x="2859088" y="1990725"/>
                  <a:ext cx="0" cy="15557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03" name="Line 95"/>
                <p:cNvSpPr>
                  <a:spLocks noChangeShapeType="1"/>
                </p:cNvSpPr>
                <p:nvPr/>
              </p:nvSpPr>
              <p:spPr bwMode="auto">
                <a:xfrm>
                  <a:off x="2859088" y="2224088"/>
                  <a:ext cx="0" cy="15557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04" name="Line 96"/>
                <p:cNvSpPr>
                  <a:spLocks noChangeShapeType="1"/>
                </p:cNvSpPr>
                <p:nvPr/>
              </p:nvSpPr>
              <p:spPr bwMode="auto">
                <a:xfrm>
                  <a:off x="2078038" y="1570038"/>
                  <a:ext cx="393700" cy="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05" name="Line 97"/>
                <p:cNvSpPr>
                  <a:spLocks noChangeShapeType="1"/>
                </p:cNvSpPr>
                <p:nvPr/>
              </p:nvSpPr>
              <p:spPr bwMode="auto">
                <a:xfrm>
                  <a:off x="2859088" y="1558925"/>
                  <a:ext cx="793750" cy="4159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06" name="Line 98"/>
                <p:cNvSpPr>
                  <a:spLocks noChangeShapeType="1"/>
                </p:cNvSpPr>
                <p:nvPr/>
              </p:nvSpPr>
              <p:spPr bwMode="auto">
                <a:xfrm>
                  <a:off x="3259138" y="1565275"/>
                  <a:ext cx="393700" cy="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07" name="Line 99"/>
                <p:cNvSpPr>
                  <a:spLocks noChangeShapeType="1"/>
                </p:cNvSpPr>
                <p:nvPr/>
              </p:nvSpPr>
              <p:spPr bwMode="auto">
                <a:xfrm flipH="1">
                  <a:off x="2847975" y="2397125"/>
                  <a:ext cx="400050" cy="382588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08" name="Line 100"/>
                <p:cNvSpPr>
                  <a:spLocks noChangeShapeType="1"/>
                </p:cNvSpPr>
                <p:nvPr/>
              </p:nvSpPr>
              <p:spPr bwMode="auto">
                <a:xfrm>
                  <a:off x="2865438" y="3189288"/>
                  <a:ext cx="387350" cy="40005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09" name="Line 101"/>
                <p:cNvSpPr>
                  <a:spLocks noChangeShapeType="1"/>
                </p:cNvSpPr>
                <p:nvPr/>
              </p:nvSpPr>
              <p:spPr bwMode="auto">
                <a:xfrm flipV="1">
                  <a:off x="3252788" y="2379663"/>
                  <a:ext cx="804862" cy="420687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10" name="Line 102"/>
                <p:cNvSpPr>
                  <a:spLocks noChangeShapeType="1"/>
                </p:cNvSpPr>
                <p:nvPr/>
              </p:nvSpPr>
              <p:spPr bwMode="auto">
                <a:xfrm>
                  <a:off x="3648075" y="2368550"/>
                  <a:ext cx="0" cy="160338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11" name="Line 103"/>
                <p:cNvSpPr>
                  <a:spLocks noChangeShapeType="1"/>
                </p:cNvSpPr>
                <p:nvPr/>
              </p:nvSpPr>
              <p:spPr bwMode="auto">
                <a:xfrm>
                  <a:off x="3648075" y="2628900"/>
                  <a:ext cx="0" cy="160338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12" name="Line 104"/>
                <p:cNvSpPr>
                  <a:spLocks noChangeShapeType="1"/>
                </p:cNvSpPr>
                <p:nvPr/>
              </p:nvSpPr>
              <p:spPr bwMode="auto">
                <a:xfrm>
                  <a:off x="3241675" y="3189288"/>
                  <a:ext cx="400050" cy="40005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13" name="Line 105"/>
                <p:cNvSpPr>
                  <a:spLocks noChangeShapeType="1"/>
                </p:cNvSpPr>
                <p:nvPr/>
              </p:nvSpPr>
              <p:spPr bwMode="auto">
                <a:xfrm>
                  <a:off x="4041775" y="1558925"/>
                  <a:ext cx="0" cy="4159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14" name="Line 106"/>
                <p:cNvSpPr>
                  <a:spLocks noChangeShapeType="1"/>
                </p:cNvSpPr>
                <p:nvPr/>
              </p:nvSpPr>
              <p:spPr bwMode="auto">
                <a:xfrm flipV="1">
                  <a:off x="4468813" y="1587500"/>
                  <a:ext cx="387350" cy="1192213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15" name="Line 107"/>
                <p:cNvSpPr>
                  <a:spLocks noChangeShapeType="1"/>
                </p:cNvSpPr>
                <p:nvPr/>
              </p:nvSpPr>
              <p:spPr bwMode="auto">
                <a:xfrm>
                  <a:off x="3652838" y="3189288"/>
                  <a:ext cx="776287" cy="38735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16" name="Line 108"/>
                <p:cNvSpPr>
                  <a:spLocks noChangeShapeType="1"/>
                </p:cNvSpPr>
                <p:nvPr/>
              </p:nvSpPr>
              <p:spPr bwMode="auto">
                <a:xfrm>
                  <a:off x="4046538" y="3195638"/>
                  <a:ext cx="0" cy="12065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17" name="Line 109"/>
                <p:cNvSpPr>
                  <a:spLocks noChangeShapeType="1"/>
                </p:cNvSpPr>
                <p:nvPr/>
              </p:nvSpPr>
              <p:spPr bwMode="auto">
                <a:xfrm>
                  <a:off x="4051300" y="3411538"/>
                  <a:ext cx="0" cy="182562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18" name="Line 110"/>
                <p:cNvSpPr>
                  <a:spLocks noChangeShapeType="1"/>
                </p:cNvSpPr>
                <p:nvPr/>
              </p:nvSpPr>
              <p:spPr bwMode="auto">
                <a:xfrm flipH="1">
                  <a:off x="4057650" y="1981200"/>
                  <a:ext cx="393700" cy="80327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19" name="Freeform 111"/>
                <p:cNvSpPr>
                  <a:spLocks/>
                </p:cNvSpPr>
                <p:nvPr/>
              </p:nvSpPr>
              <p:spPr bwMode="auto">
                <a:xfrm>
                  <a:off x="4451350" y="1581150"/>
                  <a:ext cx="150813" cy="798513"/>
                </a:xfrm>
                <a:custGeom>
                  <a:avLst/>
                  <a:gdLst>
                    <a:gd name="T0" fmla="*/ 0 w 187"/>
                    <a:gd name="T1" fmla="*/ 0 h 987"/>
                    <a:gd name="T2" fmla="*/ 2147483646 w 187"/>
                    <a:gd name="T3" fmla="*/ 2147483646 h 987"/>
                    <a:gd name="T4" fmla="*/ 2147483646 w 187"/>
                    <a:gd name="T5" fmla="*/ 2147483646 h 987"/>
                    <a:gd name="T6" fmla="*/ 0 60000 65536"/>
                    <a:gd name="T7" fmla="*/ 0 60000 65536"/>
                    <a:gd name="T8" fmla="*/ 0 60000 65536"/>
                    <a:gd name="T9" fmla="*/ 0 w 187"/>
                    <a:gd name="T10" fmla="*/ 0 h 987"/>
                    <a:gd name="T11" fmla="*/ 187 w 187"/>
                    <a:gd name="T12" fmla="*/ 987 h 9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7" h="987">
                      <a:moveTo>
                        <a:pt x="0" y="0"/>
                      </a:moveTo>
                      <a:cubicBezTo>
                        <a:pt x="91" y="158"/>
                        <a:pt x="183" y="316"/>
                        <a:pt x="185" y="480"/>
                      </a:cubicBezTo>
                      <a:cubicBezTo>
                        <a:pt x="187" y="644"/>
                        <a:pt x="42" y="903"/>
                        <a:pt x="14" y="987"/>
                      </a:cubicBezTo>
                    </a:path>
                  </a:pathLst>
                </a:custGeom>
                <a:noFill/>
                <a:ln w="57150" cmpd="sng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20" name="Line 112"/>
                <p:cNvSpPr>
                  <a:spLocks noChangeShapeType="1"/>
                </p:cNvSpPr>
                <p:nvPr/>
              </p:nvSpPr>
              <p:spPr bwMode="auto">
                <a:xfrm flipV="1">
                  <a:off x="4462463" y="2814638"/>
                  <a:ext cx="398462" cy="38100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921" name="Group 2"/>
                <p:cNvGrpSpPr>
                  <a:grpSpLocks/>
                </p:cNvGrpSpPr>
                <p:nvPr/>
              </p:nvGrpSpPr>
              <p:grpSpPr bwMode="auto">
                <a:xfrm flipV="1">
                  <a:off x="4848225" y="1539875"/>
                  <a:ext cx="3797300" cy="2193925"/>
                  <a:chOff x="4847602" y="1467068"/>
                  <a:chExt cx="3798584" cy="2192591"/>
                </a:xfrm>
              </p:grpSpPr>
              <p:grpSp>
                <p:nvGrpSpPr>
                  <p:cNvPr id="1138" name="Group 2"/>
                  <p:cNvGrpSpPr>
                    <a:grpSpLocks/>
                  </p:cNvGrpSpPr>
                  <p:nvPr/>
                </p:nvGrpSpPr>
                <p:grpSpPr bwMode="auto">
                  <a:xfrm>
                    <a:off x="4847602" y="1563443"/>
                    <a:ext cx="1669209" cy="2096216"/>
                    <a:chOff x="768" y="1056"/>
                    <a:chExt cx="2064" cy="2592"/>
                  </a:xfrm>
                </p:grpSpPr>
                <p:grpSp>
                  <p:nvGrpSpPr>
                    <p:cNvPr id="1210" name="Group 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3052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1241" name="Oval 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42" name="Oval 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43" name="Oval 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44" name="Oval 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45" name="Oval 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1211" name="Group 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2553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1236" name="Oval 1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37" name="Oval 1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38" name="Oval 1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39" name="Oval 1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40" name="Oval 1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1212" name="Group 1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3552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1231" name="Oval 1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32" name="Oval 1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33" name="Oval 1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34" name="Oval 1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35" name="Oval 2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1213" name="Group 2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1555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1226" name="Oval 2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27" name="Oval 2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28" name="Oval 2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29" name="Oval 2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30" name="Oval 2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1214" name="Group 2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1056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1221" name="Oval 2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22" name="Oval 2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23" name="Oval 3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24" name="Oval 3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25" name="Oval 3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1215" name="Group 3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2054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1216" name="Oval 3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17" name="Oval 3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18" name="Oval 3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19" name="Oval 3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20" name="Oval 3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1139" name="Group 39"/>
                  <p:cNvGrpSpPr>
                    <a:grpSpLocks/>
                  </p:cNvGrpSpPr>
                  <p:nvPr/>
                </p:nvGrpSpPr>
                <p:grpSpPr bwMode="auto">
                  <a:xfrm>
                    <a:off x="6827362" y="1563443"/>
                    <a:ext cx="1669209" cy="2096216"/>
                    <a:chOff x="768" y="1056"/>
                    <a:chExt cx="2064" cy="2592"/>
                  </a:xfrm>
                </p:grpSpPr>
                <p:grpSp>
                  <p:nvGrpSpPr>
                    <p:cNvPr id="1174" name="Group 4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3052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1205" name="Oval 4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06" name="Oval 4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07" name="Oval 4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08" name="Oval 4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09" name="Oval 4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1175" name="Group 4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2553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1200" name="Oval 4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01" name="Oval 4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02" name="Oval 4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03" name="Oval 5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04" name="Oval 5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1176" name="Group 52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3552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1195" name="Oval 5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96" name="Oval 5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97" name="Oval 5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98" name="Oval 5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99" name="Oval 5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1177" name="Group 5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1555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1190" name="Oval 5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91" name="Oval 6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92" name="Oval 6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93" name="Oval 6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94" name="Oval 6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1178" name="Group 64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1056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1185" name="Oval 6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86" name="Oval 6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87" name="Oval 6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88" name="Oval 6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89" name="Oval 6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1179" name="Group 7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2054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1180" name="Oval 7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81" name="Oval 7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82" name="Oval 7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83" name="Oval 7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84" name="Oval 7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</p:grpSp>
              <p:sp>
                <p:nvSpPr>
                  <p:cNvPr id="1140" name="Line 7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119334" y="2805645"/>
                    <a:ext cx="155275" cy="194094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41" name="Line 79"/>
                  <p:cNvSpPr>
                    <a:spLocks noChangeShapeType="1"/>
                  </p:cNvSpPr>
                  <p:nvPr/>
                </p:nvSpPr>
                <p:spPr bwMode="auto">
                  <a:xfrm>
                    <a:off x="4886421" y="2805645"/>
                    <a:ext cx="388188" cy="388188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42" name="Line 8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886421" y="3038558"/>
                    <a:ext cx="194094" cy="194094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43" name="Line 8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274609" y="3232652"/>
                    <a:ext cx="388188" cy="388188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44" name="Line 83"/>
                  <p:cNvSpPr>
                    <a:spLocks noChangeShapeType="1"/>
                  </p:cNvSpPr>
                  <p:nvPr/>
                </p:nvSpPr>
                <p:spPr bwMode="auto">
                  <a:xfrm>
                    <a:off x="5662798" y="3620840"/>
                    <a:ext cx="427007" cy="0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45" name="Line 84"/>
                  <p:cNvSpPr>
                    <a:spLocks noChangeShapeType="1"/>
                  </p:cNvSpPr>
                  <p:nvPr/>
                </p:nvSpPr>
                <p:spPr bwMode="auto">
                  <a:xfrm>
                    <a:off x="5674120" y="2805645"/>
                    <a:ext cx="388188" cy="388188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46" name="Line 85"/>
                  <p:cNvSpPr>
                    <a:spLocks noChangeShapeType="1"/>
                  </p:cNvSpPr>
                  <p:nvPr/>
                </p:nvSpPr>
                <p:spPr bwMode="auto">
                  <a:xfrm>
                    <a:off x="5285931" y="2406135"/>
                    <a:ext cx="393850" cy="0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47" name="Freeform 86"/>
                  <p:cNvSpPr>
                    <a:spLocks/>
                  </p:cNvSpPr>
                  <p:nvPr/>
                </p:nvSpPr>
                <p:spPr bwMode="auto">
                  <a:xfrm>
                    <a:off x="4903405" y="1467068"/>
                    <a:ext cx="781229" cy="135193"/>
                  </a:xfrm>
                  <a:custGeom>
                    <a:avLst/>
                    <a:gdLst>
                      <a:gd name="T0" fmla="*/ 0 w 966"/>
                      <a:gd name="T1" fmla="*/ 2147483646 h 227"/>
                      <a:gd name="T2" fmla="*/ 2147483646 w 966"/>
                      <a:gd name="T3" fmla="*/ 2147483646 h 227"/>
                      <a:gd name="T4" fmla="*/ 2147483646 w 966"/>
                      <a:gd name="T5" fmla="*/ 2147483646 h 227"/>
                      <a:gd name="T6" fmla="*/ 0 60000 65536"/>
                      <a:gd name="T7" fmla="*/ 0 60000 65536"/>
                      <a:gd name="T8" fmla="*/ 0 60000 65536"/>
                      <a:gd name="T9" fmla="*/ 0 w 966"/>
                      <a:gd name="T10" fmla="*/ 0 h 227"/>
                      <a:gd name="T11" fmla="*/ 966 w 966"/>
                      <a:gd name="T12" fmla="*/ 227 h 227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966" h="227">
                        <a:moveTo>
                          <a:pt x="0" y="227"/>
                        </a:moveTo>
                        <a:cubicBezTo>
                          <a:pt x="149" y="114"/>
                          <a:pt x="298" y="2"/>
                          <a:pt x="459" y="1"/>
                        </a:cubicBezTo>
                        <a:cubicBezTo>
                          <a:pt x="620" y="0"/>
                          <a:pt x="793" y="110"/>
                          <a:pt x="966" y="220"/>
                        </a:cubicBezTo>
                      </a:path>
                    </a:pathLst>
                  </a:custGeom>
                  <a:noFill/>
                  <a:ln w="57150" cmpd="sng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48" name="Line 8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880760" y="1596601"/>
                    <a:ext cx="405171" cy="399510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49" name="Line 88"/>
                  <p:cNvSpPr>
                    <a:spLocks noChangeShapeType="1"/>
                  </p:cNvSpPr>
                  <p:nvPr/>
                </p:nvSpPr>
                <p:spPr bwMode="auto">
                  <a:xfrm>
                    <a:off x="5263287" y="2007433"/>
                    <a:ext cx="410833" cy="0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50" name="Line 8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072822" y="2001772"/>
                    <a:ext cx="405171" cy="809534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51" name="Line 90"/>
                  <p:cNvSpPr>
                    <a:spLocks noChangeShapeType="1"/>
                  </p:cNvSpPr>
                  <p:nvPr/>
                </p:nvSpPr>
                <p:spPr bwMode="auto">
                  <a:xfrm>
                    <a:off x="6073630" y="2006624"/>
                    <a:ext cx="4852" cy="416494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52" name="Line 91"/>
                  <p:cNvSpPr>
                    <a:spLocks noChangeShapeType="1"/>
                  </p:cNvSpPr>
                  <p:nvPr/>
                </p:nvSpPr>
                <p:spPr bwMode="auto">
                  <a:xfrm>
                    <a:off x="6466671" y="2799984"/>
                    <a:ext cx="399510" cy="809534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53" name="Line 92"/>
                  <p:cNvSpPr>
                    <a:spLocks noChangeShapeType="1"/>
                  </p:cNvSpPr>
                  <p:nvPr/>
                </p:nvSpPr>
                <p:spPr bwMode="auto">
                  <a:xfrm>
                    <a:off x="6477993" y="3226991"/>
                    <a:ext cx="0" cy="399510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54" name="Line 9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466671" y="2017946"/>
                    <a:ext cx="799021" cy="377675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55" name="Line 94"/>
                  <p:cNvSpPr>
                    <a:spLocks noChangeShapeType="1"/>
                  </p:cNvSpPr>
                  <p:nvPr/>
                </p:nvSpPr>
                <p:spPr bwMode="auto">
                  <a:xfrm>
                    <a:off x="6866181" y="2017946"/>
                    <a:ext cx="0" cy="155275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56" name="Line 95"/>
                  <p:cNvSpPr>
                    <a:spLocks noChangeShapeType="1"/>
                  </p:cNvSpPr>
                  <p:nvPr/>
                </p:nvSpPr>
                <p:spPr bwMode="auto">
                  <a:xfrm>
                    <a:off x="6866181" y="2250859"/>
                    <a:ext cx="0" cy="155275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57" name="Line 96"/>
                  <p:cNvSpPr>
                    <a:spLocks noChangeShapeType="1"/>
                  </p:cNvSpPr>
                  <p:nvPr/>
                </p:nvSpPr>
                <p:spPr bwMode="auto">
                  <a:xfrm>
                    <a:off x="6084144" y="1596601"/>
                    <a:ext cx="393849" cy="0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58" name="Line 97"/>
                  <p:cNvSpPr>
                    <a:spLocks noChangeShapeType="1"/>
                  </p:cNvSpPr>
                  <p:nvPr/>
                </p:nvSpPr>
                <p:spPr bwMode="auto">
                  <a:xfrm>
                    <a:off x="6866181" y="1585278"/>
                    <a:ext cx="792551" cy="416493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59" name="Line 98"/>
                  <p:cNvSpPr>
                    <a:spLocks noChangeShapeType="1"/>
                  </p:cNvSpPr>
                  <p:nvPr/>
                </p:nvSpPr>
                <p:spPr bwMode="auto">
                  <a:xfrm>
                    <a:off x="7265691" y="1590939"/>
                    <a:ext cx="393850" cy="0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60" name="Line 9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854859" y="2423118"/>
                    <a:ext cx="399510" cy="382527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61" name="Line 100"/>
                  <p:cNvSpPr>
                    <a:spLocks noChangeShapeType="1"/>
                  </p:cNvSpPr>
                  <p:nvPr/>
                </p:nvSpPr>
                <p:spPr bwMode="auto">
                  <a:xfrm>
                    <a:off x="6871842" y="3215669"/>
                    <a:ext cx="388188" cy="399510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62" name="Line 10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260031" y="2406135"/>
                    <a:ext cx="803873" cy="421346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63" name="Line 102"/>
                  <p:cNvSpPr>
                    <a:spLocks noChangeShapeType="1"/>
                  </p:cNvSpPr>
                  <p:nvPr/>
                </p:nvSpPr>
                <p:spPr bwMode="auto">
                  <a:xfrm>
                    <a:off x="7653880" y="2395621"/>
                    <a:ext cx="0" cy="160128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64" name="Line 103"/>
                  <p:cNvSpPr>
                    <a:spLocks noChangeShapeType="1"/>
                  </p:cNvSpPr>
                  <p:nvPr/>
                </p:nvSpPr>
                <p:spPr bwMode="auto">
                  <a:xfrm>
                    <a:off x="7653880" y="2656031"/>
                    <a:ext cx="0" cy="160128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65" name="Line 104"/>
                  <p:cNvSpPr>
                    <a:spLocks noChangeShapeType="1"/>
                  </p:cNvSpPr>
                  <p:nvPr/>
                </p:nvSpPr>
                <p:spPr bwMode="auto">
                  <a:xfrm>
                    <a:off x="7248708" y="3215669"/>
                    <a:ext cx="399510" cy="399510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66" name="Line 105"/>
                  <p:cNvSpPr>
                    <a:spLocks noChangeShapeType="1"/>
                  </p:cNvSpPr>
                  <p:nvPr/>
                </p:nvSpPr>
                <p:spPr bwMode="auto">
                  <a:xfrm>
                    <a:off x="8047729" y="1585278"/>
                    <a:ext cx="0" cy="416493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67" name="Line 10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8474736" y="2650370"/>
                    <a:ext cx="171450" cy="155275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68" name="Line 107"/>
                  <p:cNvSpPr>
                    <a:spLocks noChangeShapeType="1"/>
                  </p:cNvSpPr>
                  <p:nvPr/>
                </p:nvSpPr>
                <p:spPr bwMode="auto">
                  <a:xfrm>
                    <a:off x="7659541" y="3215669"/>
                    <a:ext cx="776376" cy="388188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69" name="Line 108"/>
                  <p:cNvSpPr>
                    <a:spLocks noChangeShapeType="1"/>
                  </p:cNvSpPr>
                  <p:nvPr/>
                </p:nvSpPr>
                <p:spPr bwMode="auto">
                  <a:xfrm>
                    <a:off x="8052582" y="3221330"/>
                    <a:ext cx="0" cy="122118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70" name="Line 109"/>
                  <p:cNvSpPr>
                    <a:spLocks noChangeShapeType="1"/>
                  </p:cNvSpPr>
                  <p:nvPr/>
                </p:nvSpPr>
                <p:spPr bwMode="auto">
                  <a:xfrm>
                    <a:off x="8058242" y="3438068"/>
                    <a:ext cx="0" cy="182772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71" name="Line 11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8063904" y="2007433"/>
                    <a:ext cx="393849" cy="803873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72" name="Freeform 111"/>
                  <p:cNvSpPr>
                    <a:spLocks/>
                  </p:cNvSpPr>
                  <p:nvPr/>
                </p:nvSpPr>
                <p:spPr bwMode="auto">
                  <a:xfrm>
                    <a:off x="8457753" y="1607923"/>
                    <a:ext cx="151232" cy="798212"/>
                  </a:xfrm>
                  <a:custGeom>
                    <a:avLst/>
                    <a:gdLst>
                      <a:gd name="T0" fmla="*/ 0 w 187"/>
                      <a:gd name="T1" fmla="*/ 0 h 987"/>
                      <a:gd name="T2" fmla="*/ 2147483646 w 187"/>
                      <a:gd name="T3" fmla="*/ 2147483646 h 987"/>
                      <a:gd name="T4" fmla="*/ 2147483646 w 187"/>
                      <a:gd name="T5" fmla="*/ 2147483646 h 987"/>
                      <a:gd name="T6" fmla="*/ 0 60000 65536"/>
                      <a:gd name="T7" fmla="*/ 0 60000 65536"/>
                      <a:gd name="T8" fmla="*/ 0 60000 65536"/>
                      <a:gd name="T9" fmla="*/ 0 w 187"/>
                      <a:gd name="T10" fmla="*/ 0 h 987"/>
                      <a:gd name="T11" fmla="*/ 187 w 187"/>
                      <a:gd name="T12" fmla="*/ 987 h 987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87" h="987">
                        <a:moveTo>
                          <a:pt x="0" y="0"/>
                        </a:moveTo>
                        <a:cubicBezTo>
                          <a:pt x="91" y="158"/>
                          <a:pt x="183" y="316"/>
                          <a:pt x="185" y="480"/>
                        </a:cubicBezTo>
                        <a:cubicBezTo>
                          <a:pt x="187" y="644"/>
                          <a:pt x="42" y="903"/>
                          <a:pt x="14" y="987"/>
                        </a:cubicBezTo>
                      </a:path>
                    </a:pathLst>
                  </a:custGeom>
                  <a:noFill/>
                  <a:ln w="57150" cmpd="sng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73" name="Line 11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8469076" y="3095978"/>
                    <a:ext cx="153816" cy="125353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922" name="Group 2"/>
                <p:cNvGrpSpPr>
                  <a:grpSpLocks/>
                </p:cNvGrpSpPr>
                <p:nvPr/>
              </p:nvGrpSpPr>
              <p:grpSpPr bwMode="auto">
                <a:xfrm>
                  <a:off x="847725" y="3970338"/>
                  <a:ext cx="1668463" cy="2095500"/>
                  <a:chOff x="768" y="1056"/>
                  <a:chExt cx="2064" cy="2592"/>
                </a:xfrm>
              </p:grpSpPr>
              <p:grpSp>
                <p:nvGrpSpPr>
                  <p:cNvPr id="1102" name="Group 3"/>
                  <p:cNvGrpSpPr>
                    <a:grpSpLocks/>
                  </p:cNvGrpSpPr>
                  <p:nvPr/>
                </p:nvGrpSpPr>
                <p:grpSpPr bwMode="auto">
                  <a:xfrm>
                    <a:off x="768" y="30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133" name="Oval 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34" name="Oval 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35" name="Oval 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36" name="Oval 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37" name="Oval 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103" name="Group 9"/>
                  <p:cNvGrpSpPr>
                    <a:grpSpLocks/>
                  </p:cNvGrpSpPr>
                  <p:nvPr/>
                </p:nvGrpSpPr>
                <p:grpSpPr bwMode="auto">
                  <a:xfrm>
                    <a:off x="768" y="2553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128" name="Oval 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29" name="Oval 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30" name="Oval 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31" name="Oval 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32" name="Oval 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104" name="Group 15"/>
                  <p:cNvGrpSpPr>
                    <a:grpSpLocks/>
                  </p:cNvGrpSpPr>
                  <p:nvPr/>
                </p:nvGrpSpPr>
                <p:grpSpPr bwMode="auto">
                  <a:xfrm>
                    <a:off x="768" y="35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123" name="Oval 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24" name="Oval 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25" name="Oval 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26" name="Oval 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27" name="Oval 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105" name="Group 21"/>
                  <p:cNvGrpSpPr>
                    <a:grpSpLocks/>
                  </p:cNvGrpSpPr>
                  <p:nvPr/>
                </p:nvGrpSpPr>
                <p:grpSpPr bwMode="auto">
                  <a:xfrm>
                    <a:off x="768" y="1555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118" name="Oval 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19" name="Oval 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20" name="Oval 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21" name="Oval 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22" name="Oval 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106" name="Group 27"/>
                  <p:cNvGrpSpPr>
                    <a:grpSpLocks/>
                  </p:cNvGrpSpPr>
                  <p:nvPr/>
                </p:nvGrpSpPr>
                <p:grpSpPr bwMode="auto">
                  <a:xfrm>
                    <a:off x="768" y="1056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113" name="Oval 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14" name="Oval 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15" name="Oval 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16" name="Oval 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17" name="Oval 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107" name="Group 33"/>
                  <p:cNvGrpSpPr>
                    <a:grpSpLocks/>
                  </p:cNvGrpSpPr>
                  <p:nvPr/>
                </p:nvGrpSpPr>
                <p:grpSpPr bwMode="auto">
                  <a:xfrm>
                    <a:off x="768" y="2054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108" name="Oval 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09" name="Oval 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10" name="Oval 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11" name="Oval 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12" name="Oval 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923" name="Group 39"/>
                <p:cNvGrpSpPr>
                  <a:grpSpLocks/>
                </p:cNvGrpSpPr>
                <p:nvPr/>
              </p:nvGrpSpPr>
              <p:grpSpPr bwMode="auto">
                <a:xfrm>
                  <a:off x="2827338" y="3970338"/>
                  <a:ext cx="1668462" cy="2095500"/>
                  <a:chOff x="768" y="1056"/>
                  <a:chExt cx="2064" cy="2592"/>
                </a:xfrm>
              </p:grpSpPr>
              <p:grpSp>
                <p:nvGrpSpPr>
                  <p:cNvPr id="1066" name="Group 40"/>
                  <p:cNvGrpSpPr>
                    <a:grpSpLocks/>
                  </p:cNvGrpSpPr>
                  <p:nvPr/>
                </p:nvGrpSpPr>
                <p:grpSpPr bwMode="auto">
                  <a:xfrm>
                    <a:off x="768" y="30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097" name="Oval 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98" name="Oval 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99" name="Oval 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00" name="Oval 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01" name="Oval 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067" name="Group 46"/>
                  <p:cNvGrpSpPr>
                    <a:grpSpLocks/>
                  </p:cNvGrpSpPr>
                  <p:nvPr/>
                </p:nvGrpSpPr>
                <p:grpSpPr bwMode="auto">
                  <a:xfrm>
                    <a:off x="768" y="2553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092" name="Oval 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93" name="Oval 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94" name="Oval 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95" name="Oval 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96" name="Oval 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068" name="Group 52"/>
                  <p:cNvGrpSpPr>
                    <a:grpSpLocks/>
                  </p:cNvGrpSpPr>
                  <p:nvPr/>
                </p:nvGrpSpPr>
                <p:grpSpPr bwMode="auto">
                  <a:xfrm>
                    <a:off x="768" y="35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087" name="Oval 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88" name="Oval 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89" name="Oval 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90" name="Oval 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91" name="Oval 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069" name="Group 58"/>
                  <p:cNvGrpSpPr>
                    <a:grpSpLocks/>
                  </p:cNvGrpSpPr>
                  <p:nvPr/>
                </p:nvGrpSpPr>
                <p:grpSpPr bwMode="auto">
                  <a:xfrm>
                    <a:off x="768" y="1555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082" name="Oval 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83" name="Oval 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84" name="Oval 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85" name="Oval 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86" name="Oval 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070" name="Group 64"/>
                  <p:cNvGrpSpPr>
                    <a:grpSpLocks/>
                  </p:cNvGrpSpPr>
                  <p:nvPr/>
                </p:nvGrpSpPr>
                <p:grpSpPr bwMode="auto">
                  <a:xfrm>
                    <a:off x="768" y="1056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077" name="Oval 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78" name="Oval 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79" name="Oval 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80" name="Oval 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81" name="Oval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071" name="Group 70"/>
                  <p:cNvGrpSpPr>
                    <a:grpSpLocks/>
                  </p:cNvGrpSpPr>
                  <p:nvPr/>
                </p:nvGrpSpPr>
                <p:grpSpPr bwMode="auto">
                  <a:xfrm>
                    <a:off x="768" y="2054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072" name="Oval 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73" name="Oval 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74" name="Oval 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75" name="Oval 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76" name="Oval 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  <p:sp>
              <p:nvSpPr>
                <p:cNvPr id="924" name="Line 78"/>
                <p:cNvSpPr>
                  <a:spLocks noChangeShapeType="1"/>
                </p:cNvSpPr>
                <p:nvPr/>
              </p:nvSpPr>
              <p:spPr bwMode="auto">
                <a:xfrm flipH="1" flipV="1">
                  <a:off x="1274763" y="5211763"/>
                  <a:ext cx="19050" cy="33337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25" name="Line 79"/>
                <p:cNvSpPr>
                  <a:spLocks noChangeShapeType="1"/>
                </p:cNvSpPr>
                <p:nvPr/>
              </p:nvSpPr>
              <p:spPr bwMode="auto">
                <a:xfrm>
                  <a:off x="885825" y="5211763"/>
                  <a:ext cx="17463" cy="382587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26" name="Line 82"/>
                <p:cNvSpPr>
                  <a:spLocks noChangeShapeType="1"/>
                </p:cNvSpPr>
                <p:nvPr/>
              </p:nvSpPr>
              <p:spPr bwMode="auto">
                <a:xfrm flipV="1">
                  <a:off x="1274763" y="5638800"/>
                  <a:ext cx="387350" cy="388938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27" name="Line 84"/>
                <p:cNvSpPr>
                  <a:spLocks noChangeShapeType="1"/>
                </p:cNvSpPr>
                <p:nvPr/>
              </p:nvSpPr>
              <p:spPr bwMode="auto">
                <a:xfrm>
                  <a:off x="1673225" y="5211763"/>
                  <a:ext cx="388938" cy="388937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28" name="Line 85"/>
                <p:cNvSpPr>
                  <a:spLocks noChangeShapeType="1"/>
                </p:cNvSpPr>
                <p:nvPr/>
              </p:nvSpPr>
              <p:spPr bwMode="auto">
                <a:xfrm>
                  <a:off x="1257300" y="4813300"/>
                  <a:ext cx="393700" cy="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29" name="Freeform 86"/>
                <p:cNvSpPr>
                  <a:spLocks/>
                </p:cNvSpPr>
                <p:nvPr/>
              </p:nvSpPr>
              <p:spPr bwMode="auto">
                <a:xfrm>
                  <a:off x="903288" y="3825875"/>
                  <a:ext cx="781050" cy="182563"/>
                </a:xfrm>
                <a:custGeom>
                  <a:avLst/>
                  <a:gdLst>
                    <a:gd name="T0" fmla="*/ 0 w 966"/>
                    <a:gd name="T1" fmla="*/ 2147483646 h 227"/>
                    <a:gd name="T2" fmla="*/ 2147483646 w 966"/>
                    <a:gd name="T3" fmla="*/ 2147483646 h 227"/>
                    <a:gd name="T4" fmla="*/ 2147483646 w 966"/>
                    <a:gd name="T5" fmla="*/ 2147483646 h 227"/>
                    <a:gd name="T6" fmla="*/ 0 60000 65536"/>
                    <a:gd name="T7" fmla="*/ 0 60000 65536"/>
                    <a:gd name="T8" fmla="*/ 0 60000 65536"/>
                    <a:gd name="T9" fmla="*/ 0 w 966"/>
                    <a:gd name="T10" fmla="*/ 0 h 227"/>
                    <a:gd name="T11" fmla="*/ 966 w 966"/>
                    <a:gd name="T12" fmla="*/ 227 h 2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66" h="227">
                      <a:moveTo>
                        <a:pt x="0" y="227"/>
                      </a:moveTo>
                      <a:cubicBezTo>
                        <a:pt x="149" y="114"/>
                        <a:pt x="298" y="2"/>
                        <a:pt x="459" y="1"/>
                      </a:cubicBezTo>
                      <a:cubicBezTo>
                        <a:pt x="620" y="0"/>
                        <a:pt x="793" y="110"/>
                        <a:pt x="966" y="220"/>
                      </a:cubicBezTo>
                    </a:path>
                  </a:pathLst>
                </a:custGeom>
                <a:noFill/>
                <a:ln w="57150" cmpd="sng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30" name="Line 87"/>
                <p:cNvSpPr>
                  <a:spLocks noChangeShapeType="1"/>
                </p:cNvSpPr>
                <p:nvPr/>
              </p:nvSpPr>
              <p:spPr bwMode="auto">
                <a:xfrm flipH="1">
                  <a:off x="881063" y="4003675"/>
                  <a:ext cx="404812" cy="398463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31" name="Line 88"/>
                <p:cNvSpPr>
                  <a:spLocks noChangeShapeType="1"/>
                </p:cNvSpPr>
                <p:nvPr/>
              </p:nvSpPr>
              <p:spPr bwMode="auto">
                <a:xfrm>
                  <a:off x="1262063" y="4414838"/>
                  <a:ext cx="411162" cy="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32" name="Line 89"/>
                <p:cNvSpPr>
                  <a:spLocks noChangeShapeType="1"/>
                </p:cNvSpPr>
                <p:nvPr/>
              </p:nvSpPr>
              <p:spPr bwMode="auto">
                <a:xfrm flipV="1">
                  <a:off x="2071688" y="4408488"/>
                  <a:ext cx="406400" cy="8096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33" name="Line 90"/>
                <p:cNvSpPr>
                  <a:spLocks noChangeShapeType="1"/>
                </p:cNvSpPr>
                <p:nvPr/>
              </p:nvSpPr>
              <p:spPr bwMode="auto">
                <a:xfrm>
                  <a:off x="2073275" y="4413250"/>
                  <a:ext cx="4763" cy="4159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34" name="Line 91"/>
                <p:cNvSpPr>
                  <a:spLocks noChangeShapeType="1"/>
                </p:cNvSpPr>
                <p:nvPr/>
              </p:nvSpPr>
              <p:spPr bwMode="auto">
                <a:xfrm flipH="1">
                  <a:off x="2111375" y="5230813"/>
                  <a:ext cx="355600" cy="7715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35" name="Line 92"/>
                <p:cNvSpPr>
                  <a:spLocks noChangeShapeType="1"/>
                </p:cNvSpPr>
                <p:nvPr/>
              </p:nvSpPr>
              <p:spPr bwMode="auto">
                <a:xfrm>
                  <a:off x="2478088" y="5634038"/>
                  <a:ext cx="0" cy="398462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36" name="Line 93"/>
                <p:cNvSpPr>
                  <a:spLocks noChangeShapeType="1"/>
                </p:cNvSpPr>
                <p:nvPr/>
              </p:nvSpPr>
              <p:spPr bwMode="auto">
                <a:xfrm flipV="1">
                  <a:off x="2466975" y="4424363"/>
                  <a:ext cx="798513" cy="3778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37" name="Line 94"/>
                <p:cNvSpPr>
                  <a:spLocks noChangeShapeType="1"/>
                </p:cNvSpPr>
                <p:nvPr/>
              </p:nvSpPr>
              <p:spPr bwMode="auto">
                <a:xfrm>
                  <a:off x="2865438" y="4424363"/>
                  <a:ext cx="0" cy="15557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38" name="Line 95"/>
                <p:cNvSpPr>
                  <a:spLocks noChangeShapeType="1"/>
                </p:cNvSpPr>
                <p:nvPr/>
              </p:nvSpPr>
              <p:spPr bwMode="auto">
                <a:xfrm>
                  <a:off x="2865438" y="4657725"/>
                  <a:ext cx="0" cy="15557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39" name="Line 96"/>
                <p:cNvSpPr>
                  <a:spLocks noChangeShapeType="1"/>
                </p:cNvSpPr>
                <p:nvPr/>
              </p:nvSpPr>
              <p:spPr bwMode="auto">
                <a:xfrm>
                  <a:off x="2084388" y="4003675"/>
                  <a:ext cx="393700" cy="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40" name="Line 97"/>
                <p:cNvSpPr>
                  <a:spLocks noChangeShapeType="1"/>
                </p:cNvSpPr>
                <p:nvPr/>
              </p:nvSpPr>
              <p:spPr bwMode="auto">
                <a:xfrm>
                  <a:off x="2865438" y="3992563"/>
                  <a:ext cx="792162" cy="4159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41" name="Line 98"/>
                <p:cNvSpPr>
                  <a:spLocks noChangeShapeType="1"/>
                </p:cNvSpPr>
                <p:nvPr/>
              </p:nvSpPr>
              <p:spPr bwMode="auto">
                <a:xfrm>
                  <a:off x="3265488" y="3997325"/>
                  <a:ext cx="393700" cy="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42" name="Line 99"/>
                <p:cNvSpPr>
                  <a:spLocks noChangeShapeType="1"/>
                </p:cNvSpPr>
                <p:nvPr/>
              </p:nvSpPr>
              <p:spPr bwMode="auto">
                <a:xfrm flipH="1">
                  <a:off x="2854325" y="4829175"/>
                  <a:ext cx="400050" cy="382588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43" name="Line 100"/>
                <p:cNvSpPr>
                  <a:spLocks noChangeShapeType="1"/>
                </p:cNvSpPr>
                <p:nvPr/>
              </p:nvSpPr>
              <p:spPr bwMode="auto">
                <a:xfrm flipH="1" flipV="1">
                  <a:off x="3295650" y="6048375"/>
                  <a:ext cx="346075" cy="1588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44" name="Line 101"/>
                <p:cNvSpPr>
                  <a:spLocks noChangeShapeType="1"/>
                </p:cNvSpPr>
                <p:nvPr/>
              </p:nvSpPr>
              <p:spPr bwMode="auto">
                <a:xfrm flipV="1">
                  <a:off x="3259138" y="4813300"/>
                  <a:ext cx="804862" cy="420688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45" name="Line 102"/>
                <p:cNvSpPr>
                  <a:spLocks noChangeShapeType="1"/>
                </p:cNvSpPr>
                <p:nvPr/>
              </p:nvSpPr>
              <p:spPr bwMode="auto">
                <a:xfrm>
                  <a:off x="3652838" y="4802188"/>
                  <a:ext cx="0" cy="160337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46" name="Line 103"/>
                <p:cNvSpPr>
                  <a:spLocks noChangeShapeType="1"/>
                </p:cNvSpPr>
                <p:nvPr/>
              </p:nvSpPr>
              <p:spPr bwMode="auto">
                <a:xfrm>
                  <a:off x="3652838" y="5062538"/>
                  <a:ext cx="0" cy="160337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47" name="Line 104"/>
                <p:cNvSpPr>
                  <a:spLocks noChangeShapeType="1"/>
                </p:cNvSpPr>
                <p:nvPr/>
              </p:nvSpPr>
              <p:spPr bwMode="auto">
                <a:xfrm>
                  <a:off x="2874963" y="5611813"/>
                  <a:ext cx="381000" cy="7937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48" name="Line 105"/>
                <p:cNvSpPr>
                  <a:spLocks noChangeShapeType="1"/>
                </p:cNvSpPr>
                <p:nvPr/>
              </p:nvSpPr>
              <p:spPr bwMode="auto">
                <a:xfrm>
                  <a:off x="4046538" y="3992563"/>
                  <a:ext cx="0" cy="4159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49" name="Line 106"/>
                <p:cNvSpPr>
                  <a:spLocks noChangeShapeType="1"/>
                </p:cNvSpPr>
                <p:nvPr/>
              </p:nvSpPr>
              <p:spPr bwMode="auto">
                <a:xfrm flipV="1">
                  <a:off x="4473575" y="4818063"/>
                  <a:ext cx="430213" cy="39370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50" name="Line 107"/>
                <p:cNvSpPr>
                  <a:spLocks noChangeShapeType="1"/>
                </p:cNvSpPr>
                <p:nvPr/>
              </p:nvSpPr>
              <p:spPr bwMode="auto">
                <a:xfrm>
                  <a:off x="3659188" y="5622925"/>
                  <a:ext cx="776287" cy="38735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51" name="Line 108"/>
                <p:cNvSpPr>
                  <a:spLocks noChangeShapeType="1"/>
                </p:cNvSpPr>
                <p:nvPr/>
              </p:nvSpPr>
              <p:spPr bwMode="auto">
                <a:xfrm>
                  <a:off x="4052888" y="5627688"/>
                  <a:ext cx="0" cy="122237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52" name="Line 109"/>
                <p:cNvSpPr>
                  <a:spLocks noChangeShapeType="1"/>
                </p:cNvSpPr>
                <p:nvPr/>
              </p:nvSpPr>
              <p:spPr bwMode="auto">
                <a:xfrm>
                  <a:off x="4057650" y="5845175"/>
                  <a:ext cx="0" cy="182563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53" name="Line 110"/>
                <p:cNvSpPr>
                  <a:spLocks noChangeShapeType="1"/>
                </p:cNvSpPr>
                <p:nvPr/>
              </p:nvSpPr>
              <p:spPr bwMode="auto">
                <a:xfrm flipH="1">
                  <a:off x="4064000" y="4414838"/>
                  <a:ext cx="393700" cy="80327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54" name="Freeform 111"/>
                <p:cNvSpPr>
                  <a:spLocks/>
                </p:cNvSpPr>
                <p:nvPr/>
              </p:nvSpPr>
              <p:spPr bwMode="auto">
                <a:xfrm>
                  <a:off x="4457700" y="4014788"/>
                  <a:ext cx="150813" cy="798512"/>
                </a:xfrm>
                <a:custGeom>
                  <a:avLst/>
                  <a:gdLst>
                    <a:gd name="T0" fmla="*/ 0 w 187"/>
                    <a:gd name="T1" fmla="*/ 0 h 987"/>
                    <a:gd name="T2" fmla="*/ 2147483646 w 187"/>
                    <a:gd name="T3" fmla="*/ 2147483646 h 987"/>
                    <a:gd name="T4" fmla="*/ 2147483646 w 187"/>
                    <a:gd name="T5" fmla="*/ 2147483646 h 987"/>
                    <a:gd name="T6" fmla="*/ 0 60000 65536"/>
                    <a:gd name="T7" fmla="*/ 0 60000 65536"/>
                    <a:gd name="T8" fmla="*/ 0 60000 65536"/>
                    <a:gd name="T9" fmla="*/ 0 w 187"/>
                    <a:gd name="T10" fmla="*/ 0 h 987"/>
                    <a:gd name="T11" fmla="*/ 187 w 187"/>
                    <a:gd name="T12" fmla="*/ 987 h 9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7" h="987">
                      <a:moveTo>
                        <a:pt x="0" y="0"/>
                      </a:moveTo>
                      <a:cubicBezTo>
                        <a:pt x="91" y="158"/>
                        <a:pt x="183" y="316"/>
                        <a:pt x="185" y="480"/>
                      </a:cubicBezTo>
                      <a:cubicBezTo>
                        <a:pt x="187" y="644"/>
                        <a:pt x="42" y="903"/>
                        <a:pt x="14" y="987"/>
                      </a:cubicBezTo>
                    </a:path>
                  </a:pathLst>
                </a:custGeom>
                <a:noFill/>
                <a:ln w="57150" cmpd="sng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55" name="Line 112"/>
                <p:cNvSpPr>
                  <a:spLocks noChangeShapeType="1"/>
                </p:cNvSpPr>
                <p:nvPr/>
              </p:nvSpPr>
              <p:spPr bwMode="auto">
                <a:xfrm>
                  <a:off x="4468813" y="5627688"/>
                  <a:ext cx="160337" cy="13335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956" name="Group 2"/>
                <p:cNvGrpSpPr>
                  <a:grpSpLocks/>
                </p:cNvGrpSpPr>
                <p:nvPr/>
              </p:nvGrpSpPr>
              <p:grpSpPr bwMode="auto">
                <a:xfrm>
                  <a:off x="4860925" y="3959225"/>
                  <a:ext cx="1670050" cy="2095500"/>
                  <a:chOff x="768" y="1056"/>
                  <a:chExt cx="2064" cy="2592"/>
                </a:xfrm>
              </p:grpSpPr>
              <p:grpSp>
                <p:nvGrpSpPr>
                  <p:cNvPr id="1030" name="Group 3"/>
                  <p:cNvGrpSpPr>
                    <a:grpSpLocks/>
                  </p:cNvGrpSpPr>
                  <p:nvPr/>
                </p:nvGrpSpPr>
                <p:grpSpPr bwMode="auto">
                  <a:xfrm>
                    <a:off x="768" y="30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061" name="Oval 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62" name="Oval 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63" name="Oval 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64" name="Oval 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65" name="Oval 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031" name="Group 9"/>
                  <p:cNvGrpSpPr>
                    <a:grpSpLocks/>
                  </p:cNvGrpSpPr>
                  <p:nvPr/>
                </p:nvGrpSpPr>
                <p:grpSpPr bwMode="auto">
                  <a:xfrm>
                    <a:off x="768" y="2553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056" name="Oval 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57" name="Oval 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58" name="Oval 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59" name="Oval 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60" name="Oval 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032" name="Group 15"/>
                  <p:cNvGrpSpPr>
                    <a:grpSpLocks/>
                  </p:cNvGrpSpPr>
                  <p:nvPr/>
                </p:nvGrpSpPr>
                <p:grpSpPr bwMode="auto">
                  <a:xfrm>
                    <a:off x="768" y="35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051" name="Oval 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52" name="Oval 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53" name="Oval 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54" name="Oval 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55" name="Oval 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033" name="Group 21"/>
                  <p:cNvGrpSpPr>
                    <a:grpSpLocks/>
                  </p:cNvGrpSpPr>
                  <p:nvPr/>
                </p:nvGrpSpPr>
                <p:grpSpPr bwMode="auto">
                  <a:xfrm>
                    <a:off x="768" y="1555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046" name="Oval 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47" name="Oval 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48" name="Oval 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49" name="Oval 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50" name="Oval 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034" name="Group 27"/>
                  <p:cNvGrpSpPr>
                    <a:grpSpLocks/>
                  </p:cNvGrpSpPr>
                  <p:nvPr/>
                </p:nvGrpSpPr>
                <p:grpSpPr bwMode="auto">
                  <a:xfrm>
                    <a:off x="768" y="1056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041" name="Oval 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42" name="Oval 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43" name="Oval 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44" name="Oval 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45" name="Oval 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035" name="Group 33"/>
                  <p:cNvGrpSpPr>
                    <a:grpSpLocks/>
                  </p:cNvGrpSpPr>
                  <p:nvPr/>
                </p:nvGrpSpPr>
                <p:grpSpPr bwMode="auto">
                  <a:xfrm>
                    <a:off x="768" y="2054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036" name="Oval 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37" name="Oval 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38" name="Oval 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39" name="Oval 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40" name="Oval 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957" name="Group 39"/>
                <p:cNvGrpSpPr>
                  <a:grpSpLocks/>
                </p:cNvGrpSpPr>
                <p:nvPr/>
              </p:nvGrpSpPr>
              <p:grpSpPr bwMode="auto">
                <a:xfrm>
                  <a:off x="6840538" y="3959225"/>
                  <a:ext cx="1670050" cy="2095500"/>
                  <a:chOff x="768" y="1056"/>
                  <a:chExt cx="2064" cy="2592"/>
                </a:xfrm>
              </p:grpSpPr>
              <p:grpSp>
                <p:nvGrpSpPr>
                  <p:cNvPr id="994" name="Group 40"/>
                  <p:cNvGrpSpPr>
                    <a:grpSpLocks/>
                  </p:cNvGrpSpPr>
                  <p:nvPr/>
                </p:nvGrpSpPr>
                <p:grpSpPr bwMode="auto">
                  <a:xfrm>
                    <a:off x="768" y="30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025" name="Oval 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26" name="Oval 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27" name="Oval 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28" name="Oval 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29" name="Oval 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995" name="Group 46"/>
                  <p:cNvGrpSpPr>
                    <a:grpSpLocks/>
                  </p:cNvGrpSpPr>
                  <p:nvPr/>
                </p:nvGrpSpPr>
                <p:grpSpPr bwMode="auto">
                  <a:xfrm>
                    <a:off x="768" y="2553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020" name="Oval 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21" name="Oval 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22" name="Oval 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23" name="Oval 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24" name="Oval 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996" name="Group 52"/>
                  <p:cNvGrpSpPr>
                    <a:grpSpLocks/>
                  </p:cNvGrpSpPr>
                  <p:nvPr/>
                </p:nvGrpSpPr>
                <p:grpSpPr bwMode="auto">
                  <a:xfrm>
                    <a:off x="768" y="35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015" name="Oval 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16" name="Oval 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17" name="Oval 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18" name="Oval 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19" name="Oval 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997" name="Group 58"/>
                  <p:cNvGrpSpPr>
                    <a:grpSpLocks/>
                  </p:cNvGrpSpPr>
                  <p:nvPr/>
                </p:nvGrpSpPr>
                <p:grpSpPr bwMode="auto">
                  <a:xfrm>
                    <a:off x="768" y="1555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010" name="Oval 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11" name="Oval 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12" name="Oval 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13" name="Oval 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14" name="Oval 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998" name="Group 64"/>
                  <p:cNvGrpSpPr>
                    <a:grpSpLocks/>
                  </p:cNvGrpSpPr>
                  <p:nvPr/>
                </p:nvGrpSpPr>
                <p:grpSpPr bwMode="auto">
                  <a:xfrm>
                    <a:off x="768" y="1056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005" name="Oval 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06" name="Oval 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07" name="Oval 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08" name="Oval 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09" name="Oval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999" name="Group 70"/>
                  <p:cNvGrpSpPr>
                    <a:grpSpLocks/>
                  </p:cNvGrpSpPr>
                  <p:nvPr/>
                </p:nvGrpSpPr>
                <p:grpSpPr bwMode="auto">
                  <a:xfrm>
                    <a:off x="768" y="2054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000" name="Oval 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01" name="Oval 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02" name="Oval 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03" name="Oval 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04" name="Oval 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  <p:sp>
              <p:nvSpPr>
                <p:cNvPr id="958" name="Line 77"/>
                <p:cNvSpPr>
                  <a:spLocks noChangeShapeType="1"/>
                </p:cNvSpPr>
                <p:nvPr/>
              </p:nvSpPr>
              <p:spPr bwMode="auto">
                <a:xfrm flipH="1" flipV="1">
                  <a:off x="4615036" y="5761037"/>
                  <a:ext cx="285576" cy="255588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59" name="Line 78"/>
                <p:cNvSpPr>
                  <a:spLocks noChangeShapeType="1"/>
                </p:cNvSpPr>
                <p:nvPr/>
              </p:nvSpPr>
              <p:spPr bwMode="auto">
                <a:xfrm flipV="1">
                  <a:off x="5133975" y="5200650"/>
                  <a:ext cx="153988" cy="195263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60" name="Line 79"/>
                <p:cNvSpPr>
                  <a:spLocks noChangeShapeType="1"/>
                </p:cNvSpPr>
                <p:nvPr/>
              </p:nvSpPr>
              <p:spPr bwMode="auto">
                <a:xfrm>
                  <a:off x="4900613" y="5200650"/>
                  <a:ext cx="387350" cy="388938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61" name="Line 80"/>
                <p:cNvSpPr>
                  <a:spLocks noChangeShapeType="1"/>
                </p:cNvSpPr>
                <p:nvPr/>
              </p:nvSpPr>
              <p:spPr bwMode="auto">
                <a:xfrm flipV="1">
                  <a:off x="4900613" y="5434013"/>
                  <a:ext cx="193675" cy="19367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62" name="Line 82"/>
                <p:cNvSpPr>
                  <a:spLocks noChangeShapeType="1"/>
                </p:cNvSpPr>
                <p:nvPr/>
              </p:nvSpPr>
              <p:spPr bwMode="auto">
                <a:xfrm flipV="1">
                  <a:off x="5287963" y="5627688"/>
                  <a:ext cx="388937" cy="388937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63" name="Line 83"/>
                <p:cNvSpPr>
                  <a:spLocks noChangeShapeType="1"/>
                </p:cNvSpPr>
                <p:nvPr/>
              </p:nvSpPr>
              <p:spPr bwMode="auto">
                <a:xfrm>
                  <a:off x="5676900" y="6016625"/>
                  <a:ext cx="427038" cy="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64" name="Line 84"/>
                <p:cNvSpPr>
                  <a:spLocks noChangeShapeType="1"/>
                </p:cNvSpPr>
                <p:nvPr/>
              </p:nvSpPr>
              <p:spPr bwMode="auto">
                <a:xfrm>
                  <a:off x="5688013" y="5200650"/>
                  <a:ext cx="388937" cy="388938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65" name="Line 85"/>
                <p:cNvSpPr>
                  <a:spLocks noChangeShapeType="1"/>
                </p:cNvSpPr>
                <p:nvPr/>
              </p:nvSpPr>
              <p:spPr bwMode="auto">
                <a:xfrm>
                  <a:off x="5299075" y="4802188"/>
                  <a:ext cx="395288" cy="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66" name="Freeform 86"/>
                <p:cNvSpPr>
                  <a:spLocks/>
                </p:cNvSpPr>
                <p:nvPr/>
              </p:nvSpPr>
              <p:spPr bwMode="auto">
                <a:xfrm>
                  <a:off x="4918075" y="3870325"/>
                  <a:ext cx="781050" cy="127000"/>
                </a:xfrm>
                <a:custGeom>
                  <a:avLst/>
                  <a:gdLst>
                    <a:gd name="T0" fmla="*/ 0 w 966"/>
                    <a:gd name="T1" fmla="*/ 2147483646 h 227"/>
                    <a:gd name="T2" fmla="*/ 2147483646 w 966"/>
                    <a:gd name="T3" fmla="*/ 2147483646 h 227"/>
                    <a:gd name="T4" fmla="*/ 2147483646 w 966"/>
                    <a:gd name="T5" fmla="*/ 2147483646 h 227"/>
                    <a:gd name="T6" fmla="*/ 0 60000 65536"/>
                    <a:gd name="T7" fmla="*/ 0 60000 65536"/>
                    <a:gd name="T8" fmla="*/ 0 60000 65536"/>
                    <a:gd name="T9" fmla="*/ 0 w 966"/>
                    <a:gd name="T10" fmla="*/ 0 h 227"/>
                    <a:gd name="T11" fmla="*/ 966 w 966"/>
                    <a:gd name="T12" fmla="*/ 227 h 2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66" h="227">
                      <a:moveTo>
                        <a:pt x="0" y="227"/>
                      </a:moveTo>
                      <a:cubicBezTo>
                        <a:pt x="149" y="114"/>
                        <a:pt x="298" y="2"/>
                        <a:pt x="459" y="1"/>
                      </a:cubicBezTo>
                      <a:cubicBezTo>
                        <a:pt x="620" y="0"/>
                        <a:pt x="793" y="110"/>
                        <a:pt x="966" y="220"/>
                      </a:cubicBezTo>
                    </a:path>
                  </a:pathLst>
                </a:custGeom>
                <a:noFill/>
                <a:ln w="57150" cmpd="sng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67" name="Line 87"/>
                <p:cNvSpPr>
                  <a:spLocks noChangeShapeType="1"/>
                </p:cNvSpPr>
                <p:nvPr/>
              </p:nvSpPr>
              <p:spPr bwMode="auto">
                <a:xfrm flipH="1">
                  <a:off x="4894263" y="3992563"/>
                  <a:ext cx="404812" cy="398462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68" name="Line 88"/>
                <p:cNvSpPr>
                  <a:spLocks noChangeShapeType="1"/>
                </p:cNvSpPr>
                <p:nvPr/>
              </p:nvSpPr>
              <p:spPr bwMode="auto">
                <a:xfrm flipV="1">
                  <a:off x="5276850" y="3998913"/>
                  <a:ext cx="784225" cy="4032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69" name="Line 89"/>
                <p:cNvSpPr>
                  <a:spLocks noChangeShapeType="1"/>
                </p:cNvSpPr>
                <p:nvPr/>
              </p:nvSpPr>
              <p:spPr bwMode="auto">
                <a:xfrm flipV="1">
                  <a:off x="6086475" y="4397375"/>
                  <a:ext cx="404813" cy="8096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70" name="Line 90"/>
                <p:cNvSpPr>
                  <a:spLocks noChangeShapeType="1"/>
                </p:cNvSpPr>
                <p:nvPr/>
              </p:nvSpPr>
              <p:spPr bwMode="auto">
                <a:xfrm>
                  <a:off x="6088063" y="4402138"/>
                  <a:ext cx="4762" cy="4159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71" name="Line 91"/>
                <p:cNvSpPr>
                  <a:spLocks noChangeShapeType="1"/>
                </p:cNvSpPr>
                <p:nvPr/>
              </p:nvSpPr>
              <p:spPr bwMode="auto">
                <a:xfrm>
                  <a:off x="6480175" y="5195888"/>
                  <a:ext cx="400050" cy="8096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72" name="Line 92"/>
                <p:cNvSpPr>
                  <a:spLocks noChangeShapeType="1"/>
                </p:cNvSpPr>
                <p:nvPr/>
              </p:nvSpPr>
              <p:spPr bwMode="auto">
                <a:xfrm>
                  <a:off x="6491288" y="5622925"/>
                  <a:ext cx="0" cy="398463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73" name="Line 93"/>
                <p:cNvSpPr>
                  <a:spLocks noChangeShapeType="1"/>
                </p:cNvSpPr>
                <p:nvPr/>
              </p:nvSpPr>
              <p:spPr bwMode="auto">
                <a:xfrm flipV="1">
                  <a:off x="6480175" y="4413250"/>
                  <a:ext cx="800100" cy="3778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74" name="Line 94"/>
                <p:cNvSpPr>
                  <a:spLocks noChangeShapeType="1"/>
                </p:cNvSpPr>
                <p:nvPr/>
              </p:nvSpPr>
              <p:spPr bwMode="auto">
                <a:xfrm>
                  <a:off x="6880225" y="4413250"/>
                  <a:ext cx="0" cy="15557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75" name="Line 95"/>
                <p:cNvSpPr>
                  <a:spLocks noChangeShapeType="1"/>
                </p:cNvSpPr>
                <p:nvPr/>
              </p:nvSpPr>
              <p:spPr bwMode="auto">
                <a:xfrm>
                  <a:off x="6880225" y="4646613"/>
                  <a:ext cx="0" cy="15557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76" name="Line 96"/>
                <p:cNvSpPr>
                  <a:spLocks noChangeShapeType="1"/>
                </p:cNvSpPr>
                <p:nvPr/>
              </p:nvSpPr>
              <p:spPr bwMode="auto">
                <a:xfrm flipV="1">
                  <a:off x="5710238" y="3992562"/>
                  <a:ext cx="781050" cy="411163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77" name="Line 97"/>
                <p:cNvSpPr>
                  <a:spLocks noChangeShapeType="1"/>
                </p:cNvSpPr>
                <p:nvPr/>
              </p:nvSpPr>
              <p:spPr bwMode="auto">
                <a:xfrm>
                  <a:off x="6880225" y="3981450"/>
                  <a:ext cx="792163" cy="4159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78" name="Line 98"/>
                <p:cNvSpPr>
                  <a:spLocks noChangeShapeType="1"/>
                </p:cNvSpPr>
                <p:nvPr/>
              </p:nvSpPr>
              <p:spPr bwMode="auto">
                <a:xfrm>
                  <a:off x="7280275" y="3986213"/>
                  <a:ext cx="393700" cy="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79" name="Line 99"/>
                <p:cNvSpPr>
                  <a:spLocks noChangeShapeType="1"/>
                </p:cNvSpPr>
                <p:nvPr/>
              </p:nvSpPr>
              <p:spPr bwMode="auto">
                <a:xfrm flipH="1">
                  <a:off x="6869113" y="4818063"/>
                  <a:ext cx="398462" cy="382587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0" name="Line 100"/>
                <p:cNvSpPr>
                  <a:spLocks noChangeShapeType="1"/>
                </p:cNvSpPr>
                <p:nvPr/>
              </p:nvSpPr>
              <p:spPr bwMode="auto">
                <a:xfrm>
                  <a:off x="6884988" y="5611813"/>
                  <a:ext cx="388937" cy="398462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1" name="Line 101"/>
                <p:cNvSpPr>
                  <a:spLocks noChangeShapeType="1"/>
                </p:cNvSpPr>
                <p:nvPr/>
              </p:nvSpPr>
              <p:spPr bwMode="auto">
                <a:xfrm flipV="1">
                  <a:off x="7273925" y="4802188"/>
                  <a:ext cx="803275" cy="420687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2" name="Line 102"/>
                <p:cNvSpPr>
                  <a:spLocks noChangeShapeType="1"/>
                </p:cNvSpPr>
                <p:nvPr/>
              </p:nvSpPr>
              <p:spPr bwMode="auto">
                <a:xfrm>
                  <a:off x="7667625" y="4791075"/>
                  <a:ext cx="0" cy="160338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3" name="Line 103"/>
                <p:cNvSpPr>
                  <a:spLocks noChangeShapeType="1"/>
                </p:cNvSpPr>
                <p:nvPr/>
              </p:nvSpPr>
              <p:spPr bwMode="auto">
                <a:xfrm>
                  <a:off x="7667625" y="5051425"/>
                  <a:ext cx="0" cy="160338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4" name="Line 104"/>
                <p:cNvSpPr>
                  <a:spLocks noChangeShapeType="1"/>
                </p:cNvSpPr>
                <p:nvPr/>
              </p:nvSpPr>
              <p:spPr bwMode="auto">
                <a:xfrm>
                  <a:off x="7262813" y="5611813"/>
                  <a:ext cx="400050" cy="398462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5" name="Line 105"/>
                <p:cNvSpPr>
                  <a:spLocks noChangeShapeType="1"/>
                </p:cNvSpPr>
                <p:nvPr/>
              </p:nvSpPr>
              <p:spPr bwMode="auto">
                <a:xfrm>
                  <a:off x="8061325" y="3981450"/>
                  <a:ext cx="0" cy="4159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6" name="Line 106"/>
                <p:cNvSpPr>
                  <a:spLocks noChangeShapeType="1"/>
                </p:cNvSpPr>
                <p:nvPr/>
              </p:nvSpPr>
              <p:spPr bwMode="auto">
                <a:xfrm flipV="1">
                  <a:off x="8472488" y="5207000"/>
                  <a:ext cx="0" cy="398463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7" name="Line 107"/>
                <p:cNvSpPr>
                  <a:spLocks noChangeShapeType="1"/>
                </p:cNvSpPr>
                <p:nvPr/>
              </p:nvSpPr>
              <p:spPr bwMode="auto">
                <a:xfrm>
                  <a:off x="7673975" y="5611813"/>
                  <a:ext cx="776288" cy="38735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8" name="Line 108"/>
                <p:cNvSpPr>
                  <a:spLocks noChangeShapeType="1"/>
                </p:cNvSpPr>
                <p:nvPr/>
              </p:nvSpPr>
              <p:spPr bwMode="auto">
                <a:xfrm>
                  <a:off x="8066088" y="5616575"/>
                  <a:ext cx="0" cy="122238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9" name="Line 109"/>
                <p:cNvSpPr>
                  <a:spLocks noChangeShapeType="1"/>
                </p:cNvSpPr>
                <p:nvPr/>
              </p:nvSpPr>
              <p:spPr bwMode="auto">
                <a:xfrm>
                  <a:off x="8072438" y="5834063"/>
                  <a:ext cx="0" cy="182562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90" name="Line 110"/>
                <p:cNvSpPr>
                  <a:spLocks noChangeShapeType="1"/>
                </p:cNvSpPr>
                <p:nvPr/>
              </p:nvSpPr>
              <p:spPr bwMode="auto">
                <a:xfrm flipH="1">
                  <a:off x="8077200" y="4402138"/>
                  <a:ext cx="393700" cy="804862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91" name="Freeform 111"/>
                <p:cNvSpPr>
                  <a:spLocks/>
                </p:cNvSpPr>
                <p:nvPr/>
              </p:nvSpPr>
              <p:spPr bwMode="auto">
                <a:xfrm>
                  <a:off x="8470900" y="4003675"/>
                  <a:ext cx="152400" cy="798513"/>
                </a:xfrm>
                <a:custGeom>
                  <a:avLst/>
                  <a:gdLst>
                    <a:gd name="T0" fmla="*/ 0 w 187"/>
                    <a:gd name="T1" fmla="*/ 0 h 987"/>
                    <a:gd name="T2" fmla="*/ 2147483646 w 187"/>
                    <a:gd name="T3" fmla="*/ 2147483646 h 987"/>
                    <a:gd name="T4" fmla="*/ 2147483646 w 187"/>
                    <a:gd name="T5" fmla="*/ 2147483646 h 987"/>
                    <a:gd name="T6" fmla="*/ 0 60000 65536"/>
                    <a:gd name="T7" fmla="*/ 0 60000 65536"/>
                    <a:gd name="T8" fmla="*/ 0 60000 65536"/>
                    <a:gd name="T9" fmla="*/ 0 w 187"/>
                    <a:gd name="T10" fmla="*/ 0 h 987"/>
                    <a:gd name="T11" fmla="*/ 187 w 187"/>
                    <a:gd name="T12" fmla="*/ 987 h 9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7" h="987">
                      <a:moveTo>
                        <a:pt x="0" y="0"/>
                      </a:moveTo>
                      <a:cubicBezTo>
                        <a:pt x="91" y="158"/>
                        <a:pt x="183" y="316"/>
                        <a:pt x="185" y="480"/>
                      </a:cubicBezTo>
                      <a:cubicBezTo>
                        <a:pt x="187" y="644"/>
                        <a:pt x="42" y="903"/>
                        <a:pt x="14" y="987"/>
                      </a:cubicBezTo>
                    </a:path>
                  </a:pathLst>
                </a:custGeom>
                <a:noFill/>
                <a:ln w="57150" cmpd="sng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92" name="Freeform 86"/>
                <p:cNvSpPr>
                  <a:spLocks/>
                </p:cNvSpPr>
                <p:nvPr/>
              </p:nvSpPr>
              <p:spPr bwMode="auto">
                <a:xfrm rot="10800000">
                  <a:off x="1655763" y="6038850"/>
                  <a:ext cx="1192212" cy="265113"/>
                </a:xfrm>
                <a:custGeom>
                  <a:avLst/>
                  <a:gdLst>
                    <a:gd name="T0" fmla="*/ 0 w 966"/>
                    <a:gd name="T1" fmla="*/ 2147483646 h 227"/>
                    <a:gd name="T2" fmla="*/ 2147483646 w 966"/>
                    <a:gd name="T3" fmla="*/ 2147483646 h 227"/>
                    <a:gd name="T4" fmla="*/ 2147483646 w 966"/>
                    <a:gd name="T5" fmla="*/ 2147483646 h 227"/>
                    <a:gd name="T6" fmla="*/ 0 60000 65536"/>
                    <a:gd name="T7" fmla="*/ 0 60000 65536"/>
                    <a:gd name="T8" fmla="*/ 0 60000 65536"/>
                    <a:gd name="T9" fmla="*/ 0 w 966"/>
                    <a:gd name="T10" fmla="*/ 0 h 227"/>
                    <a:gd name="T11" fmla="*/ 966 w 966"/>
                    <a:gd name="T12" fmla="*/ 227 h 2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66" h="227">
                      <a:moveTo>
                        <a:pt x="0" y="227"/>
                      </a:moveTo>
                      <a:cubicBezTo>
                        <a:pt x="149" y="114"/>
                        <a:pt x="298" y="2"/>
                        <a:pt x="459" y="1"/>
                      </a:cubicBezTo>
                      <a:cubicBezTo>
                        <a:pt x="620" y="0"/>
                        <a:pt x="793" y="110"/>
                        <a:pt x="966" y="220"/>
                      </a:cubicBezTo>
                    </a:path>
                  </a:pathLst>
                </a:custGeom>
                <a:noFill/>
                <a:ln w="57150" cmpd="sng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93" name="Freeform 111"/>
                <p:cNvSpPr>
                  <a:spLocks/>
                </p:cNvSpPr>
                <p:nvPr/>
              </p:nvSpPr>
              <p:spPr bwMode="auto">
                <a:xfrm flipH="1">
                  <a:off x="752475" y="4814888"/>
                  <a:ext cx="95250" cy="1184275"/>
                </a:xfrm>
                <a:custGeom>
                  <a:avLst/>
                  <a:gdLst>
                    <a:gd name="T0" fmla="*/ 0 w 187"/>
                    <a:gd name="T1" fmla="*/ 0 h 987"/>
                    <a:gd name="T2" fmla="*/ 2147483646 w 187"/>
                    <a:gd name="T3" fmla="*/ 2147483646 h 987"/>
                    <a:gd name="T4" fmla="*/ 2147483646 w 187"/>
                    <a:gd name="T5" fmla="*/ 2147483646 h 987"/>
                    <a:gd name="T6" fmla="*/ 0 60000 65536"/>
                    <a:gd name="T7" fmla="*/ 0 60000 65536"/>
                    <a:gd name="T8" fmla="*/ 0 60000 65536"/>
                    <a:gd name="T9" fmla="*/ 0 w 187"/>
                    <a:gd name="T10" fmla="*/ 0 h 987"/>
                    <a:gd name="T11" fmla="*/ 187 w 187"/>
                    <a:gd name="T12" fmla="*/ 987 h 9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7" h="987">
                      <a:moveTo>
                        <a:pt x="0" y="0"/>
                      </a:moveTo>
                      <a:cubicBezTo>
                        <a:pt x="91" y="158"/>
                        <a:pt x="183" y="316"/>
                        <a:pt x="185" y="480"/>
                      </a:cubicBezTo>
                      <a:cubicBezTo>
                        <a:pt x="187" y="644"/>
                        <a:pt x="42" y="903"/>
                        <a:pt x="14" y="987"/>
                      </a:cubicBezTo>
                    </a:path>
                  </a:pathLst>
                </a:custGeom>
                <a:noFill/>
                <a:ln w="57150" cmpd="sng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318" name="Group 1"/>
              <p:cNvGrpSpPr>
                <a:grpSpLocks/>
              </p:cNvGrpSpPr>
              <p:nvPr/>
            </p:nvGrpSpPr>
            <p:grpSpPr bwMode="auto">
              <a:xfrm flipH="1" flipV="1">
                <a:off x="-235380" y="1280351"/>
                <a:ext cx="4697320" cy="2785936"/>
                <a:chOff x="460551" y="1392238"/>
                <a:chExt cx="8281473" cy="4911725"/>
              </a:xfrm>
            </p:grpSpPr>
            <p:grpSp>
              <p:nvGrpSpPr>
                <p:cNvPr id="1319" name="Group 2"/>
                <p:cNvGrpSpPr>
                  <a:grpSpLocks/>
                </p:cNvGrpSpPr>
                <p:nvPr/>
              </p:nvGrpSpPr>
              <p:grpSpPr bwMode="auto">
                <a:xfrm>
                  <a:off x="841375" y="1536700"/>
                  <a:ext cx="1668463" cy="2097088"/>
                  <a:chOff x="768" y="1056"/>
                  <a:chExt cx="2064" cy="2592"/>
                </a:xfrm>
              </p:grpSpPr>
              <p:grpSp>
                <p:nvGrpSpPr>
                  <p:cNvPr id="1718" name="Group 3"/>
                  <p:cNvGrpSpPr>
                    <a:grpSpLocks/>
                  </p:cNvGrpSpPr>
                  <p:nvPr/>
                </p:nvGrpSpPr>
                <p:grpSpPr bwMode="auto">
                  <a:xfrm>
                    <a:off x="768" y="30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749" name="Oval 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50" name="Oval 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51" name="Oval 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52" name="Oval 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53" name="Oval 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719" name="Group 9"/>
                  <p:cNvGrpSpPr>
                    <a:grpSpLocks/>
                  </p:cNvGrpSpPr>
                  <p:nvPr/>
                </p:nvGrpSpPr>
                <p:grpSpPr bwMode="auto">
                  <a:xfrm>
                    <a:off x="768" y="2553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744" name="Oval 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45" name="Oval 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46" name="Oval 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47" name="Oval 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48" name="Oval 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720" name="Group 15"/>
                  <p:cNvGrpSpPr>
                    <a:grpSpLocks/>
                  </p:cNvGrpSpPr>
                  <p:nvPr/>
                </p:nvGrpSpPr>
                <p:grpSpPr bwMode="auto">
                  <a:xfrm>
                    <a:off x="768" y="35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739" name="Oval 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40" name="Oval 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41" name="Oval 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42" name="Oval 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43" name="Oval 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721" name="Group 21"/>
                  <p:cNvGrpSpPr>
                    <a:grpSpLocks/>
                  </p:cNvGrpSpPr>
                  <p:nvPr/>
                </p:nvGrpSpPr>
                <p:grpSpPr bwMode="auto">
                  <a:xfrm>
                    <a:off x="768" y="1555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734" name="Oval 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35" name="Oval 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36" name="Oval 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37" name="Oval 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38" name="Oval 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722" name="Group 27"/>
                  <p:cNvGrpSpPr>
                    <a:grpSpLocks/>
                  </p:cNvGrpSpPr>
                  <p:nvPr/>
                </p:nvGrpSpPr>
                <p:grpSpPr bwMode="auto">
                  <a:xfrm>
                    <a:off x="768" y="1056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729" name="Oval 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30" name="Oval 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31" name="Oval 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32" name="Oval 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33" name="Oval 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723" name="Group 33"/>
                  <p:cNvGrpSpPr>
                    <a:grpSpLocks/>
                  </p:cNvGrpSpPr>
                  <p:nvPr/>
                </p:nvGrpSpPr>
                <p:grpSpPr bwMode="auto">
                  <a:xfrm>
                    <a:off x="768" y="2054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724" name="Oval 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25" name="Oval 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26" name="Oval 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27" name="Oval 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28" name="Oval 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1320" name="Group 39"/>
                <p:cNvGrpSpPr>
                  <a:grpSpLocks/>
                </p:cNvGrpSpPr>
                <p:nvPr/>
              </p:nvGrpSpPr>
              <p:grpSpPr bwMode="auto">
                <a:xfrm>
                  <a:off x="2820988" y="1536700"/>
                  <a:ext cx="1668462" cy="2097088"/>
                  <a:chOff x="768" y="1056"/>
                  <a:chExt cx="2064" cy="2592"/>
                </a:xfrm>
              </p:grpSpPr>
              <p:grpSp>
                <p:nvGrpSpPr>
                  <p:cNvPr id="1682" name="Group 40"/>
                  <p:cNvGrpSpPr>
                    <a:grpSpLocks/>
                  </p:cNvGrpSpPr>
                  <p:nvPr/>
                </p:nvGrpSpPr>
                <p:grpSpPr bwMode="auto">
                  <a:xfrm>
                    <a:off x="768" y="30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713" name="Oval 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14" name="Oval 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15" name="Oval 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16" name="Oval 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17" name="Oval 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683" name="Group 46"/>
                  <p:cNvGrpSpPr>
                    <a:grpSpLocks/>
                  </p:cNvGrpSpPr>
                  <p:nvPr/>
                </p:nvGrpSpPr>
                <p:grpSpPr bwMode="auto">
                  <a:xfrm>
                    <a:off x="768" y="2553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708" name="Oval 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09" name="Oval 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10" name="Oval 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11" name="Oval 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12" name="Oval 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684" name="Group 52"/>
                  <p:cNvGrpSpPr>
                    <a:grpSpLocks/>
                  </p:cNvGrpSpPr>
                  <p:nvPr/>
                </p:nvGrpSpPr>
                <p:grpSpPr bwMode="auto">
                  <a:xfrm>
                    <a:off x="768" y="35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703" name="Oval 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04" name="Oval 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05" name="Oval 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06" name="Oval 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07" name="Oval 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685" name="Group 58"/>
                  <p:cNvGrpSpPr>
                    <a:grpSpLocks/>
                  </p:cNvGrpSpPr>
                  <p:nvPr/>
                </p:nvGrpSpPr>
                <p:grpSpPr bwMode="auto">
                  <a:xfrm>
                    <a:off x="768" y="1555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698" name="Oval 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99" name="Oval 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00" name="Oval 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01" name="Oval 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02" name="Oval 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686" name="Group 64"/>
                  <p:cNvGrpSpPr>
                    <a:grpSpLocks/>
                  </p:cNvGrpSpPr>
                  <p:nvPr/>
                </p:nvGrpSpPr>
                <p:grpSpPr bwMode="auto">
                  <a:xfrm>
                    <a:off x="768" y="1056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693" name="Oval 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94" name="Oval 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95" name="Oval 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96" name="Oval 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97" name="Oval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687" name="Group 70"/>
                  <p:cNvGrpSpPr>
                    <a:grpSpLocks/>
                  </p:cNvGrpSpPr>
                  <p:nvPr/>
                </p:nvGrpSpPr>
                <p:grpSpPr bwMode="auto">
                  <a:xfrm>
                    <a:off x="768" y="2054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688" name="Oval 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89" name="Oval 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90" name="Oval 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91" name="Oval 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92" name="Oval 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  <p:sp>
              <p:nvSpPr>
                <p:cNvPr id="1322" name="Line 78"/>
                <p:cNvSpPr>
                  <a:spLocks noChangeShapeType="1"/>
                </p:cNvSpPr>
                <p:nvPr/>
              </p:nvSpPr>
              <p:spPr bwMode="auto">
                <a:xfrm flipV="1">
                  <a:off x="1112838" y="2779713"/>
                  <a:ext cx="155575" cy="19367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23" name="Line 79"/>
                <p:cNvSpPr>
                  <a:spLocks noChangeShapeType="1"/>
                </p:cNvSpPr>
                <p:nvPr/>
              </p:nvSpPr>
              <p:spPr bwMode="auto">
                <a:xfrm>
                  <a:off x="879475" y="2779713"/>
                  <a:ext cx="388938" cy="38735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24" name="Line 80"/>
                <p:cNvSpPr>
                  <a:spLocks noChangeShapeType="1"/>
                </p:cNvSpPr>
                <p:nvPr/>
              </p:nvSpPr>
              <p:spPr bwMode="auto">
                <a:xfrm flipV="1">
                  <a:off x="879475" y="3011488"/>
                  <a:ext cx="195263" cy="195262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25" name="Line 81"/>
                <p:cNvSpPr>
                  <a:spLocks noChangeShapeType="1"/>
                </p:cNvSpPr>
                <p:nvPr/>
              </p:nvSpPr>
              <p:spPr bwMode="auto">
                <a:xfrm flipH="1" flipV="1">
                  <a:off x="460551" y="2061724"/>
                  <a:ext cx="418924" cy="329051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26" name="Line 82"/>
                <p:cNvSpPr>
                  <a:spLocks noChangeShapeType="1"/>
                </p:cNvSpPr>
                <p:nvPr/>
              </p:nvSpPr>
              <p:spPr bwMode="auto">
                <a:xfrm flipV="1">
                  <a:off x="1268413" y="3206750"/>
                  <a:ext cx="387350" cy="38735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27" name="Line 83"/>
                <p:cNvSpPr>
                  <a:spLocks noChangeShapeType="1"/>
                </p:cNvSpPr>
                <p:nvPr/>
              </p:nvSpPr>
              <p:spPr bwMode="auto">
                <a:xfrm>
                  <a:off x="1655763" y="3594100"/>
                  <a:ext cx="427037" cy="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28" name="Line 84"/>
                <p:cNvSpPr>
                  <a:spLocks noChangeShapeType="1"/>
                </p:cNvSpPr>
                <p:nvPr/>
              </p:nvSpPr>
              <p:spPr bwMode="auto">
                <a:xfrm>
                  <a:off x="1666875" y="2779713"/>
                  <a:ext cx="388938" cy="38735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29" name="Line 85"/>
                <p:cNvSpPr>
                  <a:spLocks noChangeShapeType="1"/>
                </p:cNvSpPr>
                <p:nvPr/>
              </p:nvSpPr>
              <p:spPr bwMode="auto">
                <a:xfrm>
                  <a:off x="1279525" y="2379663"/>
                  <a:ext cx="393700" cy="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30" name="Freeform 86"/>
                <p:cNvSpPr>
                  <a:spLocks/>
                </p:cNvSpPr>
                <p:nvPr/>
              </p:nvSpPr>
              <p:spPr bwMode="auto">
                <a:xfrm>
                  <a:off x="896938" y="1392238"/>
                  <a:ext cx="781050" cy="184150"/>
                </a:xfrm>
                <a:custGeom>
                  <a:avLst/>
                  <a:gdLst>
                    <a:gd name="T0" fmla="*/ 0 w 966"/>
                    <a:gd name="T1" fmla="*/ 2147483646 h 227"/>
                    <a:gd name="T2" fmla="*/ 2147483646 w 966"/>
                    <a:gd name="T3" fmla="*/ 2147483646 h 227"/>
                    <a:gd name="T4" fmla="*/ 2147483646 w 966"/>
                    <a:gd name="T5" fmla="*/ 2147483646 h 227"/>
                    <a:gd name="T6" fmla="*/ 0 60000 65536"/>
                    <a:gd name="T7" fmla="*/ 0 60000 65536"/>
                    <a:gd name="T8" fmla="*/ 0 60000 65536"/>
                    <a:gd name="T9" fmla="*/ 0 w 966"/>
                    <a:gd name="T10" fmla="*/ 0 h 227"/>
                    <a:gd name="T11" fmla="*/ 966 w 966"/>
                    <a:gd name="T12" fmla="*/ 227 h 2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66" h="227">
                      <a:moveTo>
                        <a:pt x="0" y="227"/>
                      </a:moveTo>
                      <a:cubicBezTo>
                        <a:pt x="149" y="114"/>
                        <a:pt x="298" y="2"/>
                        <a:pt x="459" y="1"/>
                      </a:cubicBezTo>
                      <a:cubicBezTo>
                        <a:pt x="620" y="0"/>
                        <a:pt x="793" y="110"/>
                        <a:pt x="966" y="220"/>
                      </a:cubicBezTo>
                    </a:path>
                  </a:pathLst>
                </a:custGeom>
                <a:noFill/>
                <a:ln w="57150" cmpd="sng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31" name="Line 87"/>
                <p:cNvSpPr>
                  <a:spLocks noChangeShapeType="1"/>
                </p:cNvSpPr>
                <p:nvPr/>
              </p:nvSpPr>
              <p:spPr bwMode="auto">
                <a:xfrm flipH="1">
                  <a:off x="874713" y="1570038"/>
                  <a:ext cx="404812" cy="40005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32" name="Line 88"/>
                <p:cNvSpPr>
                  <a:spLocks noChangeShapeType="1"/>
                </p:cNvSpPr>
                <p:nvPr/>
              </p:nvSpPr>
              <p:spPr bwMode="auto">
                <a:xfrm>
                  <a:off x="1257300" y="1981200"/>
                  <a:ext cx="409575" cy="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33" name="Line 89"/>
                <p:cNvSpPr>
                  <a:spLocks noChangeShapeType="1"/>
                </p:cNvSpPr>
                <p:nvPr/>
              </p:nvSpPr>
              <p:spPr bwMode="auto">
                <a:xfrm flipV="1">
                  <a:off x="2066925" y="1974850"/>
                  <a:ext cx="404813" cy="8096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34" name="Line 90"/>
                <p:cNvSpPr>
                  <a:spLocks noChangeShapeType="1"/>
                </p:cNvSpPr>
                <p:nvPr/>
              </p:nvSpPr>
              <p:spPr bwMode="auto">
                <a:xfrm>
                  <a:off x="2066925" y="1979613"/>
                  <a:ext cx="4763" cy="417512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35" name="Line 91"/>
                <p:cNvSpPr>
                  <a:spLocks noChangeShapeType="1"/>
                </p:cNvSpPr>
                <p:nvPr/>
              </p:nvSpPr>
              <p:spPr bwMode="auto">
                <a:xfrm>
                  <a:off x="2460625" y="2773363"/>
                  <a:ext cx="398463" cy="8096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36" name="Line 92"/>
                <p:cNvSpPr>
                  <a:spLocks noChangeShapeType="1"/>
                </p:cNvSpPr>
                <p:nvPr/>
              </p:nvSpPr>
              <p:spPr bwMode="auto">
                <a:xfrm>
                  <a:off x="2471738" y="3200400"/>
                  <a:ext cx="0" cy="40005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37" name="Line 93"/>
                <p:cNvSpPr>
                  <a:spLocks noChangeShapeType="1"/>
                </p:cNvSpPr>
                <p:nvPr/>
              </p:nvSpPr>
              <p:spPr bwMode="auto">
                <a:xfrm flipV="1">
                  <a:off x="2460625" y="1990725"/>
                  <a:ext cx="798513" cy="3778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38" name="Line 94"/>
                <p:cNvSpPr>
                  <a:spLocks noChangeShapeType="1"/>
                </p:cNvSpPr>
                <p:nvPr/>
              </p:nvSpPr>
              <p:spPr bwMode="auto">
                <a:xfrm>
                  <a:off x="2859088" y="1990725"/>
                  <a:ext cx="0" cy="15557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39" name="Line 95"/>
                <p:cNvSpPr>
                  <a:spLocks noChangeShapeType="1"/>
                </p:cNvSpPr>
                <p:nvPr/>
              </p:nvSpPr>
              <p:spPr bwMode="auto">
                <a:xfrm>
                  <a:off x="2859088" y="2224088"/>
                  <a:ext cx="0" cy="15557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40" name="Line 96"/>
                <p:cNvSpPr>
                  <a:spLocks noChangeShapeType="1"/>
                </p:cNvSpPr>
                <p:nvPr/>
              </p:nvSpPr>
              <p:spPr bwMode="auto">
                <a:xfrm>
                  <a:off x="2078038" y="1570038"/>
                  <a:ext cx="393700" cy="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41" name="Line 97"/>
                <p:cNvSpPr>
                  <a:spLocks noChangeShapeType="1"/>
                </p:cNvSpPr>
                <p:nvPr/>
              </p:nvSpPr>
              <p:spPr bwMode="auto">
                <a:xfrm>
                  <a:off x="2859088" y="1558925"/>
                  <a:ext cx="793750" cy="4159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42" name="Line 98"/>
                <p:cNvSpPr>
                  <a:spLocks noChangeShapeType="1"/>
                </p:cNvSpPr>
                <p:nvPr/>
              </p:nvSpPr>
              <p:spPr bwMode="auto">
                <a:xfrm>
                  <a:off x="3259138" y="1565275"/>
                  <a:ext cx="393700" cy="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43" name="Line 99"/>
                <p:cNvSpPr>
                  <a:spLocks noChangeShapeType="1"/>
                </p:cNvSpPr>
                <p:nvPr/>
              </p:nvSpPr>
              <p:spPr bwMode="auto">
                <a:xfrm flipH="1">
                  <a:off x="2847975" y="2397125"/>
                  <a:ext cx="400050" cy="382588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44" name="Line 100"/>
                <p:cNvSpPr>
                  <a:spLocks noChangeShapeType="1"/>
                </p:cNvSpPr>
                <p:nvPr/>
              </p:nvSpPr>
              <p:spPr bwMode="auto">
                <a:xfrm>
                  <a:off x="2865438" y="3189288"/>
                  <a:ext cx="387350" cy="40005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45" name="Line 101"/>
                <p:cNvSpPr>
                  <a:spLocks noChangeShapeType="1"/>
                </p:cNvSpPr>
                <p:nvPr/>
              </p:nvSpPr>
              <p:spPr bwMode="auto">
                <a:xfrm flipV="1">
                  <a:off x="3252788" y="2379663"/>
                  <a:ext cx="804862" cy="420687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46" name="Line 102"/>
                <p:cNvSpPr>
                  <a:spLocks noChangeShapeType="1"/>
                </p:cNvSpPr>
                <p:nvPr/>
              </p:nvSpPr>
              <p:spPr bwMode="auto">
                <a:xfrm>
                  <a:off x="3648075" y="2368550"/>
                  <a:ext cx="0" cy="160338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47" name="Line 103"/>
                <p:cNvSpPr>
                  <a:spLocks noChangeShapeType="1"/>
                </p:cNvSpPr>
                <p:nvPr/>
              </p:nvSpPr>
              <p:spPr bwMode="auto">
                <a:xfrm>
                  <a:off x="3648075" y="2628900"/>
                  <a:ext cx="0" cy="160338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48" name="Line 104"/>
                <p:cNvSpPr>
                  <a:spLocks noChangeShapeType="1"/>
                </p:cNvSpPr>
                <p:nvPr/>
              </p:nvSpPr>
              <p:spPr bwMode="auto">
                <a:xfrm>
                  <a:off x="3241675" y="3189288"/>
                  <a:ext cx="400050" cy="40005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49" name="Line 105"/>
                <p:cNvSpPr>
                  <a:spLocks noChangeShapeType="1"/>
                </p:cNvSpPr>
                <p:nvPr/>
              </p:nvSpPr>
              <p:spPr bwMode="auto">
                <a:xfrm>
                  <a:off x="4041775" y="1558925"/>
                  <a:ext cx="0" cy="4159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50" name="Line 106"/>
                <p:cNvSpPr>
                  <a:spLocks noChangeShapeType="1"/>
                </p:cNvSpPr>
                <p:nvPr/>
              </p:nvSpPr>
              <p:spPr bwMode="auto">
                <a:xfrm flipV="1">
                  <a:off x="4468813" y="1587500"/>
                  <a:ext cx="387350" cy="1192213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51" name="Line 107"/>
                <p:cNvSpPr>
                  <a:spLocks noChangeShapeType="1"/>
                </p:cNvSpPr>
                <p:nvPr/>
              </p:nvSpPr>
              <p:spPr bwMode="auto">
                <a:xfrm>
                  <a:off x="3652838" y="3189288"/>
                  <a:ext cx="776287" cy="38735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52" name="Line 108"/>
                <p:cNvSpPr>
                  <a:spLocks noChangeShapeType="1"/>
                </p:cNvSpPr>
                <p:nvPr/>
              </p:nvSpPr>
              <p:spPr bwMode="auto">
                <a:xfrm>
                  <a:off x="4046538" y="3195638"/>
                  <a:ext cx="0" cy="12065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53" name="Line 109"/>
                <p:cNvSpPr>
                  <a:spLocks noChangeShapeType="1"/>
                </p:cNvSpPr>
                <p:nvPr/>
              </p:nvSpPr>
              <p:spPr bwMode="auto">
                <a:xfrm>
                  <a:off x="4051300" y="3411538"/>
                  <a:ext cx="0" cy="182562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54" name="Line 110"/>
                <p:cNvSpPr>
                  <a:spLocks noChangeShapeType="1"/>
                </p:cNvSpPr>
                <p:nvPr/>
              </p:nvSpPr>
              <p:spPr bwMode="auto">
                <a:xfrm flipH="1">
                  <a:off x="4057650" y="1981200"/>
                  <a:ext cx="393700" cy="80327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55" name="Freeform 111"/>
                <p:cNvSpPr>
                  <a:spLocks/>
                </p:cNvSpPr>
                <p:nvPr/>
              </p:nvSpPr>
              <p:spPr bwMode="auto">
                <a:xfrm>
                  <a:off x="4451350" y="1581150"/>
                  <a:ext cx="150813" cy="798513"/>
                </a:xfrm>
                <a:custGeom>
                  <a:avLst/>
                  <a:gdLst>
                    <a:gd name="T0" fmla="*/ 0 w 187"/>
                    <a:gd name="T1" fmla="*/ 0 h 987"/>
                    <a:gd name="T2" fmla="*/ 2147483646 w 187"/>
                    <a:gd name="T3" fmla="*/ 2147483646 h 987"/>
                    <a:gd name="T4" fmla="*/ 2147483646 w 187"/>
                    <a:gd name="T5" fmla="*/ 2147483646 h 987"/>
                    <a:gd name="T6" fmla="*/ 0 60000 65536"/>
                    <a:gd name="T7" fmla="*/ 0 60000 65536"/>
                    <a:gd name="T8" fmla="*/ 0 60000 65536"/>
                    <a:gd name="T9" fmla="*/ 0 w 187"/>
                    <a:gd name="T10" fmla="*/ 0 h 987"/>
                    <a:gd name="T11" fmla="*/ 187 w 187"/>
                    <a:gd name="T12" fmla="*/ 987 h 9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7" h="987">
                      <a:moveTo>
                        <a:pt x="0" y="0"/>
                      </a:moveTo>
                      <a:cubicBezTo>
                        <a:pt x="91" y="158"/>
                        <a:pt x="183" y="316"/>
                        <a:pt x="185" y="480"/>
                      </a:cubicBezTo>
                      <a:cubicBezTo>
                        <a:pt x="187" y="644"/>
                        <a:pt x="42" y="903"/>
                        <a:pt x="14" y="987"/>
                      </a:cubicBezTo>
                    </a:path>
                  </a:pathLst>
                </a:custGeom>
                <a:noFill/>
                <a:ln w="57150" cmpd="sng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56" name="Line 112"/>
                <p:cNvSpPr>
                  <a:spLocks noChangeShapeType="1"/>
                </p:cNvSpPr>
                <p:nvPr/>
              </p:nvSpPr>
              <p:spPr bwMode="auto">
                <a:xfrm flipV="1">
                  <a:off x="4462463" y="2814638"/>
                  <a:ext cx="398462" cy="38100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1357" name="Group 2"/>
                <p:cNvGrpSpPr>
                  <a:grpSpLocks/>
                </p:cNvGrpSpPr>
                <p:nvPr/>
              </p:nvGrpSpPr>
              <p:grpSpPr bwMode="auto">
                <a:xfrm flipV="1">
                  <a:off x="4848225" y="1539875"/>
                  <a:ext cx="3893799" cy="2193925"/>
                  <a:chOff x="4847602" y="1467068"/>
                  <a:chExt cx="3895116" cy="2192591"/>
                </a:xfrm>
              </p:grpSpPr>
              <p:grpSp>
                <p:nvGrpSpPr>
                  <p:cNvPr id="1574" name="Group 2"/>
                  <p:cNvGrpSpPr>
                    <a:grpSpLocks/>
                  </p:cNvGrpSpPr>
                  <p:nvPr/>
                </p:nvGrpSpPr>
                <p:grpSpPr bwMode="auto">
                  <a:xfrm>
                    <a:off x="4847602" y="1563443"/>
                    <a:ext cx="1669209" cy="2096216"/>
                    <a:chOff x="768" y="1056"/>
                    <a:chExt cx="2064" cy="2592"/>
                  </a:xfrm>
                </p:grpSpPr>
                <p:grpSp>
                  <p:nvGrpSpPr>
                    <p:cNvPr id="1646" name="Group 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3052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1677" name="Oval 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78" name="Oval 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79" name="Oval 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80" name="Oval 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81" name="Oval 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1647" name="Group 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2553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1672" name="Oval 1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73" name="Oval 1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74" name="Oval 1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75" name="Oval 1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76" name="Oval 1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1648" name="Group 1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3552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1667" name="Oval 1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68" name="Oval 1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69" name="Oval 1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70" name="Oval 1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71" name="Oval 2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1649" name="Group 2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1555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1662" name="Oval 2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63" name="Oval 2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64" name="Oval 2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65" name="Oval 2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66" name="Oval 2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1650" name="Group 2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1056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1657" name="Oval 2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58" name="Oval 2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59" name="Oval 3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60" name="Oval 3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61" name="Oval 3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1651" name="Group 3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2054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1652" name="Oval 3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53" name="Oval 3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54" name="Oval 3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55" name="Oval 3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56" name="Oval 3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1575" name="Group 39"/>
                  <p:cNvGrpSpPr>
                    <a:grpSpLocks/>
                  </p:cNvGrpSpPr>
                  <p:nvPr/>
                </p:nvGrpSpPr>
                <p:grpSpPr bwMode="auto">
                  <a:xfrm>
                    <a:off x="6827362" y="1563443"/>
                    <a:ext cx="1669209" cy="2096216"/>
                    <a:chOff x="768" y="1056"/>
                    <a:chExt cx="2064" cy="2592"/>
                  </a:xfrm>
                </p:grpSpPr>
                <p:grpSp>
                  <p:nvGrpSpPr>
                    <p:cNvPr id="1610" name="Group 4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3052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1641" name="Oval 4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42" name="Oval 4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43" name="Oval 4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44" name="Oval 4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45" name="Oval 4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1611" name="Group 4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2553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1636" name="Oval 4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37" name="Oval 4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38" name="Oval 4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39" name="Oval 5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40" name="Oval 5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1612" name="Group 52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3552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1631" name="Oval 5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32" name="Oval 5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33" name="Oval 5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34" name="Oval 5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35" name="Oval 5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1613" name="Group 5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1555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1626" name="Oval 5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27" name="Oval 6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28" name="Oval 6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29" name="Oval 6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30" name="Oval 6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1614" name="Group 64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1056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1621" name="Oval 6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22" name="Oval 6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23" name="Oval 6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24" name="Oval 6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25" name="Oval 6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1615" name="Group 7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68" y="2054"/>
                      <a:ext cx="2064" cy="96"/>
                      <a:chOff x="1056" y="1920"/>
                      <a:chExt cx="2064" cy="96"/>
                    </a:xfrm>
                  </p:grpSpPr>
                  <p:sp>
                    <p:nvSpPr>
                      <p:cNvPr id="1616" name="Oval 7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17" name="Oval 7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548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18" name="Oval 7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0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19" name="Oval 7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532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20" name="Oval 7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24" y="1920"/>
                        <a:ext cx="96" cy="96"/>
                      </a:xfrm>
                      <a:prstGeom prst="ellipse">
                        <a:avLst/>
                      </a:prstGeom>
                      <a:solidFill>
                        <a:schemeClr val="accent1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1pPr>
                        <a:lvl2pPr marL="742950" indent="-28575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Font typeface="Arial" panose="020B0604020202020204" pitchFamily="34" charset="0"/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Calibri" panose="020F0502020204030204" pitchFamily="34" charset="0"/>
                          </a:defRPr>
                        </a:lvl9pPr>
                      </a:lstStyle>
                      <a:p>
                        <a:pPr>
                          <a:spcBef>
                            <a:spcPct val="0"/>
                          </a:spcBef>
                          <a:buFontTx/>
                          <a:buNone/>
                        </a:pPr>
                        <a:endParaRPr lang="en-US" sz="1800" smtClean="0">
                          <a:solidFill>
                            <a:prstClr val="black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</p:grpSp>
              <p:sp>
                <p:nvSpPr>
                  <p:cNvPr id="1576" name="Line 7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119334" y="2805645"/>
                    <a:ext cx="155275" cy="194094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77" name="Line 79"/>
                  <p:cNvSpPr>
                    <a:spLocks noChangeShapeType="1"/>
                  </p:cNvSpPr>
                  <p:nvPr/>
                </p:nvSpPr>
                <p:spPr bwMode="auto">
                  <a:xfrm>
                    <a:off x="4886421" y="2805645"/>
                    <a:ext cx="388188" cy="388188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78" name="Line 8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886421" y="3038558"/>
                    <a:ext cx="194094" cy="194094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79" name="Line 8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274609" y="3232652"/>
                    <a:ext cx="388188" cy="388188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80" name="Line 83"/>
                  <p:cNvSpPr>
                    <a:spLocks noChangeShapeType="1"/>
                  </p:cNvSpPr>
                  <p:nvPr/>
                </p:nvSpPr>
                <p:spPr bwMode="auto">
                  <a:xfrm>
                    <a:off x="5662798" y="3620840"/>
                    <a:ext cx="427007" cy="0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81" name="Line 84"/>
                  <p:cNvSpPr>
                    <a:spLocks noChangeShapeType="1"/>
                  </p:cNvSpPr>
                  <p:nvPr/>
                </p:nvSpPr>
                <p:spPr bwMode="auto">
                  <a:xfrm>
                    <a:off x="5674120" y="2805645"/>
                    <a:ext cx="388188" cy="388188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82" name="Line 85"/>
                  <p:cNvSpPr>
                    <a:spLocks noChangeShapeType="1"/>
                  </p:cNvSpPr>
                  <p:nvPr/>
                </p:nvSpPr>
                <p:spPr bwMode="auto">
                  <a:xfrm>
                    <a:off x="5285931" y="2406135"/>
                    <a:ext cx="393850" cy="0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83" name="Freeform 86"/>
                  <p:cNvSpPr>
                    <a:spLocks/>
                  </p:cNvSpPr>
                  <p:nvPr/>
                </p:nvSpPr>
                <p:spPr bwMode="auto">
                  <a:xfrm>
                    <a:off x="4903405" y="1467068"/>
                    <a:ext cx="781229" cy="135193"/>
                  </a:xfrm>
                  <a:custGeom>
                    <a:avLst/>
                    <a:gdLst>
                      <a:gd name="T0" fmla="*/ 0 w 966"/>
                      <a:gd name="T1" fmla="*/ 2147483646 h 227"/>
                      <a:gd name="T2" fmla="*/ 2147483646 w 966"/>
                      <a:gd name="T3" fmla="*/ 2147483646 h 227"/>
                      <a:gd name="T4" fmla="*/ 2147483646 w 966"/>
                      <a:gd name="T5" fmla="*/ 2147483646 h 227"/>
                      <a:gd name="T6" fmla="*/ 0 60000 65536"/>
                      <a:gd name="T7" fmla="*/ 0 60000 65536"/>
                      <a:gd name="T8" fmla="*/ 0 60000 65536"/>
                      <a:gd name="T9" fmla="*/ 0 w 966"/>
                      <a:gd name="T10" fmla="*/ 0 h 227"/>
                      <a:gd name="T11" fmla="*/ 966 w 966"/>
                      <a:gd name="T12" fmla="*/ 227 h 227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966" h="227">
                        <a:moveTo>
                          <a:pt x="0" y="227"/>
                        </a:moveTo>
                        <a:cubicBezTo>
                          <a:pt x="149" y="114"/>
                          <a:pt x="298" y="2"/>
                          <a:pt x="459" y="1"/>
                        </a:cubicBezTo>
                        <a:cubicBezTo>
                          <a:pt x="620" y="0"/>
                          <a:pt x="793" y="110"/>
                          <a:pt x="966" y="220"/>
                        </a:cubicBezTo>
                      </a:path>
                    </a:pathLst>
                  </a:custGeom>
                  <a:noFill/>
                  <a:ln w="57150" cmpd="sng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84" name="Line 8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880760" y="1596601"/>
                    <a:ext cx="405171" cy="399510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85" name="Line 88"/>
                  <p:cNvSpPr>
                    <a:spLocks noChangeShapeType="1"/>
                  </p:cNvSpPr>
                  <p:nvPr/>
                </p:nvSpPr>
                <p:spPr bwMode="auto">
                  <a:xfrm>
                    <a:off x="5263287" y="2007433"/>
                    <a:ext cx="410833" cy="0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86" name="Line 8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072822" y="2001772"/>
                    <a:ext cx="405171" cy="809534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87" name="Line 90"/>
                  <p:cNvSpPr>
                    <a:spLocks noChangeShapeType="1"/>
                  </p:cNvSpPr>
                  <p:nvPr/>
                </p:nvSpPr>
                <p:spPr bwMode="auto">
                  <a:xfrm>
                    <a:off x="6073630" y="2006624"/>
                    <a:ext cx="4852" cy="416494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88" name="Line 91"/>
                  <p:cNvSpPr>
                    <a:spLocks noChangeShapeType="1"/>
                  </p:cNvSpPr>
                  <p:nvPr/>
                </p:nvSpPr>
                <p:spPr bwMode="auto">
                  <a:xfrm>
                    <a:off x="6466671" y="2799984"/>
                    <a:ext cx="399510" cy="809534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89" name="Line 92"/>
                  <p:cNvSpPr>
                    <a:spLocks noChangeShapeType="1"/>
                  </p:cNvSpPr>
                  <p:nvPr/>
                </p:nvSpPr>
                <p:spPr bwMode="auto">
                  <a:xfrm>
                    <a:off x="6477993" y="3226991"/>
                    <a:ext cx="0" cy="399510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90" name="Line 9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466671" y="2017946"/>
                    <a:ext cx="799021" cy="377675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91" name="Line 94"/>
                  <p:cNvSpPr>
                    <a:spLocks noChangeShapeType="1"/>
                  </p:cNvSpPr>
                  <p:nvPr/>
                </p:nvSpPr>
                <p:spPr bwMode="auto">
                  <a:xfrm>
                    <a:off x="6866181" y="2017946"/>
                    <a:ext cx="0" cy="155275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92" name="Line 95"/>
                  <p:cNvSpPr>
                    <a:spLocks noChangeShapeType="1"/>
                  </p:cNvSpPr>
                  <p:nvPr/>
                </p:nvSpPr>
                <p:spPr bwMode="auto">
                  <a:xfrm>
                    <a:off x="6866181" y="2250859"/>
                    <a:ext cx="0" cy="155275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93" name="Line 96"/>
                  <p:cNvSpPr>
                    <a:spLocks noChangeShapeType="1"/>
                  </p:cNvSpPr>
                  <p:nvPr/>
                </p:nvSpPr>
                <p:spPr bwMode="auto">
                  <a:xfrm>
                    <a:off x="6084144" y="1596601"/>
                    <a:ext cx="393849" cy="0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94" name="Line 97"/>
                  <p:cNvSpPr>
                    <a:spLocks noChangeShapeType="1"/>
                  </p:cNvSpPr>
                  <p:nvPr/>
                </p:nvSpPr>
                <p:spPr bwMode="auto">
                  <a:xfrm>
                    <a:off x="6866181" y="1585278"/>
                    <a:ext cx="792551" cy="416493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95" name="Line 98"/>
                  <p:cNvSpPr>
                    <a:spLocks noChangeShapeType="1"/>
                  </p:cNvSpPr>
                  <p:nvPr/>
                </p:nvSpPr>
                <p:spPr bwMode="auto">
                  <a:xfrm>
                    <a:off x="7265691" y="1590939"/>
                    <a:ext cx="393850" cy="0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96" name="Line 9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854859" y="2423118"/>
                    <a:ext cx="399510" cy="382527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97" name="Line 100"/>
                  <p:cNvSpPr>
                    <a:spLocks noChangeShapeType="1"/>
                  </p:cNvSpPr>
                  <p:nvPr/>
                </p:nvSpPr>
                <p:spPr bwMode="auto">
                  <a:xfrm>
                    <a:off x="6871842" y="3215669"/>
                    <a:ext cx="388188" cy="399510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98" name="Line 10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260031" y="2406135"/>
                    <a:ext cx="803873" cy="421346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99" name="Line 102"/>
                  <p:cNvSpPr>
                    <a:spLocks noChangeShapeType="1"/>
                  </p:cNvSpPr>
                  <p:nvPr/>
                </p:nvSpPr>
                <p:spPr bwMode="auto">
                  <a:xfrm>
                    <a:off x="7653880" y="2395621"/>
                    <a:ext cx="0" cy="160128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00" name="Line 103"/>
                  <p:cNvSpPr>
                    <a:spLocks noChangeShapeType="1"/>
                  </p:cNvSpPr>
                  <p:nvPr/>
                </p:nvSpPr>
                <p:spPr bwMode="auto">
                  <a:xfrm>
                    <a:off x="7653880" y="2656031"/>
                    <a:ext cx="0" cy="160128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01" name="Line 104"/>
                  <p:cNvSpPr>
                    <a:spLocks noChangeShapeType="1"/>
                  </p:cNvSpPr>
                  <p:nvPr/>
                </p:nvSpPr>
                <p:spPr bwMode="auto">
                  <a:xfrm>
                    <a:off x="7248708" y="3215669"/>
                    <a:ext cx="399510" cy="399510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02" name="Line 105"/>
                  <p:cNvSpPr>
                    <a:spLocks noChangeShapeType="1"/>
                  </p:cNvSpPr>
                  <p:nvPr/>
                </p:nvSpPr>
                <p:spPr bwMode="auto">
                  <a:xfrm>
                    <a:off x="8047729" y="1585278"/>
                    <a:ext cx="0" cy="416493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03" name="Line 10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8474738" y="2340100"/>
                    <a:ext cx="267980" cy="465546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04" name="Line 107"/>
                  <p:cNvSpPr>
                    <a:spLocks noChangeShapeType="1"/>
                  </p:cNvSpPr>
                  <p:nvPr/>
                </p:nvSpPr>
                <p:spPr bwMode="auto">
                  <a:xfrm>
                    <a:off x="7659541" y="3215669"/>
                    <a:ext cx="776376" cy="388188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05" name="Line 108"/>
                  <p:cNvSpPr>
                    <a:spLocks noChangeShapeType="1"/>
                  </p:cNvSpPr>
                  <p:nvPr/>
                </p:nvSpPr>
                <p:spPr bwMode="auto">
                  <a:xfrm>
                    <a:off x="8052582" y="3221330"/>
                    <a:ext cx="0" cy="122118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06" name="Line 109"/>
                  <p:cNvSpPr>
                    <a:spLocks noChangeShapeType="1"/>
                  </p:cNvSpPr>
                  <p:nvPr/>
                </p:nvSpPr>
                <p:spPr bwMode="auto">
                  <a:xfrm>
                    <a:off x="8058242" y="3438068"/>
                    <a:ext cx="0" cy="182772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07" name="Line 11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8063904" y="2007433"/>
                    <a:ext cx="393849" cy="803873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08" name="Freeform 111"/>
                  <p:cNvSpPr>
                    <a:spLocks/>
                  </p:cNvSpPr>
                  <p:nvPr/>
                </p:nvSpPr>
                <p:spPr bwMode="auto">
                  <a:xfrm>
                    <a:off x="8457753" y="1607923"/>
                    <a:ext cx="151232" cy="798212"/>
                  </a:xfrm>
                  <a:custGeom>
                    <a:avLst/>
                    <a:gdLst>
                      <a:gd name="T0" fmla="*/ 0 w 187"/>
                      <a:gd name="T1" fmla="*/ 0 h 987"/>
                      <a:gd name="T2" fmla="*/ 2147483646 w 187"/>
                      <a:gd name="T3" fmla="*/ 2147483646 h 987"/>
                      <a:gd name="T4" fmla="*/ 2147483646 w 187"/>
                      <a:gd name="T5" fmla="*/ 2147483646 h 987"/>
                      <a:gd name="T6" fmla="*/ 0 60000 65536"/>
                      <a:gd name="T7" fmla="*/ 0 60000 65536"/>
                      <a:gd name="T8" fmla="*/ 0 60000 65536"/>
                      <a:gd name="T9" fmla="*/ 0 w 187"/>
                      <a:gd name="T10" fmla="*/ 0 h 987"/>
                      <a:gd name="T11" fmla="*/ 187 w 187"/>
                      <a:gd name="T12" fmla="*/ 987 h 987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87" h="987">
                        <a:moveTo>
                          <a:pt x="0" y="0"/>
                        </a:moveTo>
                        <a:cubicBezTo>
                          <a:pt x="91" y="158"/>
                          <a:pt x="183" y="316"/>
                          <a:pt x="185" y="480"/>
                        </a:cubicBezTo>
                        <a:cubicBezTo>
                          <a:pt x="187" y="644"/>
                          <a:pt x="42" y="903"/>
                          <a:pt x="14" y="987"/>
                        </a:cubicBezTo>
                      </a:path>
                    </a:pathLst>
                  </a:custGeom>
                  <a:noFill/>
                  <a:ln w="57150" cmpd="sng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09" name="Line 11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8469077" y="3138128"/>
                    <a:ext cx="273639" cy="83204"/>
                  </a:xfrm>
                  <a:prstGeom prst="line">
                    <a:avLst/>
                  </a:prstGeom>
                  <a:noFill/>
                  <a:ln w="57150">
                    <a:noFill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358" name="Group 2"/>
                <p:cNvGrpSpPr>
                  <a:grpSpLocks/>
                </p:cNvGrpSpPr>
                <p:nvPr/>
              </p:nvGrpSpPr>
              <p:grpSpPr bwMode="auto">
                <a:xfrm>
                  <a:off x="847725" y="3970338"/>
                  <a:ext cx="1668463" cy="2095500"/>
                  <a:chOff x="768" y="1056"/>
                  <a:chExt cx="2064" cy="2592"/>
                </a:xfrm>
              </p:grpSpPr>
              <p:grpSp>
                <p:nvGrpSpPr>
                  <p:cNvPr id="1538" name="Group 3"/>
                  <p:cNvGrpSpPr>
                    <a:grpSpLocks/>
                  </p:cNvGrpSpPr>
                  <p:nvPr/>
                </p:nvGrpSpPr>
                <p:grpSpPr bwMode="auto">
                  <a:xfrm>
                    <a:off x="768" y="30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569" name="Oval 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70" name="Oval 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71" name="Oval 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72" name="Oval 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73" name="Oval 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539" name="Group 9"/>
                  <p:cNvGrpSpPr>
                    <a:grpSpLocks/>
                  </p:cNvGrpSpPr>
                  <p:nvPr/>
                </p:nvGrpSpPr>
                <p:grpSpPr bwMode="auto">
                  <a:xfrm>
                    <a:off x="768" y="2553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564" name="Oval 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65" name="Oval 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66" name="Oval 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67" name="Oval 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68" name="Oval 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540" name="Group 15"/>
                  <p:cNvGrpSpPr>
                    <a:grpSpLocks/>
                  </p:cNvGrpSpPr>
                  <p:nvPr/>
                </p:nvGrpSpPr>
                <p:grpSpPr bwMode="auto">
                  <a:xfrm>
                    <a:off x="768" y="35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559" name="Oval 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60" name="Oval 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61" name="Oval 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62" name="Oval 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63" name="Oval 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541" name="Group 21"/>
                  <p:cNvGrpSpPr>
                    <a:grpSpLocks/>
                  </p:cNvGrpSpPr>
                  <p:nvPr/>
                </p:nvGrpSpPr>
                <p:grpSpPr bwMode="auto">
                  <a:xfrm>
                    <a:off x="768" y="1555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554" name="Oval 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55" name="Oval 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56" name="Oval 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57" name="Oval 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58" name="Oval 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542" name="Group 27"/>
                  <p:cNvGrpSpPr>
                    <a:grpSpLocks/>
                  </p:cNvGrpSpPr>
                  <p:nvPr/>
                </p:nvGrpSpPr>
                <p:grpSpPr bwMode="auto">
                  <a:xfrm>
                    <a:off x="768" y="1056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549" name="Oval 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50" name="Oval 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51" name="Oval 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52" name="Oval 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53" name="Oval 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543" name="Group 33"/>
                  <p:cNvGrpSpPr>
                    <a:grpSpLocks/>
                  </p:cNvGrpSpPr>
                  <p:nvPr/>
                </p:nvGrpSpPr>
                <p:grpSpPr bwMode="auto">
                  <a:xfrm>
                    <a:off x="768" y="2054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544" name="Oval 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45" name="Oval 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46" name="Oval 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47" name="Oval 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48" name="Oval 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1359" name="Group 39"/>
                <p:cNvGrpSpPr>
                  <a:grpSpLocks/>
                </p:cNvGrpSpPr>
                <p:nvPr/>
              </p:nvGrpSpPr>
              <p:grpSpPr bwMode="auto">
                <a:xfrm>
                  <a:off x="2827338" y="3970338"/>
                  <a:ext cx="1668462" cy="2095500"/>
                  <a:chOff x="768" y="1056"/>
                  <a:chExt cx="2064" cy="2592"/>
                </a:xfrm>
              </p:grpSpPr>
              <p:grpSp>
                <p:nvGrpSpPr>
                  <p:cNvPr id="1502" name="Group 40"/>
                  <p:cNvGrpSpPr>
                    <a:grpSpLocks/>
                  </p:cNvGrpSpPr>
                  <p:nvPr/>
                </p:nvGrpSpPr>
                <p:grpSpPr bwMode="auto">
                  <a:xfrm>
                    <a:off x="768" y="30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533" name="Oval 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34" name="Oval 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35" name="Oval 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36" name="Oval 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37" name="Oval 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503" name="Group 46"/>
                  <p:cNvGrpSpPr>
                    <a:grpSpLocks/>
                  </p:cNvGrpSpPr>
                  <p:nvPr/>
                </p:nvGrpSpPr>
                <p:grpSpPr bwMode="auto">
                  <a:xfrm>
                    <a:off x="768" y="2553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528" name="Oval 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29" name="Oval 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30" name="Oval 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31" name="Oval 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32" name="Oval 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504" name="Group 52"/>
                  <p:cNvGrpSpPr>
                    <a:grpSpLocks/>
                  </p:cNvGrpSpPr>
                  <p:nvPr/>
                </p:nvGrpSpPr>
                <p:grpSpPr bwMode="auto">
                  <a:xfrm>
                    <a:off x="768" y="35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523" name="Oval 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24" name="Oval 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25" name="Oval 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26" name="Oval 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27" name="Oval 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505" name="Group 58"/>
                  <p:cNvGrpSpPr>
                    <a:grpSpLocks/>
                  </p:cNvGrpSpPr>
                  <p:nvPr/>
                </p:nvGrpSpPr>
                <p:grpSpPr bwMode="auto">
                  <a:xfrm>
                    <a:off x="768" y="1555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518" name="Oval 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19" name="Oval 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20" name="Oval 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21" name="Oval 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22" name="Oval 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506" name="Group 64"/>
                  <p:cNvGrpSpPr>
                    <a:grpSpLocks/>
                  </p:cNvGrpSpPr>
                  <p:nvPr/>
                </p:nvGrpSpPr>
                <p:grpSpPr bwMode="auto">
                  <a:xfrm>
                    <a:off x="768" y="1056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513" name="Oval 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14" name="Oval 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15" name="Oval 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16" name="Oval 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17" name="Oval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507" name="Group 70"/>
                  <p:cNvGrpSpPr>
                    <a:grpSpLocks/>
                  </p:cNvGrpSpPr>
                  <p:nvPr/>
                </p:nvGrpSpPr>
                <p:grpSpPr bwMode="auto">
                  <a:xfrm>
                    <a:off x="768" y="2054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508" name="Oval 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09" name="Oval 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10" name="Oval 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11" name="Oval 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12" name="Oval 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  <p:sp>
              <p:nvSpPr>
                <p:cNvPr id="1360" name="Line 78"/>
                <p:cNvSpPr>
                  <a:spLocks noChangeShapeType="1"/>
                </p:cNvSpPr>
                <p:nvPr/>
              </p:nvSpPr>
              <p:spPr bwMode="auto">
                <a:xfrm flipH="1" flipV="1">
                  <a:off x="1274763" y="5211763"/>
                  <a:ext cx="19050" cy="33337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61" name="Line 79"/>
                <p:cNvSpPr>
                  <a:spLocks noChangeShapeType="1"/>
                </p:cNvSpPr>
                <p:nvPr/>
              </p:nvSpPr>
              <p:spPr bwMode="auto">
                <a:xfrm>
                  <a:off x="885825" y="5211763"/>
                  <a:ext cx="17463" cy="382587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62" name="Line 82"/>
                <p:cNvSpPr>
                  <a:spLocks noChangeShapeType="1"/>
                </p:cNvSpPr>
                <p:nvPr/>
              </p:nvSpPr>
              <p:spPr bwMode="auto">
                <a:xfrm flipV="1">
                  <a:off x="1274763" y="5638800"/>
                  <a:ext cx="387350" cy="388938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63" name="Line 84"/>
                <p:cNvSpPr>
                  <a:spLocks noChangeShapeType="1"/>
                </p:cNvSpPr>
                <p:nvPr/>
              </p:nvSpPr>
              <p:spPr bwMode="auto">
                <a:xfrm>
                  <a:off x="1673225" y="5211763"/>
                  <a:ext cx="388938" cy="388937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64" name="Line 85"/>
                <p:cNvSpPr>
                  <a:spLocks noChangeShapeType="1"/>
                </p:cNvSpPr>
                <p:nvPr/>
              </p:nvSpPr>
              <p:spPr bwMode="auto">
                <a:xfrm>
                  <a:off x="1257300" y="4813300"/>
                  <a:ext cx="393700" cy="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65" name="Freeform 86"/>
                <p:cNvSpPr>
                  <a:spLocks/>
                </p:cNvSpPr>
                <p:nvPr/>
              </p:nvSpPr>
              <p:spPr bwMode="auto">
                <a:xfrm>
                  <a:off x="903288" y="3825875"/>
                  <a:ext cx="781050" cy="182563"/>
                </a:xfrm>
                <a:custGeom>
                  <a:avLst/>
                  <a:gdLst>
                    <a:gd name="T0" fmla="*/ 0 w 966"/>
                    <a:gd name="T1" fmla="*/ 2147483646 h 227"/>
                    <a:gd name="T2" fmla="*/ 2147483646 w 966"/>
                    <a:gd name="T3" fmla="*/ 2147483646 h 227"/>
                    <a:gd name="T4" fmla="*/ 2147483646 w 966"/>
                    <a:gd name="T5" fmla="*/ 2147483646 h 227"/>
                    <a:gd name="T6" fmla="*/ 0 60000 65536"/>
                    <a:gd name="T7" fmla="*/ 0 60000 65536"/>
                    <a:gd name="T8" fmla="*/ 0 60000 65536"/>
                    <a:gd name="T9" fmla="*/ 0 w 966"/>
                    <a:gd name="T10" fmla="*/ 0 h 227"/>
                    <a:gd name="T11" fmla="*/ 966 w 966"/>
                    <a:gd name="T12" fmla="*/ 227 h 2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66" h="227">
                      <a:moveTo>
                        <a:pt x="0" y="227"/>
                      </a:moveTo>
                      <a:cubicBezTo>
                        <a:pt x="149" y="114"/>
                        <a:pt x="298" y="2"/>
                        <a:pt x="459" y="1"/>
                      </a:cubicBezTo>
                      <a:cubicBezTo>
                        <a:pt x="620" y="0"/>
                        <a:pt x="793" y="110"/>
                        <a:pt x="966" y="220"/>
                      </a:cubicBezTo>
                    </a:path>
                  </a:pathLst>
                </a:custGeom>
                <a:noFill/>
                <a:ln w="57150" cmpd="sng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66" name="Line 87"/>
                <p:cNvSpPr>
                  <a:spLocks noChangeShapeType="1"/>
                </p:cNvSpPr>
                <p:nvPr/>
              </p:nvSpPr>
              <p:spPr bwMode="auto">
                <a:xfrm flipH="1">
                  <a:off x="881063" y="4003675"/>
                  <a:ext cx="404812" cy="398463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67" name="Line 88"/>
                <p:cNvSpPr>
                  <a:spLocks noChangeShapeType="1"/>
                </p:cNvSpPr>
                <p:nvPr/>
              </p:nvSpPr>
              <p:spPr bwMode="auto">
                <a:xfrm>
                  <a:off x="1262063" y="4414838"/>
                  <a:ext cx="411162" cy="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68" name="Line 89"/>
                <p:cNvSpPr>
                  <a:spLocks noChangeShapeType="1"/>
                </p:cNvSpPr>
                <p:nvPr/>
              </p:nvSpPr>
              <p:spPr bwMode="auto">
                <a:xfrm flipV="1">
                  <a:off x="2071688" y="4408488"/>
                  <a:ext cx="406400" cy="8096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69" name="Line 90"/>
                <p:cNvSpPr>
                  <a:spLocks noChangeShapeType="1"/>
                </p:cNvSpPr>
                <p:nvPr/>
              </p:nvSpPr>
              <p:spPr bwMode="auto">
                <a:xfrm>
                  <a:off x="2073275" y="4413250"/>
                  <a:ext cx="4763" cy="4159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70" name="Line 91"/>
                <p:cNvSpPr>
                  <a:spLocks noChangeShapeType="1"/>
                </p:cNvSpPr>
                <p:nvPr/>
              </p:nvSpPr>
              <p:spPr bwMode="auto">
                <a:xfrm flipH="1">
                  <a:off x="2111375" y="5230813"/>
                  <a:ext cx="355600" cy="7715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71" name="Line 92"/>
                <p:cNvSpPr>
                  <a:spLocks noChangeShapeType="1"/>
                </p:cNvSpPr>
                <p:nvPr/>
              </p:nvSpPr>
              <p:spPr bwMode="auto">
                <a:xfrm>
                  <a:off x="2478088" y="5634038"/>
                  <a:ext cx="0" cy="398462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72" name="Line 93"/>
                <p:cNvSpPr>
                  <a:spLocks noChangeShapeType="1"/>
                </p:cNvSpPr>
                <p:nvPr/>
              </p:nvSpPr>
              <p:spPr bwMode="auto">
                <a:xfrm flipV="1">
                  <a:off x="2466975" y="4424363"/>
                  <a:ext cx="798513" cy="3778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73" name="Line 94"/>
                <p:cNvSpPr>
                  <a:spLocks noChangeShapeType="1"/>
                </p:cNvSpPr>
                <p:nvPr/>
              </p:nvSpPr>
              <p:spPr bwMode="auto">
                <a:xfrm>
                  <a:off x="2865438" y="4424363"/>
                  <a:ext cx="0" cy="15557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74" name="Line 95"/>
                <p:cNvSpPr>
                  <a:spLocks noChangeShapeType="1"/>
                </p:cNvSpPr>
                <p:nvPr/>
              </p:nvSpPr>
              <p:spPr bwMode="auto">
                <a:xfrm>
                  <a:off x="2865438" y="4657725"/>
                  <a:ext cx="0" cy="15557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75" name="Line 96"/>
                <p:cNvSpPr>
                  <a:spLocks noChangeShapeType="1"/>
                </p:cNvSpPr>
                <p:nvPr/>
              </p:nvSpPr>
              <p:spPr bwMode="auto">
                <a:xfrm>
                  <a:off x="2084388" y="4003675"/>
                  <a:ext cx="393700" cy="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76" name="Line 97"/>
                <p:cNvSpPr>
                  <a:spLocks noChangeShapeType="1"/>
                </p:cNvSpPr>
                <p:nvPr/>
              </p:nvSpPr>
              <p:spPr bwMode="auto">
                <a:xfrm>
                  <a:off x="2865438" y="3992563"/>
                  <a:ext cx="792162" cy="4159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77" name="Line 98"/>
                <p:cNvSpPr>
                  <a:spLocks noChangeShapeType="1"/>
                </p:cNvSpPr>
                <p:nvPr/>
              </p:nvSpPr>
              <p:spPr bwMode="auto">
                <a:xfrm>
                  <a:off x="3265488" y="3997325"/>
                  <a:ext cx="393700" cy="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78" name="Line 99"/>
                <p:cNvSpPr>
                  <a:spLocks noChangeShapeType="1"/>
                </p:cNvSpPr>
                <p:nvPr/>
              </p:nvSpPr>
              <p:spPr bwMode="auto">
                <a:xfrm flipH="1">
                  <a:off x="2854325" y="4829175"/>
                  <a:ext cx="400050" cy="382588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79" name="Line 100"/>
                <p:cNvSpPr>
                  <a:spLocks noChangeShapeType="1"/>
                </p:cNvSpPr>
                <p:nvPr/>
              </p:nvSpPr>
              <p:spPr bwMode="auto">
                <a:xfrm flipH="1" flipV="1">
                  <a:off x="3295650" y="6048375"/>
                  <a:ext cx="346075" cy="1588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80" name="Line 101"/>
                <p:cNvSpPr>
                  <a:spLocks noChangeShapeType="1"/>
                </p:cNvSpPr>
                <p:nvPr/>
              </p:nvSpPr>
              <p:spPr bwMode="auto">
                <a:xfrm flipV="1">
                  <a:off x="3259138" y="4813300"/>
                  <a:ext cx="804862" cy="420688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81" name="Line 102"/>
                <p:cNvSpPr>
                  <a:spLocks noChangeShapeType="1"/>
                </p:cNvSpPr>
                <p:nvPr/>
              </p:nvSpPr>
              <p:spPr bwMode="auto">
                <a:xfrm>
                  <a:off x="3652838" y="4802188"/>
                  <a:ext cx="0" cy="160337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82" name="Line 103"/>
                <p:cNvSpPr>
                  <a:spLocks noChangeShapeType="1"/>
                </p:cNvSpPr>
                <p:nvPr/>
              </p:nvSpPr>
              <p:spPr bwMode="auto">
                <a:xfrm>
                  <a:off x="3652838" y="5062538"/>
                  <a:ext cx="0" cy="160337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83" name="Line 104"/>
                <p:cNvSpPr>
                  <a:spLocks noChangeShapeType="1"/>
                </p:cNvSpPr>
                <p:nvPr/>
              </p:nvSpPr>
              <p:spPr bwMode="auto">
                <a:xfrm>
                  <a:off x="2874963" y="5611813"/>
                  <a:ext cx="381000" cy="7937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84" name="Line 105"/>
                <p:cNvSpPr>
                  <a:spLocks noChangeShapeType="1"/>
                </p:cNvSpPr>
                <p:nvPr/>
              </p:nvSpPr>
              <p:spPr bwMode="auto">
                <a:xfrm>
                  <a:off x="4046538" y="3992563"/>
                  <a:ext cx="0" cy="4159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85" name="Line 106"/>
                <p:cNvSpPr>
                  <a:spLocks noChangeShapeType="1"/>
                </p:cNvSpPr>
                <p:nvPr/>
              </p:nvSpPr>
              <p:spPr bwMode="auto">
                <a:xfrm flipV="1">
                  <a:off x="4473575" y="4818063"/>
                  <a:ext cx="430213" cy="39370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86" name="Line 107"/>
                <p:cNvSpPr>
                  <a:spLocks noChangeShapeType="1"/>
                </p:cNvSpPr>
                <p:nvPr/>
              </p:nvSpPr>
              <p:spPr bwMode="auto">
                <a:xfrm>
                  <a:off x="3659188" y="5622925"/>
                  <a:ext cx="776287" cy="38735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87" name="Line 108"/>
                <p:cNvSpPr>
                  <a:spLocks noChangeShapeType="1"/>
                </p:cNvSpPr>
                <p:nvPr/>
              </p:nvSpPr>
              <p:spPr bwMode="auto">
                <a:xfrm>
                  <a:off x="4052888" y="5627688"/>
                  <a:ext cx="0" cy="122237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88" name="Line 109"/>
                <p:cNvSpPr>
                  <a:spLocks noChangeShapeType="1"/>
                </p:cNvSpPr>
                <p:nvPr/>
              </p:nvSpPr>
              <p:spPr bwMode="auto">
                <a:xfrm>
                  <a:off x="4057650" y="5845175"/>
                  <a:ext cx="0" cy="182563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89" name="Line 110"/>
                <p:cNvSpPr>
                  <a:spLocks noChangeShapeType="1"/>
                </p:cNvSpPr>
                <p:nvPr/>
              </p:nvSpPr>
              <p:spPr bwMode="auto">
                <a:xfrm flipH="1">
                  <a:off x="4064000" y="4414838"/>
                  <a:ext cx="393700" cy="80327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90" name="Freeform 111"/>
                <p:cNvSpPr>
                  <a:spLocks/>
                </p:cNvSpPr>
                <p:nvPr/>
              </p:nvSpPr>
              <p:spPr bwMode="auto">
                <a:xfrm>
                  <a:off x="4457700" y="4014788"/>
                  <a:ext cx="150813" cy="798512"/>
                </a:xfrm>
                <a:custGeom>
                  <a:avLst/>
                  <a:gdLst>
                    <a:gd name="T0" fmla="*/ 0 w 187"/>
                    <a:gd name="T1" fmla="*/ 0 h 987"/>
                    <a:gd name="T2" fmla="*/ 2147483646 w 187"/>
                    <a:gd name="T3" fmla="*/ 2147483646 h 987"/>
                    <a:gd name="T4" fmla="*/ 2147483646 w 187"/>
                    <a:gd name="T5" fmla="*/ 2147483646 h 987"/>
                    <a:gd name="T6" fmla="*/ 0 60000 65536"/>
                    <a:gd name="T7" fmla="*/ 0 60000 65536"/>
                    <a:gd name="T8" fmla="*/ 0 60000 65536"/>
                    <a:gd name="T9" fmla="*/ 0 w 187"/>
                    <a:gd name="T10" fmla="*/ 0 h 987"/>
                    <a:gd name="T11" fmla="*/ 187 w 187"/>
                    <a:gd name="T12" fmla="*/ 987 h 9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7" h="987">
                      <a:moveTo>
                        <a:pt x="0" y="0"/>
                      </a:moveTo>
                      <a:cubicBezTo>
                        <a:pt x="91" y="158"/>
                        <a:pt x="183" y="316"/>
                        <a:pt x="185" y="480"/>
                      </a:cubicBezTo>
                      <a:cubicBezTo>
                        <a:pt x="187" y="644"/>
                        <a:pt x="42" y="903"/>
                        <a:pt x="14" y="987"/>
                      </a:cubicBezTo>
                    </a:path>
                  </a:pathLst>
                </a:custGeom>
                <a:noFill/>
                <a:ln w="57150" cmpd="sng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91" name="Line 112"/>
                <p:cNvSpPr>
                  <a:spLocks noChangeShapeType="1"/>
                </p:cNvSpPr>
                <p:nvPr/>
              </p:nvSpPr>
              <p:spPr bwMode="auto">
                <a:xfrm>
                  <a:off x="4468813" y="5627688"/>
                  <a:ext cx="160337" cy="13335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1392" name="Group 2"/>
                <p:cNvGrpSpPr>
                  <a:grpSpLocks/>
                </p:cNvGrpSpPr>
                <p:nvPr/>
              </p:nvGrpSpPr>
              <p:grpSpPr bwMode="auto">
                <a:xfrm>
                  <a:off x="4860925" y="3959225"/>
                  <a:ext cx="1670050" cy="2095500"/>
                  <a:chOff x="768" y="1056"/>
                  <a:chExt cx="2064" cy="2592"/>
                </a:xfrm>
              </p:grpSpPr>
              <p:grpSp>
                <p:nvGrpSpPr>
                  <p:cNvPr id="1466" name="Group 3"/>
                  <p:cNvGrpSpPr>
                    <a:grpSpLocks/>
                  </p:cNvGrpSpPr>
                  <p:nvPr/>
                </p:nvGrpSpPr>
                <p:grpSpPr bwMode="auto">
                  <a:xfrm>
                    <a:off x="768" y="30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497" name="Oval 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98" name="Oval 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99" name="Oval 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00" name="Oval 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01" name="Oval 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467" name="Group 9"/>
                  <p:cNvGrpSpPr>
                    <a:grpSpLocks/>
                  </p:cNvGrpSpPr>
                  <p:nvPr/>
                </p:nvGrpSpPr>
                <p:grpSpPr bwMode="auto">
                  <a:xfrm>
                    <a:off x="768" y="2553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492" name="Oval 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93" name="Oval 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94" name="Oval 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95" name="Oval 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96" name="Oval 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468" name="Group 15"/>
                  <p:cNvGrpSpPr>
                    <a:grpSpLocks/>
                  </p:cNvGrpSpPr>
                  <p:nvPr/>
                </p:nvGrpSpPr>
                <p:grpSpPr bwMode="auto">
                  <a:xfrm>
                    <a:off x="768" y="35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487" name="Oval 1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88" name="Oval 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89" name="Oval 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90" name="Oval 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91" name="Oval 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469" name="Group 21"/>
                  <p:cNvGrpSpPr>
                    <a:grpSpLocks/>
                  </p:cNvGrpSpPr>
                  <p:nvPr/>
                </p:nvGrpSpPr>
                <p:grpSpPr bwMode="auto">
                  <a:xfrm>
                    <a:off x="768" y="1555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482" name="Oval 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83" name="Oval 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84" name="Oval 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85" name="Oval 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86" name="Oval 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470" name="Group 27"/>
                  <p:cNvGrpSpPr>
                    <a:grpSpLocks/>
                  </p:cNvGrpSpPr>
                  <p:nvPr/>
                </p:nvGrpSpPr>
                <p:grpSpPr bwMode="auto">
                  <a:xfrm>
                    <a:off x="768" y="1056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477" name="Oval 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78" name="Oval 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79" name="Oval 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80" name="Oval 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81" name="Oval 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471" name="Group 33"/>
                  <p:cNvGrpSpPr>
                    <a:grpSpLocks/>
                  </p:cNvGrpSpPr>
                  <p:nvPr/>
                </p:nvGrpSpPr>
                <p:grpSpPr bwMode="auto">
                  <a:xfrm>
                    <a:off x="768" y="2054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472" name="Oval 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73" name="Oval 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74" name="Oval 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75" name="Oval 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76" name="Oval 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1393" name="Group 39"/>
                <p:cNvGrpSpPr>
                  <a:grpSpLocks/>
                </p:cNvGrpSpPr>
                <p:nvPr/>
              </p:nvGrpSpPr>
              <p:grpSpPr bwMode="auto">
                <a:xfrm>
                  <a:off x="6840538" y="3959225"/>
                  <a:ext cx="1670050" cy="2095500"/>
                  <a:chOff x="768" y="1056"/>
                  <a:chExt cx="2064" cy="2592"/>
                </a:xfrm>
              </p:grpSpPr>
              <p:grpSp>
                <p:nvGrpSpPr>
                  <p:cNvPr id="1430" name="Group 40"/>
                  <p:cNvGrpSpPr>
                    <a:grpSpLocks/>
                  </p:cNvGrpSpPr>
                  <p:nvPr/>
                </p:nvGrpSpPr>
                <p:grpSpPr bwMode="auto">
                  <a:xfrm>
                    <a:off x="768" y="30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461" name="Oval 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62" name="Oval 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63" name="Oval 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64" name="Oval 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65" name="Oval 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431" name="Group 46"/>
                  <p:cNvGrpSpPr>
                    <a:grpSpLocks/>
                  </p:cNvGrpSpPr>
                  <p:nvPr/>
                </p:nvGrpSpPr>
                <p:grpSpPr bwMode="auto">
                  <a:xfrm>
                    <a:off x="768" y="2553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456" name="Oval 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57" name="Oval 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58" name="Oval 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59" name="Oval 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60" name="Oval 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432" name="Group 52"/>
                  <p:cNvGrpSpPr>
                    <a:grpSpLocks/>
                  </p:cNvGrpSpPr>
                  <p:nvPr/>
                </p:nvGrpSpPr>
                <p:grpSpPr bwMode="auto">
                  <a:xfrm>
                    <a:off x="768" y="3552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451" name="Oval 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52" name="Oval 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53" name="Oval 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54" name="Oval 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55" name="Oval 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433" name="Group 58"/>
                  <p:cNvGrpSpPr>
                    <a:grpSpLocks/>
                  </p:cNvGrpSpPr>
                  <p:nvPr/>
                </p:nvGrpSpPr>
                <p:grpSpPr bwMode="auto">
                  <a:xfrm>
                    <a:off x="768" y="1555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446" name="Oval 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47" name="Oval 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48" name="Oval 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49" name="Oval 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50" name="Oval 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434" name="Group 64"/>
                  <p:cNvGrpSpPr>
                    <a:grpSpLocks/>
                  </p:cNvGrpSpPr>
                  <p:nvPr/>
                </p:nvGrpSpPr>
                <p:grpSpPr bwMode="auto">
                  <a:xfrm>
                    <a:off x="768" y="1056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441" name="Oval 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42" name="Oval 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43" name="Oval 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44" name="Oval 6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45" name="Oval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435" name="Group 70"/>
                  <p:cNvGrpSpPr>
                    <a:grpSpLocks/>
                  </p:cNvGrpSpPr>
                  <p:nvPr/>
                </p:nvGrpSpPr>
                <p:grpSpPr bwMode="auto">
                  <a:xfrm>
                    <a:off x="768" y="2054"/>
                    <a:ext cx="2064" cy="96"/>
                    <a:chOff x="1056" y="1920"/>
                    <a:chExt cx="2064" cy="96"/>
                  </a:xfrm>
                </p:grpSpPr>
                <p:sp>
                  <p:nvSpPr>
                    <p:cNvPr id="1436" name="Oval 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37" name="Oval 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48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38" name="Oval 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0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39" name="Oval 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32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40" name="Oval 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1920"/>
                      <a:ext cx="96" cy="96"/>
                    </a:xfrm>
                    <a:prstGeom prst="ellipse">
                      <a:avLst/>
                    </a:prstGeom>
                    <a:solidFill>
                      <a:schemeClr val="accent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32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8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4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2000">
                          <a:solidFill>
                            <a:schemeClr val="tx1"/>
                          </a:solidFill>
                          <a:latin typeface="Calibri" panose="020F0502020204030204" pitchFamily="34" charset="0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endParaRPr lang="en-US" sz="1800" smtClean="0">
                        <a:solidFill>
                          <a:prstClr val="black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  <p:sp>
              <p:nvSpPr>
                <p:cNvPr id="1394" name="Line 77"/>
                <p:cNvSpPr>
                  <a:spLocks noChangeShapeType="1"/>
                </p:cNvSpPr>
                <p:nvPr/>
              </p:nvSpPr>
              <p:spPr bwMode="auto">
                <a:xfrm flipH="1" flipV="1">
                  <a:off x="4711700" y="5916613"/>
                  <a:ext cx="188913" cy="100012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95" name="Line 78"/>
                <p:cNvSpPr>
                  <a:spLocks noChangeShapeType="1"/>
                </p:cNvSpPr>
                <p:nvPr/>
              </p:nvSpPr>
              <p:spPr bwMode="auto">
                <a:xfrm flipV="1">
                  <a:off x="5133975" y="5200650"/>
                  <a:ext cx="153988" cy="195263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96" name="Line 79"/>
                <p:cNvSpPr>
                  <a:spLocks noChangeShapeType="1"/>
                </p:cNvSpPr>
                <p:nvPr/>
              </p:nvSpPr>
              <p:spPr bwMode="auto">
                <a:xfrm>
                  <a:off x="4900613" y="5200650"/>
                  <a:ext cx="387350" cy="388938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97" name="Line 80"/>
                <p:cNvSpPr>
                  <a:spLocks noChangeShapeType="1"/>
                </p:cNvSpPr>
                <p:nvPr/>
              </p:nvSpPr>
              <p:spPr bwMode="auto">
                <a:xfrm flipV="1">
                  <a:off x="4900613" y="5434013"/>
                  <a:ext cx="193675" cy="19367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98" name="Line 82"/>
                <p:cNvSpPr>
                  <a:spLocks noChangeShapeType="1"/>
                </p:cNvSpPr>
                <p:nvPr/>
              </p:nvSpPr>
              <p:spPr bwMode="auto">
                <a:xfrm flipV="1">
                  <a:off x="5287963" y="5627688"/>
                  <a:ext cx="388937" cy="388937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99" name="Line 83"/>
                <p:cNvSpPr>
                  <a:spLocks noChangeShapeType="1"/>
                </p:cNvSpPr>
                <p:nvPr/>
              </p:nvSpPr>
              <p:spPr bwMode="auto">
                <a:xfrm>
                  <a:off x="5676900" y="6016625"/>
                  <a:ext cx="427038" cy="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00" name="Line 84"/>
                <p:cNvSpPr>
                  <a:spLocks noChangeShapeType="1"/>
                </p:cNvSpPr>
                <p:nvPr/>
              </p:nvSpPr>
              <p:spPr bwMode="auto">
                <a:xfrm>
                  <a:off x="5688013" y="5200650"/>
                  <a:ext cx="388937" cy="388938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01" name="Line 85"/>
                <p:cNvSpPr>
                  <a:spLocks noChangeShapeType="1"/>
                </p:cNvSpPr>
                <p:nvPr/>
              </p:nvSpPr>
              <p:spPr bwMode="auto">
                <a:xfrm>
                  <a:off x="5299075" y="4802188"/>
                  <a:ext cx="395288" cy="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02" name="Freeform 86"/>
                <p:cNvSpPr>
                  <a:spLocks/>
                </p:cNvSpPr>
                <p:nvPr/>
              </p:nvSpPr>
              <p:spPr bwMode="auto">
                <a:xfrm>
                  <a:off x="4918075" y="3870325"/>
                  <a:ext cx="781050" cy="127000"/>
                </a:xfrm>
                <a:custGeom>
                  <a:avLst/>
                  <a:gdLst>
                    <a:gd name="T0" fmla="*/ 0 w 966"/>
                    <a:gd name="T1" fmla="*/ 2147483646 h 227"/>
                    <a:gd name="T2" fmla="*/ 2147483646 w 966"/>
                    <a:gd name="T3" fmla="*/ 2147483646 h 227"/>
                    <a:gd name="T4" fmla="*/ 2147483646 w 966"/>
                    <a:gd name="T5" fmla="*/ 2147483646 h 227"/>
                    <a:gd name="T6" fmla="*/ 0 60000 65536"/>
                    <a:gd name="T7" fmla="*/ 0 60000 65536"/>
                    <a:gd name="T8" fmla="*/ 0 60000 65536"/>
                    <a:gd name="T9" fmla="*/ 0 w 966"/>
                    <a:gd name="T10" fmla="*/ 0 h 227"/>
                    <a:gd name="T11" fmla="*/ 966 w 966"/>
                    <a:gd name="T12" fmla="*/ 227 h 2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66" h="227">
                      <a:moveTo>
                        <a:pt x="0" y="227"/>
                      </a:moveTo>
                      <a:cubicBezTo>
                        <a:pt x="149" y="114"/>
                        <a:pt x="298" y="2"/>
                        <a:pt x="459" y="1"/>
                      </a:cubicBezTo>
                      <a:cubicBezTo>
                        <a:pt x="620" y="0"/>
                        <a:pt x="793" y="110"/>
                        <a:pt x="966" y="220"/>
                      </a:cubicBezTo>
                    </a:path>
                  </a:pathLst>
                </a:custGeom>
                <a:noFill/>
                <a:ln w="57150" cmpd="sng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03" name="Line 87"/>
                <p:cNvSpPr>
                  <a:spLocks noChangeShapeType="1"/>
                </p:cNvSpPr>
                <p:nvPr/>
              </p:nvSpPr>
              <p:spPr bwMode="auto">
                <a:xfrm flipH="1">
                  <a:off x="4894263" y="3992563"/>
                  <a:ext cx="404812" cy="398462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04" name="Line 88"/>
                <p:cNvSpPr>
                  <a:spLocks noChangeShapeType="1"/>
                </p:cNvSpPr>
                <p:nvPr/>
              </p:nvSpPr>
              <p:spPr bwMode="auto">
                <a:xfrm flipV="1">
                  <a:off x="5276850" y="3998913"/>
                  <a:ext cx="784225" cy="4032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05" name="Line 89"/>
                <p:cNvSpPr>
                  <a:spLocks noChangeShapeType="1"/>
                </p:cNvSpPr>
                <p:nvPr/>
              </p:nvSpPr>
              <p:spPr bwMode="auto">
                <a:xfrm flipV="1">
                  <a:off x="6086475" y="4397375"/>
                  <a:ext cx="404813" cy="8096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06" name="Line 90"/>
                <p:cNvSpPr>
                  <a:spLocks noChangeShapeType="1"/>
                </p:cNvSpPr>
                <p:nvPr/>
              </p:nvSpPr>
              <p:spPr bwMode="auto">
                <a:xfrm>
                  <a:off x="6088063" y="4402138"/>
                  <a:ext cx="4762" cy="4159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07" name="Line 91"/>
                <p:cNvSpPr>
                  <a:spLocks noChangeShapeType="1"/>
                </p:cNvSpPr>
                <p:nvPr/>
              </p:nvSpPr>
              <p:spPr bwMode="auto">
                <a:xfrm>
                  <a:off x="6480175" y="5195888"/>
                  <a:ext cx="400050" cy="8096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08" name="Line 92"/>
                <p:cNvSpPr>
                  <a:spLocks noChangeShapeType="1"/>
                </p:cNvSpPr>
                <p:nvPr/>
              </p:nvSpPr>
              <p:spPr bwMode="auto">
                <a:xfrm>
                  <a:off x="6491288" y="5622925"/>
                  <a:ext cx="0" cy="398463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09" name="Line 93"/>
                <p:cNvSpPr>
                  <a:spLocks noChangeShapeType="1"/>
                </p:cNvSpPr>
                <p:nvPr/>
              </p:nvSpPr>
              <p:spPr bwMode="auto">
                <a:xfrm flipV="1">
                  <a:off x="6480175" y="4413250"/>
                  <a:ext cx="800100" cy="3778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10" name="Line 94"/>
                <p:cNvSpPr>
                  <a:spLocks noChangeShapeType="1"/>
                </p:cNvSpPr>
                <p:nvPr/>
              </p:nvSpPr>
              <p:spPr bwMode="auto">
                <a:xfrm>
                  <a:off x="6880225" y="4413250"/>
                  <a:ext cx="0" cy="15557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11" name="Line 95"/>
                <p:cNvSpPr>
                  <a:spLocks noChangeShapeType="1"/>
                </p:cNvSpPr>
                <p:nvPr/>
              </p:nvSpPr>
              <p:spPr bwMode="auto">
                <a:xfrm>
                  <a:off x="6880225" y="4646613"/>
                  <a:ext cx="0" cy="15557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12" name="Line 96"/>
                <p:cNvSpPr>
                  <a:spLocks noChangeShapeType="1"/>
                </p:cNvSpPr>
                <p:nvPr/>
              </p:nvSpPr>
              <p:spPr bwMode="auto">
                <a:xfrm flipV="1">
                  <a:off x="5710238" y="3992563"/>
                  <a:ext cx="781050" cy="411162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13" name="Line 97"/>
                <p:cNvSpPr>
                  <a:spLocks noChangeShapeType="1"/>
                </p:cNvSpPr>
                <p:nvPr/>
              </p:nvSpPr>
              <p:spPr bwMode="auto">
                <a:xfrm>
                  <a:off x="6880225" y="3981450"/>
                  <a:ext cx="792163" cy="4159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14" name="Line 98"/>
                <p:cNvSpPr>
                  <a:spLocks noChangeShapeType="1"/>
                </p:cNvSpPr>
                <p:nvPr/>
              </p:nvSpPr>
              <p:spPr bwMode="auto">
                <a:xfrm>
                  <a:off x="7280275" y="3986213"/>
                  <a:ext cx="393700" cy="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15" name="Line 99"/>
                <p:cNvSpPr>
                  <a:spLocks noChangeShapeType="1"/>
                </p:cNvSpPr>
                <p:nvPr/>
              </p:nvSpPr>
              <p:spPr bwMode="auto">
                <a:xfrm flipH="1">
                  <a:off x="6869113" y="4818063"/>
                  <a:ext cx="398462" cy="382587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16" name="Line 100"/>
                <p:cNvSpPr>
                  <a:spLocks noChangeShapeType="1"/>
                </p:cNvSpPr>
                <p:nvPr/>
              </p:nvSpPr>
              <p:spPr bwMode="auto">
                <a:xfrm>
                  <a:off x="6884988" y="5611813"/>
                  <a:ext cx="388937" cy="398462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17" name="Line 101"/>
                <p:cNvSpPr>
                  <a:spLocks noChangeShapeType="1"/>
                </p:cNvSpPr>
                <p:nvPr/>
              </p:nvSpPr>
              <p:spPr bwMode="auto">
                <a:xfrm flipV="1">
                  <a:off x="7273925" y="4802188"/>
                  <a:ext cx="803275" cy="420687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18" name="Line 102"/>
                <p:cNvSpPr>
                  <a:spLocks noChangeShapeType="1"/>
                </p:cNvSpPr>
                <p:nvPr/>
              </p:nvSpPr>
              <p:spPr bwMode="auto">
                <a:xfrm>
                  <a:off x="7667625" y="4791075"/>
                  <a:ext cx="0" cy="160338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19" name="Line 103"/>
                <p:cNvSpPr>
                  <a:spLocks noChangeShapeType="1"/>
                </p:cNvSpPr>
                <p:nvPr/>
              </p:nvSpPr>
              <p:spPr bwMode="auto">
                <a:xfrm>
                  <a:off x="7667625" y="5051425"/>
                  <a:ext cx="0" cy="160338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20" name="Line 104"/>
                <p:cNvSpPr>
                  <a:spLocks noChangeShapeType="1"/>
                </p:cNvSpPr>
                <p:nvPr/>
              </p:nvSpPr>
              <p:spPr bwMode="auto">
                <a:xfrm>
                  <a:off x="7262813" y="5611813"/>
                  <a:ext cx="400050" cy="398462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21" name="Line 105"/>
                <p:cNvSpPr>
                  <a:spLocks noChangeShapeType="1"/>
                </p:cNvSpPr>
                <p:nvPr/>
              </p:nvSpPr>
              <p:spPr bwMode="auto">
                <a:xfrm>
                  <a:off x="8061325" y="3981450"/>
                  <a:ext cx="0" cy="415925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22" name="Line 106"/>
                <p:cNvSpPr>
                  <a:spLocks noChangeShapeType="1"/>
                </p:cNvSpPr>
                <p:nvPr/>
              </p:nvSpPr>
              <p:spPr bwMode="auto">
                <a:xfrm flipV="1">
                  <a:off x="8472488" y="5207000"/>
                  <a:ext cx="0" cy="398463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23" name="Line 107"/>
                <p:cNvSpPr>
                  <a:spLocks noChangeShapeType="1"/>
                </p:cNvSpPr>
                <p:nvPr/>
              </p:nvSpPr>
              <p:spPr bwMode="auto">
                <a:xfrm>
                  <a:off x="7673975" y="5611813"/>
                  <a:ext cx="776288" cy="387350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24" name="Line 108"/>
                <p:cNvSpPr>
                  <a:spLocks noChangeShapeType="1"/>
                </p:cNvSpPr>
                <p:nvPr/>
              </p:nvSpPr>
              <p:spPr bwMode="auto">
                <a:xfrm>
                  <a:off x="8066088" y="5616575"/>
                  <a:ext cx="0" cy="122238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25" name="Line 109"/>
                <p:cNvSpPr>
                  <a:spLocks noChangeShapeType="1"/>
                </p:cNvSpPr>
                <p:nvPr/>
              </p:nvSpPr>
              <p:spPr bwMode="auto">
                <a:xfrm>
                  <a:off x="8072438" y="5834063"/>
                  <a:ext cx="0" cy="182562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26" name="Line 110"/>
                <p:cNvSpPr>
                  <a:spLocks noChangeShapeType="1"/>
                </p:cNvSpPr>
                <p:nvPr/>
              </p:nvSpPr>
              <p:spPr bwMode="auto">
                <a:xfrm flipH="1">
                  <a:off x="8077200" y="4402138"/>
                  <a:ext cx="393700" cy="804862"/>
                </a:xfrm>
                <a:prstGeom prst="line">
                  <a:avLst/>
                </a:prstGeom>
                <a:noFill/>
                <a:ln w="57150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27" name="Freeform 111"/>
                <p:cNvSpPr>
                  <a:spLocks/>
                </p:cNvSpPr>
                <p:nvPr/>
              </p:nvSpPr>
              <p:spPr bwMode="auto">
                <a:xfrm>
                  <a:off x="8470900" y="4003675"/>
                  <a:ext cx="152400" cy="798513"/>
                </a:xfrm>
                <a:custGeom>
                  <a:avLst/>
                  <a:gdLst>
                    <a:gd name="T0" fmla="*/ 0 w 187"/>
                    <a:gd name="T1" fmla="*/ 0 h 987"/>
                    <a:gd name="T2" fmla="*/ 2147483646 w 187"/>
                    <a:gd name="T3" fmla="*/ 2147483646 h 987"/>
                    <a:gd name="T4" fmla="*/ 2147483646 w 187"/>
                    <a:gd name="T5" fmla="*/ 2147483646 h 987"/>
                    <a:gd name="T6" fmla="*/ 0 60000 65536"/>
                    <a:gd name="T7" fmla="*/ 0 60000 65536"/>
                    <a:gd name="T8" fmla="*/ 0 60000 65536"/>
                    <a:gd name="T9" fmla="*/ 0 w 187"/>
                    <a:gd name="T10" fmla="*/ 0 h 987"/>
                    <a:gd name="T11" fmla="*/ 187 w 187"/>
                    <a:gd name="T12" fmla="*/ 987 h 9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7" h="987">
                      <a:moveTo>
                        <a:pt x="0" y="0"/>
                      </a:moveTo>
                      <a:cubicBezTo>
                        <a:pt x="91" y="158"/>
                        <a:pt x="183" y="316"/>
                        <a:pt x="185" y="480"/>
                      </a:cubicBezTo>
                      <a:cubicBezTo>
                        <a:pt x="187" y="644"/>
                        <a:pt x="42" y="903"/>
                        <a:pt x="14" y="987"/>
                      </a:cubicBezTo>
                    </a:path>
                  </a:pathLst>
                </a:custGeom>
                <a:noFill/>
                <a:ln w="57150" cmpd="sng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28" name="Freeform 86"/>
                <p:cNvSpPr>
                  <a:spLocks/>
                </p:cNvSpPr>
                <p:nvPr/>
              </p:nvSpPr>
              <p:spPr bwMode="auto">
                <a:xfrm rot="10800000">
                  <a:off x="1655763" y="6038850"/>
                  <a:ext cx="1192212" cy="265113"/>
                </a:xfrm>
                <a:custGeom>
                  <a:avLst/>
                  <a:gdLst>
                    <a:gd name="T0" fmla="*/ 0 w 966"/>
                    <a:gd name="T1" fmla="*/ 2147483646 h 227"/>
                    <a:gd name="T2" fmla="*/ 2147483646 w 966"/>
                    <a:gd name="T3" fmla="*/ 2147483646 h 227"/>
                    <a:gd name="T4" fmla="*/ 2147483646 w 966"/>
                    <a:gd name="T5" fmla="*/ 2147483646 h 227"/>
                    <a:gd name="T6" fmla="*/ 0 60000 65536"/>
                    <a:gd name="T7" fmla="*/ 0 60000 65536"/>
                    <a:gd name="T8" fmla="*/ 0 60000 65536"/>
                    <a:gd name="T9" fmla="*/ 0 w 966"/>
                    <a:gd name="T10" fmla="*/ 0 h 227"/>
                    <a:gd name="T11" fmla="*/ 966 w 966"/>
                    <a:gd name="T12" fmla="*/ 227 h 2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66" h="227">
                      <a:moveTo>
                        <a:pt x="0" y="227"/>
                      </a:moveTo>
                      <a:cubicBezTo>
                        <a:pt x="149" y="114"/>
                        <a:pt x="298" y="2"/>
                        <a:pt x="459" y="1"/>
                      </a:cubicBezTo>
                      <a:cubicBezTo>
                        <a:pt x="620" y="0"/>
                        <a:pt x="793" y="110"/>
                        <a:pt x="966" y="220"/>
                      </a:cubicBezTo>
                    </a:path>
                  </a:pathLst>
                </a:custGeom>
                <a:noFill/>
                <a:ln w="57150" cmpd="sng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29" name="Freeform 111"/>
                <p:cNvSpPr>
                  <a:spLocks/>
                </p:cNvSpPr>
                <p:nvPr/>
              </p:nvSpPr>
              <p:spPr bwMode="auto">
                <a:xfrm flipH="1">
                  <a:off x="752475" y="4814888"/>
                  <a:ext cx="95250" cy="1184275"/>
                </a:xfrm>
                <a:custGeom>
                  <a:avLst/>
                  <a:gdLst>
                    <a:gd name="T0" fmla="*/ 0 w 187"/>
                    <a:gd name="T1" fmla="*/ 0 h 987"/>
                    <a:gd name="T2" fmla="*/ 2147483646 w 187"/>
                    <a:gd name="T3" fmla="*/ 2147483646 h 987"/>
                    <a:gd name="T4" fmla="*/ 2147483646 w 187"/>
                    <a:gd name="T5" fmla="*/ 2147483646 h 987"/>
                    <a:gd name="T6" fmla="*/ 0 60000 65536"/>
                    <a:gd name="T7" fmla="*/ 0 60000 65536"/>
                    <a:gd name="T8" fmla="*/ 0 60000 65536"/>
                    <a:gd name="T9" fmla="*/ 0 w 187"/>
                    <a:gd name="T10" fmla="*/ 0 h 987"/>
                    <a:gd name="T11" fmla="*/ 187 w 187"/>
                    <a:gd name="T12" fmla="*/ 987 h 9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7" h="987">
                      <a:moveTo>
                        <a:pt x="0" y="0"/>
                      </a:moveTo>
                      <a:cubicBezTo>
                        <a:pt x="91" y="158"/>
                        <a:pt x="183" y="316"/>
                        <a:pt x="185" y="480"/>
                      </a:cubicBezTo>
                      <a:cubicBezTo>
                        <a:pt x="187" y="644"/>
                        <a:pt x="42" y="903"/>
                        <a:pt x="14" y="987"/>
                      </a:cubicBezTo>
                    </a:path>
                  </a:pathLst>
                </a:custGeom>
                <a:noFill/>
                <a:ln w="57150" cmpd="sng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en-US" sz="1800" smtClean="0"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1755" name="Freeform 111"/>
            <p:cNvSpPr>
              <a:spLocks/>
            </p:cNvSpPr>
            <p:nvPr/>
          </p:nvSpPr>
          <p:spPr bwMode="auto">
            <a:xfrm flipH="1">
              <a:off x="4634325" y="4381514"/>
              <a:ext cx="54027" cy="671722"/>
            </a:xfrm>
            <a:custGeom>
              <a:avLst/>
              <a:gdLst>
                <a:gd name="T0" fmla="*/ 0 w 187"/>
                <a:gd name="T1" fmla="*/ 0 h 987"/>
                <a:gd name="T2" fmla="*/ 2147483646 w 187"/>
                <a:gd name="T3" fmla="*/ 2147483646 h 987"/>
                <a:gd name="T4" fmla="*/ 2147483646 w 187"/>
                <a:gd name="T5" fmla="*/ 2147483646 h 987"/>
                <a:gd name="T6" fmla="*/ 0 60000 65536"/>
                <a:gd name="T7" fmla="*/ 0 60000 65536"/>
                <a:gd name="T8" fmla="*/ 0 60000 65536"/>
                <a:gd name="T9" fmla="*/ 0 w 187"/>
                <a:gd name="T10" fmla="*/ 0 h 987"/>
                <a:gd name="T11" fmla="*/ 187 w 187"/>
                <a:gd name="T12" fmla="*/ 987 h 98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7" h="987">
                  <a:moveTo>
                    <a:pt x="0" y="0"/>
                  </a:moveTo>
                  <a:cubicBezTo>
                    <a:pt x="91" y="158"/>
                    <a:pt x="183" y="316"/>
                    <a:pt x="185" y="480"/>
                  </a:cubicBezTo>
                  <a:cubicBezTo>
                    <a:pt x="187" y="644"/>
                    <a:pt x="42" y="903"/>
                    <a:pt x="14" y="987"/>
                  </a:cubicBezTo>
                </a:path>
              </a:pathLst>
            </a:custGeom>
            <a:noFill/>
            <a:ln w="57150" cmpd="sng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1756" name="Line 110"/>
            <p:cNvSpPr>
              <a:spLocks noChangeShapeType="1"/>
            </p:cNvSpPr>
            <p:nvPr/>
          </p:nvSpPr>
          <p:spPr bwMode="auto">
            <a:xfrm>
              <a:off x="4448680" y="2578680"/>
              <a:ext cx="246392" cy="622883"/>
            </a:xfrm>
            <a:prstGeom prst="line">
              <a:avLst/>
            </a:prstGeom>
            <a:noFill/>
            <a:ln w="57150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</p:grpSp>
      <p:sp>
        <p:nvSpPr>
          <p:cNvPr id="1754" name="Freeform 1753"/>
          <p:cNvSpPr/>
          <p:nvPr/>
        </p:nvSpPr>
        <p:spPr>
          <a:xfrm>
            <a:off x="-72650" y="966216"/>
            <a:ext cx="9253226" cy="5818759"/>
          </a:xfrm>
          <a:custGeom>
            <a:avLst/>
            <a:gdLst>
              <a:gd name="connsiteX0" fmla="*/ 348389 w 9140897"/>
              <a:gd name="connsiteY0" fmla="*/ 121935 h 5678839"/>
              <a:gd name="connsiteX1" fmla="*/ 55781 w 9140897"/>
              <a:gd name="connsiteY1" fmla="*/ 341391 h 5678839"/>
              <a:gd name="connsiteX2" fmla="*/ 116741 w 9140897"/>
              <a:gd name="connsiteY2" fmla="*/ 1158255 h 5678839"/>
              <a:gd name="connsiteX3" fmla="*/ 43589 w 9140897"/>
              <a:gd name="connsiteY3" fmla="*/ 2401839 h 5678839"/>
              <a:gd name="connsiteX4" fmla="*/ 177701 w 9140897"/>
              <a:gd name="connsiteY4" fmla="*/ 3547887 h 5678839"/>
              <a:gd name="connsiteX5" fmla="*/ 104549 w 9140897"/>
              <a:gd name="connsiteY5" fmla="*/ 4742703 h 5678839"/>
              <a:gd name="connsiteX6" fmla="*/ 116741 w 9140897"/>
              <a:gd name="connsiteY6" fmla="*/ 5547375 h 5678839"/>
              <a:gd name="connsiteX7" fmla="*/ 1604165 w 9140897"/>
              <a:gd name="connsiteY7" fmla="*/ 5644911 h 5678839"/>
              <a:gd name="connsiteX8" fmla="*/ 4579013 w 9140897"/>
              <a:gd name="connsiteY8" fmla="*/ 5583951 h 5678839"/>
              <a:gd name="connsiteX9" fmla="*/ 6566309 w 9140897"/>
              <a:gd name="connsiteY9" fmla="*/ 5620527 h 5678839"/>
              <a:gd name="connsiteX10" fmla="*/ 8419493 w 9140897"/>
              <a:gd name="connsiteY10" fmla="*/ 5657103 h 5678839"/>
              <a:gd name="connsiteX11" fmla="*/ 9114437 w 9140897"/>
              <a:gd name="connsiteY11" fmla="*/ 5254767 h 5678839"/>
              <a:gd name="connsiteX12" fmla="*/ 9004709 w 9140897"/>
              <a:gd name="connsiteY12" fmla="*/ 4693935 h 5678839"/>
              <a:gd name="connsiteX13" fmla="*/ 9090053 w 9140897"/>
              <a:gd name="connsiteY13" fmla="*/ 3986799 h 5678839"/>
              <a:gd name="connsiteX14" fmla="*/ 8980325 w 9140897"/>
              <a:gd name="connsiteY14" fmla="*/ 3255279 h 5678839"/>
              <a:gd name="connsiteX15" fmla="*/ 9090053 w 9140897"/>
              <a:gd name="connsiteY15" fmla="*/ 2474991 h 5678839"/>
              <a:gd name="connsiteX16" fmla="*/ 8943749 w 9140897"/>
              <a:gd name="connsiteY16" fmla="*/ 1889775 h 5678839"/>
              <a:gd name="connsiteX17" fmla="*/ 9065669 w 9140897"/>
              <a:gd name="connsiteY17" fmla="*/ 914415 h 5678839"/>
              <a:gd name="connsiteX18" fmla="*/ 8943749 w 9140897"/>
              <a:gd name="connsiteY18" fmla="*/ 48783 h 5678839"/>
              <a:gd name="connsiteX19" fmla="*/ 8004965 w 9140897"/>
              <a:gd name="connsiteY19" fmla="*/ 146319 h 5678839"/>
              <a:gd name="connsiteX20" fmla="*/ 5981093 w 9140897"/>
              <a:gd name="connsiteY20" fmla="*/ 60975 h 5678839"/>
              <a:gd name="connsiteX21" fmla="*/ 4444901 w 9140897"/>
              <a:gd name="connsiteY21" fmla="*/ 219471 h 5678839"/>
              <a:gd name="connsiteX22" fmla="*/ 2908709 w 9140897"/>
              <a:gd name="connsiteY22" fmla="*/ 12207 h 5678839"/>
              <a:gd name="connsiteX23" fmla="*/ 1372517 w 9140897"/>
              <a:gd name="connsiteY23" fmla="*/ 195087 h 5678839"/>
              <a:gd name="connsiteX24" fmla="*/ 458117 w 9140897"/>
              <a:gd name="connsiteY24" fmla="*/ 15 h 5678839"/>
              <a:gd name="connsiteX25" fmla="*/ 141125 w 9140897"/>
              <a:gd name="connsiteY25" fmla="*/ 207279 h 5678839"/>
              <a:gd name="connsiteX26" fmla="*/ 141125 w 9140897"/>
              <a:gd name="connsiteY26" fmla="*/ 207279 h 5678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9140897" h="5678839">
                <a:moveTo>
                  <a:pt x="348389" y="121935"/>
                </a:moveTo>
                <a:cubicBezTo>
                  <a:pt x="221389" y="145303"/>
                  <a:pt x="94389" y="168671"/>
                  <a:pt x="55781" y="341391"/>
                </a:cubicBezTo>
                <a:cubicBezTo>
                  <a:pt x="17173" y="514111"/>
                  <a:pt x="118773" y="814847"/>
                  <a:pt x="116741" y="1158255"/>
                </a:cubicBezTo>
                <a:cubicBezTo>
                  <a:pt x="114709" y="1501663"/>
                  <a:pt x="33429" y="2003567"/>
                  <a:pt x="43589" y="2401839"/>
                </a:cubicBezTo>
                <a:cubicBezTo>
                  <a:pt x="53749" y="2800111"/>
                  <a:pt x="167541" y="3157743"/>
                  <a:pt x="177701" y="3547887"/>
                </a:cubicBezTo>
                <a:cubicBezTo>
                  <a:pt x="187861" y="3938031"/>
                  <a:pt x="114709" y="4409455"/>
                  <a:pt x="104549" y="4742703"/>
                </a:cubicBezTo>
                <a:cubicBezTo>
                  <a:pt x="94389" y="5075951"/>
                  <a:pt x="-133195" y="5397007"/>
                  <a:pt x="116741" y="5547375"/>
                </a:cubicBezTo>
                <a:cubicBezTo>
                  <a:pt x="366677" y="5697743"/>
                  <a:pt x="860453" y="5638815"/>
                  <a:pt x="1604165" y="5644911"/>
                </a:cubicBezTo>
                <a:cubicBezTo>
                  <a:pt x="2347877" y="5651007"/>
                  <a:pt x="3751989" y="5588015"/>
                  <a:pt x="4579013" y="5583951"/>
                </a:cubicBezTo>
                <a:cubicBezTo>
                  <a:pt x="5406037" y="5579887"/>
                  <a:pt x="6566309" y="5620527"/>
                  <a:pt x="6566309" y="5620527"/>
                </a:cubicBezTo>
                <a:cubicBezTo>
                  <a:pt x="7206389" y="5632719"/>
                  <a:pt x="7994805" y="5718063"/>
                  <a:pt x="8419493" y="5657103"/>
                </a:cubicBezTo>
                <a:cubicBezTo>
                  <a:pt x="8844181" y="5596143"/>
                  <a:pt x="9016901" y="5415295"/>
                  <a:pt x="9114437" y="5254767"/>
                </a:cubicBezTo>
                <a:cubicBezTo>
                  <a:pt x="9211973" y="5094239"/>
                  <a:pt x="9008773" y="4905263"/>
                  <a:pt x="9004709" y="4693935"/>
                </a:cubicBezTo>
                <a:cubicBezTo>
                  <a:pt x="9000645" y="4482607"/>
                  <a:pt x="9094117" y="4226575"/>
                  <a:pt x="9090053" y="3986799"/>
                </a:cubicBezTo>
                <a:cubicBezTo>
                  <a:pt x="9085989" y="3747023"/>
                  <a:pt x="8980325" y="3507247"/>
                  <a:pt x="8980325" y="3255279"/>
                </a:cubicBezTo>
                <a:cubicBezTo>
                  <a:pt x="8980325" y="3003311"/>
                  <a:pt x="9096149" y="2702575"/>
                  <a:pt x="9090053" y="2474991"/>
                </a:cubicBezTo>
                <a:cubicBezTo>
                  <a:pt x="9083957" y="2247407"/>
                  <a:pt x="8947813" y="2149871"/>
                  <a:pt x="8943749" y="1889775"/>
                </a:cubicBezTo>
                <a:cubicBezTo>
                  <a:pt x="8939685" y="1629679"/>
                  <a:pt x="9065669" y="1221247"/>
                  <a:pt x="9065669" y="914415"/>
                </a:cubicBezTo>
                <a:cubicBezTo>
                  <a:pt x="9065669" y="607583"/>
                  <a:pt x="9120533" y="176799"/>
                  <a:pt x="8943749" y="48783"/>
                </a:cubicBezTo>
                <a:cubicBezTo>
                  <a:pt x="8766965" y="-79233"/>
                  <a:pt x="8498741" y="144287"/>
                  <a:pt x="8004965" y="146319"/>
                </a:cubicBezTo>
                <a:cubicBezTo>
                  <a:pt x="7511189" y="148351"/>
                  <a:pt x="6574437" y="48783"/>
                  <a:pt x="5981093" y="60975"/>
                </a:cubicBezTo>
                <a:cubicBezTo>
                  <a:pt x="5387749" y="73167"/>
                  <a:pt x="4956965" y="227599"/>
                  <a:pt x="4444901" y="219471"/>
                </a:cubicBezTo>
                <a:cubicBezTo>
                  <a:pt x="3932837" y="211343"/>
                  <a:pt x="3420773" y="16271"/>
                  <a:pt x="2908709" y="12207"/>
                </a:cubicBezTo>
                <a:cubicBezTo>
                  <a:pt x="2396645" y="8143"/>
                  <a:pt x="1780949" y="197119"/>
                  <a:pt x="1372517" y="195087"/>
                </a:cubicBezTo>
                <a:cubicBezTo>
                  <a:pt x="964085" y="193055"/>
                  <a:pt x="663349" y="-2017"/>
                  <a:pt x="458117" y="15"/>
                </a:cubicBezTo>
                <a:cubicBezTo>
                  <a:pt x="252885" y="2047"/>
                  <a:pt x="141125" y="207279"/>
                  <a:pt x="141125" y="207279"/>
                </a:cubicBezTo>
                <a:lnTo>
                  <a:pt x="141125" y="207279"/>
                </a:lnTo>
              </a:path>
            </a:pathLst>
          </a:custGeom>
          <a:solidFill>
            <a:schemeClr val="accent1">
              <a:lumMod val="40000"/>
              <a:lumOff val="60000"/>
              <a:alpha val="69000"/>
            </a:schemeClr>
          </a:solidFill>
          <a:ln>
            <a:solidFill>
              <a:schemeClr val="accent1">
                <a:shade val="50000"/>
                <a:alpha val="53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69170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4" name="Straight Connector 73"/>
          <p:cNvCxnSpPr/>
          <p:nvPr/>
        </p:nvCxnSpPr>
        <p:spPr>
          <a:xfrm>
            <a:off x="0" y="960120"/>
            <a:ext cx="9144000" cy="0"/>
          </a:xfrm>
          <a:prstGeom prst="line">
            <a:avLst/>
          </a:prstGeom>
          <a:ln w="63500" cmpd="sng">
            <a:solidFill>
              <a:schemeClr val="accent5">
                <a:lumMod val="40000"/>
                <a:lumOff val="60000"/>
              </a:schemeClr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75" name="Title 1"/>
          <p:cNvSpPr txBox="1">
            <a:spLocks/>
          </p:cNvSpPr>
          <p:nvPr/>
        </p:nvSpPr>
        <p:spPr bwMode="auto">
          <a:xfrm>
            <a:off x="381000" y="0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solidFill>
                  <a:prstClr val="black"/>
                </a:solidFill>
                <a:latin typeface="Calibri"/>
                <a:ea typeface="+mj-ea"/>
                <a:cs typeface="+mj-cs"/>
              </a:rPr>
              <a:t>Topological Order  </a:t>
            </a:r>
            <a:r>
              <a:rPr lang="en-US" sz="1800" dirty="0">
                <a:solidFill>
                  <a:prstClr val="black"/>
                </a:solidFill>
                <a:latin typeface="Calibri"/>
                <a:ea typeface="+mj-ea"/>
                <a:cs typeface="+mj-cs"/>
              </a:rPr>
              <a:t>(Wen &amp; </a:t>
            </a:r>
            <a:r>
              <a:rPr lang="en-US" sz="1800" dirty="0" err="1">
                <a:solidFill>
                  <a:prstClr val="black"/>
                </a:solidFill>
                <a:latin typeface="Calibri"/>
                <a:ea typeface="+mj-ea"/>
                <a:cs typeface="+mj-cs"/>
              </a:rPr>
              <a:t>Niu</a:t>
            </a:r>
            <a:r>
              <a:rPr lang="en-US" sz="1800" dirty="0" smtClean="0">
                <a:solidFill>
                  <a:prstClr val="black"/>
                </a:solidFill>
                <a:latin typeface="Calibri"/>
                <a:ea typeface="+mj-ea"/>
                <a:cs typeface="+mj-cs"/>
              </a:rPr>
              <a:t>, PRB</a:t>
            </a:r>
            <a:r>
              <a:rPr lang="en-US" sz="1800" dirty="0" smtClean="0">
                <a:solidFill>
                  <a:prstClr val="black"/>
                </a:solidFill>
                <a:latin typeface="Arial" charset="0"/>
              </a:rPr>
              <a:t> 41, 9377 (1990))</a:t>
            </a:r>
            <a:endParaRPr lang="en-US" sz="1800" dirty="0">
              <a:solidFill>
                <a:prstClr val="black"/>
              </a:solidFill>
              <a:latin typeface="Calibri"/>
              <a:ea typeface="+mj-ea"/>
              <a:cs typeface="+mj-cs"/>
            </a:endParaRPr>
          </a:p>
        </p:txBody>
      </p:sp>
      <p:sp>
        <p:nvSpPr>
          <p:cNvPr id="56324" name="TextBox 62"/>
          <p:cNvSpPr txBox="1">
            <a:spLocks noChangeArrowheads="1"/>
          </p:cNvSpPr>
          <p:nvPr/>
        </p:nvSpPr>
        <p:spPr bwMode="auto">
          <a:xfrm>
            <a:off x="196850" y="968375"/>
            <a:ext cx="85598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2400" smtClean="0">
                <a:solidFill>
                  <a:srgbClr val="00B050"/>
                </a:solidFill>
                <a:latin typeface="Arial" panose="020B0604020202020204" pitchFamily="34" charset="0"/>
              </a:rPr>
              <a:t>Conventionally Ordered States</a:t>
            </a:r>
            <a:r>
              <a:rPr lang="en-US" sz="2400" smtClean="0">
                <a:solidFill>
                  <a:prstClr val="black"/>
                </a:solidFill>
                <a:latin typeface="Arial" panose="020B0604020202020204" pitchFamily="34" charset="0"/>
              </a:rPr>
              <a:t>:  Multiple “broken symmetry” ground states characterized by a locally observable order parameter.</a:t>
            </a:r>
          </a:p>
        </p:txBody>
      </p:sp>
      <p:sp>
        <p:nvSpPr>
          <p:cNvPr id="56325" name="TextBox 63"/>
          <p:cNvSpPr txBox="1">
            <a:spLocks noChangeArrowheads="1"/>
          </p:cNvSpPr>
          <p:nvPr/>
        </p:nvSpPr>
        <p:spPr bwMode="auto">
          <a:xfrm>
            <a:off x="227013" y="3906838"/>
            <a:ext cx="85598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2400" smtClean="0">
                <a:solidFill>
                  <a:srgbClr val="00B050"/>
                </a:solidFill>
                <a:latin typeface="Arial" panose="020B0604020202020204" pitchFamily="34" charset="0"/>
              </a:rPr>
              <a:t>Topologically Ordered States</a:t>
            </a:r>
            <a:r>
              <a:rPr lang="en-US" sz="2400" smtClean="0">
                <a:solidFill>
                  <a:prstClr val="black"/>
                </a:solidFill>
                <a:latin typeface="Arial" panose="020B0604020202020204" pitchFamily="34" charset="0"/>
              </a:rPr>
              <a:t>:  Multiple ground states on topologically nontrivial surfaces with no locally observable order parameter.</a:t>
            </a:r>
          </a:p>
        </p:txBody>
      </p:sp>
      <p:graphicFrame>
        <p:nvGraphicFramePr>
          <p:cNvPr id="56326" name="Object 2"/>
          <p:cNvGraphicFramePr>
            <a:graphicFrameLocks noChangeAspect="1"/>
          </p:cNvGraphicFramePr>
          <p:nvPr/>
        </p:nvGraphicFramePr>
        <p:xfrm>
          <a:off x="2414588" y="2682875"/>
          <a:ext cx="1438275" cy="628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89490" name="Equation" r:id="rId3" imgW="901309" imgH="393529" progId="Equation.3">
                  <p:embed/>
                </p:oleObj>
              </mc:Choice>
              <mc:Fallback>
                <p:oleObj name="Equation" r:id="rId3" imgW="901309" imgH="393529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14588" y="2682875"/>
                        <a:ext cx="1438275" cy="628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56327" name="Group 145"/>
          <p:cNvGrpSpPr>
            <a:grpSpLocks/>
          </p:cNvGrpSpPr>
          <p:nvPr/>
        </p:nvGrpSpPr>
        <p:grpSpPr bwMode="auto">
          <a:xfrm>
            <a:off x="490538" y="5199063"/>
            <a:ext cx="8153400" cy="1135062"/>
            <a:chOff x="141588" y="5227068"/>
            <a:chExt cx="8528741" cy="1076773"/>
          </a:xfrm>
        </p:grpSpPr>
        <p:grpSp>
          <p:nvGrpSpPr>
            <p:cNvPr id="56422" name="Group 110"/>
            <p:cNvGrpSpPr>
              <a:grpSpLocks/>
            </p:cNvGrpSpPr>
            <p:nvPr/>
          </p:nvGrpSpPr>
          <p:grpSpPr bwMode="auto">
            <a:xfrm>
              <a:off x="141588" y="5227068"/>
              <a:ext cx="1969118" cy="1036122"/>
              <a:chOff x="593888" y="5326177"/>
              <a:chExt cx="2290714" cy="1177507"/>
            </a:xfrm>
          </p:grpSpPr>
          <p:grpSp>
            <p:nvGrpSpPr>
              <p:cNvPr id="56459" name="Group 155"/>
              <p:cNvGrpSpPr>
                <a:grpSpLocks/>
              </p:cNvGrpSpPr>
              <p:nvPr/>
            </p:nvGrpSpPr>
            <p:grpSpPr bwMode="auto">
              <a:xfrm>
                <a:off x="1205878" y="5326177"/>
                <a:ext cx="1678724" cy="838953"/>
                <a:chOff x="2365375" y="4270375"/>
                <a:chExt cx="1290638" cy="417513"/>
              </a:xfrm>
            </p:grpSpPr>
            <p:sp>
              <p:nvSpPr>
                <p:cNvPr id="157" name="Oval 3"/>
                <p:cNvSpPr>
                  <a:spLocks noChangeArrowheads="1"/>
                </p:cNvSpPr>
                <p:nvPr/>
              </p:nvSpPr>
              <p:spPr bwMode="auto">
                <a:xfrm>
                  <a:off x="2365672" y="4270375"/>
                  <a:ext cx="1290637" cy="417349"/>
                </a:xfrm>
                <a:prstGeom prst="ellipse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>
                  <a:spAutoFit/>
                </a:bodyPr>
                <a:lstStyle/>
                <a:p>
                  <a:pPr>
                    <a:defRPr/>
                  </a:pPr>
                  <a:endParaRPr lang="en-US" sz="180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grpSp>
              <p:nvGrpSpPr>
                <p:cNvPr id="56467" name="Group 22"/>
                <p:cNvGrpSpPr>
                  <a:grpSpLocks/>
                </p:cNvGrpSpPr>
                <p:nvPr/>
              </p:nvGrpSpPr>
              <p:grpSpPr bwMode="auto">
                <a:xfrm>
                  <a:off x="2767013" y="4408521"/>
                  <a:ext cx="463550" cy="123826"/>
                  <a:chOff x="1743" y="2548"/>
                  <a:chExt cx="292" cy="78"/>
                </a:xfrm>
              </p:grpSpPr>
              <p:sp>
                <p:nvSpPr>
                  <p:cNvPr id="56468" name="Freeform 23"/>
                  <p:cNvSpPr>
                    <a:spLocks/>
                  </p:cNvSpPr>
                  <p:nvPr/>
                </p:nvSpPr>
                <p:spPr bwMode="auto">
                  <a:xfrm>
                    <a:off x="1743" y="2557"/>
                    <a:ext cx="292" cy="67"/>
                  </a:xfrm>
                  <a:custGeom>
                    <a:avLst/>
                    <a:gdLst>
                      <a:gd name="T0" fmla="*/ 0 w 639"/>
                      <a:gd name="T1" fmla="*/ 0 h 197"/>
                      <a:gd name="T2" fmla="*/ 0 w 639"/>
                      <a:gd name="T3" fmla="*/ 0 h 197"/>
                      <a:gd name="T4" fmla="*/ 0 w 639"/>
                      <a:gd name="T5" fmla="*/ 0 h 197"/>
                      <a:gd name="T6" fmla="*/ 0 60000 65536"/>
                      <a:gd name="T7" fmla="*/ 0 60000 65536"/>
                      <a:gd name="T8" fmla="*/ 0 60000 65536"/>
                      <a:gd name="T9" fmla="*/ 0 w 639"/>
                      <a:gd name="T10" fmla="*/ 0 h 197"/>
                      <a:gd name="T11" fmla="*/ 639 w 639"/>
                      <a:gd name="T12" fmla="*/ 197 h 197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639" h="197">
                        <a:moveTo>
                          <a:pt x="0" y="0"/>
                        </a:moveTo>
                        <a:cubicBezTo>
                          <a:pt x="66" y="95"/>
                          <a:pt x="132" y="191"/>
                          <a:pt x="238" y="194"/>
                        </a:cubicBezTo>
                        <a:cubicBezTo>
                          <a:pt x="344" y="197"/>
                          <a:pt x="572" y="48"/>
                          <a:pt x="639" y="19"/>
                        </a:cubicBezTo>
                      </a:path>
                    </a:pathLst>
                  </a:custGeom>
                  <a:noFill/>
                  <a:ln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>
                    <a:spAutoFit/>
                  </a:bodyPr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6469" name="Freeform 24"/>
                  <p:cNvSpPr>
                    <a:spLocks/>
                  </p:cNvSpPr>
                  <p:nvPr/>
                </p:nvSpPr>
                <p:spPr bwMode="auto">
                  <a:xfrm>
                    <a:off x="1792" y="2548"/>
                    <a:ext cx="156" cy="78"/>
                  </a:xfrm>
                  <a:custGeom>
                    <a:avLst/>
                    <a:gdLst>
                      <a:gd name="T0" fmla="*/ 5 w 156"/>
                      <a:gd name="T1" fmla="*/ 49 h 78"/>
                      <a:gd name="T2" fmla="*/ 83 w 156"/>
                      <a:gd name="T3" fmla="*/ 0 h 78"/>
                      <a:gd name="T4" fmla="*/ 151 w 156"/>
                      <a:gd name="T5" fmla="*/ 49 h 78"/>
                      <a:gd name="T6" fmla="*/ 53 w 156"/>
                      <a:gd name="T7" fmla="*/ 78 h 78"/>
                      <a:gd name="T8" fmla="*/ 5 w 156"/>
                      <a:gd name="T9" fmla="*/ 49 h 7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56"/>
                      <a:gd name="T16" fmla="*/ 0 h 78"/>
                      <a:gd name="T17" fmla="*/ 156 w 156"/>
                      <a:gd name="T18" fmla="*/ 78 h 7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56" h="78">
                        <a:moveTo>
                          <a:pt x="5" y="49"/>
                        </a:moveTo>
                        <a:cubicBezTo>
                          <a:pt x="10" y="36"/>
                          <a:pt x="59" y="0"/>
                          <a:pt x="83" y="0"/>
                        </a:cubicBezTo>
                        <a:cubicBezTo>
                          <a:pt x="107" y="0"/>
                          <a:pt x="156" y="36"/>
                          <a:pt x="151" y="49"/>
                        </a:cubicBezTo>
                        <a:cubicBezTo>
                          <a:pt x="146" y="62"/>
                          <a:pt x="79" y="78"/>
                          <a:pt x="53" y="78"/>
                        </a:cubicBezTo>
                        <a:cubicBezTo>
                          <a:pt x="27" y="78"/>
                          <a:pt x="0" y="62"/>
                          <a:pt x="5" y="4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sp>
            <p:nvSpPr>
              <p:cNvPr id="162" name="Freeform 161"/>
              <p:cNvSpPr/>
              <p:nvPr/>
            </p:nvSpPr>
            <p:spPr>
              <a:xfrm>
                <a:off x="1482510" y="5721528"/>
                <a:ext cx="355449" cy="367968"/>
              </a:xfrm>
              <a:custGeom>
                <a:avLst/>
                <a:gdLst>
                  <a:gd name="connsiteX0" fmla="*/ 432062 w 432062"/>
                  <a:gd name="connsiteY0" fmla="*/ 108408 h 410065"/>
                  <a:gd name="connsiteX1" fmla="*/ 205819 w 432062"/>
                  <a:gd name="connsiteY1" fmla="*/ 4713 h 410065"/>
                  <a:gd name="connsiteX2" fmla="*/ 26709 w 432062"/>
                  <a:gd name="connsiteY2" fmla="*/ 136688 h 410065"/>
                  <a:gd name="connsiteX3" fmla="*/ 45563 w 432062"/>
                  <a:gd name="connsiteY3" fmla="*/ 315797 h 410065"/>
                  <a:gd name="connsiteX4" fmla="*/ 168111 w 432062"/>
                  <a:gd name="connsiteY4" fmla="*/ 410065 h 410065"/>
                  <a:gd name="connsiteX5" fmla="*/ 168111 w 432062"/>
                  <a:gd name="connsiteY5" fmla="*/ 410065 h 410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2062" h="410065">
                    <a:moveTo>
                      <a:pt x="432062" y="108408"/>
                    </a:moveTo>
                    <a:cubicBezTo>
                      <a:pt x="352720" y="54204"/>
                      <a:pt x="273378" y="0"/>
                      <a:pt x="205819" y="4713"/>
                    </a:cubicBezTo>
                    <a:cubicBezTo>
                      <a:pt x="138260" y="9426"/>
                      <a:pt x="53418" y="84841"/>
                      <a:pt x="26709" y="136688"/>
                    </a:cubicBezTo>
                    <a:cubicBezTo>
                      <a:pt x="0" y="188535"/>
                      <a:pt x="21996" y="270234"/>
                      <a:pt x="45563" y="315797"/>
                    </a:cubicBezTo>
                    <a:cubicBezTo>
                      <a:pt x="69130" y="361360"/>
                      <a:pt x="168111" y="410065"/>
                      <a:pt x="168111" y="410065"/>
                    </a:cubicBezTo>
                    <a:lnTo>
                      <a:pt x="168111" y="410065"/>
                    </a:lnTo>
                  </a:path>
                </a:pathLst>
              </a:custGeom>
              <a:ln w="25400">
                <a:solidFill>
                  <a:schemeClr val="tx1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162"/>
              <p:cNvSpPr/>
              <p:nvPr/>
            </p:nvSpPr>
            <p:spPr>
              <a:xfrm>
                <a:off x="1602280" y="5815659"/>
                <a:ext cx="283972" cy="309777"/>
              </a:xfrm>
              <a:custGeom>
                <a:avLst/>
                <a:gdLst>
                  <a:gd name="connsiteX0" fmla="*/ 245097 w 284375"/>
                  <a:gd name="connsiteY0" fmla="*/ 0 h 309513"/>
                  <a:gd name="connsiteX1" fmla="*/ 282804 w 284375"/>
                  <a:gd name="connsiteY1" fmla="*/ 56561 h 309513"/>
                  <a:gd name="connsiteX2" fmla="*/ 235670 w 284375"/>
                  <a:gd name="connsiteY2" fmla="*/ 197963 h 309513"/>
                  <a:gd name="connsiteX3" fmla="*/ 103695 w 284375"/>
                  <a:gd name="connsiteY3" fmla="*/ 292231 h 309513"/>
                  <a:gd name="connsiteX4" fmla="*/ 0 w 284375"/>
                  <a:gd name="connsiteY4" fmla="*/ 301658 h 309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4375" h="309513">
                    <a:moveTo>
                      <a:pt x="245097" y="0"/>
                    </a:moveTo>
                    <a:cubicBezTo>
                      <a:pt x="264736" y="11783"/>
                      <a:pt x="284375" y="23567"/>
                      <a:pt x="282804" y="56561"/>
                    </a:cubicBezTo>
                    <a:cubicBezTo>
                      <a:pt x="281233" y="89555"/>
                      <a:pt x="265521" y="158685"/>
                      <a:pt x="235670" y="197963"/>
                    </a:cubicBezTo>
                    <a:cubicBezTo>
                      <a:pt x="205819" y="237241"/>
                      <a:pt x="142973" y="274949"/>
                      <a:pt x="103695" y="292231"/>
                    </a:cubicBezTo>
                    <a:cubicBezTo>
                      <a:pt x="64417" y="309513"/>
                      <a:pt x="32208" y="305585"/>
                      <a:pt x="0" y="301658"/>
                    </a:cubicBezTo>
                  </a:path>
                </a:pathLst>
              </a:custGeom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164"/>
              <p:cNvSpPr/>
              <p:nvPr/>
            </p:nvSpPr>
            <p:spPr>
              <a:xfrm>
                <a:off x="1235241" y="5476787"/>
                <a:ext cx="1522248" cy="491193"/>
              </a:xfrm>
              <a:custGeom>
                <a:avLst/>
                <a:gdLst>
                  <a:gd name="connsiteX0" fmla="*/ 18853 w 1522428"/>
                  <a:gd name="connsiteY0" fmla="*/ 141402 h 490194"/>
                  <a:gd name="connsiteX1" fmla="*/ 37707 w 1522428"/>
                  <a:gd name="connsiteY1" fmla="*/ 282804 h 490194"/>
                  <a:gd name="connsiteX2" fmla="*/ 245096 w 1522428"/>
                  <a:gd name="connsiteY2" fmla="*/ 395926 h 490194"/>
                  <a:gd name="connsiteX3" fmla="*/ 575034 w 1522428"/>
                  <a:gd name="connsiteY3" fmla="*/ 480767 h 490194"/>
                  <a:gd name="connsiteX4" fmla="*/ 1074655 w 1522428"/>
                  <a:gd name="connsiteY4" fmla="*/ 452487 h 490194"/>
                  <a:gd name="connsiteX5" fmla="*/ 1395166 w 1522428"/>
                  <a:gd name="connsiteY5" fmla="*/ 339365 h 490194"/>
                  <a:gd name="connsiteX6" fmla="*/ 1508288 w 1522428"/>
                  <a:gd name="connsiteY6" fmla="*/ 160256 h 490194"/>
                  <a:gd name="connsiteX7" fmla="*/ 1480008 w 1522428"/>
                  <a:gd name="connsiteY7" fmla="*/ 47134 h 490194"/>
                  <a:gd name="connsiteX8" fmla="*/ 1432874 w 1522428"/>
                  <a:gd name="connsiteY8" fmla="*/ 0 h 490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2428" h="490194">
                    <a:moveTo>
                      <a:pt x="18853" y="141402"/>
                    </a:moveTo>
                    <a:cubicBezTo>
                      <a:pt x="9426" y="190892"/>
                      <a:pt x="0" y="240383"/>
                      <a:pt x="37707" y="282804"/>
                    </a:cubicBezTo>
                    <a:cubicBezTo>
                      <a:pt x="75414" y="325225"/>
                      <a:pt x="155542" y="362932"/>
                      <a:pt x="245096" y="395926"/>
                    </a:cubicBezTo>
                    <a:cubicBezTo>
                      <a:pt x="334650" y="428920"/>
                      <a:pt x="436774" y="471340"/>
                      <a:pt x="575034" y="480767"/>
                    </a:cubicBezTo>
                    <a:cubicBezTo>
                      <a:pt x="713294" y="490194"/>
                      <a:pt x="937966" y="476054"/>
                      <a:pt x="1074655" y="452487"/>
                    </a:cubicBezTo>
                    <a:cubicBezTo>
                      <a:pt x="1211344" y="428920"/>
                      <a:pt x="1322894" y="388070"/>
                      <a:pt x="1395166" y="339365"/>
                    </a:cubicBezTo>
                    <a:cubicBezTo>
                      <a:pt x="1467438" y="290660"/>
                      <a:pt x="1494148" y="208961"/>
                      <a:pt x="1508288" y="160256"/>
                    </a:cubicBezTo>
                    <a:cubicBezTo>
                      <a:pt x="1522428" y="111551"/>
                      <a:pt x="1492577" y="73843"/>
                      <a:pt x="1480008" y="47134"/>
                    </a:cubicBezTo>
                    <a:cubicBezTo>
                      <a:pt x="1467439" y="20425"/>
                      <a:pt x="1450156" y="10212"/>
                      <a:pt x="1432874" y="0"/>
                    </a:cubicBezTo>
                  </a:path>
                </a:pathLst>
              </a:custGeom>
              <a:ln w="28575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166"/>
              <p:cNvSpPr/>
              <p:nvPr/>
            </p:nvSpPr>
            <p:spPr>
              <a:xfrm>
                <a:off x="1254559" y="5406616"/>
                <a:ext cx="1489407" cy="212223"/>
              </a:xfrm>
              <a:custGeom>
                <a:avLst/>
                <a:gdLst>
                  <a:gd name="connsiteX0" fmla="*/ 0 w 1489435"/>
                  <a:gd name="connsiteY0" fmla="*/ 212103 h 212103"/>
                  <a:gd name="connsiteX1" fmla="*/ 169682 w 1489435"/>
                  <a:gd name="connsiteY1" fmla="*/ 89555 h 212103"/>
                  <a:gd name="connsiteX2" fmla="*/ 518474 w 1489435"/>
                  <a:gd name="connsiteY2" fmla="*/ 14140 h 212103"/>
                  <a:gd name="connsiteX3" fmla="*/ 980388 w 1489435"/>
                  <a:gd name="connsiteY3" fmla="*/ 4714 h 212103"/>
                  <a:gd name="connsiteX4" fmla="*/ 1338606 w 1489435"/>
                  <a:gd name="connsiteY4" fmla="*/ 42421 h 212103"/>
                  <a:gd name="connsiteX5" fmla="*/ 1489435 w 1489435"/>
                  <a:gd name="connsiteY5" fmla="*/ 136689 h 212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89435" h="212103">
                    <a:moveTo>
                      <a:pt x="0" y="212103"/>
                    </a:moveTo>
                    <a:cubicBezTo>
                      <a:pt x="41635" y="167326"/>
                      <a:pt x="83270" y="122549"/>
                      <a:pt x="169682" y="89555"/>
                    </a:cubicBezTo>
                    <a:cubicBezTo>
                      <a:pt x="256094" y="56561"/>
                      <a:pt x="383356" y="28280"/>
                      <a:pt x="518474" y="14140"/>
                    </a:cubicBezTo>
                    <a:cubicBezTo>
                      <a:pt x="653592" y="0"/>
                      <a:pt x="843699" y="1"/>
                      <a:pt x="980388" y="4714"/>
                    </a:cubicBezTo>
                    <a:cubicBezTo>
                      <a:pt x="1117077" y="9427"/>
                      <a:pt x="1253765" y="20425"/>
                      <a:pt x="1338606" y="42421"/>
                    </a:cubicBezTo>
                    <a:cubicBezTo>
                      <a:pt x="1423447" y="64417"/>
                      <a:pt x="1456441" y="100553"/>
                      <a:pt x="1489435" y="136689"/>
                    </a:cubicBezTo>
                  </a:path>
                </a:pathLst>
              </a:custGeom>
              <a:ln>
                <a:solidFill>
                  <a:schemeClr val="tx1">
                    <a:lumMod val="50000"/>
                    <a:lumOff val="50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>
                  <a:solidFill>
                    <a:prstClr val="black"/>
                  </a:solidFill>
                </a:endParaRPr>
              </a:p>
            </p:txBody>
          </p:sp>
          <p:sp>
            <p:nvSpPr>
              <p:cNvPr id="56464" name="TextBox 167"/>
              <p:cNvSpPr txBox="1">
                <a:spLocks noChangeArrowheads="1"/>
              </p:cNvSpPr>
              <p:nvPr/>
            </p:nvSpPr>
            <p:spPr bwMode="auto">
              <a:xfrm>
                <a:off x="1272618" y="6165130"/>
                <a:ext cx="526106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sz="1600" smtClean="0">
                    <a:solidFill>
                      <a:prstClr val="black"/>
                    </a:solidFill>
                    <a:latin typeface="Arial" panose="020B0604020202020204" pitchFamily="34" charset="0"/>
                  </a:rPr>
                  <a:t>odd</a:t>
                </a:r>
              </a:p>
            </p:txBody>
          </p:sp>
          <p:sp>
            <p:nvSpPr>
              <p:cNvPr id="56465" name="TextBox 168"/>
              <p:cNvSpPr txBox="1">
                <a:spLocks noChangeArrowheads="1"/>
              </p:cNvSpPr>
              <p:nvPr/>
            </p:nvSpPr>
            <p:spPr bwMode="auto">
              <a:xfrm>
                <a:off x="593888" y="5448693"/>
                <a:ext cx="526106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sz="1600" smtClean="0">
                    <a:solidFill>
                      <a:prstClr val="black"/>
                    </a:solidFill>
                    <a:latin typeface="Arial" panose="020B0604020202020204" pitchFamily="34" charset="0"/>
                  </a:rPr>
                  <a:t>odd</a:t>
                </a:r>
              </a:p>
            </p:txBody>
          </p:sp>
        </p:grpSp>
        <p:grpSp>
          <p:nvGrpSpPr>
            <p:cNvPr id="56423" name="Group 197"/>
            <p:cNvGrpSpPr>
              <a:grpSpLocks/>
            </p:cNvGrpSpPr>
            <p:nvPr/>
          </p:nvGrpSpPr>
          <p:grpSpPr bwMode="auto">
            <a:xfrm>
              <a:off x="2312087" y="5227068"/>
              <a:ext cx="1969118" cy="1076773"/>
              <a:chOff x="593888" y="5326177"/>
              <a:chExt cx="2290714" cy="1223705"/>
            </a:xfrm>
          </p:grpSpPr>
          <p:grpSp>
            <p:nvGrpSpPr>
              <p:cNvPr id="56448" name="Group 155"/>
              <p:cNvGrpSpPr>
                <a:grpSpLocks/>
              </p:cNvGrpSpPr>
              <p:nvPr/>
            </p:nvGrpSpPr>
            <p:grpSpPr bwMode="auto">
              <a:xfrm>
                <a:off x="1205878" y="5326177"/>
                <a:ext cx="1678724" cy="838953"/>
                <a:chOff x="2365375" y="4270375"/>
                <a:chExt cx="1290638" cy="417513"/>
              </a:xfrm>
            </p:grpSpPr>
            <p:sp>
              <p:nvSpPr>
                <p:cNvPr id="206" name="Oval 3"/>
                <p:cNvSpPr>
                  <a:spLocks noChangeArrowheads="1"/>
                </p:cNvSpPr>
                <p:nvPr/>
              </p:nvSpPr>
              <p:spPr bwMode="auto">
                <a:xfrm>
                  <a:off x="2365564" y="4270375"/>
                  <a:ext cx="1290636" cy="417349"/>
                </a:xfrm>
                <a:prstGeom prst="ellipse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>
                  <a:spAutoFit/>
                </a:bodyPr>
                <a:lstStyle/>
                <a:p>
                  <a:pPr>
                    <a:defRPr/>
                  </a:pPr>
                  <a:endParaRPr lang="en-US" sz="180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grpSp>
              <p:nvGrpSpPr>
                <p:cNvPr id="56456" name="Group 22"/>
                <p:cNvGrpSpPr>
                  <a:grpSpLocks/>
                </p:cNvGrpSpPr>
                <p:nvPr/>
              </p:nvGrpSpPr>
              <p:grpSpPr bwMode="auto">
                <a:xfrm>
                  <a:off x="2767013" y="4408521"/>
                  <a:ext cx="463550" cy="123826"/>
                  <a:chOff x="1743" y="2548"/>
                  <a:chExt cx="292" cy="78"/>
                </a:xfrm>
              </p:grpSpPr>
              <p:sp>
                <p:nvSpPr>
                  <p:cNvPr id="56457" name="Freeform 23"/>
                  <p:cNvSpPr>
                    <a:spLocks/>
                  </p:cNvSpPr>
                  <p:nvPr/>
                </p:nvSpPr>
                <p:spPr bwMode="auto">
                  <a:xfrm>
                    <a:off x="1743" y="2557"/>
                    <a:ext cx="292" cy="67"/>
                  </a:xfrm>
                  <a:custGeom>
                    <a:avLst/>
                    <a:gdLst>
                      <a:gd name="T0" fmla="*/ 0 w 639"/>
                      <a:gd name="T1" fmla="*/ 0 h 197"/>
                      <a:gd name="T2" fmla="*/ 0 w 639"/>
                      <a:gd name="T3" fmla="*/ 0 h 197"/>
                      <a:gd name="T4" fmla="*/ 0 w 639"/>
                      <a:gd name="T5" fmla="*/ 0 h 197"/>
                      <a:gd name="T6" fmla="*/ 0 60000 65536"/>
                      <a:gd name="T7" fmla="*/ 0 60000 65536"/>
                      <a:gd name="T8" fmla="*/ 0 60000 65536"/>
                      <a:gd name="T9" fmla="*/ 0 w 639"/>
                      <a:gd name="T10" fmla="*/ 0 h 197"/>
                      <a:gd name="T11" fmla="*/ 639 w 639"/>
                      <a:gd name="T12" fmla="*/ 197 h 197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639" h="197">
                        <a:moveTo>
                          <a:pt x="0" y="0"/>
                        </a:moveTo>
                        <a:cubicBezTo>
                          <a:pt x="66" y="95"/>
                          <a:pt x="132" y="191"/>
                          <a:pt x="238" y="194"/>
                        </a:cubicBezTo>
                        <a:cubicBezTo>
                          <a:pt x="344" y="197"/>
                          <a:pt x="572" y="48"/>
                          <a:pt x="639" y="19"/>
                        </a:cubicBezTo>
                      </a:path>
                    </a:pathLst>
                  </a:custGeom>
                  <a:noFill/>
                  <a:ln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>
                    <a:spAutoFit/>
                  </a:bodyPr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6458" name="Freeform 24"/>
                  <p:cNvSpPr>
                    <a:spLocks/>
                  </p:cNvSpPr>
                  <p:nvPr/>
                </p:nvSpPr>
                <p:spPr bwMode="auto">
                  <a:xfrm>
                    <a:off x="1792" y="2548"/>
                    <a:ext cx="156" cy="78"/>
                  </a:xfrm>
                  <a:custGeom>
                    <a:avLst/>
                    <a:gdLst>
                      <a:gd name="T0" fmla="*/ 5 w 156"/>
                      <a:gd name="T1" fmla="*/ 49 h 78"/>
                      <a:gd name="T2" fmla="*/ 83 w 156"/>
                      <a:gd name="T3" fmla="*/ 0 h 78"/>
                      <a:gd name="T4" fmla="*/ 151 w 156"/>
                      <a:gd name="T5" fmla="*/ 49 h 78"/>
                      <a:gd name="T6" fmla="*/ 53 w 156"/>
                      <a:gd name="T7" fmla="*/ 78 h 78"/>
                      <a:gd name="T8" fmla="*/ 5 w 156"/>
                      <a:gd name="T9" fmla="*/ 49 h 7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56"/>
                      <a:gd name="T16" fmla="*/ 0 h 78"/>
                      <a:gd name="T17" fmla="*/ 156 w 156"/>
                      <a:gd name="T18" fmla="*/ 78 h 7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56" h="78">
                        <a:moveTo>
                          <a:pt x="5" y="49"/>
                        </a:moveTo>
                        <a:cubicBezTo>
                          <a:pt x="10" y="36"/>
                          <a:pt x="59" y="0"/>
                          <a:pt x="83" y="0"/>
                        </a:cubicBezTo>
                        <a:cubicBezTo>
                          <a:pt x="107" y="0"/>
                          <a:pt x="156" y="36"/>
                          <a:pt x="151" y="49"/>
                        </a:cubicBezTo>
                        <a:cubicBezTo>
                          <a:pt x="146" y="62"/>
                          <a:pt x="79" y="78"/>
                          <a:pt x="53" y="78"/>
                        </a:cubicBezTo>
                        <a:cubicBezTo>
                          <a:pt x="27" y="78"/>
                          <a:pt x="0" y="62"/>
                          <a:pt x="5" y="4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sp>
            <p:nvSpPr>
              <p:cNvPr id="200" name="Freeform 199"/>
              <p:cNvSpPr/>
              <p:nvPr/>
            </p:nvSpPr>
            <p:spPr>
              <a:xfrm>
                <a:off x="1482369" y="5721527"/>
                <a:ext cx="355449" cy="367968"/>
              </a:xfrm>
              <a:custGeom>
                <a:avLst/>
                <a:gdLst>
                  <a:gd name="connsiteX0" fmla="*/ 432062 w 432062"/>
                  <a:gd name="connsiteY0" fmla="*/ 108408 h 410065"/>
                  <a:gd name="connsiteX1" fmla="*/ 205819 w 432062"/>
                  <a:gd name="connsiteY1" fmla="*/ 4713 h 410065"/>
                  <a:gd name="connsiteX2" fmla="*/ 26709 w 432062"/>
                  <a:gd name="connsiteY2" fmla="*/ 136688 h 410065"/>
                  <a:gd name="connsiteX3" fmla="*/ 45563 w 432062"/>
                  <a:gd name="connsiteY3" fmla="*/ 315797 h 410065"/>
                  <a:gd name="connsiteX4" fmla="*/ 168111 w 432062"/>
                  <a:gd name="connsiteY4" fmla="*/ 410065 h 410065"/>
                  <a:gd name="connsiteX5" fmla="*/ 168111 w 432062"/>
                  <a:gd name="connsiteY5" fmla="*/ 410065 h 410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2062" h="410065">
                    <a:moveTo>
                      <a:pt x="432062" y="108408"/>
                    </a:moveTo>
                    <a:cubicBezTo>
                      <a:pt x="352720" y="54204"/>
                      <a:pt x="273378" y="0"/>
                      <a:pt x="205819" y="4713"/>
                    </a:cubicBezTo>
                    <a:cubicBezTo>
                      <a:pt x="138260" y="9426"/>
                      <a:pt x="53418" y="84841"/>
                      <a:pt x="26709" y="136688"/>
                    </a:cubicBezTo>
                    <a:cubicBezTo>
                      <a:pt x="0" y="188535"/>
                      <a:pt x="21996" y="270234"/>
                      <a:pt x="45563" y="315797"/>
                    </a:cubicBezTo>
                    <a:cubicBezTo>
                      <a:pt x="69130" y="361360"/>
                      <a:pt x="168111" y="410065"/>
                      <a:pt x="168111" y="410065"/>
                    </a:cubicBezTo>
                    <a:lnTo>
                      <a:pt x="168111" y="410065"/>
                    </a:lnTo>
                  </a:path>
                </a:pathLst>
              </a:custGeom>
              <a:ln w="25400">
                <a:solidFill>
                  <a:schemeClr val="tx1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Freeform 200"/>
              <p:cNvSpPr/>
              <p:nvPr/>
            </p:nvSpPr>
            <p:spPr>
              <a:xfrm>
                <a:off x="1602139" y="5815659"/>
                <a:ext cx="283973" cy="309777"/>
              </a:xfrm>
              <a:custGeom>
                <a:avLst/>
                <a:gdLst>
                  <a:gd name="connsiteX0" fmla="*/ 245097 w 284375"/>
                  <a:gd name="connsiteY0" fmla="*/ 0 h 309513"/>
                  <a:gd name="connsiteX1" fmla="*/ 282804 w 284375"/>
                  <a:gd name="connsiteY1" fmla="*/ 56561 h 309513"/>
                  <a:gd name="connsiteX2" fmla="*/ 235670 w 284375"/>
                  <a:gd name="connsiteY2" fmla="*/ 197963 h 309513"/>
                  <a:gd name="connsiteX3" fmla="*/ 103695 w 284375"/>
                  <a:gd name="connsiteY3" fmla="*/ 292231 h 309513"/>
                  <a:gd name="connsiteX4" fmla="*/ 0 w 284375"/>
                  <a:gd name="connsiteY4" fmla="*/ 301658 h 309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4375" h="309513">
                    <a:moveTo>
                      <a:pt x="245097" y="0"/>
                    </a:moveTo>
                    <a:cubicBezTo>
                      <a:pt x="264736" y="11783"/>
                      <a:pt x="284375" y="23567"/>
                      <a:pt x="282804" y="56561"/>
                    </a:cubicBezTo>
                    <a:cubicBezTo>
                      <a:pt x="281233" y="89555"/>
                      <a:pt x="265521" y="158685"/>
                      <a:pt x="235670" y="197963"/>
                    </a:cubicBezTo>
                    <a:cubicBezTo>
                      <a:pt x="205819" y="237241"/>
                      <a:pt x="142973" y="274949"/>
                      <a:pt x="103695" y="292231"/>
                    </a:cubicBezTo>
                    <a:cubicBezTo>
                      <a:pt x="64417" y="309513"/>
                      <a:pt x="32208" y="305585"/>
                      <a:pt x="0" y="301658"/>
                    </a:cubicBezTo>
                  </a:path>
                </a:pathLst>
              </a:custGeom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201"/>
              <p:cNvSpPr/>
              <p:nvPr/>
            </p:nvSpPr>
            <p:spPr>
              <a:xfrm>
                <a:off x="1235100" y="5476787"/>
                <a:ext cx="1522248" cy="491193"/>
              </a:xfrm>
              <a:custGeom>
                <a:avLst/>
                <a:gdLst>
                  <a:gd name="connsiteX0" fmla="*/ 18853 w 1522428"/>
                  <a:gd name="connsiteY0" fmla="*/ 141402 h 490194"/>
                  <a:gd name="connsiteX1" fmla="*/ 37707 w 1522428"/>
                  <a:gd name="connsiteY1" fmla="*/ 282804 h 490194"/>
                  <a:gd name="connsiteX2" fmla="*/ 245096 w 1522428"/>
                  <a:gd name="connsiteY2" fmla="*/ 395926 h 490194"/>
                  <a:gd name="connsiteX3" fmla="*/ 575034 w 1522428"/>
                  <a:gd name="connsiteY3" fmla="*/ 480767 h 490194"/>
                  <a:gd name="connsiteX4" fmla="*/ 1074655 w 1522428"/>
                  <a:gd name="connsiteY4" fmla="*/ 452487 h 490194"/>
                  <a:gd name="connsiteX5" fmla="*/ 1395166 w 1522428"/>
                  <a:gd name="connsiteY5" fmla="*/ 339365 h 490194"/>
                  <a:gd name="connsiteX6" fmla="*/ 1508288 w 1522428"/>
                  <a:gd name="connsiteY6" fmla="*/ 160256 h 490194"/>
                  <a:gd name="connsiteX7" fmla="*/ 1480008 w 1522428"/>
                  <a:gd name="connsiteY7" fmla="*/ 47134 h 490194"/>
                  <a:gd name="connsiteX8" fmla="*/ 1432874 w 1522428"/>
                  <a:gd name="connsiteY8" fmla="*/ 0 h 490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2428" h="490194">
                    <a:moveTo>
                      <a:pt x="18853" y="141402"/>
                    </a:moveTo>
                    <a:cubicBezTo>
                      <a:pt x="9426" y="190892"/>
                      <a:pt x="0" y="240383"/>
                      <a:pt x="37707" y="282804"/>
                    </a:cubicBezTo>
                    <a:cubicBezTo>
                      <a:pt x="75414" y="325225"/>
                      <a:pt x="155542" y="362932"/>
                      <a:pt x="245096" y="395926"/>
                    </a:cubicBezTo>
                    <a:cubicBezTo>
                      <a:pt x="334650" y="428920"/>
                      <a:pt x="436774" y="471340"/>
                      <a:pt x="575034" y="480767"/>
                    </a:cubicBezTo>
                    <a:cubicBezTo>
                      <a:pt x="713294" y="490194"/>
                      <a:pt x="937966" y="476054"/>
                      <a:pt x="1074655" y="452487"/>
                    </a:cubicBezTo>
                    <a:cubicBezTo>
                      <a:pt x="1211344" y="428920"/>
                      <a:pt x="1322894" y="388070"/>
                      <a:pt x="1395166" y="339365"/>
                    </a:cubicBezTo>
                    <a:cubicBezTo>
                      <a:pt x="1467438" y="290660"/>
                      <a:pt x="1494148" y="208961"/>
                      <a:pt x="1508288" y="160256"/>
                    </a:cubicBezTo>
                    <a:cubicBezTo>
                      <a:pt x="1522428" y="111551"/>
                      <a:pt x="1492577" y="73843"/>
                      <a:pt x="1480008" y="47134"/>
                    </a:cubicBezTo>
                    <a:cubicBezTo>
                      <a:pt x="1467439" y="20425"/>
                      <a:pt x="1450156" y="10212"/>
                      <a:pt x="1432874" y="0"/>
                    </a:cubicBezTo>
                  </a:path>
                </a:pathLst>
              </a:custGeom>
              <a:ln w="28575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202"/>
              <p:cNvSpPr/>
              <p:nvPr/>
            </p:nvSpPr>
            <p:spPr>
              <a:xfrm>
                <a:off x="1254418" y="5406616"/>
                <a:ext cx="1489408" cy="212223"/>
              </a:xfrm>
              <a:custGeom>
                <a:avLst/>
                <a:gdLst>
                  <a:gd name="connsiteX0" fmla="*/ 0 w 1489435"/>
                  <a:gd name="connsiteY0" fmla="*/ 212103 h 212103"/>
                  <a:gd name="connsiteX1" fmla="*/ 169682 w 1489435"/>
                  <a:gd name="connsiteY1" fmla="*/ 89555 h 212103"/>
                  <a:gd name="connsiteX2" fmla="*/ 518474 w 1489435"/>
                  <a:gd name="connsiteY2" fmla="*/ 14140 h 212103"/>
                  <a:gd name="connsiteX3" fmla="*/ 980388 w 1489435"/>
                  <a:gd name="connsiteY3" fmla="*/ 4714 h 212103"/>
                  <a:gd name="connsiteX4" fmla="*/ 1338606 w 1489435"/>
                  <a:gd name="connsiteY4" fmla="*/ 42421 h 212103"/>
                  <a:gd name="connsiteX5" fmla="*/ 1489435 w 1489435"/>
                  <a:gd name="connsiteY5" fmla="*/ 136689 h 212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89435" h="212103">
                    <a:moveTo>
                      <a:pt x="0" y="212103"/>
                    </a:moveTo>
                    <a:cubicBezTo>
                      <a:pt x="41635" y="167326"/>
                      <a:pt x="83270" y="122549"/>
                      <a:pt x="169682" y="89555"/>
                    </a:cubicBezTo>
                    <a:cubicBezTo>
                      <a:pt x="256094" y="56561"/>
                      <a:pt x="383356" y="28280"/>
                      <a:pt x="518474" y="14140"/>
                    </a:cubicBezTo>
                    <a:cubicBezTo>
                      <a:pt x="653592" y="0"/>
                      <a:pt x="843699" y="1"/>
                      <a:pt x="980388" y="4714"/>
                    </a:cubicBezTo>
                    <a:cubicBezTo>
                      <a:pt x="1117077" y="9427"/>
                      <a:pt x="1253765" y="20425"/>
                      <a:pt x="1338606" y="42421"/>
                    </a:cubicBezTo>
                    <a:cubicBezTo>
                      <a:pt x="1423447" y="64417"/>
                      <a:pt x="1456441" y="100553"/>
                      <a:pt x="1489435" y="136689"/>
                    </a:cubicBezTo>
                  </a:path>
                </a:pathLst>
              </a:custGeom>
              <a:ln>
                <a:solidFill>
                  <a:schemeClr val="tx1">
                    <a:lumMod val="50000"/>
                    <a:lumOff val="50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>
                  <a:solidFill>
                    <a:prstClr val="black"/>
                  </a:solidFill>
                </a:endParaRPr>
              </a:p>
            </p:txBody>
          </p:sp>
          <p:sp>
            <p:nvSpPr>
              <p:cNvPr id="56453" name="TextBox 203"/>
              <p:cNvSpPr txBox="1">
                <a:spLocks noChangeArrowheads="1"/>
              </p:cNvSpPr>
              <p:nvPr/>
            </p:nvSpPr>
            <p:spPr bwMode="auto">
              <a:xfrm>
                <a:off x="1272618" y="6165130"/>
                <a:ext cx="731377" cy="3847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sz="1600" smtClean="0">
                    <a:solidFill>
                      <a:prstClr val="black"/>
                    </a:solidFill>
                    <a:latin typeface="Arial" panose="020B0604020202020204" pitchFamily="34" charset="0"/>
                  </a:rPr>
                  <a:t>even</a:t>
                </a:r>
              </a:p>
            </p:txBody>
          </p:sp>
          <p:sp>
            <p:nvSpPr>
              <p:cNvPr id="56454" name="TextBox 204"/>
              <p:cNvSpPr txBox="1">
                <a:spLocks noChangeArrowheads="1"/>
              </p:cNvSpPr>
              <p:nvPr/>
            </p:nvSpPr>
            <p:spPr bwMode="auto">
              <a:xfrm>
                <a:off x="593888" y="5448693"/>
                <a:ext cx="526106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sz="1600" smtClean="0">
                    <a:solidFill>
                      <a:prstClr val="black"/>
                    </a:solidFill>
                    <a:latin typeface="Arial" panose="020B0604020202020204" pitchFamily="34" charset="0"/>
                  </a:rPr>
                  <a:t>odd</a:t>
                </a:r>
              </a:p>
            </p:txBody>
          </p:sp>
        </p:grpSp>
        <p:grpSp>
          <p:nvGrpSpPr>
            <p:cNvPr id="56424" name="Group 209"/>
            <p:cNvGrpSpPr>
              <a:grpSpLocks/>
            </p:cNvGrpSpPr>
            <p:nvPr/>
          </p:nvGrpSpPr>
          <p:grpSpPr bwMode="auto">
            <a:xfrm>
              <a:off x="4521086" y="5227068"/>
              <a:ext cx="2017243" cy="1036122"/>
              <a:chOff x="537903" y="5326177"/>
              <a:chExt cx="2346699" cy="1177507"/>
            </a:xfrm>
          </p:grpSpPr>
          <p:grpSp>
            <p:nvGrpSpPr>
              <p:cNvPr id="56437" name="Group 155"/>
              <p:cNvGrpSpPr>
                <a:grpSpLocks/>
              </p:cNvGrpSpPr>
              <p:nvPr/>
            </p:nvGrpSpPr>
            <p:grpSpPr bwMode="auto">
              <a:xfrm>
                <a:off x="1205878" y="5326177"/>
                <a:ext cx="1678724" cy="838953"/>
                <a:chOff x="2365375" y="4270375"/>
                <a:chExt cx="1290638" cy="417513"/>
              </a:xfrm>
            </p:grpSpPr>
            <p:sp>
              <p:nvSpPr>
                <p:cNvPr id="218" name="Oval 3"/>
                <p:cNvSpPr>
                  <a:spLocks noChangeArrowheads="1"/>
                </p:cNvSpPr>
                <p:nvPr/>
              </p:nvSpPr>
              <p:spPr bwMode="auto">
                <a:xfrm>
                  <a:off x="2365210" y="4270375"/>
                  <a:ext cx="1290637" cy="417349"/>
                </a:xfrm>
                <a:prstGeom prst="ellipse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>
                  <a:spAutoFit/>
                </a:bodyPr>
                <a:lstStyle/>
                <a:p>
                  <a:pPr>
                    <a:defRPr/>
                  </a:pPr>
                  <a:endParaRPr lang="en-US" sz="180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grpSp>
              <p:nvGrpSpPr>
                <p:cNvPr id="56445" name="Group 22"/>
                <p:cNvGrpSpPr>
                  <a:grpSpLocks/>
                </p:cNvGrpSpPr>
                <p:nvPr/>
              </p:nvGrpSpPr>
              <p:grpSpPr bwMode="auto">
                <a:xfrm>
                  <a:off x="2767013" y="4408521"/>
                  <a:ext cx="463550" cy="123826"/>
                  <a:chOff x="1743" y="2548"/>
                  <a:chExt cx="292" cy="78"/>
                </a:xfrm>
              </p:grpSpPr>
              <p:sp>
                <p:nvSpPr>
                  <p:cNvPr id="56446" name="Freeform 23"/>
                  <p:cNvSpPr>
                    <a:spLocks/>
                  </p:cNvSpPr>
                  <p:nvPr/>
                </p:nvSpPr>
                <p:spPr bwMode="auto">
                  <a:xfrm>
                    <a:off x="1743" y="2557"/>
                    <a:ext cx="292" cy="67"/>
                  </a:xfrm>
                  <a:custGeom>
                    <a:avLst/>
                    <a:gdLst>
                      <a:gd name="T0" fmla="*/ 0 w 639"/>
                      <a:gd name="T1" fmla="*/ 0 h 197"/>
                      <a:gd name="T2" fmla="*/ 0 w 639"/>
                      <a:gd name="T3" fmla="*/ 0 h 197"/>
                      <a:gd name="T4" fmla="*/ 0 w 639"/>
                      <a:gd name="T5" fmla="*/ 0 h 197"/>
                      <a:gd name="T6" fmla="*/ 0 60000 65536"/>
                      <a:gd name="T7" fmla="*/ 0 60000 65536"/>
                      <a:gd name="T8" fmla="*/ 0 60000 65536"/>
                      <a:gd name="T9" fmla="*/ 0 w 639"/>
                      <a:gd name="T10" fmla="*/ 0 h 197"/>
                      <a:gd name="T11" fmla="*/ 639 w 639"/>
                      <a:gd name="T12" fmla="*/ 197 h 197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639" h="197">
                        <a:moveTo>
                          <a:pt x="0" y="0"/>
                        </a:moveTo>
                        <a:cubicBezTo>
                          <a:pt x="66" y="95"/>
                          <a:pt x="132" y="191"/>
                          <a:pt x="238" y="194"/>
                        </a:cubicBezTo>
                        <a:cubicBezTo>
                          <a:pt x="344" y="197"/>
                          <a:pt x="572" y="48"/>
                          <a:pt x="639" y="19"/>
                        </a:cubicBezTo>
                      </a:path>
                    </a:pathLst>
                  </a:custGeom>
                  <a:noFill/>
                  <a:ln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>
                    <a:spAutoFit/>
                  </a:bodyPr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6447" name="Freeform 24"/>
                  <p:cNvSpPr>
                    <a:spLocks/>
                  </p:cNvSpPr>
                  <p:nvPr/>
                </p:nvSpPr>
                <p:spPr bwMode="auto">
                  <a:xfrm>
                    <a:off x="1792" y="2548"/>
                    <a:ext cx="156" cy="78"/>
                  </a:xfrm>
                  <a:custGeom>
                    <a:avLst/>
                    <a:gdLst>
                      <a:gd name="T0" fmla="*/ 5 w 156"/>
                      <a:gd name="T1" fmla="*/ 49 h 78"/>
                      <a:gd name="T2" fmla="*/ 83 w 156"/>
                      <a:gd name="T3" fmla="*/ 0 h 78"/>
                      <a:gd name="T4" fmla="*/ 151 w 156"/>
                      <a:gd name="T5" fmla="*/ 49 h 78"/>
                      <a:gd name="T6" fmla="*/ 53 w 156"/>
                      <a:gd name="T7" fmla="*/ 78 h 78"/>
                      <a:gd name="T8" fmla="*/ 5 w 156"/>
                      <a:gd name="T9" fmla="*/ 49 h 7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56"/>
                      <a:gd name="T16" fmla="*/ 0 h 78"/>
                      <a:gd name="T17" fmla="*/ 156 w 156"/>
                      <a:gd name="T18" fmla="*/ 78 h 7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56" h="78">
                        <a:moveTo>
                          <a:pt x="5" y="49"/>
                        </a:moveTo>
                        <a:cubicBezTo>
                          <a:pt x="10" y="36"/>
                          <a:pt x="59" y="0"/>
                          <a:pt x="83" y="0"/>
                        </a:cubicBezTo>
                        <a:cubicBezTo>
                          <a:pt x="107" y="0"/>
                          <a:pt x="156" y="36"/>
                          <a:pt x="151" y="49"/>
                        </a:cubicBezTo>
                        <a:cubicBezTo>
                          <a:pt x="146" y="62"/>
                          <a:pt x="79" y="78"/>
                          <a:pt x="53" y="78"/>
                        </a:cubicBezTo>
                        <a:cubicBezTo>
                          <a:pt x="27" y="78"/>
                          <a:pt x="0" y="62"/>
                          <a:pt x="5" y="4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sp>
            <p:nvSpPr>
              <p:cNvPr id="212" name="Freeform 211"/>
              <p:cNvSpPr/>
              <p:nvPr/>
            </p:nvSpPr>
            <p:spPr>
              <a:xfrm>
                <a:off x="1481910" y="5721528"/>
                <a:ext cx="355449" cy="367968"/>
              </a:xfrm>
              <a:custGeom>
                <a:avLst/>
                <a:gdLst>
                  <a:gd name="connsiteX0" fmla="*/ 432062 w 432062"/>
                  <a:gd name="connsiteY0" fmla="*/ 108408 h 410065"/>
                  <a:gd name="connsiteX1" fmla="*/ 205819 w 432062"/>
                  <a:gd name="connsiteY1" fmla="*/ 4713 h 410065"/>
                  <a:gd name="connsiteX2" fmla="*/ 26709 w 432062"/>
                  <a:gd name="connsiteY2" fmla="*/ 136688 h 410065"/>
                  <a:gd name="connsiteX3" fmla="*/ 45563 w 432062"/>
                  <a:gd name="connsiteY3" fmla="*/ 315797 h 410065"/>
                  <a:gd name="connsiteX4" fmla="*/ 168111 w 432062"/>
                  <a:gd name="connsiteY4" fmla="*/ 410065 h 410065"/>
                  <a:gd name="connsiteX5" fmla="*/ 168111 w 432062"/>
                  <a:gd name="connsiteY5" fmla="*/ 410065 h 410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2062" h="410065">
                    <a:moveTo>
                      <a:pt x="432062" y="108408"/>
                    </a:moveTo>
                    <a:cubicBezTo>
                      <a:pt x="352720" y="54204"/>
                      <a:pt x="273378" y="0"/>
                      <a:pt x="205819" y="4713"/>
                    </a:cubicBezTo>
                    <a:cubicBezTo>
                      <a:pt x="138260" y="9426"/>
                      <a:pt x="53418" y="84841"/>
                      <a:pt x="26709" y="136688"/>
                    </a:cubicBezTo>
                    <a:cubicBezTo>
                      <a:pt x="0" y="188535"/>
                      <a:pt x="21996" y="270234"/>
                      <a:pt x="45563" y="315797"/>
                    </a:cubicBezTo>
                    <a:cubicBezTo>
                      <a:pt x="69130" y="361360"/>
                      <a:pt x="168111" y="410065"/>
                      <a:pt x="168111" y="410065"/>
                    </a:cubicBezTo>
                    <a:lnTo>
                      <a:pt x="168111" y="410065"/>
                    </a:lnTo>
                  </a:path>
                </a:pathLst>
              </a:custGeom>
              <a:ln w="25400">
                <a:solidFill>
                  <a:schemeClr val="tx1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Freeform 212"/>
              <p:cNvSpPr/>
              <p:nvPr/>
            </p:nvSpPr>
            <p:spPr>
              <a:xfrm>
                <a:off x="1601680" y="5815659"/>
                <a:ext cx="283972" cy="309777"/>
              </a:xfrm>
              <a:custGeom>
                <a:avLst/>
                <a:gdLst>
                  <a:gd name="connsiteX0" fmla="*/ 245097 w 284375"/>
                  <a:gd name="connsiteY0" fmla="*/ 0 h 309513"/>
                  <a:gd name="connsiteX1" fmla="*/ 282804 w 284375"/>
                  <a:gd name="connsiteY1" fmla="*/ 56561 h 309513"/>
                  <a:gd name="connsiteX2" fmla="*/ 235670 w 284375"/>
                  <a:gd name="connsiteY2" fmla="*/ 197963 h 309513"/>
                  <a:gd name="connsiteX3" fmla="*/ 103695 w 284375"/>
                  <a:gd name="connsiteY3" fmla="*/ 292231 h 309513"/>
                  <a:gd name="connsiteX4" fmla="*/ 0 w 284375"/>
                  <a:gd name="connsiteY4" fmla="*/ 301658 h 309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4375" h="309513">
                    <a:moveTo>
                      <a:pt x="245097" y="0"/>
                    </a:moveTo>
                    <a:cubicBezTo>
                      <a:pt x="264736" y="11783"/>
                      <a:pt x="284375" y="23567"/>
                      <a:pt x="282804" y="56561"/>
                    </a:cubicBezTo>
                    <a:cubicBezTo>
                      <a:pt x="281233" y="89555"/>
                      <a:pt x="265521" y="158685"/>
                      <a:pt x="235670" y="197963"/>
                    </a:cubicBezTo>
                    <a:cubicBezTo>
                      <a:pt x="205819" y="237241"/>
                      <a:pt x="142973" y="274949"/>
                      <a:pt x="103695" y="292231"/>
                    </a:cubicBezTo>
                    <a:cubicBezTo>
                      <a:pt x="64417" y="309513"/>
                      <a:pt x="32208" y="305585"/>
                      <a:pt x="0" y="301658"/>
                    </a:cubicBezTo>
                  </a:path>
                </a:pathLst>
              </a:custGeom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213"/>
              <p:cNvSpPr/>
              <p:nvPr/>
            </p:nvSpPr>
            <p:spPr>
              <a:xfrm>
                <a:off x="1234641" y="5476787"/>
                <a:ext cx="1522248" cy="491193"/>
              </a:xfrm>
              <a:custGeom>
                <a:avLst/>
                <a:gdLst>
                  <a:gd name="connsiteX0" fmla="*/ 18853 w 1522428"/>
                  <a:gd name="connsiteY0" fmla="*/ 141402 h 490194"/>
                  <a:gd name="connsiteX1" fmla="*/ 37707 w 1522428"/>
                  <a:gd name="connsiteY1" fmla="*/ 282804 h 490194"/>
                  <a:gd name="connsiteX2" fmla="*/ 245096 w 1522428"/>
                  <a:gd name="connsiteY2" fmla="*/ 395926 h 490194"/>
                  <a:gd name="connsiteX3" fmla="*/ 575034 w 1522428"/>
                  <a:gd name="connsiteY3" fmla="*/ 480767 h 490194"/>
                  <a:gd name="connsiteX4" fmla="*/ 1074655 w 1522428"/>
                  <a:gd name="connsiteY4" fmla="*/ 452487 h 490194"/>
                  <a:gd name="connsiteX5" fmla="*/ 1395166 w 1522428"/>
                  <a:gd name="connsiteY5" fmla="*/ 339365 h 490194"/>
                  <a:gd name="connsiteX6" fmla="*/ 1508288 w 1522428"/>
                  <a:gd name="connsiteY6" fmla="*/ 160256 h 490194"/>
                  <a:gd name="connsiteX7" fmla="*/ 1480008 w 1522428"/>
                  <a:gd name="connsiteY7" fmla="*/ 47134 h 490194"/>
                  <a:gd name="connsiteX8" fmla="*/ 1432874 w 1522428"/>
                  <a:gd name="connsiteY8" fmla="*/ 0 h 490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2428" h="490194">
                    <a:moveTo>
                      <a:pt x="18853" y="141402"/>
                    </a:moveTo>
                    <a:cubicBezTo>
                      <a:pt x="9426" y="190892"/>
                      <a:pt x="0" y="240383"/>
                      <a:pt x="37707" y="282804"/>
                    </a:cubicBezTo>
                    <a:cubicBezTo>
                      <a:pt x="75414" y="325225"/>
                      <a:pt x="155542" y="362932"/>
                      <a:pt x="245096" y="395926"/>
                    </a:cubicBezTo>
                    <a:cubicBezTo>
                      <a:pt x="334650" y="428920"/>
                      <a:pt x="436774" y="471340"/>
                      <a:pt x="575034" y="480767"/>
                    </a:cubicBezTo>
                    <a:cubicBezTo>
                      <a:pt x="713294" y="490194"/>
                      <a:pt x="937966" y="476054"/>
                      <a:pt x="1074655" y="452487"/>
                    </a:cubicBezTo>
                    <a:cubicBezTo>
                      <a:pt x="1211344" y="428920"/>
                      <a:pt x="1322894" y="388070"/>
                      <a:pt x="1395166" y="339365"/>
                    </a:cubicBezTo>
                    <a:cubicBezTo>
                      <a:pt x="1467438" y="290660"/>
                      <a:pt x="1494148" y="208961"/>
                      <a:pt x="1508288" y="160256"/>
                    </a:cubicBezTo>
                    <a:cubicBezTo>
                      <a:pt x="1522428" y="111551"/>
                      <a:pt x="1492577" y="73843"/>
                      <a:pt x="1480008" y="47134"/>
                    </a:cubicBezTo>
                    <a:cubicBezTo>
                      <a:pt x="1467439" y="20425"/>
                      <a:pt x="1450156" y="10212"/>
                      <a:pt x="1432874" y="0"/>
                    </a:cubicBezTo>
                  </a:path>
                </a:pathLst>
              </a:custGeom>
              <a:ln w="28575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Freeform 214"/>
              <p:cNvSpPr/>
              <p:nvPr/>
            </p:nvSpPr>
            <p:spPr>
              <a:xfrm>
                <a:off x="1253959" y="5406616"/>
                <a:ext cx="1489407" cy="212223"/>
              </a:xfrm>
              <a:custGeom>
                <a:avLst/>
                <a:gdLst>
                  <a:gd name="connsiteX0" fmla="*/ 0 w 1489435"/>
                  <a:gd name="connsiteY0" fmla="*/ 212103 h 212103"/>
                  <a:gd name="connsiteX1" fmla="*/ 169682 w 1489435"/>
                  <a:gd name="connsiteY1" fmla="*/ 89555 h 212103"/>
                  <a:gd name="connsiteX2" fmla="*/ 518474 w 1489435"/>
                  <a:gd name="connsiteY2" fmla="*/ 14140 h 212103"/>
                  <a:gd name="connsiteX3" fmla="*/ 980388 w 1489435"/>
                  <a:gd name="connsiteY3" fmla="*/ 4714 h 212103"/>
                  <a:gd name="connsiteX4" fmla="*/ 1338606 w 1489435"/>
                  <a:gd name="connsiteY4" fmla="*/ 42421 h 212103"/>
                  <a:gd name="connsiteX5" fmla="*/ 1489435 w 1489435"/>
                  <a:gd name="connsiteY5" fmla="*/ 136689 h 212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89435" h="212103">
                    <a:moveTo>
                      <a:pt x="0" y="212103"/>
                    </a:moveTo>
                    <a:cubicBezTo>
                      <a:pt x="41635" y="167326"/>
                      <a:pt x="83270" y="122549"/>
                      <a:pt x="169682" y="89555"/>
                    </a:cubicBezTo>
                    <a:cubicBezTo>
                      <a:pt x="256094" y="56561"/>
                      <a:pt x="383356" y="28280"/>
                      <a:pt x="518474" y="14140"/>
                    </a:cubicBezTo>
                    <a:cubicBezTo>
                      <a:pt x="653592" y="0"/>
                      <a:pt x="843699" y="1"/>
                      <a:pt x="980388" y="4714"/>
                    </a:cubicBezTo>
                    <a:cubicBezTo>
                      <a:pt x="1117077" y="9427"/>
                      <a:pt x="1253765" y="20425"/>
                      <a:pt x="1338606" y="42421"/>
                    </a:cubicBezTo>
                    <a:cubicBezTo>
                      <a:pt x="1423447" y="64417"/>
                      <a:pt x="1456441" y="100553"/>
                      <a:pt x="1489435" y="136689"/>
                    </a:cubicBezTo>
                  </a:path>
                </a:pathLst>
              </a:custGeom>
              <a:ln>
                <a:solidFill>
                  <a:schemeClr val="tx1">
                    <a:lumMod val="50000"/>
                    <a:lumOff val="50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>
                  <a:solidFill>
                    <a:prstClr val="black"/>
                  </a:solidFill>
                </a:endParaRPr>
              </a:p>
            </p:txBody>
          </p:sp>
          <p:sp>
            <p:nvSpPr>
              <p:cNvPr id="56442" name="TextBox 215"/>
              <p:cNvSpPr txBox="1">
                <a:spLocks noChangeArrowheads="1"/>
              </p:cNvSpPr>
              <p:nvPr/>
            </p:nvSpPr>
            <p:spPr bwMode="auto">
              <a:xfrm>
                <a:off x="1272618" y="6165130"/>
                <a:ext cx="526106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sz="1600" smtClean="0">
                    <a:solidFill>
                      <a:prstClr val="black"/>
                    </a:solidFill>
                    <a:latin typeface="Arial" panose="020B0604020202020204" pitchFamily="34" charset="0"/>
                  </a:rPr>
                  <a:t>odd</a:t>
                </a:r>
              </a:p>
            </p:txBody>
          </p:sp>
          <p:sp>
            <p:nvSpPr>
              <p:cNvPr id="56443" name="TextBox 216"/>
              <p:cNvSpPr txBox="1">
                <a:spLocks noChangeArrowheads="1"/>
              </p:cNvSpPr>
              <p:nvPr/>
            </p:nvSpPr>
            <p:spPr bwMode="auto">
              <a:xfrm>
                <a:off x="537903" y="5448693"/>
                <a:ext cx="731377" cy="3847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sz="1600" smtClean="0">
                    <a:solidFill>
                      <a:prstClr val="black"/>
                    </a:solidFill>
                    <a:latin typeface="Arial" panose="020B0604020202020204" pitchFamily="34" charset="0"/>
                  </a:rPr>
                  <a:t>even</a:t>
                </a:r>
              </a:p>
            </p:txBody>
          </p:sp>
        </p:grpSp>
        <p:grpSp>
          <p:nvGrpSpPr>
            <p:cNvPr id="56425" name="Group 221"/>
            <p:cNvGrpSpPr>
              <a:grpSpLocks/>
            </p:cNvGrpSpPr>
            <p:nvPr/>
          </p:nvGrpSpPr>
          <p:grpSpPr bwMode="auto">
            <a:xfrm>
              <a:off x="6672336" y="5227068"/>
              <a:ext cx="1997993" cy="1076773"/>
              <a:chOff x="560297" y="5326177"/>
              <a:chExt cx="2324305" cy="1223705"/>
            </a:xfrm>
          </p:grpSpPr>
          <p:grpSp>
            <p:nvGrpSpPr>
              <p:cNvPr id="56426" name="Group 155"/>
              <p:cNvGrpSpPr>
                <a:grpSpLocks/>
              </p:cNvGrpSpPr>
              <p:nvPr/>
            </p:nvGrpSpPr>
            <p:grpSpPr bwMode="auto">
              <a:xfrm>
                <a:off x="1205878" y="5326177"/>
                <a:ext cx="1678724" cy="838953"/>
                <a:chOff x="2365375" y="4270375"/>
                <a:chExt cx="1290638" cy="417513"/>
              </a:xfrm>
            </p:grpSpPr>
            <p:sp>
              <p:nvSpPr>
                <p:cNvPr id="230" name="Oval 3"/>
                <p:cNvSpPr>
                  <a:spLocks noChangeArrowheads="1"/>
                </p:cNvSpPr>
                <p:nvPr/>
              </p:nvSpPr>
              <p:spPr bwMode="auto">
                <a:xfrm>
                  <a:off x="2365376" y="4270375"/>
                  <a:ext cx="1290637" cy="417349"/>
                </a:xfrm>
                <a:prstGeom prst="ellipse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>
                  <a:spAutoFit/>
                </a:bodyPr>
                <a:lstStyle/>
                <a:p>
                  <a:pPr>
                    <a:defRPr/>
                  </a:pPr>
                  <a:endParaRPr lang="en-US" sz="180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grpSp>
              <p:nvGrpSpPr>
                <p:cNvPr id="56434" name="Group 22"/>
                <p:cNvGrpSpPr>
                  <a:grpSpLocks/>
                </p:cNvGrpSpPr>
                <p:nvPr/>
              </p:nvGrpSpPr>
              <p:grpSpPr bwMode="auto">
                <a:xfrm>
                  <a:off x="2767013" y="4408521"/>
                  <a:ext cx="463550" cy="123826"/>
                  <a:chOff x="1743" y="2548"/>
                  <a:chExt cx="292" cy="78"/>
                </a:xfrm>
              </p:grpSpPr>
              <p:sp>
                <p:nvSpPr>
                  <p:cNvPr id="56435" name="Freeform 23"/>
                  <p:cNvSpPr>
                    <a:spLocks/>
                  </p:cNvSpPr>
                  <p:nvPr/>
                </p:nvSpPr>
                <p:spPr bwMode="auto">
                  <a:xfrm>
                    <a:off x="1743" y="2557"/>
                    <a:ext cx="292" cy="67"/>
                  </a:xfrm>
                  <a:custGeom>
                    <a:avLst/>
                    <a:gdLst>
                      <a:gd name="T0" fmla="*/ 0 w 639"/>
                      <a:gd name="T1" fmla="*/ 0 h 197"/>
                      <a:gd name="T2" fmla="*/ 0 w 639"/>
                      <a:gd name="T3" fmla="*/ 0 h 197"/>
                      <a:gd name="T4" fmla="*/ 0 w 639"/>
                      <a:gd name="T5" fmla="*/ 0 h 197"/>
                      <a:gd name="T6" fmla="*/ 0 60000 65536"/>
                      <a:gd name="T7" fmla="*/ 0 60000 65536"/>
                      <a:gd name="T8" fmla="*/ 0 60000 65536"/>
                      <a:gd name="T9" fmla="*/ 0 w 639"/>
                      <a:gd name="T10" fmla="*/ 0 h 197"/>
                      <a:gd name="T11" fmla="*/ 639 w 639"/>
                      <a:gd name="T12" fmla="*/ 197 h 197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639" h="197">
                        <a:moveTo>
                          <a:pt x="0" y="0"/>
                        </a:moveTo>
                        <a:cubicBezTo>
                          <a:pt x="66" y="95"/>
                          <a:pt x="132" y="191"/>
                          <a:pt x="238" y="194"/>
                        </a:cubicBezTo>
                        <a:cubicBezTo>
                          <a:pt x="344" y="197"/>
                          <a:pt x="572" y="48"/>
                          <a:pt x="639" y="19"/>
                        </a:cubicBezTo>
                      </a:path>
                    </a:pathLst>
                  </a:custGeom>
                  <a:noFill/>
                  <a:ln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>
                    <a:spAutoFit/>
                  </a:bodyPr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6436" name="Freeform 24"/>
                  <p:cNvSpPr>
                    <a:spLocks/>
                  </p:cNvSpPr>
                  <p:nvPr/>
                </p:nvSpPr>
                <p:spPr bwMode="auto">
                  <a:xfrm>
                    <a:off x="1792" y="2548"/>
                    <a:ext cx="156" cy="78"/>
                  </a:xfrm>
                  <a:custGeom>
                    <a:avLst/>
                    <a:gdLst>
                      <a:gd name="T0" fmla="*/ 5 w 156"/>
                      <a:gd name="T1" fmla="*/ 49 h 78"/>
                      <a:gd name="T2" fmla="*/ 83 w 156"/>
                      <a:gd name="T3" fmla="*/ 0 h 78"/>
                      <a:gd name="T4" fmla="*/ 151 w 156"/>
                      <a:gd name="T5" fmla="*/ 49 h 78"/>
                      <a:gd name="T6" fmla="*/ 53 w 156"/>
                      <a:gd name="T7" fmla="*/ 78 h 78"/>
                      <a:gd name="T8" fmla="*/ 5 w 156"/>
                      <a:gd name="T9" fmla="*/ 49 h 7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56"/>
                      <a:gd name="T16" fmla="*/ 0 h 78"/>
                      <a:gd name="T17" fmla="*/ 156 w 156"/>
                      <a:gd name="T18" fmla="*/ 78 h 7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56" h="78">
                        <a:moveTo>
                          <a:pt x="5" y="49"/>
                        </a:moveTo>
                        <a:cubicBezTo>
                          <a:pt x="10" y="36"/>
                          <a:pt x="59" y="0"/>
                          <a:pt x="83" y="0"/>
                        </a:cubicBezTo>
                        <a:cubicBezTo>
                          <a:pt x="107" y="0"/>
                          <a:pt x="156" y="36"/>
                          <a:pt x="151" y="49"/>
                        </a:cubicBezTo>
                        <a:cubicBezTo>
                          <a:pt x="146" y="62"/>
                          <a:pt x="79" y="78"/>
                          <a:pt x="53" y="78"/>
                        </a:cubicBezTo>
                        <a:cubicBezTo>
                          <a:pt x="27" y="78"/>
                          <a:pt x="0" y="62"/>
                          <a:pt x="5" y="49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eaLnBrk="0" hangingPunct="0"/>
                    <a:endParaRPr lang="en-US" sz="1800" smtClean="0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sp>
            <p:nvSpPr>
              <p:cNvPr id="224" name="Freeform 223"/>
              <p:cNvSpPr/>
              <p:nvPr/>
            </p:nvSpPr>
            <p:spPr>
              <a:xfrm>
                <a:off x="1482125" y="5721527"/>
                <a:ext cx="355449" cy="367968"/>
              </a:xfrm>
              <a:custGeom>
                <a:avLst/>
                <a:gdLst>
                  <a:gd name="connsiteX0" fmla="*/ 432062 w 432062"/>
                  <a:gd name="connsiteY0" fmla="*/ 108408 h 410065"/>
                  <a:gd name="connsiteX1" fmla="*/ 205819 w 432062"/>
                  <a:gd name="connsiteY1" fmla="*/ 4713 h 410065"/>
                  <a:gd name="connsiteX2" fmla="*/ 26709 w 432062"/>
                  <a:gd name="connsiteY2" fmla="*/ 136688 h 410065"/>
                  <a:gd name="connsiteX3" fmla="*/ 45563 w 432062"/>
                  <a:gd name="connsiteY3" fmla="*/ 315797 h 410065"/>
                  <a:gd name="connsiteX4" fmla="*/ 168111 w 432062"/>
                  <a:gd name="connsiteY4" fmla="*/ 410065 h 410065"/>
                  <a:gd name="connsiteX5" fmla="*/ 168111 w 432062"/>
                  <a:gd name="connsiteY5" fmla="*/ 410065 h 410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2062" h="410065">
                    <a:moveTo>
                      <a:pt x="432062" y="108408"/>
                    </a:moveTo>
                    <a:cubicBezTo>
                      <a:pt x="352720" y="54204"/>
                      <a:pt x="273378" y="0"/>
                      <a:pt x="205819" y="4713"/>
                    </a:cubicBezTo>
                    <a:cubicBezTo>
                      <a:pt x="138260" y="9426"/>
                      <a:pt x="53418" y="84841"/>
                      <a:pt x="26709" y="136688"/>
                    </a:cubicBezTo>
                    <a:cubicBezTo>
                      <a:pt x="0" y="188535"/>
                      <a:pt x="21996" y="270234"/>
                      <a:pt x="45563" y="315797"/>
                    </a:cubicBezTo>
                    <a:cubicBezTo>
                      <a:pt x="69130" y="361360"/>
                      <a:pt x="168111" y="410065"/>
                      <a:pt x="168111" y="410065"/>
                    </a:cubicBezTo>
                    <a:lnTo>
                      <a:pt x="168111" y="410065"/>
                    </a:lnTo>
                  </a:path>
                </a:pathLst>
              </a:custGeom>
              <a:ln w="25400">
                <a:solidFill>
                  <a:schemeClr val="tx1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224"/>
              <p:cNvSpPr/>
              <p:nvPr/>
            </p:nvSpPr>
            <p:spPr>
              <a:xfrm>
                <a:off x="1601896" y="5815659"/>
                <a:ext cx="285904" cy="309777"/>
              </a:xfrm>
              <a:custGeom>
                <a:avLst/>
                <a:gdLst>
                  <a:gd name="connsiteX0" fmla="*/ 245097 w 284375"/>
                  <a:gd name="connsiteY0" fmla="*/ 0 h 309513"/>
                  <a:gd name="connsiteX1" fmla="*/ 282804 w 284375"/>
                  <a:gd name="connsiteY1" fmla="*/ 56561 h 309513"/>
                  <a:gd name="connsiteX2" fmla="*/ 235670 w 284375"/>
                  <a:gd name="connsiteY2" fmla="*/ 197963 h 309513"/>
                  <a:gd name="connsiteX3" fmla="*/ 103695 w 284375"/>
                  <a:gd name="connsiteY3" fmla="*/ 292231 h 309513"/>
                  <a:gd name="connsiteX4" fmla="*/ 0 w 284375"/>
                  <a:gd name="connsiteY4" fmla="*/ 301658 h 309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4375" h="309513">
                    <a:moveTo>
                      <a:pt x="245097" y="0"/>
                    </a:moveTo>
                    <a:cubicBezTo>
                      <a:pt x="264736" y="11783"/>
                      <a:pt x="284375" y="23567"/>
                      <a:pt x="282804" y="56561"/>
                    </a:cubicBezTo>
                    <a:cubicBezTo>
                      <a:pt x="281233" y="89555"/>
                      <a:pt x="265521" y="158685"/>
                      <a:pt x="235670" y="197963"/>
                    </a:cubicBezTo>
                    <a:cubicBezTo>
                      <a:pt x="205819" y="237241"/>
                      <a:pt x="142973" y="274949"/>
                      <a:pt x="103695" y="292231"/>
                    </a:cubicBezTo>
                    <a:cubicBezTo>
                      <a:pt x="64417" y="309513"/>
                      <a:pt x="32208" y="305585"/>
                      <a:pt x="0" y="301658"/>
                    </a:cubicBezTo>
                  </a:path>
                </a:pathLst>
              </a:custGeom>
              <a:ln w="6350">
                <a:solidFill>
                  <a:schemeClr val="tx1">
                    <a:lumMod val="75000"/>
                    <a:lumOff val="2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225"/>
              <p:cNvSpPr/>
              <p:nvPr/>
            </p:nvSpPr>
            <p:spPr>
              <a:xfrm>
                <a:off x="1234856" y="5476787"/>
                <a:ext cx="1522248" cy="491193"/>
              </a:xfrm>
              <a:custGeom>
                <a:avLst/>
                <a:gdLst>
                  <a:gd name="connsiteX0" fmla="*/ 18853 w 1522428"/>
                  <a:gd name="connsiteY0" fmla="*/ 141402 h 490194"/>
                  <a:gd name="connsiteX1" fmla="*/ 37707 w 1522428"/>
                  <a:gd name="connsiteY1" fmla="*/ 282804 h 490194"/>
                  <a:gd name="connsiteX2" fmla="*/ 245096 w 1522428"/>
                  <a:gd name="connsiteY2" fmla="*/ 395926 h 490194"/>
                  <a:gd name="connsiteX3" fmla="*/ 575034 w 1522428"/>
                  <a:gd name="connsiteY3" fmla="*/ 480767 h 490194"/>
                  <a:gd name="connsiteX4" fmla="*/ 1074655 w 1522428"/>
                  <a:gd name="connsiteY4" fmla="*/ 452487 h 490194"/>
                  <a:gd name="connsiteX5" fmla="*/ 1395166 w 1522428"/>
                  <a:gd name="connsiteY5" fmla="*/ 339365 h 490194"/>
                  <a:gd name="connsiteX6" fmla="*/ 1508288 w 1522428"/>
                  <a:gd name="connsiteY6" fmla="*/ 160256 h 490194"/>
                  <a:gd name="connsiteX7" fmla="*/ 1480008 w 1522428"/>
                  <a:gd name="connsiteY7" fmla="*/ 47134 h 490194"/>
                  <a:gd name="connsiteX8" fmla="*/ 1432874 w 1522428"/>
                  <a:gd name="connsiteY8" fmla="*/ 0 h 490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2428" h="490194">
                    <a:moveTo>
                      <a:pt x="18853" y="141402"/>
                    </a:moveTo>
                    <a:cubicBezTo>
                      <a:pt x="9426" y="190892"/>
                      <a:pt x="0" y="240383"/>
                      <a:pt x="37707" y="282804"/>
                    </a:cubicBezTo>
                    <a:cubicBezTo>
                      <a:pt x="75414" y="325225"/>
                      <a:pt x="155542" y="362932"/>
                      <a:pt x="245096" y="395926"/>
                    </a:cubicBezTo>
                    <a:cubicBezTo>
                      <a:pt x="334650" y="428920"/>
                      <a:pt x="436774" y="471340"/>
                      <a:pt x="575034" y="480767"/>
                    </a:cubicBezTo>
                    <a:cubicBezTo>
                      <a:pt x="713294" y="490194"/>
                      <a:pt x="937966" y="476054"/>
                      <a:pt x="1074655" y="452487"/>
                    </a:cubicBezTo>
                    <a:cubicBezTo>
                      <a:pt x="1211344" y="428920"/>
                      <a:pt x="1322894" y="388070"/>
                      <a:pt x="1395166" y="339365"/>
                    </a:cubicBezTo>
                    <a:cubicBezTo>
                      <a:pt x="1467438" y="290660"/>
                      <a:pt x="1494148" y="208961"/>
                      <a:pt x="1508288" y="160256"/>
                    </a:cubicBezTo>
                    <a:cubicBezTo>
                      <a:pt x="1522428" y="111551"/>
                      <a:pt x="1492577" y="73843"/>
                      <a:pt x="1480008" y="47134"/>
                    </a:cubicBezTo>
                    <a:cubicBezTo>
                      <a:pt x="1467439" y="20425"/>
                      <a:pt x="1450156" y="10212"/>
                      <a:pt x="1432874" y="0"/>
                    </a:cubicBezTo>
                  </a:path>
                </a:pathLst>
              </a:custGeom>
              <a:ln w="28575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226"/>
              <p:cNvSpPr/>
              <p:nvPr/>
            </p:nvSpPr>
            <p:spPr>
              <a:xfrm>
                <a:off x="1254174" y="5406616"/>
                <a:ext cx="1489407" cy="212223"/>
              </a:xfrm>
              <a:custGeom>
                <a:avLst/>
                <a:gdLst>
                  <a:gd name="connsiteX0" fmla="*/ 0 w 1489435"/>
                  <a:gd name="connsiteY0" fmla="*/ 212103 h 212103"/>
                  <a:gd name="connsiteX1" fmla="*/ 169682 w 1489435"/>
                  <a:gd name="connsiteY1" fmla="*/ 89555 h 212103"/>
                  <a:gd name="connsiteX2" fmla="*/ 518474 w 1489435"/>
                  <a:gd name="connsiteY2" fmla="*/ 14140 h 212103"/>
                  <a:gd name="connsiteX3" fmla="*/ 980388 w 1489435"/>
                  <a:gd name="connsiteY3" fmla="*/ 4714 h 212103"/>
                  <a:gd name="connsiteX4" fmla="*/ 1338606 w 1489435"/>
                  <a:gd name="connsiteY4" fmla="*/ 42421 h 212103"/>
                  <a:gd name="connsiteX5" fmla="*/ 1489435 w 1489435"/>
                  <a:gd name="connsiteY5" fmla="*/ 136689 h 212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89435" h="212103">
                    <a:moveTo>
                      <a:pt x="0" y="212103"/>
                    </a:moveTo>
                    <a:cubicBezTo>
                      <a:pt x="41635" y="167326"/>
                      <a:pt x="83270" y="122549"/>
                      <a:pt x="169682" y="89555"/>
                    </a:cubicBezTo>
                    <a:cubicBezTo>
                      <a:pt x="256094" y="56561"/>
                      <a:pt x="383356" y="28280"/>
                      <a:pt x="518474" y="14140"/>
                    </a:cubicBezTo>
                    <a:cubicBezTo>
                      <a:pt x="653592" y="0"/>
                      <a:pt x="843699" y="1"/>
                      <a:pt x="980388" y="4714"/>
                    </a:cubicBezTo>
                    <a:cubicBezTo>
                      <a:pt x="1117077" y="9427"/>
                      <a:pt x="1253765" y="20425"/>
                      <a:pt x="1338606" y="42421"/>
                    </a:cubicBezTo>
                    <a:cubicBezTo>
                      <a:pt x="1423447" y="64417"/>
                      <a:pt x="1456441" y="100553"/>
                      <a:pt x="1489435" y="136689"/>
                    </a:cubicBezTo>
                  </a:path>
                </a:pathLst>
              </a:custGeom>
              <a:ln>
                <a:solidFill>
                  <a:schemeClr val="tx1">
                    <a:lumMod val="50000"/>
                    <a:lumOff val="50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>
                  <a:solidFill>
                    <a:prstClr val="black"/>
                  </a:solidFill>
                </a:endParaRPr>
              </a:p>
            </p:txBody>
          </p:sp>
          <p:sp>
            <p:nvSpPr>
              <p:cNvPr id="56431" name="TextBox 227"/>
              <p:cNvSpPr txBox="1">
                <a:spLocks noChangeArrowheads="1"/>
              </p:cNvSpPr>
              <p:nvPr/>
            </p:nvSpPr>
            <p:spPr bwMode="auto">
              <a:xfrm>
                <a:off x="1272618" y="6165130"/>
                <a:ext cx="731377" cy="3847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sz="1600" smtClean="0">
                    <a:solidFill>
                      <a:prstClr val="black"/>
                    </a:solidFill>
                    <a:latin typeface="Arial" panose="020B0604020202020204" pitchFamily="34" charset="0"/>
                  </a:rPr>
                  <a:t>even</a:t>
                </a:r>
              </a:p>
            </p:txBody>
          </p:sp>
          <p:sp>
            <p:nvSpPr>
              <p:cNvPr id="56432" name="TextBox 228"/>
              <p:cNvSpPr txBox="1">
                <a:spLocks noChangeArrowheads="1"/>
              </p:cNvSpPr>
              <p:nvPr/>
            </p:nvSpPr>
            <p:spPr bwMode="auto">
              <a:xfrm>
                <a:off x="560297" y="5448693"/>
                <a:ext cx="731377" cy="3847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sz="1600" smtClean="0">
                    <a:solidFill>
                      <a:prstClr val="black"/>
                    </a:solidFill>
                    <a:latin typeface="Arial" panose="020B0604020202020204" pitchFamily="34" charset="0"/>
                  </a:rPr>
                  <a:t>even</a:t>
                </a:r>
              </a:p>
            </p:txBody>
          </p:sp>
        </p:grpSp>
      </p:grpSp>
      <p:sp>
        <p:nvSpPr>
          <p:cNvPr id="56328" name="TextBox 233"/>
          <p:cNvSpPr txBox="1">
            <a:spLocks noChangeArrowheads="1"/>
          </p:cNvSpPr>
          <p:nvPr/>
        </p:nvSpPr>
        <p:spPr bwMode="auto">
          <a:xfrm>
            <a:off x="2357438" y="2281238"/>
            <a:ext cx="16208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1800" u="sng" smtClean="0">
                <a:solidFill>
                  <a:prstClr val="black"/>
                </a:solidFill>
                <a:latin typeface="Arial" panose="020B0604020202020204" pitchFamily="34" charset="0"/>
              </a:rPr>
              <a:t>magnetization</a:t>
            </a:r>
          </a:p>
        </p:txBody>
      </p:sp>
      <p:grpSp>
        <p:nvGrpSpPr>
          <p:cNvPr id="56329" name="Group 56"/>
          <p:cNvGrpSpPr>
            <a:grpSpLocks/>
          </p:cNvGrpSpPr>
          <p:nvPr/>
        </p:nvGrpSpPr>
        <p:grpSpPr bwMode="auto">
          <a:xfrm>
            <a:off x="1136650" y="2260600"/>
            <a:ext cx="1023938" cy="1019175"/>
            <a:chOff x="1219200" y="2819400"/>
            <a:chExt cx="3276600" cy="2971800"/>
          </a:xfrm>
        </p:grpSpPr>
        <p:sp>
          <p:nvSpPr>
            <p:cNvPr id="56379" name="Oval 10"/>
            <p:cNvSpPr>
              <a:spLocks noChangeArrowheads="1"/>
            </p:cNvSpPr>
            <p:nvPr/>
          </p:nvSpPr>
          <p:spPr bwMode="auto">
            <a:xfrm>
              <a:off x="1219200" y="3048000"/>
              <a:ext cx="152400" cy="152400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sz="1800" smtClean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6380" name="Oval 11"/>
            <p:cNvSpPr>
              <a:spLocks noChangeArrowheads="1"/>
            </p:cNvSpPr>
            <p:nvPr/>
          </p:nvSpPr>
          <p:spPr bwMode="auto">
            <a:xfrm>
              <a:off x="2000250" y="3048000"/>
              <a:ext cx="152400" cy="152400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sz="1800" smtClean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6381" name="Oval 12"/>
            <p:cNvSpPr>
              <a:spLocks noChangeArrowheads="1"/>
            </p:cNvSpPr>
            <p:nvPr/>
          </p:nvSpPr>
          <p:spPr bwMode="auto">
            <a:xfrm>
              <a:off x="2781300" y="3048000"/>
              <a:ext cx="152400" cy="152400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sz="1800" smtClean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6382" name="Oval 13"/>
            <p:cNvSpPr>
              <a:spLocks noChangeArrowheads="1"/>
            </p:cNvSpPr>
            <p:nvPr/>
          </p:nvSpPr>
          <p:spPr bwMode="auto">
            <a:xfrm>
              <a:off x="3562350" y="3048000"/>
              <a:ext cx="152400" cy="152400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sz="1800" smtClean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6383" name="Oval 14"/>
            <p:cNvSpPr>
              <a:spLocks noChangeArrowheads="1"/>
            </p:cNvSpPr>
            <p:nvPr/>
          </p:nvSpPr>
          <p:spPr bwMode="auto">
            <a:xfrm>
              <a:off x="4343400" y="3048000"/>
              <a:ext cx="152400" cy="152400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sz="1800" smtClean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grpSp>
          <p:nvGrpSpPr>
            <p:cNvPr id="56384" name="Group 16"/>
            <p:cNvGrpSpPr>
              <a:grpSpLocks/>
            </p:cNvGrpSpPr>
            <p:nvPr/>
          </p:nvGrpSpPr>
          <p:grpSpPr bwMode="auto">
            <a:xfrm>
              <a:off x="1219200" y="4622800"/>
              <a:ext cx="3276600" cy="152400"/>
              <a:chOff x="1056" y="1920"/>
              <a:chExt cx="2064" cy="96"/>
            </a:xfrm>
          </p:grpSpPr>
          <p:sp>
            <p:nvSpPr>
              <p:cNvPr id="56417" name="Oval 17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56418" name="Oval 18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56419" name="Oval 19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56420" name="Oval 20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56421" name="Oval 21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56385" name="Group 22"/>
            <p:cNvGrpSpPr>
              <a:grpSpLocks/>
            </p:cNvGrpSpPr>
            <p:nvPr/>
          </p:nvGrpSpPr>
          <p:grpSpPr bwMode="auto">
            <a:xfrm>
              <a:off x="1219200" y="3835400"/>
              <a:ext cx="3276600" cy="152400"/>
              <a:chOff x="1056" y="1920"/>
              <a:chExt cx="2064" cy="96"/>
            </a:xfrm>
          </p:grpSpPr>
          <p:sp>
            <p:nvSpPr>
              <p:cNvPr id="56412" name="Oval 23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56413" name="Oval 24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56414" name="Oval 25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56415" name="Oval 26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56416" name="Oval 27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56386" name="Group 28"/>
            <p:cNvGrpSpPr>
              <a:grpSpLocks/>
            </p:cNvGrpSpPr>
            <p:nvPr/>
          </p:nvGrpSpPr>
          <p:grpSpPr bwMode="auto">
            <a:xfrm>
              <a:off x="1219200" y="5410200"/>
              <a:ext cx="3276600" cy="152400"/>
              <a:chOff x="1056" y="1920"/>
              <a:chExt cx="2064" cy="96"/>
            </a:xfrm>
          </p:grpSpPr>
          <p:sp>
            <p:nvSpPr>
              <p:cNvPr id="56407" name="Oval 29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56408" name="Oval 30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56409" name="Oval 31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56410" name="Oval 32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56411" name="Oval 33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56387" name="Line 37"/>
            <p:cNvSpPr>
              <a:spLocks noChangeShapeType="1"/>
            </p:cNvSpPr>
            <p:nvPr/>
          </p:nvSpPr>
          <p:spPr bwMode="auto">
            <a:xfrm>
              <a:off x="1295400" y="28194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56388" name="Line 38"/>
            <p:cNvSpPr>
              <a:spLocks noChangeShapeType="1"/>
            </p:cNvSpPr>
            <p:nvPr/>
          </p:nvSpPr>
          <p:spPr bwMode="auto">
            <a:xfrm>
              <a:off x="3638550" y="28194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56389" name="Line 39"/>
            <p:cNvSpPr>
              <a:spLocks noChangeShapeType="1"/>
            </p:cNvSpPr>
            <p:nvPr/>
          </p:nvSpPr>
          <p:spPr bwMode="auto">
            <a:xfrm>
              <a:off x="2076450" y="28194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56390" name="Line 40"/>
            <p:cNvSpPr>
              <a:spLocks noChangeShapeType="1"/>
            </p:cNvSpPr>
            <p:nvPr/>
          </p:nvSpPr>
          <p:spPr bwMode="auto">
            <a:xfrm>
              <a:off x="2857500" y="28194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56391" name="Line 41"/>
            <p:cNvSpPr>
              <a:spLocks noChangeShapeType="1"/>
            </p:cNvSpPr>
            <p:nvPr/>
          </p:nvSpPr>
          <p:spPr bwMode="auto">
            <a:xfrm>
              <a:off x="4419600" y="28194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56392" name="Line 44"/>
            <p:cNvSpPr>
              <a:spLocks noChangeShapeType="1"/>
            </p:cNvSpPr>
            <p:nvPr/>
          </p:nvSpPr>
          <p:spPr bwMode="auto">
            <a:xfrm>
              <a:off x="1295400" y="35814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56393" name="Line 45"/>
            <p:cNvSpPr>
              <a:spLocks noChangeShapeType="1"/>
            </p:cNvSpPr>
            <p:nvPr/>
          </p:nvSpPr>
          <p:spPr bwMode="auto">
            <a:xfrm>
              <a:off x="3638550" y="35814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56394" name="Line 46"/>
            <p:cNvSpPr>
              <a:spLocks noChangeShapeType="1"/>
            </p:cNvSpPr>
            <p:nvPr/>
          </p:nvSpPr>
          <p:spPr bwMode="auto">
            <a:xfrm>
              <a:off x="2076450" y="35814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56395" name="Line 47"/>
            <p:cNvSpPr>
              <a:spLocks noChangeShapeType="1"/>
            </p:cNvSpPr>
            <p:nvPr/>
          </p:nvSpPr>
          <p:spPr bwMode="auto">
            <a:xfrm>
              <a:off x="2857500" y="35814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56396" name="Line 48"/>
            <p:cNvSpPr>
              <a:spLocks noChangeShapeType="1"/>
            </p:cNvSpPr>
            <p:nvPr/>
          </p:nvSpPr>
          <p:spPr bwMode="auto">
            <a:xfrm>
              <a:off x="4419600" y="35814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56397" name="Line 50"/>
            <p:cNvSpPr>
              <a:spLocks noChangeShapeType="1"/>
            </p:cNvSpPr>
            <p:nvPr/>
          </p:nvSpPr>
          <p:spPr bwMode="auto">
            <a:xfrm>
              <a:off x="1295400" y="44196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56398" name="Line 51"/>
            <p:cNvSpPr>
              <a:spLocks noChangeShapeType="1"/>
            </p:cNvSpPr>
            <p:nvPr/>
          </p:nvSpPr>
          <p:spPr bwMode="auto">
            <a:xfrm>
              <a:off x="3638550" y="44196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56399" name="Line 52"/>
            <p:cNvSpPr>
              <a:spLocks noChangeShapeType="1"/>
            </p:cNvSpPr>
            <p:nvPr/>
          </p:nvSpPr>
          <p:spPr bwMode="auto">
            <a:xfrm>
              <a:off x="2076450" y="44196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56400" name="Line 53"/>
            <p:cNvSpPr>
              <a:spLocks noChangeShapeType="1"/>
            </p:cNvSpPr>
            <p:nvPr/>
          </p:nvSpPr>
          <p:spPr bwMode="auto">
            <a:xfrm>
              <a:off x="2857500" y="44196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56401" name="Line 54"/>
            <p:cNvSpPr>
              <a:spLocks noChangeShapeType="1"/>
            </p:cNvSpPr>
            <p:nvPr/>
          </p:nvSpPr>
          <p:spPr bwMode="auto">
            <a:xfrm>
              <a:off x="4419600" y="44196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56402" name="Line 56"/>
            <p:cNvSpPr>
              <a:spLocks noChangeShapeType="1"/>
            </p:cNvSpPr>
            <p:nvPr/>
          </p:nvSpPr>
          <p:spPr bwMode="auto">
            <a:xfrm>
              <a:off x="1295400" y="51816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56403" name="Line 57"/>
            <p:cNvSpPr>
              <a:spLocks noChangeShapeType="1"/>
            </p:cNvSpPr>
            <p:nvPr/>
          </p:nvSpPr>
          <p:spPr bwMode="auto">
            <a:xfrm>
              <a:off x="3638550" y="51816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56404" name="Line 58"/>
            <p:cNvSpPr>
              <a:spLocks noChangeShapeType="1"/>
            </p:cNvSpPr>
            <p:nvPr/>
          </p:nvSpPr>
          <p:spPr bwMode="auto">
            <a:xfrm>
              <a:off x="2076450" y="51816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56405" name="Line 59"/>
            <p:cNvSpPr>
              <a:spLocks noChangeShapeType="1"/>
            </p:cNvSpPr>
            <p:nvPr/>
          </p:nvSpPr>
          <p:spPr bwMode="auto">
            <a:xfrm>
              <a:off x="2857500" y="51816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56406" name="Line 60"/>
            <p:cNvSpPr>
              <a:spLocks noChangeShapeType="1"/>
            </p:cNvSpPr>
            <p:nvPr/>
          </p:nvSpPr>
          <p:spPr bwMode="auto">
            <a:xfrm>
              <a:off x="4419600" y="51816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</p:grpSp>
      <p:graphicFrame>
        <p:nvGraphicFramePr>
          <p:cNvPr id="56330" name="Object 3"/>
          <p:cNvGraphicFramePr>
            <a:graphicFrameLocks noChangeAspect="1"/>
          </p:cNvGraphicFramePr>
          <p:nvPr/>
        </p:nvGraphicFramePr>
        <p:xfrm>
          <a:off x="6451600" y="2674938"/>
          <a:ext cx="1438275" cy="628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89491" name="Equation" r:id="rId5" imgW="901309" imgH="393529" progId="Equation.3">
                  <p:embed/>
                </p:oleObj>
              </mc:Choice>
              <mc:Fallback>
                <p:oleObj name="Equation" r:id="rId5" imgW="901309" imgH="393529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451600" y="2674938"/>
                        <a:ext cx="1438275" cy="628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6331" name="TextBox 417"/>
          <p:cNvSpPr txBox="1">
            <a:spLocks noChangeArrowheads="1"/>
          </p:cNvSpPr>
          <p:nvPr/>
        </p:nvSpPr>
        <p:spPr bwMode="auto">
          <a:xfrm>
            <a:off x="6392863" y="2273300"/>
            <a:ext cx="16208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1800" u="sng" smtClean="0">
                <a:solidFill>
                  <a:prstClr val="black"/>
                </a:solidFill>
                <a:latin typeface="Arial" panose="020B0604020202020204" pitchFamily="34" charset="0"/>
              </a:rPr>
              <a:t>magnetization</a:t>
            </a:r>
          </a:p>
        </p:txBody>
      </p:sp>
      <p:grpSp>
        <p:nvGrpSpPr>
          <p:cNvPr id="56332" name="Group 56"/>
          <p:cNvGrpSpPr>
            <a:grpSpLocks/>
          </p:cNvGrpSpPr>
          <p:nvPr/>
        </p:nvGrpSpPr>
        <p:grpSpPr bwMode="auto">
          <a:xfrm flipV="1">
            <a:off x="5192713" y="2252663"/>
            <a:ext cx="1023937" cy="1019175"/>
            <a:chOff x="1219200" y="2819400"/>
            <a:chExt cx="3276600" cy="2971800"/>
          </a:xfrm>
        </p:grpSpPr>
        <p:sp>
          <p:nvSpPr>
            <p:cNvPr id="56336" name="Oval 10"/>
            <p:cNvSpPr>
              <a:spLocks noChangeArrowheads="1"/>
            </p:cNvSpPr>
            <p:nvPr/>
          </p:nvSpPr>
          <p:spPr bwMode="auto">
            <a:xfrm>
              <a:off x="1219200" y="3048000"/>
              <a:ext cx="152400" cy="152400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sz="1800" smtClean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6337" name="Oval 11"/>
            <p:cNvSpPr>
              <a:spLocks noChangeArrowheads="1"/>
            </p:cNvSpPr>
            <p:nvPr/>
          </p:nvSpPr>
          <p:spPr bwMode="auto">
            <a:xfrm>
              <a:off x="2000250" y="3048000"/>
              <a:ext cx="152400" cy="152400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sz="1800" smtClean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6338" name="Oval 12"/>
            <p:cNvSpPr>
              <a:spLocks noChangeArrowheads="1"/>
            </p:cNvSpPr>
            <p:nvPr/>
          </p:nvSpPr>
          <p:spPr bwMode="auto">
            <a:xfrm>
              <a:off x="2781300" y="3048000"/>
              <a:ext cx="152400" cy="152400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sz="1800" smtClean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6339" name="Oval 13"/>
            <p:cNvSpPr>
              <a:spLocks noChangeArrowheads="1"/>
            </p:cNvSpPr>
            <p:nvPr/>
          </p:nvSpPr>
          <p:spPr bwMode="auto">
            <a:xfrm>
              <a:off x="3562350" y="3048000"/>
              <a:ext cx="152400" cy="152400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sz="1800" smtClean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6340" name="Oval 14"/>
            <p:cNvSpPr>
              <a:spLocks noChangeArrowheads="1"/>
            </p:cNvSpPr>
            <p:nvPr/>
          </p:nvSpPr>
          <p:spPr bwMode="auto">
            <a:xfrm>
              <a:off x="4343400" y="3048000"/>
              <a:ext cx="152400" cy="152400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sz="1800" smtClean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grpSp>
          <p:nvGrpSpPr>
            <p:cNvPr id="56341" name="Group 16"/>
            <p:cNvGrpSpPr>
              <a:grpSpLocks/>
            </p:cNvGrpSpPr>
            <p:nvPr/>
          </p:nvGrpSpPr>
          <p:grpSpPr bwMode="auto">
            <a:xfrm>
              <a:off x="1219200" y="4622800"/>
              <a:ext cx="3276600" cy="152400"/>
              <a:chOff x="1056" y="1920"/>
              <a:chExt cx="2064" cy="96"/>
            </a:xfrm>
          </p:grpSpPr>
          <p:sp>
            <p:nvSpPr>
              <p:cNvPr id="56374" name="Oval 17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56375" name="Oval 18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56376" name="Oval 19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56377" name="Oval 20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56378" name="Oval 21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56342" name="Group 22"/>
            <p:cNvGrpSpPr>
              <a:grpSpLocks/>
            </p:cNvGrpSpPr>
            <p:nvPr/>
          </p:nvGrpSpPr>
          <p:grpSpPr bwMode="auto">
            <a:xfrm>
              <a:off x="1219200" y="3835400"/>
              <a:ext cx="3276600" cy="152400"/>
              <a:chOff x="1056" y="1920"/>
              <a:chExt cx="2064" cy="96"/>
            </a:xfrm>
          </p:grpSpPr>
          <p:sp>
            <p:nvSpPr>
              <p:cNvPr id="56369" name="Oval 23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56370" name="Oval 24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56371" name="Oval 25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56372" name="Oval 26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56373" name="Oval 27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56343" name="Group 28"/>
            <p:cNvGrpSpPr>
              <a:grpSpLocks/>
            </p:cNvGrpSpPr>
            <p:nvPr/>
          </p:nvGrpSpPr>
          <p:grpSpPr bwMode="auto">
            <a:xfrm>
              <a:off x="1219200" y="5410200"/>
              <a:ext cx="3276600" cy="152400"/>
              <a:chOff x="1056" y="1920"/>
              <a:chExt cx="2064" cy="96"/>
            </a:xfrm>
          </p:grpSpPr>
          <p:sp>
            <p:nvSpPr>
              <p:cNvPr id="56364" name="Oval 29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56365" name="Oval 30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56366" name="Oval 31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56367" name="Oval 32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56368" name="Oval 33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56344" name="Line 37"/>
            <p:cNvSpPr>
              <a:spLocks noChangeShapeType="1"/>
            </p:cNvSpPr>
            <p:nvPr/>
          </p:nvSpPr>
          <p:spPr bwMode="auto">
            <a:xfrm>
              <a:off x="1295400" y="28194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56345" name="Line 38"/>
            <p:cNvSpPr>
              <a:spLocks noChangeShapeType="1"/>
            </p:cNvSpPr>
            <p:nvPr/>
          </p:nvSpPr>
          <p:spPr bwMode="auto">
            <a:xfrm>
              <a:off x="3638550" y="28194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56346" name="Line 39"/>
            <p:cNvSpPr>
              <a:spLocks noChangeShapeType="1"/>
            </p:cNvSpPr>
            <p:nvPr/>
          </p:nvSpPr>
          <p:spPr bwMode="auto">
            <a:xfrm>
              <a:off x="2076450" y="28194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56347" name="Line 40"/>
            <p:cNvSpPr>
              <a:spLocks noChangeShapeType="1"/>
            </p:cNvSpPr>
            <p:nvPr/>
          </p:nvSpPr>
          <p:spPr bwMode="auto">
            <a:xfrm>
              <a:off x="2857500" y="28194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56348" name="Line 41"/>
            <p:cNvSpPr>
              <a:spLocks noChangeShapeType="1"/>
            </p:cNvSpPr>
            <p:nvPr/>
          </p:nvSpPr>
          <p:spPr bwMode="auto">
            <a:xfrm>
              <a:off x="4419600" y="28194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56349" name="Line 44"/>
            <p:cNvSpPr>
              <a:spLocks noChangeShapeType="1"/>
            </p:cNvSpPr>
            <p:nvPr/>
          </p:nvSpPr>
          <p:spPr bwMode="auto">
            <a:xfrm>
              <a:off x="1295400" y="35814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56350" name="Line 45"/>
            <p:cNvSpPr>
              <a:spLocks noChangeShapeType="1"/>
            </p:cNvSpPr>
            <p:nvPr/>
          </p:nvSpPr>
          <p:spPr bwMode="auto">
            <a:xfrm>
              <a:off x="3638550" y="35814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56351" name="Line 46"/>
            <p:cNvSpPr>
              <a:spLocks noChangeShapeType="1"/>
            </p:cNvSpPr>
            <p:nvPr/>
          </p:nvSpPr>
          <p:spPr bwMode="auto">
            <a:xfrm>
              <a:off x="2076450" y="35814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56352" name="Line 47"/>
            <p:cNvSpPr>
              <a:spLocks noChangeShapeType="1"/>
            </p:cNvSpPr>
            <p:nvPr/>
          </p:nvSpPr>
          <p:spPr bwMode="auto">
            <a:xfrm>
              <a:off x="2857500" y="35814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56353" name="Line 48"/>
            <p:cNvSpPr>
              <a:spLocks noChangeShapeType="1"/>
            </p:cNvSpPr>
            <p:nvPr/>
          </p:nvSpPr>
          <p:spPr bwMode="auto">
            <a:xfrm>
              <a:off x="4419600" y="35814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56354" name="Line 50"/>
            <p:cNvSpPr>
              <a:spLocks noChangeShapeType="1"/>
            </p:cNvSpPr>
            <p:nvPr/>
          </p:nvSpPr>
          <p:spPr bwMode="auto">
            <a:xfrm>
              <a:off x="1295400" y="44196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56355" name="Line 51"/>
            <p:cNvSpPr>
              <a:spLocks noChangeShapeType="1"/>
            </p:cNvSpPr>
            <p:nvPr/>
          </p:nvSpPr>
          <p:spPr bwMode="auto">
            <a:xfrm>
              <a:off x="3638550" y="44196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56356" name="Line 52"/>
            <p:cNvSpPr>
              <a:spLocks noChangeShapeType="1"/>
            </p:cNvSpPr>
            <p:nvPr/>
          </p:nvSpPr>
          <p:spPr bwMode="auto">
            <a:xfrm>
              <a:off x="2076450" y="44196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56357" name="Line 53"/>
            <p:cNvSpPr>
              <a:spLocks noChangeShapeType="1"/>
            </p:cNvSpPr>
            <p:nvPr/>
          </p:nvSpPr>
          <p:spPr bwMode="auto">
            <a:xfrm>
              <a:off x="2857500" y="44196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56358" name="Line 54"/>
            <p:cNvSpPr>
              <a:spLocks noChangeShapeType="1"/>
            </p:cNvSpPr>
            <p:nvPr/>
          </p:nvSpPr>
          <p:spPr bwMode="auto">
            <a:xfrm>
              <a:off x="4419600" y="44196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56359" name="Line 56"/>
            <p:cNvSpPr>
              <a:spLocks noChangeShapeType="1"/>
            </p:cNvSpPr>
            <p:nvPr/>
          </p:nvSpPr>
          <p:spPr bwMode="auto">
            <a:xfrm>
              <a:off x="1295400" y="51816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56360" name="Line 57"/>
            <p:cNvSpPr>
              <a:spLocks noChangeShapeType="1"/>
            </p:cNvSpPr>
            <p:nvPr/>
          </p:nvSpPr>
          <p:spPr bwMode="auto">
            <a:xfrm>
              <a:off x="3638550" y="51816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56361" name="Line 58"/>
            <p:cNvSpPr>
              <a:spLocks noChangeShapeType="1"/>
            </p:cNvSpPr>
            <p:nvPr/>
          </p:nvSpPr>
          <p:spPr bwMode="auto">
            <a:xfrm>
              <a:off x="2076450" y="51816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56362" name="Line 59"/>
            <p:cNvSpPr>
              <a:spLocks noChangeShapeType="1"/>
            </p:cNvSpPr>
            <p:nvPr/>
          </p:nvSpPr>
          <p:spPr bwMode="auto">
            <a:xfrm>
              <a:off x="2857500" y="51816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56363" name="Line 60"/>
            <p:cNvSpPr>
              <a:spLocks noChangeShapeType="1"/>
            </p:cNvSpPr>
            <p:nvPr/>
          </p:nvSpPr>
          <p:spPr bwMode="auto">
            <a:xfrm>
              <a:off x="4419600" y="51816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</p:grpSp>
      <p:sp>
        <p:nvSpPr>
          <p:cNvPr id="273" name="TextBox 272"/>
          <p:cNvSpPr txBox="1"/>
          <p:nvPr/>
        </p:nvSpPr>
        <p:spPr>
          <a:xfrm>
            <a:off x="2461088" y="3384550"/>
            <a:ext cx="3920689" cy="36933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800" b="1" dirty="0">
                <a:solidFill>
                  <a:srgbClr val="C0504D">
                    <a:lumMod val="50000"/>
                  </a:srgbClr>
                </a:solidFill>
                <a:latin typeface="Arial" charset="0"/>
              </a:rPr>
              <a:t>Nature’s classical error </a:t>
            </a:r>
            <a:r>
              <a:rPr lang="en-US" sz="1800" b="1" dirty="0" smtClean="0">
                <a:solidFill>
                  <a:srgbClr val="C0504D">
                    <a:lumMod val="50000"/>
                  </a:srgbClr>
                </a:solidFill>
                <a:latin typeface="Arial" charset="0"/>
              </a:rPr>
              <a:t>correction</a:t>
            </a:r>
            <a:endParaRPr lang="en-US" sz="1800" b="1" dirty="0">
              <a:solidFill>
                <a:srgbClr val="C0504D">
                  <a:lumMod val="50000"/>
                </a:srgbClr>
              </a:solidFill>
              <a:latin typeface="Arial" charset="0"/>
            </a:endParaRPr>
          </a:p>
        </p:txBody>
      </p:sp>
      <p:cxnSp>
        <p:nvCxnSpPr>
          <p:cNvPr id="274" name="Straight Connector 273"/>
          <p:cNvCxnSpPr/>
          <p:nvPr/>
        </p:nvCxnSpPr>
        <p:spPr>
          <a:xfrm>
            <a:off x="0" y="3810000"/>
            <a:ext cx="9144000" cy="0"/>
          </a:xfrm>
          <a:prstGeom prst="line">
            <a:avLst/>
          </a:prstGeom>
          <a:ln w="63500" cmpd="sng">
            <a:solidFill>
              <a:schemeClr val="accent5">
                <a:lumMod val="40000"/>
                <a:lumOff val="60000"/>
              </a:schemeClr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275" name="TextBox 274"/>
          <p:cNvSpPr txBox="1"/>
          <p:nvPr/>
        </p:nvSpPr>
        <p:spPr>
          <a:xfrm>
            <a:off x="2469479" y="6432324"/>
            <a:ext cx="3933513" cy="36933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800" b="1" dirty="0">
                <a:solidFill>
                  <a:srgbClr val="C0504D">
                    <a:lumMod val="50000"/>
                  </a:srgbClr>
                </a:solidFill>
                <a:latin typeface="Arial" charset="0"/>
              </a:rPr>
              <a:t>Nature’s quantum error </a:t>
            </a:r>
            <a:r>
              <a:rPr lang="en-US" sz="1800" b="1" dirty="0" smtClean="0">
                <a:solidFill>
                  <a:srgbClr val="C0504D">
                    <a:lumMod val="50000"/>
                  </a:srgbClr>
                </a:solidFill>
                <a:latin typeface="Arial" charset="0"/>
              </a:rPr>
              <a:t>correction</a:t>
            </a:r>
            <a:endParaRPr lang="en-US" sz="1800" b="1" dirty="0">
              <a:solidFill>
                <a:srgbClr val="C0504D">
                  <a:lumMod val="50000"/>
                </a:srgbClr>
              </a:solidFill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37591573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082" name="Group 142"/>
          <p:cNvGrpSpPr>
            <a:grpSpLocks/>
          </p:cNvGrpSpPr>
          <p:nvPr/>
        </p:nvGrpSpPr>
        <p:grpSpPr bwMode="auto">
          <a:xfrm flipV="1">
            <a:off x="990600" y="1447800"/>
            <a:ext cx="7162800" cy="4572000"/>
            <a:chOff x="990600" y="1447800"/>
            <a:chExt cx="7162800" cy="4572000"/>
          </a:xfrm>
        </p:grpSpPr>
        <p:grpSp>
          <p:nvGrpSpPr>
            <p:cNvPr id="46085" name="Group 2"/>
            <p:cNvGrpSpPr>
              <a:grpSpLocks/>
            </p:cNvGrpSpPr>
            <p:nvPr/>
          </p:nvGrpSpPr>
          <p:grpSpPr bwMode="auto">
            <a:xfrm>
              <a:off x="990600" y="1676400"/>
              <a:ext cx="3276600" cy="4114800"/>
              <a:chOff x="768" y="1056"/>
              <a:chExt cx="2064" cy="2592"/>
            </a:xfrm>
          </p:grpSpPr>
          <p:grpSp>
            <p:nvGrpSpPr>
              <p:cNvPr id="46189" name="Group 3"/>
              <p:cNvGrpSpPr>
                <a:grpSpLocks/>
              </p:cNvGrpSpPr>
              <p:nvPr/>
            </p:nvGrpSpPr>
            <p:grpSpPr bwMode="auto">
              <a:xfrm>
                <a:off x="768" y="3052"/>
                <a:ext cx="2064" cy="96"/>
                <a:chOff x="1056" y="1920"/>
                <a:chExt cx="2064" cy="96"/>
              </a:xfrm>
            </p:grpSpPr>
            <p:sp>
              <p:nvSpPr>
                <p:cNvPr id="46220" name="Oval 4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6221" name="Oval 5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6222" name="Oval 6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6223" name="Oval 7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6224" name="Oval 8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</p:grpSp>
          <p:grpSp>
            <p:nvGrpSpPr>
              <p:cNvPr id="46190" name="Group 9"/>
              <p:cNvGrpSpPr>
                <a:grpSpLocks/>
              </p:cNvGrpSpPr>
              <p:nvPr/>
            </p:nvGrpSpPr>
            <p:grpSpPr bwMode="auto">
              <a:xfrm>
                <a:off x="768" y="2553"/>
                <a:ext cx="2064" cy="96"/>
                <a:chOff x="1056" y="1920"/>
                <a:chExt cx="2064" cy="96"/>
              </a:xfrm>
            </p:grpSpPr>
            <p:sp>
              <p:nvSpPr>
                <p:cNvPr id="46215" name="Oval 10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6216" name="Oval 11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6217" name="Oval 12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6218" name="Oval 13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6219" name="Oval 14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</p:grpSp>
          <p:grpSp>
            <p:nvGrpSpPr>
              <p:cNvPr id="46191" name="Group 15"/>
              <p:cNvGrpSpPr>
                <a:grpSpLocks/>
              </p:cNvGrpSpPr>
              <p:nvPr/>
            </p:nvGrpSpPr>
            <p:grpSpPr bwMode="auto">
              <a:xfrm>
                <a:off x="768" y="3552"/>
                <a:ext cx="2064" cy="96"/>
                <a:chOff x="1056" y="1920"/>
                <a:chExt cx="2064" cy="96"/>
              </a:xfrm>
            </p:grpSpPr>
            <p:sp>
              <p:nvSpPr>
                <p:cNvPr id="46210" name="Oval 16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6211" name="Oval 17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6212" name="Oval 18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6213" name="Oval 19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6214" name="Oval 20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</p:grpSp>
          <p:grpSp>
            <p:nvGrpSpPr>
              <p:cNvPr id="46192" name="Group 21"/>
              <p:cNvGrpSpPr>
                <a:grpSpLocks/>
              </p:cNvGrpSpPr>
              <p:nvPr/>
            </p:nvGrpSpPr>
            <p:grpSpPr bwMode="auto">
              <a:xfrm>
                <a:off x="768" y="1555"/>
                <a:ext cx="2064" cy="96"/>
                <a:chOff x="1056" y="1920"/>
                <a:chExt cx="2064" cy="96"/>
              </a:xfrm>
            </p:grpSpPr>
            <p:sp>
              <p:nvSpPr>
                <p:cNvPr id="46205" name="Oval 22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6206" name="Oval 23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6207" name="Oval 24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6208" name="Oval 25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6209" name="Oval 26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</p:grpSp>
          <p:grpSp>
            <p:nvGrpSpPr>
              <p:cNvPr id="46193" name="Group 27"/>
              <p:cNvGrpSpPr>
                <a:grpSpLocks/>
              </p:cNvGrpSpPr>
              <p:nvPr/>
            </p:nvGrpSpPr>
            <p:grpSpPr bwMode="auto">
              <a:xfrm>
                <a:off x="768" y="1056"/>
                <a:ext cx="2064" cy="96"/>
                <a:chOff x="1056" y="1920"/>
                <a:chExt cx="2064" cy="96"/>
              </a:xfrm>
            </p:grpSpPr>
            <p:sp>
              <p:nvSpPr>
                <p:cNvPr id="46200" name="Oval 28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6201" name="Oval 29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6202" name="Oval 30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6203" name="Oval 31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6204" name="Oval 32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</p:grpSp>
          <p:grpSp>
            <p:nvGrpSpPr>
              <p:cNvPr id="46194" name="Group 33"/>
              <p:cNvGrpSpPr>
                <a:grpSpLocks/>
              </p:cNvGrpSpPr>
              <p:nvPr/>
            </p:nvGrpSpPr>
            <p:grpSpPr bwMode="auto">
              <a:xfrm>
                <a:off x="768" y="2054"/>
                <a:ext cx="2064" cy="96"/>
                <a:chOff x="1056" y="1920"/>
                <a:chExt cx="2064" cy="96"/>
              </a:xfrm>
            </p:grpSpPr>
            <p:sp>
              <p:nvSpPr>
                <p:cNvPr id="46195" name="Oval 34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6196" name="Oval 35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6197" name="Oval 36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6198" name="Oval 37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6199" name="Oval 38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</p:grpSp>
        </p:grpSp>
        <p:grpSp>
          <p:nvGrpSpPr>
            <p:cNvPr id="46086" name="Group 39"/>
            <p:cNvGrpSpPr>
              <a:grpSpLocks/>
            </p:cNvGrpSpPr>
            <p:nvPr/>
          </p:nvGrpSpPr>
          <p:grpSpPr bwMode="auto">
            <a:xfrm>
              <a:off x="4876800" y="1676400"/>
              <a:ext cx="3276600" cy="4114800"/>
              <a:chOff x="768" y="1056"/>
              <a:chExt cx="2064" cy="2592"/>
            </a:xfrm>
          </p:grpSpPr>
          <p:grpSp>
            <p:nvGrpSpPr>
              <p:cNvPr id="46153" name="Group 40"/>
              <p:cNvGrpSpPr>
                <a:grpSpLocks/>
              </p:cNvGrpSpPr>
              <p:nvPr/>
            </p:nvGrpSpPr>
            <p:grpSpPr bwMode="auto">
              <a:xfrm>
                <a:off x="768" y="3052"/>
                <a:ext cx="2064" cy="96"/>
                <a:chOff x="1056" y="1920"/>
                <a:chExt cx="2064" cy="96"/>
              </a:xfrm>
            </p:grpSpPr>
            <p:sp>
              <p:nvSpPr>
                <p:cNvPr id="46184" name="Oval 41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6185" name="Oval 42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6186" name="Oval 43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6187" name="Oval 44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6188" name="Oval 45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</p:grpSp>
          <p:grpSp>
            <p:nvGrpSpPr>
              <p:cNvPr id="46154" name="Group 46"/>
              <p:cNvGrpSpPr>
                <a:grpSpLocks/>
              </p:cNvGrpSpPr>
              <p:nvPr/>
            </p:nvGrpSpPr>
            <p:grpSpPr bwMode="auto">
              <a:xfrm>
                <a:off x="768" y="2553"/>
                <a:ext cx="2064" cy="96"/>
                <a:chOff x="1056" y="1920"/>
                <a:chExt cx="2064" cy="96"/>
              </a:xfrm>
            </p:grpSpPr>
            <p:sp>
              <p:nvSpPr>
                <p:cNvPr id="46179" name="Oval 47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6180" name="Oval 48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6181" name="Oval 49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6182" name="Oval 50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6183" name="Oval 51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</p:grpSp>
          <p:grpSp>
            <p:nvGrpSpPr>
              <p:cNvPr id="46155" name="Group 52"/>
              <p:cNvGrpSpPr>
                <a:grpSpLocks/>
              </p:cNvGrpSpPr>
              <p:nvPr/>
            </p:nvGrpSpPr>
            <p:grpSpPr bwMode="auto">
              <a:xfrm>
                <a:off x="768" y="3552"/>
                <a:ext cx="2064" cy="96"/>
                <a:chOff x="1056" y="1920"/>
                <a:chExt cx="2064" cy="96"/>
              </a:xfrm>
            </p:grpSpPr>
            <p:sp>
              <p:nvSpPr>
                <p:cNvPr id="46174" name="Oval 53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6175" name="Oval 54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6176" name="Oval 55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6177" name="Oval 56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6178" name="Oval 57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</p:grpSp>
          <p:grpSp>
            <p:nvGrpSpPr>
              <p:cNvPr id="46156" name="Group 58"/>
              <p:cNvGrpSpPr>
                <a:grpSpLocks/>
              </p:cNvGrpSpPr>
              <p:nvPr/>
            </p:nvGrpSpPr>
            <p:grpSpPr bwMode="auto">
              <a:xfrm>
                <a:off x="768" y="1555"/>
                <a:ext cx="2064" cy="96"/>
                <a:chOff x="1056" y="1920"/>
                <a:chExt cx="2064" cy="96"/>
              </a:xfrm>
            </p:grpSpPr>
            <p:sp>
              <p:nvSpPr>
                <p:cNvPr id="46169" name="Oval 59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6170" name="Oval 60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6171" name="Oval 61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6172" name="Oval 62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6173" name="Oval 63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</p:grpSp>
          <p:grpSp>
            <p:nvGrpSpPr>
              <p:cNvPr id="46157" name="Group 64"/>
              <p:cNvGrpSpPr>
                <a:grpSpLocks/>
              </p:cNvGrpSpPr>
              <p:nvPr/>
            </p:nvGrpSpPr>
            <p:grpSpPr bwMode="auto">
              <a:xfrm>
                <a:off x="768" y="1056"/>
                <a:ext cx="2064" cy="96"/>
                <a:chOff x="1056" y="1920"/>
                <a:chExt cx="2064" cy="96"/>
              </a:xfrm>
            </p:grpSpPr>
            <p:sp>
              <p:nvSpPr>
                <p:cNvPr id="46164" name="Oval 65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6165" name="Oval 66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6166" name="Oval 67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6167" name="Oval 68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6168" name="Oval 69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</p:grpSp>
          <p:grpSp>
            <p:nvGrpSpPr>
              <p:cNvPr id="46158" name="Group 70"/>
              <p:cNvGrpSpPr>
                <a:grpSpLocks/>
              </p:cNvGrpSpPr>
              <p:nvPr/>
            </p:nvGrpSpPr>
            <p:grpSpPr bwMode="auto">
              <a:xfrm>
                <a:off x="768" y="2054"/>
                <a:ext cx="2064" cy="96"/>
                <a:chOff x="1056" y="1920"/>
                <a:chExt cx="2064" cy="96"/>
              </a:xfrm>
            </p:grpSpPr>
            <p:sp>
              <p:nvSpPr>
                <p:cNvPr id="46159" name="Oval 71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6160" name="Oval 72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6161" name="Oval 73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6162" name="Oval 74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6163" name="Oval 75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</p:grpSp>
        </p:grpSp>
        <p:grpSp>
          <p:nvGrpSpPr>
            <p:cNvPr id="46087" name="Group 76"/>
            <p:cNvGrpSpPr>
              <a:grpSpLocks/>
            </p:cNvGrpSpPr>
            <p:nvPr/>
          </p:nvGrpSpPr>
          <p:grpSpPr bwMode="auto">
            <a:xfrm>
              <a:off x="1066800" y="1447800"/>
              <a:ext cx="7010400" cy="609600"/>
              <a:chOff x="672" y="912"/>
              <a:chExt cx="4416" cy="384"/>
            </a:xfrm>
          </p:grpSpPr>
          <p:sp>
            <p:nvSpPr>
              <p:cNvPr id="46143" name="Line 77"/>
              <p:cNvSpPr>
                <a:spLocks noChangeShapeType="1"/>
              </p:cNvSpPr>
              <p:nvPr/>
            </p:nvSpPr>
            <p:spPr bwMode="auto">
              <a:xfrm>
                <a:off x="672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144" name="Line 78"/>
              <p:cNvSpPr>
                <a:spLocks noChangeShapeType="1"/>
              </p:cNvSpPr>
              <p:nvPr/>
            </p:nvSpPr>
            <p:spPr bwMode="auto">
              <a:xfrm>
                <a:off x="1162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145" name="Line 79"/>
              <p:cNvSpPr>
                <a:spLocks noChangeShapeType="1"/>
              </p:cNvSpPr>
              <p:nvPr/>
            </p:nvSpPr>
            <p:spPr bwMode="auto">
              <a:xfrm>
                <a:off x="1653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146" name="Line 80"/>
              <p:cNvSpPr>
                <a:spLocks noChangeShapeType="1"/>
              </p:cNvSpPr>
              <p:nvPr/>
            </p:nvSpPr>
            <p:spPr bwMode="auto">
              <a:xfrm>
                <a:off x="2144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147" name="Line 81"/>
              <p:cNvSpPr>
                <a:spLocks noChangeShapeType="1"/>
              </p:cNvSpPr>
              <p:nvPr/>
            </p:nvSpPr>
            <p:spPr bwMode="auto">
              <a:xfrm>
                <a:off x="2634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148" name="Line 82"/>
              <p:cNvSpPr>
                <a:spLocks noChangeShapeType="1"/>
              </p:cNvSpPr>
              <p:nvPr/>
            </p:nvSpPr>
            <p:spPr bwMode="auto">
              <a:xfrm>
                <a:off x="3125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149" name="Line 83"/>
              <p:cNvSpPr>
                <a:spLocks noChangeShapeType="1"/>
              </p:cNvSpPr>
              <p:nvPr/>
            </p:nvSpPr>
            <p:spPr bwMode="auto">
              <a:xfrm>
                <a:off x="3616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150" name="Line 84"/>
              <p:cNvSpPr>
                <a:spLocks noChangeShapeType="1"/>
              </p:cNvSpPr>
              <p:nvPr/>
            </p:nvSpPr>
            <p:spPr bwMode="auto">
              <a:xfrm>
                <a:off x="4106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151" name="Line 85"/>
              <p:cNvSpPr>
                <a:spLocks noChangeShapeType="1"/>
              </p:cNvSpPr>
              <p:nvPr/>
            </p:nvSpPr>
            <p:spPr bwMode="auto">
              <a:xfrm>
                <a:off x="4597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152" name="Line 86"/>
              <p:cNvSpPr>
                <a:spLocks noChangeShapeType="1"/>
              </p:cNvSpPr>
              <p:nvPr/>
            </p:nvSpPr>
            <p:spPr bwMode="auto">
              <a:xfrm>
                <a:off x="5088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46088" name="Group 87"/>
            <p:cNvGrpSpPr>
              <a:grpSpLocks/>
            </p:cNvGrpSpPr>
            <p:nvPr/>
          </p:nvGrpSpPr>
          <p:grpSpPr bwMode="auto">
            <a:xfrm>
              <a:off x="1066800" y="2209800"/>
              <a:ext cx="7010400" cy="609600"/>
              <a:chOff x="672" y="912"/>
              <a:chExt cx="4416" cy="384"/>
            </a:xfrm>
          </p:grpSpPr>
          <p:sp>
            <p:nvSpPr>
              <p:cNvPr id="46133" name="Line 88"/>
              <p:cNvSpPr>
                <a:spLocks noChangeShapeType="1"/>
              </p:cNvSpPr>
              <p:nvPr/>
            </p:nvSpPr>
            <p:spPr bwMode="auto">
              <a:xfrm>
                <a:off x="672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134" name="Line 89"/>
              <p:cNvSpPr>
                <a:spLocks noChangeShapeType="1"/>
              </p:cNvSpPr>
              <p:nvPr/>
            </p:nvSpPr>
            <p:spPr bwMode="auto">
              <a:xfrm>
                <a:off x="1162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135" name="Line 90"/>
              <p:cNvSpPr>
                <a:spLocks noChangeShapeType="1"/>
              </p:cNvSpPr>
              <p:nvPr/>
            </p:nvSpPr>
            <p:spPr bwMode="auto">
              <a:xfrm>
                <a:off x="1653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136" name="Line 91"/>
              <p:cNvSpPr>
                <a:spLocks noChangeShapeType="1"/>
              </p:cNvSpPr>
              <p:nvPr/>
            </p:nvSpPr>
            <p:spPr bwMode="auto">
              <a:xfrm>
                <a:off x="2144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137" name="Line 92"/>
              <p:cNvSpPr>
                <a:spLocks noChangeShapeType="1"/>
              </p:cNvSpPr>
              <p:nvPr/>
            </p:nvSpPr>
            <p:spPr bwMode="auto">
              <a:xfrm>
                <a:off x="2634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138" name="Line 93"/>
              <p:cNvSpPr>
                <a:spLocks noChangeShapeType="1"/>
              </p:cNvSpPr>
              <p:nvPr/>
            </p:nvSpPr>
            <p:spPr bwMode="auto">
              <a:xfrm>
                <a:off x="3125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139" name="Line 94"/>
              <p:cNvSpPr>
                <a:spLocks noChangeShapeType="1"/>
              </p:cNvSpPr>
              <p:nvPr/>
            </p:nvSpPr>
            <p:spPr bwMode="auto">
              <a:xfrm>
                <a:off x="3616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140" name="Line 95"/>
              <p:cNvSpPr>
                <a:spLocks noChangeShapeType="1"/>
              </p:cNvSpPr>
              <p:nvPr/>
            </p:nvSpPr>
            <p:spPr bwMode="auto">
              <a:xfrm>
                <a:off x="4106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141" name="Line 96"/>
              <p:cNvSpPr>
                <a:spLocks noChangeShapeType="1"/>
              </p:cNvSpPr>
              <p:nvPr/>
            </p:nvSpPr>
            <p:spPr bwMode="auto">
              <a:xfrm>
                <a:off x="4597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142" name="Line 97"/>
              <p:cNvSpPr>
                <a:spLocks noChangeShapeType="1"/>
              </p:cNvSpPr>
              <p:nvPr/>
            </p:nvSpPr>
            <p:spPr bwMode="auto">
              <a:xfrm>
                <a:off x="5088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46089" name="Group 98"/>
            <p:cNvGrpSpPr>
              <a:grpSpLocks/>
            </p:cNvGrpSpPr>
            <p:nvPr/>
          </p:nvGrpSpPr>
          <p:grpSpPr bwMode="auto">
            <a:xfrm>
              <a:off x="1066800" y="3048000"/>
              <a:ext cx="7010400" cy="609600"/>
              <a:chOff x="672" y="912"/>
              <a:chExt cx="4416" cy="384"/>
            </a:xfrm>
          </p:grpSpPr>
          <p:sp>
            <p:nvSpPr>
              <p:cNvPr id="46123" name="Line 99"/>
              <p:cNvSpPr>
                <a:spLocks noChangeShapeType="1"/>
              </p:cNvSpPr>
              <p:nvPr/>
            </p:nvSpPr>
            <p:spPr bwMode="auto">
              <a:xfrm>
                <a:off x="672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124" name="Line 100"/>
              <p:cNvSpPr>
                <a:spLocks noChangeShapeType="1"/>
              </p:cNvSpPr>
              <p:nvPr/>
            </p:nvSpPr>
            <p:spPr bwMode="auto">
              <a:xfrm>
                <a:off x="1162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125" name="Line 101"/>
              <p:cNvSpPr>
                <a:spLocks noChangeShapeType="1"/>
              </p:cNvSpPr>
              <p:nvPr/>
            </p:nvSpPr>
            <p:spPr bwMode="auto">
              <a:xfrm>
                <a:off x="1653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126" name="Line 102"/>
              <p:cNvSpPr>
                <a:spLocks noChangeShapeType="1"/>
              </p:cNvSpPr>
              <p:nvPr/>
            </p:nvSpPr>
            <p:spPr bwMode="auto">
              <a:xfrm>
                <a:off x="2144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127" name="Line 103"/>
              <p:cNvSpPr>
                <a:spLocks noChangeShapeType="1"/>
              </p:cNvSpPr>
              <p:nvPr/>
            </p:nvSpPr>
            <p:spPr bwMode="auto">
              <a:xfrm>
                <a:off x="2634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128" name="Line 104"/>
              <p:cNvSpPr>
                <a:spLocks noChangeShapeType="1"/>
              </p:cNvSpPr>
              <p:nvPr/>
            </p:nvSpPr>
            <p:spPr bwMode="auto">
              <a:xfrm>
                <a:off x="3125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129" name="Line 105"/>
              <p:cNvSpPr>
                <a:spLocks noChangeShapeType="1"/>
              </p:cNvSpPr>
              <p:nvPr/>
            </p:nvSpPr>
            <p:spPr bwMode="auto">
              <a:xfrm>
                <a:off x="3616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130" name="Line 106"/>
              <p:cNvSpPr>
                <a:spLocks noChangeShapeType="1"/>
              </p:cNvSpPr>
              <p:nvPr/>
            </p:nvSpPr>
            <p:spPr bwMode="auto">
              <a:xfrm>
                <a:off x="4106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131" name="Line 107"/>
              <p:cNvSpPr>
                <a:spLocks noChangeShapeType="1"/>
              </p:cNvSpPr>
              <p:nvPr/>
            </p:nvSpPr>
            <p:spPr bwMode="auto">
              <a:xfrm>
                <a:off x="4597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132" name="Line 108"/>
              <p:cNvSpPr>
                <a:spLocks noChangeShapeType="1"/>
              </p:cNvSpPr>
              <p:nvPr/>
            </p:nvSpPr>
            <p:spPr bwMode="auto">
              <a:xfrm>
                <a:off x="5088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46090" name="Group 109"/>
            <p:cNvGrpSpPr>
              <a:grpSpLocks/>
            </p:cNvGrpSpPr>
            <p:nvPr/>
          </p:nvGrpSpPr>
          <p:grpSpPr bwMode="auto">
            <a:xfrm>
              <a:off x="1066800" y="3810000"/>
              <a:ext cx="7010400" cy="609600"/>
              <a:chOff x="672" y="912"/>
              <a:chExt cx="4416" cy="384"/>
            </a:xfrm>
          </p:grpSpPr>
          <p:sp>
            <p:nvSpPr>
              <p:cNvPr id="46113" name="Line 110"/>
              <p:cNvSpPr>
                <a:spLocks noChangeShapeType="1"/>
              </p:cNvSpPr>
              <p:nvPr/>
            </p:nvSpPr>
            <p:spPr bwMode="auto">
              <a:xfrm>
                <a:off x="672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114" name="Line 111"/>
              <p:cNvSpPr>
                <a:spLocks noChangeShapeType="1"/>
              </p:cNvSpPr>
              <p:nvPr/>
            </p:nvSpPr>
            <p:spPr bwMode="auto">
              <a:xfrm>
                <a:off x="1162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115" name="Line 112"/>
              <p:cNvSpPr>
                <a:spLocks noChangeShapeType="1"/>
              </p:cNvSpPr>
              <p:nvPr/>
            </p:nvSpPr>
            <p:spPr bwMode="auto">
              <a:xfrm>
                <a:off x="1653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116" name="Line 113"/>
              <p:cNvSpPr>
                <a:spLocks noChangeShapeType="1"/>
              </p:cNvSpPr>
              <p:nvPr/>
            </p:nvSpPr>
            <p:spPr bwMode="auto">
              <a:xfrm>
                <a:off x="2144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117" name="Line 114"/>
              <p:cNvSpPr>
                <a:spLocks noChangeShapeType="1"/>
              </p:cNvSpPr>
              <p:nvPr/>
            </p:nvSpPr>
            <p:spPr bwMode="auto">
              <a:xfrm>
                <a:off x="2634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118" name="Line 115"/>
              <p:cNvSpPr>
                <a:spLocks noChangeShapeType="1"/>
              </p:cNvSpPr>
              <p:nvPr/>
            </p:nvSpPr>
            <p:spPr bwMode="auto">
              <a:xfrm>
                <a:off x="3125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119" name="Line 116"/>
              <p:cNvSpPr>
                <a:spLocks noChangeShapeType="1"/>
              </p:cNvSpPr>
              <p:nvPr/>
            </p:nvSpPr>
            <p:spPr bwMode="auto">
              <a:xfrm>
                <a:off x="3616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120" name="Line 117"/>
              <p:cNvSpPr>
                <a:spLocks noChangeShapeType="1"/>
              </p:cNvSpPr>
              <p:nvPr/>
            </p:nvSpPr>
            <p:spPr bwMode="auto">
              <a:xfrm>
                <a:off x="4106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121" name="Line 118"/>
              <p:cNvSpPr>
                <a:spLocks noChangeShapeType="1"/>
              </p:cNvSpPr>
              <p:nvPr/>
            </p:nvSpPr>
            <p:spPr bwMode="auto">
              <a:xfrm>
                <a:off x="4597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122" name="Line 119"/>
              <p:cNvSpPr>
                <a:spLocks noChangeShapeType="1"/>
              </p:cNvSpPr>
              <p:nvPr/>
            </p:nvSpPr>
            <p:spPr bwMode="auto">
              <a:xfrm>
                <a:off x="5088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46091" name="Group 120"/>
            <p:cNvGrpSpPr>
              <a:grpSpLocks/>
            </p:cNvGrpSpPr>
            <p:nvPr/>
          </p:nvGrpSpPr>
          <p:grpSpPr bwMode="auto">
            <a:xfrm>
              <a:off x="1066800" y="4572000"/>
              <a:ext cx="7010400" cy="609600"/>
              <a:chOff x="672" y="912"/>
              <a:chExt cx="4416" cy="384"/>
            </a:xfrm>
          </p:grpSpPr>
          <p:sp>
            <p:nvSpPr>
              <p:cNvPr id="46103" name="Line 121"/>
              <p:cNvSpPr>
                <a:spLocks noChangeShapeType="1"/>
              </p:cNvSpPr>
              <p:nvPr/>
            </p:nvSpPr>
            <p:spPr bwMode="auto">
              <a:xfrm>
                <a:off x="672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104" name="Line 122"/>
              <p:cNvSpPr>
                <a:spLocks noChangeShapeType="1"/>
              </p:cNvSpPr>
              <p:nvPr/>
            </p:nvSpPr>
            <p:spPr bwMode="auto">
              <a:xfrm>
                <a:off x="1162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105" name="Line 123"/>
              <p:cNvSpPr>
                <a:spLocks noChangeShapeType="1"/>
              </p:cNvSpPr>
              <p:nvPr/>
            </p:nvSpPr>
            <p:spPr bwMode="auto">
              <a:xfrm>
                <a:off x="1653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106" name="Line 124"/>
              <p:cNvSpPr>
                <a:spLocks noChangeShapeType="1"/>
              </p:cNvSpPr>
              <p:nvPr/>
            </p:nvSpPr>
            <p:spPr bwMode="auto">
              <a:xfrm>
                <a:off x="2144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107" name="Line 125"/>
              <p:cNvSpPr>
                <a:spLocks noChangeShapeType="1"/>
              </p:cNvSpPr>
              <p:nvPr/>
            </p:nvSpPr>
            <p:spPr bwMode="auto">
              <a:xfrm>
                <a:off x="2634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108" name="Line 126"/>
              <p:cNvSpPr>
                <a:spLocks noChangeShapeType="1"/>
              </p:cNvSpPr>
              <p:nvPr/>
            </p:nvSpPr>
            <p:spPr bwMode="auto">
              <a:xfrm>
                <a:off x="3125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109" name="Line 127"/>
              <p:cNvSpPr>
                <a:spLocks noChangeShapeType="1"/>
              </p:cNvSpPr>
              <p:nvPr/>
            </p:nvSpPr>
            <p:spPr bwMode="auto">
              <a:xfrm>
                <a:off x="3616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110" name="Line 128"/>
              <p:cNvSpPr>
                <a:spLocks noChangeShapeType="1"/>
              </p:cNvSpPr>
              <p:nvPr/>
            </p:nvSpPr>
            <p:spPr bwMode="auto">
              <a:xfrm>
                <a:off x="4106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111" name="Line 129"/>
              <p:cNvSpPr>
                <a:spLocks noChangeShapeType="1"/>
              </p:cNvSpPr>
              <p:nvPr/>
            </p:nvSpPr>
            <p:spPr bwMode="auto">
              <a:xfrm>
                <a:off x="4597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112" name="Line 130"/>
              <p:cNvSpPr>
                <a:spLocks noChangeShapeType="1"/>
              </p:cNvSpPr>
              <p:nvPr/>
            </p:nvSpPr>
            <p:spPr bwMode="auto">
              <a:xfrm>
                <a:off x="5088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46092" name="Group 131"/>
            <p:cNvGrpSpPr>
              <a:grpSpLocks/>
            </p:cNvGrpSpPr>
            <p:nvPr/>
          </p:nvGrpSpPr>
          <p:grpSpPr bwMode="auto">
            <a:xfrm>
              <a:off x="1066800" y="5410200"/>
              <a:ext cx="7010400" cy="609600"/>
              <a:chOff x="672" y="912"/>
              <a:chExt cx="4416" cy="384"/>
            </a:xfrm>
          </p:grpSpPr>
          <p:sp>
            <p:nvSpPr>
              <p:cNvPr id="46093" name="Line 132"/>
              <p:cNvSpPr>
                <a:spLocks noChangeShapeType="1"/>
              </p:cNvSpPr>
              <p:nvPr/>
            </p:nvSpPr>
            <p:spPr bwMode="auto">
              <a:xfrm>
                <a:off x="672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094" name="Line 133"/>
              <p:cNvSpPr>
                <a:spLocks noChangeShapeType="1"/>
              </p:cNvSpPr>
              <p:nvPr/>
            </p:nvSpPr>
            <p:spPr bwMode="auto">
              <a:xfrm>
                <a:off x="1162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095" name="Line 134"/>
              <p:cNvSpPr>
                <a:spLocks noChangeShapeType="1"/>
              </p:cNvSpPr>
              <p:nvPr/>
            </p:nvSpPr>
            <p:spPr bwMode="auto">
              <a:xfrm>
                <a:off x="1653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096" name="Line 135"/>
              <p:cNvSpPr>
                <a:spLocks noChangeShapeType="1"/>
              </p:cNvSpPr>
              <p:nvPr/>
            </p:nvSpPr>
            <p:spPr bwMode="auto">
              <a:xfrm>
                <a:off x="2144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097" name="Line 136"/>
              <p:cNvSpPr>
                <a:spLocks noChangeShapeType="1"/>
              </p:cNvSpPr>
              <p:nvPr/>
            </p:nvSpPr>
            <p:spPr bwMode="auto">
              <a:xfrm>
                <a:off x="2634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098" name="Line 137"/>
              <p:cNvSpPr>
                <a:spLocks noChangeShapeType="1"/>
              </p:cNvSpPr>
              <p:nvPr/>
            </p:nvSpPr>
            <p:spPr bwMode="auto">
              <a:xfrm>
                <a:off x="3125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099" name="Line 138"/>
              <p:cNvSpPr>
                <a:spLocks noChangeShapeType="1"/>
              </p:cNvSpPr>
              <p:nvPr/>
            </p:nvSpPr>
            <p:spPr bwMode="auto">
              <a:xfrm>
                <a:off x="3616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100" name="Line 139"/>
              <p:cNvSpPr>
                <a:spLocks noChangeShapeType="1"/>
              </p:cNvSpPr>
              <p:nvPr/>
            </p:nvSpPr>
            <p:spPr bwMode="auto">
              <a:xfrm>
                <a:off x="4106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101" name="Line 140"/>
              <p:cNvSpPr>
                <a:spLocks noChangeShapeType="1"/>
              </p:cNvSpPr>
              <p:nvPr/>
            </p:nvSpPr>
            <p:spPr bwMode="auto">
              <a:xfrm>
                <a:off x="4597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102" name="Line 141"/>
              <p:cNvSpPr>
                <a:spLocks noChangeShapeType="1"/>
              </p:cNvSpPr>
              <p:nvPr/>
            </p:nvSpPr>
            <p:spPr bwMode="auto">
              <a:xfrm>
                <a:off x="5088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</p:grpSp>
      <p:cxnSp>
        <p:nvCxnSpPr>
          <p:cNvPr id="144" name="Straight Connector 143"/>
          <p:cNvCxnSpPr/>
          <p:nvPr/>
        </p:nvCxnSpPr>
        <p:spPr>
          <a:xfrm>
            <a:off x="0" y="990600"/>
            <a:ext cx="9144000" cy="0"/>
          </a:xfrm>
          <a:prstGeom prst="line">
            <a:avLst/>
          </a:prstGeom>
          <a:ln w="63500" cmpd="sng">
            <a:solidFill>
              <a:schemeClr val="accent5">
                <a:lumMod val="40000"/>
                <a:lumOff val="60000"/>
              </a:schemeClr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45" name="Title 1"/>
          <p:cNvSpPr txBox="1">
            <a:spLocks/>
          </p:cNvSpPr>
          <p:nvPr/>
        </p:nvSpPr>
        <p:spPr bwMode="auto">
          <a:xfrm>
            <a:off x="381000" y="0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solidFill>
                  <a:prstClr val="black"/>
                </a:solidFill>
                <a:latin typeface="Calibri"/>
              </a:rPr>
              <a:t>Conventional Order: Excitations</a:t>
            </a:r>
          </a:p>
        </p:txBody>
      </p:sp>
    </p:spTree>
    <p:extLst>
      <p:ext uri="{BB962C8B-B14F-4D97-AF65-F5344CB8AC3E}">
        <p14:creationId xmlns:p14="http://schemas.microsoft.com/office/powerpoint/2010/main" val="3167348048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106" name="Group 142"/>
          <p:cNvGrpSpPr>
            <a:grpSpLocks/>
          </p:cNvGrpSpPr>
          <p:nvPr/>
        </p:nvGrpSpPr>
        <p:grpSpPr bwMode="auto">
          <a:xfrm flipV="1">
            <a:off x="990600" y="1447800"/>
            <a:ext cx="7162800" cy="4572000"/>
            <a:chOff x="990600" y="1447800"/>
            <a:chExt cx="7162800" cy="4572000"/>
          </a:xfrm>
        </p:grpSpPr>
        <p:grpSp>
          <p:nvGrpSpPr>
            <p:cNvPr id="47110" name="Group 2"/>
            <p:cNvGrpSpPr>
              <a:grpSpLocks/>
            </p:cNvGrpSpPr>
            <p:nvPr/>
          </p:nvGrpSpPr>
          <p:grpSpPr bwMode="auto">
            <a:xfrm>
              <a:off x="990600" y="1676400"/>
              <a:ext cx="3276600" cy="4114800"/>
              <a:chOff x="768" y="1056"/>
              <a:chExt cx="2064" cy="2592"/>
            </a:xfrm>
          </p:grpSpPr>
          <p:grpSp>
            <p:nvGrpSpPr>
              <p:cNvPr id="47214" name="Group 3"/>
              <p:cNvGrpSpPr>
                <a:grpSpLocks/>
              </p:cNvGrpSpPr>
              <p:nvPr/>
            </p:nvGrpSpPr>
            <p:grpSpPr bwMode="auto">
              <a:xfrm>
                <a:off x="768" y="3052"/>
                <a:ext cx="2064" cy="96"/>
                <a:chOff x="1056" y="1920"/>
                <a:chExt cx="2064" cy="96"/>
              </a:xfrm>
            </p:grpSpPr>
            <p:sp>
              <p:nvSpPr>
                <p:cNvPr id="47245" name="Oval 4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7246" name="Oval 5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7247" name="Oval 6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7248" name="Oval 7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7249" name="Oval 8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</p:grpSp>
          <p:grpSp>
            <p:nvGrpSpPr>
              <p:cNvPr id="47215" name="Group 9"/>
              <p:cNvGrpSpPr>
                <a:grpSpLocks/>
              </p:cNvGrpSpPr>
              <p:nvPr/>
            </p:nvGrpSpPr>
            <p:grpSpPr bwMode="auto">
              <a:xfrm>
                <a:off x="768" y="2553"/>
                <a:ext cx="2064" cy="96"/>
                <a:chOff x="1056" y="1920"/>
                <a:chExt cx="2064" cy="96"/>
              </a:xfrm>
            </p:grpSpPr>
            <p:sp>
              <p:nvSpPr>
                <p:cNvPr id="47240" name="Oval 10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7241" name="Oval 11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7242" name="Oval 12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7243" name="Oval 13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7244" name="Oval 14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</p:grpSp>
          <p:grpSp>
            <p:nvGrpSpPr>
              <p:cNvPr id="47216" name="Group 15"/>
              <p:cNvGrpSpPr>
                <a:grpSpLocks/>
              </p:cNvGrpSpPr>
              <p:nvPr/>
            </p:nvGrpSpPr>
            <p:grpSpPr bwMode="auto">
              <a:xfrm>
                <a:off x="768" y="3552"/>
                <a:ext cx="2064" cy="96"/>
                <a:chOff x="1056" y="1920"/>
                <a:chExt cx="2064" cy="96"/>
              </a:xfrm>
            </p:grpSpPr>
            <p:sp>
              <p:nvSpPr>
                <p:cNvPr id="47235" name="Oval 16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7236" name="Oval 17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7237" name="Oval 18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7238" name="Oval 19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7239" name="Oval 20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</p:grpSp>
          <p:grpSp>
            <p:nvGrpSpPr>
              <p:cNvPr id="47217" name="Group 21"/>
              <p:cNvGrpSpPr>
                <a:grpSpLocks/>
              </p:cNvGrpSpPr>
              <p:nvPr/>
            </p:nvGrpSpPr>
            <p:grpSpPr bwMode="auto">
              <a:xfrm>
                <a:off x="768" y="1555"/>
                <a:ext cx="2064" cy="96"/>
                <a:chOff x="1056" y="1920"/>
                <a:chExt cx="2064" cy="96"/>
              </a:xfrm>
            </p:grpSpPr>
            <p:sp>
              <p:nvSpPr>
                <p:cNvPr id="47230" name="Oval 22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7231" name="Oval 23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7232" name="Oval 24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7233" name="Oval 25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7234" name="Oval 26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</p:grpSp>
          <p:grpSp>
            <p:nvGrpSpPr>
              <p:cNvPr id="47218" name="Group 27"/>
              <p:cNvGrpSpPr>
                <a:grpSpLocks/>
              </p:cNvGrpSpPr>
              <p:nvPr/>
            </p:nvGrpSpPr>
            <p:grpSpPr bwMode="auto">
              <a:xfrm>
                <a:off x="768" y="1056"/>
                <a:ext cx="2064" cy="96"/>
                <a:chOff x="1056" y="1920"/>
                <a:chExt cx="2064" cy="96"/>
              </a:xfrm>
            </p:grpSpPr>
            <p:sp>
              <p:nvSpPr>
                <p:cNvPr id="47225" name="Oval 28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7226" name="Oval 29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7227" name="Oval 30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7228" name="Oval 31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7229" name="Oval 32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</p:grpSp>
          <p:grpSp>
            <p:nvGrpSpPr>
              <p:cNvPr id="47219" name="Group 33"/>
              <p:cNvGrpSpPr>
                <a:grpSpLocks/>
              </p:cNvGrpSpPr>
              <p:nvPr/>
            </p:nvGrpSpPr>
            <p:grpSpPr bwMode="auto">
              <a:xfrm>
                <a:off x="768" y="2054"/>
                <a:ext cx="2064" cy="96"/>
                <a:chOff x="1056" y="1920"/>
                <a:chExt cx="2064" cy="96"/>
              </a:xfrm>
            </p:grpSpPr>
            <p:sp>
              <p:nvSpPr>
                <p:cNvPr id="47220" name="Oval 34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7221" name="Oval 35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7222" name="Oval 36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7223" name="Oval 37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7224" name="Oval 38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</p:grpSp>
        </p:grpSp>
        <p:grpSp>
          <p:nvGrpSpPr>
            <p:cNvPr id="47111" name="Group 39"/>
            <p:cNvGrpSpPr>
              <a:grpSpLocks/>
            </p:cNvGrpSpPr>
            <p:nvPr/>
          </p:nvGrpSpPr>
          <p:grpSpPr bwMode="auto">
            <a:xfrm>
              <a:off x="4876800" y="1676400"/>
              <a:ext cx="3276600" cy="4114800"/>
              <a:chOff x="768" y="1056"/>
              <a:chExt cx="2064" cy="2592"/>
            </a:xfrm>
          </p:grpSpPr>
          <p:grpSp>
            <p:nvGrpSpPr>
              <p:cNvPr id="47178" name="Group 40"/>
              <p:cNvGrpSpPr>
                <a:grpSpLocks/>
              </p:cNvGrpSpPr>
              <p:nvPr/>
            </p:nvGrpSpPr>
            <p:grpSpPr bwMode="auto">
              <a:xfrm>
                <a:off x="768" y="3052"/>
                <a:ext cx="2064" cy="96"/>
                <a:chOff x="1056" y="1920"/>
                <a:chExt cx="2064" cy="96"/>
              </a:xfrm>
            </p:grpSpPr>
            <p:sp>
              <p:nvSpPr>
                <p:cNvPr id="47209" name="Oval 41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7210" name="Oval 42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7211" name="Oval 43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7212" name="Oval 44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7213" name="Oval 45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</p:grpSp>
          <p:grpSp>
            <p:nvGrpSpPr>
              <p:cNvPr id="47179" name="Group 46"/>
              <p:cNvGrpSpPr>
                <a:grpSpLocks/>
              </p:cNvGrpSpPr>
              <p:nvPr/>
            </p:nvGrpSpPr>
            <p:grpSpPr bwMode="auto">
              <a:xfrm>
                <a:off x="768" y="2553"/>
                <a:ext cx="2064" cy="96"/>
                <a:chOff x="1056" y="1920"/>
                <a:chExt cx="2064" cy="96"/>
              </a:xfrm>
            </p:grpSpPr>
            <p:sp>
              <p:nvSpPr>
                <p:cNvPr id="47204" name="Oval 47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7205" name="Oval 48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7206" name="Oval 49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7207" name="Oval 50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7208" name="Oval 51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</p:grpSp>
          <p:grpSp>
            <p:nvGrpSpPr>
              <p:cNvPr id="47180" name="Group 52"/>
              <p:cNvGrpSpPr>
                <a:grpSpLocks/>
              </p:cNvGrpSpPr>
              <p:nvPr/>
            </p:nvGrpSpPr>
            <p:grpSpPr bwMode="auto">
              <a:xfrm>
                <a:off x="768" y="3552"/>
                <a:ext cx="2064" cy="96"/>
                <a:chOff x="1056" y="1920"/>
                <a:chExt cx="2064" cy="96"/>
              </a:xfrm>
            </p:grpSpPr>
            <p:sp>
              <p:nvSpPr>
                <p:cNvPr id="47199" name="Oval 53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7200" name="Oval 54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7201" name="Oval 55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7202" name="Oval 56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7203" name="Oval 57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</p:grpSp>
          <p:grpSp>
            <p:nvGrpSpPr>
              <p:cNvPr id="47181" name="Group 58"/>
              <p:cNvGrpSpPr>
                <a:grpSpLocks/>
              </p:cNvGrpSpPr>
              <p:nvPr/>
            </p:nvGrpSpPr>
            <p:grpSpPr bwMode="auto">
              <a:xfrm>
                <a:off x="768" y="1555"/>
                <a:ext cx="2064" cy="96"/>
                <a:chOff x="1056" y="1920"/>
                <a:chExt cx="2064" cy="96"/>
              </a:xfrm>
            </p:grpSpPr>
            <p:sp>
              <p:nvSpPr>
                <p:cNvPr id="47194" name="Oval 59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7195" name="Oval 60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7196" name="Oval 61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7197" name="Oval 62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7198" name="Oval 63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</p:grpSp>
          <p:grpSp>
            <p:nvGrpSpPr>
              <p:cNvPr id="47182" name="Group 64"/>
              <p:cNvGrpSpPr>
                <a:grpSpLocks/>
              </p:cNvGrpSpPr>
              <p:nvPr/>
            </p:nvGrpSpPr>
            <p:grpSpPr bwMode="auto">
              <a:xfrm>
                <a:off x="768" y="1056"/>
                <a:ext cx="2064" cy="96"/>
                <a:chOff x="1056" y="1920"/>
                <a:chExt cx="2064" cy="96"/>
              </a:xfrm>
            </p:grpSpPr>
            <p:sp>
              <p:nvSpPr>
                <p:cNvPr id="47189" name="Oval 65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7190" name="Oval 66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7191" name="Oval 67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7192" name="Oval 68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7193" name="Oval 69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</p:grpSp>
          <p:grpSp>
            <p:nvGrpSpPr>
              <p:cNvPr id="47183" name="Group 70"/>
              <p:cNvGrpSpPr>
                <a:grpSpLocks/>
              </p:cNvGrpSpPr>
              <p:nvPr/>
            </p:nvGrpSpPr>
            <p:grpSpPr bwMode="auto">
              <a:xfrm>
                <a:off x="768" y="2054"/>
                <a:ext cx="2064" cy="96"/>
                <a:chOff x="1056" y="1920"/>
                <a:chExt cx="2064" cy="96"/>
              </a:xfrm>
            </p:grpSpPr>
            <p:sp>
              <p:nvSpPr>
                <p:cNvPr id="47184" name="Oval 71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7185" name="Oval 72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7186" name="Oval 73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7187" name="Oval 74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7188" name="Oval 75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</p:grpSp>
        </p:grpSp>
        <p:grpSp>
          <p:nvGrpSpPr>
            <p:cNvPr id="47112" name="Group 76"/>
            <p:cNvGrpSpPr>
              <a:grpSpLocks/>
            </p:cNvGrpSpPr>
            <p:nvPr/>
          </p:nvGrpSpPr>
          <p:grpSpPr bwMode="auto">
            <a:xfrm>
              <a:off x="1066800" y="1447800"/>
              <a:ext cx="7010400" cy="609600"/>
              <a:chOff x="672" y="912"/>
              <a:chExt cx="4416" cy="384"/>
            </a:xfrm>
          </p:grpSpPr>
          <p:sp>
            <p:nvSpPr>
              <p:cNvPr id="47168" name="Line 77"/>
              <p:cNvSpPr>
                <a:spLocks noChangeShapeType="1"/>
              </p:cNvSpPr>
              <p:nvPr/>
            </p:nvSpPr>
            <p:spPr bwMode="auto">
              <a:xfrm>
                <a:off x="672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7169" name="Line 78"/>
              <p:cNvSpPr>
                <a:spLocks noChangeShapeType="1"/>
              </p:cNvSpPr>
              <p:nvPr/>
            </p:nvSpPr>
            <p:spPr bwMode="auto">
              <a:xfrm>
                <a:off x="1162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7170" name="Line 79"/>
              <p:cNvSpPr>
                <a:spLocks noChangeShapeType="1"/>
              </p:cNvSpPr>
              <p:nvPr/>
            </p:nvSpPr>
            <p:spPr bwMode="auto">
              <a:xfrm>
                <a:off x="1653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7171" name="Line 80"/>
              <p:cNvSpPr>
                <a:spLocks noChangeShapeType="1"/>
              </p:cNvSpPr>
              <p:nvPr/>
            </p:nvSpPr>
            <p:spPr bwMode="auto">
              <a:xfrm>
                <a:off x="2144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7172" name="Line 81"/>
              <p:cNvSpPr>
                <a:spLocks noChangeShapeType="1"/>
              </p:cNvSpPr>
              <p:nvPr/>
            </p:nvSpPr>
            <p:spPr bwMode="auto">
              <a:xfrm>
                <a:off x="2634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7173" name="Line 82"/>
              <p:cNvSpPr>
                <a:spLocks noChangeShapeType="1"/>
              </p:cNvSpPr>
              <p:nvPr/>
            </p:nvSpPr>
            <p:spPr bwMode="auto">
              <a:xfrm>
                <a:off x="3125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7174" name="Line 83"/>
              <p:cNvSpPr>
                <a:spLocks noChangeShapeType="1"/>
              </p:cNvSpPr>
              <p:nvPr/>
            </p:nvSpPr>
            <p:spPr bwMode="auto">
              <a:xfrm>
                <a:off x="3616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7175" name="Line 84"/>
              <p:cNvSpPr>
                <a:spLocks noChangeShapeType="1"/>
              </p:cNvSpPr>
              <p:nvPr/>
            </p:nvSpPr>
            <p:spPr bwMode="auto">
              <a:xfrm>
                <a:off x="4106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7176" name="Line 85"/>
              <p:cNvSpPr>
                <a:spLocks noChangeShapeType="1"/>
              </p:cNvSpPr>
              <p:nvPr/>
            </p:nvSpPr>
            <p:spPr bwMode="auto">
              <a:xfrm>
                <a:off x="4597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7177" name="Line 86"/>
              <p:cNvSpPr>
                <a:spLocks noChangeShapeType="1"/>
              </p:cNvSpPr>
              <p:nvPr/>
            </p:nvSpPr>
            <p:spPr bwMode="auto">
              <a:xfrm>
                <a:off x="5088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47113" name="Group 87"/>
            <p:cNvGrpSpPr>
              <a:grpSpLocks/>
            </p:cNvGrpSpPr>
            <p:nvPr/>
          </p:nvGrpSpPr>
          <p:grpSpPr bwMode="auto">
            <a:xfrm>
              <a:off x="1066800" y="2209800"/>
              <a:ext cx="7010400" cy="609600"/>
              <a:chOff x="672" y="912"/>
              <a:chExt cx="4416" cy="384"/>
            </a:xfrm>
          </p:grpSpPr>
          <p:sp>
            <p:nvSpPr>
              <p:cNvPr id="47158" name="Line 88"/>
              <p:cNvSpPr>
                <a:spLocks noChangeShapeType="1"/>
              </p:cNvSpPr>
              <p:nvPr/>
            </p:nvSpPr>
            <p:spPr bwMode="auto">
              <a:xfrm>
                <a:off x="672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7159" name="Line 89"/>
              <p:cNvSpPr>
                <a:spLocks noChangeShapeType="1"/>
              </p:cNvSpPr>
              <p:nvPr/>
            </p:nvSpPr>
            <p:spPr bwMode="auto">
              <a:xfrm>
                <a:off x="1162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7160" name="Line 90"/>
              <p:cNvSpPr>
                <a:spLocks noChangeShapeType="1"/>
              </p:cNvSpPr>
              <p:nvPr/>
            </p:nvSpPr>
            <p:spPr bwMode="auto">
              <a:xfrm>
                <a:off x="1653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7161" name="Line 91"/>
              <p:cNvSpPr>
                <a:spLocks noChangeShapeType="1"/>
              </p:cNvSpPr>
              <p:nvPr/>
            </p:nvSpPr>
            <p:spPr bwMode="auto">
              <a:xfrm>
                <a:off x="2144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7162" name="Line 92"/>
              <p:cNvSpPr>
                <a:spLocks noChangeShapeType="1"/>
              </p:cNvSpPr>
              <p:nvPr/>
            </p:nvSpPr>
            <p:spPr bwMode="auto">
              <a:xfrm>
                <a:off x="2634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7163" name="Line 93"/>
              <p:cNvSpPr>
                <a:spLocks noChangeShapeType="1"/>
              </p:cNvSpPr>
              <p:nvPr/>
            </p:nvSpPr>
            <p:spPr bwMode="auto">
              <a:xfrm>
                <a:off x="3125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7164" name="Line 94"/>
              <p:cNvSpPr>
                <a:spLocks noChangeShapeType="1"/>
              </p:cNvSpPr>
              <p:nvPr/>
            </p:nvSpPr>
            <p:spPr bwMode="auto">
              <a:xfrm>
                <a:off x="3616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7165" name="Line 95"/>
              <p:cNvSpPr>
                <a:spLocks noChangeShapeType="1"/>
              </p:cNvSpPr>
              <p:nvPr/>
            </p:nvSpPr>
            <p:spPr bwMode="auto">
              <a:xfrm>
                <a:off x="4106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7166" name="Line 96"/>
              <p:cNvSpPr>
                <a:spLocks noChangeShapeType="1"/>
              </p:cNvSpPr>
              <p:nvPr/>
            </p:nvSpPr>
            <p:spPr bwMode="auto">
              <a:xfrm>
                <a:off x="4597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7167" name="Line 97"/>
              <p:cNvSpPr>
                <a:spLocks noChangeShapeType="1"/>
              </p:cNvSpPr>
              <p:nvPr/>
            </p:nvSpPr>
            <p:spPr bwMode="auto">
              <a:xfrm>
                <a:off x="5088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47114" name="Group 98"/>
            <p:cNvGrpSpPr>
              <a:grpSpLocks/>
            </p:cNvGrpSpPr>
            <p:nvPr/>
          </p:nvGrpSpPr>
          <p:grpSpPr bwMode="auto">
            <a:xfrm>
              <a:off x="1066800" y="3048000"/>
              <a:ext cx="7010400" cy="609600"/>
              <a:chOff x="672" y="912"/>
              <a:chExt cx="4416" cy="384"/>
            </a:xfrm>
          </p:grpSpPr>
          <p:sp>
            <p:nvSpPr>
              <p:cNvPr id="47148" name="Line 99"/>
              <p:cNvSpPr>
                <a:spLocks noChangeShapeType="1"/>
              </p:cNvSpPr>
              <p:nvPr/>
            </p:nvSpPr>
            <p:spPr bwMode="auto">
              <a:xfrm>
                <a:off x="672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7149" name="Line 100"/>
              <p:cNvSpPr>
                <a:spLocks noChangeShapeType="1"/>
              </p:cNvSpPr>
              <p:nvPr/>
            </p:nvSpPr>
            <p:spPr bwMode="auto">
              <a:xfrm>
                <a:off x="1162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7150" name="Line 101"/>
              <p:cNvSpPr>
                <a:spLocks noChangeShapeType="1"/>
              </p:cNvSpPr>
              <p:nvPr/>
            </p:nvSpPr>
            <p:spPr bwMode="auto">
              <a:xfrm>
                <a:off x="1653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7151" name="Line 102"/>
              <p:cNvSpPr>
                <a:spLocks noChangeShapeType="1"/>
              </p:cNvSpPr>
              <p:nvPr/>
            </p:nvSpPr>
            <p:spPr bwMode="auto">
              <a:xfrm>
                <a:off x="2144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7152" name="Line 103"/>
              <p:cNvSpPr>
                <a:spLocks noChangeShapeType="1"/>
              </p:cNvSpPr>
              <p:nvPr/>
            </p:nvSpPr>
            <p:spPr bwMode="auto">
              <a:xfrm>
                <a:off x="2634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7153" name="Line 104"/>
              <p:cNvSpPr>
                <a:spLocks noChangeShapeType="1"/>
              </p:cNvSpPr>
              <p:nvPr/>
            </p:nvSpPr>
            <p:spPr bwMode="auto">
              <a:xfrm>
                <a:off x="3125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7154" name="Line 105"/>
              <p:cNvSpPr>
                <a:spLocks noChangeShapeType="1"/>
              </p:cNvSpPr>
              <p:nvPr/>
            </p:nvSpPr>
            <p:spPr bwMode="auto">
              <a:xfrm>
                <a:off x="3616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7155" name="Line 106"/>
              <p:cNvSpPr>
                <a:spLocks noChangeShapeType="1"/>
              </p:cNvSpPr>
              <p:nvPr/>
            </p:nvSpPr>
            <p:spPr bwMode="auto">
              <a:xfrm>
                <a:off x="4106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7156" name="Line 107"/>
              <p:cNvSpPr>
                <a:spLocks noChangeShapeType="1"/>
              </p:cNvSpPr>
              <p:nvPr/>
            </p:nvSpPr>
            <p:spPr bwMode="auto">
              <a:xfrm>
                <a:off x="4597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7157" name="Line 108"/>
              <p:cNvSpPr>
                <a:spLocks noChangeShapeType="1"/>
              </p:cNvSpPr>
              <p:nvPr/>
            </p:nvSpPr>
            <p:spPr bwMode="auto">
              <a:xfrm>
                <a:off x="5088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47115" name="Group 109"/>
            <p:cNvGrpSpPr>
              <a:grpSpLocks/>
            </p:cNvGrpSpPr>
            <p:nvPr/>
          </p:nvGrpSpPr>
          <p:grpSpPr bwMode="auto">
            <a:xfrm>
              <a:off x="1066800" y="3810000"/>
              <a:ext cx="7010400" cy="609600"/>
              <a:chOff x="672" y="912"/>
              <a:chExt cx="4416" cy="384"/>
            </a:xfrm>
          </p:grpSpPr>
          <p:sp>
            <p:nvSpPr>
              <p:cNvPr id="47138" name="Line 110"/>
              <p:cNvSpPr>
                <a:spLocks noChangeShapeType="1"/>
              </p:cNvSpPr>
              <p:nvPr/>
            </p:nvSpPr>
            <p:spPr bwMode="auto">
              <a:xfrm>
                <a:off x="672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7139" name="Line 111"/>
              <p:cNvSpPr>
                <a:spLocks noChangeShapeType="1"/>
              </p:cNvSpPr>
              <p:nvPr/>
            </p:nvSpPr>
            <p:spPr bwMode="auto">
              <a:xfrm>
                <a:off x="1162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7140" name="Line 112"/>
              <p:cNvSpPr>
                <a:spLocks noChangeShapeType="1"/>
              </p:cNvSpPr>
              <p:nvPr/>
            </p:nvSpPr>
            <p:spPr bwMode="auto">
              <a:xfrm>
                <a:off x="1653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7141" name="Line 113"/>
              <p:cNvSpPr>
                <a:spLocks noChangeShapeType="1"/>
              </p:cNvSpPr>
              <p:nvPr/>
            </p:nvSpPr>
            <p:spPr bwMode="auto">
              <a:xfrm>
                <a:off x="2144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7142" name="Line 114"/>
              <p:cNvSpPr>
                <a:spLocks noChangeShapeType="1"/>
              </p:cNvSpPr>
              <p:nvPr/>
            </p:nvSpPr>
            <p:spPr bwMode="auto">
              <a:xfrm>
                <a:off x="2634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7143" name="Line 115"/>
              <p:cNvSpPr>
                <a:spLocks noChangeShapeType="1"/>
              </p:cNvSpPr>
              <p:nvPr/>
            </p:nvSpPr>
            <p:spPr bwMode="auto">
              <a:xfrm>
                <a:off x="3125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7144" name="Line 116"/>
              <p:cNvSpPr>
                <a:spLocks noChangeShapeType="1"/>
              </p:cNvSpPr>
              <p:nvPr/>
            </p:nvSpPr>
            <p:spPr bwMode="auto">
              <a:xfrm>
                <a:off x="3616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7145" name="Line 117"/>
              <p:cNvSpPr>
                <a:spLocks noChangeShapeType="1"/>
              </p:cNvSpPr>
              <p:nvPr/>
            </p:nvSpPr>
            <p:spPr bwMode="auto">
              <a:xfrm>
                <a:off x="4106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7146" name="Line 118"/>
              <p:cNvSpPr>
                <a:spLocks noChangeShapeType="1"/>
              </p:cNvSpPr>
              <p:nvPr/>
            </p:nvSpPr>
            <p:spPr bwMode="auto">
              <a:xfrm>
                <a:off x="4597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7147" name="Line 119"/>
              <p:cNvSpPr>
                <a:spLocks noChangeShapeType="1"/>
              </p:cNvSpPr>
              <p:nvPr/>
            </p:nvSpPr>
            <p:spPr bwMode="auto">
              <a:xfrm>
                <a:off x="5088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47116" name="Group 120"/>
            <p:cNvGrpSpPr>
              <a:grpSpLocks/>
            </p:cNvGrpSpPr>
            <p:nvPr/>
          </p:nvGrpSpPr>
          <p:grpSpPr bwMode="auto">
            <a:xfrm>
              <a:off x="1066800" y="4572000"/>
              <a:ext cx="7010400" cy="609600"/>
              <a:chOff x="672" y="912"/>
              <a:chExt cx="4416" cy="384"/>
            </a:xfrm>
          </p:grpSpPr>
          <p:sp>
            <p:nvSpPr>
              <p:cNvPr id="47128" name="Line 121"/>
              <p:cNvSpPr>
                <a:spLocks noChangeShapeType="1"/>
              </p:cNvSpPr>
              <p:nvPr/>
            </p:nvSpPr>
            <p:spPr bwMode="auto">
              <a:xfrm>
                <a:off x="672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7129" name="Line 122"/>
              <p:cNvSpPr>
                <a:spLocks noChangeShapeType="1"/>
              </p:cNvSpPr>
              <p:nvPr/>
            </p:nvSpPr>
            <p:spPr bwMode="auto">
              <a:xfrm>
                <a:off x="1162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7130" name="Line 123"/>
              <p:cNvSpPr>
                <a:spLocks noChangeShapeType="1"/>
              </p:cNvSpPr>
              <p:nvPr/>
            </p:nvSpPr>
            <p:spPr bwMode="auto">
              <a:xfrm>
                <a:off x="1653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7131" name="Line 124"/>
              <p:cNvSpPr>
                <a:spLocks noChangeShapeType="1"/>
              </p:cNvSpPr>
              <p:nvPr/>
            </p:nvSpPr>
            <p:spPr bwMode="auto">
              <a:xfrm>
                <a:off x="2144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7132" name="Line 125"/>
              <p:cNvSpPr>
                <a:spLocks noChangeShapeType="1"/>
              </p:cNvSpPr>
              <p:nvPr/>
            </p:nvSpPr>
            <p:spPr bwMode="auto">
              <a:xfrm>
                <a:off x="2634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7133" name="Line 126"/>
              <p:cNvSpPr>
                <a:spLocks noChangeShapeType="1"/>
              </p:cNvSpPr>
              <p:nvPr/>
            </p:nvSpPr>
            <p:spPr bwMode="auto">
              <a:xfrm>
                <a:off x="3125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7134" name="Line 127"/>
              <p:cNvSpPr>
                <a:spLocks noChangeShapeType="1"/>
              </p:cNvSpPr>
              <p:nvPr/>
            </p:nvSpPr>
            <p:spPr bwMode="auto">
              <a:xfrm>
                <a:off x="3616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7135" name="Line 128"/>
              <p:cNvSpPr>
                <a:spLocks noChangeShapeType="1"/>
              </p:cNvSpPr>
              <p:nvPr/>
            </p:nvSpPr>
            <p:spPr bwMode="auto">
              <a:xfrm>
                <a:off x="4106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7136" name="Line 129"/>
              <p:cNvSpPr>
                <a:spLocks noChangeShapeType="1"/>
              </p:cNvSpPr>
              <p:nvPr/>
            </p:nvSpPr>
            <p:spPr bwMode="auto">
              <a:xfrm>
                <a:off x="4597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7137" name="Line 130"/>
              <p:cNvSpPr>
                <a:spLocks noChangeShapeType="1"/>
              </p:cNvSpPr>
              <p:nvPr/>
            </p:nvSpPr>
            <p:spPr bwMode="auto">
              <a:xfrm>
                <a:off x="5088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47117" name="Group 131"/>
            <p:cNvGrpSpPr>
              <a:grpSpLocks/>
            </p:cNvGrpSpPr>
            <p:nvPr/>
          </p:nvGrpSpPr>
          <p:grpSpPr bwMode="auto">
            <a:xfrm>
              <a:off x="1066800" y="5410200"/>
              <a:ext cx="7010400" cy="609600"/>
              <a:chOff x="672" y="912"/>
              <a:chExt cx="4416" cy="384"/>
            </a:xfrm>
          </p:grpSpPr>
          <p:sp>
            <p:nvSpPr>
              <p:cNvPr id="47118" name="Line 132"/>
              <p:cNvSpPr>
                <a:spLocks noChangeShapeType="1"/>
              </p:cNvSpPr>
              <p:nvPr/>
            </p:nvSpPr>
            <p:spPr bwMode="auto">
              <a:xfrm>
                <a:off x="672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7119" name="Line 133"/>
              <p:cNvSpPr>
                <a:spLocks noChangeShapeType="1"/>
              </p:cNvSpPr>
              <p:nvPr/>
            </p:nvSpPr>
            <p:spPr bwMode="auto">
              <a:xfrm>
                <a:off x="1162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7120" name="Line 134"/>
              <p:cNvSpPr>
                <a:spLocks noChangeShapeType="1"/>
              </p:cNvSpPr>
              <p:nvPr/>
            </p:nvSpPr>
            <p:spPr bwMode="auto">
              <a:xfrm>
                <a:off x="1653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7121" name="Line 135"/>
              <p:cNvSpPr>
                <a:spLocks noChangeShapeType="1"/>
              </p:cNvSpPr>
              <p:nvPr/>
            </p:nvSpPr>
            <p:spPr bwMode="auto">
              <a:xfrm>
                <a:off x="2144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7122" name="Line 136"/>
              <p:cNvSpPr>
                <a:spLocks noChangeShapeType="1"/>
              </p:cNvSpPr>
              <p:nvPr/>
            </p:nvSpPr>
            <p:spPr bwMode="auto">
              <a:xfrm>
                <a:off x="2634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7123" name="Line 137"/>
              <p:cNvSpPr>
                <a:spLocks noChangeShapeType="1"/>
              </p:cNvSpPr>
              <p:nvPr/>
            </p:nvSpPr>
            <p:spPr bwMode="auto">
              <a:xfrm>
                <a:off x="3125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7124" name="Line 138"/>
              <p:cNvSpPr>
                <a:spLocks noChangeShapeType="1"/>
              </p:cNvSpPr>
              <p:nvPr/>
            </p:nvSpPr>
            <p:spPr bwMode="auto">
              <a:xfrm>
                <a:off x="3616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7125" name="Line 139"/>
              <p:cNvSpPr>
                <a:spLocks noChangeShapeType="1"/>
              </p:cNvSpPr>
              <p:nvPr/>
            </p:nvSpPr>
            <p:spPr bwMode="auto">
              <a:xfrm>
                <a:off x="4106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7126" name="Line 140"/>
              <p:cNvSpPr>
                <a:spLocks noChangeShapeType="1"/>
              </p:cNvSpPr>
              <p:nvPr/>
            </p:nvSpPr>
            <p:spPr bwMode="auto">
              <a:xfrm>
                <a:off x="4597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7127" name="Line 141"/>
              <p:cNvSpPr>
                <a:spLocks noChangeShapeType="1"/>
              </p:cNvSpPr>
              <p:nvPr/>
            </p:nvSpPr>
            <p:spPr bwMode="auto">
              <a:xfrm>
                <a:off x="5088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</p:grpSp>
      <p:cxnSp>
        <p:nvCxnSpPr>
          <p:cNvPr id="144" name="Straight Connector 143"/>
          <p:cNvCxnSpPr/>
          <p:nvPr/>
        </p:nvCxnSpPr>
        <p:spPr>
          <a:xfrm>
            <a:off x="0" y="990600"/>
            <a:ext cx="9144000" cy="0"/>
          </a:xfrm>
          <a:prstGeom prst="line">
            <a:avLst/>
          </a:prstGeom>
          <a:ln w="63500" cmpd="sng">
            <a:solidFill>
              <a:schemeClr val="accent5">
                <a:lumMod val="40000"/>
                <a:lumOff val="60000"/>
              </a:schemeClr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45" name="Title 1"/>
          <p:cNvSpPr txBox="1">
            <a:spLocks/>
          </p:cNvSpPr>
          <p:nvPr/>
        </p:nvSpPr>
        <p:spPr bwMode="auto">
          <a:xfrm>
            <a:off x="381000" y="0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solidFill>
                  <a:prstClr val="black"/>
                </a:solidFill>
                <a:latin typeface="Calibri"/>
              </a:rPr>
              <a:t>Conventional Order: Excitations</a:t>
            </a:r>
          </a:p>
        </p:txBody>
      </p:sp>
      <p:sp>
        <p:nvSpPr>
          <p:cNvPr id="146" name="Oval 145"/>
          <p:cNvSpPr/>
          <p:nvPr/>
        </p:nvSpPr>
        <p:spPr>
          <a:xfrm>
            <a:off x="3908425" y="2944813"/>
            <a:ext cx="538163" cy="83820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09543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698" name="Group 56"/>
          <p:cNvGrpSpPr>
            <a:grpSpLocks/>
          </p:cNvGrpSpPr>
          <p:nvPr/>
        </p:nvGrpSpPr>
        <p:grpSpPr bwMode="auto">
          <a:xfrm>
            <a:off x="2209800" y="3276600"/>
            <a:ext cx="3276600" cy="2971800"/>
            <a:chOff x="1219200" y="2819400"/>
            <a:chExt cx="3276600" cy="2971800"/>
          </a:xfrm>
        </p:grpSpPr>
        <p:sp>
          <p:nvSpPr>
            <p:cNvPr id="29712" name="Oval 10"/>
            <p:cNvSpPr>
              <a:spLocks noChangeArrowheads="1"/>
            </p:cNvSpPr>
            <p:nvPr/>
          </p:nvSpPr>
          <p:spPr bwMode="auto">
            <a:xfrm>
              <a:off x="1219200" y="3048000"/>
              <a:ext cx="152400" cy="152400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sz="1800" smtClean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9713" name="Oval 11"/>
            <p:cNvSpPr>
              <a:spLocks noChangeArrowheads="1"/>
            </p:cNvSpPr>
            <p:nvPr/>
          </p:nvSpPr>
          <p:spPr bwMode="auto">
            <a:xfrm>
              <a:off x="2000250" y="3048000"/>
              <a:ext cx="152400" cy="152400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sz="1800" smtClean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9714" name="Oval 12"/>
            <p:cNvSpPr>
              <a:spLocks noChangeArrowheads="1"/>
            </p:cNvSpPr>
            <p:nvPr/>
          </p:nvSpPr>
          <p:spPr bwMode="auto">
            <a:xfrm>
              <a:off x="2781300" y="3048000"/>
              <a:ext cx="152400" cy="152400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sz="1800" smtClean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9715" name="Oval 13"/>
            <p:cNvSpPr>
              <a:spLocks noChangeArrowheads="1"/>
            </p:cNvSpPr>
            <p:nvPr/>
          </p:nvSpPr>
          <p:spPr bwMode="auto">
            <a:xfrm>
              <a:off x="3562350" y="3048000"/>
              <a:ext cx="152400" cy="152400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sz="1800" smtClean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9716" name="Oval 14"/>
            <p:cNvSpPr>
              <a:spLocks noChangeArrowheads="1"/>
            </p:cNvSpPr>
            <p:nvPr/>
          </p:nvSpPr>
          <p:spPr bwMode="auto">
            <a:xfrm>
              <a:off x="4343400" y="3048000"/>
              <a:ext cx="152400" cy="152400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sz="1800" smtClean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grpSp>
          <p:nvGrpSpPr>
            <p:cNvPr id="29717" name="Group 16"/>
            <p:cNvGrpSpPr>
              <a:grpSpLocks/>
            </p:cNvGrpSpPr>
            <p:nvPr/>
          </p:nvGrpSpPr>
          <p:grpSpPr bwMode="auto">
            <a:xfrm>
              <a:off x="1219200" y="4622800"/>
              <a:ext cx="3276600" cy="152400"/>
              <a:chOff x="1056" y="1920"/>
              <a:chExt cx="2064" cy="96"/>
            </a:xfrm>
          </p:grpSpPr>
          <p:sp>
            <p:nvSpPr>
              <p:cNvPr id="29750" name="Oval 17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29751" name="Oval 18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29752" name="Oval 19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29753" name="Oval 20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29754" name="Oval 21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29718" name="Group 22"/>
            <p:cNvGrpSpPr>
              <a:grpSpLocks/>
            </p:cNvGrpSpPr>
            <p:nvPr/>
          </p:nvGrpSpPr>
          <p:grpSpPr bwMode="auto">
            <a:xfrm>
              <a:off x="1219200" y="3835400"/>
              <a:ext cx="3276600" cy="152400"/>
              <a:chOff x="1056" y="1920"/>
              <a:chExt cx="2064" cy="96"/>
            </a:xfrm>
          </p:grpSpPr>
          <p:sp>
            <p:nvSpPr>
              <p:cNvPr id="29745" name="Oval 23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29746" name="Oval 24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29747" name="Oval 25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29748" name="Oval 26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29749" name="Oval 27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29719" name="Group 28"/>
            <p:cNvGrpSpPr>
              <a:grpSpLocks/>
            </p:cNvGrpSpPr>
            <p:nvPr/>
          </p:nvGrpSpPr>
          <p:grpSpPr bwMode="auto">
            <a:xfrm>
              <a:off x="1219200" y="5410200"/>
              <a:ext cx="3276600" cy="152400"/>
              <a:chOff x="1056" y="1920"/>
              <a:chExt cx="2064" cy="96"/>
            </a:xfrm>
          </p:grpSpPr>
          <p:sp>
            <p:nvSpPr>
              <p:cNvPr id="29740" name="Oval 29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29741" name="Oval 30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29742" name="Oval 31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29743" name="Oval 32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29744" name="Oval 33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9720" name="Line 37"/>
            <p:cNvSpPr>
              <a:spLocks noChangeShapeType="1"/>
            </p:cNvSpPr>
            <p:nvPr/>
          </p:nvSpPr>
          <p:spPr bwMode="auto">
            <a:xfrm>
              <a:off x="1295400" y="28194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29721" name="Line 38"/>
            <p:cNvSpPr>
              <a:spLocks noChangeShapeType="1"/>
            </p:cNvSpPr>
            <p:nvPr/>
          </p:nvSpPr>
          <p:spPr bwMode="auto">
            <a:xfrm>
              <a:off x="3638550" y="28194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29722" name="Line 39"/>
            <p:cNvSpPr>
              <a:spLocks noChangeShapeType="1"/>
            </p:cNvSpPr>
            <p:nvPr/>
          </p:nvSpPr>
          <p:spPr bwMode="auto">
            <a:xfrm>
              <a:off x="2076450" y="28194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29723" name="Line 40"/>
            <p:cNvSpPr>
              <a:spLocks noChangeShapeType="1"/>
            </p:cNvSpPr>
            <p:nvPr/>
          </p:nvSpPr>
          <p:spPr bwMode="auto">
            <a:xfrm>
              <a:off x="2857500" y="28194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29724" name="Line 41"/>
            <p:cNvSpPr>
              <a:spLocks noChangeShapeType="1"/>
            </p:cNvSpPr>
            <p:nvPr/>
          </p:nvSpPr>
          <p:spPr bwMode="auto">
            <a:xfrm>
              <a:off x="4419600" y="28194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29725" name="Line 44"/>
            <p:cNvSpPr>
              <a:spLocks noChangeShapeType="1"/>
            </p:cNvSpPr>
            <p:nvPr/>
          </p:nvSpPr>
          <p:spPr bwMode="auto">
            <a:xfrm>
              <a:off x="1295400" y="35814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29726" name="Line 45"/>
            <p:cNvSpPr>
              <a:spLocks noChangeShapeType="1"/>
            </p:cNvSpPr>
            <p:nvPr/>
          </p:nvSpPr>
          <p:spPr bwMode="auto">
            <a:xfrm>
              <a:off x="3638550" y="35814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29727" name="Line 46"/>
            <p:cNvSpPr>
              <a:spLocks noChangeShapeType="1"/>
            </p:cNvSpPr>
            <p:nvPr/>
          </p:nvSpPr>
          <p:spPr bwMode="auto">
            <a:xfrm>
              <a:off x="2076450" y="35814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29728" name="Line 47"/>
            <p:cNvSpPr>
              <a:spLocks noChangeShapeType="1"/>
            </p:cNvSpPr>
            <p:nvPr/>
          </p:nvSpPr>
          <p:spPr bwMode="auto">
            <a:xfrm>
              <a:off x="2857500" y="35814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29729" name="Line 48"/>
            <p:cNvSpPr>
              <a:spLocks noChangeShapeType="1"/>
            </p:cNvSpPr>
            <p:nvPr/>
          </p:nvSpPr>
          <p:spPr bwMode="auto">
            <a:xfrm>
              <a:off x="4419600" y="35814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29730" name="Line 50"/>
            <p:cNvSpPr>
              <a:spLocks noChangeShapeType="1"/>
            </p:cNvSpPr>
            <p:nvPr/>
          </p:nvSpPr>
          <p:spPr bwMode="auto">
            <a:xfrm>
              <a:off x="1295400" y="44196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29731" name="Line 51"/>
            <p:cNvSpPr>
              <a:spLocks noChangeShapeType="1"/>
            </p:cNvSpPr>
            <p:nvPr/>
          </p:nvSpPr>
          <p:spPr bwMode="auto">
            <a:xfrm>
              <a:off x="3638550" y="44196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29732" name="Line 52"/>
            <p:cNvSpPr>
              <a:spLocks noChangeShapeType="1"/>
            </p:cNvSpPr>
            <p:nvPr/>
          </p:nvSpPr>
          <p:spPr bwMode="auto">
            <a:xfrm>
              <a:off x="2076450" y="44196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29733" name="Line 53"/>
            <p:cNvSpPr>
              <a:spLocks noChangeShapeType="1"/>
            </p:cNvSpPr>
            <p:nvPr/>
          </p:nvSpPr>
          <p:spPr bwMode="auto">
            <a:xfrm>
              <a:off x="2857500" y="44196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29734" name="Line 54"/>
            <p:cNvSpPr>
              <a:spLocks noChangeShapeType="1"/>
            </p:cNvSpPr>
            <p:nvPr/>
          </p:nvSpPr>
          <p:spPr bwMode="auto">
            <a:xfrm>
              <a:off x="4419600" y="44196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29735" name="Line 56"/>
            <p:cNvSpPr>
              <a:spLocks noChangeShapeType="1"/>
            </p:cNvSpPr>
            <p:nvPr/>
          </p:nvSpPr>
          <p:spPr bwMode="auto">
            <a:xfrm>
              <a:off x="1295400" y="51816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29736" name="Line 57"/>
            <p:cNvSpPr>
              <a:spLocks noChangeShapeType="1"/>
            </p:cNvSpPr>
            <p:nvPr/>
          </p:nvSpPr>
          <p:spPr bwMode="auto">
            <a:xfrm>
              <a:off x="3638550" y="51816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29737" name="Line 58"/>
            <p:cNvSpPr>
              <a:spLocks noChangeShapeType="1"/>
            </p:cNvSpPr>
            <p:nvPr/>
          </p:nvSpPr>
          <p:spPr bwMode="auto">
            <a:xfrm>
              <a:off x="2076450" y="51816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29738" name="Line 59"/>
            <p:cNvSpPr>
              <a:spLocks noChangeShapeType="1"/>
            </p:cNvSpPr>
            <p:nvPr/>
          </p:nvSpPr>
          <p:spPr bwMode="auto">
            <a:xfrm>
              <a:off x="2857500" y="51816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29739" name="Line 60"/>
            <p:cNvSpPr>
              <a:spLocks noChangeShapeType="1"/>
            </p:cNvSpPr>
            <p:nvPr/>
          </p:nvSpPr>
          <p:spPr bwMode="auto">
            <a:xfrm>
              <a:off x="4419600" y="51816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</p:grpSp>
      <p:cxnSp>
        <p:nvCxnSpPr>
          <p:cNvPr id="58" name="Straight Connector 57"/>
          <p:cNvCxnSpPr/>
          <p:nvPr/>
        </p:nvCxnSpPr>
        <p:spPr>
          <a:xfrm>
            <a:off x="0" y="990600"/>
            <a:ext cx="9144000" cy="0"/>
          </a:xfrm>
          <a:prstGeom prst="line">
            <a:avLst/>
          </a:prstGeom>
          <a:ln w="63500" cmpd="sng">
            <a:solidFill>
              <a:schemeClr val="accent5">
                <a:lumMod val="40000"/>
                <a:lumOff val="60000"/>
              </a:schemeClr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59" name="Title 1"/>
          <p:cNvSpPr txBox="1">
            <a:spLocks/>
          </p:cNvSpPr>
          <p:nvPr/>
        </p:nvSpPr>
        <p:spPr bwMode="auto">
          <a:xfrm>
            <a:off x="381000" y="0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solidFill>
                  <a:prstClr val="black"/>
                </a:solidFill>
                <a:latin typeface="Calibri"/>
                <a:ea typeface="+mj-ea"/>
                <a:cs typeface="+mj-cs"/>
              </a:rPr>
              <a:t>Magnetic Order</a:t>
            </a:r>
          </a:p>
        </p:txBody>
      </p:sp>
      <p:sp>
        <p:nvSpPr>
          <p:cNvPr id="29702" name="Text Box 3"/>
          <p:cNvSpPr txBox="1">
            <a:spLocks noChangeArrowheads="1"/>
          </p:cNvSpPr>
          <p:nvPr/>
        </p:nvSpPr>
        <p:spPr bwMode="auto">
          <a:xfrm>
            <a:off x="2590800" y="1905000"/>
            <a:ext cx="1073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“spin up”</a:t>
            </a:r>
          </a:p>
        </p:txBody>
      </p:sp>
      <p:sp>
        <p:nvSpPr>
          <p:cNvPr id="29703" name="Text Box 4"/>
          <p:cNvSpPr txBox="1">
            <a:spLocks noChangeArrowheads="1"/>
          </p:cNvSpPr>
          <p:nvPr/>
        </p:nvSpPr>
        <p:spPr bwMode="auto">
          <a:xfrm>
            <a:off x="5568950" y="1905000"/>
            <a:ext cx="13652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“spin down”</a:t>
            </a:r>
          </a:p>
        </p:txBody>
      </p:sp>
      <p:sp>
        <p:nvSpPr>
          <p:cNvPr id="29704" name="Oval 29"/>
          <p:cNvSpPr>
            <a:spLocks noChangeArrowheads="1"/>
          </p:cNvSpPr>
          <p:nvPr/>
        </p:nvSpPr>
        <p:spPr bwMode="auto">
          <a:xfrm>
            <a:off x="3325813" y="1347788"/>
            <a:ext cx="228600" cy="2286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1800" smtClean="0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grpSp>
        <p:nvGrpSpPr>
          <p:cNvPr id="29705" name="Group 30"/>
          <p:cNvGrpSpPr>
            <a:grpSpLocks/>
          </p:cNvGrpSpPr>
          <p:nvPr/>
        </p:nvGrpSpPr>
        <p:grpSpPr bwMode="auto">
          <a:xfrm>
            <a:off x="2133600" y="1828800"/>
            <a:ext cx="152400" cy="609600"/>
            <a:chOff x="912" y="816"/>
            <a:chExt cx="96" cy="384"/>
          </a:xfrm>
        </p:grpSpPr>
        <p:sp>
          <p:nvSpPr>
            <p:cNvPr id="29710" name="Oval 31"/>
            <p:cNvSpPr>
              <a:spLocks noChangeArrowheads="1"/>
            </p:cNvSpPr>
            <p:nvPr/>
          </p:nvSpPr>
          <p:spPr bwMode="auto">
            <a:xfrm>
              <a:off x="912" y="960"/>
              <a:ext cx="96" cy="96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sz="1800" smtClean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9711" name="Line 32"/>
            <p:cNvSpPr>
              <a:spLocks noChangeShapeType="1"/>
            </p:cNvSpPr>
            <p:nvPr/>
          </p:nvSpPr>
          <p:spPr bwMode="auto">
            <a:xfrm>
              <a:off x="960" y="816"/>
              <a:ext cx="0" cy="384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</p:grpSp>
      <p:grpSp>
        <p:nvGrpSpPr>
          <p:cNvPr id="29706" name="Group 33"/>
          <p:cNvGrpSpPr>
            <a:grpSpLocks/>
          </p:cNvGrpSpPr>
          <p:nvPr/>
        </p:nvGrpSpPr>
        <p:grpSpPr bwMode="auto">
          <a:xfrm>
            <a:off x="5257800" y="1828800"/>
            <a:ext cx="152400" cy="609600"/>
            <a:chOff x="912" y="816"/>
            <a:chExt cx="96" cy="384"/>
          </a:xfrm>
        </p:grpSpPr>
        <p:sp>
          <p:nvSpPr>
            <p:cNvPr id="29708" name="Oval 34"/>
            <p:cNvSpPr>
              <a:spLocks noChangeArrowheads="1"/>
            </p:cNvSpPr>
            <p:nvPr/>
          </p:nvSpPr>
          <p:spPr bwMode="auto">
            <a:xfrm>
              <a:off x="912" y="960"/>
              <a:ext cx="96" cy="96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sz="1800" smtClean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9709" name="Line 35"/>
            <p:cNvSpPr>
              <a:spLocks noChangeShapeType="1"/>
            </p:cNvSpPr>
            <p:nvPr/>
          </p:nvSpPr>
          <p:spPr bwMode="auto">
            <a:xfrm>
              <a:off x="960" y="816"/>
              <a:ext cx="0" cy="384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</p:grpSp>
      <p:sp>
        <p:nvSpPr>
          <p:cNvPr id="29707" name="Text Box 2"/>
          <p:cNvSpPr txBox="1">
            <a:spLocks noChangeArrowheads="1"/>
          </p:cNvSpPr>
          <p:nvPr/>
        </p:nvSpPr>
        <p:spPr bwMode="auto">
          <a:xfrm>
            <a:off x="533400" y="1219200"/>
            <a:ext cx="2717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240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 spin-1/2 particle:</a:t>
            </a:r>
          </a:p>
        </p:txBody>
      </p:sp>
    </p:spTree>
    <p:extLst>
      <p:ext uri="{BB962C8B-B14F-4D97-AF65-F5344CB8AC3E}">
        <p14:creationId xmlns:p14="http://schemas.microsoft.com/office/powerpoint/2010/main" val="658156477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130" name="Group 142"/>
          <p:cNvGrpSpPr>
            <a:grpSpLocks/>
          </p:cNvGrpSpPr>
          <p:nvPr/>
        </p:nvGrpSpPr>
        <p:grpSpPr bwMode="auto">
          <a:xfrm flipV="1">
            <a:off x="990600" y="1447800"/>
            <a:ext cx="7162800" cy="4572000"/>
            <a:chOff x="990600" y="1447800"/>
            <a:chExt cx="7162800" cy="4572000"/>
          </a:xfrm>
        </p:grpSpPr>
        <p:grpSp>
          <p:nvGrpSpPr>
            <p:cNvPr id="48134" name="Group 2"/>
            <p:cNvGrpSpPr>
              <a:grpSpLocks/>
            </p:cNvGrpSpPr>
            <p:nvPr/>
          </p:nvGrpSpPr>
          <p:grpSpPr bwMode="auto">
            <a:xfrm>
              <a:off x="990600" y="1676400"/>
              <a:ext cx="3276600" cy="4114800"/>
              <a:chOff x="768" y="1056"/>
              <a:chExt cx="2064" cy="2592"/>
            </a:xfrm>
          </p:grpSpPr>
          <p:grpSp>
            <p:nvGrpSpPr>
              <p:cNvPr id="48238" name="Group 3"/>
              <p:cNvGrpSpPr>
                <a:grpSpLocks/>
              </p:cNvGrpSpPr>
              <p:nvPr/>
            </p:nvGrpSpPr>
            <p:grpSpPr bwMode="auto">
              <a:xfrm>
                <a:off x="768" y="3052"/>
                <a:ext cx="2064" cy="96"/>
                <a:chOff x="1056" y="1920"/>
                <a:chExt cx="2064" cy="96"/>
              </a:xfrm>
            </p:grpSpPr>
            <p:sp>
              <p:nvSpPr>
                <p:cNvPr id="48269" name="Oval 4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8270" name="Oval 5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8271" name="Oval 6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8272" name="Oval 7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8273" name="Oval 8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</p:grpSp>
          <p:grpSp>
            <p:nvGrpSpPr>
              <p:cNvPr id="48239" name="Group 9"/>
              <p:cNvGrpSpPr>
                <a:grpSpLocks/>
              </p:cNvGrpSpPr>
              <p:nvPr/>
            </p:nvGrpSpPr>
            <p:grpSpPr bwMode="auto">
              <a:xfrm>
                <a:off x="768" y="2553"/>
                <a:ext cx="2064" cy="96"/>
                <a:chOff x="1056" y="1920"/>
                <a:chExt cx="2064" cy="96"/>
              </a:xfrm>
            </p:grpSpPr>
            <p:sp>
              <p:nvSpPr>
                <p:cNvPr id="48264" name="Oval 10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8265" name="Oval 11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8266" name="Oval 12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8267" name="Oval 13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8268" name="Oval 14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</p:grpSp>
          <p:grpSp>
            <p:nvGrpSpPr>
              <p:cNvPr id="48240" name="Group 15"/>
              <p:cNvGrpSpPr>
                <a:grpSpLocks/>
              </p:cNvGrpSpPr>
              <p:nvPr/>
            </p:nvGrpSpPr>
            <p:grpSpPr bwMode="auto">
              <a:xfrm>
                <a:off x="768" y="3552"/>
                <a:ext cx="2064" cy="96"/>
                <a:chOff x="1056" y="1920"/>
                <a:chExt cx="2064" cy="96"/>
              </a:xfrm>
            </p:grpSpPr>
            <p:sp>
              <p:nvSpPr>
                <p:cNvPr id="48259" name="Oval 16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8260" name="Oval 17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8261" name="Oval 18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8262" name="Oval 19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8263" name="Oval 20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</p:grpSp>
          <p:grpSp>
            <p:nvGrpSpPr>
              <p:cNvPr id="48241" name="Group 21"/>
              <p:cNvGrpSpPr>
                <a:grpSpLocks/>
              </p:cNvGrpSpPr>
              <p:nvPr/>
            </p:nvGrpSpPr>
            <p:grpSpPr bwMode="auto">
              <a:xfrm>
                <a:off x="768" y="1555"/>
                <a:ext cx="2064" cy="96"/>
                <a:chOff x="1056" y="1920"/>
                <a:chExt cx="2064" cy="96"/>
              </a:xfrm>
            </p:grpSpPr>
            <p:sp>
              <p:nvSpPr>
                <p:cNvPr id="48254" name="Oval 22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8255" name="Oval 23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8256" name="Oval 24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8257" name="Oval 25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8258" name="Oval 26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</p:grpSp>
          <p:grpSp>
            <p:nvGrpSpPr>
              <p:cNvPr id="48242" name="Group 27"/>
              <p:cNvGrpSpPr>
                <a:grpSpLocks/>
              </p:cNvGrpSpPr>
              <p:nvPr/>
            </p:nvGrpSpPr>
            <p:grpSpPr bwMode="auto">
              <a:xfrm>
                <a:off x="768" y="1056"/>
                <a:ext cx="2064" cy="96"/>
                <a:chOff x="1056" y="1920"/>
                <a:chExt cx="2064" cy="96"/>
              </a:xfrm>
            </p:grpSpPr>
            <p:sp>
              <p:nvSpPr>
                <p:cNvPr id="48249" name="Oval 28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8250" name="Oval 29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8251" name="Oval 30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8252" name="Oval 31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8253" name="Oval 32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</p:grpSp>
          <p:grpSp>
            <p:nvGrpSpPr>
              <p:cNvPr id="48243" name="Group 33"/>
              <p:cNvGrpSpPr>
                <a:grpSpLocks/>
              </p:cNvGrpSpPr>
              <p:nvPr/>
            </p:nvGrpSpPr>
            <p:grpSpPr bwMode="auto">
              <a:xfrm>
                <a:off x="768" y="2054"/>
                <a:ext cx="2064" cy="96"/>
                <a:chOff x="1056" y="1920"/>
                <a:chExt cx="2064" cy="96"/>
              </a:xfrm>
            </p:grpSpPr>
            <p:sp>
              <p:nvSpPr>
                <p:cNvPr id="48244" name="Oval 34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8245" name="Oval 35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8246" name="Oval 36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8247" name="Oval 37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8248" name="Oval 38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</p:grpSp>
        </p:grpSp>
        <p:grpSp>
          <p:nvGrpSpPr>
            <p:cNvPr id="48135" name="Group 39"/>
            <p:cNvGrpSpPr>
              <a:grpSpLocks/>
            </p:cNvGrpSpPr>
            <p:nvPr/>
          </p:nvGrpSpPr>
          <p:grpSpPr bwMode="auto">
            <a:xfrm>
              <a:off x="4876800" y="1676400"/>
              <a:ext cx="3276600" cy="4114800"/>
              <a:chOff x="768" y="1056"/>
              <a:chExt cx="2064" cy="2592"/>
            </a:xfrm>
          </p:grpSpPr>
          <p:grpSp>
            <p:nvGrpSpPr>
              <p:cNvPr id="48202" name="Group 40"/>
              <p:cNvGrpSpPr>
                <a:grpSpLocks/>
              </p:cNvGrpSpPr>
              <p:nvPr/>
            </p:nvGrpSpPr>
            <p:grpSpPr bwMode="auto">
              <a:xfrm>
                <a:off x="768" y="3052"/>
                <a:ext cx="2064" cy="96"/>
                <a:chOff x="1056" y="1920"/>
                <a:chExt cx="2064" cy="96"/>
              </a:xfrm>
            </p:grpSpPr>
            <p:sp>
              <p:nvSpPr>
                <p:cNvPr id="48233" name="Oval 41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8234" name="Oval 42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8235" name="Oval 43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8236" name="Oval 44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8237" name="Oval 45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</p:grpSp>
          <p:grpSp>
            <p:nvGrpSpPr>
              <p:cNvPr id="48203" name="Group 46"/>
              <p:cNvGrpSpPr>
                <a:grpSpLocks/>
              </p:cNvGrpSpPr>
              <p:nvPr/>
            </p:nvGrpSpPr>
            <p:grpSpPr bwMode="auto">
              <a:xfrm>
                <a:off x="768" y="2553"/>
                <a:ext cx="2064" cy="96"/>
                <a:chOff x="1056" y="1920"/>
                <a:chExt cx="2064" cy="96"/>
              </a:xfrm>
            </p:grpSpPr>
            <p:sp>
              <p:nvSpPr>
                <p:cNvPr id="48228" name="Oval 47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8229" name="Oval 48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8230" name="Oval 49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8231" name="Oval 50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8232" name="Oval 51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</p:grpSp>
          <p:grpSp>
            <p:nvGrpSpPr>
              <p:cNvPr id="48204" name="Group 52"/>
              <p:cNvGrpSpPr>
                <a:grpSpLocks/>
              </p:cNvGrpSpPr>
              <p:nvPr/>
            </p:nvGrpSpPr>
            <p:grpSpPr bwMode="auto">
              <a:xfrm>
                <a:off x="768" y="3552"/>
                <a:ext cx="2064" cy="96"/>
                <a:chOff x="1056" y="1920"/>
                <a:chExt cx="2064" cy="96"/>
              </a:xfrm>
            </p:grpSpPr>
            <p:sp>
              <p:nvSpPr>
                <p:cNvPr id="48223" name="Oval 53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8224" name="Oval 54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8225" name="Oval 55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8226" name="Oval 56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8227" name="Oval 57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</p:grpSp>
          <p:grpSp>
            <p:nvGrpSpPr>
              <p:cNvPr id="48205" name="Group 58"/>
              <p:cNvGrpSpPr>
                <a:grpSpLocks/>
              </p:cNvGrpSpPr>
              <p:nvPr/>
            </p:nvGrpSpPr>
            <p:grpSpPr bwMode="auto">
              <a:xfrm>
                <a:off x="768" y="1555"/>
                <a:ext cx="2064" cy="96"/>
                <a:chOff x="1056" y="1920"/>
                <a:chExt cx="2064" cy="96"/>
              </a:xfrm>
            </p:grpSpPr>
            <p:sp>
              <p:nvSpPr>
                <p:cNvPr id="48218" name="Oval 59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8219" name="Oval 60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8220" name="Oval 61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8221" name="Oval 62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8222" name="Oval 63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</p:grpSp>
          <p:grpSp>
            <p:nvGrpSpPr>
              <p:cNvPr id="48206" name="Group 64"/>
              <p:cNvGrpSpPr>
                <a:grpSpLocks/>
              </p:cNvGrpSpPr>
              <p:nvPr/>
            </p:nvGrpSpPr>
            <p:grpSpPr bwMode="auto">
              <a:xfrm>
                <a:off x="768" y="1056"/>
                <a:ext cx="2064" cy="96"/>
                <a:chOff x="1056" y="1920"/>
                <a:chExt cx="2064" cy="96"/>
              </a:xfrm>
            </p:grpSpPr>
            <p:sp>
              <p:nvSpPr>
                <p:cNvPr id="48213" name="Oval 65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8214" name="Oval 66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8215" name="Oval 67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8216" name="Oval 68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8217" name="Oval 69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</p:grpSp>
          <p:grpSp>
            <p:nvGrpSpPr>
              <p:cNvPr id="48207" name="Group 70"/>
              <p:cNvGrpSpPr>
                <a:grpSpLocks/>
              </p:cNvGrpSpPr>
              <p:nvPr/>
            </p:nvGrpSpPr>
            <p:grpSpPr bwMode="auto">
              <a:xfrm>
                <a:off x="768" y="2054"/>
                <a:ext cx="2064" cy="96"/>
                <a:chOff x="1056" y="1920"/>
                <a:chExt cx="2064" cy="96"/>
              </a:xfrm>
            </p:grpSpPr>
            <p:sp>
              <p:nvSpPr>
                <p:cNvPr id="48208" name="Oval 71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8209" name="Oval 72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8210" name="Oval 73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8211" name="Oval 74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  <p:sp>
              <p:nvSpPr>
                <p:cNvPr id="48212" name="Oval 75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Font typeface="Arial" charset="0"/>
                    <a:buChar char="•"/>
                    <a:defRPr sz="32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charset="0"/>
                    <a:buChar char="»"/>
                    <a:defRPr sz="20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800" smtClean="0">
                    <a:solidFill>
                      <a:prstClr val="black"/>
                    </a:solidFill>
                    <a:latin typeface="Arial" charset="0"/>
                  </a:endParaRPr>
                </a:p>
              </p:txBody>
            </p:sp>
          </p:grpSp>
        </p:grpSp>
        <p:grpSp>
          <p:nvGrpSpPr>
            <p:cNvPr id="48136" name="Group 76"/>
            <p:cNvGrpSpPr>
              <a:grpSpLocks/>
            </p:cNvGrpSpPr>
            <p:nvPr/>
          </p:nvGrpSpPr>
          <p:grpSpPr bwMode="auto">
            <a:xfrm>
              <a:off x="1066800" y="1447800"/>
              <a:ext cx="7010400" cy="609600"/>
              <a:chOff x="672" y="912"/>
              <a:chExt cx="4416" cy="384"/>
            </a:xfrm>
          </p:grpSpPr>
          <p:sp>
            <p:nvSpPr>
              <p:cNvPr id="48192" name="Line 77"/>
              <p:cNvSpPr>
                <a:spLocks noChangeShapeType="1"/>
              </p:cNvSpPr>
              <p:nvPr/>
            </p:nvSpPr>
            <p:spPr bwMode="auto">
              <a:xfrm>
                <a:off x="672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8193" name="Line 78"/>
              <p:cNvSpPr>
                <a:spLocks noChangeShapeType="1"/>
              </p:cNvSpPr>
              <p:nvPr/>
            </p:nvSpPr>
            <p:spPr bwMode="auto">
              <a:xfrm>
                <a:off x="1162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8194" name="Line 79"/>
              <p:cNvSpPr>
                <a:spLocks noChangeShapeType="1"/>
              </p:cNvSpPr>
              <p:nvPr/>
            </p:nvSpPr>
            <p:spPr bwMode="auto">
              <a:xfrm>
                <a:off x="1653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8195" name="Line 80"/>
              <p:cNvSpPr>
                <a:spLocks noChangeShapeType="1"/>
              </p:cNvSpPr>
              <p:nvPr/>
            </p:nvSpPr>
            <p:spPr bwMode="auto">
              <a:xfrm>
                <a:off x="2144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8196" name="Line 81"/>
              <p:cNvSpPr>
                <a:spLocks noChangeShapeType="1"/>
              </p:cNvSpPr>
              <p:nvPr/>
            </p:nvSpPr>
            <p:spPr bwMode="auto">
              <a:xfrm>
                <a:off x="2634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8197" name="Line 82"/>
              <p:cNvSpPr>
                <a:spLocks noChangeShapeType="1"/>
              </p:cNvSpPr>
              <p:nvPr/>
            </p:nvSpPr>
            <p:spPr bwMode="auto">
              <a:xfrm>
                <a:off x="3125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8198" name="Line 83"/>
              <p:cNvSpPr>
                <a:spLocks noChangeShapeType="1"/>
              </p:cNvSpPr>
              <p:nvPr/>
            </p:nvSpPr>
            <p:spPr bwMode="auto">
              <a:xfrm>
                <a:off x="3616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8199" name="Line 84"/>
              <p:cNvSpPr>
                <a:spLocks noChangeShapeType="1"/>
              </p:cNvSpPr>
              <p:nvPr/>
            </p:nvSpPr>
            <p:spPr bwMode="auto">
              <a:xfrm>
                <a:off x="4106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8200" name="Line 85"/>
              <p:cNvSpPr>
                <a:spLocks noChangeShapeType="1"/>
              </p:cNvSpPr>
              <p:nvPr/>
            </p:nvSpPr>
            <p:spPr bwMode="auto">
              <a:xfrm>
                <a:off x="4597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8201" name="Line 86"/>
              <p:cNvSpPr>
                <a:spLocks noChangeShapeType="1"/>
              </p:cNvSpPr>
              <p:nvPr/>
            </p:nvSpPr>
            <p:spPr bwMode="auto">
              <a:xfrm>
                <a:off x="5088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48137" name="Group 87"/>
            <p:cNvGrpSpPr>
              <a:grpSpLocks/>
            </p:cNvGrpSpPr>
            <p:nvPr/>
          </p:nvGrpSpPr>
          <p:grpSpPr bwMode="auto">
            <a:xfrm>
              <a:off x="1066800" y="2209800"/>
              <a:ext cx="7010400" cy="609600"/>
              <a:chOff x="672" y="912"/>
              <a:chExt cx="4416" cy="384"/>
            </a:xfrm>
          </p:grpSpPr>
          <p:sp>
            <p:nvSpPr>
              <p:cNvPr id="48182" name="Line 88"/>
              <p:cNvSpPr>
                <a:spLocks noChangeShapeType="1"/>
              </p:cNvSpPr>
              <p:nvPr/>
            </p:nvSpPr>
            <p:spPr bwMode="auto">
              <a:xfrm>
                <a:off x="672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8183" name="Line 89"/>
              <p:cNvSpPr>
                <a:spLocks noChangeShapeType="1"/>
              </p:cNvSpPr>
              <p:nvPr/>
            </p:nvSpPr>
            <p:spPr bwMode="auto">
              <a:xfrm>
                <a:off x="1162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8184" name="Line 90"/>
              <p:cNvSpPr>
                <a:spLocks noChangeShapeType="1"/>
              </p:cNvSpPr>
              <p:nvPr/>
            </p:nvSpPr>
            <p:spPr bwMode="auto">
              <a:xfrm>
                <a:off x="1653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8185" name="Line 91"/>
              <p:cNvSpPr>
                <a:spLocks noChangeShapeType="1"/>
              </p:cNvSpPr>
              <p:nvPr/>
            </p:nvSpPr>
            <p:spPr bwMode="auto">
              <a:xfrm>
                <a:off x="2144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8186" name="Line 92"/>
              <p:cNvSpPr>
                <a:spLocks noChangeShapeType="1"/>
              </p:cNvSpPr>
              <p:nvPr/>
            </p:nvSpPr>
            <p:spPr bwMode="auto">
              <a:xfrm>
                <a:off x="2634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8187" name="Line 93"/>
              <p:cNvSpPr>
                <a:spLocks noChangeShapeType="1"/>
              </p:cNvSpPr>
              <p:nvPr/>
            </p:nvSpPr>
            <p:spPr bwMode="auto">
              <a:xfrm>
                <a:off x="3125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8188" name="Line 94"/>
              <p:cNvSpPr>
                <a:spLocks noChangeShapeType="1"/>
              </p:cNvSpPr>
              <p:nvPr/>
            </p:nvSpPr>
            <p:spPr bwMode="auto">
              <a:xfrm>
                <a:off x="3616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8189" name="Line 95"/>
              <p:cNvSpPr>
                <a:spLocks noChangeShapeType="1"/>
              </p:cNvSpPr>
              <p:nvPr/>
            </p:nvSpPr>
            <p:spPr bwMode="auto">
              <a:xfrm>
                <a:off x="4106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8190" name="Line 96"/>
              <p:cNvSpPr>
                <a:spLocks noChangeShapeType="1"/>
              </p:cNvSpPr>
              <p:nvPr/>
            </p:nvSpPr>
            <p:spPr bwMode="auto">
              <a:xfrm>
                <a:off x="4597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8191" name="Line 97"/>
              <p:cNvSpPr>
                <a:spLocks noChangeShapeType="1"/>
              </p:cNvSpPr>
              <p:nvPr/>
            </p:nvSpPr>
            <p:spPr bwMode="auto">
              <a:xfrm>
                <a:off x="5088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48138" name="Group 98"/>
            <p:cNvGrpSpPr>
              <a:grpSpLocks/>
            </p:cNvGrpSpPr>
            <p:nvPr/>
          </p:nvGrpSpPr>
          <p:grpSpPr bwMode="auto">
            <a:xfrm>
              <a:off x="1066800" y="3048000"/>
              <a:ext cx="7010400" cy="609600"/>
              <a:chOff x="672" y="912"/>
              <a:chExt cx="4416" cy="384"/>
            </a:xfrm>
          </p:grpSpPr>
          <p:sp>
            <p:nvSpPr>
              <p:cNvPr id="48172" name="Line 99"/>
              <p:cNvSpPr>
                <a:spLocks noChangeShapeType="1"/>
              </p:cNvSpPr>
              <p:nvPr/>
            </p:nvSpPr>
            <p:spPr bwMode="auto">
              <a:xfrm>
                <a:off x="672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8173" name="Line 100"/>
              <p:cNvSpPr>
                <a:spLocks noChangeShapeType="1"/>
              </p:cNvSpPr>
              <p:nvPr/>
            </p:nvSpPr>
            <p:spPr bwMode="auto">
              <a:xfrm>
                <a:off x="1162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8174" name="Line 101"/>
              <p:cNvSpPr>
                <a:spLocks noChangeShapeType="1"/>
              </p:cNvSpPr>
              <p:nvPr/>
            </p:nvSpPr>
            <p:spPr bwMode="auto">
              <a:xfrm>
                <a:off x="1653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8175" name="Line 102"/>
              <p:cNvSpPr>
                <a:spLocks noChangeShapeType="1"/>
              </p:cNvSpPr>
              <p:nvPr/>
            </p:nvSpPr>
            <p:spPr bwMode="auto">
              <a:xfrm>
                <a:off x="2144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8176" name="Line 103"/>
              <p:cNvSpPr>
                <a:spLocks noChangeShapeType="1"/>
              </p:cNvSpPr>
              <p:nvPr/>
            </p:nvSpPr>
            <p:spPr bwMode="auto">
              <a:xfrm>
                <a:off x="2634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8177" name="Line 104"/>
              <p:cNvSpPr>
                <a:spLocks noChangeShapeType="1"/>
              </p:cNvSpPr>
              <p:nvPr/>
            </p:nvSpPr>
            <p:spPr bwMode="auto">
              <a:xfrm>
                <a:off x="3125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8178" name="Line 105"/>
              <p:cNvSpPr>
                <a:spLocks noChangeShapeType="1"/>
              </p:cNvSpPr>
              <p:nvPr/>
            </p:nvSpPr>
            <p:spPr bwMode="auto">
              <a:xfrm>
                <a:off x="3616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8179" name="Line 106"/>
              <p:cNvSpPr>
                <a:spLocks noChangeShapeType="1"/>
              </p:cNvSpPr>
              <p:nvPr/>
            </p:nvSpPr>
            <p:spPr bwMode="auto">
              <a:xfrm>
                <a:off x="4106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8180" name="Line 107"/>
              <p:cNvSpPr>
                <a:spLocks noChangeShapeType="1"/>
              </p:cNvSpPr>
              <p:nvPr/>
            </p:nvSpPr>
            <p:spPr bwMode="auto">
              <a:xfrm>
                <a:off x="4597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8181" name="Line 108"/>
              <p:cNvSpPr>
                <a:spLocks noChangeShapeType="1"/>
              </p:cNvSpPr>
              <p:nvPr/>
            </p:nvSpPr>
            <p:spPr bwMode="auto">
              <a:xfrm>
                <a:off x="5088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48139" name="Group 109"/>
            <p:cNvGrpSpPr>
              <a:grpSpLocks/>
            </p:cNvGrpSpPr>
            <p:nvPr/>
          </p:nvGrpSpPr>
          <p:grpSpPr bwMode="auto">
            <a:xfrm>
              <a:off x="1066800" y="3810000"/>
              <a:ext cx="7010400" cy="609600"/>
              <a:chOff x="672" y="912"/>
              <a:chExt cx="4416" cy="384"/>
            </a:xfrm>
          </p:grpSpPr>
          <p:sp>
            <p:nvSpPr>
              <p:cNvPr id="48162" name="Line 110"/>
              <p:cNvSpPr>
                <a:spLocks noChangeShapeType="1"/>
              </p:cNvSpPr>
              <p:nvPr/>
            </p:nvSpPr>
            <p:spPr bwMode="auto">
              <a:xfrm>
                <a:off x="672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8163" name="Line 111"/>
              <p:cNvSpPr>
                <a:spLocks noChangeShapeType="1"/>
              </p:cNvSpPr>
              <p:nvPr/>
            </p:nvSpPr>
            <p:spPr bwMode="auto">
              <a:xfrm>
                <a:off x="1162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8164" name="Line 112"/>
              <p:cNvSpPr>
                <a:spLocks noChangeShapeType="1"/>
              </p:cNvSpPr>
              <p:nvPr/>
            </p:nvSpPr>
            <p:spPr bwMode="auto">
              <a:xfrm>
                <a:off x="1653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8165" name="Line 113"/>
              <p:cNvSpPr>
                <a:spLocks noChangeShapeType="1"/>
              </p:cNvSpPr>
              <p:nvPr/>
            </p:nvSpPr>
            <p:spPr bwMode="auto">
              <a:xfrm>
                <a:off x="2144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8166" name="Line 114"/>
              <p:cNvSpPr>
                <a:spLocks noChangeShapeType="1"/>
              </p:cNvSpPr>
              <p:nvPr/>
            </p:nvSpPr>
            <p:spPr bwMode="auto">
              <a:xfrm flipV="1">
                <a:off x="2634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rgbClr val="FF0000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8167" name="Line 115"/>
              <p:cNvSpPr>
                <a:spLocks noChangeShapeType="1"/>
              </p:cNvSpPr>
              <p:nvPr/>
            </p:nvSpPr>
            <p:spPr bwMode="auto">
              <a:xfrm>
                <a:off x="3125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8168" name="Line 116"/>
              <p:cNvSpPr>
                <a:spLocks noChangeShapeType="1"/>
              </p:cNvSpPr>
              <p:nvPr/>
            </p:nvSpPr>
            <p:spPr bwMode="auto">
              <a:xfrm>
                <a:off x="3616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8169" name="Line 117"/>
              <p:cNvSpPr>
                <a:spLocks noChangeShapeType="1"/>
              </p:cNvSpPr>
              <p:nvPr/>
            </p:nvSpPr>
            <p:spPr bwMode="auto">
              <a:xfrm>
                <a:off x="4106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8170" name="Line 118"/>
              <p:cNvSpPr>
                <a:spLocks noChangeShapeType="1"/>
              </p:cNvSpPr>
              <p:nvPr/>
            </p:nvSpPr>
            <p:spPr bwMode="auto">
              <a:xfrm>
                <a:off x="4597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8171" name="Line 119"/>
              <p:cNvSpPr>
                <a:spLocks noChangeShapeType="1"/>
              </p:cNvSpPr>
              <p:nvPr/>
            </p:nvSpPr>
            <p:spPr bwMode="auto">
              <a:xfrm>
                <a:off x="5088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48140" name="Group 120"/>
            <p:cNvGrpSpPr>
              <a:grpSpLocks/>
            </p:cNvGrpSpPr>
            <p:nvPr/>
          </p:nvGrpSpPr>
          <p:grpSpPr bwMode="auto">
            <a:xfrm>
              <a:off x="1066800" y="4572000"/>
              <a:ext cx="7010400" cy="609600"/>
              <a:chOff x="672" y="912"/>
              <a:chExt cx="4416" cy="384"/>
            </a:xfrm>
          </p:grpSpPr>
          <p:sp>
            <p:nvSpPr>
              <p:cNvPr id="48152" name="Line 121"/>
              <p:cNvSpPr>
                <a:spLocks noChangeShapeType="1"/>
              </p:cNvSpPr>
              <p:nvPr/>
            </p:nvSpPr>
            <p:spPr bwMode="auto">
              <a:xfrm>
                <a:off x="672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8153" name="Line 122"/>
              <p:cNvSpPr>
                <a:spLocks noChangeShapeType="1"/>
              </p:cNvSpPr>
              <p:nvPr/>
            </p:nvSpPr>
            <p:spPr bwMode="auto">
              <a:xfrm>
                <a:off x="1162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8154" name="Line 123"/>
              <p:cNvSpPr>
                <a:spLocks noChangeShapeType="1"/>
              </p:cNvSpPr>
              <p:nvPr/>
            </p:nvSpPr>
            <p:spPr bwMode="auto">
              <a:xfrm>
                <a:off x="1653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8155" name="Line 124"/>
              <p:cNvSpPr>
                <a:spLocks noChangeShapeType="1"/>
              </p:cNvSpPr>
              <p:nvPr/>
            </p:nvSpPr>
            <p:spPr bwMode="auto">
              <a:xfrm>
                <a:off x="2144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8156" name="Line 125"/>
              <p:cNvSpPr>
                <a:spLocks noChangeShapeType="1"/>
              </p:cNvSpPr>
              <p:nvPr/>
            </p:nvSpPr>
            <p:spPr bwMode="auto">
              <a:xfrm>
                <a:off x="2634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8157" name="Line 126"/>
              <p:cNvSpPr>
                <a:spLocks noChangeShapeType="1"/>
              </p:cNvSpPr>
              <p:nvPr/>
            </p:nvSpPr>
            <p:spPr bwMode="auto">
              <a:xfrm>
                <a:off x="3125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8158" name="Line 127"/>
              <p:cNvSpPr>
                <a:spLocks noChangeShapeType="1"/>
              </p:cNvSpPr>
              <p:nvPr/>
            </p:nvSpPr>
            <p:spPr bwMode="auto">
              <a:xfrm>
                <a:off x="3616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8159" name="Line 128"/>
              <p:cNvSpPr>
                <a:spLocks noChangeShapeType="1"/>
              </p:cNvSpPr>
              <p:nvPr/>
            </p:nvSpPr>
            <p:spPr bwMode="auto">
              <a:xfrm>
                <a:off x="4106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8160" name="Line 129"/>
              <p:cNvSpPr>
                <a:spLocks noChangeShapeType="1"/>
              </p:cNvSpPr>
              <p:nvPr/>
            </p:nvSpPr>
            <p:spPr bwMode="auto">
              <a:xfrm>
                <a:off x="4597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8161" name="Line 130"/>
              <p:cNvSpPr>
                <a:spLocks noChangeShapeType="1"/>
              </p:cNvSpPr>
              <p:nvPr/>
            </p:nvSpPr>
            <p:spPr bwMode="auto">
              <a:xfrm>
                <a:off x="5088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48141" name="Group 131"/>
            <p:cNvGrpSpPr>
              <a:grpSpLocks/>
            </p:cNvGrpSpPr>
            <p:nvPr/>
          </p:nvGrpSpPr>
          <p:grpSpPr bwMode="auto">
            <a:xfrm>
              <a:off x="1066800" y="5410200"/>
              <a:ext cx="7010400" cy="609600"/>
              <a:chOff x="672" y="912"/>
              <a:chExt cx="4416" cy="384"/>
            </a:xfrm>
          </p:grpSpPr>
          <p:sp>
            <p:nvSpPr>
              <p:cNvPr id="48142" name="Line 132"/>
              <p:cNvSpPr>
                <a:spLocks noChangeShapeType="1"/>
              </p:cNvSpPr>
              <p:nvPr/>
            </p:nvSpPr>
            <p:spPr bwMode="auto">
              <a:xfrm>
                <a:off x="672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8143" name="Line 133"/>
              <p:cNvSpPr>
                <a:spLocks noChangeShapeType="1"/>
              </p:cNvSpPr>
              <p:nvPr/>
            </p:nvSpPr>
            <p:spPr bwMode="auto">
              <a:xfrm>
                <a:off x="1162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8144" name="Line 134"/>
              <p:cNvSpPr>
                <a:spLocks noChangeShapeType="1"/>
              </p:cNvSpPr>
              <p:nvPr/>
            </p:nvSpPr>
            <p:spPr bwMode="auto">
              <a:xfrm>
                <a:off x="1653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8145" name="Line 135"/>
              <p:cNvSpPr>
                <a:spLocks noChangeShapeType="1"/>
              </p:cNvSpPr>
              <p:nvPr/>
            </p:nvSpPr>
            <p:spPr bwMode="auto">
              <a:xfrm>
                <a:off x="2144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8146" name="Line 136"/>
              <p:cNvSpPr>
                <a:spLocks noChangeShapeType="1"/>
              </p:cNvSpPr>
              <p:nvPr/>
            </p:nvSpPr>
            <p:spPr bwMode="auto">
              <a:xfrm>
                <a:off x="2634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8147" name="Line 137"/>
              <p:cNvSpPr>
                <a:spLocks noChangeShapeType="1"/>
              </p:cNvSpPr>
              <p:nvPr/>
            </p:nvSpPr>
            <p:spPr bwMode="auto">
              <a:xfrm>
                <a:off x="3125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8148" name="Line 138"/>
              <p:cNvSpPr>
                <a:spLocks noChangeShapeType="1"/>
              </p:cNvSpPr>
              <p:nvPr/>
            </p:nvSpPr>
            <p:spPr bwMode="auto">
              <a:xfrm>
                <a:off x="3616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8149" name="Line 139"/>
              <p:cNvSpPr>
                <a:spLocks noChangeShapeType="1"/>
              </p:cNvSpPr>
              <p:nvPr/>
            </p:nvSpPr>
            <p:spPr bwMode="auto">
              <a:xfrm>
                <a:off x="4106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8150" name="Line 140"/>
              <p:cNvSpPr>
                <a:spLocks noChangeShapeType="1"/>
              </p:cNvSpPr>
              <p:nvPr/>
            </p:nvSpPr>
            <p:spPr bwMode="auto">
              <a:xfrm>
                <a:off x="4597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8151" name="Line 141"/>
              <p:cNvSpPr>
                <a:spLocks noChangeShapeType="1"/>
              </p:cNvSpPr>
              <p:nvPr/>
            </p:nvSpPr>
            <p:spPr bwMode="auto">
              <a:xfrm>
                <a:off x="5088" y="912"/>
                <a:ext cx="0" cy="384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1800" smtClean="0"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</p:grpSp>
      <p:cxnSp>
        <p:nvCxnSpPr>
          <p:cNvPr id="144" name="Straight Connector 143"/>
          <p:cNvCxnSpPr/>
          <p:nvPr/>
        </p:nvCxnSpPr>
        <p:spPr>
          <a:xfrm>
            <a:off x="0" y="990600"/>
            <a:ext cx="9144000" cy="0"/>
          </a:xfrm>
          <a:prstGeom prst="line">
            <a:avLst/>
          </a:prstGeom>
          <a:ln w="63500" cmpd="sng">
            <a:solidFill>
              <a:schemeClr val="accent5">
                <a:lumMod val="40000"/>
                <a:lumOff val="60000"/>
              </a:schemeClr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45" name="Title 1"/>
          <p:cNvSpPr txBox="1">
            <a:spLocks/>
          </p:cNvSpPr>
          <p:nvPr/>
        </p:nvSpPr>
        <p:spPr bwMode="auto">
          <a:xfrm>
            <a:off x="381000" y="0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solidFill>
                  <a:prstClr val="black"/>
                </a:solidFill>
                <a:latin typeface="Calibri"/>
              </a:rPr>
              <a:t>Conventional Order: Excitations</a:t>
            </a:r>
          </a:p>
        </p:txBody>
      </p:sp>
      <p:sp>
        <p:nvSpPr>
          <p:cNvPr id="146" name="TextBox 145"/>
          <p:cNvSpPr txBox="1"/>
          <p:nvPr/>
        </p:nvSpPr>
        <p:spPr>
          <a:xfrm>
            <a:off x="1504950" y="6238875"/>
            <a:ext cx="5591175" cy="400050"/>
          </a:xfrm>
          <a:prstGeom prst="rect">
            <a:avLst/>
          </a:prstGeom>
          <a:noFill/>
          <a:ln w="25400">
            <a:solidFill>
              <a:schemeClr val="accent4"/>
            </a:solidFill>
          </a:ln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000" dirty="0" err="1">
                <a:solidFill>
                  <a:prstClr val="black"/>
                </a:solidFill>
                <a:latin typeface="Arial" charset="0"/>
              </a:rPr>
              <a:t>Magnon</a:t>
            </a:r>
            <a:r>
              <a:rPr lang="en-US" sz="2000" dirty="0">
                <a:solidFill>
                  <a:prstClr val="black"/>
                </a:solidFill>
                <a:latin typeface="Arial" charset="0"/>
              </a:rPr>
              <a:t> = one spin flip:  Total </a:t>
            </a:r>
            <a:r>
              <a:rPr lang="en-US" sz="2000" dirty="0" err="1">
                <a:solidFill>
                  <a:prstClr val="black"/>
                </a:solidFill>
                <a:latin typeface="Arial" charset="0"/>
              </a:rPr>
              <a:t>S</a:t>
            </a:r>
            <a:r>
              <a:rPr lang="en-US" sz="2000" baseline="-25000" dirty="0" err="1">
                <a:solidFill>
                  <a:prstClr val="black"/>
                </a:solidFill>
                <a:latin typeface="Arial" charset="0"/>
              </a:rPr>
              <a:t>z</a:t>
            </a:r>
            <a:r>
              <a:rPr lang="en-US" sz="2000" dirty="0">
                <a:solidFill>
                  <a:prstClr val="black"/>
                </a:solidFill>
                <a:latin typeface="Arial" charset="0"/>
              </a:rPr>
              <a:t> changes by +1</a:t>
            </a:r>
          </a:p>
        </p:txBody>
      </p:sp>
    </p:spTree>
    <p:extLst>
      <p:ext uri="{BB962C8B-B14F-4D97-AF65-F5344CB8AC3E}">
        <p14:creationId xmlns:p14="http://schemas.microsoft.com/office/powerpoint/2010/main" val="2773502374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418" name="Group 2"/>
          <p:cNvGrpSpPr>
            <a:grpSpLocks/>
          </p:cNvGrpSpPr>
          <p:nvPr/>
        </p:nvGrpSpPr>
        <p:grpSpPr bwMode="auto">
          <a:xfrm>
            <a:off x="990600" y="1676400"/>
            <a:ext cx="3276600" cy="4114800"/>
            <a:chOff x="768" y="1056"/>
            <a:chExt cx="2064" cy="2592"/>
          </a:xfrm>
        </p:grpSpPr>
        <p:grpSp>
          <p:nvGrpSpPr>
            <p:cNvPr id="60494" name="Group 3"/>
            <p:cNvGrpSpPr>
              <a:grpSpLocks/>
            </p:cNvGrpSpPr>
            <p:nvPr/>
          </p:nvGrpSpPr>
          <p:grpSpPr bwMode="auto">
            <a:xfrm>
              <a:off x="768" y="3052"/>
              <a:ext cx="2064" cy="96"/>
              <a:chOff x="1056" y="1920"/>
              <a:chExt cx="2064" cy="96"/>
            </a:xfrm>
          </p:grpSpPr>
          <p:sp>
            <p:nvSpPr>
              <p:cNvPr id="60525" name="Oval 4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0526" name="Oval 5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0527" name="Oval 6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0528" name="Oval 7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0529" name="Oval 8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60495" name="Group 9"/>
            <p:cNvGrpSpPr>
              <a:grpSpLocks/>
            </p:cNvGrpSpPr>
            <p:nvPr/>
          </p:nvGrpSpPr>
          <p:grpSpPr bwMode="auto">
            <a:xfrm>
              <a:off x="768" y="2553"/>
              <a:ext cx="2064" cy="96"/>
              <a:chOff x="1056" y="1920"/>
              <a:chExt cx="2064" cy="96"/>
            </a:xfrm>
          </p:grpSpPr>
          <p:sp>
            <p:nvSpPr>
              <p:cNvPr id="60520" name="Oval 10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0521" name="Oval 11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0522" name="Oval 12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0523" name="Oval 13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0524" name="Oval 14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60496" name="Group 15"/>
            <p:cNvGrpSpPr>
              <a:grpSpLocks/>
            </p:cNvGrpSpPr>
            <p:nvPr/>
          </p:nvGrpSpPr>
          <p:grpSpPr bwMode="auto">
            <a:xfrm>
              <a:off x="768" y="3552"/>
              <a:ext cx="2064" cy="96"/>
              <a:chOff x="1056" y="1920"/>
              <a:chExt cx="2064" cy="96"/>
            </a:xfrm>
          </p:grpSpPr>
          <p:sp>
            <p:nvSpPr>
              <p:cNvPr id="60515" name="Oval 16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0516" name="Oval 17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0517" name="Oval 18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0518" name="Oval 19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0519" name="Oval 20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60497" name="Group 21"/>
            <p:cNvGrpSpPr>
              <a:grpSpLocks/>
            </p:cNvGrpSpPr>
            <p:nvPr/>
          </p:nvGrpSpPr>
          <p:grpSpPr bwMode="auto">
            <a:xfrm>
              <a:off x="768" y="1555"/>
              <a:ext cx="2064" cy="96"/>
              <a:chOff x="1056" y="1920"/>
              <a:chExt cx="2064" cy="96"/>
            </a:xfrm>
          </p:grpSpPr>
          <p:sp>
            <p:nvSpPr>
              <p:cNvPr id="60510" name="Oval 22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0511" name="Oval 23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0512" name="Oval 24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0513" name="Oval 25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0514" name="Oval 26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60498" name="Group 27"/>
            <p:cNvGrpSpPr>
              <a:grpSpLocks/>
            </p:cNvGrpSpPr>
            <p:nvPr/>
          </p:nvGrpSpPr>
          <p:grpSpPr bwMode="auto">
            <a:xfrm>
              <a:off x="768" y="1056"/>
              <a:ext cx="2064" cy="96"/>
              <a:chOff x="1056" y="1920"/>
              <a:chExt cx="2064" cy="96"/>
            </a:xfrm>
          </p:grpSpPr>
          <p:sp>
            <p:nvSpPr>
              <p:cNvPr id="60505" name="Oval 28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0506" name="Oval 29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0507" name="Oval 30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0508" name="Oval 31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0509" name="Oval 32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60499" name="Group 33"/>
            <p:cNvGrpSpPr>
              <a:grpSpLocks/>
            </p:cNvGrpSpPr>
            <p:nvPr/>
          </p:nvGrpSpPr>
          <p:grpSpPr bwMode="auto">
            <a:xfrm>
              <a:off x="768" y="2054"/>
              <a:ext cx="2064" cy="96"/>
              <a:chOff x="1056" y="1920"/>
              <a:chExt cx="2064" cy="96"/>
            </a:xfrm>
          </p:grpSpPr>
          <p:sp>
            <p:nvSpPr>
              <p:cNvPr id="60500" name="Oval 34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0501" name="Oval 35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0502" name="Oval 36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0503" name="Oval 37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0504" name="Oval 38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60419" name="Group 39"/>
          <p:cNvGrpSpPr>
            <a:grpSpLocks/>
          </p:cNvGrpSpPr>
          <p:nvPr/>
        </p:nvGrpSpPr>
        <p:grpSpPr bwMode="auto">
          <a:xfrm>
            <a:off x="4876800" y="1676400"/>
            <a:ext cx="3276600" cy="4114800"/>
            <a:chOff x="768" y="1056"/>
            <a:chExt cx="2064" cy="2592"/>
          </a:xfrm>
        </p:grpSpPr>
        <p:grpSp>
          <p:nvGrpSpPr>
            <p:cNvPr id="60458" name="Group 40"/>
            <p:cNvGrpSpPr>
              <a:grpSpLocks/>
            </p:cNvGrpSpPr>
            <p:nvPr/>
          </p:nvGrpSpPr>
          <p:grpSpPr bwMode="auto">
            <a:xfrm>
              <a:off x="768" y="3052"/>
              <a:ext cx="2064" cy="96"/>
              <a:chOff x="1056" y="1920"/>
              <a:chExt cx="2064" cy="96"/>
            </a:xfrm>
          </p:grpSpPr>
          <p:sp>
            <p:nvSpPr>
              <p:cNvPr id="60489" name="Oval 41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0490" name="Oval 42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0491" name="Oval 43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0492" name="Oval 44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0493" name="Oval 45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60459" name="Group 46"/>
            <p:cNvGrpSpPr>
              <a:grpSpLocks/>
            </p:cNvGrpSpPr>
            <p:nvPr/>
          </p:nvGrpSpPr>
          <p:grpSpPr bwMode="auto">
            <a:xfrm>
              <a:off x="768" y="2553"/>
              <a:ext cx="2064" cy="96"/>
              <a:chOff x="1056" y="1920"/>
              <a:chExt cx="2064" cy="96"/>
            </a:xfrm>
          </p:grpSpPr>
          <p:sp>
            <p:nvSpPr>
              <p:cNvPr id="60484" name="Oval 47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0485" name="Oval 48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0486" name="Oval 49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0487" name="Oval 50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0488" name="Oval 51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60460" name="Group 52"/>
            <p:cNvGrpSpPr>
              <a:grpSpLocks/>
            </p:cNvGrpSpPr>
            <p:nvPr/>
          </p:nvGrpSpPr>
          <p:grpSpPr bwMode="auto">
            <a:xfrm>
              <a:off x="768" y="3552"/>
              <a:ext cx="2064" cy="96"/>
              <a:chOff x="1056" y="1920"/>
              <a:chExt cx="2064" cy="96"/>
            </a:xfrm>
          </p:grpSpPr>
          <p:sp>
            <p:nvSpPr>
              <p:cNvPr id="60479" name="Oval 53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0480" name="Oval 54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0481" name="Oval 55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0482" name="Oval 56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0483" name="Oval 57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60461" name="Group 58"/>
            <p:cNvGrpSpPr>
              <a:grpSpLocks/>
            </p:cNvGrpSpPr>
            <p:nvPr/>
          </p:nvGrpSpPr>
          <p:grpSpPr bwMode="auto">
            <a:xfrm>
              <a:off x="768" y="1555"/>
              <a:ext cx="2064" cy="96"/>
              <a:chOff x="1056" y="1920"/>
              <a:chExt cx="2064" cy="96"/>
            </a:xfrm>
          </p:grpSpPr>
          <p:sp>
            <p:nvSpPr>
              <p:cNvPr id="60474" name="Oval 59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0475" name="Oval 60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0476" name="Oval 61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0477" name="Oval 62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0478" name="Oval 63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60462" name="Group 64"/>
            <p:cNvGrpSpPr>
              <a:grpSpLocks/>
            </p:cNvGrpSpPr>
            <p:nvPr/>
          </p:nvGrpSpPr>
          <p:grpSpPr bwMode="auto">
            <a:xfrm>
              <a:off x="768" y="1056"/>
              <a:ext cx="2064" cy="96"/>
              <a:chOff x="1056" y="1920"/>
              <a:chExt cx="2064" cy="96"/>
            </a:xfrm>
          </p:grpSpPr>
          <p:sp>
            <p:nvSpPr>
              <p:cNvPr id="60469" name="Oval 65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0470" name="Oval 66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0471" name="Oval 67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0472" name="Oval 68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0473" name="Oval 69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60463" name="Group 70"/>
            <p:cNvGrpSpPr>
              <a:grpSpLocks/>
            </p:cNvGrpSpPr>
            <p:nvPr/>
          </p:nvGrpSpPr>
          <p:grpSpPr bwMode="auto">
            <a:xfrm>
              <a:off x="768" y="2054"/>
              <a:ext cx="2064" cy="96"/>
              <a:chOff x="1056" y="1920"/>
              <a:chExt cx="2064" cy="96"/>
            </a:xfrm>
          </p:grpSpPr>
          <p:sp>
            <p:nvSpPr>
              <p:cNvPr id="60464" name="Oval 71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0465" name="Oval 72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0466" name="Oval 73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0467" name="Oval 74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0468" name="Oval 75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</p:grpSp>
      <p:sp>
        <p:nvSpPr>
          <p:cNvPr id="60420" name="Line 77"/>
          <p:cNvSpPr>
            <a:spLocks noChangeShapeType="1"/>
          </p:cNvSpPr>
          <p:nvPr/>
        </p:nvSpPr>
        <p:spPr bwMode="auto">
          <a:xfrm flipH="1" flipV="1">
            <a:off x="696913" y="5519738"/>
            <a:ext cx="369887" cy="195262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0421" name="Line 78"/>
          <p:cNvSpPr>
            <a:spLocks noChangeShapeType="1"/>
          </p:cNvSpPr>
          <p:nvPr/>
        </p:nvSpPr>
        <p:spPr bwMode="auto">
          <a:xfrm flipV="1">
            <a:off x="1524000" y="4114800"/>
            <a:ext cx="304800" cy="38100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0422" name="Line 79"/>
          <p:cNvSpPr>
            <a:spLocks noChangeShapeType="1"/>
          </p:cNvSpPr>
          <p:nvPr/>
        </p:nvSpPr>
        <p:spPr bwMode="auto">
          <a:xfrm>
            <a:off x="1066800" y="4114800"/>
            <a:ext cx="762000" cy="76200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0423" name="Line 80"/>
          <p:cNvSpPr>
            <a:spLocks noChangeShapeType="1"/>
          </p:cNvSpPr>
          <p:nvPr/>
        </p:nvSpPr>
        <p:spPr bwMode="auto">
          <a:xfrm flipV="1">
            <a:off x="1066800" y="4572000"/>
            <a:ext cx="381000" cy="38100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0424" name="Line 81"/>
          <p:cNvSpPr>
            <a:spLocks noChangeShapeType="1"/>
          </p:cNvSpPr>
          <p:nvPr/>
        </p:nvSpPr>
        <p:spPr bwMode="auto">
          <a:xfrm flipH="1">
            <a:off x="685800" y="3352800"/>
            <a:ext cx="381000" cy="30480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0425" name="Line 82"/>
          <p:cNvSpPr>
            <a:spLocks noChangeShapeType="1"/>
          </p:cNvSpPr>
          <p:nvPr/>
        </p:nvSpPr>
        <p:spPr bwMode="auto">
          <a:xfrm flipV="1">
            <a:off x="1828800" y="4953000"/>
            <a:ext cx="762000" cy="76200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0426" name="Line 83"/>
          <p:cNvSpPr>
            <a:spLocks noChangeShapeType="1"/>
          </p:cNvSpPr>
          <p:nvPr/>
        </p:nvSpPr>
        <p:spPr bwMode="auto">
          <a:xfrm>
            <a:off x="2590800" y="5715000"/>
            <a:ext cx="838200" cy="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0427" name="Line 84"/>
          <p:cNvSpPr>
            <a:spLocks noChangeShapeType="1"/>
          </p:cNvSpPr>
          <p:nvPr/>
        </p:nvSpPr>
        <p:spPr bwMode="auto">
          <a:xfrm>
            <a:off x="2613025" y="4114800"/>
            <a:ext cx="762000" cy="76200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0428" name="Line 85"/>
          <p:cNvSpPr>
            <a:spLocks noChangeShapeType="1"/>
          </p:cNvSpPr>
          <p:nvPr/>
        </p:nvSpPr>
        <p:spPr bwMode="auto">
          <a:xfrm>
            <a:off x="1851025" y="3330575"/>
            <a:ext cx="773113" cy="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0429" name="Freeform 86"/>
          <p:cNvSpPr>
            <a:spLocks/>
          </p:cNvSpPr>
          <p:nvPr/>
        </p:nvSpPr>
        <p:spPr bwMode="auto">
          <a:xfrm>
            <a:off x="1100138" y="1392238"/>
            <a:ext cx="1533525" cy="360362"/>
          </a:xfrm>
          <a:custGeom>
            <a:avLst/>
            <a:gdLst>
              <a:gd name="T0" fmla="*/ 0 w 966"/>
              <a:gd name="T1" fmla="*/ 2147483646 h 227"/>
              <a:gd name="T2" fmla="*/ 2147483646 w 966"/>
              <a:gd name="T3" fmla="*/ 2147483646 h 227"/>
              <a:gd name="T4" fmla="*/ 2147483646 w 966"/>
              <a:gd name="T5" fmla="*/ 2147483646 h 227"/>
              <a:gd name="T6" fmla="*/ 0 60000 65536"/>
              <a:gd name="T7" fmla="*/ 0 60000 65536"/>
              <a:gd name="T8" fmla="*/ 0 60000 65536"/>
              <a:gd name="T9" fmla="*/ 0 w 966"/>
              <a:gd name="T10" fmla="*/ 0 h 227"/>
              <a:gd name="T11" fmla="*/ 966 w 966"/>
              <a:gd name="T12" fmla="*/ 227 h 22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966" h="227">
                <a:moveTo>
                  <a:pt x="0" y="227"/>
                </a:moveTo>
                <a:cubicBezTo>
                  <a:pt x="149" y="114"/>
                  <a:pt x="298" y="2"/>
                  <a:pt x="459" y="1"/>
                </a:cubicBezTo>
                <a:cubicBezTo>
                  <a:pt x="620" y="0"/>
                  <a:pt x="793" y="110"/>
                  <a:pt x="966" y="220"/>
                </a:cubicBezTo>
              </a:path>
            </a:pathLst>
          </a:custGeom>
          <a:noFill/>
          <a:ln w="57150" cmpd="sng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0430" name="Line 87"/>
          <p:cNvSpPr>
            <a:spLocks noChangeShapeType="1"/>
          </p:cNvSpPr>
          <p:nvPr/>
        </p:nvSpPr>
        <p:spPr bwMode="auto">
          <a:xfrm flipH="1">
            <a:off x="1055688" y="1741488"/>
            <a:ext cx="795337" cy="784225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0431" name="Line 88"/>
          <p:cNvSpPr>
            <a:spLocks noChangeShapeType="1"/>
          </p:cNvSpPr>
          <p:nvPr/>
        </p:nvSpPr>
        <p:spPr bwMode="auto">
          <a:xfrm>
            <a:off x="1806575" y="2547938"/>
            <a:ext cx="806450" cy="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0432" name="Line 89"/>
          <p:cNvSpPr>
            <a:spLocks noChangeShapeType="1"/>
          </p:cNvSpPr>
          <p:nvPr/>
        </p:nvSpPr>
        <p:spPr bwMode="auto">
          <a:xfrm flipV="1">
            <a:off x="3395663" y="2536825"/>
            <a:ext cx="795337" cy="1589088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0433" name="Line 90"/>
          <p:cNvSpPr>
            <a:spLocks noChangeShapeType="1"/>
          </p:cNvSpPr>
          <p:nvPr/>
        </p:nvSpPr>
        <p:spPr bwMode="auto">
          <a:xfrm>
            <a:off x="3397250" y="2546350"/>
            <a:ext cx="9525" cy="817563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0434" name="Line 91"/>
          <p:cNvSpPr>
            <a:spLocks noChangeShapeType="1"/>
          </p:cNvSpPr>
          <p:nvPr/>
        </p:nvSpPr>
        <p:spPr bwMode="auto">
          <a:xfrm>
            <a:off x="4168775" y="4103688"/>
            <a:ext cx="784225" cy="1589087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0435" name="Line 92"/>
          <p:cNvSpPr>
            <a:spLocks noChangeShapeType="1"/>
          </p:cNvSpPr>
          <p:nvPr/>
        </p:nvSpPr>
        <p:spPr bwMode="auto">
          <a:xfrm>
            <a:off x="4191000" y="4941888"/>
            <a:ext cx="0" cy="784225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0436" name="Line 93"/>
          <p:cNvSpPr>
            <a:spLocks noChangeShapeType="1"/>
          </p:cNvSpPr>
          <p:nvPr/>
        </p:nvSpPr>
        <p:spPr bwMode="auto">
          <a:xfrm flipV="1">
            <a:off x="4168775" y="2568575"/>
            <a:ext cx="1568450" cy="741363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0437" name="Line 94"/>
          <p:cNvSpPr>
            <a:spLocks noChangeShapeType="1"/>
          </p:cNvSpPr>
          <p:nvPr/>
        </p:nvSpPr>
        <p:spPr bwMode="auto">
          <a:xfrm>
            <a:off x="4953000" y="2568575"/>
            <a:ext cx="0" cy="30480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0438" name="Line 95"/>
          <p:cNvSpPr>
            <a:spLocks noChangeShapeType="1"/>
          </p:cNvSpPr>
          <p:nvPr/>
        </p:nvSpPr>
        <p:spPr bwMode="auto">
          <a:xfrm>
            <a:off x="4953000" y="3025775"/>
            <a:ext cx="0" cy="30480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0439" name="Line 96"/>
          <p:cNvSpPr>
            <a:spLocks noChangeShapeType="1"/>
          </p:cNvSpPr>
          <p:nvPr/>
        </p:nvSpPr>
        <p:spPr bwMode="auto">
          <a:xfrm>
            <a:off x="3417888" y="1741488"/>
            <a:ext cx="773112" cy="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0440" name="Line 97"/>
          <p:cNvSpPr>
            <a:spLocks noChangeShapeType="1"/>
          </p:cNvSpPr>
          <p:nvPr/>
        </p:nvSpPr>
        <p:spPr bwMode="auto">
          <a:xfrm>
            <a:off x="4953000" y="1719263"/>
            <a:ext cx="1555750" cy="817562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0441" name="Line 98"/>
          <p:cNvSpPr>
            <a:spLocks noChangeShapeType="1"/>
          </p:cNvSpPr>
          <p:nvPr/>
        </p:nvSpPr>
        <p:spPr bwMode="auto">
          <a:xfrm>
            <a:off x="5737225" y="1730375"/>
            <a:ext cx="773113" cy="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0442" name="Line 99"/>
          <p:cNvSpPr>
            <a:spLocks noChangeShapeType="1"/>
          </p:cNvSpPr>
          <p:nvPr/>
        </p:nvSpPr>
        <p:spPr bwMode="auto">
          <a:xfrm flipH="1">
            <a:off x="4930775" y="3363913"/>
            <a:ext cx="784225" cy="750887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0443" name="Line 100"/>
          <p:cNvSpPr>
            <a:spLocks noChangeShapeType="1"/>
          </p:cNvSpPr>
          <p:nvPr/>
        </p:nvSpPr>
        <p:spPr bwMode="auto">
          <a:xfrm>
            <a:off x="4964113" y="4919663"/>
            <a:ext cx="762000" cy="784225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0444" name="Line 101"/>
          <p:cNvSpPr>
            <a:spLocks noChangeShapeType="1"/>
          </p:cNvSpPr>
          <p:nvPr/>
        </p:nvSpPr>
        <p:spPr bwMode="auto">
          <a:xfrm flipV="1">
            <a:off x="5726113" y="3330575"/>
            <a:ext cx="1577975" cy="827088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0445" name="Line 102"/>
          <p:cNvSpPr>
            <a:spLocks noChangeShapeType="1"/>
          </p:cNvSpPr>
          <p:nvPr/>
        </p:nvSpPr>
        <p:spPr bwMode="auto">
          <a:xfrm>
            <a:off x="6499225" y="3309938"/>
            <a:ext cx="0" cy="314325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0446" name="Line 103"/>
          <p:cNvSpPr>
            <a:spLocks noChangeShapeType="1"/>
          </p:cNvSpPr>
          <p:nvPr/>
        </p:nvSpPr>
        <p:spPr bwMode="auto">
          <a:xfrm>
            <a:off x="6499225" y="3821113"/>
            <a:ext cx="0" cy="314325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0447" name="Line 104"/>
          <p:cNvSpPr>
            <a:spLocks noChangeShapeType="1"/>
          </p:cNvSpPr>
          <p:nvPr/>
        </p:nvSpPr>
        <p:spPr bwMode="auto">
          <a:xfrm>
            <a:off x="5703888" y="4919663"/>
            <a:ext cx="784225" cy="784225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0448" name="Line 105"/>
          <p:cNvSpPr>
            <a:spLocks noChangeShapeType="1"/>
          </p:cNvSpPr>
          <p:nvPr/>
        </p:nvSpPr>
        <p:spPr bwMode="auto">
          <a:xfrm>
            <a:off x="7272338" y="1719263"/>
            <a:ext cx="0" cy="817562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0449" name="Line 106"/>
          <p:cNvSpPr>
            <a:spLocks noChangeShapeType="1"/>
          </p:cNvSpPr>
          <p:nvPr/>
        </p:nvSpPr>
        <p:spPr bwMode="auto">
          <a:xfrm flipV="1">
            <a:off x="8110538" y="3810000"/>
            <a:ext cx="336550" cy="30480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0450" name="Line 107"/>
          <p:cNvSpPr>
            <a:spLocks noChangeShapeType="1"/>
          </p:cNvSpPr>
          <p:nvPr/>
        </p:nvSpPr>
        <p:spPr bwMode="auto">
          <a:xfrm>
            <a:off x="6510338" y="4919663"/>
            <a:ext cx="1524000" cy="76200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0451" name="Line 108"/>
          <p:cNvSpPr>
            <a:spLocks noChangeShapeType="1"/>
          </p:cNvSpPr>
          <p:nvPr/>
        </p:nvSpPr>
        <p:spPr bwMode="auto">
          <a:xfrm>
            <a:off x="7281863" y="4930775"/>
            <a:ext cx="0" cy="239713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0452" name="Line 109"/>
          <p:cNvSpPr>
            <a:spLocks noChangeShapeType="1"/>
          </p:cNvSpPr>
          <p:nvPr/>
        </p:nvSpPr>
        <p:spPr bwMode="auto">
          <a:xfrm>
            <a:off x="7292975" y="5356225"/>
            <a:ext cx="0" cy="358775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0453" name="Line 110"/>
          <p:cNvSpPr>
            <a:spLocks noChangeShapeType="1"/>
          </p:cNvSpPr>
          <p:nvPr/>
        </p:nvSpPr>
        <p:spPr bwMode="auto">
          <a:xfrm flipH="1">
            <a:off x="7304088" y="2547938"/>
            <a:ext cx="773112" cy="1577975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0454" name="Freeform 111"/>
          <p:cNvSpPr>
            <a:spLocks/>
          </p:cNvSpPr>
          <p:nvPr/>
        </p:nvSpPr>
        <p:spPr bwMode="auto">
          <a:xfrm>
            <a:off x="8077200" y="1763713"/>
            <a:ext cx="296863" cy="1566862"/>
          </a:xfrm>
          <a:custGeom>
            <a:avLst/>
            <a:gdLst>
              <a:gd name="T0" fmla="*/ 0 w 187"/>
              <a:gd name="T1" fmla="*/ 0 h 987"/>
              <a:gd name="T2" fmla="*/ 2147483646 w 187"/>
              <a:gd name="T3" fmla="*/ 2147483646 h 987"/>
              <a:gd name="T4" fmla="*/ 2147483646 w 187"/>
              <a:gd name="T5" fmla="*/ 2147483646 h 987"/>
              <a:gd name="T6" fmla="*/ 0 60000 65536"/>
              <a:gd name="T7" fmla="*/ 0 60000 65536"/>
              <a:gd name="T8" fmla="*/ 0 60000 65536"/>
              <a:gd name="T9" fmla="*/ 0 w 187"/>
              <a:gd name="T10" fmla="*/ 0 h 987"/>
              <a:gd name="T11" fmla="*/ 187 w 187"/>
              <a:gd name="T12" fmla="*/ 987 h 98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7" h="987">
                <a:moveTo>
                  <a:pt x="0" y="0"/>
                </a:moveTo>
                <a:cubicBezTo>
                  <a:pt x="91" y="158"/>
                  <a:pt x="183" y="316"/>
                  <a:pt x="185" y="480"/>
                </a:cubicBezTo>
                <a:cubicBezTo>
                  <a:pt x="187" y="644"/>
                  <a:pt x="42" y="903"/>
                  <a:pt x="14" y="987"/>
                </a:cubicBezTo>
              </a:path>
            </a:pathLst>
          </a:custGeom>
          <a:noFill/>
          <a:ln w="57150" cmpd="sng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0455" name="Line 112"/>
          <p:cNvSpPr>
            <a:spLocks noChangeShapeType="1"/>
          </p:cNvSpPr>
          <p:nvPr/>
        </p:nvSpPr>
        <p:spPr bwMode="auto">
          <a:xfrm>
            <a:off x="8099425" y="4930775"/>
            <a:ext cx="315913" cy="261938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cxnSp>
        <p:nvCxnSpPr>
          <p:cNvPr id="115" name="Straight Connector 114"/>
          <p:cNvCxnSpPr/>
          <p:nvPr/>
        </p:nvCxnSpPr>
        <p:spPr>
          <a:xfrm>
            <a:off x="0" y="990600"/>
            <a:ext cx="9144000" cy="0"/>
          </a:xfrm>
          <a:prstGeom prst="line">
            <a:avLst/>
          </a:prstGeom>
          <a:ln w="63500" cmpd="sng">
            <a:solidFill>
              <a:schemeClr val="accent5">
                <a:lumMod val="40000"/>
                <a:lumOff val="60000"/>
              </a:schemeClr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16" name="Title 1"/>
          <p:cNvSpPr txBox="1">
            <a:spLocks/>
          </p:cNvSpPr>
          <p:nvPr/>
        </p:nvSpPr>
        <p:spPr bwMode="auto">
          <a:xfrm>
            <a:off x="381000" y="0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solidFill>
                  <a:prstClr val="black"/>
                </a:solidFill>
                <a:latin typeface="Calibri"/>
                <a:ea typeface="+mj-ea"/>
                <a:cs typeface="+mj-cs"/>
              </a:rPr>
              <a:t>Topological Order: Excitations</a:t>
            </a:r>
          </a:p>
        </p:txBody>
      </p:sp>
    </p:spTree>
    <p:extLst>
      <p:ext uri="{BB962C8B-B14F-4D97-AF65-F5344CB8AC3E}">
        <p14:creationId xmlns:p14="http://schemas.microsoft.com/office/powerpoint/2010/main" val="2167497229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442" name="Group 2"/>
          <p:cNvGrpSpPr>
            <a:grpSpLocks/>
          </p:cNvGrpSpPr>
          <p:nvPr/>
        </p:nvGrpSpPr>
        <p:grpSpPr bwMode="auto">
          <a:xfrm>
            <a:off x="990600" y="1676400"/>
            <a:ext cx="3276600" cy="4114800"/>
            <a:chOff x="768" y="1056"/>
            <a:chExt cx="2064" cy="2592"/>
          </a:xfrm>
        </p:grpSpPr>
        <p:grpSp>
          <p:nvGrpSpPr>
            <p:cNvPr id="61519" name="Group 3"/>
            <p:cNvGrpSpPr>
              <a:grpSpLocks/>
            </p:cNvGrpSpPr>
            <p:nvPr/>
          </p:nvGrpSpPr>
          <p:grpSpPr bwMode="auto">
            <a:xfrm>
              <a:off x="768" y="3052"/>
              <a:ext cx="2064" cy="96"/>
              <a:chOff x="1056" y="1920"/>
              <a:chExt cx="2064" cy="96"/>
            </a:xfrm>
          </p:grpSpPr>
          <p:sp>
            <p:nvSpPr>
              <p:cNvPr id="61550" name="Oval 4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1551" name="Oval 5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1552" name="Oval 6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1553" name="Oval 7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1554" name="Oval 8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61520" name="Group 9"/>
            <p:cNvGrpSpPr>
              <a:grpSpLocks/>
            </p:cNvGrpSpPr>
            <p:nvPr/>
          </p:nvGrpSpPr>
          <p:grpSpPr bwMode="auto">
            <a:xfrm>
              <a:off x="768" y="2553"/>
              <a:ext cx="2064" cy="96"/>
              <a:chOff x="1056" y="1920"/>
              <a:chExt cx="2064" cy="96"/>
            </a:xfrm>
          </p:grpSpPr>
          <p:sp>
            <p:nvSpPr>
              <p:cNvPr id="61545" name="Oval 10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1546" name="Oval 11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1547" name="Oval 12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1548" name="Oval 13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1549" name="Oval 14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61521" name="Group 15"/>
            <p:cNvGrpSpPr>
              <a:grpSpLocks/>
            </p:cNvGrpSpPr>
            <p:nvPr/>
          </p:nvGrpSpPr>
          <p:grpSpPr bwMode="auto">
            <a:xfrm>
              <a:off x="768" y="3552"/>
              <a:ext cx="2064" cy="96"/>
              <a:chOff x="1056" y="1920"/>
              <a:chExt cx="2064" cy="96"/>
            </a:xfrm>
          </p:grpSpPr>
          <p:sp>
            <p:nvSpPr>
              <p:cNvPr id="61540" name="Oval 16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1541" name="Oval 17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1542" name="Oval 18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1543" name="Oval 19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1544" name="Oval 20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61522" name="Group 21"/>
            <p:cNvGrpSpPr>
              <a:grpSpLocks/>
            </p:cNvGrpSpPr>
            <p:nvPr/>
          </p:nvGrpSpPr>
          <p:grpSpPr bwMode="auto">
            <a:xfrm>
              <a:off x="768" y="1555"/>
              <a:ext cx="2064" cy="96"/>
              <a:chOff x="1056" y="1920"/>
              <a:chExt cx="2064" cy="96"/>
            </a:xfrm>
          </p:grpSpPr>
          <p:sp>
            <p:nvSpPr>
              <p:cNvPr id="61535" name="Oval 22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1536" name="Oval 23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1537" name="Oval 24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1538" name="Oval 25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1539" name="Oval 26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61523" name="Group 27"/>
            <p:cNvGrpSpPr>
              <a:grpSpLocks/>
            </p:cNvGrpSpPr>
            <p:nvPr/>
          </p:nvGrpSpPr>
          <p:grpSpPr bwMode="auto">
            <a:xfrm>
              <a:off x="768" y="1056"/>
              <a:ext cx="2064" cy="96"/>
              <a:chOff x="1056" y="1920"/>
              <a:chExt cx="2064" cy="96"/>
            </a:xfrm>
          </p:grpSpPr>
          <p:sp>
            <p:nvSpPr>
              <p:cNvPr id="61530" name="Oval 28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1531" name="Oval 29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1532" name="Oval 30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1533" name="Oval 31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1534" name="Oval 32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61524" name="Group 33"/>
            <p:cNvGrpSpPr>
              <a:grpSpLocks/>
            </p:cNvGrpSpPr>
            <p:nvPr/>
          </p:nvGrpSpPr>
          <p:grpSpPr bwMode="auto">
            <a:xfrm>
              <a:off x="768" y="2054"/>
              <a:ext cx="2064" cy="96"/>
              <a:chOff x="1056" y="1920"/>
              <a:chExt cx="2064" cy="96"/>
            </a:xfrm>
          </p:grpSpPr>
          <p:sp>
            <p:nvSpPr>
              <p:cNvPr id="61525" name="Oval 34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1526" name="Oval 35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1527" name="Oval 36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1528" name="Oval 37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1529" name="Oval 38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61443" name="Group 39"/>
          <p:cNvGrpSpPr>
            <a:grpSpLocks/>
          </p:cNvGrpSpPr>
          <p:nvPr/>
        </p:nvGrpSpPr>
        <p:grpSpPr bwMode="auto">
          <a:xfrm>
            <a:off x="4876800" y="1676400"/>
            <a:ext cx="3276600" cy="4114800"/>
            <a:chOff x="768" y="1056"/>
            <a:chExt cx="2064" cy="2592"/>
          </a:xfrm>
        </p:grpSpPr>
        <p:grpSp>
          <p:nvGrpSpPr>
            <p:cNvPr id="61483" name="Group 40"/>
            <p:cNvGrpSpPr>
              <a:grpSpLocks/>
            </p:cNvGrpSpPr>
            <p:nvPr/>
          </p:nvGrpSpPr>
          <p:grpSpPr bwMode="auto">
            <a:xfrm>
              <a:off x="768" y="3052"/>
              <a:ext cx="2064" cy="96"/>
              <a:chOff x="1056" y="1920"/>
              <a:chExt cx="2064" cy="96"/>
            </a:xfrm>
          </p:grpSpPr>
          <p:sp>
            <p:nvSpPr>
              <p:cNvPr id="61514" name="Oval 41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1515" name="Oval 42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1516" name="Oval 43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1517" name="Oval 44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1518" name="Oval 45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61484" name="Group 46"/>
            <p:cNvGrpSpPr>
              <a:grpSpLocks/>
            </p:cNvGrpSpPr>
            <p:nvPr/>
          </p:nvGrpSpPr>
          <p:grpSpPr bwMode="auto">
            <a:xfrm>
              <a:off x="768" y="2553"/>
              <a:ext cx="2064" cy="96"/>
              <a:chOff x="1056" y="1920"/>
              <a:chExt cx="2064" cy="96"/>
            </a:xfrm>
          </p:grpSpPr>
          <p:sp>
            <p:nvSpPr>
              <p:cNvPr id="61509" name="Oval 47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1510" name="Oval 48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1511" name="Oval 49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1512" name="Oval 50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1513" name="Oval 51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61485" name="Group 52"/>
            <p:cNvGrpSpPr>
              <a:grpSpLocks/>
            </p:cNvGrpSpPr>
            <p:nvPr/>
          </p:nvGrpSpPr>
          <p:grpSpPr bwMode="auto">
            <a:xfrm>
              <a:off x="768" y="3552"/>
              <a:ext cx="2064" cy="96"/>
              <a:chOff x="1056" y="1920"/>
              <a:chExt cx="2064" cy="96"/>
            </a:xfrm>
          </p:grpSpPr>
          <p:sp>
            <p:nvSpPr>
              <p:cNvPr id="61504" name="Oval 53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1505" name="Oval 54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1506" name="Oval 55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1507" name="Oval 56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1508" name="Oval 57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61486" name="Group 58"/>
            <p:cNvGrpSpPr>
              <a:grpSpLocks/>
            </p:cNvGrpSpPr>
            <p:nvPr/>
          </p:nvGrpSpPr>
          <p:grpSpPr bwMode="auto">
            <a:xfrm>
              <a:off x="768" y="1555"/>
              <a:ext cx="2064" cy="96"/>
              <a:chOff x="1056" y="1920"/>
              <a:chExt cx="2064" cy="96"/>
            </a:xfrm>
          </p:grpSpPr>
          <p:sp>
            <p:nvSpPr>
              <p:cNvPr id="61499" name="Oval 59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1500" name="Oval 60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1501" name="Oval 61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1502" name="Oval 62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1503" name="Oval 63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61487" name="Group 64"/>
            <p:cNvGrpSpPr>
              <a:grpSpLocks/>
            </p:cNvGrpSpPr>
            <p:nvPr/>
          </p:nvGrpSpPr>
          <p:grpSpPr bwMode="auto">
            <a:xfrm>
              <a:off x="768" y="1056"/>
              <a:ext cx="2064" cy="96"/>
              <a:chOff x="1056" y="1920"/>
              <a:chExt cx="2064" cy="96"/>
            </a:xfrm>
          </p:grpSpPr>
          <p:sp>
            <p:nvSpPr>
              <p:cNvPr id="61494" name="Oval 65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1495" name="Oval 66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1496" name="Oval 67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1497" name="Oval 68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1498" name="Oval 69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61488" name="Group 70"/>
            <p:cNvGrpSpPr>
              <a:grpSpLocks/>
            </p:cNvGrpSpPr>
            <p:nvPr/>
          </p:nvGrpSpPr>
          <p:grpSpPr bwMode="auto">
            <a:xfrm>
              <a:off x="768" y="2054"/>
              <a:ext cx="2064" cy="96"/>
              <a:chOff x="1056" y="1920"/>
              <a:chExt cx="2064" cy="96"/>
            </a:xfrm>
          </p:grpSpPr>
          <p:sp>
            <p:nvSpPr>
              <p:cNvPr id="61489" name="Oval 71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1490" name="Oval 72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1491" name="Oval 73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1492" name="Oval 74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1493" name="Oval 75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</p:grpSp>
      <p:sp>
        <p:nvSpPr>
          <p:cNvPr id="61444" name="Line 77"/>
          <p:cNvSpPr>
            <a:spLocks noChangeShapeType="1"/>
          </p:cNvSpPr>
          <p:nvPr/>
        </p:nvSpPr>
        <p:spPr bwMode="auto">
          <a:xfrm flipH="1" flipV="1">
            <a:off x="696913" y="5519738"/>
            <a:ext cx="369887" cy="195262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1445" name="Line 78"/>
          <p:cNvSpPr>
            <a:spLocks noChangeShapeType="1"/>
          </p:cNvSpPr>
          <p:nvPr/>
        </p:nvSpPr>
        <p:spPr bwMode="auto">
          <a:xfrm flipV="1">
            <a:off x="1524000" y="4114800"/>
            <a:ext cx="304800" cy="38100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1446" name="Line 79"/>
          <p:cNvSpPr>
            <a:spLocks noChangeShapeType="1"/>
          </p:cNvSpPr>
          <p:nvPr/>
        </p:nvSpPr>
        <p:spPr bwMode="auto">
          <a:xfrm>
            <a:off x="1066800" y="4114800"/>
            <a:ext cx="762000" cy="76200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1447" name="Line 80"/>
          <p:cNvSpPr>
            <a:spLocks noChangeShapeType="1"/>
          </p:cNvSpPr>
          <p:nvPr/>
        </p:nvSpPr>
        <p:spPr bwMode="auto">
          <a:xfrm flipV="1">
            <a:off x="1066800" y="4572000"/>
            <a:ext cx="381000" cy="38100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1448" name="Line 81"/>
          <p:cNvSpPr>
            <a:spLocks noChangeShapeType="1"/>
          </p:cNvSpPr>
          <p:nvPr/>
        </p:nvSpPr>
        <p:spPr bwMode="auto">
          <a:xfrm flipH="1">
            <a:off x="685800" y="3352800"/>
            <a:ext cx="381000" cy="30480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1449" name="Line 82"/>
          <p:cNvSpPr>
            <a:spLocks noChangeShapeType="1"/>
          </p:cNvSpPr>
          <p:nvPr/>
        </p:nvSpPr>
        <p:spPr bwMode="auto">
          <a:xfrm flipV="1">
            <a:off x="1828800" y="4953000"/>
            <a:ext cx="762000" cy="76200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1450" name="Line 83"/>
          <p:cNvSpPr>
            <a:spLocks noChangeShapeType="1"/>
          </p:cNvSpPr>
          <p:nvPr/>
        </p:nvSpPr>
        <p:spPr bwMode="auto">
          <a:xfrm>
            <a:off x="2590800" y="5715000"/>
            <a:ext cx="838200" cy="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1451" name="Line 84"/>
          <p:cNvSpPr>
            <a:spLocks noChangeShapeType="1"/>
          </p:cNvSpPr>
          <p:nvPr/>
        </p:nvSpPr>
        <p:spPr bwMode="auto">
          <a:xfrm>
            <a:off x="2613025" y="4114800"/>
            <a:ext cx="762000" cy="76200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1452" name="Line 85"/>
          <p:cNvSpPr>
            <a:spLocks noChangeShapeType="1"/>
          </p:cNvSpPr>
          <p:nvPr/>
        </p:nvSpPr>
        <p:spPr bwMode="auto">
          <a:xfrm>
            <a:off x="1851025" y="3330575"/>
            <a:ext cx="773113" cy="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1453" name="Freeform 86"/>
          <p:cNvSpPr>
            <a:spLocks/>
          </p:cNvSpPr>
          <p:nvPr/>
        </p:nvSpPr>
        <p:spPr bwMode="auto">
          <a:xfrm>
            <a:off x="1100138" y="1392238"/>
            <a:ext cx="1533525" cy="360362"/>
          </a:xfrm>
          <a:custGeom>
            <a:avLst/>
            <a:gdLst>
              <a:gd name="T0" fmla="*/ 0 w 966"/>
              <a:gd name="T1" fmla="*/ 2147483646 h 227"/>
              <a:gd name="T2" fmla="*/ 2147483646 w 966"/>
              <a:gd name="T3" fmla="*/ 2147483646 h 227"/>
              <a:gd name="T4" fmla="*/ 2147483646 w 966"/>
              <a:gd name="T5" fmla="*/ 2147483646 h 227"/>
              <a:gd name="T6" fmla="*/ 0 60000 65536"/>
              <a:gd name="T7" fmla="*/ 0 60000 65536"/>
              <a:gd name="T8" fmla="*/ 0 60000 65536"/>
              <a:gd name="T9" fmla="*/ 0 w 966"/>
              <a:gd name="T10" fmla="*/ 0 h 227"/>
              <a:gd name="T11" fmla="*/ 966 w 966"/>
              <a:gd name="T12" fmla="*/ 227 h 22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966" h="227">
                <a:moveTo>
                  <a:pt x="0" y="227"/>
                </a:moveTo>
                <a:cubicBezTo>
                  <a:pt x="149" y="114"/>
                  <a:pt x="298" y="2"/>
                  <a:pt x="459" y="1"/>
                </a:cubicBezTo>
                <a:cubicBezTo>
                  <a:pt x="620" y="0"/>
                  <a:pt x="793" y="110"/>
                  <a:pt x="966" y="220"/>
                </a:cubicBezTo>
              </a:path>
            </a:pathLst>
          </a:custGeom>
          <a:noFill/>
          <a:ln w="57150" cmpd="sng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1454" name="Line 87"/>
          <p:cNvSpPr>
            <a:spLocks noChangeShapeType="1"/>
          </p:cNvSpPr>
          <p:nvPr/>
        </p:nvSpPr>
        <p:spPr bwMode="auto">
          <a:xfrm flipH="1">
            <a:off x="1055688" y="1741488"/>
            <a:ext cx="795337" cy="784225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1455" name="Line 88"/>
          <p:cNvSpPr>
            <a:spLocks noChangeShapeType="1"/>
          </p:cNvSpPr>
          <p:nvPr/>
        </p:nvSpPr>
        <p:spPr bwMode="auto">
          <a:xfrm>
            <a:off x="1806575" y="2547938"/>
            <a:ext cx="806450" cy="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1456" name="Line 89"/>
          <p:cNvSpPr>
            <a:spLocks noChangeShapeType="1"/>
          </p:cNvSpPr>
          <p:nvPr/>
        </p:nvSpPr>
        <p:spPr bwMode="auto">
          <a:xfrm flipV="1">
            <a:off x="3395663" y="2536825"/>
            <a:ext cx="795337" cy="1589088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1457" name="Line 90"/>
          <p:cNvSpPr>
            <a:spLocks noChangeShapeType="1"/>
          </p:cNvSpPr>
          <p:nvPr/>
        </p:nvSpPr>
        <p:spPr bwMode="auto">
          <a:xfrm>
            <a:off x="3397250" y="2546350"/>
            <a:ext cx="9525" cy="817563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1458" name="Line 91"/>
          <p:cNvSpPr>
            <a:spLocks noChangeShapeType="1"/>
          </p:cNvSpPr>
          <p:nvPr/>
        </p:nvSpPr>
        <p:spPr bwMode="auto">
          <a:xfrm>
            <a:off x="4168775" y="4103688"/>
            <a:ext cx="784225" cy="1589087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1459" name="Line 92"/>
          <p:cNvSpPr>
            <a:spLocks noChangeShapeType="1"/>
          </p:cNvSpPr>
          <p:nvPr/>
        </p:nvSpPr>
        <p:spPr bwMode="auto">
          <a:xfrm>
            <a:off x="4191000" y="4941888"/>
            <a:ext cx="0" cy="784225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1460" name="Line 93"/>
          <p:cNvSpPr>
            <a:spLocks noChangeShapeType="1"/>
          </p:cNvSpPr>
          <p:nvPr/>
        </p:nvSpPr>
        <p:spPr bwMode="auto">
          <a:xfrm flipV="1">
            <a:off x="4168775" y="2568575"/>
            <a:ext cx="1568450" cy="741363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1461" name="Line 94"/>
          <p:cNvSpPr>
            <a:spLocks noChangeShapeType="1"/>
          </p:cNvSpPr>
          <p:nvPr/>
        </p:nvSpPr>
        <p:spPr bwMode="auto">
          <a:xfrm>
            <a:off x="4953000" y="2568575"/>
            <a:ext cx="0" cy="30480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1462" name="Line 95"/>
          <p:cNvSpPr>
            <a:spLocks noChangeShapeType="1"/>
          </p:cNvSpPr>
          <p:nvPr/>
        </p:nvSpPr>
        <p:spPr bwMode="auto">
          <a:xfrm>
            <a:off x="4953000" y="3025775"/>
            <a:ext cx="0" cy="30480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1463" name="Line 96"/>
          <p:cNvSpPr>
            <a:spLocks noChangeShapeType="1"/>
          </p:cNvSpPr>
          <p:nvPr/>
        </p:nvSpPr>
        <p:spPr bwMode="auto">
          <a:xfrm>
            <a:off x="3417888" y="1741488"/>
            <a:ext cx="773112" cy="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1464" name="Line 97"/>
          <p:cNvSpPr>
            <a:spLocks noChangeShapeType="1"/>
          </p:cNvSpPr>
          <p:nvPr/>
        </p:nvSpPr>
        <p:spPr bwMode="auto">
          <a:xfrm>
            <a:off x="4953000" y="1719263"/>
            <a:ext cx="1555750" cy="817562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1465" name="Line 98"/>
          <p:cNvSpPr>
            <a:spLocks noChangeShapeType="1"/>
          </p:cNvSpPr>
          <p:nvPr/>
        </p:nvSpPr>
        <p:spPr bwMode="auto">
          <a:xfrm>
            <a:off x="5737225" y="1730375"/>
            <a:ext cx="773113" cy="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1466" name="Line 99"/>
          <p:cNvSpPr>
            <a:spLocks noChangeShapeType="1"/>
          </p:cNvSpPr>
          <p:nvPr/>
        </p:nvSpPr>
        <p:spPr bwMode="auto">
          <a:xfrm flipH="1">
            <a:off x="4930775" y="3363913"/>
            <a:ext cx="784225" cy="750887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1467" name="Line 100"/>
          <p:cNvSpPr>
            <a:spLocks noChangeShapeType="1"/>
          </p:cNvSpPr>
          <p:nvPr/>
        </p:nvSpPr>
        <p:spPr bwMode="auto">
          <a:xfrm>
            <a:off x="4964113" y="4919663"/>
            <a:ext cx="762000" cy="784225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1468" name="Line 101"/>
          <p:cNvSpPr>
            <a:spLocks noChangeShapeType="1"/>
          </p:cNvSpPr>
          <p:nvPr/>
        </p:nvSpPr>
        <p:spPr bwMode="auto">
          <a:xfrm flipV="1">
            <a:off x="5726113" y="3330575"/>
            <a:ext cx="1577975" cy="827088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1469" name="Line 102"/>
          <p:cNvSpPr>
            <a:spLocks noChangeShapeType="1"/>
          </p:cNvSpPr>
          <p:nvPr/>
        </p:nvSpPr>
        <p:spPr bwMode="auto">
          <a:xfrm>
            <a:off x="6499225" y="3309938"/>
            <a:ext cx="0" cy="314325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1470" name="Line 103"/>
          <p:cNvSpPr>
            <a:spLocks noChangeShapeType="1"/>
          </p:cNvSpPr>
          <p:nvPr/>
        </p:nvSpPr>
        <p:spPr bwMode="auto">
          <a:xfrm>
            <a:off x="6499225" y="3821113"/>
            <a:ext cx="0" cy="314325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1471" name="Line 104"/>
          <p:cNvSpPr>
            <a:spLocks noChangeShapeType="1"/>
          </p:cNvSpPr>
          <p:nvPr/>
        </p:nvSpPr>
        <p:spPr bwMode="auto">
          <a:xfrm>
            <a:off x="5703888" y="4919663"/>
            <a:ext cx="784225" cy="784225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1472" name="Line 105"/>
          <p:cNvSpPr>
            <a:spLocks noChangeShapeType="1"/>
          </p:cNvSpPr>
          <p:nvPr/>
        </p:nvSpPr>
        <p:spPr bwMode="auto">
          <a:xfrm>
            <a:off x="7272338" y="1719263"/>
            <a:ext cx="0" cy="817562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1473" name="Line 106"/>
          <p:cNvSpPr>
            <a:spLocks noChangeShapeType="1"/>
          </p:cNvSpPr>
          <p:nvPr/>
        </p:nvSpPr>
        <p:spPr bwMode="auto">
          <a:xfrm flipV="1">
            <a:off x="8110538" y="3810000"/>
            <a:ext cx="336550" cy="30480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1474" name="Line 107"/>
          <p:cNvSpPr>
            <a:spLocks noChangeShapeType="1"/>
          </p:cNvSpPr>
          <p:nvPr/>
        </p:nvSpPr>
        <p:spPr bwMode="auto">
          <a:xfrm>
            <a:off x="6510338" y="4919663"/>
            <a:ext cx="1524000" cy="76200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1475" name="Line 108"/>
          <p:cNvSpPr>
            <a:spLocks noChangeShapeType="1"/>
          </p:cNvSpPr>
          <p:nvPr/>
        </p:nvSpPr>
        <p:spPr bwMode="auto">
          <a:xfrm>
            <a:off x="7281863" y="4930775"/>
            <a:ext cx="0" cy="239713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1476" name="Line 109"/>
          <p:cNvSpPr>
            <a:spLocks noChangeShapeType="1"/>
          </p:cNvSpPr>
          <p:nvPr/>
        </p:nvSpPr>
        <p:spPr bwMode="auto">
          <a:xfrm>
            <a:off x="7292975" y="5356225"/>
            <a:ext cx="0" cy="358775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1477" name="Line 110"/>
          <p:cNvSpPr>
            <a:spLocks noChangeShapeType="1"/>
          </p:cNvSpPr>
          <p:nvPr/>
        </p:nvSpPr>
        <p:spPr bwMode="auto">
          <a:xfrm flipH="1">
            <a:off x="7304088" y="2547938"/>
            <a:ext cx="773112" cy="1577975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1478" name="Freeform 111"/>
          <p:cNvSpPr>
            <a:spLocks/>
          </p:cNvSpPr>
          <p:nvPr/>
        </p:nvSpPr>
        <p:spPr bwMode="auto">
          <a:xfrm>
            <a:off x="8077200" y="1763713"/>
            <a:ext cx="296863" cy="1566862"/>
          </a:xfrm>
          <a:custGeom>
            <a:avLst/>
            <a:gdLst>
              <a:gd name="T0" fmla="*/ 0 w 187"/>
              <a:gd name="T1" fmla="*/ 0 h 987"/>
              <a:gd name="T2" fmla="*/ 2147483646 w 187"/>
              <a:gd name="T3" fmla="*/ 2147483646 h 987"/>
              <a:gd name="T4" fmla="*/ 2147483646 w 187"/>
              <a:gd name="T5" fmla="*/ 2147483646 h 987"/>
              <a:gd name="T6" fmla="*/ 0 60000 65536"/>
              <a:gd name="T7" fmla="*/ 0 60000 65536"/>
              <a:gd name="T8" fmla="*/ 0 60000 65536"/>
              <a:gd name="T9" fmla="*/ 0 w 187"/>
              <a:gd name="T10" fmla="*/ 0 h 987"/>
              <a:gd name="T11" fmla="*/ 187 w 187"/>
              <a:gd name="T12" fmla="*/ 987 h 98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7" h="987">
                <a:moveTo>
                  <a:pt x="0" y="0"/>
                </a:moveTo>
                <a:cubicBezTo>
                  <a:pt x="91" y="158"/>
                  <a:pt x="183" y="316"/>
                  <a:pt x="185" y="480"/>
                </a:cubicBezTo>
                <a:cubicBezTo>
                  <a:pt x="187" y="644"/>
                  <a:pt x="42" y="903"/>
                  <a:pt x="14" y="987"/>
                </a:cubicBezTo>
              </a:path>
            </a:pathLst>
          </a:custGeom>
          <a:noFill/>
          <a:ln w="57150" cmpd="sng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1479" name="Line 112"/>
          <p:cNvSpPr>
            <a:spLocks noChangeShapeType="1"/>
          </p:cNvSpPr>
          <p:nvPr/>
        </p:nvSpPr>
        <p:spPr bwMode="auto">
          <a:xfrm>
            <a:off x="8099425" y="4930775"/>
            <a:ext cx="315913" cy="261938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cxnSp>
        <p:nvCxnSpPr>
          <p:cNvPr id="115" name="Straight Connector 114"/>
          <p:cNvCxnSpPr/>
          <p:nvPr/>
        </p:nvCxnSpPr>
        <p:spPr>
          <a:xfrm>
            <a:off x="0" y="990600"/>
            <a:ext cx="9144000" cy="0"/>
          </a:xfrm>
          <a:prstGeom prst="line">
            <a:avLst/>
          </a:prstGeom>
          <a:ln w="63500" cmpd="sng">
            <a:solidFill>
              <a:schemeClr val="accent5">
                <a:lumMod val="40000"/>
                <a:lumOff val="60000"/>
              </a:schemeClr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16" name="Title 1"/>
          <p:cNvSpPr txBox="1">
            <a:spLocks/>
          </p:cNvSpPr>
          <p:nvPr/>
        </p:nvSpPr>
        <p:spPr bwMode="auto">
          <a:xfrm>
            <a:off x="381000" y="0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solidFill>
                  <a:prstClr val="black"/>
                </a:solidFill>
                <a:latin typeface="Calibri"/>
                <a:ea typeface="+mj-ea"/>
                <a:cs typeface="+mj-cs"/>
              </a:rPr>
              <a:t>Topological Order: Excitations</a:t>
            </a:r>
          </a:p>
        </p:txBody>
      </p:sp>
      <p:sp>
        <p:nvSpPr>
          <p:cNvPr id="114" name="Oval 113"/>
          <p:cNvSpPr/>
          <p:nvPr/>
        </p:nvSpPr>
        <p:spPr>
          <a:xfrm>
            <a:off x="3128963" y="2338388"/>
            <a:ext cx="566737" cy="1262062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4549001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466" name="Group 2"/>
          <p:cNvGrpSpPr>
            <a:grpSpLocks/>
          </p:cNvGrpSpPr>
          <p:nvPr/>
        </p:nvGrpSpPr>
        <p:grpSpPr bwMode="auto">
          <a:xfrm>
            <a:off x="990600" y="1676400"/>
            <a:ext cx="3276600" cy="4114800"/>
            <a:chOff x="768" y="1056"/>
            <a:chExt cx="2064" cy="2592"/>
          </a:xfrm>
        </p:grpSpPr>
        <p:grpSp>
          <p:nvGrpSpPr>
            <p:cNvPr id="62544" name="Group 3"/>
            <p:cNvGrpSpPr>
              <a:grpSpLocks/>
            </p:cNvGrpSpPr>
            <p:nvPr/>
          </p:nvGrpSpPr>
          <p:grpSpPr bwMode="auto">
            <a:xfrm>
              <a:off x="768" y="3052"/>
              <a:ext cx="2064" cy="96"/>
              <a:chOff x="1056" y="1920"/>
              <a:chExt cx="2064" cy="96"/>
            </a:xfrm>
          </p:grpSpPr>
          <p:sp>
            <p:nvSpPr>
              <p:cNvPr id="62575" name="Oval 4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2576" name="Oval 5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2577" name="Oval 6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2578" name="Oval 7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2579" name="Oval 8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62545" name="Group 9"/>
            <p:cNvGrpSpPr>
              <a:grpSpLocks/>
            </p:cNvGrpSpPr>
            <p:nvPr/>
          </p:nvGrpSpPr>
          <p:grpSpPr bwMode="auto">
            <a:xfrm>
              <a:off x="768" y="2553"/>
              <a:ext cx="2064" cy="96"/>
              <a:chOff x="1056" y="1920"/>
              <a:chExt cx="2064" cy="96"/>
            </a:xfrm>
          </p:grpSpPr>
          <p:sp>
            <p:nvSpPr>
              <p:cNvPr id="62570" name="Oval 10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2571" name="Oval 11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2572" name="Oval 12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2573" name="Oval 13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2574" name="Oval 14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62546" name="Group 15"/>
            <p:cNvGrpSpPr>
              <a:grpSpLocks/>
            </p:cNvGrpSpPr>
            <p:nvPr/>
          </p:nvGrpSpPr>
          <p:grpSpPr bwMode="auto">
            <a:xfrm>
              <a:off x="768" y="3552"/>
              <a:ext cx="2064" cy="96"/>
              <a:chOff x="1056" y="1920"/>
              <a:chExt cx="2064" cy="96"/>
            </a:xfrm>
          </p:grpSpPr>
          <p:sp>
            <p:nvSpPr>
              <p:cNvPr id="62565" name="Oval 16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2566" name="Oval 17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2567" name="Oval 18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2568" name="Oval 19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2569" name="Oval 20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62547" name="Group 21"/>
            <p:cNvGrpSpPr>
              <a:grpSpLocks/>
            </p:cNvGrpSpPr>
            <p:nvPr/>
          </p:nvGrpSpPr>
          <p:grpSpPr bwMode="auto">
            <a:xfrm>
              <a:off x="768" y="1555"/>
              <a:ext cx="2064" cy="96"/>
              <a:chOff x="1056" y="1920"/>
              <a:chExt cx="2064" cy="96"/>
            </a:xfrm>
          </p:grpSpPr>
          <p:sp>
            <p:nvSpPr>
              <p:cNvPr id="62560" name="Oval 22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2561" name="Oval 23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2562" name="Oval 24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2563" name="Oval 25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2564" name="Oval 26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62548" name="Group 27"/>
            <p:cNvGrpSpPr>
              <a:grpSpLocks/>
            </p:cNvGrpSpPr>
            <p:nvPr/>
          </p:nvGrpSpPr>
          <p:grpSpPr bwMode="auto">
            <a:xfrm>
              <a:off x="768" y="1056"/>
              <a:ext cx="2064" cy="96"/>
              <a:chOff x="1056" y="1920"/>
              <a:chExt cx="2064" cy="96"/>
            </a:xfrm>
          </p:grpSpPr>
          <p:sp>
            <p:nvSpPr>
              <p:cNvPr id="62555" name="Oval 28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2556" name="Oval 29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2557" name="Oval 30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2558" name="Oval 31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2559" name="Oval 32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62549" name="Group 33"/>
            <p:cNvGrpSpPr>
              <a:grpSpLocks/>
            </p:cNvGrpSpPr>
            <p:nvPr/>
          </p:nvGrpSpPr>
          <p:grpSpPr bwMode="auto">
            <a:xfrm>
              <a:off x="768" y="2054"/>
              <a:ext cx="2064" cy="96"/>
              <a:chOff x="1056" y="1920"/>
              <a:chExt cx="2064" cy="96"/>
            </a:xfrm>
          </p:grpSpPr>
          <p:sp>
            <p:nvSpPr>
              <p:cNvPr id="62550" name="Oval 34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2551" name="Oval 35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2552" name="Oval 36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2553" name="Oval 37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2554" name="Oval 38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62467" name="Group 39"/>
          <p:cNvGrpSpPr>
            <a:grpSpLocks/>
          </p:cNvGrpSpPr>
          <p:nvPr/>
        </p:nvGrpSpPr>
        <p:grpSpPr bwMode="auto">
          <a:xfrm>
            <a:off x="4876800" y="1676400"/>
            <a:ext cx="3276600" cy="4114800"/>
            <a:chOff x="768" y="1056"/>
            <a:chExt cx="2064" cy="2592"/>
          </a:xfrm>
        </p:grpSpPr>
        <p:grpSp>
          <p:nvGrpSpPr>
            <p:cNvPr id="62508" name="Group 40"/>
            <p:cNvGrpSpPr>
              <a:grpSpLocks/>
            </p:cNvGrpSpPr>
            <p:nvPr/>
          </p:nvGrpSpPr>
          <p:grpSpPr bwMode="auto">
            <a:xfrm>
              <a:off x="768" y="3052"/>
              <a:ext cx="2064" cy="96"/>
              <a:chOff x="1056" y="1920"/>
              <a:chExt cx="2064" cy="96"/>
            </a:xfrm>
          </p:grpSpPr>
          <p:sp>
            <p:nvSpPr>
              <p:cNvPr id="62539" name="Oval 41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2540" name="Oval 42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2541" name="Oval 43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2542" name="Oval 44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2543" name="Oval 45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62509" name="Group 46"/>
            <p:cNvGrpSpPr>
              <a:grpSpLocks/>
            </p:cNvGrpSpPr>
            <p:nvPr/>
          </p:nvGrpSpPr>
          <p:grpSpPr bwMode="auto">
            <a:xfrm>
              <a:off x="768" y="2553"/>
              <a:ext cx="2064" cy="96"/>
              <a:chOff x="1056" y="1920"/>
              <a:chExt cx="2064" cy="96"/>
            </a:xfrm>
          </p:grpSpPr>
          <p:sp>
            <p:nvSpPr>
              <p:cNvPr id="62534" name="Oval 47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2535" name="Oval 48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2536" name="Oval 49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2537" name="Oval 50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2538" name="Oval 51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62510" name="Group 52"/>
            <p:cNvGrpSpPr>
              <a:grpSpLocks/>
            </p:cNvGrpSpPr>
            <p:nvPr/>
          </p:nvGrpSpPr>
          <p:grpSpPr bwMode="auto">
            <a:xfrm>
              <a:off x="768" y="3552"/>
              <a:ext cx="2064" cy="96"/>
              <a:chOff x="1056" y="1920"/>
              <a:chExt cx="2064" cy="96"/>
            </a:xfrm>
          </p:grpSpPr>
          <p:sp>
            <p:nvSpPr>
              <p:cNvPr id="62529" name="Oval 53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2530" name="Oval 54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2531" name="Oval 55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2532" name="Oval 56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2533" name="Oval 57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62511" name="Group 58"/>
            <p:cNvGrpSpPr>
              <a:grpSpLocks/>
            </p:cNvGrpSpPr>
            <p:nvPr/>
          </p:nvGrpSpPr>
          <p:grpSpPr bwMode="auto">
            <a:xfrm>
              <a:off x="768" y="1555"/>
              <a:ext cx="2064" cy="96"/>
              <a:chOff x="1056" y="1920"/>
              <a:chExt cx="2064" cy="96"/>
            </a:xfrm>
          </p:grpSpPr>
          <p:sp>
            <p:nvSpPr>
              <p:cNvPr id="62524" name="Oval 59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2525" name="Oval 60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2526" name="Oval 61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2527" name="Oval 62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2528" name="Oval 63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62512" name="Group 64"/>
            <p:cNvGrpSpPr>
              <a:grpSpLocks/>
            </p:cNvGrpSpPr>
            <p:nvPr/>
          </p:nvGrpSpPr>
          <p:grpSpPr bwMode="auto">
            <a:xfrm>
              <a:off x="768" y="1056"/>
              <a:ext cx="2064" cy="96"/>
              <a:chOff x="1056" y="1920"/>
              <a:chExt cx="2064" cy="96"/>
            </a:xfrm>
          </p:grpSpPr>
          <p:sp>
            <p:nvSpPr>
              <p:cNvPr id="62519" name="Oval 65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2520" name="Oval 66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2521" name="Oval 67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2522" name="Oval 68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2523" name="Oval 69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62513" name="Group 70"/>
            <p:cNvGrpSpPr>
              <a:grpSpLocks/>
            </p:cNvGrpSpPr>
            <p:nvPr/>
          </p:nvGrpSpPr>
          <p:grpSpPr bwMode="auto">
            <a:xfrm>
              <a:off x="768" y="2054"/>
              <a:ext cx="2064" cy="96"/>
              <a:chOff x="1056" y="1920"/>
              <a:chExt cx="2064" cy="96"/>
            </a:xfrm>
          </p:grpSpPr>
          <p:sp>
            <p:nvSpPr>
              <p:cNvPr id="62514" name="Oval 71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2515" name="Oval 72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2516" name="Oval 73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2517" name="Oval 74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2518" name="Oval 75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</p:grpSp>
      <p:sp>
        <p:nvSpPr>
          <p:cNvPr id="62468" name="Line 77"/>
          <p:cNvSpPr>
            <a:spLocks noChangeShapeType="1"/>
          </p:cNvSpPr>
          <p:nvPr/>
        </p:nvSpPr>
        <p:spPr bwMode="auto">
          <a:xfrm flipH="1" flipV="1">
            <a:off x="696913" y="5519738"/>
            <a:ext cx="369887" cy="195262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2469" name="Line 78"/>
          <p:cNvSpPr>
            <a:spLocks noChangeShapeType="1"/>
          </p:cNvSpPr>
          <p:nvPr/>
        </p:nvSpPr>
        <p:spPr bwMode="auto">
          <a:xfrm flipV="1">
            <a:off x="1524000" y="4114800"/>
            <a:ext cx="304800" cy="38100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2470" name="Line 79"/>
          <p:cNvSpPr>
            <a:spLocks noChangeShapeType="1"/>
          </p:cNvSpPr>
          <p:nvPr/>
        </p:nvSpPr>
        <p:spPr bwMode="auto">
          <a:xfrm>
            <a:off x="1066800" y="4114800"/>
            <a:ext cx="762000" cy="76200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2471" name="Line 80"/>
          <p:cNvSpPr>
            <a:spLocks noChangeShapeType="1"/>
          </p:cNvSpPr>
          <p:nvPr/>
        </p:nvSpPr>
        <p:spPr bwMode="auto">
          <a:xfrm flipV="1">
            <a:off x="1066800" y="4572000"/>
            <a:ext cx="381000" cy="38100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2472" name="Line 81"/>
          <p:cNvSpPr>
            <a:spLocks noChangeShapeType="1"/>
          </p:cNvSpPr>
          <p:nvPr/>
        </p:nvSpPr>
        <p:spPr bwMode="auto">
          <a:xfrm flipH="1">
            <a:off x="685800" y="3352800"/>
            <a:ext cx="381000" cy="30480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2473" name="Line 82"/>
          <p:cNvSpPr>
            <a:spLocks noChangeShapeType="1"/>
          </p:cNvSpPr>
          <p:nvPr/>
        </p:nvSpPr>
        <p:spPr bwMode="auto">
          <a:xfrm flipV="1">
            <a:off x="1828800" y="4953000"/>
            <a:ext cx="762000" cy="76200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2474" name="Line 83"/>
          <p:cNvSpPr>
            <a:spLocks noChangeShapeType="1"/>
          </p:cNvSpPr>
          <p:nvPr/>
        </p:nvSpPr>
        <p:spPr bwMode="auto">
          <a:xfrm>
            <a:off x="2590800" y="5715000"/>
            <a:ext cx="838200" cy="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2475" name="Line 84"/>
          <p:cNvSpPr>
            <a:spLocks noChangeShapeType="1"/>
          </p:cNvSpPr>
          <p:nvPr/>
        </p:nvSpPr>
        <p:spPr bwMode="auto">
          <a:xfrm>
            <a:off x="2613025" y="4114800"/>
            <a:ext cx="762000" cy="76200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2476" name="Line 85"/>
          <p:cNvSpPr>
            <a:spLocks noChangeShapeType="1"/>
          </p:cNvSpPr>
          <p:nvPr/>
        </p:nvSpPr>
        <p:spPr bwMode="auto">
          <a:xfrm>
            <a:off x="1851025" y="3330575"/>
            <a:ext cx="773113" cy="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2477" name="Freeform 86"/>
          <p:cNvSpPr>
            <a:spLocks/>
          </p:cNvSpPr>
          <p:nvPr/>
        </p:nvSpPr>
        <p:spPr bwMode="auto">
          <a:xfrm>
            <a:off x="1100138" y="1392238"/>
            <a:ext cx="1533525" cy="360362"/>
          </a:xfrm>
          <a:custGeom>
            <a:avLst/>
            <a:gdLst>
              <a:gd name="T0" fmla="*/ 0 w 966"/>
              <a:gd name="T1" fmla="*/ 2147483646 h 227"/>
              <a:gd name="T2" fmla="*/ 2147483646 w 966"/>
              <a:gd name="T3" fmla="*/ 2147483646 h 227"/>
              <a:gd name="T4" fmla="*/ 2147483646 w 966"/>
              <a:gd name="T5" fmla="*/ 2147483646 h 227"/>
              <a:gd name="T6" fmla="*/ 0 60000 65536"/>
              <a:gd name="T7" fmla="*/ 0 60000 65536"/>
              <a:gd name="T8" fmla="*/ 0 60000 65536"/>
              <a:gd name="T9" fmla="*/ 0 w 966"/>
              <a:gd name="T10" fmla="*/ 0 h 227"/>
              <a:gd name="T11" fmla="*/ 966 w 966"/>
              <a:gd name="T12" fmla="*/ 227 h 22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966" h="227">
                <a:moveTo>
                  <a:pt x="0" y="227"/>
                </a:moveTo>
                <a:cubicBezTo>
                  <a:pt x="149" y="114"/>
                  <a:pt x="298" y="2"/>
                  <a:pt x="459" y="1"/>
                </a:cubicBezTo>
                <a:cubicBezTo>
                  <a:pt x="620" y="0"/>
                  <a:pt x="793" y="110"/>
                  <a:pt x="966" y="220"/>
                </a:cubicBezTo>
              </a:path>
            </a:pathLst>
          </a:custGeom>
          <a:noFill/>
          <a:ln w="57150" cmpd="sng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2478" name="Line 87"/>
          <p:cNvSpPr>
            <a:spLocks noChangeShapeType="1"/>
          </p:cNvSpPr>
          <p:nvPr/>
        </p:nvSpPr>
        <p:spPr bwMode="auto">
          <a:xfrm flipH="1">
            <a:off x="1055688" y="1741488"/>
            <a:ext cx="795337" cy="784225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2479" name="Line 88"/>
          <p:cNvSpPr>
            <a:spLocks noChangeShapeType="1"/>
          </p:cNvSpPr>
          <p:nvPr/>
        </p:nvSpPr>
        <p:spPr bwMode="auto">
          <a:xfrm>
            <a:off x="1806575" y="2547938"/>
            <a:ext cx="806450" cy="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2480" name="Line 89"/>
          <p:cNvSpPr>
            <a:spLocks noChangeShapeType="1"/>
          </p:cNvSpPr>
          <p:nvPr/>
        </p:nvSpPr>
        <p:spPr bwMode="auto">
          <a:xfrm flipV="1">
            <a:off x="3395663" y="2536825"/>
            <a:ext cx="795337" cy="1589088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2481" name="Line 91"/>
          <p:cNvSpPr>
            <a:spLocks noChangeShapeType="1"/>
          </p:cNvSpPr>
          <p:nvPr/>
        </p:nvSpPr>
        <p:spPr bwMode="auto">
          <a:xfrm>
            <a:off x="4168775" y="4103688"/>
            <a:ext cx="784225" cy="1589087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2482" name="Line 92"/>
          <p:cNvSpPr>
            <a:spLocks noChangeShapeType="1"/>
          </p:cNvSpPr>
          <p:nvPr/>
        </p:nvSpPr>
        <p:spPr bwMode="auto">
          <a:xfrm>
            <a:off x="4191000" y="4941888"/>
            <a:ext cx="0" cy="784225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2483" name="Line 93"/>
          <p:cNvSpPr>
            <a:spLocks noChangeShapeType="1"/>
          </p:cNvSpPr>
          <p:nvPr/>
        </p:nvSpPr>
        <p:spPr bwMode="auto">
          <a:xfrm flipV="1">
            <a:off x="4168775" y="2568575"/>
            <a:ext cx="1568450" cy="741363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2484" name="Line 94"/>
          <p:cNvSpPr>
            <a:spLocks noChangeShapeType="1"/>
          </p:cNvSpPr>
          <p:nvPr/>
        </p:nvSpPr>
        <p:spPr bwMode="auto">
          <a:xfrm>
            <a:off x="4953000" y="2568575"/>
            <a:ext cx="0" cy="30480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2485" name="Line 95"/>
          <p:cNvSpPr>
            <a:spLocks noChangeShapeType="1"/>
          </p:cNvSpPr>
          <p:nvPr/>
        </p:nvSpPr>
        <p:spPr bwMode="auto">
          <a:xfrm>
            <a:off x="4953000" y="3025775"/>
            <a:ext cx="0" cy="30480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2486" name="Line 96"/>
          <p:cNvSpPr>
            <a:spLocks noChangeShapeType="1"/>
          </p:cNvSpPr>
          <p:nvPr/>
        </p:nvSpPr>
        <p:spPr bwMode="auto">
          <a:xfrm>
            <a:off x="3417888" y="1741488"/>
            <a:ext cx="773112" cy="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2487" name="Line 97"/>
          <p:cNvSpPr>
            <a:spLocks noChangeShapeType="1"/>
          </p:cNvSpPr>
          <p:nvPr/>
        </p:nvSpPr>
        <p:spPr bwMode="auto">
          <a:xfrm>
            <a:off x="4953000" y="1719263"/>
            <a:ext cx="1555750" cy="817562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2488" name="Line 98"/>
          <p:cNvSpPr>
            <a:spLocks noChangeShapeType="1"/>
          </p:cNvSpPr>
          <p:nvPr/>
        </p:nvSpPr>
        <p:spPr bwMode="auto">
          <a:xfrm>
            <a:off x="5737225" y="1730375"/>
            <a:ext cx="773113" cy="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2489" name="Line 99"/>
          <p:cNvSpPr>
            <a:spLocks noChangeShapeType="1"/>
          </p:cNvSpPr>
          <p:nvPr/>
        </p:nvSpPr>
        <p:spPr bwMode="auto">
          <a:xfrm flipH="1">
            <a:off x="4930775" y="3363913"/>
            <a:ext cx="784225" cy="750887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2490" name="Line 100"/>
          <p:cNvSpPr>
            <a:spLocks noChangeShapeType="1"/>
          </p:cNvSpPr>
          <p:nvPr/>
        </p:nvSpPr>
        <p:spPr bwMode="auto">
          <a:xfrm>
            <a:off x="4964113" y="4919663"/>
            <a:ext cx="762000" cy="784225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2491" name="Line 101"/>
          <p:cNvSpPr>
            <a:spLocks noChangeShapeType="1"/>
          </p:cNvSpPr>
          <p:nvPr/>
        </p:nvSpPr>
        <p:spPr bwMode="auto">
          <a:xfrm flipV="1">
            <a:off x="5726113" y="3330575"/>
            <a:ext cx="1577975" cy="827088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2492" name="Line 102"/>
          <p:cNvSpPr>
            <a:spLocks noChangeShapeType="1"/>
          </p:cNvSpPr>
          <p:nvPr/>
        </p:nvSpPr>
        <p:spPr bwMode="auto">
          <a:xfrm>
            <a:off x="6499225" y="3309938"/>
            <a:ext cx="0" cy="314325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2493" name="Line 103"/>
          <p:cNvSpPr>
            <a:spLocks noChangeShapeType="1"/>
          </p:cNvSpPr>
          <p:nvPr/>
        </p:nvSpPr>
        <p:spPr bwMode="auto">
          <a:xfrm>
            <a:off x="6499225" y="3821113"/>
            <a:ext cx="0" cy="314325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2494" name="Line 104"/>
          <p:cNvSpPr>
            <a:spLocks noChangeShapeType="1"/>
          </p:cNvSpPr>
          <p:nvPr/>
        </p:nvSpPr>
        <p:spPr bwMode="auto">
          <a:xfrm>
            <a:off x="5703888" y="4919663"/>
            <a:ext cx="784225" cy="784225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2495" name="Line 105"/>
          <p:cNvSpPr>
            <a:spLocks noChangeShapeType="1"/>
          </p:cNvSpPr>
          <p:nvPr/>
        </p:nvSpPr>
        <p:spPr bwMode="auto">
          <a:xfrm>
            <a:off x="7272338" y="1719263"/>
            <a:ext cx="0" cy="817562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2496" name="Line 106"/>
          <p:cNvSpPr>
            <a:spLocks noChangeShapeType="1"/>
          </p:cNvSpPr>
          <p:nvPr/>
        </p:nvSpPr>
        <p:spPr bwMode="auto">
          <a:xfrm flipV="1">
            <a:off x="8110538" y="3810000"/>
            <a:ext cx="336550" cy="30480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2497" name="Line 107"/>
          <p:cNvSpPr>
            <a:spLocks noChangeShapeType="1"/>
          </p:cNvSpPr>
          <p:nvPr/>
        </p:nvSpPr>
        <p:spPr bwMode="auto">
          <a:xfrm>
            <a:off x="6510338" y="4919663"/>
            <a:ext cx="1524000" cy="76200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2498" name="Line 108"/>
          <p:cNvSpPr>
            <a:spLocks noChangeShapeType="1"/>
          </p:cNvSpPr>
          <p:nvPr/>
        </p:nvSpPr>
        <p:spPr bwMode="auto">
          <a:xfrm>
            <a:off x="7281863" y="4930775"/>
            <a:ext cx="0" cy="239713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2499" name="Line 109"/>
          <p:cNvSpPr>
            <a:spLocks noChangeShapeType="1"/>
          </p:cNvSpPr>
          <p:nvPr/>
        </p:nvSpPr>
        <p:spPr bwMode="auto">
          <a:xfrm>
            <a:off x="7292975" y="5356225"/>
            <a:ext cx="0" cy="358775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2500" name="Line 110"/>
          <p:cNvSpPr>
            <a:spLocks noChangeShapeType="1"/>
          </p:cNvSpPr>
          <p:nvPr/>
        </p:nvSpPr>
        <p:spPr bwMode="auto">
          <a:xfrm flipH="1">
            <a:off x="7304088" y="2547938"/>
            <a:ext cx="773112" cy="1577975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2501" name="Freeform 111"/>
          <p:cNvSpPr>
            <a:spLocks/>
          </p:cNvSpPr>
          <p:nvPr/>
        </p:nvSpPr>
        <p:spPr bwMode="auto">
          <a:xfrm>
            <a:off x="8077200" y="1763713"/>
            <a:ext cx="296863" cy="1566862"/>
          </a:xfrm>
          <a:custGeom>
            <a:avLst/>
            <a:gdLst>
              <a:gd name="T0" fmla="*/ 0 w 187"/>
              <a:gd name="T1" fmla="*/ 0 h 987"/>
              <a:gd name="T2" fmla="*/ 2147483646 w 187"/>
              <a:gd name="T3" fmla="*/ 2147483646 h 987"/>
              <a:gd name="T4" fmla="*/ 2147483646 w 187"/>
              <a:gd name="T5" fmla="*/ 2147483646 h 987"/>
              <a:gd name="T6" fmla="*/ 0 60000 65536"/>
              <a:gd name="T7" fmla="*/ 0 60000 65536"/>
              <a:gd name="T8" fmla="*/ 0 60000 65536"/>
              <a:gd name="T9" fmla="*/ 0 w 187"/>
              <a:gd name="T10" fmla="*/ 0 h 987"/>
              <a:gd name="T11" fmla="*/ 187 w 187"/>
              <a:gd name="T12" fmla="*/ 987 h 98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7" h="987">
                <a:moveTo>
                  <a:pt x="0" y="0"/>
                </a:moveTo>
                <a:cubicBezTo>
                  <a:pt x="91" y="158"/>
                  <a:pt x="183" y="316"/>
                  <a:pt x="185" y="480"/>
                </a:cubicBezTo>
                <a:cubicBezTo>
                  <a:pt x="187" y="644"/>
                  <a:pt x="42" y="903"/>
                  <a:pt x="14" y="987"/>
                </a:cubicBezTo>
              </a:path>
            </a:pathLst>
          </a:custGeom>
          <a:noFill/>
          <a:ln w="57150" cmpd="sng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2502" name="Line 112"/>
          <p:cNvSpPr>
            <a:spLocks noChangeShapeType="1"/>
          </p:cNvSpPr>
          <p:nvPr/>
        </p:nvSpPr>
        <p:spPr bwMode="auto">
          <a:xfrm>
            <a:off x="8099425" y="4930775"/>
            <a:ext cx="315913" cy="261938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cxnSp>
        <p:nvCxnSpPr>
          <p:cNvPr id="115" name="Straight Connector 114"/>
          <p:cNvCxnSpPr/>
          <p:nvPr/>
        </p:nvCxnSpPr>
        <p:spPr>
          <a:xfrm>
            <a:off x="0" y="990600"/>
            <a:ext cx="9144000" cy="0"/>
          </a:xfrm>
          <a:prstGeom prst="line">
            <a:avLst/>
          </a:prstGeom>
          <a:ln w="63500" cmpd="sng">
            <a:solidFill>
              <a:schemeClr val="accent5">
                <a:lumMod val="40000"/>
                <a:lumOff val="60000"/>
              </a:schemeClr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16" name="Title 1"/>
          <p:cNvSpPr txBox="1">
            <a:spLocks/>
          </p:cNvSpPr>
          <p:nvPr/>
        </p:nvSpPr>
        <p:spPr bwMode="auto">
          <a:xfrm>
            <a:off x="381000" y="0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solidFill>
                  <a:prstClr val="black"/>
                </a:solidFill>
                <a:latin typeface="Calibri"/>
                <a:ea typeface="+mj-ea"/>
                <a:cs typeface="+mj-cs"/>
              </a:rPr>
              <a:t>Topological Order: Excitations</a:t>
            </a:r>
          </a:p>
        </p:txBody>
      </p:sp>
      <p:sp>
        <p:nvSpPr>
          <p:cNvPr id="62505" name="Line 79"/>
          <p:cNvSpPr>
            <a:spLocks noChangeShapeType="1"/>
          </p:cNvSpPr>
          <p:nvPr/>
        </p:nvSpPr>
        <p:spPr bwMode="auto">
          <a:xfrm>
            <a:off x="3403600" y="2198688"/>
            <a:ext cx="0" cy="609600"/>
          </a:xfrm>
          <a:prstGeom prst="line">
            <a:avLst/>
          </a:prstGeom>
          <a:noFill/>
          <a:ln w="57150">
            <a:solidFill>
              <a:srgbClr val="00B05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2506" name="Line 79"/>
          <p:cNvSpPr>
            <a:spLocks noChangeShapeType="1"/>
          </p:cNvSpPr>
          <p:nvPr/>
        </p:nvSpPr>
        <p:spPr bwMode="auto">
          <a:xfrm>
            <a:off x="3411538" y="3005138"/>
            <a:ext cx="0" cy="609600"/>
          </a:xfrm>
          <a:prstGeom prst="line">
            <a:avLst/>
          </a:prstGeom>
          <a:noFill/>
          <a:ln w="57150">
            <a:solidFill>
              <a:srgbClr val="00B05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117" name="TextBox 116"/>
          <p:cNvSpPr txBox="1"/>
          <p:nvPr/>
        </p:nvSpPr>
        <p:spPr>
          <a:xfrm>
            <a:off x="1504950" y="6238875"/>
            <a:ext cx="5830888" cy="400050"/>
          </a:xfrm>
          <a:prstGeom prst="rect">
            <a:avLst/>
          </a:prstGeom>
          <a:noFill/>
          <a:ln w="25400">
            <a:solidFill>
              <a:schemeClr val="accent4"/>
            </a:solidFill>
          </a:ln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000" dirty="0">
                <a:solidFill>
                  <a:prstClr val="black"/>
                </a:solidFill>
                <a:latin typeface="Arial" charset="0"/>
              </a:rPr>
              <a:t>Breaking a bond creates an excitation with </a:t>
            </a:r>
            <a:r>
              <a:rPr lang="en-US" sz="2000" dirty="0" err="1">
                <a:solidFill>
                  <a:prstClr val="black"/>
                </a:solidFill>
                <a:latin typeface="Arial" charset="0"/>
              </a:rPr>
              <a:t>S</a:t>
            </a:r>
            <a:r>
              <a:rPr lang="en-US" sz="2000" baseline="-25000" dirty="0" err="1">
                <a:solidFill>
                  <a:prstClr val="black"/>
                </a:solidFill>
                <a:latin typeface="Arial" charset="0"/>
              </a:rPr>
              <a:t>z</a:t>
            </a:r>
            <a:r>
              <a:rPr lang="en-US" sz="2000" dirty="0">
                <a:solidFill>
                  <a:prstClr val="black"/>
                </a:solidFill>
                <a:latin typeface="Arial" charset="0"/>
              </a:rPr>
              <a:t> = 1</a:t>
            </a:r>
          </a:p>
        </p:txBody>
      </p:sp>
    </p:spTree>
    <p:extLst>
      <p:ext uri="{BB962C8B-B14F-4D97-AF65-F5344CB8AC3E}">
        <p14:creationId xmlns:p14="http://schemas.microsoft.com/office/powerpoint/2010/main" val="458187939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490" name="Group 2"/>
          <p:cNvGrpSpPr>
            <a:grpSpLocks/>
          </p:cNvGrpSpPr>
          <p:nvPr/>
        </p:nvGrpSpPr>
        <p:grpSpPr bwMode="auto">
          <a:xfrm>
            <a:off x="990600" y="1676400"/>
            <a:ext cx="3276600" cy="4114800"/>
            <a:chOff x="768" y="1056"/>
            <a:chExt cx="2064" cy="2592"/>
          </a:xfrm>
        </p:grpSpPr>
        <p:grpSp>
          <p:nvGrpSpPr>
            <p:cNvPr id="63568" name="Group 3"/>
            <p:cNvGrpSpPr>
              <a:grpSpLocks/>
            </p:cNvGrpSpPr>
            <p:nvPr/>
          </p:nvGrpSpPr>
          <p:grpSpPr bwMode="auto">
            <a:xfrm>
              <a:off x="768" y="3052"/>
              <a:ext cx="2064" cy="96"/>
              <a:chOff x="1056" y="1920"/>
              <a:chExt cx="2064" cy="96"/>
            </a:xfrm>
          </p:grpSpPr>
          <p:sp>
            <p:nvSpPr>
              <p:cNvPr id="63599" name="Oval 4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3600" name="Oval 5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3601" name="Oval 6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3602" name="Oval 7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3603" name="Oval 8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63569" name="Group 9"/>
            <p:cNvGrpSpPr>
              <a:grpSpLocks/>
            </p:cNvGrpSpPr>
            <p:nvPr/>
          </p:nvGrpSpPr>
          <p:grpSpPr bwMode="auto">
            <a:xfrm>
              <a:off x="768" y="2553"/>
              <a:ext cx="2064" cy="96"/>
              <a:chOff x="1056" y="1920"/>
              <a:chExt cx="2064" cy="96"/>
            </a:xfrm>
          </p:grpSpPr>
          <p:sp>
            <p:nvSpPr>
              <p:cNvPr id="63594" name="Oval 10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3595" name="Oval 11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3596" name="Oval 12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3597" name="Oval 13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3598" name="Oval 14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63570" name="Group 15"/>
            <p:cNvGrpSpPr>
              <a:grpSpLocks/>
            </p:cNvGrpSpPr>
            <p:nvPr/>
          </p:nvGrpSpPr>
          <p:grpSpPr bwMode="auto">
            <a:xfrm>
              <a:off x="768" y="3552"/>
              <a:ext cx="2064" cy="96"/>
              <a:chOff x="1056" y="1920"/>
              <a:chExt cx="2064" cy="96"/>
            </a:xfrm>
          </p:grpSpPr>
          <p:sp>
            <p:nvSpPr>
              <p:cNvPr id="63589" name="Oval 16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3590" name="Oval 17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3591" name="Oval 18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3592" name="Oval 19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3593" name="Oval 20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63571" name="Group 21"/>
            <p:cNvGrpSpPr>
              <a:grpSpLocks/>
            </p:cNvGrpSpPr>
            <p:nvPr/>
          </p:nvGrpSpPr>
          <p:grpSpPr bwMode="auto">
            <a:xfrm>
              <a:off x="768" y="1555"/>
              <a:ext cx="2064" cy="96"/>
              <a:chOff x="1056" y="1920"/>
              <a:chExt cx="2064" cy="96"/>
            </a:xfrm>
          </p:grpSpPr>
          <p:sp>
            <p:nvSpPr>
              <p:cNvPr id="63584" name="Oval 22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3585" name="Oval 23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3586" name="Oval 24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3587" name="Oval 25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3588" name="Oval 26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63572" name="Group 27"/>
            <p:cNvGrpSpPr>
              <a:grpSpLocks/>
            </p:cNvGrpSpPr>
            <p:nvPr/>
          </p:nvGrpSpPr>
          <p:grpSpPr bwMode="auto">
            <a:xfrm>
              <a:off x="768" y="1056"/>
              <a:ext cx="2064" cy="96"/>
              <a:chOff x="1056" y="1920"/>
              <a:chExt cx="2064" cy="96"/>
            </a:xfrm>
          </p:grpSpPr>
          <p:sp>
            <p:nvSpPr>
              <p:cNvPr id="63579" name="Oval 28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3580" name="Oval 29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3581" name="Oval 30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3582" name="Oval 31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3583" name="Oval 32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63573" name="Group 33"/>
            <p:cNvGrpSpPr>
              <a:grpSpLocks/>
            </p:cNvGrpSpPr>
            <p:nvPr/>
          </p:nvGrpSpPr>
          <p:grpSpPr bwMode="auto">
            <a:xfrm>
              <a:off x="768" y="2054"/>
              <a:ext cx="2064" cy="96"/>
              <a:chOff x="1056" y="1920"/>
              <a:chExt cx="2064" cy="96"/>
            </a:xfrm>
          </p:grpSpPr>
          <p:sp>
            <p:nvSpPr>
              <p:cNvPr id="63574" name="Oval 34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3575" name="Oval 35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3576" name="Oval 36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3577" name="Oval 37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3578" name="Oval 38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63491" name="Group 39"/>
          <p:cNvGrpSpPr>
            <a:grpSpLocks/>
          </p:cNvGrpSpPr>
          <p:nvPr/>
        </p:nvGrpSpPr>
        <p:grpSpPr bwMode="auto">
          <a:xfrm>
            <a:off x="4876800" y="1676400"/>
            <a:ext cx="3276600" cy="4114800"/>
            <a:chOff x="768" y="1056"/>
            <a:chExt cx="2064" cy="2592"/>
          </a:xfrm>
        </p:grpSpPr>
        <p:grpSp>
          <p:nvGrpSpPr>
            <p:cNvPr id="63532" name="Group 40"/>
            <p:cNvGrpSpPr>
              <a:grpSpLocks/>
            </p:cNvGrpSpPr>
            <p:nvPr/>
          </p:nvGrpSpPr>
          <p:grpSpPr bwMode="auto">
            <a:xfrm>
              <a:off x="768" y="3052"/>
              <a:ext cx="2064" cy="96"/>
              <a:chOff x="1056" y="1920"/>
              <a:chExt cx="2064" cy="96"/>
            </a:xfrm>
          </p:grpSpPr>
          <p:sp>
            <p:nvSpPr>
              <p:cNvPr id="63563" name="Oval 41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3564" name="Oval 42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3565" name="Oval 43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3566" name="Oval 44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3567" name="Oval 45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63533" name="Group 46"/>
            <p:cNvGrpSpPr>
              <a:grpSpLocks/>
            </p:cNvGrpSpPr>
            <p:nvPr/>
          </p:nvGrpSpPr>
          <p:grpSpPr bwMode="auto">
            <a:xfrm>
              <a:off x="768" y="2553"/>
              <a:ext cx="2064" cy="96"/>
              <a:chOff x="1056" y="1920"/>
              <a:chExt cx="2064" cy="96"/>
            </a:xfrm>
          </p:grpSpPr>
          <p:sp>
            <p:nvSpPr>
              <p:cNvPr id="63558" name="Oval 47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3559" name="Oval 48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3560" name="Oval 49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3561" name="Oval 50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3562" name="Oval 51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63534" name="Group 52"/>
            <p:cNvGrpSpPr>
              <a:grpSpLocks/>
            </p:cNvGrpSpPr>
            <p:nvPr/>
          </p:nvGrpSpPr>
          <p:grpSpPr bwMode="auto">
            <a:xfrm>
              <a:off x="768" y="3552"/>
              <a:ext cx="2064" cy="96"/>
              <a:chOff x="1056" y="1920"/>
              <a:chExt cx="2064" cy="96"/>
            </a:xfrm>
          </p:grpSpPr>
          <p:sp>
            <p:nvSpPr>
              <p:cNvPr id="63553" name="Oval 53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3554" name="Oval 54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3555" name="Oval 55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3556" name="Oval 56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3557" name="Oval 57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63535" name="Group 58"/>
            <p:cNvGrpSpPr>
              <a:grpSpLocks/>
            </p:cNvGrpSpPr>
            <p:nvPr/>
          </p:nvGrpSpPr>
          <p:grpSpPr bwMode="auto">
            <a:xfrm>
              <a:off x="768" y="1555"/>
              <a:ext cx="2064" cy="96"/>
              <a:chOff x="1056" y="1920"/>
              <a:chExt cx="2064" cy="96"/>
            </a:xfrm>
          </p:grpSpPr>
          <p:sp>
            <p:nvSpPr>
              <p:cNvPr id="63548" name="Oval 59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3549" name="Oval 60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3550" name="Oval 61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3551" name="Oval 62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3552" name="Oval 63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63536" name="Group 64"/>
            <p:cNvGrpSpPr>
              <a:grpSpLocks/>
            </p:cNvGrpSpPr>
            <p:nvPr/>
          </p:nvGrpSpPr>
          <p:grpSpPr bwMode="auto">
            <a:xfrm>
              <a:off x="768" y="1056"/>
              <a:ext cx="2064" cy="96"/>
              <a:chOff x="1056" y="1920"/>
              <a:chExt cx="2064" cy="96"/>
            </a:xfrm>
          </p:grpSpPr>
          <p:sp>
            <p:nvSpPr>
              <p:cNvPr id="63543" name="Oval 65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3544" name="Oval 66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3545" name="Oval 67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3546" name="Oval 68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3547" name="Oval 69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63537" name="Group 70"/>
            <p:cNvGrpSpPr>
              <a:grpSpLocks/>
            </p:cNvGrpSpPr>
            <p:nvPr/>
          </p:nvGrpSpPr>
          <p:grpSpPr bwMode="auto">
            <a:xfrm>
              <a:off x="768" y="2054"/>
              <a:ext cx="2064" cy="96"/>
              <a:chOff x="1056" y="1920"/>
              <a:chExt cx="2064" cy="96"/>
            </a:xfrm>
          </p:grpSpPr>
          <p:sp>
            <p:nvSpPr>
              <p:cNvPr id="63538" name="Oval 71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3539" name="Oval 72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3540" name="Oval 73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3541" name="Oval 74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3542" name="Oval 75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</p:grpSp>
      <p:sp>
        <p:nvSpPr>
          <p:cNvPr id="63492" name="Line 77"/>
          <p:cNvSpPr>
            <a:spLocks noChangeShapeType="1"/>
          </p:cNvSpPr>
          <p:nvPr/>
        </p:nvSpPr>
        <p:spPr bwMode="auto">
          <a:xfrm flipH="1" flipV="1">
            <a:off x="696913" y="5519738"/>
            <a:ext cx="369887" cy="195262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3493" name="Line 78"/>
          <p:cNvSpPr>
            <a:spLocks noChangeShapeType="1"/>
          </p:cNvSpPr>
          <p:nvPr/>
        </p:nvSpPr>
        <p:spPr bwMode="auto">
          <a:xfrm flipV="1">
            <a:off x="1524000" y="4114800"/>
            <a:ext cx="304800" cy="38100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3494" name="Line 79"/>
          <p:cNvSpPr>
            <a:spLocks noChangeShapeType="1"/>
          </p:cNvSpPr>
          <p:nvPr/>
        </p:nvSpPr>
        <p:spPr bwMode="auto">
          <a:xfrm>
            <a:off x="1066800" y="4114800"/>
            <a:ext cx="762000" cy="76200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3495" name="Line 80"/>
          <p:cNvSpPr>
            <a:spLocks noChangeShapeType="1"/>
          </p:cNvSpPr>
          <p:nvPr/>
        </p:nvSpPr>
        <p:spPr bwMode="auto">
          <a:xfrm flipV="1">
            <a:off x="1066800" y="4572000"/>
            <a:ext cx="381000" cy="38100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3496" name="Line 81"/>
          <p:cNvSpPr>
            <a:spLocks noChangeShapeType="1"/>
          </p:cNvSpPr>
          <p:nvPr/>
        </p:nvSpPr>
        <p:spPr bwMode="auto">
          <a:xfrm flipH="1">
            <a:off x="685800" y="3352800"/>
            <a:ext cx="381000" cy="30480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3497" name="Line 82"/>
          <p:cNvSpPr>
            <a:spLocks noChangeShapeType="1"/>
          </p:cNvSpPr>
          <p:nvPr/>
        </p:nvSpPr>
        <p:spPr bwMode="auto">
          <a:xfrm flipV="1">
            <a:off x="1828800" y="4953000"/>
            <a:ext cx="762000" cy="76200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3498" name="Line 83"/>
          <p:cNvSpPr>
            <a:spLocks noChangeShapeType="1"/>
          </p:cNvSpPr>
          <p:nvPr/>
        </p:nvSpPr>
        <p:spPr bwMode="auto">
          <a:xfrm>
            <a:off x="2590800" y="5715000"/>
            <a:ext cx="838200" cy="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3499" name="Line 84"/>
          <p:cNvSpPr>
            <a:spLocks noChangeShapeType="1"/>
          </p:cNvSpPr>
          <p:nvPr/>
        </p:nvSpPr>
        <p:spPr bwMode="auto">
          <a:xfrm flipH="1">
            <a:off x="3375025" y="4138613"/>
            <a:ext cx="12700" cy="738187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3500" name="Line 85"/>
          <p:cNvSpPr>
            <a:spLocks noChangeShapeType="1"/>
          </p:cNvSpPr>
          <p:nvPr/>
        </p:nvSpPr>
        <p:spPr bwMode="auto">
          <a:xfrm>
            <a:off x="1851025" y="3330575"/>
            <a:ext cx="773113" cy="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3501" name="Freeform 86"/>
          <p:cNvSpPr>
            <a:spLocks/>
          </p:cNvSpPr>
          <p:nvPr/>
        </p:nvSpPr>
        <p:spPr bwMode="auto">
          <a:xfrm>
            <a:off x="1100138" y="1392238"/>
            <a:ext cx="1533525" cy="360362"/>
          </a:xfrm>
          <a:custGeom>
            <a:avLst/>
            <a:gdLst>
              <a:gd name="T0" fmla="*/ 0 w 966"/>
              <a:gd name="T1" fmla="*/ 2147483646 h 227"/>
              <a:gd name="T2" fmla="*/ 2147483646 w 966"/>
              <a:gd name="T3" fmla="*/ 2147483646 h 227"/>
              <a:gd name="T4" fmla="*/ 2147483646 w 966"/>
              <a:gd name="T5" fmla="*/ 2147483646 h 227"/>
              <a:gd name="T6" fmla="*/ 0 60000 65536"/>
              <a:gd name="T7" fmla="*/ 0 60000 65536"/>
              <a:gd name="T8" fmla="*/ 0 60000 65536"/>
              <a:gd name="T9" fmla="*/ 0 w 966"/>
              <a:gd name="T10" fmla="*/ 0 h 227"/>
              <a:gd name="T11" fmla="*/ 966 w 966"/>
              <a:gd name="T12" fmla="*/ 227 h 22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966" h="227">
                <a:moveTo>
                  <a:pt x="0" y="227"/>
                </a:moveTo>
                <a:cubicBezTo>
                  <a:pt x="149" y="114"/>
                  <a:pt x="298" y="2"/>
                  <a:pt x="459" y="1"/>
                </a:cubicBezTo>
                <a:cubicBezTo>
                  <a:pt x="620" y="0"/>
                  <a:pt x="793" y="110"/>
                  <a:pt x="966" y="220"/>
                </a:cubicBezTo>
              </a:path>
            </a:pathLst>
          </a:custGeom>
          <a:noFill/>
          <a:ln w="57150" cmpd="sng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3502" name="Line 87"/>
          <p:cNvSpPr>
            <a:spLocks noChangeShapeType="1"/>
          </p:cNvSpPr>
          <p:nvPr/>
        </p:nvSpPr>
        <p:spPr bwMode="auto">
          <a:xfrm flipH="1">
            <a:off x="1055688" y="1741488"/>
            <a:ext cx="795337" cy="784225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3503" name="Line 88"/>
          <p:cNvSpPr>
            <a:spLocks noChangeShapeType="1"/>
          </p:cNvSpPr>
          <p:nvPr/>
        </p:nvSpPr>
        <p:spPr bwMode="auto">
          <a:xfrm>
            <a:off x="1806575" y="2547938"/>
            <a:ext cx="806450" cy="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3504" name="Line 89"/>
          <p:cNvSpPr>
            <a:spLocks noChangeShapeType="1"/>
          </p:cNvSpPr>
          <p:nvPr/>
        </p:nvSpPr>
        <p:spPr bwMode="auto">
          <a:xfrm flipV="1">
            <a:off x="3387725" y="2536825"/>
            <a:ext cx="803275" cy="83185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3505" name="Line 91"/>
          <p:cNvSpPr>
            <a:spLocks noChangeShapeType="1"/>
          </p:cNvSpPr>
          <p:nvPr/>
        </p:nvSpPr>
        <p:spPr bwMode="auto">
          <a:xfrm>
            <a:off x="4168775" y="4103688"/>
            <a:ext cx="784225" cy="1589087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3506" name="Line 92"/>
          <p:cNvSpPr>
            <a:spLocks noChangeShapeType="1"/>
          </p:cNvSpPr>
          <p:nvPr/>
        </p:nvSpPr>
        <p:spPr bwMode="auto">
          <a:xfrm>
            <a:off x="4191000" y="4941888"/>
            <a:ext cx="0" cy="784225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3507" name="Line 93"/>
          <p:cNvSpPr>
            <a:spLocks noChangeShapeType="1"/>
          </p:cNvSpPr>
          <p:nvPr/>
        </p:nvSpPr>
        <p:spPr bwMode="auto">
          <a:xfrm flipV="1">
            <a:off x="4168775" y="2568575"/>
            <a:ext cx="1568450" cy="741363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3508" name="Line 94"/>
          <p:cNvSpPr>
            <a:spLocks noChangeShapeType="1"/>
          </p:cNvSpPr>
          <p:nvPr/>
        </p:nvSpPr>
        <p:spPr bwMode="auto">
          <a:xfrm>
            <a:off x="4953000" y="2568575"/>
            <a:ext cx="0" cy="30480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3509" name="Line 95"/>
          <p:cNvSpPr>
            <a:spLocks noChangeShapeType="1"/>
          </p:cNvSpPr>
          <p:nvPr/>
        </p:nvSpPr>
        <p:spPr bwMode="auto">
          <a:xfrm>
            <a:off x="4953000" y="3025775"/>
            <a:ext cx="0" cy="30480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3510" name="Line 96"/>
          <p:cNvSpPr>
            <a:spLocks noChangeShapeType="1"/>
          </p:cNvSpPr>
          <p:nvPr/>
        </p:nvSpPr>
        <p:spPr bwMode="auto">
          <a:xfrm>
            <a:off x="3417888" y="1741488"/>
            <a:ext cx="773112" cy="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3511" name="Line 97"/>
          <p:cNvSpPr>
            <a:spLocks noChangeShapeType="1"/>
          </p:cNvSpPr>
          <p:nvPr/>
        </p:nvSpPr>
        <p:spPr bwMode="auto">
          <a:xfrm>
            <a:off x="4953000" y="1719263"/>
            <a:ext cx="1555750" cy="817562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3512" name="Line 98"/>
          <p:cNvSpPr>
            <a:spLocks noChangeShapeType="1"/>
          </p:cNvSpPr>
          <p:nvPr/>
        </p:nvSpPr>
        <p:spPr bwMode="auto">
          <a:xfrm>
            <a:off x="5737225" y="1730375"/>
            <a:ext cx="773113" cy="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3513" name="Line 99"/>
          <p:cNvSpPr>
            <a:spLocks noChangeShapeType="1"/>
          </p:cNvSpPr>
          <p:nvPr/>
        </p:nvSpPr>
        <p:spPr bwMode="auto">
          <a:xfrm flipH="1">
            <a:off x="4930775" y="3363913"/>
            <a:ext cx="784225" cy="750887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3514" name="Line 100"/>
          <p:cNvSpPr>
            <a:spLocks noChangeShapeType="1"/>
          </p:cNvSpPr>
          <p:nvPr/>
        </p:nvSpPr>
        <p:spPr bwMode="auto">
          <a:xfrm>
            <a:off x="4964113" y="4919663"/>
            <a:ext cx="762000" cy="784225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3515" name="Line 101"/>
          <p:cNvSpPr>
            <a:spLocks noChangeShapeType="1"/>
          </p:cNvSpPr>
          <p:nvPr/>
        </p:nvSpPr>
        <p:spPr bwMode="auto">
          <a:xfrm flipV="1">
            <a:off x="5726113" y="3330575"/>
            <a:ext cx="1577975" cy="827088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3516" name="Line 102"/>
          <p:cNvSpPr>
            <a:spLocks noChangeShapeType="1"/>
          </p:cNvSpPr>
          <p:nvPr/>
        </p:nvSpPr>
        <p:spPr bwMode="auto">
          <a:xfrm>
            <a:off x="6499225" y="3309938"/>
            <a:ext cx="0" cy="314325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3517" name="Line 103"/>
          <p:cNvSpPr>
            <a:spLocks noChangeShapeType="1"/>
          </p:cNvSpPr>
          <p:nvPr/>
        </p:nvSpPr>
        <p:spPr bwMode="auto">
          <a:xfrm>
            <a:off x="6499225" y="3821113"/>
            <a:ext cx="0" cy="314325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3518" name="Line 104"/>
          <p:cNvSpPr>
            <a:spLocks noChangeShapeType="1"/>
          </p:cNvSpPr>
          <p:nvPr/>
        </p:nvSpPr>
        <p:spPr bwMode="auto">
          <a:xfrm>
            <a:off x="5703888" y="4919663"/>
            <a:ext cx="784225" cy="784225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3519" name="Line 105"/>
          <p:cNvSpPr>
            <a:spLocks noChangeShapeType="1"/>
          </p:cNvSpPr>
          <p:nvPr/>
        </p:nvSpPr>
        <p:spPr bwMode="auto">
          <a:xfrm>
            <a:off x="7272338" y="1719263"/>
            <a:ext cx="0" cy="817562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3520" name="Line 106"/>
          <p:cNvSpPr>
            <a:spLocks noChangeShapeType="1"/>
          </p:cNvSpPr>
          <p:nvPr/>
        </p:nvSpPr>
        <p:spPr bwMode="auto">
          <a:xfrm flipV="1">
            <a:off x="8110538" y="3810000"/>
            <a:ext cx="336550" cy="30480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3521" name="Line 107"/>
          <p:cNvSpPr>
            <a:spLocks noChangeShapeType="1"/>
          </p:cNvSpPr>
          <p:nvPr/>
        </p:nvSpPr>
        <p:spPr bwMode="auto">
          <a:xfrm>
            <a:off x="6510338" y="4919663"/>
            <a:ext cx="1524000" cy="76200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3522" name="Line 108"/>
          <p:cNvSpPr>
            <a:spLocks noChangeShapeType="1"/>
          </p:cNvSpPr>
          <p:nvPr/>
        </p:nvSpPr>
        <p:spPr bwMode="auto">
          <a:xfrm>
            <a:off x="7281863" y="4930775"/>
            <a:ext cx="0" cy="239713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3523" name="Line 109"/>
          <p:cNvSpPr>
            <a:spLocks noChangeShapeType="1"/>
          </p:cNvSpPr>
          <p:nvPr/>
        </p:nvSpPr>
        <p:spPr bwMode="auto">
          <a:xfrm>
            <a:off x="7292975" y="5356225"/>
            <a:ext cx="0" cy="358775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3524" name="Line 110"/>
          <p:cNvSpPr>
            <a:spLocks noChangeShapeType="1"/>
          </p:cNvSpPr>
          <p:nvPr/>
        </p:nvSpPr>
        <p:spPr bwMode="auto">
          <a:xfrm flipH="1">
            <a:off x="7304088" y="2547938"/>
            <a:ext cx="773112" cy="1577975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3525" name="Freeform 111"/>
          <p:cNvSpPr>
            <a:spLocks/>
          </p:cNvSpPr>
          <p:nvPr/>
        </p:nvSpPr>
        <p:spPr bwMode="auto">
          <a:xfrm>
            <a:off x="8077200" y="1763713"/>
            <a:ext cx="296863" cy="1566862"/>
          </a:xfrm>
          <a:custGeom>
            <a:avLst/>
            <a:gdLst>
              <a:gd name="T0" fmla="*/ 0 w 187"/>
              <a:gd name="T1" fmla="*/ 0 h 987"/>
              <a:gd name="T2" fmla="*/ 2147483646 w 187"/>
              <a:gd name="T3" fmla="*/ 2147483646 h 987"/>
              <a:gd name="T4" fmla="*/ 2147483646 w 187"/>
              <a:gd name="T5" fmla="*/ 2147483646 h 987"/>
              <a:gd name="T6" fmla="*/ 0 60000 65536"/>
              <a:gd name="T7" fmla="*/ 0 60000 65536"/>
              <a:gd name="T8" fmla="*/ 0 60000 65536"/>
              <a:gd name="T9" fmla="*/ 0 w 187"/>
              <a:gd name="T10" fmla="*/ 0 h 987"/>
              <a:gd name="T11" fmla="*/ 187 w 187"/>
              <a:gd name="T12" fmla="*/ 987 h 98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7" h="987">
                <a:moveTo>
                  <a:pt x="0" y="0"/>
                </a:moveTo>
                <a:cubicBezTo>
                  <a:pt x="91" y="158"/>
                  <a:pt x="183" y="316"/>
                  <a:pt x="185" y="480"/>
                </a:cubicBezTo>
                <a:cubicBezTo>
                  <a:pt x="187" y="644"/>
                  <a:pt x="42" y="903"/>
                  <a:pt x="14" y="987"/>
                </a:cubicBezTo>
              </a:path>
            </a:pathLst>
          </a:custGeom>
          <a:noFill/>
          <a:ln w="57150" cmpd="sng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3526" name="Line 112"/>
          <p:cNvSpPr>
            <a:spLocks noChangeShapeType="1"/>
          </p:cNvSpPr>
          <p:nvPr/>
        </p:nvSpPr>
        <p:spPr bwMode="auto">
          <a:xfrm>
            <a:off x="8099425" y="4930775"/>
            <a:ext cx="315913" cy="261938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cxnSp>
        <p:nvCxnSpPr>
          <p:cNvPr id="115" name="Straight Connector 114"/>
          <p:cNvCxnSpPr/>
          <p:nvPr/>
        </p:nvCxnSpPr>
        <p:spPr>
          <a:xfrm>
            <a:off x="0" y="990600"/>
            <a:ext cx="9144000" cy="0"/>
          </a:xfrm>
          <a:prstGeom prst="line">
            <a:avLst/>
          </a:prstGeom>
          <a:ln w="63500" cmpd="sng">
            <a:solidFill>
              <a:schemeClr val="accent5">
                <a:lumMod val="40000"/>
                <a:lumOff val="60000"/>
              </a:schemeClr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63528" name="Line 79"/>
          <p:cNvSpPr>
            <a:spLocks noChangeShapeType="1"/>
          </p:cNvSpPr>
          <p:nvPr/>
        </p:nvSpPr>
        <p:spPr bwMode="auto">
          <a:xfrm>
            <a:off x="3403600" y="2198688"/>
            <a:ext cx="0" cy="609600"/>
          </a:xfrm>
          <a:prstGeom prst="line">
            <a:avLst/>
          </a:prstGeom>
          <a:noFill/>
          <a:ln w="57150">
            <a:solidFill>
              <a:srgbClr val="00B05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3529" name="Line 79"/>
          <p:cNvSpPr>
            <a:spLocks noChangeShapeType="1"/>
          </p:cNvSpPr>
          <p:nvPr/>
        </p:nvSpPr>
        <p:spPr bwMode="auto">
          <a:xfrm>
            <a:off x="2632075" y="3784600"/>
            <a:ext cx="0" cy="609600"/>
          </a:xfrm>
          <a:prstGeom prst="line">
            <a:avLst/>
          </a:prstGeom>
          <a:noFill/>
          <a:ln w="57150">
            <a:solidFill>
              <a:srgbClr val="00B05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117" name="Title 1"/>
          <p:cNvSpPr txBox="1">
            <a:spLocks/>
          </p:cNvSpPr>
          <p:nvPr/>
        </p:nvSpPr>
        <p:spPr bwMode="auto">
          <a:xfrm>
            <a:off x="381000" y="0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solidFill>
                  <a:prstClr val="black"/>
                </a:solidFill>
                <a:latin typeface="Calibri"/>
                <a:ea typeface="+mj-ea"/>
                <a:cs typeface="+mj-cs"/>
              </a:rPr>
              <a:t>Topological Order: Excitations</a:t>
            </a:r>
          </a:p>
        </p:txBody>
      </p:sp>
      <p:sp>
        <p:nvSpPr>
          <p:cNvPr id="118" name="TextBox 117"/>
          <p:cNvSpPr txBox="1"/>
          <p:nvPr/>
        </p:nvSpPr>
        <p:spPr>
          <a:xfrm>
            <a:off x="1504950" y="6238875"/>
            <a:ext cx="5830888" cy="400050"/>
          </a:xfrm>
          <a:prstGeom prst="rect">
            <a:avLst/>
          </a:prstGeom>
          <a:noFill/>
          <a:ln w="25400">
            <a:solidFill>
              <a:schemeClr val="accent4"/>
            </a:solidFill>
          </a:ln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000" dirty="0">
                <a:solidFill>
                  <a:prstClr val="black"/>
                </a:solidFill>
                <a:latin typeface="Arial" charset="0"/>
              </a:rPr>
              <a:t>Breaking a bond creates an excitation with </a:t>
            </a:r>
            <a:r>
              <a:rPr lang="en-US" sz="2000" dirty="0" err="1">
                <a:solidFill>
                  <a:prstClr val="black"/>
                </a:solidFill>
                <a:latin typeface="Arial" charset="0"/>
              </a:rPr>
              <a:t>S</a:t>
            </a:r>
            <a:r>
              <a:rPr lang="en-US" sz="2000" baseline="-25000" dirty="0" err="1">
                <a:solidFill>
                  <a:prstClr val="black"/>
                </a:solidFill>
                <a:latin typeface="Arial" charset="0"/>
              </a:rPr>
              <a:t>z</a:t>
            </a:r>
            <a:r>
              <a:rPr lang="en-US" sz="2000" dirty="0">
                <a:solidFill>
                  <a:prstClr val="black"/>
                </a:solidFill>
                <a:latin typeface="Arial" charset="0"/>
              </a:rPr>
              <a:t> = 1</a:t>
            </a:r>
          </a:p>
        </p:txBody>
      </p:sp>
    </p:spTree>
    <p:extLst>
      <p:ext uri="{BB962C8B-B14F-4D97-AF65-F5344CB8AC3E}">
        <p14:creationId xmlns:p14="http://schemas.microsoft.com/office/powerpoint/2010/main" val="1195238783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514" name="Group 2"/>
          <p:cNvGrpSpPr>
            <a:grpSpLocks/>
          </p:cNvGrpSpPr>
          <p:nvPr/>
        </p:nvGrpSpPr>
        <p:grpSpPr bwMode="auto">
          <a:xfrm>
            <a:off x="990600" y="1676400"/>
            <a:ext cx="3276600" cy="4114800"/>
            <a:chOff x="768" y="1056"/>
            <a:chExt cx="2064" cy="2592"/>
          </a:xfrm>
        </p:grpSpPr>
        <p:grpSp>
          <p:nvGrpSpPr>
            <p:cNvPr id="64592" name="Group 3"/>
            <p:cNvGrpSpPr>
              <a:grpSpLocks/>
            </p:cNvGrpSpPr>
            <p:nvPr/>
          </p:nvGrpSpPr>
          <p:grpSpPr bwMode="auto">
            <a:xfrm>
              <a:off x="768" y="3052"/>
              <a:ext cx="2064" cy="96"/>
              <a:chOff x="1056" y="1920"/>
              <a:chExt cx="2064" cy="96"/>
            </a:xfrm>
          </p:grpSpPr>
          <p:sp>
            <p:nvSpPr>
              <p:cNvPr id="64623" name="Oval 4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4624" name="Oval 5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4625" name="Oval 6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4626" name="Oval 7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4627" name="Oval 8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64593" name="Group 9"/>
            <p:cNvGrpSpPr>
              <a:grpSpLocks/>
            </p:cNvGrpSpPr>
            <p:nvPr/>
          </p:nvGrpSpPr>
          <p:grpSpPr bwMode="auto">
            <a:xfrm>
              <a:off x="768" y="2553"/>
              <a:ext cx="2064" cy="96"/>
              <a:chOff x="1056" y="1920"/>
              <a:chExt cx="2064" cy="96"/>
            </a:xfrm>
          </p:grpSpPr>
          <p:sp>
            <p:nvSpPr>
              <p:cNvPr id="64618" name="Oval 10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4619" name="Oval 11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4620" name="Oval 12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4621" name="Oval 13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4622" name="Oval 14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64594" name="Group 15"/>
            <p:cNvGrpSpPr>
              <a:grpSpLocks/>
            </p:cNvGrpSpPr>
            <p:nvPr/>
          </p:nvGrpSpPr>
          <p:grpSpPr bwMode="auto">
            <a:xfrm>
              <a:off x="768" y="3552"/>
              <a:ext cx="2064" cy="96"/>
              <a:chOff x="1056" y="1920"/>
              <a:chExt cx="2064" cy="96"/>
            </a:xfrm>
          </p:grpSpPr>
          <p:sp>
            <p:nvSpPr>
              <p:cNvPr id="64613" name="Oval 16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4614" name="Oval 17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4615" name="Oval 18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4616" name="Oval 19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4617" name="Oval 20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64595" name="Group 21"/>
            <p:cNvGrpSpPr>
              <a:grpSpLocks/>
            </p:cNvGrpSpPr>
            <p:nvPr/>
          </p:nvGrpSpPr>
          <p:grpSpPr bwMode="auto">
            <a:xfrm>
              <a:off x="768" y="1555"/>
              <a:ext cx="2064" cy="96"/>
              <a:chOff x="1056" y="1920"/>
              <a:chExt cx="2064" cy="96"/>
            </a:xfrm>
          </p:grpSpPr>
          <p:sp>
            <p:nvSpPr>
              <p:cNvPr id="64608" name="Oval 22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4609" name="Oval 23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4610" name="Oval 24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4611" name="Oval 25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4612" name="Oval 26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64596" name="Group 27"/>
            <p:cNvGrpSpPr>
              <a:grpSpLocks/>
            </p:cNvGrpSpPr>
            <p:nvPr/>
          </p:nvGrpSpPr>
          <p:grpSpPr bwMode="auto">
            <a:xfrm>
              <a:off x="768" y="1056"/>
              <a:ext cx="2064" cy="96"/>
              <a:chOff x="1056" y="1920"/>
              <a:chExt cx="2064" cy="96"/>
            </a:xfrm>
          </p:grpSpPr>
          <p:sp>
            <p:nvSpPr>
              <p:cNvPr id="64603" name="Oval 28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4604" name="Oval 29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4605" name="Oval 30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4606" name="Oval 31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4607" name="Oval 32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64597" name="Group 33"/>
            <p:cNvGrpSpPr>
              <a:grpSpLocks/>
            </p:cNvGrpSpPr>
            <p:nvPr/>
          </p:nvGrpSpPr>
          <p:grpSpPr bwMode="auto">
            <a:xfrm>
              <a:off x="768" y="2054"/>
              <a:ext cx="2064" cy="96"/>
              <a:chOff x="1056" y="1920"/>
              <a:chExt cx="2064" cy="96"/>
            </a:xfrm>
          </p:grpSpPr>
          <p:sp>
            <p:nvSpPr>
              <p:cNvPr id="64598" name="Oval 34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4599" name="Oval 35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4600" name="Oval 36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4601" name="Oval 37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4602" name="Oval 38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64515" name="Group 39"/>
          <p:cNvGrpSpPr>
            <a:grpSpLocks/>
          </p:cNvGrpSpPr>
          <p:nvPr/>
        </p:nvGrpSpPr>
        <p:grpSpPr bwMode="auto">
          <a:xfrm>
            <a:off x="4876800" y="1676400"/>
            <a:ext cx="3276600" cy="4114800"/>
            <a:chOff x="768" y="1056"/>
            <a:chExt cx="2064" cy="2592"/>
          </a:xfrm>
        </p:grpSpPr>
        <p:grpSp>
          <p:nvGrpSpPr>
            <p:cNvPr id="64556" name="Group 40"/>
            <p:cNvGrpSpPr>
              <a:grpSpLocks/>
            </p:cNvGrpSpPr>
            <p:nvPr/>
          </p:nvGrpSpPr>
          <p:grpSpPr bwMode="auto">
            <a:xfrm>
              <a:off x="768" y="3052"/>
              <a:ext cx="2064" cy="96"/>
              <a:chOff x="1056" y="1920"/>
              <a:chExt cx="2064" cy="96"/>
            </a:xfrm>
          </p:grpSpPr>
          <p:sp>
            <p:nvSpPr>
              <p:cNvPr id="64587" name="Oval 41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4588" name="Oval 42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4589" name="Oval 43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4590" name="Oval 44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4591" name="Oval 45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64557" name="Group 46"/>
            <p:cNvGrpSpPr>
              <a:grpSpLocks/>
            </p:cNvGrpSpPr>
            <p:nvPr/>
          </p:nvGrpSpPr>
          <p:grpSpPr bwMode="auto">
            <a:xfrm>
              <a:off x="768" y="2553"/>
              <a:ext cx="2064" cy="96"/>
              <a:chOff x="1056" y="1920"/>
              <a:chExt cx="2064" cy="96"/>
            </a:xfrm>
          </p:grpSpPr>
          <p:sp>
            <p:nvSpPr>
              <p:cNvPr id="64582" name="Oval 47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4583" name="Oval 48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4584" name="Oval 49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4585" name="Oval 50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4586" name="Oval 51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64558" name="Group 52"/>
            <p:cNvGrpSpPr>
              <a:grpSpLocks/>
            </p:cNvGrpSpPr>
            <p:nvPr/>
          </p:nvGrpSpPr>
          <p:grpSpPr bwMode="auto">
            <a:xfrm>
              <a:off x="768" y="3552"/>
              <a:ext cx="2064" cy="96"/>
              <a:chOff x="1056" y="1920"/>
              <a:chExt cx="2064" cy="96"/>
            </a:xfrm>
          </p:grpSpPr>
          <p:sp>
            <p:nvSpPr>
              <p:cNvPr id="64577" name="Oval 53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4578" name="Oval 54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4579" name="Oval 55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4580" name="Oval 56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4581" name="Oval 57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64559" name="Group 58"/>
            <p:cNvGrpSpPr>
              <a:grpSpLocks/>
            </p:cNvGrpSpPr>
            <p:nvPr/>
          </p:nvGrpSpPr>
          <p:grpSpPr bwMode="auto">
            <a:xfrm>
              <a:off x="768" y="1555"/>
              <a:ext cx="2064" cy="96"/>
              <a:chOff x="1056" y="1920"/>
              <a:chExt cx="2064" cy="96"/>
            </a:xfrm>
          </p:grpSpPr>
          <p:sp>
            <p:nvSpPr>
              <p:cNvPr id="64572" name="Oval 59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4573" name="Oval 60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4574" name="Oval 61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4575" name="Oval 62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4576" name="Oval 63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64560" name="Group 64"/>
            <p:cNvGrpSpPr>
              <a:grpSpLocks/>
            </p:cNvGrpSpPr>
            <p:nvPr/>
          </p:nvGrpSpPr>
          <p:grpSpPr bwMode="auto">
            <a:xfrm>
              <a:off x="768" y="1056"/>
              <a:ext cx="2064" cy="96"/>
              <a:chOff x="1056" y="1920"/>
              <a:chExt cx="2064" cy="96"/>
            </a:xfrm>
          </p:grpSpPr>
          <p:sp>
            <p:nvSpPr>
              <p:cNvPr id="64567" name="Oval 65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4568" name="Oval 66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4569" name="Oval 67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4570" name="Oval 68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4571" name="Oval 69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64561" name="Group 70"/>
            <p:cNvGrpSpPr>
              <a:grpSpLocks/>
            </p:cNvGrpSpPr>
            <p:nvPr/>
          </p:nvGrpSpPr>
          <p:grpSpPr bwMode="auto">
            <a:xfrm>
              <a:off x="768" y="2054"/>
              <a:ext cx="2064" cy="96"/>
              <a:chOff x="1056" y="1920"/>
              <a:chExt cx="2064" cy="96"/>
            </a:xfrm>
          </p:grpSpPr>
          <p:sp>
            <p:nvSpPr>
              <p:cNvPr id="64562" name="Oval 71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4563" name="Oval 72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4564" name="Oval 73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4565" name="Oval 74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4566" name="Oval 75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</p:grpSp>
      <p:sp>
        <p:nvSpPr>
          <p:cNvPr id="64516" name="Line 77"/>
          <p:cNvSpPr>
            <a:spLocks noChangeShapeType="1"/>
          </p:cNvSpPr>
          <p:nvPr/>
        </p:nvSpPr>
        <p:spPr bwMode="auto">
          <a:xfrm flipH="1" flipV="1">
            <a:off x="696913" y="5519738"/>
            <a:ext cx="369887" cy="195262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4517" name="Line 78"/>
          <p:cNvSpPr>
            <a:spLocks noChangeShapeType="1"/>
          </p:cNvSpPr>
          <p:nvPr/>
        </p:nvSpPr>
        <p:spPr bwMode="auto">
          <a:xfrm flipV="1">
            <a:off x="1524000" y="4114800"/>
            <a:ext cx="304800" cy="38100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4518" name="Line 79"/>
          <p:cNvSpPr>
            <a:spLocks noChangeShapeType="1"/>
          </p:cNvSpPr>
          <p:nvPr/>
        </p:nvSpPr>
        <p:spPr bwMode="auto">
          <a:xfrm>
            <a:off x="1066800" y="4114800"/>
            <a:ext cx="762000" cy="76200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4519" name="Line 80"/>
          <p:cNvSpPr>
            <a:spLocks noChangeShapeType="1"/>
          </p:cNvSpPr>
          <p:nvPr/>
        </p:nvSpPr>
        <p:spPr bwMode="auto">
          <a:xfrm flipV="1">
            <a:off x="1066800" y="4572000"/>
            <a:ext cx="381000" cy="38100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4520" name="Line 81"/>
          <p:cNvSpPr>
            <a:spLocks noChangeShapeType="1"/>
          </p:cNvSpPr>
          <p:nvPr/>
        </p:nvSpPr>
        <p:spPr bwMode="auto">
          <a:xfrm flipH="1">
            <a:off x="685800" y="3352800"/>
            <a:ext cx="381000" cy="30480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4521" name="Line 82"/>
          <p:cNvSpPr>
            <a:spLocks noChangeShapeType="1"/>
          </p:cNvSpPr>
          <p:nvPr/>
        </p:nvSpPr>
        <p:spPr bwMode="auto">
          <a:xfrm flipV="1">
            <a:off x="1828800" y="4953000"/>
            <a:ext cx="762000" cy="76200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4522" name="Line 83"/>
          <p:cNvSpPr>
            <a:spLocks noChangeShapeType="1"/>
          </p:cNvSpPr>
          <p:nvPr/>
        </p:nvSpPr>
        <p:spPr bwMode="auto">
          <a:xfrm>
            <a:off x="2590800" y="5715000"/>
            <a:ext cx="838200" cy="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4523" name="Line 84"/>
          <p:cNvSpPr>
            <a:spLocks noChangeShapeType="1"/>
          </p:cNvSpPr>
          <p:nvPr/>
        </p:nvSpPr>
        <p:spPr bwMode="auto">
          <a:xfrm flipH="1">
            <a:off x="3375025" y="4138613"/>
            <a:ext cx="12700" cy="738187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4524" name="Line 85"/>
          <p:cNvSpPr>
            <a:spLocks noChangeShapeType="1"/>
          </p:cNvSpPr>
          <p:nvPr/>
        </p:nvSpPr>
        <p:spPr bwMode="auto">
          <a:xfrm>
            <a:off x="1851025" y="3330575"/>
            <a:ext cx="773113" cy="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4525" name="Freeform 86"/>
          <p:cNvSpPr>
            <a:spLocks/>
          </p:cNvSpPr>
          <p:nvPr/>
        </p:nvSpPr>
        <p:spPr bwMode="auto">
          <a:xfrm>
            <a:off x="1100138" y="1392238"/>
            <a:ext cx="1533525" cy="360362"/>
          </a:xfrm>
          <a:custGeom>
            <a:avLst/>
            <a:gdLst>
              <a:gd name="T0" fmla="*/ 0 w 966"/>
              <a:gd name="T1" fmla="*/ 2147483646 h 227"/>
              <a:gd name="T2" fmla="*/ 2147483646 w 966"/>
              <a:gd name="T3" fmla="*/ 2147483646 h 227"/>
              <a:gd name="T4" fmla="*/ 2147483646 w 966"/>
              <a:gd name="T5" fmla="*/ 2147483646 h 227"/>
              <a:gd name="T6" fmla="*/ 0 60000 65536"/>
              <a:gd name="T7" fmla="*/ 0 60000 65536"/>
              <a:gd name="T8" fmla="*/ 0 60000 65536"/>
              <a:gd name="T9" fmla="*/ 0 w 966"/>
              <a:gd name="T10" fmla="*/ 0 h 227"/>
              <a:gd name="T11" fmla="*/ 966 w 966"/>
              <a:gd name="T12" fmla="*/ 227 h 22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966" h="227">
                <a:moveTo>
                  <a:pt x="0" y="227"/>
                </a:moveTo>
                <a:cubicBezTo>
                  <a:pt x="149" y="114"/>
                  <a:pt x="298" y="2"/>
                  <a:pt x="459" y="1"/>
                </a:cubicBezTo>
                <a:cubicBezTo>
                  <a:pt x="620" y="0"/>
                  <a:pt x="793" y="110"/>
                  <a:pt x="966" y="220"/>
                </a:cubicBezTo>
              </a:path>
            </a:pathLst>
          </a:custGeom>
          <a:noFill/>
          <a:ln w="57150" cmpd="sng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4526" name="Line 87"/>
          <p:cNvSpPr>
            <a:spLocks noChangeShapeType="1"/>
          </p:cNvSpPr>
          <p:nvPr/>
        </p:nvSpPr>
        <p:spPr bwMode="auto">
          <a:xfrm flipH="1">
            <a:off x="1055688" y="1741488"/>
            <a:ext cx="795337" cy="784225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4527" name="Line 88"/>
          <p:cNvSpPr>
            <a:spLocks noChangeShapeType="1"/>
          </p:cNvSpPr>
          <p:nvPr/>
        </p:nvSpPr>
        <p:spPr bwMode="auto">
          <a:xfrm>
            <a:off x="1806575" y="2547938"/>
            <a:ext cx="806450" cy="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4528" name="Line 89"/>
          <p:cNvSpPr>
            <a:spLocks noChangeShapeType="1"/>
          </p:cNvSpPr>
          <p:nvPr/>
        </p:nvSpPr>
        <p:spPr bwMode="auto">
          <a:xfrm flipV="1">
            <a:off x="3406775" y="2532063"/>
            <a:ext cx="0" cy="836612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4529" name="Line 91"/>
          <p:cNvSpPr>
            <a:spLocks noChangeShapeType="1"/>
          </p:cNvSpPr>
          <p:nvPr/>
        </p:nvSpPr>
        <p:spPr bwMode="auto">
          <a:xfrm>
            <a:off x="4168775" y="4103688"/>
            <a:ext cx="784225" cy="1589087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4530" name="Line 92"/>
          <p:cNvSpPr>
            <a:spLocks noChangeShapeType="1"/>
          </p:cNvSpPr>
          <p:nvPr/>
        </p:nvSpPr>
        <p:spPr bwMode="auto">
          <a:xfrm>
            <a:off x="4191000" y="4941888"/>
            <a:ext cx="0" cy="784225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4531" name="Line 93"/>
          <p:cNvSpPr>
            <a:spLocks noChangeShapeType="1"/>
          </p:cNvSpPr>
          <p:nvPr/>
        </p:nvSpPr>
        <p:spPr bwMode="auto">
          <a:xfrm flipV="1">
            <a:off x="4168775" y="2568575"/>
            <a:ext cx="1568450" cy="741363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4532" name="Line 94"/>
          <p:cNvSpPr>
            <a:spLocks noChangeShapeType="1"/>
          </p:cNvSpPr>
          <p:nvPr/>
        </p:nvSpPr>
        <p:spPr bwMode="auto">
          <a:xfrm>
            <a:off x="4176713" y="2532063"/>
            <a:ext cx="442912" cy="471487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4533" name="Line 95"/>
          <p:cNvSpPr>
            <a:spLocks noChangeShapeType="1"/>
          </p:cNvSpPr>
          <p:nvPr/>
        </p:nvSpPr>
        <p:spPr bwMode="auto">
          <a:xfrm>
            <a:off x="4725988" y="3117850"/>
            <a:ext cx="227012" cy="212725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4534" name="Line 96"/>
          <p:cNvSpPr>
            <a:spLocks noChangeShapeType="1"/>
          </p:cNvSpPr>
          <p:nvPr/>
        </p:nvSpPr>
        <p:spPr bwMode="auto">
          <a:xfrm>
            <a:off x="3417888" y="1741488"/>
            <a:ext cx="773112" cy="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4535" name="Line 97"/>
          <p:cNvSpPr>
            <a:spLocks noChangeShapeType="1"/>
          </p:cNvSpPr>
          <p:nvPr/>
        </p:nvSpPr>
        <p:spPr bwMode="auto">
          <a:xfrm>
            <a:off x="4953000" y="1719263"/>
            <a:ext cx="1555750" cy="817562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4536" name="Line 98"/>
          <p:cNvSpPr>
            <a:spLocks noChangeShapeType="1"/>
          </p:cNvSpPr>
          <p:nvPr/>
        </p:nvSpPr>
        <p:spPr bwMode="auto">
          <a:xfrm>
            <a:off x="5737225" y="1730375"/>
            <a:ext cx="773113" cy="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4537" name="Line 99"/>
          <p:cNvSpPr>
            <a:spLocks noChangeShapeType="1"/>
          </p:cNvSpPr>
          <p:nvPr/>
        </p:nvSpPr>
        <p:spPr bwMode="auto">
          <a:xfrm flipH="1">
            <a:off x="4930775" y="3363913"/>
            <a:ext cx="784225" cy="750887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4538" name="Line 100"/>
          <p:cNvSpPr>
            <a:spLocks noChangeShapeType="1"/>
          </p:cNvSpPr>
          <p:nvPr/>
        </p:nvSpPr>
        <p:spPr bwMode="auto">
          <a:xfrm>
            <a:off x="4964113" y="4919663"/>
            <a:ext cx="762000" cy="784225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4539" name="Line 101"/>
          <p:cNvSpPr>
            <a:spLocks noChangeShapeType="1"/>
          </p:cNvSpPr>
          <p:nvPr/>
        </p:nvSpPr>
        <p:spPr bwMode="auto">
          <a:xfrm flipV="1">
            <a:off x="5726113" y="3330575"/>
            <a:ext cx="1577975" cy="827088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4540" name="Line 102"/>
          <p:cNvSpPr>
            <a:spLocks noChangeShapeType="1"/>
          </p:cNvSpPr>
          <p:nvPr/>
        </p:nvSpPr>
        <p:spPr bwMode="auto">
          <a:xfrm>
            <a:off x="6499225" y="3309938"/>
            <a:ext cx="0" cy="314325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4541" name="Line 103"/>
          <p:cNvSpPr>
            <a:spLocks noChangeShapeType="1"/>
          </p:cNvSpPr>
          <p:nvPr/>
        </p:nvSpPr>
        <p:spPr bwMode="auto">
          <a:xfrm>
            <a:off x="6499225" y="3821113"/>
            <a:ext cx="0" cy="314325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4542" name="Line 104"/>
          <p:cNvSpPr>
            <a:spLocks noChangeShapeType="1"/>
          </p:cNvSpPr>
          <p:nvPr/>
        </p:nvSpPr>
        <p:spPr bwMode="auto">
          <a:xfrm>
            <a:off x="5703888" y="4919663"/>
            <a:ext cx="784225" cy="784225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4543" name="Line 105"/>
          <p:cNvSpPr>
            <a:spLocks noChangeShapeType="1"/>
          </p:cNvSpPr>
          <p:nvPr/>
        </p:nvSpPr>
        <p:spPr bwMode="auto">
          <a:xfrm>
            <a:off x="7272338" y="1719263"/>
            <a:ext cx="0" cy="817562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4544" name="Line 106"/>
          <p:cNvSpPr>
            <a:spLocks noChangeShapeType="1"/>
          </p:cNvSpPr>
          <p:nvPr/>
        </p:nvSpPr>
        <p:spPr bwMode="auto">
          <a:xfrm flipV="1">
            <a:off x="8110538" y="3810000"/>
            <a:ext cx="336550" cy="30480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4545" name="Line 107"/>
          <p:cNvSpPr>
            <a:spLocks noChangeShapeType="1"/>
          </p:cNvSpPr>
          <p:nvPr/>
        </p:nvSpPr>
        <p:spPr bwMode="auto">
          <a:xfrm>
            <a:off x="6510338" y="4919663"/>
            <a:ext cx="1524000" cy="76200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4546" name="Line 108"/>
          <p:cNvSpPr>
            <a:spLocks noChangeShapeType="1"/>
          </p:cNvSpPr>
          <p:nvPr/>
        </p:nvSpPr>
        <p:spPr bwMode="auto">
          <a:xfrm>
            <a:off x="7281863" y="4930775"/>
            <a:ext cx="0" cy="239713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4547" name="Line 109"/>
          <p:cNvSpPr>
            <a:spLocks noChangeShapeType="1"/>
          </p:cNvSpPr>
          <p:nvPr/>
        </p:nvSpPr>
        <p:spPr bwMode="auto">
          <a:xfrm>
            <a:off x="7292975" y="5356225"/>
            <a:ext cx="0" cy="358775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4548" name="Line 110"/>
          <p:cNvSpPr>
            <a:spLocks noChangeShapeType="1"/>
          </p:cNvSpPr>
          <p:nvPr/>
        </p:nvSpPr>
        <p:spPr bwMode="auto">
          <a:xfrm flipH="1">
            <a:off x="7304088" y="2547938"/>
            <a:ext cx="773112" cy="1577975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4549" name="Freeform 111"/>
          <p:cNvSpPr>
            <a:spLocks/>
          </p:cNvSpPr>
          <p:nvPr/>
        </p:nvSpPr>
        <p:spPr bwMode="auto">
          <a:xfrm>
            <a:off x="8077200" y="1763713"/>
            <a:ext cx="296863" cy="1566862"/>
          </a:xfrm>
          <a:custGeom>
            <a:avLst/>
            <a:gdLst>
              <a:gd name="T0" fmla="*/ 0 w 187"/>
              <a:gd name="T1" fmla="*/ 0 h 987"/>
              <a:gd name="T2" fmla="*/ 2147483646 w 187"/>
              <a:gd name="T3" fmla="*/ 2147483646 h 987"/>
              <a:gd name="T4" fmla="*/ 2147483646 w 187"/>
              <a:gd name="T5" fmla="*/ 2147483646 h 987"/>
              <a:gd name="T6" fmla="*/ 0 60000 65536"/>
              <a:gd name="T7" fmla="*/ 0 60000 65536"/>
              <a:gd name="T8" fmla="*/ 0 60000 65536"/>
              <a:gd name="T9" fmla="*/ 0 w 187"/>
              <a:gd name="T10" fmla="*/ 0 h 987"/>
              <a:gd name="T11" fmla="*/ 187 w 187"/>
              <a:gd name="T12" fmla="*/ 987 h 98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7" h="987">
                <a:moveTo>
                  <a:pt x="0" y="0"/>
                </a:moveTo>
                <a:cubicBezTo>
                  <a:pt x="91" y="158"/>
                  <a:pt x="183" y="316"/>
                  <a:pt x="185" y="480"/>
                </a:cubicBezTo>
                <a:cubicBezTo>
                  <a:pt x="187" y="644"/>
                  <a:pt x="42" y="903"/>
                  <a:pt x="14" y="987"/>
                </a:cubicBezTo>
              </a:path>
            </a:pathLst>
          </a:custGeom>
          <a:noFill/>
          <a:ln w="57150" cmpd="sng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4550" name="Line 112"/>
          <p:cNvSpPr>
            <a:spLocks noChangeShapeType="1"/>
          </p:cNvSpPr>
          <p:nvPr/>
        </p:nvSpPr>
        <p:spPr bwMode="auto">
          <a:xfrm>
            <a:off x="8099425" y="4930775"/>
            <a:ext cx="315913" cy="261938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cxnSp>
        <p:nvCxnSpPr>
          <p:cNvPr id="115" name="Straight Connector 114"/>
          <p:cNvCxnSpPr/>
          <p:nvPr/>
        </p:nvCxnSpPr>
        <p:spPr>
          <a:xfrm>
            <a:off x="0" y="990600"/>
            <a:ext cx="9144000" cy="0"/>
          </a:xfrm>
          <a:prstGeom prst="line">
            <a:avLst/>
          </a:prstGeom>
          <a:ln w="63500" cmpd="sng">
            <a:solidFill>
              <a:schemeClr val="accent5">
                <a:lumMod val="40000"/>
                <a:lumOff val="60000"/>
              </a:schemeClr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64552" name="Line 79"/>
          <p:cNvSpPr>
            <a:spLocks noChangeShapeType="1"/>
          </p:cNvSpPr>
          <p:nvPr/>
        </p:nvSpPr>
        <p:spPr bwMode="auto">
          <a:xfrm>
            <a:off x="4953000" y="2179638"/>
            <a:ext cx="0" cy="609600"/>
          </a:xfrm>
          <a:prstGeom prst="line">
            <a:avLst/>
          </a:prstGeom>
          <a:noFill/>
          <a:ln w="57150">
            <a:solidFill>
              <a:srgbClr val="00B05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4553" name="Line 79"/>
          <p:cNvSpPr>
            <a:spLocks noChangeShapeType="1"/>
          </p:cNvSpPr>
          <p:nvPr/>
        </p:nvSpPr>
        <p:spPr bwMode="auto">
          <a:xfrm>
            <a:off x="2632075" y="3784600"/>
            <a:ext cx="0" cy="609600"/>
          </a:xfrm>
          <a:prstGeom prst="line">
            <a:avLst/>
          </a:prstGeom>
          <a:noFill/>
          <a:ln w="57150">
            <a:solidFill>
              <a:srgbClr val="00B05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117" name="Title 1"/>
          <p:cNvSpPr txBox="1">
            <a:spLocks/>
          </p:cNvSpPr>
          <p:nvPr/>
        </p:nvSpPr>
        <p:spPr bwMode="auto">
          <a:xfrm>
            <a:off x="381000" y="0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solidFill>
                  <a:prstClr val="black"/>
                </a:solidFill>
                <a:latin typeface="Calibri"/>
                <a:ea typeface="+mj-ea"/>
                <a:cs typeface="+mj-cs"/>
              </a:rPr>
              <a:t>Topological Order: Excitations</a:t>
            </a:r>
          </a:p>
        </p:txBody>
      </p:sp>
      <p:sp>
        <p:nvSpPr>
          <p:cNvPr id="118" name="TextBox 117"/>
          <p:cNvSpPr txBox="1"/>
          <p:nvPr/>
        </p:nvSpPr>
        <p:spPr>
          <a:xfrm>
            <a:off x="1504950" y="6238875"/>
            <a:ext cx="5830888" cy="400050"/>
          </a:xfrm>
          <a:prstGeom prst="rect">
            <a:avLst/>
          </a:prstGeom>
          <a:noFill/>
          <a:ln w="25400">
            <a:solidFill>
              <a:schemeClr val="accent4"/>
            </a:solidFill>
          </a:ln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000" dirty="0">
                <a:solidFill>
                  <a:prstClr val="black"/>
                </a:solidFill>
                <a:latin typeface="Arial" charset="0"/>
              </a:rPr>
              <a:t>Breaking a bond creates an excitation with </a:t>
            </a:r>
            <a:r>
              <a:rPr lang="en-US" sz="2000" dirty="0" err="1">
                <a:solidFill>
                  <a:prstClr val="black"/>
                </a:solidFill>
                <a:latin typeface="Arial" charset="0"/>
              </a:rPr>
              <a:t>S</a:t>
            </a:r>
            <a:r>
              <a:rPr lang="en-US" sz="2000" baseline="-25000" dirty="0" err="1">
                <a:solidFill>
                  <a:prstClr val="black"/>
                </a:solidFill>
                <a:latin typeface="Arial" charset="0"/>
              </a:rPr>
              <a:t>z</a:t>
            </a:r>
            <a:r>
              <a:rPr lang="en-US" sz="2000" dirty="0">
                <a:solidFill>
                  <a:prstClr val="black"/>
                </a:solidFill>
                <a:latin typeface="Arial" charset="0"/>
              </a:rPr>
              <a:t> = 1</a:t>
            </a:r>
          </a:p>
        </p:txBody>
      </p:sp>
    </p:spTree>
    <p:extLst>
      <p:ext uri="{BB962C8B-B14F-4D97-AF65-F5344CB8AC3E}">
        <p14:creationId xmlns:p14="http://schemas.microsoft.com/office/powerpoint/2010/main" val="128223896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538" name="Group 2"/>
          <p:cNvGrpSpPr>
            <a:grpSpLocks/>
          </p:cNvGrpSpPr>
          <p:nvPr/>
        </p:nvGrpSpPr>
        <p:grpSpPr bwMode="auto">
          <a:xfrm>
            <a:off x="990600" y="1676400"/>
            <a:ext cx="3276600" cy="4114800"/>
            <a:chOff x="768" y="1056"/>
            <a:chExt cx="2064" cy="2592"/>
          </a:xfrm>
        </p:grpSpPr>
        <p:grpSp>
          <p:nvGrpSpPr>
            <p:cNvPr id="65584" name="Group 3"/>
            <p:cNvGrpSpPr>
              <a:grpSpLocks/>
            </p:cNvGrpSpPr>
            <p:nvPr/>
          </p:nvGrpSpPr>
          <p:grpSpPr bwMode="auto">
            <a:xfrm>
              <a:off x="768" y="3052"/>
              <a:ext cx="2064" cy="96"/>
              <a:chOff x="1056" y="1920"/>
              <a:chExt cx="2064" cy="96"/>
            </a:xfrm>
          </p:grpSpPr>
          <p:sp>
            <p:nvSpPr>
              <p:cNvPr id="65615" name="Oval 4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5616" name="Oval 5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5617" name="Oval 6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5618" name="Oval 7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5619" name="Oval 8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65585" name="Group 9"/>
            <p:cNvGrpSpPr>
              <a:grpSpLocks/>
            </p:cNvGrpSpPr>
            <p:nvPr/>
          </p:nvGrpSpPr>
          <p:grpSpPr bwMode="auto">
            <a:xfrm>
              <a:off x="768" y="2553"/>
              <a:ext cx="2064" cy="96"/>
              <a:chOff x="1056" y="1920"/>
              <a:chExt cx="2064" cy="96"/>
            </a:xfrm>
          </p:grpSpPr>
          <p:sp>
            <p:nvSpPr>
              <p:cNvPr id="65610" name="Oval 10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5611" name="Oval 11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5612" name="Oval 12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5613" name="Oval 13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5614" name="Oval 14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65586" name="Group 15"/>
            <p:cNvGrpSpPr>
              <a:grpSpLocks/>
            </p:cNvGrpSpPr>
            <p:nvPr/>
          </p:nvGrpSpPr>
          <p:grpSpPr bwMode="auto">
            <a:xfrm>
              <a:off x="768" y="3552"/>
              <a:ext cx="2064" cy="96"/>
              <a:chOff x="1056" y="1920"/>
              <a:chExt cx="2064" cy="96"/>
            </a:xfrm>
          </p:grpSpPr>
          <p:sp>
            <p:nvSpPr>
              <p:cNvPr id="65605" name="Oval 16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5606" name="Oval 17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5607" name="Oval 18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5608" name="Oval 19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5609" name="Oval 20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65587" name="Group 21"/>
            <p:cNvGrpSpPr>
              <a:grpSpLocks/>
            </p:cNvGrpSpPr>
            <p:nvPr/>
          </p:nvGrpSpPr>
          <p:grpSpPr bwMode="auto">
            <a:xfrm>
              <a:off x="768" y="1555"/>
              <a:ext cx="2064" cy="96"/>
              <a:chOff x="1056" y="1920"/>
              <a:chExt cx="2064" cy="96"/>
            </a:xfrm>
          </p:grpSpPr>
          <p:sp>
            <p:nvSpPr>
              <p:cNvPr id="65600" name="Oval 22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5601" name="Oval 23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5602" name="Oval 24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5603" name="Oval 25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5604" name="Oval 26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65588" name="Group 27"/>
            <p:cNvGrpSpPr>
              <a:grpSpLocks/>
            </p:cNvGrpSpPr>
            <p:nvPr/>
          </p:nvGrpSpPr>
          <p:grpSpPr bwMode="auto">
            <a:xfrm>
              <a:off x="768" y="1056"/>
              <a:ext cx="2064" cy="96"/>
              <a:chOff x="1056" y="1920"/>
              <a:chExt cx="2064" cy="96"/>
            </a:xfrm>
          </p:grpSpPr>
          <p:sp>
            <p:nvSpPr>
              <p:cNvPr id="65595" name="Oval 28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5596" name="Oval 29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5597" name="Oval 30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5598" name="Oval 31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5599" name="Oval 32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65589" name="Group 33"/>
            <p:cNvGrpSpPr>
              <a:grpSpLocks/>
            </p:cNvGrpSpPr>
            <p:nvPr/>
          </p:nvGrpSpPr>
          <p:grpSpPr bwMode="auto">
            <a:xfrm>
              <a:off x="768" y="2054"/>
              <a:ext cx="2064" cy="96"/>
              <a:chOff x="1056" y="1920"/>
              <a:chExt cx="2064" cy="96"/>
            </a:xfrm>
          </p:grpSpPr>
          <p:sp>
            <p:nvSpPr>
              <p:cNvPr id="65590" name="Oval 34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5591" name="Oval 35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5592" name="Oval 36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5593" name="Oval 37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5594" name="Oval 38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65539" name="Group 39"/>
          <p:cNvGrpSpPr>
            <a:grpSpLocks/>
          </p:cNvGrpSpPr>
          <p:nvPr/>
        </p:nvGrpSpPr>
        <p:grpSpPr bwMode="auto">
          <a:xfrm>
            <a:off x="4876800" y="1676400"/>
            <a:ext cx="3276600" cy="4114800"/>
            <a:chOff x="768" y="1056"/>
            <a:chExt cx="2064" cy="2592"/>
          </a:xfrm>
        </p:grpSpPr>
        <p:grpSp>
          <p:nvGrpSpPr>
            <p:cNvPr id="65548" name="Group 40"/>
            <p:cNvGrpSpPr>
              <a:grpSpLocks/>
            </p:cNvGrpSpPr>
            <p:nvPr/>
          </p:nvGrpSpPr>
          <p:grpSpPr bwMode="auto">
            <a:xfrm>
              <a:off x="768" y="3052"/>
              <a:ext cx="2064" cy="96"/>
              <a:chOff x="1056" y="1920"/>
              <a:chExt cx="2064" cy="96"/>
            </a:xfrm>
          </p:grpSpPr>
          <p:sp>
            <p:nvSpPr>
              <p:cNvPr id="65579" name="Oval 41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5580" name="Oval 42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5581" name="Oval 43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5582" name="Oval 44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5583" name="Oval 45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65549" name="Group 46"/>
            <p:cNvGrpSpPr>
              <a:grpSpLocks/>
            </p:cNvGrpSpPr>
            <p:nvPr/>
          </p:nvGrpSpPr>
          <p:grpSpPr bwMode="auto">
            <a:xfrm>
              <a:off x="768" y="2553"/>
              <a:ext cx="2064" cy="96"/>
              <a:chOff x="1056" y="1920"/>
              <a:chExt cx="2064" cy="96"/>
            </a:xfrm>
          </p:grpSpPr>
          <p:sp>
            <p:nvSpPr>
              <p:cNvPr id="65574" name="Oval 47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5575" name="Oval 48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5576" name="Oval 49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5577" name="Oval 50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5578" name="Oval 51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65550" name="Group 52"/>
            <p:cNvGrpSpPr>
              <a:grpSpLocks/>
            </p:cNvGrpSpPr>
            <p:nvPr/>
          </p:nvGrpSpPr>
          <p:grpSpPr bwMode="auto">
            <a:xfrm>
              <a:off x="768" y="3552"/>
              <a:ext cx="2064" cy="96"/>
              <a:chOff x="1056" y="1920"/>
              <a:chExt cx="2064" cy="96"/>
            </a:xfrm>
          </p:grpSpPr>
          <p:sp>
            <p:nvSpPr>
              <p:cNvPr id="65569" name="Oval 53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5570" name="Oval 54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5571" name="Oval 55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5572" name="Oval 56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5573" name="Oval 57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65551" name="Group 58"/>
            <p:cNvGrpSpPr>
              <a:grpSpLocks/>
            </p:cNvGrpSpPr>
            <p:nvPr/>
          </p:nvGrpSpPr>
          <p:grpSpPr bwMode="auto">
            <a:xfrm>
              <a:off x="768" y="1555"/>
              <a:ext cx="2064" cy="96"/>
              <a:chOff x="1056" y="1920"/>
              <a:chExt cx="2064" cy="96"/>
            </a:xfrm>
          </p:grpSpPr>
          <p:sp>
            <p:nvSpPr>
              <p:cNvPr id="65564" name="Oval 59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5565" name="Oval 60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5566" name="Oval 61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5567" name="Oval 62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5568" name="Oval 63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65552" name="Group 64"/>
            <p:cNvGrpSpPr>
              <a:grpSpLocks/>
            </p:cNvGrpSpPr>
            <p:nvPr/>
          </p:nvGrpSpPr>
          <p:grpSpPr bwMode="auto">
            <a:xfrm>
              <a:off x="768" y="1056"/>
              <a:ext cx="2064" cy="96"/>
              <a:chOff x="1056" y="1920"/>
              <a:chExt cx="2064" cy="96"/>
            </a:xfrm>
          </p:grpSpPr>
          <p:sp>
            <p:nvSpPr>
              <p:cNvPr id="65559" name="Oval 65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5560" name="Oval 66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5561" name="Oval 67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5562" name="Oval 68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5563" name="Oval 69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65553" name="Group 70"/>
            <p:cNvGrpSpPr>
              <a:grpSpLocks/>
            </p:cNvGrpSpPr>
            <p:nvPr/>
          </p:nvGrpSpPr>
          <p:grpSpPr bwMode="auto">
            <a:xfrm>
              <a:off x="768" y="2054"/>
              <a:ext cx="2064" cy="96"/>
              <a:chOff x="1056" y="1920"/>
              <a:chExt cx="2064" cy="96"/>
            </a:xfrm>
          </p:grpSpPr>
          <p:sp>
            <p:nvSpPr>
              <p:cNvPr id="65554" name="Oval 71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5555" name="Oval 72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5556" name="Oval 73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5557" name="Oval 74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5558" name="Oval 75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</p:grpSp>
      <p:cxnSp>
        <p:nvCxnSpPr>
          <p:cNvPr id="115" name="Straight Connector 114"/>
          <p:cNvCxnSpPr/>
          <p:nvPr/>
        </p:nvCxnSpPr>
        <p:spPr>
          <a:xfrm>
            <a:off x="0" y="990600"/>
            <a:ext cx="9144000" cy="0"/>
          </a:xfrm>
          <a:prstGeom prst="line">
            <a:avLst/>
          </a:prstGeom>
          <a:ln w="63500" cmpd="sng">
            <a:solidFill>
              <a:schemeClr val="accent5">
                <a:lumMod val="40000"/>
                <a:lumOff val="60000"/>
              </a:schemeClr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16" name="Title 1"/>
          <p:cNvSpPr txBox="1">
            <a:spLocks/>
          </p:cNvSpPr>
          <p:nvPr/>
        </p:nvSpPr>
        <p:spPr bwMode="auto">
          <a:xfrm>
            <a:off x="381000" y="0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solidFill>
                  <a:prstClr val="black"/>
                </a:solidFill>
                <a:latin typeface="Calibri"/>
                <a:ea typeface="+mj-ea"/>
                <a:cs typeface="+mj-cs"/>
              </a:rPr>
              <a:t>Fractionalization</a:t>
            </a:r>
          </a:p>
        </p:txBody>
      </p:sp>
      <p:sp>
        <p:nvSpPr>
          <p:cNvPr id="120" name="Freeform 119"/>
          <p:cNvSpPr/>
          <p:nvPr/>
        </p:nvSpPr>
        <p:spPr>
          <a:xfrm>
            <a:off x="384175" y="1319213"/>
            <a:ext cx="8528050" cy="4843462"/>
          </a:xfrm>
          <a:custGeom>
            <a:avLst/>
            <a:gdLst>
              <a:gd name="connsiteX0" fmla="*/ 237135 w 4117782"/>
              <a:gd name="connsiteY0" fmla="*/ 1070517 h 3000282"/>
              <a:gd name="connsiteX1" fmla="*/ 259438 w 4117782"/>
              <a:gd name="connsiteY1" fmla="*/ 959005 h 3000282"/>
              <a:gd name="connsiteX2" fmla="*/ 225984 w 4117782"/>
              <a:gd name="connsiteY2" fmla="*/ 847492 h 3000282"/>
              <a:gd name="connsiteX3" fmla="*/ 136774 w 4117782"/>
              <a:gd name="connsiteY3" fmla="*/ 724829 h 3000282"/>
              <a:gd name="connsiteX4" fmla="*/ 114472 w 4117782"/>
              <a:gd name="connsiteY4" fmla="*/ 657922 h 3000282"/>
              <a:gd name="connsiteX5" fmla="*/ 103321 w 4117782"/>
              <a:gd name="connsiteY5" fmla="*/ 624468 h 3000282"/>
              <a:gd name="connsiteX6" fmla="*/ 81018 w 4117782"/>
              <a:gd name="connsiteY6" fmla="*/ 535258 h 3000282"/>
              <a:gd name="connsiteX7" fmla="*/ 58716 w 4117782"/>
              <a:gd name="connsiteY7" fmla="*/ 457200 h 3000282"/>
              <a:gd name="connsiteX8" fmla="*/ 69867 w 4117782"/>
              <a:gd name="connsiteY8" fmla="*/ 289931 h 3000282"/>
              <a:gd name="connsiteX9" fmla="*/ 92169 w 4117782"/>
              <a:gd name="connsiteY9" fmla="*/ 256478 h 3000282"/>
              <a:gd name="connsiteX10" fmla="*/ 159077 w 4117782"/>
              <a:gd name="connsiteY10" fmla="*/ 167268 h 3000282"/>
              <a:gd name="connsiteX11" fmla="*/ 259438 w 4117782"/>
              <a:gd name="connsiteY11" fmla="*/ 89209 h 3000282"/>
              <a:gd name="connsiteX12" fmla="*/ 326345 w 4117782"/>
              <a:gd name="connsiteY12" fmla="*/ 44605 h 3000282"/>
              <a:gd name="connsiteX13" fmla="*/ 393252 w 4117782"/>
              <a:gd name="connsiteY13" fmla="*/ 22302 h 3000282"/>
              <a:gd name="connsiteX14" fmla="*/ 471311 w 4117782"/>
              <a:gd name="connsiteY14" fmla="*/ 0 h 3000282"/>
              <a:gd name="connsiteX15" fmla="*/ 794696 w 4117782"/>
              <a:gd name="connsiteY15" fmla="*/ 11151 h 3000282"/>
              <a:gd name="connsiteX16" fmla="*/ 861604 w 4117782"/>
              <a:gd name="connsiteY16" fmla="*/ 33453 h 3000282"/>
              <a:gd name="connsiteX17" fmla="*/ 917360 w 4117782"/>
              <a:gd name="connsiteY17" fmla="*/ 44605 h 3000282"/>
              <a:gd name="connsiteX18" fmla="*/ 1051174 w 4117782"/>
              <a:gd name="connsiteY18" fmla="*/ 55756 h 3000282"/>
              <a:gd name="connsiteX19" fmla="*/ 1151535 w 4117782"/>
              <a:gd name="connsiteY19" fmla="*/ 66907 h 3000282"/>
              <a:gd name="connsiteX20" fmla="*/ 1798306 w 4117782"/>
              <a:gd name="connsiteY20" fmla="*/ 44605 h 3000282"/>
              <a:gd name="connsiteX21" fmla="*/ 1876365 w 4117782"/>
              <a:gd name="connsiteY21" fmla="*/ 33453 h 3000282"/>
              <a:gd name="connsiteX22" fmla="*/ 3392930 w 4117782"/>
              <a:gd name="connsiteY22" fmla="*/ 44605 h 3000282"/>
              <a:gd name="connsiteX23" fmla="*/ 3470989 w 4117782"/>
              <a:gd name="connsiteY23" fmla="*/ 55756 h 3000282"/>
              <a:gd name="connsiteX24" fmla="*/ 3571350 w 4117782"/>
              <a:gd name="connsiteY24" fmla="*/ 89209 h 3000282"/>
              <a:gd name="connsiteX25" fmla="*/ 3604804 w 4117782"/>
              <a:gd name="connsiteY25" fmla="*/ 100361 h 3000282"/>
              <a:gd name="connsiteX26" fmla="*/ 3694013 w 4117782"/>
              <a:gd name="connsiteY26" fmla="*/ 133814 h 3000282"/>
              <a:gd name="connsiteX27" fmla="*/ 3749769 w 4117782"/>
              <a:gd name="connsiteY27" fmla="*/ 167268 h 3000282"/>
              <a:gd name="connsiteX28" fmla="*/ 3816677 w 4117782"/>
              <a:gd name="connsiteY28" fmla="*/ 211873 h 3000282"/>
              <a:gd name="connsiteX29" fmla="*/ 3850130 w 4117782"/>
              <a:gd name="connsiteY29" fmla="*/ 234175 h 3000282"/>
              <a:gd name="connsiteX30" fmla="*/ 3917038 w 4117782"/>
              <a:gd name="connsiteY30" fmla="*/ 301083 h 3000282"/>
              <a:gd name="connsiteX31" fmla="*/ 3950491 w 4117782"/>
              <a:gd name="connsiteY31" fmla="*/ 345687 h 3000282"/>
              <a:gd name="connsiteX32" fmla="*/ 3972794 w 4117782"/>
              <a:gd name="connsiteY32" fmla="*/ 367990 h 3000282"/>
              <a:gd name="connsiteX33" fmla="*/ 4006247 w 4117782"/>
              <a:gd name="connsiteY33" fmla="*/ 434897 h 3000282"/>
              <a:gd name="connsiteX34" fmla="*/ 3995096 w 4117782"/>
              <a:gd name="connsiteY34" fmla="*/ 501805 h 3000282"/>
              <a:gd name="connsiteX35" fmla="*/ 3950491 w 4117782"/>
              <a:gd name="connsiteY35" fmla="*/ 557561 h 3000282"/>
              <a:gd name="connsiteX36" fmla="*/ 3905886 w 4117782"/>
              <a:gd name="connsiteY36" fmla="*/ 624468 h 3000282"/>
              <a:gd name="connsiteX37" fmla="*/ 3861282 w 4117782"/>
              <a:gd name="connsiteY37" fmla="*/ 713678 h 3000282"/>
              <a:gd name="connsiteX38" fmla="*/ 3850130 w 4117782"/>
              <a:gd name="connsiteY38" fmla="*/ 747131 h 3000282"/>
              <a:gd name="connsiteX39" fmla="*/ 3850130 w 4117782"/>
              <a:gd name="connsiteY39" fmla="*/ 1037063 h 3000282"/>
              <a:gd name="connsiteX40" fmla="*/ 3861282 w 4117782"/>
              <a:gd name="connsiteY40" fmla="*/ 1081668 h 3000282"/>
              <a:gd name="connsiteX41" fmla="*/ 3894735 w 4117782"/>
              <a:gd name="connsiteY41" fmla="*/ 1115122 h 3000282"/>
              <a:gd name="connsiteX42" fmla="*/ 3939340 w 4117782"/>
              <a:gd name="connsiteY42" fmla="*/ 1182029 h 3000282"/>
              <a:gd name="connsiteX43" fmla="*/ 3961643 w 4117782"/>
              <a:gd name="connsiteY43" fmla="*/ 1215483 h 3000282"/>
              <a:gd name="connsiteX44" fmla="*/ 3972794 w 4117782"/>
              <a:gd name="connsiteY44" fmla="*/ 1248936 h 3000282"/>
              <a:gd name="connsiteX45" fmla="*/ 3995096 w 4117782"/>
              <a:gd name="connsiteY45" fmla="*/ 1271239 h 3000282"/>
              <a:gd name="connsiteX46" fmla="*/ 4017399 w 4117782"/>
              <a:gd name="connsiteY46" fmla="*/ 1304692 h 3000282"/>
              <a:gd name="connsiteX47" fmla="*/ 4050852 w 4117782"/>
              <a:gd name="connsiteY47" fmla="*/ 1393902 h 3000282"/>
              <a:gd name="connsiteX48" fmla="*/ 4073155 w 4117782"/>
              <a:gd name="connsiteY48" fmla="*/ 1427356 h 3000282"/>
              <a:gd name="connsiteX49" fmla="*/ 4073155 w 4117782"/>
              <a:gd name="connsiteY49" fmla="*/ 1906858 h 3000282"/>
              <a:gd name="connsiteX50" fmla="*/ 4017399 w 4117782"/>
              <a:gd name="connsiteY50" fmla="*/ 1973766 h 3000282"/>
              <a:gd name="connsiteX51" fmla="*/ 3972794 w 4117782"/>
              <a:gd name="connsiteY51" fmla="*/ 2051824 h 3000282"/>
              <a:gd name="connsiteX52" fmla="*/ 3950491 w 4117782"/>
              <a:gd name="connsiteY52" fmla="*/ 2085278 h 3000282"/>
              <a:gd name="connsiteX53" fmla="*/ 3928189 w 4117782"/>
              <a:gd name="connsiteY53" fmla="*/ 2207941 h 3000282"/>
              <a:gd name="connsiteX54" fmla="*/ 3939340 w 4117782"/>
              <a:gd name="connsiteY54" fmla="*/ 2352907 h 3000282"/>
              <a:gd name="connsiteX55" fmla="*/ 3995096 w 4117782"/>
              <a:gd name="connsiteY55" fmla="*/ 2453268 h 3000282"/>
              <a:gd name="connsiteX56" fmla="*/ 4017399 w 4117782"/>
              <a:gd name="connsiteY56" fmla="*/ 2531326 h 3000282"/>
              <a:gd name="connsiteX57" fmla="*/ 4039701 w 4117782"/>
              <a:gd name="connsiteY57" fmla="*/ 2598234 h 3000282"/>
              <a:gd name="connsiteX58" fmla="*/ 4006247 w 4117782"/>
              <a:gd name="connsiteY58" fmla="*/ 2732048 h 3000282"/>
              <a:gd name="connsiteX59" fmla="*/ 3983945 w 4117782"/>
              <a:gd name="connsiteY59" fmla="*/ 2754351 h 3000282"/>
              <a:gd name="connsiteX60" fmla="*/ 3928189 w 4117782"/>
              <a:gd name="connsiteY60" fmla="*/ 2854712 h 3000282"/>
              <a:gd name="connsiteX61" fmla="*/ 3905886 w 4117782"/>
              <a:gd name="connsiteY61" fmla="*/ 2888166 h 3000282"/>
              <a:gd name="connsiteX62" fmla="*/ 3838979 w 4117782"/>
              <a:gd name="connsiteY62" fmla="*/ 2910468 h 3000282"/>
              <a:gd name="connsiteX63" fmla="*/ 3470989 w 4117782"/>
              <a:gd name="connsiteY63" fmla="*/ 2899317 h 3000282"/>
              <a:gd name="connsiteX64" fmla="*/ 3415233 w 4117782"/>
              <a:gd name="connsiteY64" fmla="*/ 2888166 h 3000282"/>
              <a:gd name="connsiteX65" fmla="*/ 3348326 w 4117782"/>
              <a:gd name="connsiteY65" fmla="*/ 2877014 h 3000282"/>
              <a:gd name="connsiteX66" fmla="*/ 3247965 w 4117782"/>
              <a:gd name="connsiteY66" fmla="*/ 2865863 h 3000282"/>
              <a:gd name="connsiteX67" fmla="*/ 3158755 w 4117782"/>
              <a:gd name="connsiteY67" fmla="*/ 2854712 h 3000282"/>
              <a:gd name="connsiteX68" fmla="*/ 2846521 w 4117782"/>
              <a:gd name="connsiteY68" fmla="*/ 2865863 h 3000282"/>
              <a:gd name="connsiteX69" fmla="*/ 2746160 w 4117782"/>
              <a:gd name="connsiteY69" fmla="*/ 2877014 h 3000282"/>
              <a:gd name="connsiteX70" fmla="*/ 1920969 w 4117782"/>
              <a:gd name="connsiteY70" fmla="*/ 2888166 h 3000282"/>
              <a:gd name="connsiteX71" fmla="*/ 1842911 w 4117782"/>
              <a:gd name="connsiteY71" fmla="*/ 2899317 h 3000282"/>
              <a:gd name="connsiteX72" fmla="*/ 1798306 w 4117782"/>
              <a:gd name="connsiteY72" fmla="*/ 2910468 h 3000282"/>
              <a:gd name="connsiteX73" fmla="*/ 1764852 w 4117782"/>
              <a:gd name="connsiteY73" fmla="*/ 2921619 h 3000282"/>
              <a:gd name="connsiteX74" fmla="*/ 1642189 w 4117782"/>
              <a:gd name="connsiteY74" fmla="*/ 2943922 h 3000282"/>
              <a:gd name="connsiteX75" fmla="*/ 928511 w 4117782"/>
              <a:gd name="connsiteY75" fmla="*/ 2943922 h 3000282"/>
              <a:gd name="connsiteX76" fmla="*/ 794696 w 4117782"/>
              <a:gd name="connsiteY76" fmla="*/ 2966224 h 3000282"/>
              <a:gd name="connsiteX77" fmla="*/ 727789 w 4117782"/>
              <a:gd name="connsiteY77" fmla="*/ 2988526 h 3000282"/>
              <a:gd name="connsiteX78" fmla="*/ 616277 w 4117782"/>
              <a:gd name="connsiteY78" fmla="*/ 2999678 h 3000282"/>
              <a:gd name="connsiteX79" fmla="*/ 192530 w 4117782"/>
              <a:gd name="connsiteY79" fmla="*/ 2977375 h 3000282"/>
              <a:gd name="connsiteX80" fmla="*/ 147926 w 4117782"/>
              <a:gd name="connsiteY80" fmla="*/ 2966224 h 3000282"/>
              <a:gd name="connsiteX81" fmla="*/ 81018 w 4117782"/>
              <a:gd name="connsiteY81" fmla="*/ 2921619 h 3000282"/>
              <a:gd name="connsiteX82" fmla="*/ 47565 w 4117782"/>
              <a:gd name="connsiteY82" fmla="*/ 2899317 h 3000282"/>
              <a:gd name="connsiteX83" fmla="*/ 2960 w 4117782"/>
              <a:gd name="connsiteY83" fmla="*/ 2832409 h 3000282"/>
              <a:gd name="connsiteX84" fmla="*/ 14111 w 4117782"/>
              <a:gd name="connsiteY84" fmla="*/ 2732048 h 3000282"/>
              <a:gd name="connsiteX85" fmla="*/ 36413 w 4117782"/>
              <a:gd name="connsiteY85" fmla="*/ 2687444 h 3000282"/>
              <a:gd name="connsiteX86" fmla="*/ 103321 w 4117782"/>
              <a:gd name="connsiteY86" fmla="*/ 2542478 h 3000282"/>
              <a:gd name="connsiteX87" fmla="*/ 125623 w 4117782"/>
              <a:gd name="connsiteY87" fmla="*/ 2509024 h 3000282"/>
              <a:gd name="connsiteX88" fmla="*/ 170228 w 4117782"/>
              <a:gd name="connsiteY88" fmla="*/ 2419814 h 3000282"/>
              <a:gd name="connsiteX89" fmla="*/ 181379 w 4117782"/>
              <a:gd name="connsiteY89" fmla="*/ 2386361 h 3000282"/>
              <a:gd name="connsiteX90" fmla="*/ 203682 w 4117782"/>
              <a:gd name="connsiteY90" fmla="*/ 2352907 h 3000282"/>
              <a:gd name="connsiteX91" fmla="*/ 214833 w 4117782"/>
              <a:gd name="connsiteY91" fmla="*/ 2308302 h 3000282"/>
              <a:gd name="connsiteX92" fmla="*/ 259438 w 4117782"/>
              <a:gd name="connsiteY92" fmla="*/ 2230244 h 3000282"/>
              <a:gd name="connsiteX93" fmla="*/ 270589 w 4117782"/>
              <a:gd name="connsiteY93" fmla="*/ 2174487 h 3000282"/>
              <a:gd name="connsiteX94" fmla="*/ 292891 w 4117782"/>
              <a:gd name="connsiteY94" fmla="*/ 2107580 h 3000282"/>
              <a:gd name="connsiteX95" fmla="*/ 270589 w 4117782"/>
              <a:gd name="connsiteY95" fmla="*/ 1739590 h 3000282"/>
              <a:gd name="connsiteX96" fmla="*/ 259438 w 4117782"/>
              <a:gd name="connsiteY96" fmla="*/ 1694985 h 3000282"/>
              <a:gd name="connsiteX97" fmla="*/ 225984 w 4117782"/>
              <a:gd name="connsiteY97" fmla="*/ 1650380 h 3000282"/>
              <a:gd name="connsiteX98" fmla="*/ 214833 w 4117782"/>
              <a:gd name="connsiteY98" fmla="*/ 1583473 h 3000282"/>
              <a:gd name="connsiteX99" fmla="*/ 192530 w 4117782"/>
              <a:gd name="connsiteY99" fmla="*/ 1538868 h 3000282"/>
              <a:gd name="connsiteX100" fmla="*/ 214833 w 4117782"/>
              <a:gd name="connsiteY100" fmla="*/ 1326995 h 3000282"/>
              <a:gd name="connsiteX101" fmla="*/ 237135 w 4117782"/>
              <a:gd name="connsiteY101" fmla="*/ 1293541 h 3000282"/>
              <a:gd name="connsiteX102" fmla="*/ 270589 w 4117782"/>
              <a:gd name="connsiteY102" fmla="*/ 1226634 h 3000282"/>
              <a:gd name="connsiteX103" fmla="*/ 292891 w 4117782"/>
              <a:gd name="connsiteY103" fmla="*/ 1159726 h 3000282"/>
              <a:gd name="connsiteX104" fmla="*/ 304043 w 4117782"/>
              <a:gd name="connsiteY104" fmla="*/ 1126273 h 3000282"/>
              <a:gd name="connsiteX105" fmla="*/ 270589 w 4117782"/>
              <a:gd name="connsiteY105" fmla="*/ 1037063 h 3000282"/>
              <a:gd name="connsiteX106" fmla="*/ 237135 w 4117782"/>
              <a:gd name="connsiteY106" fmla="*/ 1070517 h 3000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4117782" h="3000282">
                <a:moveTo>
                  <a:pt x="237135" y="1070517"/>
                </a:moveTo>
                <a:cubicBezTo>
                  <a:pt x="235277" y="1057507"/>
                  <a:pt x="276096" y="1058950"/>
                  <a:pt x="259438" y="959005"/>
                </a:cubicBezTo>
                <a:cubicBezTo>
                  <a:pt x="256129" y="939153"/>
                  <a:pt x="232355" y="855986"/>
                  <a:pt x="225984" y="847492"/>
                </a:cubicBezTo>
                <a:cubicBezTo>
                  <a:pt x="151036" y="747561"/>
                  <a:pt x="179696" y="789211"/>
                  <a:pt x="136774" y="724829"/>
                </a:cubicBezTo>
                <a:lnTo>
                  <a:pt x="114472" y="657922"/>
                </a:lnTo>
                <a:cubicBezTo>
                  <a:pt x="110755" y="646771"/>
                  <a:pt x="106172" y="635872"/>
                  <a:pt x="103321" y="624468"/>
                </a:cubicBezTo>
                <a:cubicBezTo>
                  <a:pt x="95887" y="594731"/>
                  <a:pt x="90711" y="564337"/>
                  <a:pt x="81018" y="535258"/>
                </a:cubicBezTo>
                <a:cubicBezTo>
                  <a:pt x="65021" y="487266"/>
                  <a:pt x="72718" y="513208"/>
                  <a:pt x="58716" y="457200"/>
                </a:cubicBezTo>
                <a:cubicBezTo>
                  <a:pt x="62433" y="401444"/>
                  <a:pt x="60681" y="345051"/>
                  <a:pt x="69867" y="289931"/>
                </a:cubicBezTo>
                <a:cubicBezTo>
                  <a:pt x="72070" y="276712"/>
                  <a:pt x="85520" y="268114"/>
                  <a:pt x="92169" y="256478"/>
                </a:cubicBezTo>
                <a:cubicBezTo>
                  <a:pt x="134445" y="182496"/>
                  <a:pt x="89349" y="236997"/>
                  <a:pt x="159077" y="167268"/>
                </a:cubicBezTo>
                <a:cubicBezTo>
                  <a:pt x="211486" y="114858"/>
                  <a:pt x="179403" y="142565"/>
                  <a:pt x="259438" y="89209"/>
                </a:cubicBezTo>
                <a:lnTo>
                  <a:pt x="326345" y="44605"/>
                </a:lnTo>
                <a:cubicBezTo>
                  <a:pt x="348647" y="37171"/>
                  <a:pt x="370445" y="28004"/>
                  <a:pt x="393252" y="22302"/>
                </a:cubicBezTo>
                <a:cubicBezTo>
                  <a:pt x="449261" y="8300"/>
                  <a:pt x="423318" y="15997"/>
                  <a:pt x="471311" y="0"/>
                </a:cubicBezTo>
                <a:cubicBezTo>
                  <a:pt x="579106" y="3717"/>
                  <a:pt x="687231" y="1940"/>
                  <a:pt x="794696" y="11151"/>
                </a:cubicBezTo>
                <a:cubicBezTo>
                  <a:pt x="818119" y="13159"/>
                  <a:pt x="838552" y="28842"/>
                  <a:pt x="861604" y="33453"/>
                </a:cubicBezTo>
                <a:cubicBezTo>
                  <a:pt x="880189" y="37170"/>
                  <a:pt x="898536" y="42390"/>
                  <a:pt x="917360" y="44605"/>
                </a:cubicBezTo>
                <a:cubicBezTo>
                  <a:pt x="961813" y="49835"/>
                  <a:pt x="1006616" y="51512"/>
                  <a:pt x="1051174" y="55756"/>
                </a:cubicBezTo>
                <a:cubicBezTo>
                  <a:pt x="1084682" y="58947"/>
                  <a:pt x="1118081" y="63190"/>
                  <a:pt x="1151535" y="66907"/>
                </a:cubicBezTo>
                <a:cubicBezTo>
                  <a:pt x="1403961" y="61420"/>
                  <a:pt x="1573951" y="68222"/>
                  <a:pt x="1798306" y="44605"/>
                </a:cubicBezTo>
                <a:cubicBezTo>
                  <a:pt x="1824445" y="41853"/>
                  <a:pt x="1850345" y="37170"/>
                  <a:pt x="1876365" y="33453"/>
                </a:cubicBezTo>
                <a:lnTo>
                  <a:pt x="3392930" y="44605"/>
                </a:lnTo>
                <a:cubicBezTo>
                  <a:pt x="3419211" y="44973"/>
                  <a:pt x="3445490" y="49381"/>
                  <a:pt x="3470989" y="55756"/>
                </a:cubicBezTo>
                <a:cubicBezTo>
                  <a:pt x="3505199" y="64308"/>
                  <a:pt x="3537896" y="78058"/>
                  <a:pt x="3571350" y="89209"/>
                </a:cubicBezTo>
                <a:cubicBezTo>
                  <a:pt x="3582501" y="92926"/>
                  <a:pt x="3594290" y="95104"/>
                  <a:pt x="3604804" y="100361"/>
                </a:cubicBezTo>
                <a:cubicBezTo>
                  <a:pt x="3663116" y="129517"/>
                  <a:pt x="3633281" y="118631"/>
                  <a:pt x="3694013" y="133814"/>
                </a:cubicBezTo>
                <a:cubicBezTo>
                  <a:pt x="3744049" y="183850"/>
                  <a:pt x="3684628" y="131079"/>
                  <a:pt x="3749769" y="167268"/>
                </a:cubicBezTo>
                <a:cubicBezTo>
                  <a:pt x="3773200" y="180285"/>
                  <a:pt x="3794374" y="197005"/>
                  <a:pt x="3816677" y="211873"/>
                </a:cubicBezTo>
                <a:lnTo>
                  <a:pt x="3850130" y="234175"/>
                </a:lnTo>
                <a:cubicBezTo>
                  <a:pt x="3902691" y="313016"/>
                  <a:pt x="3834047" y="218092"/>
                  <a:pt x="3917038" y="301083"/>
                </a:cubicBezTo>
                <a:cubicBezTo>
                  <a:pt x="3930180" y="314225"/>
                  <a:pt x="3938593" y="331410"/>
                  <a:pt x="3950491" y="345687"/>
                </a:cubicBezTo>
                <a:cubicBezTo>
                  <a:pt x="3957222" y="353764"/>
                  <a:pt x="3966226" y="359780"/>
                  <a:pt x="3972794" y="367990"/>
                </a:cubicBezTo>
                <a:cubicBezTo>
                  <a:pt x="3997498" y="398870"/>
                  <a:pt x="3994469" y="399564"/>
                  <a:pt x="4006247" y="434897"/>
                </a:cubicBezTo>
                <a:cubicBezTo>
                  <a:pt x="4002530" y="457200"/>
                  <a:pt x="4002246" y="480355"/>
                  <a:pt x="3995096" y="501805"/>
                </a:cubicBezTo>
                <a:cubicBezTo>
                  <a:pt x="3984181" y="534550"/>
                  <a:pt x="3968762" y="533200"/>
                  <a:pt x="3950491" y="557561"/>
                </a:cubicBezTo>
                <a:cubicBezTo>
                  <a:pt x="3934408" y="579004"/>
                  <a:pt x="3905886" y="624468"/>
                  <a:pt x="3905886" y="624468"/>
                </a:cubicBezTo>
                <a:cubicBezTo>
                  <a:pt x="3880259" y="701349"/>
                  <a:pt x="3900207" y="674751"/>
                  <a:pt x="3861282" y="713678"/>
                </a:cubicBezTo>
                <a:cubicBezTo>
                  <a:pt x="3857565" y="724829"/>
                  <a:pt x="3852981" y="735728"/>
                  <a:pt x="3850130" y="747131"/>
                </a:cubicBezTo>
                <a:cubicBezTo>
                  <a:pt x="3823554" y="853430"/>
                  <a:pt x="3838486" y="891513"/>
                  <a:pt x="3850130" y="1037063"/>
                </a:cubicBezTo>
                <a:cubicBezTo>
                  <a:pt x="3851352" y="1052340"/>
                  <a:pt x="3853678" y="1068361"/>
                  <a:pt x="3861282" y="1081668"/>
                </a:cubicBezTo>
                <a:cubicBezTo>
                  <a:pt x="3869106" y="1095360"/>
                  <a:pt x="3885053" y="1102674"/>
                  <a:pt x="3894735" y="1115122"/>
                </a:cubicBezTo>
                <a:cubicBezTo>
                  <a:pt x="3911191" y="1136280"/>
                  <a:pt x="3924472" y="1159727"/>
                  <a:pt x="3939340" y="1182029"/>
                </a:cubicBezTo>
                <a:lnTo>
                  <a:pt x="3961643" y="1215483"/>
                </a:lnTo>
                <a:cubicBezTo>
                  <a:pt x="3965360" y="1226634"/>
                  <a:pt x="3966747" y="1238857"/>
                  <a:pt x="3972794" y="1248936"/>
                </a:cubicBezTo>
                <a:cubicBezTo>
                  <a:pt x="3978203" y="1257951"/>
                  <a:pt x="3988528" y="1263029"/>
                  <a:pt x="3995096" y="1271239"/>
                </a:cubicBezTo>
                <a:cubicBezTo>
                  <a:pt x="4003468" y="1281704"/>
                  <a:pt x="4010750" y="1293056"/>
                  <a:pt x="4017399" y="1304692"/>
                </a:cubicBezTo>
                <a:cubicBezTo>
                  <a:pt x="4081110" y="1416185"/>
                  <a:pt x="4003811" y="1284141"/>
                  <a:pt x="4050852" y="1393902"/>
                </a:cubicBezTo>
                <a:cubicBezTo>
                  <a:pt x="4056131" y="1406221"/>
                  <a:pt x="4065721" y="1416205"/>
                  <a:pt x="4073155" y="1427356"/>
                </a:cubicBezTo>
                <a:cubicBezTo>
                  <a:pt x="4117782" y="1605866"/>
                  <a:pt x="4100733" y="1520776"/>
                  <a:pt x="4073155" y="1906858"/>
                </a:cubicBezTo>
                <a:cubicBezTo>
                  <a:pt x="4071857" y="1925025"/>
                  <a:pt x="4025319" y="1964262"/>
                  <a:pt x="4017399" y="1973766"/>
                </a:cubicBezTo>
                <a:cubicBezTo>
                  <a:pt x="3992695" y="2003411"/>
                  <a:pt x="3992630" y="2017111"/>
                  <a:pt x="3972794" y="2051824"/>
                </a:cubicBezTo>
                <a:cubicBezTo>
                  <a:pt x="3966145" y="2063460"/>
                  <a:pt x="3957925" y="2074127"/>
                  <a:pt x="3950491" y="2085278"/>
                </a:cubicBezTo>
                <a:cubicBezTo>
                  <a:pt x="3946865" y="2103406"/>
                  <a:pt x="3928189" y="2193674"/>
                  <a:pt x="3928189" y="2207941"/>
                </a:cubicBezTo>
                <a:cubicBezTo>
                  <a:pt x="3928189" y="2256406"/>
                  <a:pt x="3933329" y="2304816"/>
                  <a:pt x="3939340" y="2352907"/>
                </a:cubicBezTo>
                <a:cubicBezTo>
                  <a:pt x="3946066" y="2406719"/>
                  <a:pt x="3973388" y="2388143"/>
                  <a:pt x="3995096" y="2453268"/>
                </a:cubicBezTo>
                <a:cubicBezTo>
                  <a:pt x="4032572" y="2565698"/>
                  <a:pt x="3975392" y="2391305"/>
                  <a:pt x="4017399" y="2531326"/>
                </a:cubicBezTo>
                <a:cubicBezTo>
                  <a:pt x="4024154" y="2553844"/>
                  <a:pt x="4039701" y="2598234"/>
                  <a:pt x="4039701" y="2598234"/>
                </a:cubicBezTo>
                <a:cubicBezTo>
                  <a:pt x="4030389" y="2682046"/>
                  <a:pt x="4045900" y="2682482"/>
                  <a:pt x="4006247" y="2732048"/>
                </a:cubicBezTo>
                <a:cubicBezTo>
                  <a:pt x="3999679" y="2740258"/>
                  <a:pt x="3991379" y="2746917"/>
                  <a:pt x="3983945" y="2754351"/>
                </a:cubicBezTo>
                <a:cubicBezTo>
                  <a:pt x="3964318" y="2813234"/>
                  <a:pt x="3979314" y="2778025"/>
                  <a:pt x="3928189" y="2854712"/>
                </a:cubicBezTo>
                <a:cubicBezTo>
                  <a:pt x="3920755" y="2865863"/>
                  <a:pt x="3918601" y="2883928"/>
                  <a:pt x="3905886" y="2888166"/>
                </a:cubicBezTo>
                <a:lnTo>
                  <a:pt x="3838979" y="2910468"/>
                </a:lnTo>
                <a:cubicBezTo>
                  <a:pt x="3716316" y="2906751"/>
                  <a:pt x="3593539" y="2905767"/>
                  <a:pt x="3470989" y="2899317"/>
                </a:cubicBezTo>
                <a:cubicBezTo>
                  <a:pt x="3452062" y="2898321"/>
                  <a:pt x="3433881" y="2891557"/>
                  <a:pt x="3415233" y="2888166"/>
                </a:cubicBezTo>
                <a:cubicBezTo>
                  <a:pt x="3392988" y="2884121"/>
                  <a:pt x="3370738" y="2880002"/>
                  <a:pt x="3348326" y="2877014"/>
                </a:cubicBezTo>
                <a:cubicBezTo>
                  <a:pt x="3314962" y="2872565"/>
                  <a:pt x="3281394" y="2869796"/>
                  <a:pt x="3247965" y="2865863"/>
                </a:cubicBezTo>
                <a:lnTo>
                  <a:pt x="3158755" y="2854712"/>
                </a:lnTo>
                <a:lnTo>
                  <a:pt x="2846521" y="2865863"/>
                </a:lnTo>
                <a:cubicBezTo>
                  <a:pt x="2812911" y="2867680"/>
                  <a:pt x="2779810" y="2876203"/>
                  <a:pt x="2746160" y="2877014"/>
                </a:cubicBezTo>
                <a:cubicBezTo>
                  <a:pt x="2471151" y="2883641"/>
                  <a:pt x="2196033" y="2884449"/>
                  <a:pt x="1920969" y="2888166"/>
                </a:cubicBezTo>
                <a:cubicBezTo>
                  <a:pt x="1894950" y="2891883"/>
                  <a:pt x="1868771" y="2894615"/>
                  <a:pt x="1842911" y="2899317"/>
                </a:cubicBezTo>
                <a:cubicBezTo>
                  <a:pt x="1827832" y="2902059"/>
                  <a:pt x="1813042" y="2906258"/>
                  <a:pt x="1798306" y="2910468"/>
                </a:cubicBezTo>
                <a:cubicBezTo>
                  <a:pt x="1787004" y="2913697"/>
                  <a:pt x="1776378" y="2919314"/>
                  <a:pt x="1764852" y="2921619"/>
                </a:cubicBezTo>
                <a:cubicBezTo>
                  <a:pt x="1565120" y="2961565"/>
                  <a:pt x="1774394" y="2910868"/>
                  <a:pt x="1642189" y="2943922"/>
                </a:cubicBezTo>
                <a:cubicBezTo>
                  <a:pt x="1272383" y="2934190"/>
                  <a:pt x="1256538" y="2924626"/>
                  <a:pt x="928511" y="2943922"/>
                </a:cubicBezTo>
                <a:cubicBezTo>
                  <a:pt x="882613" y="2946622"/>
                  <a:pt x="838447" y="2953099"/>
                  <a:pt x="794696" y="2966224"/>
                </a:cubicBezTo>
                <a:cubicBezTo>
                  <a:pt x="772179" y="2972979"/>
                  <a:pt x="750895" y="2984194"/>
                  <a:pt x="727789" y="2988526"/>
                </a:cubicBezTo>
                <a:cubicBezTo>
                  <a:pt x="691073" y="2995410"/>
                  <a:pt x="653448" y="2995961"/>
                  <a:pt x="616277" y="2999678"/>
                </a:cubicBezTo>
                <a:cubicBezTo>
                  <a:pt x="484403" y="2995282"/>
                  <a:pt x="329974" y="3000282"/>
                  <a:pt x="192530" y="2977375"/>
                </a:cubicBezTo>
                <a:cubicBezTo>
                  <a:pt x="177413" y="2974856"/>
                  <a:pt x="162794" y="2969941"/>
                  <a:pt x="147926" y="2966224"/>
                </a:cubicBezTo>
                <a:lnTo>
                  <a:pt x="81018" y="2921619"/>
                </a:lnTo>
                <a:lnTo>
                  <a:pt x="47565" y="2899317"/>
                </a:lnTo>
                <a:cubicBezTo>
                  <a:pt x="32697" y="2877014"/>
                  <a:pt x="0" y="2859049"/>
                  <a:pt x="2960" y="2832409"/>
                </a:cubicBezTo>
                <a:cubicBezTo>
                  <a:pt x="6677" y="2798955"/>
                  <a:pt x="6542" y="2764846"/>
                  <a:pt x="14111" y="2732048"/>
                </a:cubicBezTo>
                <a:cubicBezTo>
                  <a:pt x="17849" y="2715851"/>
                  <a:pt x="29662" y="2702634"/>
                  <a:pt x="36413" y="2687444"/>
                </a:cubicBezTo>
                <a:cubicBezTo>
                  <a:pt x="61117" y="2631859"/>
                  <a:pt x="66283" y="2598037"/>
                  <a:pt x="103321" y="2542478"/>
                </a:cubicBezTo>
                <a:cubicBezTo>
                  <a:pt x="110755" y="2531327"/>
                  <a:pt x="120180" y="2521271"/>
                  <a:pt x="125623" y="2509024"/>
                </a:cubicBezTo>
                <a:cubicBezTo>
                  <a:pt x="166626" y="2416767"/>
                  <a:pt x="124427" y="2465617"/>
                  <a:pt x="170228" y="2419814"/>
                </a:cubicBezTo>
                <a:cubicBezTo>
                  <a:pt x="173945" y="2408663"/>
                  <a:pt x="176122" y="2396874"/>
                  <a:pt x="181379" y="2386361"/>
                </a:cubicBezTo>
                <a:cubicBezTo>
                  <a:pt x="187373" y="2374374"/>
                  <a:pt x="198403" y="2365226"/>
                  <a:pt x="203682" y="2352907"/>
                </a:cubicBezTo>
                <a:cubicBezTo>
                  <a:pt x="209719" y="2338820"/>
                  <a:pt x="209452" y="2322652"/>
                  <a:pt x="214833" y="2308302"/>
                </a:cubicBezTo>
                <a:cubicBezTo>
                  <a:pt x="226961" y="2275960"/>
                  <a:pt x="240948" y="2257977"/>
                  <a:pt x="259438" y="2230244"/>
                </a:cubicBezTo>
                <a:cubicBezTo>
                  <a:pt x="263155" y="2211658"/>
                  <a:pt x="265602" y="2192773"/>
                  <a:pt x="270589" y="2174487"/>
                </a:cubicBezTo>
                <a:cubicBezTo>
                  <a:pt x="276774" y="2151807"/>
                  <a:pt x="292891" y="2107580"/>
                  <a:pt x="292891" y="2107580"/>
                </a:cubicBezTo>
                <a:cubicBezTo>
                  <a:pt x="287953" y="1984130"/>
                  <a:pt x="290887" y="1861381"/>
                  <a:pt x="270589" y="1739590"/>
                </a:cubicBezTo>
                <a:cubicBezTo>
                  <a:pt x="268069" y="1724473"/>
                  <a:pt x="266292" y="1708693"/>
                  <a:pt x="259438" y="1694985"/>
                </a:cubicBezTo>
                <a:cubicBezTo>
                  <a:pt x="251126" y="1678362"/>
                  <a:pt x="237135" y="1665248"/>
                  <a:pt x="225984" y="1650380"/>
                </a:cubicBezTo>
                <a:cubicBezTo>
                  <a:pt x="222267" y="1628078"/>
                  <a:pt x="221330" y="1605129"/>
                  <a:pt x="214833" y="1583473"/>
                </a:cubicBezTo>
                <a:cubicBezTo>
                  <a:pt x="210056" y="1567551"/>
                  <a:pt x="193404" y="1555468"/>
                  <a:pt x="192530" y="1538868"/>
                </a:cubicBezTo>
                <a:cubicBezTo>
                  <a:pt x="192341" y="1535273"/>
                  <a:pt x="193520" y="1376728"/>
                  <a:pt x="214833" y="1326995"/>
                </a:cubicBezTo>
                <a:cubicBezTo>
                  <a:pt x="220112" y="1314676"/>
                  <a:pt x="231142" y="1305528"/>
                  <a:pt x="237135" y="1293541"/>
                </a:cubicBezTo>
                <a:cubicBezTo>
                  <a:pt x="283295" y="1201218"/>
                  <a:pt x="206682" y="1322491"/>
                  <a:pt x="270589" y="1226634"/>
                </a:cubicBezTo>
                <a:lnTo>
                  <a:pt x="292891" y="1159726"/>
                </a:lnTo>
                <a:lnTo>
                  <a:pt x="304043" y="1126273"/>
                </a:lnTo>
                <a:cubicBezTo>
                  <a:pt x="298649" y="1093914"/>
                  <a:pt x="305397" y="1054467"/>
                  <a:pt x="270589" y="1037063"/>
                </a:cubicBezTo>
                <a:cubicBezTo>
                  <a:pt x="263940" y="1033738"/>
                  <a:pt x="238994" y="1083527"/>
                  <a:pt x="237135" y="1070517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87" name="Oval 86"/>
          <p:cNvSpPr/>
          <p:nvPr/>
        </p:nvSpPr>
        <p:spPr>
          <a:xfrm>
            <a:off x="2262188" y="3744913"/>
            <a:ext cx="779462" cy="73977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65544" name="Line 79"/>
          <p:cNvSpPr>
            <a:spLocks noChangeShapeType="1"/>
          </p:cNvSpPr>
          <p:nvPr/>
        </p:nvSpPr>
        <p:spPr bwMode="auto">
          <a:xfrm>
            <a:off x="2632075" y="3784600"/>
            <a:ext cx="0" cy="609600"/>
          </a:xfrm>
          <a:prstGeom prst="line">
            <a:avLst/>
          </a:prstGeom>
          <a:noFill/>
          <a:ln w="57150">
            <a:solidFill>
              <a:srgbClr val="00B05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88" name="Oval 87"/>
          <p:cNvSpPr/>
          <p:nvPr/>
        </p:nvSpPr>
        <p:spPr>
          <a:xfrm>
            <a:off x="4598988" y="2154238"/>
            <a:ext cx="779462" cy="741362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65546" name="Line 79"/>
          <p:cNvSpPr>
            <a:spLocks noChangeShapeType="1"/>
          </p:cNvSpPr>
          <p:nvPr/>
        </p:nvSpPr>
        <p:spPr bwMode="auto">
          <a:xfrm>
            <a:off x="4953000" y="2179638"/>
            <a:ext cx="0" cy="609600"/>
          </a:xfrm>
          <a:prstGeom prst="line">
            <a:avLst/>
          </a:prstGeom>
          <a:noFill/>
          <a:ln w="57150">
            <a:solidFill>
              <a:srgbClr val="00B05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504950" y="6238875"/>
            <a:ext cx="6748463" cy="400050"/>
          </a:xfrm>
          <a:prstGeom prst="rect">
            <a:avLst/>
          </a:prstGeom>
          <a:noFill/>
          <a:ln w="25400">
            <a:solidFill>
              <a:schemeClr val="accent4"/>
            </a:solidFill>
          </a:ln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000" dirty="0" err="1">
                <a:solidFill>
                  <a:prstClr val="black"/>
                </a:solidFill>
                <a:latin typeface="Arial" charset="0"/>
              </a:rPr>
              <a:t>S</a:t>
            </a:r>
            <a:r>
              <a:rPr lang="en-US" sz="2000" baseline="-25000" dirty="0" err="1">
                <a:solidFill>
                  <a:prstClr val="black"/>
                </a:solidFill>
                <a:latin typeface="Arial" charset="0"/>
              </a:rPr>
              <a:t>z</a:t>
            </a:r>
            <a:r>
              <a:rPr lang="en-US" sz="2000" dirty="0">
                <a:solidFill>
                  <a:prstClr val="black"/>
                </a:solidFill>
                <a:latin typeface="Arial" charset="0"/>
              </a:rPr>
              <a:t> = 1 excitation </a:t>
            </a:r>
            <a:r>
              <a:rPr lang="en-US" sz="2000" b="1" i="1" dirty="0">
                <a:solidFill>
                  <a:prstClr val="black"/>
                </a:solidFill>
                <a:latin typeface="Arial" charset="0"/>
              </a:rPr>
              <a:t>fractionalizes</a:t>
            </a:r>
            <a:r>
              <a:rPr lang="en-US" sz="2000" dirty="0">
                <a:solidFill>
                  <a:prstClr val="black"/>
                </a:solidFill>
                <a:latin typeface="Arial" charset="0"/>
              </a:rPr>
              <a:t> into two </a:t>
            </a:r>
            <a:r>
              <a:rPr lang="en-US" sz="2000" dirty="0" err="1">
                <a:solidFill>
                  <a:prstClr val="black"/>
                </a:solidFill>
                <a:latin typeface="Arial" charset="0"/>
              </a:rPr>
              <a:t>S</a:t>
            </a:r>
            <a:r>
              <a:rPr lang="en-US" sz="2000" baseline="-25000" dirty="0" err="1">
                <a:solidFill>
                  <a:prstClr val="black"/>
                </a:solidFill>
                <a:latin typeface="Arial" charset="0"/>
              </a:rPr>
              <a:t>z</a:t>
            </a:r>
            <a:r>
              <a:rPr lang="en-US" sz="2000" dirty="0">
                <a:solidFill>
                  <a:prstClr val="black"/>
                </a:solidFill>
                <a:latin typeface="Arial" charset="0"/>
              </a:rPr>
              <a:t> = ½ excitations</a:t>
            </a:r>
          </a:p>
        </p:txBody>
      </p:sp>
    </p:spTree>
    <p:extLst>
      <p:ext uri="{BB962C8B-B14F-4D97-AF65-F5344CB8AC3E}">
        <p14:creationId xmlns:p14="http://schemas.microsoft.com/office/powerpoint/2010/main" val="2240266612"/>
      </p:ext>
    </p:extLst>
  </p:cSld>
  <p:clrMapOvr>
    <a:masterClrMapping/>
  </p:clrMapOvr>
  <p:transition spd="med">
    <p:fade/>
  </p:transition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/>
          <p:nvPr/>
        </p:nvCxnSpPr>
        <p:spPr>
          <a:xfrm>
            <a:off x="0" y="990600"/>
            <a:ext cx="9144000" cy="0"/>
          </a:xfrm>
          <a:prstGeom prst="line">
            <a:avLst/>
          </a:prstGeom>
          <a:ln w="63500" cmpd="sng">
            <a:solidFill>
              <a:schemeClr val="accent5">
                <a:lumMod val="40000"/>
                <a:lumOff val="60000"/>
              </a:schemeClr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3" name="Title 1"/>
          <p:cNvSpPr txBox="1">
            <a:spLocks/>
          </p:cNvSpPr>
          <p:nvPr/>
        </p:nvSpPr>
        <p:spPr bwMode="auto">
          <a:xfrm>
            <a:off x="381000" y="0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solidFill>
                  <a:prstClr val="black"/>
                </a:solidFill>
                <a:latin typeface="Calibri"/>
                <a:ea typeface="+mj-ea"/>
                <a:cs typeface="+mj-cs"/>
              </a:rPr>
              <a:t>Fractional Quantum Hall States</a:t>
            </a:r>
          </a:p>
        </p:txBody>
      </p:sp>
      <p:sp>
        <p:nvSpPr>
          <p:cNvPr id="66564" name="AutoShape 2"/>
          <p:cNvSpPr>
            <a:spLocks noChangeArrowheads="1"/>
          </p:cNvSpPr>
          <p:nvPr/>
        </p:nvSpPr>
        <p:spPr bwMode="auto">
          <a:xfrm>
            <a:off x="685800" y="2819400"/>
            <a:ext cx="7875588" cy="1878013"/>
          </a:xfrm>
          <a:prstGeom prst="parallelogram">
            <a:avLst>
              <a:gd name="adj" fmla="val 104839"/>
            </a:avLst>
          </a:prstGeom>
          <a:noFill/>
          <a:ln w="9525" algn="ctr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6565" name="Oval 3"/>
          <p:cNvSpPr>
            <a:spLocks noChangeArrowheads="1"/>
          </p:cNvSpPr>
          <p:nvPr/>
        </p:nvSpPr>
        <p:spPr bwMode="auto">
          <a:xfrm>
            <a:off x="2362200" y="3657600"/>
            <a:ext cx="341313" cy="298450"/>
          </a:xfrm>
          <a:prstGeom prst="ellipse">
            <a:avLst/>
          </a:prstGeom>
          <a:solidFill>
            <a:schemeClr val="accent2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anchor="ctr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6566" name="Oval 4"/>
          <p:cNvSpPr>
            <a:spLocks noChangeArrowheads="1"/>
          </p:cNvSpPr>
          <p:nvPr/>
        </p:nvSpPr>
        <p:spPr bwMode="auto">
          <a:xfrm>
            <a:off x="3608388" y="3717925"/>
            <a:ext cx="341312" cy="298450"/>
          </a:xfrm>
          <a:prstGeom prst="ellipse">
            <a:avLst/>
          </a:prstGeom>
          <a:solidFill>
            <a:schemeClr val="accent2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anchor="ctr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6567" name="Oval 5"/>
          <p:cNvSpPr>
            <a:spLocks noChangeArrowheads="1"/>
          </p:cNvSpPr>
          <p:nvPr/>
        </p:nvSpPr>
        <p:spPr bwMode="auto">
          <a:xfrm>
            <a:off x="4495800" y="3124200"/>
            <a:ext cx="341313" cy="298450"/>
          </a:xfrm>
          <a:prstGeom prst="ellipse">
            <a:avLst/>
          </a:prstGeom>
          <a:solidFill>
            <a:schemeClr val="accent2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anchor="ctr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6568" name="Oval 6"/>
          <p:cNvSpPr>
            <a:spLocks noChangeArrowheads="1"/>
          </p:cNvSpPr>
          <p:nvPr/>
        </p:nvSpPr>
        <p:spPr bwMode="auto">
          <a:xfrm>
            <a:off x="3054350" y="3086100"/>
            <a:ext cx="341313" cy="298450"/>
          </a:xfrm>
          <a:prstGeom prst="ellipse">
            <a:avLst/>
          </a:prstGeom>
          <a:solidFill>
            <a:schemeClr val="accent2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anchor="ctr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6569" name="Oval 7"/>
          <p:cNvSpPr>
            <a:spLocks noChangeArrowheads="1"/>
          </p:cNvSpPr>
          <p:nvPr/>
        </p:nvSpPr>
        <p:spPr bwMode="auto">
          <a:xfrm>
            <a:off x="4953000" y="3810000"/>
            <a:ext cx="341313" cy="298450"/>
          </a:xfrm>
          <a:prstGeom prst="ellipse">
            <a:avLst/>
          </a:prstGeom>
          <a:solidFill>
            <a:schemeClr val="accent2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anchor="ctr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6570" name="Oval 8"/>
          <p:cNvSpPr>
            <a:spLocks noChangeArrowheads="1"/>
          </p:cNvSpPr>
          <p:nvPr/>
        </p:nvSpPr>
        <p:spPr bwMode="auto">
          <a:xfrm>
            <a:off x="5486400" y="3048000"/>
            <a:ext cx="341313" cy="298450"/>
          </a:xfrm>
          <a:prstGeom prst="ellipse">
            <a:avLst/>
          </a:prstGeom>
          <a:solidFill>
            <a:schemeClr val="accent2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anchor="ctr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6571" name="Oval 10"/>
          <p:cNvSpPr>
            <a:spLocks noChangeArrowheads="1"/>
          </p:cNvSpPr>
          <p:nvPr/>
        </p:nvSpPr>
        <p:spPr bwMode="auto">
          <a:xfrm>
            <a:off x="6172200" y="3886200"/>
            <a:ext cx="341313" cy="298450"/>
          </a:xfrm>
          <a:prstGeom prst="ellipse">
            <a:avLst/>
          </a:prstGeom>
          <a:solidFill>
            <a:schemeClr val="accent2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anchor="ctr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6572" name="Oval 11"/>
          <p:cNvSpPr>
            <a:spLocks noChangeArrowheads="1"/>
          </p:cNvSpPr>
          <p:nvPr/>
        </p:nvSpPr>
        <p:spPr bwMode="auto">
          <a:xfrm>
            <a:off x="6858000" y="3200400"/>
            <a:ext cx="341313" cy="298450"/>
          </a:xfrm>
          <a:prstGeom prst="ellipse">
            <a:avLst/>
          </a:prstGeom>
          <a:solidFill>
            <a:schemeClr val="accent2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anchor="ctr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6573" name="AutoShape 12"/>
          <p:cNvSpPr>
            <a:spLocks noChangeArrowheads="1"/>
          </p:cNvSpPr>
          <p:nvPr/>
        </p:nvSpPr>
        <p:spPr bwMode="auto">
          <a:xfrm>
            <a:off x="762000" y="1905000"/>
            <a:ext cx="457200" cy="1447800"/>
          </a:xfrm>
          <a:prstGeom prst="upArrow">
            <a:avLst>
              <a:gd name="adj1" fmla="val 50000"/>
              <a:gd name="adj2" fmla="val 79167"/>
            </a:avLst>
          </a:prstGeom>
          <a:solidFill>
            <a:schemeClr val="accent1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6574" name="Text Box 13"/>
          <p:cNvSpPr txBox="1">
            <a:spLocks noChangeArrowheads="1"/>
          </p:cNvSpPr>
          <p:nvPr/>
        </p:nvSpPr>
        <p:spPr bwMode="auto">
          <a:xfrm>
            <a:off x="1355725" y="1568450"/>
            <a:ext cx="4889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3600" b="1" smtClean="0">
                <a:solidFill>
                  <a:srgbClr val="333399"/>
                </a:solidFill>
                <a:latin typeface="Times New Roman" panose="02020603050405020304" pitchFamily="18" charset="0"/>
              </a:rPr>
              <a:t>B</a:t>
            </a:r>
          </a:p>
        </p:txBody>
      </p:sp>
      <p:sp>
        <p:nvSpPr>
          <p:cNvPr id="66575" name="Rectangle 14"/>
          <p:cNvSpPr>
            <a:spLocks noChangeArrowheads="1"/>
          </p:cNvSpPr>
          <p:nvPr/>
        </p:nvSpPr>
        <p:spPr bwMode="auto">
          <a:xfrm>
            <a:off x="265113" y="5337175"/>
            <a:ext cx="8564562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280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 two dimensional gas of electrons in a strong magnetic field </a:t>
            </a:r>
            <a:r>
              <a:rPr lang="en-US" sz="2800" b="1" smtClean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</a:t>
            </a:r>
            <a:r>
              <a:rPr lang="en-US" sz="280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en-US" sz="2800" smtClean="0">
              <a:solidFill>
                <a:srgbClr val="0000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576" name="Text Box 15"/>
          <p:cNvSpPr txBox="1">
            <a:spLocks noChangeArrowheads="1"/>
          </p:cNvSpPr>
          <p:nvPr/>
        </p:nvSpPr>
        <p:spPr bwMode="auto">
          <a:xfrm>
            <a:off x="5776913" y="1481138"/>
            <a:ext cx="14192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sz="2400" b="1" smtClean="0">
                <a:solidFill>
                  <a:srgbClr val="000000"/>
                </a:solidFill>
                <a:latin typeface="Times New Roman" panose="02020603050405020304" pitchFamily="18" charset="0"/>
              </a:rPr>
              <a:t>Electrons</a:t>
            </a:r>
          </a:p>
        </p:txBody>
      </p:sp>
      <p:sp>
        <p:nvSpPr>
          <p:cNvPr id="66577" name="Line 16"/>
          <p:cNvSpPr>
            <a:spLocks noChangeShapeType="1"/>
          </p:cNvSpPr>
          <p:nvPr/>
        </p:nvSpPr>
        <p:spPr bwMode="auto">
          <a:xfrm flipV="1">
            <a:off x="3414713" y="1982788"/>
            <a:ext cx="2446337" cy="10144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6578" name="Line 17"/>
          <p:cNvSpPr>
            <a:spLocks noChangeShapeType="1"/>
          </p:cNvSpPr>
          <p:nvPr/>
        </p:nvSpPr>
        <p:spPr bwMode="auto">
          <a:xfrm flipH="1">
            <a:off x="4902200" y="2092325"/>
            <a:ext cx="1223963" cy="10350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6579" name="Line 18"/>
          <p:cNvSpPr>
            <a:spLocks noChangeShapeType="1"/>
          </p:cNvSpPr>
          <p:nvPr/>
        </p:nvSpPr>
        <p:spPr bwMode="auto">
          <a:xfrm flipH="1">
            <a:off x="6313488" y="2136775"/>
            <a:ext cx="153987" cy="15986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6580" name="Line 19"/>
          <p:cNvSpPr>
            <a:spLocks noChangeShapeType="1"/>
          </p:cNvSpPr>
          <p:nvPr/>
        </p:nvSpPr>
        <p:spPr bwMode="auto">
          <a:xfrm>
            <a:off x="6797675" y="2192338"/>
            <a:ext cx="187325" cy="7493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5635364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/>
          <p:nvPr/>
        </p:nvCxnSpPr>
        <p:spPr>
          <a:xfrm>
            <a:off x="0" y="990600"/>
            <a:ext cx="9144000" cy="0"/>
          </a:xfrm>
          <a:prstGeom prst="line">
            <a:avLst/>
          </a:prstGeom>
          <a:ln w="63500" cmpd="sng">
            <a:solidFill>
              <a:schemeClr val="accent5">
                <a:lumMod val="40000"/>
                <a:lumOff val="60000"/>
              </a:schemeClr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3" name="Title 1"/>
          <p:cNvSpPr txBox="1">
            <a:spLocks/>
          </p:cNvSpPr>
          <p:nvPr/>
        </p:nvSpPr>
        <p:spPr bwMode="auto">
          <a:xfrm>
            <a:off x="381000" y="0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solidFill>
                  <a:prstClr val="black"/>
                </a:solidFill>
                <a:latin typeface="Calibri"/>
                <a:ea typeface="+mj-ea"/>
                <a:cs typeface="+mj-cs"/>
              </a:rPr>
              <a:t>Fractional Quantum Hall States</a:t>
            </a:r>
          </a:p>
        </p:txBody>
      </p:sp>
      <p:sp>
        <p:nvSpPr>
          <p:cNvPr id="4" name="Freeform 2"/>
          <p:cNvSpPr>
            <a:spLocks/>
          </p:cNvSpPr>
          <p:nvPr/>
        </p:nvSpPr>
        <p:spPr bwMode="auto">
          <a:xfrm>
            <a:off x="1600200" y="2667000"/>
            <a:ext cx="6419850" cy="2108200"/>
          </a:xfrm>
          <a:custGeom>
            <a:avLst/>
            <a:gdLst>
              <a:gd name="T0" fmla="*/ 2147483646 w 4044"/>
              <a:gd name="T1" fmla="*/ 2147483646 h 1328"/>
              <a:gd name="T2" fmla="*/ 2147483646 w 4044"/>
              <a:gd name="T3" fmla="*/ 2147483646 h 1328"/>
              <a:gd name="T4" fmla="*/ 2147483646 w 4044"/>
              <a:gd name="T5" fmla="*/ 2147483646 h 1328"/>
              <a:gd name="T6" fmla="*/ 2147483646 w 4044"/>
              <a:gd name="T7" fmla="*/ 2147483646 h 1328"/>
              <a:gd name="T8" fmla="*/ 2147483646 w 4044"/>
              <a:gd name="T9" fmla="*/ 2147483646 h 1328"/>
              <a:gd name="T10" fmla="*/ 2147483646 w 4044"/>
              <a:gd name="T11" fmla="*/ 2147483646 h 1328"/>
              <a:gd name="T12" fmla="*/ 2147483646 w 4044"/>
              <a:gd name="T13" fmla="*/ 2147483646 h 1328"/>
              <a:gd name="T14" fmla="*/ 2147483646 w 4044"/>
              <a:gd name="T15" fmla="*/ 2147483646 h 132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4044"/>
              <a:gd name="T25" fmla="*/ 0 h 1328"/>
              <a:gd name="T26" fmla="*/ 4044 w 4044"/>
              <a:gd name="T27" fmla="*/ 1328 h 132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4044" h="1328">
                <a:moveTo>
                  <a:pt x="342" y="1098"/>
                </a:moveTo>
                <a:cubicBezTo>
                  <a:pt x="128" y="1050"/>
                  <a:pt x="0" y="995"/>
                  <a:pt x="64" y="841"/>
                </a:cubicBezTo>
                <a:cubicBezTo>
                  <a:pt x="128" y="687"/>
                  <a:pt x="387" y="288"/>
                  <a:pt x="724" y="175"/>
                </a:cubicBezTo>
                <a:cubicBezTo>
                  <a:pt x="1061" y="62"/>
                  <a:pt x="1559" y="162"/>
                  <a:pt x="2084" y="161"/>
                </a:cubicBezTo>
                <a:cubicBezTo>
                  <a:pt x="2609" y="160"/>
                  <a:pt x="3704" y="0"/>
                  <a:pt x="3874" y="168"/>
                </a:cubicBezTo>
                <a:cubicBezTo>
                  <a:pt x="4044" y="336"/>
                  <a:pt x="3525" y="1008"/>
                  <a:pt x="3104" y="1168"/>
                </a:cubicBezTo>
                <a:cubicBezTo>
                  <a:pt x="2683" y="1328"/>
                  <a:pt x="1812" y="1133"/>
                  <a:pt x="1348" y="1126"/>
                </a:cubicBezTo>
                <a:cubicBezTo>
                  <a:pt x="884" y="1119"/>
                  <a:pt x="556" y="1146"/>
                  <a:pt x="342" y="1098"/>
                </a:cubicBezTo>
                <a:close/>
              </a:path>
            </a:pathLst>
          </a:custGeom>
          <a:solidFill>
            <a:schemeClr val="accent1">
              <a:alpha val="56078"/>
            </a:schemeClr>
          </a:solidFill>
          <a:ln w="9525" cap="flat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7589" name="AutoShape 3"/>
          <p:cNvSpPr>
            <a:spLocks noChangeArrowheads="1"/>
          </p:cNvSpPr>
          <p:nvPr/>
        </p:nvSpPr>
        <p:spPr bwMode="auto">
          <a:xfrm>
            <a:off x="685800" y="2819400"/>
            <a:ext cx="7875588" cy="1878013"/>
          </a:xfrm>
          <a:prstGeom prst="parallelogram">
            <a:avLst>
              <a:gd name="adj" fmla="val 104839"/>
            </a:avLst>
          </a:prstGeom>
          <a:noFill/>
          <a:ln w="9525" algn="ctr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" name="Oval 4"/>
          <p:cNvSpPr>
            <a:spLocks noChangeArrowheads="1"/>
          </p:cNvSpPr>
          <p:nvPr/>
        </p:nvSpPr>
        <p:spPr bwMode="auto">
          <a:xfrm>
            <a:off x="2362200" y="3657600"/>
            <a:ext cx="341313" cy="298450"/>
          </a:xfrm>
          <a:prstGeom prst="ellipse">
            <a:avLst/>
          </a:prstGeom>
          <a:solidFill>
            <a:schemeClr val="accent2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anchor="ctr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7" name="Oval 5"/>
          <p:cNvSpPr>
            <a:spLocks noChangeArrowheads="1"/>
          </p:cNvSpPr>
          <p:nvPr/>
        </p:nvSpPr>
        <p:spPr bwMode="auto">
          <a:xfrm>
            <a:off x="3608388" y="3717925"/>
            <a:ext cx="341312" cy="298450"/>
          </a:xfrm>
          <a:prstGeom prst="ellipse">
            <a:avLst/>
          </a:prstGeom>
          <a:solidFill>
            <a:schemeClr val="accent2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anchor="ctr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8" name="Oval 6"/>
          <p:cNvSpPr>
            <a:spLocks noChangeArrowheads="1"/>
          </p:cNvSpPr>
          <p:nvPr/>
        </p:nvSpPr>
        <p:spPr bwMode="auto">
          <a:xfrm>
            <a:off x="4495800" y="3124200"/>
            <a:ext cx="341313" cy="298450"/>
          </a:xfrm>
          <a:prstGeom prst="ellipse">
            <a:avLst/>
          </a:prstGeom>
          <a:solidFill>
            <a:schemeClr val="accent2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anchor="ctr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9" name="Oval 7"/>
          <p:cNvSpPr>
            <a:spLocks noChangeArrowheads="1"/>
          </p:cNvSpPr>
          <p:nvPr/>
        </p:nvSpPr>
        <p:spPr bwMode="auto">
          <a:xfrm>
            <a:off x="3054350" y="3086100"/>
            <a:ext cx="341313" cy="298450"/>
          </a:xfrm>
          <a:prstGeom prst="ellipse">
            <a:avLst/>
          </a:prstGeom>
          <a:solidFill>
            <a:schemeClr val="accent2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anchor="ctr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0" name="Oval 8"/>
          <p:cNvSpPr>
            <a:spLocks noChangeArrowheads="1"/>
          </p:cNvSpPr>
          <p:nvPr/>
        </p:nvSpPr>
        <p:spPr bwMode="auto">
          <a:xfrm>
            <a:off x="4953000" y="3810000"/>
            <a:ext cx="341313" cy="298450"/>
          </a:xfrm>
          <a:prstGeom prst="ellipse">
            <a:avLst/>
          </a:prstGeom>
          <a:solidFill>
            <a:schemeClr val="accent2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anchor="ctr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1" name="Oval 9"/>
          <p:cNvSpPr>
            <a:spLocks noChangeArrowheads="1"/>
          </p:cNvSpPr>
          <p:nvPr/>
        </p:nvSpPr>
        <p:spPr bwMode="auto">
          <a:xfrm>
            <a:off x="5486400" y="3048000"/>
            <a:ext cx="341313" cy="298450"/>
          </a:xfrm>
          <a:prstGeom prst="ellipse">
            <a:avLst/>
          </a:prstGeom>
          <a:solidFill>
            <a:schemeClr val="accent2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anchor="ctr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2" name="Oval 10"/>
          <p:cNvSpPr>
            <a:spLocks noChangeArrowheads="1"/>
          </p:cNvSpPr>
          <p:nvPr/>
        </p:nvSpPr>
        <p:spPr bwMode="auto">
          <a:xfrm>
            <a:off x="6172200" y="3886200"/>
            <a:ext cx="341313" cy="298450"/>
          </a:xfrm>
          <a:prstGeom prst="ellipse">
            <a:avLst/>
          </a:prstGeom>
          <a:solidFill>
            <a:schemeClr val="accent2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anchor="ctr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3" name="Oval 11"/>
          <p:cNvSpPr>
            <a:spLocks noChangeArrowheads="1"/>
          </p:cNvSpPr>
          <p:nvPr/>
        </p:nvSpPr>
        <p:spPr bwMode="auto">
          <a:xfrm>
            <a:off x="6858000" y="3200400"/>
            <a:ext cx="341313" cy="298450"/>
          </a:xfrm>
          <a:prstGeom prst="ellipse">
            <a:avLst/>
          </a:prstGeom>
          <a:solidFill>
            <a:schemeClr val="accent2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anchor="ctr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7598" name="AutoShape 12"/>
          <p:cNvSpPr>
            <a:spLocks noChangeArrowheads="1"/>
          </p:cNvSpPr>
          <p:nvPr/>
        </p:nvSpPr>
        <p:spPr bwMode="auto">
          <a:xfrm>
            <a:off x="762000" y="1905000"/>
            <a:ext cx="457200" cy="1447800"/>
          </a:xfrm>
          <a:prstGeom prst="upArrow">
            <a:avLst>
              <a:gd name="adj1" fmla="val 50000"/>
              <a:gd name="adj2" fmla="val 79167"/>
            </a:avLst>
          </a:prstGeom>
          <a:solidFill>
            <a:schemeClr val="accent1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7599" name="Text Box 13"/>
          <p:cNvSpPr txBox="1">
            <a:spLocks noChangeArrowheads="1"/>
          </p:cNvSpPr>
          <p:nvPr/>
        </p:nvSpPr>
        <p:spPr bwMode="auto">
          <a:xfrm>
            <a:off x="1355725" y="1568450"/>
            <a:ext cx="4889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3600" b="1" smtClean="0">
                <a:solidFill>
                  <a:srgbClr val="333399"/>
                </a:solidFill>
                <a:latin typeface="Times New Roman" panose="02020603050405020304" pitchFamily="18" charset="0"/>
              </a:rPr>
              <a:t>B</a:t>
            </a:r>
          </a:p>
        </p:txBody>
      </p:sp>
      <p:sp>
        <p:nvSpPr>
          <p:cNvPr id="67600" name="Text Box 15"/>
          <p:cNvSpPr txBox="1">
            <a:spLocks noChangeArrowheads="1"/>
          </p:cNvSpPr>
          <p:nvPr/>
        </p:nvSpPr>
        <p:spPr bwMode="auto">
          <a:xfrm>
            <a:off x="987425" y="5256213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2400" b="1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7" name="Text Box 16"/>
          <p:cNvSpPr txBox="1">
            <a:spLocks noChangeArrowheads="1"/>
          </p:cNvSpPr>
          <p:nvPr/>
        </p:nvSpPr>
        <p:spPr bwMode="auto">
          <a:xfrm>
            <a:off x="4602163" y="1509713"/>
            <a:ext cx="2841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2400" b="1" smtClean="0">
                <a:solidFill>
                  <a:srgbClr val="000000"/>
                </a:solidFill>
                <a:latin typeface="Times New Roman" panose="02020603050405020304" pitchFamily="18" charset="0"/>
              </a:rPr>
              <a:t>Quantum Hall Fluid</a:t>
            </a:r>
          </a:p>
        </p:txBody>
      </p:sp>
      <p:sp>
        <p:nvSpPr>
          <p:cNvPr id="18" name="Line 17"/>
          <p:cNvSpPr>
            <a:spLocks noChangeShapeType="1"/>
          </p:cNvSpPr>
          <p:nvPr/>
        </p:nvSpPr>
        <p:spPr bwMode="auto">
          <a:xfrm flipH="1">
            <a:off x="4968875" y="2038350"/>
            <a:ext cx="914400" cy="13430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67603" name="Rectangle 18"/>
          <p:cNvSpPr>
            <a:spLocks noChangeArrowheads="1"/>
          </p:cNvSpPr>
          <p:nvPr/>
        </p:nvSpPr>
        <p:spPr bwMode="auto">
          <a:xfrm>
            <a:off x="265113" y="5337175"/>
            <a:ext cx="8564562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280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An </a:t>
            </a:r>
            <a:r>
              <a:rPr lang="en-US" sz="2800" b="1" smtClean="0">
                <a:solidFill>
                  <a:srgbClr val="66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incompressible quantum liquid</a:t>
            </a:r>
            <a:r>
              <a:rPr lang="en-US" sz="280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can form when the Landau level filling fraction </a:t>
            </a:r>
            <a:r>
              <a:rPr lang="en-US" sz="2800" b="1" smtClean="0">
                <a:solidFill>
                  <a:srgbClr val="0000FF"/>
                </a:solidFill>
                <a:latin typeface="Symbol" panose="05050102010706020507" pitchFamily="18" charset="2"/>
                <a:cs typeface="Arial" panose="020B0604020202020204" pitchFamily="34" charset="0"/>
              </a:rPr>
              <a:t>n</a:t>
            </a:r>
            <a:r>
              <a:rPr lang="en-US" sz="2800" b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smtClean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n</a:t>
            </a:r>
            <a:r>
              <a:rPr lang="en-US" sz="2800" b="1" baseline="-25000" smtClean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elec</a:t>
            </a:r>
            <a:r>
              <a:rPr lang="en-US" sz="2800" b="1" smtClean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(hc/eB)</a:t>
            </a:r>
            <a:r>
              <a:rPr lang="en-US" sz="2800" smtClean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is a rational fraction.</a:t>
            </a:r>
            <a:endParaRPr lang="en-US" sz="2800" smtClean="0">
              <a:solidFill>
                <a:srgbClr val="0000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977153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7" grpId="0"/>
      <p:bldP spid="18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24" name="Freeform 2"/>
          <p:cNvSpPr>
            <a:spLocks/>
          </p:cNvSpPr>
          <p:nvPr/>
        </p:nvSpPr>
        <p:spPr bwMode="auto">
          <a:xfrm>
            <a:off x="1600200" y="2667000"/>
            <a:ext cx="6419850" cy="2108200"/>
          </a:xfrm>
          <a:custGeom>
            <a:avLst/>
            <a:gdLst>
              <a:gd name="T0" fmla="*/ 2147483646 w 4044"/>
              <a:gd name="T1" fmla="*/ 2147483646 h 1328"/>
              <a:gd name="T2" fmla="*/ 2147483646 w 4044"/>
              <a:gd name="T3" fmla="*/ 2147483646 h 1328"/>
              <a:gd name="T4" fmla="*/ 2147483646 w 4044"/>
              <a:gd name="T5" fmla="*/ 2147483646 h 1328"/>
              <a:gd name="T6" fmla="*/ 2147483646 w 4044"/>
              <a:gd name="T7" fmla="*/ 2147483646 h 1328"/>
              <a:gd name="T8" fmla="*/ 2147483646 w 4044"/>
              <a:gd name="T9" fmla="*/ 2147483646 h 1328"/>
              <a:gd name="T10" fmla="*/ 2147483646 w 4044"/>
              <a:gd name="T11" fmla="*/ 2147483646 h 1328"/>
              <a:gd name="T12" fmla="*/ 2147483646 w 4044"/>
              <a:gd name="T13" fmla="*/ 2147483646 h 1328"/>
              <a:gd name="T14" fmla="*/ 2147483646 w 4044"/>
              <a:gd name="T15" fmla="*/ 2147483646 h 132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4044"/>
              <a:gd name="T25" fmla="*/ 0 h 1328"/>
              <a:gd name="T26" fmla="*/ 4044 w 4044"/>
              <a:gd name="T27" fmla="*/ 1328 h 132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4044" h="1328">
                <a:moveTo>
                  <a:pt x="342" y="1098"/>
                </a:moveTo>
                <a:cubicBezTo>
                  <a:pt x="128" y="1050"/>
                  <a:pt x="0" y="995"/>
                  <a:pt x="64" y="841"/>
                </a:cubicBezTo>
                <a:cubicBezTo>
                  <a:pt x="128" y="687"/>
                  <a:pt x="387" y="288"/>
                  <a:pt x="724" y="175"/>
                </a:cubicBezTo>
                <a:cubicBezTo>
                  <a:pt x="1061" y="62"/>
                  <a:pt x="1559" y="162"/>
                  <a:pt x="2084" y="161"/>
                </a:cubicBezTo>
                <a:cubicBezTo>
                  <a:pt x="2609" y="160"/>
                  <a:pt x="3704" y="0"/>
                  <a:pt x="3874" y="168"/>
                </a:cubicBezTo>
                <a:cubicBezTo>
                  <a:pt x="4044" y="336"/>
                  <a:pt x="3525" y="1008"/>
                  <a:pt x="3104" y="1168"/>
                </a:cubicBezTo>
                <a:cubicBezTo>
                  <a:pt x="2683" y="1328"/>
                  <a:pt x="1812" y="1133"/>
                  <a:pt x="1348" y="1126"/>
                </a:cubicBezTo>
                <a:cubicBezTo>
                  <a:pt x="884" y="1119"/>
                  <a:pt x="556" y="1146"/>
                  <a:pt x="342" y="1098"/>
                </a:cubicBezTo>
                <a:close/>
              </a:path>
            </a:pathLst>
          </a:custGeom>
          <a:solidFill>
            <a:schemeClr val="accent1">
              <a:alpha val="56078"/>
            </a:schemeClr>
          </a:solidFill>
          <a:ln w="9525" cap="flat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cxnSp>
        <p:nvCxnSpPr>
          <p:cNvPr id="2" name="Straight Connector 1"/>
          <p:cNvCxnSpPr/>
          <p:nvPr/>
        </p:nvCxnSpPr>
        <p:spPr>
          <a:xfrm>
            <a:off x="0" y="990600"/>
            <a:ext cx="9144000" cy="0"/>
          </a:xfrm>
          <a:prstGeom prst="line">
            <a:avLst/>
          </a:prstGeom>
          <a:ln w="63500" cmpd="sng">
            <a:solidFill>
              <a:schemeClr val="accent5">
                <a:lumMod val="40000"/>
                <a:lumOff val="60000"/>
              </a:schemeClr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3" name="Title 1"/>
          <p:cNvSpPr txBox="1">
            <a:spLocks/>
          </p:cNvSpPr>
          <p:nvPr/>
        </p:nvSpPr>
        <p:spPr bwMode="auto">
          <a:xfrm>
            <a:off x="381000" y="0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solidFill>
                  <a:prstClr val="black"/>
                </a:solidFill>
                <a:latin typeface="Calibri"/>
                <a:ea typeface="+mj-ea"/>
                <a:cs typeface="+mj-cs"/>
              </a:rPr>
              <a:t>Charge Fractionalization</a:t>
            </a:r>
          </a:p>
        </p:txBody>
      </p:sp>
      <p:sp>
        <p:nvSpPr>
          <p:cNvPr id="68612" name="AutoShape 3"/>
          <p:cNvSpPr>
            <a:spLocks noChangeArrowheads="1"/>
          </p:cNvSpPr>
          <p:nvPr/>
        </p:nvSpPr>
        <p:spPr bwMode="auto">
          <a:xfrm>
            <a:off x="685800" y="2819400"/>
            <a:ext cx="7875588" cy="1878013"/>
          </a:xfrm>
          <a:prstGeom prst="parallelogram">
            <a:avLst>
              <a:gd name="adj" fmla="val 104839"/>
            </a:avLst>
          </a:prstGeom>
          <a:noFill/>
          <a:ln w="9525" algn="ctr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36" name="Oval 4"/>
          <p:cNvSpPr>
            <a:spLocks noChangeArrowheads="1"/>
          </p:cNvSpPr>
          <p:nvPr/>
        </p:nvSpPr>
        <p:spPr bwMode="auto">
          <a:xfrm>
            <a:off x="4572000" y="2057400"/>
            <a:ext cx="341313" cy="298450"/>
          </a:xfrm>
          <a:prstGeom prst="ellipse">
            <a:avLst/>
          </a:prstGeom>
          <a:solidFill>
            <a:schemeClr val="accent2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anchor="ctr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37" name="Oval 5"/>
          <p:cNvSpPr>
            <a:spLocks noChangeArrowheads="1"/>
          </p:cNvSpPr>
          <p:nvPr/>
        </p:nvSpPr>
        <p:spPr bwMode="auto">
          <a:xfrm>
            <a:off x="4706938" y="3536950"/>
            <a:ext cx="304800" cy="152400"/>
          </a:xfrm>
          <a:prstGeom prst="ellipse">
            <a:avLst/>
          </a:prstGeom>
          <a:solidFill>
            <a:srgbClr val="00FF99"/>
          </a:solidFill>
          <a:ln w="9525" algn="ctr">
            <a:solidFill>
              <a:srgbClr val="009999"/>
            </a:solidFill>
            <a:round/>
            <a:headEnd/>
            <a:tailEnd/>
          </a:ln>
        </p:spPr>
        <p:txBody>
          <a:bodyPr anchor="ctr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38" name="Oval 6"/>
          <p:cNvSpPr>
            <a:spLocks noChangeArrowheads="1"/>
          </p:cNvSpPr>
          <p:nvPr/>
        </p:nvSpPr>
        <p:spPr bwMode="auto">
          <a:xfrm>
            <a:off x="4554538" y="3384550"/>
            <a:ext cx="304800" cy="152400"/>
          </a:xfrm>
          <a:prstGeom prst="ellipse">
            <a:avLst/>
          </a:prstGeom>
          <a:solidFill>
            <a:srgbClr val="00FF99"/>
          </a:solidFill>
          <a:ln w="9525" algn="ctr">
            <a:solidFill>
              <a:srgbClr val="009999"/>
            </a:solidFill>
            <a:round/>
            <a:headEnd/>
            <a:tailEnd/>
          </a:ln>
        </p:spPr>
        <p:txBody>
          <a:bodyPr anchor="ctr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39" name="Oval 7"/>
          <p:cNvSpPr>
            <a:spLocks noChangeArrowheads="1"/>
          </p:cNvSpPr>
          <p:nvPr/>
        </p:nvSpPr>
        <p:spPr bwMode="auto">
          <a:xfrm>
            <a:off x="4478338" y="3536950"/>
            <a:ext cx="304800" cy="152400"/>
          </a:xfrm>
          <a:prstGeom prst="ellipse">
            <a:avLst/>
          </a:prstGeom>
          <a:solidFill>
            <a:srgbClr val="00FF99"/>
          </a:solidFill>
          <a:ln w="9525" algn="ctr">
            <a:solidFill>
              <a:srgbClr val="009999"/>
            </a:solidFill>
            <a:round/>
            <a:headEnd/>
            <a:tailEnd/>
          </a:ln>
        </p:spPr>
        <p:txBody>
          <a:bodyPr anchor="ctr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28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" name="Text Box 9"/>
          <p:cNvSpPr txBox="1">
            <a:spLocks noChangeArrowheads="1"/>
          </p:cNvSpPr>
          <p:nvPr/>
        </p:nvSpPr>
        <p:spPr bwMode="auto">
          <a:xfrm>
            <a:off x="1524000" y="1447800"/>
            <a:ext cx="17272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sz="2400" b="1" smtClean="0">
                <a:solidFill>
                  <a:srgbClr val="000000"/>
                </a:solidFill>
                <a:latin typeface="Times New Roman" panose="02020603050405020304" pitchFamily="18" charset="0"/>
              </a:rPr>
              <a:t>Electron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sz="2400" b="1" smtClean="0">
                <a:solidFill>
                  <a:srgbClr val="000000"/>
                </a:solidFill>
                <a:latin typeface="Times New Roman" panose="02020603050405020304" pitchFamily="18" charset="0"/>
              </a:rPr>
              <a:t>(charge = e)</a:t>
            </a:r>
          </a:p>
        </p:txBody>
      </p:sp>
      <p:sp>
        <p:nvSpPr>
          <p:cNvPr id="41" name="Line 10"/>
          <p:cNvSpPr>
            <a:spLocks noChangeShapeType="1"/>
          </p:cNvSpPr>
          <p:nvPr/>
        </p:nvSpPr>
        <p:spPr bwMode="auto">
          <a:xfrm>
            <a:off x="3276600" y="1905000"/>
            <a:ext cx="1143000" cy="1524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42" name="Line 11"/>
          <p:cNvSpPr>
            <a:spLocks noChangeShapeType="1"/>
          </p:cNvSpPr>
          <p:nvPr/>
        </p:nvSpPr>
        <p:spPr bwMode="auto">
          <a:xfrm flipH="1">
            <a:off x="4205288" y="2274888"/>
            <a:ext cx="2095500" cy="159861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43" name="Line 12"/>
          <p:cNvSpPr>
            <a:spLocks noChangeShapeType="1"/>
          </p:cNvSpPr>
          <p:nvPr/>
        </p:nvSpPr>
        <p:spPr bwMode="auto">
          <a:xfrm flipH="1">
            <a:off x="4737100" y="2119313"/>
            <a:ext cx="1527175" cy="108902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44" name="Line 13"/>
          <p:cNvSpPr>
            <a:spLocks noChangeShapeType="1"/>
          </p:cNvSpPr>
          <p:nvPr/>
        </p:nvSpPr>
        <p:spPr bwMode="auto">
          <a:xfrm flipH="1">
            <a:off x="5727700" y="2338388"/>
            <a:ext cx="665163" cy="138112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45" name="Text Box 14"/>
          <p:cNvSpPr txBox="1">
            <a:spLocks noChangeArrowheads="1"/>
          </p:cNvSpPr>
          <p:nvPr/>
        </p:nvSpPr>
        <p:spPr bwMode="auto">
          <a:xfrm>
            <a:off x="4853419" y="1325563"/>
            <a:ext cx="340433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sz="2400" b="1" dirty="0" err="1" smtClean="0">
                <a:solidFill>
                  <a:srgbClr val="000000"/>
                </a:solidFill>
                <a:latin typeface="Times New Roman" panose="02020603050405020304" pitchFamily="18" charset="0"/>
              </a:rPr>
              <a:t>Quasiparticles</a:t>
            </a:r>
            <a:endParaRPr lang="en-US" sz="2400" b="1" dirty="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sz="2400" b="1" dirty="0" smtClean="0">
                <a:solidFill>
                  <a:srgbClr val="000000"/>
                </a:solidFill>
                <a:latin typeface="Times New Roman" panose="02020603050405020304" pitchFamily="18" charset="0"/>
              </a:rPr>
              <a:t>(charge = e/3 for </a:t>
            </a:r>
            <a:r>
              <a:rPr lang="en-US" sz="2400" b="1" dirty="0" smtClean="0">
                <a:solidFill>
                  <a:srgbClr val="000000"/>
                </a:solidFill>
                <a:latin typeface="Symbol" panose="05050102010706020507" pitchFamily="18" charset="2"/>
              </a:rPr>
              <a:t>n </a:t>
            </a:r>
            <a:r>
              <a:rPr lang="en-US" sz="2400" b="1" dirty="0" smtClean="0">
                <a:solidFill>
                  <a:srgbClr val="000000"/>
                </a:solidFill>
                <a:latin typeface="Times New Roman" panose="02020603050405020304" pitchFamily="18" charset="0"/>
              </a:rPr>
              <a:t>= 1/3)</a:t>
            </a:r>
          </a:p>
        </p:txBody>
      </p:sp>
      <p:sp>
        <p:nvSpPr>
          <p:cNvPr id="68623" name="Rectangle 15"/>
          <p:cNvSpPr>
            <a:spLocks noChangeArrowheads="1"/>
          </p:cNvSpPr>
          <p:nvPr/>
        </p:nvSpPr>
        <p:spPr bwMode="auto">
          <a:xfrm>
            <a:off x="276225" y="5314950"/>
            <a:ext cx="8564563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280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When an electron is added to a FQH state it can be </a:t>
            </a:r>
            <a:r>
              <a:rPr lang="en-US" sz="2800" b="1" smtClean="0">
                <a:solidFill>
                  <a:srgbClr val="66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fractionalized</a:t>
            </a:r>
            <a:r>
              <a:rPr lang="en-US" sz="280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---  i.e., it can break apart into </a:t>
            </a:r>
            <a:r>
              <a:rPr lang="en-US" sz="2800" b="1" smtClean="0">
                <a:solidFill>
                  <a:srgbClr val="66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fractionally charged quasiparticles.</a:t>
            </a:r>
          </a:p>
        </p:txBody>
      </p:sp>
    </p:spTree>
    <p:extLst>
      <p:ext uri="{BB962C8B-B14F-4D97-AF65-F5344CB8AC3E}">
        <p14:creationId xmlns:p14="http://schemas.microsoft.com/office/powerpoint/2010/main" val="21649525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61111E-6 -2.01249E-6 L -0.00191 0.18922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4" y="9461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5" presetID="35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 -2.81749E-6 L 0.09167 0.04442 " pathEditMode="relative" rAng="0" ptsTypes="AA">
                                      <p:cBhvr>
                                        <p:cTn id="26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583" y="2221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35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5.82929E-7 L -0.06667 0.05552 " pathEditMode="relative" rAng="0" ptsTypes="AA">
                                      <p:cBhvr>
                                        <p:cTn id="2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333" y="2776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64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5.64423E-7 L -0.02309 -0.02683 " pathEditMode="relative" rAng="0" ptsTypes="AA">
                                      <p:cBhvr>
                                        <p:cTn id="3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63" y="-134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36" grpId="1" animBg="1"/>
      <p:bldP spid="37" grpId="0" animBg="1"/>
      <p:bldP spid="37" grpId="1" animBg="1"/>
      <p:bldP spid="38" grpId="0" animBg="1"/>
      <p:bldP spid="38" grpId="1" animBg="1"/>
      <p:bldP spid="39" grpId="0" animBg="1"/>
      <p:bldP spid="39" grpId="1" animBg="1"/>
      <p:bldP spid="40" grpId="0"/>
      <p:bldP spid="41" grpId="0" animBg="1"/>
      <p:bldP spid="42" grpId="0" animBg="1"/>
      <p:bldP spid="43" grpId="0" animBg="1"/>
      <p:bldP spid="44" grpId="0" animBg="1"/>
      <p:bldP spid="45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22" name="Group 56"/>
          <p:cNvGrpSpPr>
            <a:grpSpLocks/>
          </p:cNvGrpSpPr>
          <p:nvPr/>
        </p:nvGrpSpPr>
        <p:grpSpPr bwMode="auto">
          <a:xfrm>
            <a:off x="2209800" y="3276600"/>
            <a:ext cx="3276600" cy="2971800"/>
            <a:chOff x="1219200" y="2819400"/>
            <a:chExt cx="3276600" cy="2971800"/>
          </a:xfrm>
        </p:grpSpPr>
        <p:sp>
          <p:nvSpPr>
            <p:cNvPr id="30737" name="Oval 10"/>
            <p:cNvSpPr>
              <a:spLocks noChangeArrowheads="1"/>
            </p:cNvSpPr>
            <p:nvPr/>
          </p:nvSpPr>
          <p:spPr bwMode="auto">
            <a:xfrm>
              <a:off x="1219200" y="3048000"/>
              <a:ext cx="152400" cy="152400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sz="1800" smtClean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0738" name="Oval 11"/>
            <p:cNvSpPr>
              <a:spLocks noChangeArrowheads="1"/>
            </p:cNvSpPr>
            <p:nvPr/>
          </p:nvSpPr>
          <p:spPr bwMode="auto">
            <a:xfrm>
              <a:off x="2000250" y="3048000"/>
              <a:ext cx="152400" cy="152400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sz="1800" smtClean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0739" name="Oval 12"/>
            <p:cNvSpPr>
              <a:spLocks noChangeArrowheads="1"/>
            </p:cNvSpPr>
            <p:nvPr/>
          </p:nvSpPr>
          <p:spPr bwMode="auto">
            <a:xfrm>
              <a:off x="2781300" y="3048000"/>
              <a:ext cx="152400" cy="152400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sz="1800" smtClean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0740" name="Oval 13"/>
            <p:cNvSpPr>
              <a:spLocks noChangeArrowheads="1"/>
            </p:cNvSpPr>
            <p:nvPr/>
          </p:nvSpPr>
          <p:spPr bwMode="auto">
            <a:xfrm>
              <a:off x="3562350" y="3048000"/>
              <a:ext cx="152400" cy="152400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sz="1800" smtClean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0741" name="Oval 14"/>
            <p:cNvSpPr>
              <a:spLocks noChangeArrowheads="1"/>
            </p:cNvSpPr>
            <p:nvPr/>
          </p:nvSpPr>
          <p:spPr bwMode="auto">
            <a:xfrm>
              <a:off x="4343400" y="3048000"/>
              <a:ext cx="152400" cy="152400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sz="1800" smtClean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grpSp>
          <p:nvGrpSpPr>
            <p:cNvPr id="30742" name="Group 16"/>
            <p:cNvGrpSpPr>
              <a:grpSpLocks/>
            </p:cNvGrpSpPr>
            <p:nvPr/>
          </p:nvGrpSpPr>
          <p:grpSpPr bwMode="auto">
            <a:xfrm>
              <a:off x="1219200" y="4622800"/>
              <a:ext cx="3276600" cy="152400"/>
              <a:chOff x="1056" y="1920"/>
              <a:chExt cx="2064" cy="96"/>
            </a:xfrm>
          </p:grpSpPr>
          <p:sp>
            <p:nvSpPr>
              <p:cNvPr id="30775" name="Oval 17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0776" name="Oval 18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0777" name="Oval 19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0778" name="Oval 20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0779" name="Oval 21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30743" name="Group 22"/>
            <p:cNvGrpSpPr>
              <a:grpSpLocks/>
            </p:cNvGrpSpPr>
            <p:nvPr/>
          </p:nvGrpSpPr>
          <p:grpSpPr bwMode="auto">
            <a:xfrm>
              <a:off x="1219200" y="3835400"/>
              <a:ext cx="3276600" cy="152400"/>
              <a:chOff x="1056" y="1920"/>
              <a:chExt cx="2064" cy="96"/>
            </a:xfrm>
          </p:grpSpPr>
          <p:sp>
            <p:nvSpPr>
              <p:cNvPr id="30770" name="Oval 23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0771" name="Oval 24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0772" name="Oval 25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0773" name="Oval 26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0774" name="Oval 27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30744" name="Group 28"/>
            <p:cNvGrpSpPr>
              <a:grpSpLocks/>
            </p:cNvGrpSpPr>
            <p:nvPr/>
          </p:nvGrpSpPr>
          <p:grpSpPr bwMode="auto">
            <a:xfrm>
              <a:off x="1219200" y="5410200"/>
              <a:ext cx="3276600" cy="152400"/>
              <a:chOff x="1056" y="1920"/>
              <a:chExt cx="2064" cy="96"/>
            </a:xfrm>
          </p:grpSpPr>
          <p:sp>
            <p:nvSpPr>
              <p:cNvPr id="30765" name="Oval 29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0766" name="Oval 30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0767" name="Oval 31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0768" name="Oval 32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0769" name="Oval 33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30745" name="Line 37"/>
            <p:cNvSpPr>
              <a:spLocks noChangeShapeType="1"/>
            </p:cNvSpPr>
            <p:nvPr/>
          </p:nvSpPr>
          <p:spPr bwMode="auto">
            <a:xfrm>
              <a:off x="1295400" y="28194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0746" name="Line 38"/>
            <p:cNvSpPr>
              <a:spLocks noChangeShapeType="1"/>
            </p:cNvSpPr>
            <p:nvPr/>
          </p:nvSpPr>
          <p:spPr bwMode="auto">
            <a:xfrm>
              <a:off x="3638550" y="28194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0747" name="Line 39"/>
            <p:cNvSpPr>
              <a:spLocks noChangeShapeType="1"/>
            </p:cNvSpPr>
            <p:nvPr/>
          </p:nvSpPr>
          <p:spPr bwMode="auto">
            <a:xfrm>
              <a:off x="2076450" y="28194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0748" name="Line 40"/>
            <p:cNvSpPr>
              <a:spLocks noChangeShapeType="1"/>
            </p:cNvSpPr>
            <p:nvPr/>
          </p:nvSpPr>
          <p:spPr bwMode="auto">
            <a:xfrm>
              <a:off x="2857500" y="28194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0749" name="Line 41"/>
            <p:cNvSpPr>
              <a:spLocks noChangeShapeType="1"/>
            </p:cNvSpPr>
            <p:nvPr/>
          </p:nvSpPr>
          <p:spPr bwMode="auto">
            <a:xfrm>
              <a:off x="4419600" y="28194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0750" name="Line 44"/>
            <p:cNvSpPr>
              <a:spLocks noChangeShapeType="1"/>
            </p:cNvSpPr>
            <p:nvPr/>
          </p:nvSpPr>
          <p:spPr bwMode="auto">
            <a:xfrm>
              <a:off x="1295400" y="35814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0751" name="Line 45"/>
            <p:cNvSpPr>
              <a:spLocks noChangeShapeType="1"/>
            </p:cNvSpPr>
            <p:nvPr/>
          </p:nvSpPr>
          <p:spPr bwMode="auto">
            <a:xfrm>
              <a:off x="3638550" y="35814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0752" name="Line 46"/>
            <p:cNvSpPr>
              <a:spLocks noChangeShapeType="1"/>
            </p:cNvSpPr>
            <p:nvPr/>
          </p:nvSpPr>
          <p:spPr bwMode="auto">
            <a:xfrm>
              <a:off x="2076450" y="35814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0753" name="Line 47"/>
            <p:cNvSpPr>
              <a:spLocks noChangeShapeType="1"/>
            </p:cNvSpPr>
            <p:nvPr/>
          </p:nvSpPr>
          <p:spPr bwMode="auto">
            <a:xfrm>
              <a:off x="2857500" y="35814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0754" name="Line 48"/>
            <p:cNvSpPr>
              <a:spLocks noChangeShapeType="1"/>
            </p:cNvSpPr>
            <p:nvPr/>
          </p:nvSpPr>
          <p:spPr bwMode="auto">
            <a:xfrm>
              <a:off x="4419600" y="35814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0755" name="Line 50"/>
            <p:cNvSpPr>
              <a:spLocks noChangeShapeType="1"/>
            </p:cNvSpPr>
            <p:nvPr/>
          </p:nvSpPr>
          <p:spPr bwMode="auto">
            <a:xfrm>
              <a:off x="1295400" y="44196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0756" name="Line 51"/>
            <p:cNvSpPr>
              <a:spLocks noChangeShapeType="1"/>
            </p:cNvSpPr>
            <p:nvPr/>
          </p:nvSpPr>
          <p:spPr bwMode="auto">
            <a:xfrm>
              <a:off x="3638550" y="44196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0757" name="Line 52"/>
            <p:cNvSpPr>
              <a:spLocks noChangeShapeType="1"/>
            </p:cNvSpPr>
            <p:nvPr/>
          </p:nvSpPr>
          <p:spPr bwMode="auto">
            <a:xfrm>
              <a:off x="2076450" y="44196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0758" name="Line 53"/>
            <p:cNvSpPr>
              <a:spLocks noChangeShapeType="1"/>
            </p:cNvSpPr>
            <p:nvPr/>
          </p:nvSpPr>
          <p:spPr bwMode="auto">
            <a:xfrm>
              <a:off x="2857500" y="44196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0759" name="Line 54"/>
            <p:cNvSpPr>
              <a:spLocks noChangeShapeType="1"/>
            </p:cNvSpPr>
            <p:nvPr/>
          </p:nvSpPr>
          <p:spPr bwMode="auto">
            <a:xfrm>
              <a:off x="4419600" y="44196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0760" name="Line 56"/>
            <p:cNvSpPr>
              <a:spLocks noChangeShapeType="1"/>
            </p:cNvSpPr>
            <p:nvPr/>
          </p:nvSpPr>
          <p:spPr bwMode="auto">
            <a:xfrm>
              <a:off x="1295400" y="51816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0761" name="Line 57"/>
            <p:cNvSpPr>
              <a:spLocks noChangeShapeType="1"/>
            </p:cNvSpPr>
            <p:nvPr/>
          </p:nvSpPr>
          <p:spPr bwMode="auto">
            <a:xfrm>
              <a:off x="3638550" y="51816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0762" name="Line 58"/>
            <p:cNvSpPr>
              <a:spLocks noChangeShapeType="1"/>
            </p:cNvSpPr>
            <p:nvPr/>
          </p:nvSpPr>
          <p:spPr bwMode="auto">
            <a:xfrm>
              <a:off x="2076450" y="51816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0763" name="Line 59"/>
            <p:cNvSpPr>
              <a:spLocks noChangeShapeType="1"/>
            </p:cNvSpPr>
            <p:nvPr/>
          </p:nvSpPr>
          <p:spPr bwMode="auto">
            <a:xfrm>
              <a:off x="2857500" y="51816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0764" name="Line 60"/>
            <p:cNvSpPr>
              <a:spLocks noChangeShapeType="1"/>
            </p:cNvSpPr>
            <p:nvPr/>
          </p:nvSpPr>
          <p:spPr bwMode="auto">
            <a:xfrm>
              <a:off x="4419600" y="51816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</p:grpSp>
      <p:cxnSp>
        <p:nvCxnSpPr>
          <p:cNvPr id="58" name="Straight Connector 57"/>
          <p:cNvCxnSpPr/>
          <p:nvPr/>
        </p:nvCxnSpPr>
        <p:spPr>
          <a:xfrm>
            <a:off x="0" y="990600"/>
            <a:ext cx="9144000" cy="0"/>
          </a:xfrm>
          <a:prstGeom prst="line">
            <a:avLst/>
          </a:prstGeom>
          <a:ln w="63500" cmpd="sng">
            <a:solidFill>
              <a:schemeClr val="accent5">
                <a:lumMod val="40000"/>
                <a:lumOff val="60000"/>
              </a:schemeClr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59" name="Title 1"/>
          <p:cNvSpPr txBox="1">
            <a:spLocks/>
          </p:cNvSpPr>
          <p:nvPr/>
        </p:nvSpPr>
        <p:spPr bwMode="auto">
          <a:xfrm>
            <a:off x="381000" y="0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solidFill>
                  <a:prstClr val="black"/>
                </a:solidFill>
                <a:latin typeface="Calibri"/>
                <a:ea typeface="+mj-ea"/>
                <a:cs typeface="+mj-cs"/>
              </a:rPr>
              <a:t>Magnetic Order</a:t>
            </a:r>
          </a:p>
        </p:txBody>
      </p:sp>
      <p:sp>
        <p:nvSpPr>
          <p:cNvPr id="30726" name="TextBox 8"/>
          <p:cNvSpPr txBox="1">
            <a:spLocks noChangeArrowheads="1"/>
          </p:cNvSpPr>
          <p:nvPr/>
        </p:nvSpPr>
        <p:spPr bwMode="auto">
          <a:xfrm>
            <a:off x="6629400" y="4191000"/>
            <a:ext cx="985838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4400" smtClean="0">
                <a:solidFill>
                  <a:prstClr val="black"/>
                </a:solidFill>
                <a:latin typeface="Arial" panose="020B0604020202020204" pitchFamily="34" charset="0"/>
              </a:rPr>
              <a:t>= 0</a:t>
            </a:r>
          </a:p>
        </p:txBody>
      </p:sp>
      <p:sp>
        <p:nvSpPr>
          <p:cNvPr id="30727" name="Text Box 3"/>
          <p:cNvSpPr txBox="1">
            <a:spLocks noChangeArrowheads="1"/>
          </p:cNvSpPr>
          <p:nvPr/>
        </p:nvSpPr>
        <p:spPr bwMode="auto">
          <a:xfrm>
            <a:off x="2590800" y="1905000"/>
            <a:ext cx="1073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“spin up”</a:t>
            </a:r>
          </a:p>
        </p:txBody>
      </p:sp>
      <p:sp>
        <p:nvSpPr>
          <p:cNvPr id="30728" name="Text Box 4"/>
          <p:cNvSpPr txBox="1">
            <a:spLocks noChangeArrowheads="1"/>
          </p:cNvSpPr>
          <p:nvPr/>
        </p:nvSpPr>
        <p:spPr bwMode="auto">
          <a:xfrm>
            <a:off x="5568950" y="1905000"/>
            <a:ext cx="13652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“spin down”</a:t>
            </a:r>
          </a:p>
        </p:txBody>
      </p:sp>
      <p:sp>
        <p:nvSpPr>
          <p:cNvPr id="30729" name="Oval 29"/>
          <p:cNvSpPr>
            <a:spLocks noChangeArrowheads="1"/>
          </p:cNvSpPr>
          <p:nvPr/>
        </p:nvSpPr>
        <p:spPr bwMode="auto">
          <a:xfrm>
            <a:off x="3325813" y="1347788"/>
            <a:ext cx="228600" cy="2286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1800" smtClean="0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grpSp>
        <p:nvGrpSpPr>
          <p:cNvPr id="30730" name="Group 30"/>
          <p:cNvGrpSpPr>
            <a:grpSpLocks/>
          </p:cNvGrpSpPr>
          <p:nvPr/>
        </p:nvGrpSpPr>
        <p:grpSpPr bwMode="auto">
          <a:xfrm>
            <a:off x="2133600" y="1828800"/>
            <a:ext cx="152400" cy="609600"/>
            <a:chOff x="912" y="816"/>
            <a:chExt cx="96" cy="384"/>
          </a:xfrm>
        </p:grpSpPr>
        <p:sp>
          <p:nvSpPr>
            <p:cNvPr id="30735" name="Oval 31"/>
            <p:cNvSpPr>
              <a:spLocks noChangeArrowheads="1"/>
            </p:cNvSpPr>
            <p:nvPr/>
          </p:nvSpPr>
          <p:spPr bwMode="auto">
            <a:xfrm>
              <a:off x="912" y="960"/>
              <a:ext cx="96" cy="96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sz="1800" smtClean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0736" name="Line 32"/>
            <p:cNvSpPr>
              <a:spLocks noChangeShapeType="1"/>
            </p:cNvSpPr>
            <p:nvPr/>
          </p:nvSpPr>
          <p:spPr bwMode="auto">
            <a:xfrm>
              <a:off x="960" y="816"/>
              <a:ext cx="0" cy="384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</p:grpSp>
      <p:grpSp>
        <p:nvGrpSpPr>
          <p:cNvPr id="30731" name="Group 33"/>
          <p:cNvGrpSpPr>
            <a:grpSpLocks/>
          </p:cNvGrpSpPr>
          <p:nvPr/>
        </p:nvGrpSpPr>
        <p:grpSpPr bwMode="auto">
          <a:xfrm>
            <a:off x="5257800" y="1828800"/>
            <a:ext cx="152400" cy="609600"/>
            <a:chOff x="912" y="816"/>
            <a:chExt cx="96" cy="384"/>
          </a:xfrm>
        </p:grpSpPr>
        <p:sp>
          <p:nvSpPr>
            <p:cNvPr id="30733" name="Oval 34"/>
            <p:cNvSpPr>
              <a:spLocks noChangeArrowheads="1"/>
            </p:cNvSpPr>
            <p:nvPr/>
          </p:nvSpPr>
          <p:spPr bwMode="auto">
            <a:xfrm>
              <a:off x="912" y="960"/>
              <a:ext cx="96" cy="96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sz="1800" smtClean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0734" name="Line 35"/>
            <p:cNvSpPr>
              <a:spLocks noChangeShapeType="1"/>
            </p:cNvSpPr>
            <p:nvPr/>
          </p:nvSpPr>
          <p:spPr bwMode="auto">
            <a:xfrm>
              <a:off x="960" y="816"/>
              <a:ext cx="0" cy="384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</p:grpSp>
      <p:sp>
        <p:nvSpPr>
          <p:cNvPr id="30732" name="Text Box 2"/>
          <p:cNvSpPr txBox="1">
            <a:spLocks noChangeArrowheads="1"/>
          </p:cNvSpPr>
          <p:nvPr/>
        </p:nvSpPr>
        <p:spPr bwMode="auto">
          <a:xfrm>
            <a:off x="533400" y="1219200"/>
            <a:ext cx="2717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240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 spin-1/2 particle:</a:t>
            </a:r>
          </a:p>
        </p:txBody>
      </p:sp>
    </p:spTree>
    <p:extLst>
      <p:ext uri="{BB962C8B-B14F-4D97-AF65-F5344CB8AC3E}">
        <p14:creationId xmlns:p14="http://schemas.microsoft.com/office/powerpoint/2010/main" val="3340718269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 txBox="1">
            <a:spLocks/>
          </p:cNvSpPr>
          <p:nvPr/>
        </p:nvSpPr>
        <p:spPr bwMode="auto">
          <a:xfrm>
            <a:off x="0" y="0"/>
            <a:ext cx="91440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latin typeface="+mj-lt"/>
                <a:ea typeface="+mj-ea"/>
                <a:cs typeface="+mj-cs"/>
              </a:rPr>
              <a:t>Topological </a:t>
            </a:r>
            <a:r>
              <a:rPr lang="en-US" sz="4400" dirty="0" smtClean="0">
                <a:latin typeface="+mj-lt"/>
                <a:ea typeface="+mj-ea"/>
                <a:cs typeface="+mj-cs"/>
              </a:rPr>
              <a:t>Degeneracy</a:t>
            </a:r>
            <a:endParaRPr lang="en-US" sz="4400" dirty="0">
              <a:latin typeface="+mj-lt"/>
              <a:ea typeface="+mj-ea"/>
              <a:cs typeface="+mj-cs"/>
            </a:endParaRPr>
          </a:p>
        </p:txBody>
      </p:sp>
      <p:cxnSp>
        <p:nvCxnSpPr>
          <p:cNvPr id="2" name="Straight Connector 1"/>
          <p:cNvCxnSpPr/>
          <p:nvPr/>
        </p:nvCxnSpPr>
        <p:spPr>
          <a:xfrm>
            <a:off x="0" y="990600"/>
            <a:ext cx="9144000" cy="0"/>
          </a:xfrm>
          <a:prstGeom prst="line">
            <a:avLst/>
          </a:prstGeom>
          <a:ln w="63500" cmpd="sng">
            <a:solidFill>
              <a:schemeClr val="accent5">
                <a:lumMod val="40000"/>
                <a:lumOff val="60000"/>
              </a:schemeClr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4" name="Group 4"/>
          <p:cNvGrpSpPr>
            <a:grpSpLocks/>
          </p:cNvGrpSpPr>
          <p:nvPr/>
        </p:nvGrpSpPr>
        <p:grpSpPr bwMode="auto">
          <a:xfrm>
            <a:off x="2646363" y="3403476"/>
            <a:ext cx="600075" cy="625475"/>
            <a:chOff x="1579" y="1526"/>
            <a:chExt cx="584" cy="550"/>
          </a:xfrm>
          <a:solidFill>
            <a:schemeClr val="accent1">
              <a:lumMod val="40000"/>
              <a:lumOff val="60000"/>
            </a:schemeClr>
          </a:solidFill>
        </p:grpSpPr>
        <p:sp>
          <p:nvSpPr>
            <p:cNvPr id="14" name="Oval 5"/>
            <p:cNvSpPr>
              <a:spLocks noChangeArrowheads="1"/>
            </p:cNvSpPr>
            <p:nvPr/>
          </p:nvSpPr>
          <p:spPr bwMode="auto">
            <a:xfrm>
              <a:off x="1579" y="1526"/>
              <a:ext cx="584" cy="550"/>
            </a:xfrm>
            <a:prstGeom prst="ellipse">
              <a:avLst/>
            </a:prstGeom>
            <a:grpFill/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pPr>
                <a:defRPr/>
              </a:pPr>
              <a:endParaRPr lang="en-US">
                <a:latin typeface="Arial" charset="0"/>
              </a:endParaRPr>
            </a:p>
          </p:txBody>
        </p:sp>
        <p:sp>
          <p:nvSpPr>
            <p:cNvPr id="15" name="Oval 6"/>
            <p:cNvSpPr>
              <a:spLocks noChangeArrowheads="1"/>
            </p:cNvSpPr>
            <p:nvPr/>
          </p:nvSpPr>
          <p:spPr bwMode="auto">
            <a:xfrm>
              <a:off x="1583" y="1729"/>
              <a:ext cx="573" cy="128"/>
            </a:xfrm>
            <a:prstGeom prst="ellipse">
              <a:avLst/>
            </a:prstGeom>
            <a:grpFill/>
            <a:ln w="9525" algn="ctr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US">
                <a:latin typeface="Arial" charset="0"/>
              </a:endParaRPr>
            </a:p>
          </p:txBody>
        </p:sp>
      </p:grpSp>
      <p:sp>
        <p:nvSpPr>
          <p:cNvPr id="16" name="Oval 7"/>
          <p:cNvSpPr>
            <a:spLocks noChangeArrowheads="1"/>
          </p:cNvSpPr>
          <p:nvPr/>
        </p:nvSpPr>
        <p:spPr bwMode="auto">
          <a:xfrm>
            <a:off x="2084388" y="4930775"/>
            <a:ext cx="1852612" cy="449263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anchor="ctr">
            <a:spAutoFit/>
          </a:bodyPr>
          <a:lstStyle/>
          <a:p>
            <a:pPr>
              <a:defRPr/>
            </a:pPr>
            <a:endParaRPr lang="en-US">
              <a:latin typeface="Arial" charset="0"/>
            </a:endParaRPr>
          </a:p>
        </p:txBody>
      </p:sp>
      <p:sp>
        <p:nvSpPr>
          <p:cNvPr id="58374" name="Text Box 8"/>
          <p:cNvSpPr txBox="1">
            <a:spLocks noChangeArrowheads="1"/>
          </p:cNvSpPr>
          <p:nvPr/>
        </p:nvSpPr>
        <p:spPr bwMode="auto">
          <a:xfrm>
            <a:off x="304800" y="1133475"/>
            <a:ext cx="88392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Arial" panose="020B0604020202020204" pitchFamily="34" charset="0"/>
              </a:rPr>
              <a:t>As in our spin-liquid example, FQH states on </a:t>
            </a:r>
            <a:r>
              <a:rPr lang="en-US" altLang="en-US" sz="2400" b="1">
                <a:solidFill>
                  <a:srgbClr val="6600FF"/>
                </a:solidFill>
                <a:latin typeface="Arial" panose="020B0604020202020204" pitchFamily="34" charset="0"/>
              </a:rPr>
              <a:t>topologically nontrivial surfaces</a:t>
            </a:r>
            <a:r>
              <a:rPr lang="en-US" altLang="en-US" sz="2400">
                <a:latin typeface="Arial" panose="020B0604020202020204" pitchFamily="34" charset="0"/>
              </a:rPr>
              <a:t> have degenerate ground states which </a:t>
            </a:r>
            <a:r>
              <a:rPr lang="en-US" altLang="en-US" sz="2400" b="1">
                <a:solidFill>
                  <a:srgbClr val="6600FF"/>
                </a:solidFill>
                <a:latin typeface="Arial" panose="020B0604020202020204" pitchFamily="34" charset="0"/>
              </a:rPr>
              <a:t>can only be distinguished by global measurements</a:t>
            </a:r>
            <a:r>
              <a:rPr lang="en-US" altLang="en-US" sz="2400">
                <a:latin typeface="Arial" panose="020B0604020202020204" pitchFamily="34" charset="0"/>
              </a:rPr>
              <a:t>.</a:t>
            </a:r>
          </a:p>
        </p:txBody>
      </p:sp>
      <p:sp>
        <p:nvSpPr>
          <p:cNvPr id="58375" name="Text Box 9"/>
          <p:cNvSpPr txBox="1">
            <a:spLocks noChangeArrowheads="1"/>
          </p:cNvSpPr>
          <p:nvPr/>
        </p:nvSpPr>
        <p:spPr bwMode="auto">
          <a:xfrm>
            <a:off x="5911850" y="2638425"/>
            <a:ext cx="16383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Arial" panose="020B0604020202020204" pitchFamily="34" charset="0"/>
              </a:rPr>
              <a:t>Degeneracy</a:t>
            </a:r>
          </a:p>
        </p:txBody>
      </p:sp>
      <p:sp>
        <p:nvSpPr>
          <p:cNvPr id="58376" name="Line 10"/>
          <p:cNvSpPr>
            <a:spLocks noChangeShapeType="1"/>
          </p:cNvSpPr>
          <p:nvPr/>
        </p:nvSpPr>
        <p:spPr bwMode="auto">
          <a:xfrm>
            <a:off x="5992813" y="3084513"/>
            <a:ext cx="1638300" cy="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58377" name="Text Box 11"/>
          <p:cNvSpPr txBox="1">
            <a:spLocks noChangeArrowheads="1"/>
          </p:cNvSpPr>
          <p:nvPr/>
        </p:nvSpPr>
        <p:spPr bwMode="auto">
          <a:xfrm>
            <a:off x="6448425" y="3471863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Arial" panose="020B0604020202020204" pitchFamily="34" charset="0"/>
              </a:rPr>
              <a:t>1</a:t>
            </a:r>
          </a:p>
        </p:txBody>
      </p:sp>
      <p:sp>
        <p:nvSpPr>
          <p:cNvPr id="58378" name="Text Box 12"/>
          <p:cNvSpPr txBox="1">
            <a:spLocks noChangeArrowheads="1"/>
          </p:cNvSpPr>
          <p:nvPr/>
        </p:nvSpPr>
        <p:spPr bwMode="auto">
          <a:xfrm>
            <a:off x="6450013" y="4119563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Arial" panose="020B0604020202020204" pitchFamily="34" charset="0"/>
              </a:rPr>
              <a:t>3</a:t>
            </a:r>
          </a:p>
        </p:txBody>
      </p:sp>
      <p:sp>
        <p:nvSpPr>
          <p:cNvPr id="58379" name="Text Box 13"/>
          <p:cNvSpPr txBox="1">
            <a:spLocks noChangeArrowheads="1"/>
          </p:cNvSpPr>
          <p:nvPr/>
        </p:nvSpPr>
        <p:spPr bwMode="auto">
          <a:xfrm>
            <a:off x="6446838" y="4856163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Arial" panose="020B0604020202020204" pitchFamily="34" charset="0"/>
              </a:rPr>
              <a:t>9</a:t>
            </a:r>
          </a:p>
        </p:txBody>
      </p:sp>
      <p:sp>
        <p:nvSpPr>
          <p:cNvPr id="58380" name="Rectangle 14"/>
          <p:cNvSpPr>
            <a:spLocks noChangeArrowheads="1"/>
          </p:cNvSpPr>
          <p:nvPr/>
        </p:nvSpPr>
        <p:spPr bwMode="auto">
          <a:xfrm>
            <a:off x="396875" y="2703513"/>
            <a:ext cx="27987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Arial" panose="020B0604020202020204" pitchFamily="34" charset="0"/>
              </a:rPr>
              <a:t>For the </a:t>
            </a:r>
            <a:r>
              <a:rPr lang="en-US" altLang="en-US" sz="2400" b="1" i="1">
                <a:solidFill>
                  <a:srgbClr val="0066FF"/>
                </a:solidFill>
                <a:latin typeface="Symbol" panose="05050102010706020507" pitchFamily="18" charset="2"/>
              </a:rPr>
              <a:t>n</a:t>
            </a:r>
            <a:r>
              <a:rPr lang="en-US" altLang="en-US" sz="2400" b="1" i="1">
                <a:solidFill>
                  <a:srgbClr val="0066FF"/>
                </a:solidFill>
                <a:latin typeface="Arial" panose="020B0604020202020204" pitchFamily="34" charset="0"/>
              </a:rPr>
              <a:t>  = </a:t>
            </a:r>
            <a:r>
              <a:rPr lang="en-US" altLang="en-US" sz="2400" b="1">
                <a:solidFill>
                  <a:srgbClr val="0066FF"/>
                </a:solidFill>
                <a:latin typeface="Arial" panose="020B0604020202020204" pitchFamily="34" charset="0"/>
              </a:rPr>
              <a:t>1/3</a:t>
            </a:r>
            <a:r>
              <a:rPr lang="en-US" altLang="en-US" sz="2400">
                <a:latin typeface="Arial" panose="020B0604020202020204" pitchFamily="34" charset="0"/>
              </a:rPr>
              <a:t> state:</a:t>
            </a:r>
          </a:p>
        </p:txBody>
      </p:sp>
      <p:sp>
        <p:nvSpPr>
          <p:cNvPr id="24" name="Oval 15"/>
          <p:cNvSpPr>
            <a:spLocks noChangeArrowheads="1"/>
          </p:cNvSpPr>
          <p:nvPr/>
        </p:nvSpPr>
        <p:spPr bwMode="auto">
          <a:xfrm>
            <a:off x="1301750" y="5726113"/>
            <a:ext cx="3621088" cy="636587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anchor="ctr">
            <a:spAutoFit/>
          </a:bodyPr>
          <a:lstStyle/>
          <a:p>
            <a:pPr>
              <a:defRPr/>
            </a:pPr>
            <a:endParaRPr lang="en-US">
              <a:latin typeface="Arial" charset="0"/>
            </a:endParaRPr>
          </a:p>
        </p:txBody>
      </p:sp>
      <p:sp>
        <p:nvSpPr>
          <p:cNvPr id="58382" name="Text Box 16"/>
          <p:cNvSpPr txBox="1">
            <a:spLocks noChangeArrowheads="1"/>
          </p:cNvSpPr>
          <p:nvPr/>
        </p:nvSpPr>
        <p:spPr bwMode="auto">
          <a:xfrm>
            <a:off x="3152775" y="5426075"/>
            <a:ext cx="793750" cy="823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800">
                <a:solidFill>
                  <a:schemeClr val="bg1"/>
                </a:solidFill>
                <a:latin typeface="Arial" panose="020B0604020202020204" pitchFamily="34" charset="0"/>
              </a:rPr>
              <a:t>…</a:t>
            </a:r>
          </a:p>
        </p:txBody>
      </p:sp>
      <p:sp>
        <p:nvSpPr>
          <p:cNvPr id="58383" name="Text Box 17"/>
          <p:cNvSpPr txBox="1">
            <a:spLocks noChangeArrowheads="1"/>
          </p:cNvSpPr>
          <p:nvPr/>
        </p:nvSpPr>
        <p:spPr bwMode="auto">
          <a:xfrm>
            <a:off x="6399213" y="5799138"/>
            <a:ext cx="4714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Arial" panose="020B0604020202020204" pitchFamily="34" charset="0"/>
              </a:rPr>
              <a:t>3</a:t>
            </a:r>
            <a:r>
              <a:rPr lang="en-US" altLang="en-US" sz="2400" i="1" baseline="30000">
                <a:latin typeface="Arial" panose="020B0604020202020204" pitchFamily="34" charset="0"/>
              </a:rPr>
              <a:t>N</a:t>
            </a:r>
          </a:p>
        </p:txBody>
      </p:sp>
      <p:sp>
        <p:nvSpPr>
          <p:cNvPr id="58384" name="Text Box 18"/>
          <p:cNvSpPr txBox="1">
            <a:spLocks noChangeArrowheads="1"/>
          </p:cNvSpPr>
          <p:nvPr/>
        </p:nvSpPr>
        <p:spPr bwMode="auto">
          <a:xfrm>
            <a:off x="1778000" y="6297613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Arial" panose="020B0604020202020204" pitchFamily="34" charset="0"/>
              </a:rPr>
              <a:t>1</a:t>
            </a:r>
          </a:p>
        </p:txBody>
      </p:sp>
      <p:sp>
        <p:nvSpPr>
          <p:cNvPr id="58385" name="Text Box 19"/>
          <p:cNvSpPr txBox="1">
            <a:spLocks noChangeArrowheads="1"/>
          </p:cNvSpPr>
          <p:nvPr/>
        </p:nvSpPr>
        <p:spPr bwMode="auto">
          <a:xfrm>
            <a:off x="2706688" y="6307138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Arial" panose="020B0604020202020204" pitchFamily="34" charset="0"/>
              </a:rPr>
              <a:t>2</a:t>
            </a:r>
          </a:p>
        </p:txBody>
      </p:sp>
      <p:sp>
        <p:nvSpPr>
          <p:cNvPr id="58386" name="Text Box 20"/>
          <p:cNvSpPr txBox="1">
            <a:spLocks noChangeArrowheads="1"/>
          </p:cNvSpPr>
          <p:nvPr/>
        </p:nvSpPr>
        <p:spPr bwMode="auto">
          <a:xfrm>
            <a:off x="3935413" y="6248400"/>
            <a:ext cx="4048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Arial" panose="020B0604020202020204" pitchFamily="34" charset="0"/>
              </a:rPr>
              <a:t>N</a:t>
            </a:r>
          </a:p>
        </p:txBody>
      </p:sp>
      <p:grpSp>
        <p:nvGrpSpPr>
          <p:cNvPr id="58387" name="Group 41"/>
          <p:cNvGrpSpPr>
            <a:grpSpLocks/>
          </p:cNvGrpSpPr>
          <p:nvPr/>
        </p:nvGrpSpPr>
        <p:grpSpPr bwMode="auto">
          <a:xfrm>
            <a:off x="2365375" y="4270375"/>
            <a:ext cx="1290638" cy="417513"/>
            <a:chOff x="2365375" y="4270375"/>
            <a:chExt cx="1290638" cy="417513"/>
          </a:xfrm>
        </p:grpSpPr>
        <p:sp>
          <p:nvSpPr>
            <p:cNvPr id="12" name="Oval 3"/>
            <p:cNvSpPr>
              <a:spLocks noChangeArrowheads="1"/>
            </p:cNvSpPr>
            <p:nvPr/>
          </p:nvSpPr>
          <p:spPr bwMode="auto">
            <a:xfrm>
              <a:off x="2365375" y="4270375"/>
              <a:ext cx="1290638" cy="417513"/>
            </a:xfrm>
            <a:prstGeom prst="ellipse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US">
                <a:latin typeface="Arial" charset="0"/>
              </a:endParaRPr>
            </a:p>
          </p:txBody>
        </p:sp>
        <p:grpSp>
          <p:nvGrpSpPr>
            <p:cNvPr id="58405" name="Group 22"/>
            <p:cNvGrpSpPr>
              <a:grpSpLocks/>
            </p:cNvGrpSpPr>
            <p:nvPr/>
          </p:nvGrpSpPr>
          <p:grpSpPr bwMode="auto">
            <a:xfrm>
              <a:off x="2767013" y="4408488"/>
              <a:ext cx="463550" cy="123825"/>
              <a:chOff x="1743" y="2548"/>
              <a:chExt cx="292" cy="78"/>
            </a:xfrm>
          </p:grpSpPr>
          <p:sp>
            <p:nvSpPr>
              <p:cNvPr id="58406" name="Freeform 23"/>
              <p:cNvSpPr>
                <a:spLocks/>
              </p:cNvSpPr>
              <p:nvPr/>
            </p:nvSpPr>
            <p:spPr bwMode="auto">
              <a:xfrm>
                <a:off x="1743" y="2557"/>
                <a:ext cx="292" cy="67"/>
              </a:xfrm>
              <a:custGeom>
                <a:avLst/>
                <a:gdLst>
                  <a:gd name="T0" fmla="*/ 0 w 639"/>
                  <a:gd name="T1" fmla="*/ 0 h 197"/>
                  <a:gd name="T2" fmla="*/ 0 w 639"/>
                  <a:gd name="T3" fmla="*/ 0 h 197"/>
                  <a:gd name="T4" fmla="*/ 0 w 639"/>
                  <a:gd name="T5" fmla="*/ 0 h 197"/>
                  <a:gd name="T6" fmla="*/ 0 60000 65536"/>
                  <a:gd name="T7" fmla="*/ 0 60000 65536"/>
                  <a:gd name="T8" fmla="*/ 0 60000 65536"/>
                  <a:gd name="T9" fmla="*/ 0 w 639"/>
                  <a:gd name="T10" fmla="*/ 0 h 197"/>
                  <a:gd name="T11" fmla="*/ 639 w 639"/>
                  <a:gd name="T12" fmla="*/ 197 h 19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39" h="197">
                    <a:moveTo>
                      <a:pt x="0" y="0"/>
                    </a:moveTo>
                    <a:cubicBezTo>
                      <a:pt x="66" y="95"/>
                      <a:pt x="132" y="191"/>
                      <a:pt x="238" y="194"/>
                    </a:cubicBezTo>
                    <a:cubicBezTo>
                      <a:pt x="344" y="197"/>
                      <a:pt x="572" y="48"/>
                      <a:pt x="639" y="19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58407" name="Freeform 24"/>
              <p:cNvSpPr>
                <a:spLocks/>
              </p:cNvSpPr>
              <p:nvPr/>
            </p:nvSpPr>
            <p:spPr bwMode="auto">
              <a:xfrm>
                <a:off x="1792" y="2548"/>
                <a:ext cx="156" cy="78"/>
              </a:xfrm>
              <a:custGeom>
                <a:avLst/>
                <a:gdLst>
                  <a:gd name="T0" fmla="*/ 5 w 156"/>
                  <a:gd name="T1" fmla="*/ 49 h 78"/>
                  <a:gd name="T2" fmla="*/ 83 w 156"/>
                  <a:gd name="T3" fmla="*/ 0 h 78"/>
                  <a:gd name="T4" fmla="*/ 151 w 156"/>
                  <a:gd name="T5" fmla="*/ 49 h 78"/>
                  <a:gd name="T6" fmla="*/ 53 w 156"/>
                  <a:gd name="T7" fmla="*/ 78 h 78"/>
                  <a:gd name="T8" fmla="*/ 5 w 156"/>
                  <a:gd name="T9" fmla="*/ 49 h 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6"/>
                  <a:gd name="T16" fmla="*/ 0 h 78"/>
                  <a:gd name="T17" fmla="*/ 156 w 156"/>
                  <a:gd name="T18" fmla="*/ 78 h 7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6" h="78">
                    <a:moveTo>
                      <a:pt x="5" y="49"/>
                    </a:moveTo>
                    <a:cubicBezTo>
                      <a:pt x="10" y="36"/>
                      <a:pt x="59" y="0"/>
                      <a:pt x="83" y="0"/>
                    </a:cubicBezTo>
                    <a:cubicBezTo>
                      <a:pt x="107" y="0"/>
                      <a:pt x="156" y="36"/>
                      <a:pt x="151" y="49"/>
                    </a:cubicBezTo>
                    <a:cubicBezTo>
                      <a:pt x="146" y="62"/>
                      <a:pt x="79" y="78"/>
                      <a:pt x="53" y="78"/>
                    </a:cubicBezTo>
                    <a:cubicBezTo>
                      <a:pt x="27" y="78"/>
                      <a:pt x="0" y="62"/>
                      <a:pt x="5" y="4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58388" name="Group 25"/>
          <p:cNvGrpSpPr>
            <a:grpSpLocks/>
          </p:cNvGrpSpPr>
          <p:nvPr/>
        </p:nvGrpSpPr>
        <p:grpSpPr bwMode="auto">
          <a:xfrm>
            <a:off x="2490788" y="5118100"/>
            <a:ext cx="463550" cy="123825"/>
            <a:chOff x="1743" y="2548"/>
            <a:chExt cx="292" cy="78"/>
          </a:xfrm>
        </p:grpSpPr>
        <p:sp>
          <p:nvSpPr>
            <p:cNvPr id="58402" name="Freeform 26"/>
            <p:cNvSpPr>
              <a:spLocks/>
            </p:cNvSpPr>
            <p:nvPr/>
          </p:nvSpPr>
          <p:spPr bwMode="auto">
            <a:xfrm>
              <a:off x="1743" y="2557"/>
              <a:ext cx="292" cy="67"/>
            </a:xfrm>
            <a:custGeom>
              <a:avLst/>
              <a:gdLst>
                <a:gd name="T0" fmla="*/ 0 w 639"/>
                <a:gd name="T1" fmla="*/ 0 h 197"/>
                <a:gd name="T2" fmla="*/ 0 w 639"/>
                <a:gd name="T3" fmla="*/ 0 h 197"/>
                <a:gd name="T4" fmla="*/ 0 w 639"/>
                <a:gd name="T5" fmla="*/ 0 h 197"/>
                <a:gd name="T6" fmla="*/ 0 60000 65536"/>
                <a:gd name="T7" fmla="*/ 0 60000 65536"/>
                <a:gd name="T8" fmla="*/ 0 60000 65536"/>
                <a:gd name="T9" fmla="*/ 0 w 639"/>
                <a:gd name="T10" fmla="*/ 0 h 197"/>
                <a:gd name="T11" fmla="*/ 639 w 639"/>
                <a:gd name="T12" fmla="*/ 197 h 19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39" h="197">
                  <a:moveTo>
                    <a:pt x="0" y="0"/>
                  </a:moveTo>
                  <a:cubicBezTo>
                    <a:pt x="66" y="95"/>
                    <a:pt x="132" y="191"/>
                    <a:pt x="238" y="194"/>
                  </a:cubicBezTo>
                  <a:cubicBezTo>
                    <a:pt x="344" y="197"/>
                    <a:pt x="572" y="48"/>
                    <a:pt x="639" y="19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58403" name="Freeform 27"/>
            <p:cNvSpPr>
              <a:spLocks/>
            </p:cNvSpPr>
            <p:nvPr/>
          </p:nvSpPr>
          <p:spPr bwMode="auto">
            <a:xfrm>
              <a:off x="1792" y="2548"/>
              <a:ext cx="156" cy="78"/>
            </a:xfrm>
            <a:custGeom>
              <a:avLst/>
              <a:gdLst>
                <a:gd name="T0" fmla="*/ 5 w 156"/>
                <a:gd name="T1" fmla="*/ 49 h 78"/>
                <a:gd name="T2" fmla="*/ 83 w 156"/>
                <a:gd name="T3" fmla="*/ 0 h 78"/>
                <a:gd name="T4" fmla="*/ 151 w 156"/>
                <a:gd name="T5" fmla="*/ 49 h 78"/>
                <a:gd name="T6" fmla="*/ 53 w 156"/>
                <a:gd name="T7" fmla="*/ 78 h 78"/>
                <a:gd name="T8" fmla="*/ 5 w 156"/>
                <a:gd name="T9" fmla="*/ 49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6"/>
                <a:gd name="T16" fmla="*/ 0 h 78"/>
                <a:gd name="T17" fmla="*/ 156 w 156"/>
                <a:gd name="T18" fmla="*/ 78 h 7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6" h="78">
                  <a:moveTo>
                    <a:pt x="5" y="49"/>
                  </a:moveTo>
                  <a:cubicBezTo>
                    <a:pt x="10" y="36"/>
                    <a:pt x="59" y="0"/>
                    <a:pt x="83" y="0"/>
                  </a:cubicBezTo>
                  <a:cubicBezTo>
                    <a:pt x="107" y="0"/>
                    <a:pt x="156" y="36"/>
                    <a:pt x="151" y="49"/>
                  </a:cubicBezTo>
                  <a:cubicBezTo>
                    <a:pt x="146" y="62"/>
                    <a:pt x="79" y="78"/>
                    <a:pt x="53" y="78"/>
                  </a:cubicBezTo>
                  <a:cubicBezTo>
                    <a:pt x="27" y="78"/>
                    <a:pt x="0" y="62"/>
                    <a:pt x="5" y="49"/>
                  </a:cubicBezTo>
                  <a:close/>
                </a:path>
              </a:pathLst>
            </a:custGeom>
            <a:solidFill>
              <a:schemeClr val="bg1"/>
            </a:solidFill>
            <a:ln w="9525" cap="flat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spAutoFit/>
            </a:bodyPr>
            <a:lstStyle/>
            <a:p>
              <a:endParaRPr lang="en-US"/>
            </a:p>
          </p:txBody>
        </p:sp>
      </p:grpSp>
      <p:grpSp>
        <p:nvGrpSpPr>
          <p:cNvPr id="58389" name="Group 28"/>
          <p:cNvGrpSpPr>
            <a:grpSpLocks/>
          </p:cNvGrpSpPr>
          <p:nvPr/>
        </p:nvGrpSpPr>
        <p:grpSpPr bwMode="auto">
          <a:xfrm>
            <a:off x="3090863" y="5102225"/>
            <a:ext cx="463550" cy="123825"/>
            <a:chOff x="1743" y="2548"/>
            <a:chExt cx="292" cy="78"/>
          </a:xfrm>
        </p:grpSpPr>
        <p:sp>
          <p:nvSpPr>
            <p:cNvPr id="58400" name="Freeform 29"/>
            <p:cNvSpPr>
              <a:spLocks/>
            </p:cNvSpPr>
            <p:nvPr/>
          </p:nvSpPr>
          <p:spPr bwMode="auto">
            <a:xfrm>
              <a:off x="1743" y="2557"/>
              <a:ext cx="292" cy="67"/>
            </a:xfrm>
            <a:custGeom>
              <a:avLst/>
              <a:gdLst>
                <a:gd name="T0" fmla="*/ 0 w 639"/>
                <a:gd name="T1" fmla="*/ 0 h 197"/>
                <a:gd name="T2" fmla="*/ 0 w 639"/>
                <a:gd name="T3" fmla="*/ 0 h 197"/>
                <a:gd name="T4" fmla="*/ 0 w 639"/>
                <a:gd name="T5" fmla="*/ 0 h 197"/>
                <a:gd name="T6" fmla="*/ 0 60000 65536"/>
                <a:gd name="T7" fmla="*/ 0 60000 65536"/>
                <a:gd name="T8" fmla="*/ 0 60000 65536"/>
                <a:gd name="T9" fmla="*/ 0 w 639"/>
                <a:gd name="T10" fmla="*/ 0 h 197"/>
                <a:gd name="T11" fmla="*/ 639 w 639"/>
                <a:gd name="T12" fmla="*/ 197 h 19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39" h="197">
                  <a:moveTo>
                    <a:pt x="0" y="0"/>
                  </a:moveTo>
                  <a:cubicBezTo>
                    <a:pt x="66" y="95"/>
                    <a:pt x="132" y="191"/>
                    <a:pt x="238" y="194"/>
                  </a:cubicBezTo>
                  <a:cubicBezTo>
                    <a:pt x="344" y="197"/>
                    <a:pt x="572" y="48"/>
                    <a:pt x="639" y="19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58401" name="Freeform 30"/>
            <p:cNvSpPr>
              <a:spLocks/>
            </p:cNvSpPr>
            <p:nvPr/>
          </p:nvSpPr>
          <p:spPr bwMode="auto">
            <a:xfrm>
              <a:off x="1792" y="2548"/>
              <a:ext cx="156" cy="78"/>
            </a:xfrm>
            <a:custGeom>
              <a:avLst/>
              <a:gdLst>
                <a:gd name="T0" fmla="*/ 5 w 156"/>
                <a:gd name="T1" fmla="*/ 49 h 78"/>
                <a:gd name="T2" fmla="*/ 83 w 156"/>
                <a:gd name="T3" fmla="*/ 0 h 78"/>
                <a:gd name="T4" fmla="*/ 151 w 156"/>
                <a:gd name="T5" fmla="*/ 49 h 78"/>
                <a:gd name="T6" fmla="*/ 53 w 156"/>
                <a:gd name="T7" fmla="*/ 78 h 78"/>
                <a:gd name="T8" fmla="*/ 5 w 156"/>
                <a:gd name="T9" fmla="*/ 49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6"/>
                <a:gd name="T16" fmla="*/ 0 h 78"/>
                <a:gd name="T17" fmla="*/ 156 w 156"/>
                <a:gd name="T18" fmla="*/ 78 h 7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6" h="78">
                  <a:moveTo>
                    <a:pt x="5" y="49"/>
                  </a:moveTo>
                  <a:cubicBezTo>
                    <a:pt x="10" y="36"/>
                    <a:pt x="59" y="0"/>
                    <a:pt x="83" y="0"/>
                  </a:cubicBezTo>
                  <a:cubicBezTo>
                    <a:pt x="107" y="0"/>
                    <a:pt x="156" y="36"/>
                    <a:pt x="151" y="49"/>
                  </a:cubicBezTo>
                  <a:cubicBezTo>
                    <a:pt x="146" y="62"/>
                    <a:pt x="79" y="78"/>
                    <a:pt x="53" y="78"/>
                  </a:cubicBezTo>
                  <a:cubicBezTo>
                    <a:pt x="27" y="78"/>
                    <a:pt x="0" y="62"/>
                    <a:pt x="5" y="49"/>
                  </a:cubicBezTo>
                  <a:close/>
                </a:path>
              </a:pathLst>
            </a:custGeom>
            <a:solidFill>
              <a:schemeClr val="bg1"/>
            </a:solidFill>
            <a:ln w="9525" cap="flat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spAutoFit/>
            </a:bodyPr>
            <a:lstStyle/>
            <a:p>
              <a:endParaRPr lang="en-US"/>
            </a:p>
          </p:txBody>
        </p:sp>
      </p:grpSp>
      <p:grpSp>
        <p:nvGrpSpPr>
          <p:cNvPr id="58390" name="Group 31"/>
          <p:cNvGrpSpPr>
            <a:grpSpLocks/>
          </p:cNvGrpSpPr>
          <p:nvPr/>
        </p:nvGrpSpPr>
        <p:grpSpPr bwMode="auto">
          <a:xfrm>
            <a:off x="1817688" y="5965825"/>
            <a:ext cx="463550" cy="123825"/>
            <a:chOff x="1743" y="2548"/>
            <a:chExt cx="292" cy="78"/>
          </a:xfrm>
        </p:grpSpPr>
        <p:sp>
          <p:nvSpPr>
            <p:cNvPr id="58398" name="Freeform 32"/>
            <p:cNvSpPr>
              <a:spLocks/>
            </p:cNvSpPr>
            <p:nvPr/>
          </p:nvSpPr>
          <p:spPr bwMode="auto">
            <a:xfrm>
              <a:off x="1743" y="2557"/>
              <a:ext cx="292" cy="67"/>
            </a:xfrm>
            <a:custGeom>
              <a:avLst/>
              <a:gdLst>
                <a:gd name="T0" fmla="*/ 0 w 639"/>
                <a:gd name="T1" fmla="*/ 0 h 197"/>
                <a:gd name="T2" fmla="*/ 0 w 639"/>
                <a:gd name="T3" fmla="*/ 0 h 197"/>
                <a:gd name="T4" fmla="*/ 0 w 639"/>
                <a:gd name="T5" fmla="*/ 0 h 197"/>
                <a:gd name="T6" fmla="*/ 0 60000 65536"/>
                <a:gd name="T7" fmla="*/ 0 60000 65536"/>
                <a:gd name="T8" fmla="*/ 0 60000 65536"/>
                <a:gd name="T9" fmla="*/ 0 w 639"/>
                <a:gd name="T10" fmla="*/ 0 h 197"/>
                <a:gd name="T11" fmla="*/ 639 w 639"/>
                <a:gd name="T12" fmla="*/ 197 h 19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39" h="197">
                  <a:moveTo>
                    <a:pt x="0" y="0"/>
                  </a:moveTo>
                  <a:cubicBezTo>
                    <a:pt x="66" y="95"/>
                    <a:pt x="132" y="191"/>
                    <a:pt x="238" y="194"/>
                  </a:cubicBezTo>
                  <a:cubicBezTo>
                    <a:pt x="344" y="197"/>
                    <a:pt x="572" y="48"/>
                    <a:pt x="639" y="19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58399" name="Freeform 33"/>
            <p:cNvSpPr>
              <a:spLocks/>
            </p:cNvSpPr>
            <p:nvPr/>
          </p:nvSpPr>
          <p:spPr bwMode="auto">
            <a:xfrm>
              <a:off x="1792" y="2548"/>
              <a:ext cx="156" cy="78"/>
            </a:xfrm>
            <a:custGeom>
              <a:avLst/>
              <a:gdLst>
                <a:gd name="T0" fmla="*/ 5 w 156"/>
                <a:gd name="T1" fmla="*/ 49 h 78"/>
                <a:gd name="T2" fmla="*/ 83 w 156"/>
                <a:gd name="T3" fmla="*/ 0 h 78"/>
                <a:gd name="T4" fmla="*/ 151 w 156"/>
                <a:gd name="T5" fmla="*/ 49 h 78"/>
                <a:gd name="T6" fmla="*/ 53 w 156"/>
                <a:gd name="T7" fmla="*/ 78 h 78"/>
                <a:gd name="T8" fmla="*/ 5 w 156"/>
                <a:gd name="T9" fmla="*/ 49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6"/>
                <a:gd name="T16" fmla="*/ 0 h 78"/>
                <a:gd name="T17" fmla="*/ 156 w 156"/>
                <a:gd name="T18" fmla="*/ 78 h 7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6" h="78">
                  <a:moveTo>
                    <a:pt x="5" y="49"/>
                  </a:moveTo>
                  <a:cubicBezTo>
                    <a:pt x="10" y="36"/>
                    <a:pt x="59" y="0"/>
                    <a:pt x="83" y="0"/>
                  </a:cubicBezTo>
                  <a:cubicBezTo>
                    <a:pt x="107" y="0"/>
                    <a:pt x="156" y="36"/>
                    <a:pt x="151" y="49"/>
                  </a:cubicBezTo>
                  <a:cubicBezTo>
                    <a:pt x="146" y="62"/>
                    <a:pt x="79" y="78"/>
                    <a:pt x="53" y="78"/>
                  </a:cubicBezTo>
                  <a:cubicBezTo>
                    <a:pt x="27" y="78"/>
                    <a:pt x="0" y="62"/>
                    <a:pt x="5" y="49"/>
                  </a:cubicBezTo>
                  <a:close/>
                </a:path>
              </a:pathLst>
            </a:custGeom>
            <a:solidFill>
              <a:schemeClr val="bg1"/>
            </a:solidFill>
            <a:ln w="9525" cap="flat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spAutoFit/>
            </a:bodyPr>
            <a:lstStyle/>
            <a:p>
              <a:endParaRPr lang="en-US"/>
            </a:p>
          </p:txBody>
        </p:sp>
      </p:grpSp>
      <p:grpSp>
        <p:nvGrpSpPr>
          <p:cNvPr id="58391" name="Group 34"/>
          <p:cNvGrpSpPr>
            <a:grpSpLocks/>
          </p:cNvGrpSpPr>
          <p:nvPr/>
        </p:nvGrpSpPr>
        <p:grpSpPr bwMode="auto">
          <a:xfrm>
            <a:off x="2674938" y="5989638"/>
            <a:ext cx="463550" cy="123825"/>
            <a:chOff x="1743" y="2548"/>
            <a:chExt cx="292" cy="78"/>
          </a:xfrm>
        </p:grpSpPr>
        <p:sp>
          <p:nvSpPr>
            <p:cNvPr id="58396" name="Freeform 35"/>
            <p:cNvSpPr>
              <a:spLocks/>
            </p:cNvSpPr>
            <p:nvPr/>
          </p:nvSpPr>
          <p:spPr bwMode="auto">
            <a:xfrm>
              <a:off x="1743" y="2557"/>
              <a:ext cx="292" cy="67"/>
            </a:xfrm>
            <a:custGeom>
              <a:avLst/>
              <a:gdLst>
                <a:gd name="T0" fmla="*/ 0 w 639"/>
                <a:gd name="T1" fmla="*/ 0 h 197"/>
                <a:gd name="T2" fmla="*/ 0 w 639"/>
                <a:gd name="T3" fmla="*/ 0 h 197"/>
                <a:gd name="T4" fmla="*/ 0 w 639"/>
                <a:gd name="T5" fmla="*/ 0 h 197"/>
                <a:gd name="T6" fmla="*/ 0 60000 65536"/>
                <a:gd name="T7" fmla="*/ 0 60000 65536"/>
                <a:gd name="T8" fmla="*/ 0 60000 65536"/>
                <a:gd name="T9" fmla="*/ 0 w 639"/>
                <a:gd name="T10" fmla="*/ 0 h 197"/>
                <a:gd name="T11" fmla="*/ 639 w 639"/>
                <a:gd name="T12" fmla="*/ 197 h 19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39" h="197">
                  <a:moveTo>
                    <a:pt x="0" y="0"/>
                  </a:moveTo>
                  <a:cubicBezTo>
                    <a:pt x="66" y="95"/>
                    <a:pt x="132" y="191"/>
                    <a:pt x="238" y="194"/>
                  </a:cubicBezTo>
                  <a:cubicBezTo>
                    <a:pt x="344" y="197"/>
                    <a:pt x="572" y="48"/>
                    <a:pt x="639" y="19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58397" name="Freeform 36"/>
            <p:cNvSpPr>
              <a:spLocks/>
            </p:cNvSpPr>
            <p:nvPr/>
          </p:nvSpPr>
          <p:spPr bwMode="auto">
            <a:xfrm>
              <a:off x="1792" y="2548"/>
              <a:ext cx="156" cy="78"/>
            </a:xfrm>
            <a:custGeom>
              <a:avLst/>
              <a:gdLst>
                <a:gd name="T0" fmla="*/ 5 w 156"/>
                <a:gd name="T1" fmla="*/ 49 h 78"/>
                <a:gd name="T2" fmla="*/ 83 w 156"/>
                <a:gd name="T3" fmla="*/ 0 h 78"/>
                <a:gd name="T4" fmla="*/ 151 w 156"/>
                <a:gd name="T5" fmla="*/ 49 h 78"/>
                <a:gd name="T6" fmla="*/ 53 w 156"/>
                <a:gd name="T7" fmla="*/ 78 h 78"/>
                <a:gd name="T8" fmla="*/ 5 w 156"/>
                <a:gd name="T9" fmla="*/ 49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6"/>
                <a:gd name="T16" fmla="*/ 0 h 78"/>
                <a:gd name="T17" fmla="*/ 156 w 156"/>
                <a:gd name="T18" fmla="*/ 78 h 7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6" h="78">
                  <a:moveTo>
                    <a:pt x="5" y="49"/>
                  </a:moveTo>
                  <a:cubicBezTo>
                    <a:pt x="10" y="36"/>
                    <a:pt x="59" y="0"/>
                    <a:pt x="83" y="0"/>
                  </a:cubicBezTo>
                  <a:cubicBezTo>
                    <a:pt x="107" y="0"/>
                    <a:pt x="156" y="36"/>
                    <a:pt x="151" y="49"/>
                  </a:cubicBezTo>
                  <a:cubicBezTo>
                    <a:pt x="146" y="62"/>
                    <a:pt x="79" y="78"/>
                    <a:pt x="53" y="78"/>
                  </a:cubicBezTo>
                  <a:cubicBezTo>
                    <a:pt x="27" y="78"/>
                    <a:pt x="0" y="62"/>
                    <a:pt x="5" y="49"/>
                  </a:cubicBezTo>
                  <a:close/>
                </a:path>
              </a:pathLst>
            </a:custGeom>
            <a:solidFill>
              <a:schemeClr val="bg1"/>
            </a:solidFill>
            <a:ln w="9525" cap="flat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spAutoFit/>
            </a:bodyPr>
            <a:lstStyle/>
            <a:p>
              <a:endParaRPr lang="en-US"/>
            </a:p>
          </p:txBody>
        </p:sp>
      </p:grpSp>
      <p:grpSp>
        <p:nvGrpSpPr>
          <p:cNvPr id="58392" name="Group 37"/>
          <p:cNvGrpSpPr>
            <a:grpSpLocks/>
          </p:cNvGrpSpPr>
          <p:nvPr/>
        </p:nvGrpSpPr>
        <p:grpSpPr bwMode="auto">
          <a:xfrm>
            <a:off x="4000500" y="5991225"/>
            <a:ext cx="463550" cy="123825"/>
            <a:chOff x="1743" y="2548"/>
            <a:chExt cx="292" cy="78"/>
          </a:xfrm>
        </p:grpSpPr>
        <p:sp>
          <p:nvSpPr>
            <p:cNvPr id="58394" name="Freeform 38"/>
            <p:cNvSpPr>
              <a:spLocks/>
            </p:cNvSpPr>
            <p:nvPr/>
          </p:nvSpPr>
          <p:spPr bwMode="auto">
            <a:xfrm>
              <a:off x="1743" y="2557"/>
              <a:ext cx="292" cy="67"/>
            </a:xfrm>
            <a:custGeom>
              <a:avLst/>
              <a:gdLst>
                <a:gd name="T0" fmla="*/ 0 w 639"/>
                <a:gd name="T1" fmla="*/ 0 h 197"/>
                <a:gd name="T2" fmla="*/ 0 w 639"/>
                <a:gd name="T3" fmla="*/ 0 h 197"/>
                <a:gd name="T4" fmla="*/ 0 w 639"/>
                <a:gd name="T5" fmla="*/ 0 h 197"/>
                <a:gd name="T6" fmla="*/ 0 60000 65536"/>
                <a:gd name="T7" fmla="*/ 0 60000 65536"/>
                <a:gd name="T8" fmla="*/ 0 60000 65536"/>
                <a:gd name="T9" fmla="*/ 0 w 639"/>
                <a:gd name="T10" fmla="*/ 0 h 197"/>
                <a:gd name="T11" fmla="*/ 639 w 639"/>
                <a:gd name="T12" fmla="*/ 197 h 19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39" h="197">
                  <a:moveTo>
                    <a:pt x="0" y="0"/>
                  </a:moveTo>
                  <a:cubicBezTo>
                    <a:pt x="66" y="95"/>
                    <a:pt x="132" y="191"/>
                    <a:pt x="238" y="194"/>
                  </a:cubicBezTo>
                  <a:cubicBezTo>
                    <a:pt x="344" y="197"/>
                    <a:pt x="572" y="48"/>
                    <a:pt x="639" y="19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58395" name="Freeform 39"/>
            <p:cNvSpPr>
              <a:spLocks/>
            </p:cNvSpPr>
            <p:nvPr/>
          </p:nvSpPr>
          <p:spPr bwMode="auto">
            <a:xfrm>
              <a:off x="1792" y="2548"/>
              <a:ext cx="156" cy="78"/>
            </a:xfrm>
            <a:custGeom>
              <a:avLst/>
              <a:gdLst>
                <a:gd name="T0" fmla="*/ 5 w 156"/>
                <a:gd name="T1" fmla="*/ 49 h 78"/>
                <a:gd name="T2" fmla="*/ 83 w 156"/>
                <a:gd name="T3" fmla="*/ 0 h 78"/>
                <a:gd name="T4" fmla="*/ 151 w 156"/>
                <a:gd name="T5" fmla="*/ 49 h 78"/>
                <a:gd name="T6" fmla="*/ 53 w 156"/>
                <a:gd name="T7" fmla="*/ 78 h 78"/>
                <a:gd name="T8" fmla="*/ 5 w 156"/>
                <a:gd name="T9" fmla="*/ 49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6"/>
                <a:gd name="T16" fmla="*/ 0 h 78"/>
                <a:gd name="T17" fmla="*/ 156 w 156"/>
                <a:gd name="T18" fmla="*/ 78 h 7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6" h="78">
                  <a:moveTo>
                    <a:pt x="5" y="49"/>
                  </a:moveTo>
                  <a:cubicBezTo>
                    <a:pt x="10" y="36"/>
                    <a:pt x="59" y="0"/>
                    <a:pt x="83" y="0"/>
                  </a:cubicBezTo>
                  <a:cubicBezTo>
                    <a:pt x="107" y="0"/>
                    <a:pt x="156" y="36"/>
                    <a:pt x="151" y="49"/>
                  </a:cubicBezTo>
                  <a:cubicBezTo>
                    <a:pt x="146" y="62"/>
                    <a:pt x="79" y="78"/>
                    <a:pt x="53" y="78"/>
                  </a:cubicBezTo>
                  <a:cubicBezTo>
                    <a:pt x="27" y="78"/>
                    <a:pt x="0" y="62"/>
                    <a:pt x="5" y="49"/>
                  </a:cubicBezTo>
                  <a:close/>
                </a:path>
              </a:pathLst>
            </a:custGeom>
            <a:solidFill>
              <a:schemeClr val="bg1"/>
            </a:solidFill>
            <a:ln w="9525" cap="flat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>
              <a:spAutoFit/>
            </a:bodyPr>
            <a:lstStyle/>
            <a:p>
              <a:endParaRPr lang="en-US"/>
            </a:p>
          </p:txBody>
        </p:sp>
      </p:grpSp>
      <p:cxnSp>
        <p:nvCxnSpPr>
          <p:cNvPr id="41" name="Straight Connector 40"/>
          <p:cNvCxnSpPr/>
          <p:nvPr/>
        </p:nvCxnSpPr>
        <p:spPr>
          <a:xfrm>
            <a:off x="0" y="2439988"/>
            <a:ext cx="9144000" cy="0"/>
          </a:xfrm>
          <a:prstGeom prst="line">
            <a:avLst/>
          </a:prstGeom>
          <a:ln w="63500" cmpd="sng">
            <a:solidFill>
              <a:schemeClr val="accent5">
                <a:lumMod val="40000"/>
                <a:lumOff val="60000"/>
              </a:schemeClr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9573500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60" name="Freeform 2"/>
          <p:cNvSpPr>
            <a:spLocks/>
          </p:cNvSpPr>
          <p:nvPr/>
        </p:nvSpPr>
        <p:spPr bwMode="auto">
          <a:xfrm>
            <a:off x="1330325" y="2376488"/>
            <a:ext cx="6370638" cy="1131887"/>
          </a:xfrm>
          <a:custGeom>
            <a:avLst/>
            <a:gdLst>
              <a:gd name="T0" fmla="*/ 2147483646 w 4044"/>
              <a:gd name="T1" fmla="*/ 2147483646 h 1328"/>
              <a:gd name="T2" fmla="*/ 2147483646 w 4044"/>
              <a:gd name="T3" fmla="*/ 2147483646 h 1328"/>
              <a:gd name="T4" fmla="*/ 2147483646 w 4044"/>
              <a:gd name="T5" fmla="*/ 2147483646 h 1328"/>
              <a:gd name="T6" fmla="*/ 2147483646 w 4044"/>
              <a:gd name="T7" fmla="*/ 2147483646 h 1328"/>
              <a:gd name="T8" fmla="*/ 2147483646 w 4044"/>
              <a:gd name="T9" fmla="*/ 2147483646 h 1328"/>
              <a:gd name="T10" fmla="*/ 2147483646 w 4044"/>
              <a:gd name="T11" fmla="*/ 2147483646 h 1328"/>
              <a:gd name="T12" fmla="*/ 2147483646 w 4044"/>
              <a:gd name="T13" fmla="*/ 2147483646 h 1328"/>
              <a:gd name="T14" fmla="*/ 2147483646 w 4044"/>
              <a:gd name="T15" fmla="*/ 2147483646 h 132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4044"/>
              <a:gd name="T25" fmla="*/ 0 h 1328"/>
              <a:gd name="T26" fmla="*/ 4044 w 4044"/>
              <a:gd name="T27" fmla="*/ 1328 h 132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4044" h="1328">
                <a:moveTo>
                  <a:pt x="342" y="1098"/>
                </a:moveTo>
                <a:cubicBezTo>
                  <a:pt x="128" y="1050"/>
                  <a:pt x="0" y="995"/>
                  <a:pt x="64" y="841"/>
                </a:cubicBezTo>
                <a:cubicBezTo>
                  <a:pt x="128" y="687"/>
                  <a:pt x="387" y="288"/>
                  <a:pt x="724" y="175"/>
                </a:cubicBezTo>
                <a:cubicBezTo>
                  <a:pt x="1061" y="62"/>
                  <a:pt x="1559" y="162"/>
                  <a:pt x="2084" y="161"/>
                </a:cubicBezTo>
                <a:cubicBezTo>
                  <a:pt x="2609" y="160"/>
                  <a:pt x="3704" y="0"/>
                  <a:pt x="3874" y="168"/>
                </a:cubicBezTo>
                <a:cubicBezTo>
                  <a:pt x="4044" y="336"/>
                  <a:pt x="3525" y="1008"/>
                  <a:pt x="3104" y="1168"/>
                </a:cubicBezTo>
                <a:cubicBezTo>
                  <a:pt x="2683" y="1328"/>
                  <a:pt x="1812" y="1133"/>
                  <a:pt x="1348" y="1126"/>
                </a:cubicBezTo>
                <a:cubicBezTo>
                  <a:pt x="884" y="1119"/>
                  <a:pt x="556" y="1146"/>
                  <a:pt x="342" y="1098"/>
                </a:cubicBezTo>
                <a:close/>
              </a:path>
            </a:pathLst>
          </a:custGeom>
          <a:solidFill>
            <a:schemeClr val="accent1">
              <a:alpha val="54901"/>
            </a:schemeClr>
          </a:solidFill>
          <a:ln w="9525" cap="flat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70661" name="AutoShape 4"/>
          <p:cNvSpPr>
            <a:spLocks noChangeArrowheads="1"/>
          </p:cNvSpPr>
          <p:nvPr/>
        </p:nvSpPr>
        <p:spPr bwMode="auto">
          <a:xfrm>
            <a:off x="465138" y="2336800"/>
            <a:ext cx="8001000" cy="1147763"/>
          </a:xfrm>
          <a:prstGeom prst="parallelogram">
            <a:avLst>
              <a:gd name="adj" fmla="val 174274"/>
            </a:avLst>
          </a:prstGeom>
          <a:noFill/>
          <a:ln w="9525" algn="ctr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1800" smtClean="0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70662" name="Text Box 5"/>
          <p:cNvSpPr txBox="1">
            <a:spLocks noChangeArrowheads="1"/>
          </p:cNvSpPr>
          <p:nvPr/>
        </p:nvSpPr>
        <p:spPr bwMode="auto">
          <a:xfrm>
            <a:off x="2671918" y="1133168"/>
            <a:ext cx="4292600" cy="461963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50000"/>
              </a:spcBef>
              <a:buFontTx/>
              <a:buNone/>
            </a:pPr>
            <a:r>
              <a:rPr lang="en-US" sz="2400" dirty="0" smtClean="0">
                <a:solidFill>
                  <a:prstClr val="black"/>
                </a:solidFill>
                <a:latin typeface="Arial" panose="020B0604020202020204" pitchFamily="34" charset="0"/>
              </a:rPr>
              <a:t>Fractionalized </a:t>
            </a:r>
            <a:r>
              <a:rPr lang="en-US" sz="2400" dirty="0" err="1" smtClean="0">
                <a:solidFill>
                  <a:prstClr val="black"/>
                </a:solidFill>
                <a:latin typeface="Arial" panose="020B0604020202020204" pitchFamily="34" charset="0"/>
              </a:rPr>
              <a:t>quasiparticles</a:t>
            </a:r>
            <a:endParaRPr lang="en-US" sz="2400" dirty="0" smtClean="0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70663" name="Line 6"/>
          <p:cNvSpPr>
            <a:spLocks noChangeShapeType="1"/>
          </p:cNvSpPr>
          <p:nvPr/>
        </p:nvSpPr>
        <p:spPr bwMode="auto">
          <a:xfrm flipH="1">
            <a:off x="2428875" y="1574800"/>
            <a:ext cx="787400" cy="11969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70664" name="Line 7"/>
          <p:cNvSpPr>
            <a:spLocks noChangeShapeType="1"/>
          </p:cNvSpPr>
          <p:nvPr/>
        </p:nvSpPr>
        <p:spPr bwMode="auto">
          <a:xfrm flipH="1">
            <a:off x="3421063" y="1574800"/>
            <a:ext cx="49530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70665" name="Line 8"/>
          <p:cNvSpPr>
            <a:spLocks noChangeShapeType="1"/>
          </p:cNvSpPr>
          <p:nvPr/>
        </p:nvSpPr>
        <p:spPr bwMode="auto">
          <a:xfrm flipH="1">
            <a:off x="4189413" y="1574800"/>
            <a:ext cx="534987" cy="1327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70666" name="Line 9"/>
          <p:cNvSpPr>
            <a:spLocks noChangeShapeType="1"/>
          </p:cNvSpPr>
          <p:nvPr/>
        </p:nvSpPr>
        <p:spPr bwMode="auto">
          <a:xfrm flipH="1">
            <a:off x="5318125" y="1625600"/>
            <a:ext cx="131763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70667" name="Line 10"/>
          <p:cNvSpPr>
            <a:spLocks noChangeShapeType="1"/>
          </p:cNvSpPr>
          <p:nvPr/>
        </p:nvSpPr>
        <p:spPr bwMode="auto">
          <a:xfrm flipH="1">
            <a:off x="6361471" y="1651819"/>
            <a:ext cx="29497" cy="116020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>
            <a:spAutoFit/>
          </a:bodyPr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70668" name="Text Box 11"/>
          <p:cNvSpPr txBox="1">
            <a:spLocks noChangeArrowheads="1"/>
          </p:cNvSpPr>
          <p:nvPr/>
        </p:nvSpPr>
        <p:spPr bwMode="auto">
          <a:xfrm>
            <a:off x="1209675" y="4579938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2400" smtClean="0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70669" name="Text Box 12"/>
          <p:cNvSpPr txBox="1">
            <a:spLocks noChangeArrowheads="1"/>
          </p:cNvSpPr>
          <p:nvPr/>
        </p:nvSpPr>
        <p:spPr bwMode="auto">
          <a:xfrm>
            <a:off x="419100" y="4362450"/>
            <a:ext cx="8555038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2400" smtClean="0">
                <a:solidFill>
                  <a:prstClr val="black"/>
                </a:solidFill>
                <a:latin typeface="Arial" panose="020B0604020202020204" pitchFamily="34" charset="0"/>
              </a:rPr>
              <a:t>A degenerate Hilbert space whose dimensionality is </a:t>
            </a:r>
            <a:r>
              <a:rPr lang="en-US" sz="2400" b="1" smtClean="0">
                <a:solidFill>
                  <a:srgbClr val="6600FF"/>
                </a:solidFill>
                <a:latin typeface="Arial" panose="020B0604020202020204" pitchFamily="34" charset="0"/>
              </a:rPr>
              <a:t>exponentially large in the number of quasiparticles</a:t>
            </a:r>
            <a:r>
              <a:rPr lang="en-US" sz="2400" smtClean="0">
                <a:solidFill>
                  <a:prstClr val="black"/>
                </a:solidFill>
                <a:latin typeface="Arial" panose="020B0604020202020204" pitchFamily="34" charset="0"/>
              </a:rPr>
              <a:t>.</a:t>
            </a:r>
          </a:p>
        </p:txBody>
      </p:sp>
      <p:sp>
        <p:nvSpPr>
          <p:cNvPr id="70670" name="Text Box 13"/>
          <p:cNvSpPr txBox="1">
            <a:spLocks noChangeArrowheads="1"/>
          </p:cNvSpPr>
          <p:nvPr/>
        </p:nvSpPr>
        <p:spPr bwMode="auto">
          <a:xfrm>
            <a:off x="415925" y="5292725"/>
            <a:ext cx="8728075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2400" dirty="0" smtClean="0">
                <a:solidFill>
                  <a:prstClr val="black"/>
                </a:solidFill>
                <a:latin typeface="Arial" panose="020B0604020202020204" pitchFamily="34" charset="0"/>
              </a:rPr>
              <a:t>States in this space </a:t>
            </a:r>
            <a:r>
              <a:rPr lang="en-US" sz="2400" b="1" dirty="0" smtClean="0">
                <a:solidFill>
                  <a:srgbClr val="6600FF"/>
                </a:solidFill>
                <a:latin typeface="Arial" panose="020B0604020202020204" pitchFamily="34" charset="0"/>
              </a:rPr>
              <a:t>can only be distinguished by</a:t>
            </a:r>
            <a:r>
              <a:rPr lang="en-US" sz="2400" dirty="0" smtClean="0">
                <a:solidFill>
                  <a:prstClr val="black"/>
                </a:solidFill>
                <a:latin typeface="Arial" panose="020B0604020202020204" pitchFamily="34" charset="0"/>
              </a:rPr>
              <a:t> </a:t>
            </a:r>
            <a:r>
              <a:rPr lang="en-US" sz="2400" b="1" dirty="0" smtClean="0">
                <a:solidFill>
                  <a:srgbClr val="6600FF"/>
                </a:solidFill>
                <a:latin typeface="Arial" panose="020B0604020202020204" pitchFamily="34" charset="0"/>
              </a:rPr>
              <a:t>global measurements</a:t>
            </a:r>
            <a:r>
              <a:rPr lang="en-US" sz="2400" dirty="0" smtClean="0">
                <a:solidFill>
                  <a:prstClr val="black"/>
                </a:solidFill>
                <a:latin typeface="Arial" panose="020B0604020202020204" pitchFamily="34" charset="0"/>
              </a:rPr>
              <a:t> provided </a:t>
            </a:r>
            <a:r>
              <a:rPr lang="en-US" sz="2400" dirty="0" err="1" smtClean="0">
                <a:solidFill>
                  <a:prstClr val="black"/>
                </a:solidFill>
                <a:latin typeface="Arial" panose="020B0604020202020204" pitchFamily="34" charset="0"/>
              </a:rPr>
              <a:t>quasiparticles</a:t>
            </a:r>
            <a:r>
              <a:rPr lang="en-US" sz="2400" dirty="0" smtClean="0">
                <a:solidFill>
                  <a:prstClr val="black"/>
                </a:solidFill>
                <a:latin typeface="Arial" panose="020B0604020202020204" pitchFamily="34" charset="0"/>
              </a:rPr>
              <a:t> are far apart.</a:t>
            </a:r>
            <a:r>
              <a:rPr lang="en-US" sz="2400" b="1" i="1" dirty="0" smtClean="0">
                <a:solidFill>
                  <a:prstClr val="black"/>
                </a:solidFill>
                <a:latin typeface="Arial" panose="020B0604020202020204" pitchFamily="34" charset="0"/>
              </a:rPr>
              <a:t>                 </a:t>
            </a:r>
          </a:p>
        </p:txBody>
      </p:sp>
      <p:sp>
        <p:nvSpPr>
          <p:cNvPr id="70671" name="Text Box 14"/>
          <p:cNvSpPr txBox="1">
            <a:spLocks noChangeArrowheads="1"/>
          </p:cNvSpPr>
          <p:nvPr/>
        </p:nvSpPr>
        <p:spPr bwMode="auto">
          <a:xfrm>
            <a:off x="260350" y="3879850"/>
            <a:ext cx="25796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2400" b="1" dirty="0" smtClean="0">
                <a:solidFill>
                  <a:prstClr val="black"/>
                </a:solidFill>
                <a:latin typeface="Arial" panose="020B0604020202020204" pitchFamily="34" charset="0"/>
              </a:rPr>
              <a:t>Essential features:</a:t>
            </a:r>
          </a:p>
        </p:txBody>
      </p:sp>
      <p:sp>
        <p:nvSpPr>
          <p:cNvPr id="70672" name="Line 15"/>
          <p:cNvSpPr>
            <a:spLocks noChangeShapeType="1"/>
          </p:cNvSpPr>
          <p:nvPr/>
        </p:nvSpPr>
        <p:spPr bwMode="auto">
          <a:xfrm>
            <a:off x="0" y="3694113"/>
            <a:ext cx="9144000" cy="0"/>
          </a:xfrm>
          <a:prstGeom prst="line">
            <a:avLst/>
          </a:prstGeom>
          <a:noFill/>
          <a:ln w="57150">
            <a:solidFill>
              <a:schemeClr val="accent5">
                <a:lumMod val="40000"/>
                <a:lumOff val="60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70673" name="Line 16"/>
          <p:cNvSpPr>
            <a:spLocks noChangeShapeType="1"/>
          </p:cNvSpPr>
          <p:nvPr/>
        </p:nvSpPr>
        <p:spPr bwMode="auto">
          <a:xfrm>
            <a:off x="636588" y="6489700"/>
            <a:ext cx="795337" cy="0"/>
          </a:xfrm>
          <a:prstGeom prst="line">
            <a:avLst/>
          </a:prstGeom>
          <a:noFill/>
          <a:ln w="571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70674" name="Rectangle 17"/>
          <p:cNvSpPr>
            <a:spLocks noChangeArrowheads="1"/>
          </p:cNvSpPr>
          <p:nvPr/>
        </p:nvSpPr>
        <p:spPr bwMode="auto">
          <a:xfrm>
            <a:off x="1503363" y="6251575"/>
            <a:ext cx="6726237" cy="461963"/>
          </a:xfrm>
          <a:prstGeom prst="rect">
            <a:avLst/>
          </a:prstGeom>
          <a:noFill/>
          <a:ln w="28575" algn="ctr">
            <a:solidFill>
              <a:srgbClr val="FF33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2400" b="1" i="1" smtClean="0">
                <a:solidFill>
                  <a:prstClr val="black"/>
                </a:solidFill>
                <a:latin typeface="Arial" panose="020B0604020202020204" pitchFamily="34" charset="0"/>
              </a:rPr>
              <a:t>A perfect place to hide quantum information!</a:t>
            </a:r>
            <a:r>
              <a:rPr lang="en-US" sz="2400" b="1" smtClean="0">
                <a:solidFill>
                  <a:prstClr val="black"/>
                </a:solidFill>
                <a:latin typeface="Arial" panose="020B0604020202020204" pitchFamily="34" charset="0"/>
              </a:rPr>
              <a:t> </a:t>
            </a:r>
          </a:p>
        </p:txBody>
      </p:sp>
      <p:sp>
        <p:nvSpPr>
          <p:cNvPr id="70675" name="Oval 18"/>
          <p:cNvSpPr>
            <a:spLocks noChangeArrowheads="1"/>
          </p:cNvSpPr>
          <p:nvPr/>
        </p:nvSpPr>
        <p:spPr bwMode="auto">
          <a:xfrm>
            <a:off x="2125663" y="2773363"/>
            <a:ext cx="381000" cy="152400"/>
          </a:xfrm>
          <a:prstGeom prst="ellipse">
            <a:avLst/>
          </a:prstGeom>
          <a:solidFill>
            <a:srgbClr val="49D749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anchor="ctr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1800" smtClean="0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70676" name="Oval 19"/>
          <p:cNvSpPr>
            <a:spLocks noChangeArrowheads="1"/>
          </p:cNvSpPr>
          <p:nvPr/>
        </p:nvSpPr>
        <p:spPr bwMode="auto">
          <a:xfrm>
            <a:off x="3214688" y="2605088"/>
            <a:ext cx="381000" cy="152400"/>
          </a:xfrm>
          <a:prstGeom prst="ellipse">
            <a:avLst/>
          </a:prstGeom>
          <a:solidFill>
            <a:srgbClr val="49D749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anchor="ctr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1800" smtClean="0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70677" name="Oval 20"/>
          <p:cNvSpPr>
            <a:spLocks noChangeArrowheads="1"/>
          </p:cNvSpPr>
          <p:nvPr/>
        </p:nvSpPr>
        <p:spPr bwMode="auto">
          <a:xfrm>
            <a:off x="3976688" y="2925763"/>
            <a:ext cx="381000" cy="152400"/>
          </a:xfrm>
          <a:prstGeom prst="ellipse">
            <a:avLst/>
          </a:prstGeom>
          <a:solidFill>
            <a:srgbClr val="49D749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anchor="ctr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1800" smtClean="0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70678" name="Oval 21"/>
          <p:cNvSpPr>
            <a:spLocks noChangeArrowheads="1"/>
          </p:cNvSpPr>
          <p:nvPr/>
        </p:nvSpPr>
        <p:spPr bwMode="auto">
          <a:xfrm>
            <a:off x="5089525" y="2636838"/>
            <a:ext cx="381000" cy="152400"/>
          </a:xfrm>
          <a:prstGeom prst="ellipse">
            <a:avLst/>
          </a:prstGeom>
          <a:solidFill>
            <a:srgbClr val="49D749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anchor="ctr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1800" smtClean="0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70679" name="Oval 22"/>
          <p:cNvSpPr>
            <a:spLocks noChangeArrowheads="1"/>
          </p:cNvSpPr>
          <p:nvPr/>
        </p:nvSpPr>
        <p:spPr bwMode="auto">
          <a:xfrm>
            <a:off x="6126163" y="2895600"/>
            <a:ext cx="381000" cy="152400"/>
          </a:xfrm>
          <a:prstGeom prst="ellipse">
            <a:avLst/>
          </a:prstGeom>
          <a:solidFill>
            <a:srgbClr val="49D749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anchor="ctr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1800" smtClean="0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cxnSp>
        <p:nvCxnSpPr>
          <p:cNvPr id="24" name="Straight Connector 23"/>
          <p:cNvCxnSpPr/>
          <p:nvPr/>
        </p:nvCxnSpPr>
        <p:spPr>
          <a:xfrm>
            <a:off x="0" y="990600"/>
            <a:ext cx="9144000" cy="0"/>
          </a:xfrm>
          <a:prstGeom prst="line">
            <a:avLst/>
          </a:prstGeom>
          <a:ln w="63500" cmpd="sng">
            <a:solidFill>
              <a:schemeClr val="accent5">
                <a:lumMod val="40000"/>
                <a:lumOff val="60000"/>
              </a:schemeClr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25" name="Title 1"/>
          <p:cNvSpPr txBox="1">
            <a:spLocks/>
          </p:cNvSpPr>
          <p:nvPr/>
        </p:nvSpPr>
        <p:spPr bwMode="auto">
          <a:xfrm>
            <a:off x="381000" y="0"/>
            <a:ext cx="8404225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eaLnBrk="1" hangingPunct="1">
              <a:defRPr/>
            </a:pPr>
            <a:r>
              <a:rPr lang="en-US" sz="4400" dirty="0">
                <a:latin typeface="+mj-lt"/>
                <a:ea typeface="+mj-ea"/>
                <a:cs typeface="+mj-cs"/>
              </a:rPr>
              <a:t>“Non-</a:t>
            </a:r>
            <a:r>
              <a:rPr lang="en-US" sz="4400" dirty="0" err="1">
                <a:latin typeface="+mj-lt"/>
                <a:ea typeface="+mj-ea"/>
                <a:cs typeface="+mj-cs"/>
              </a:rPr>
              <a:t>Abelian</a:t>
            </a:r>
            <a:r>
              <a:rPr lang="en-US" sz="4400" dirty="0">
                <a:latin typeface="+mj-lt"/>
                <a:ea typeface="+mj-ea"/>
                <a:cs typeface="+mj-cs"/>
              </a:rPr>
              <a:t>” FQH States </a:t>
            </a:r>
            <a:r>
              <a:rPr lang="en-US" sz="2000" dirty="0">
                <a:latin typeface="+mj-lt"/>
                <a:ea typeface="+mj-ea"/>
                <a:cs typeface="+mj-cs"/>
              </a:rPr>
              <a:t>(Moore &amp; Read ‘91)</a:t>
            </a:r>
          </a:p>
        </p:txBody>
      </p:sp>
    </p:spTree>
    <p:extLst>
      <p:ext uri="{BB962C8B-B14F-4D97-AF65-F5344CB8AC3E}">
        <p14:creationId xmlns:p14="http://schemas.microsoft.com/office/powerpoint/2010/main" val="1258911156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Rectangle 2"/>
          <p:cNvSpPr>
            <a:spLocks noGrp="1" noChangeArrowheads="1"/>
          </p:cNvSpPr>
          <p:nvPr>
            <p:ph type="title"/>
          </p:nvPr>
        </p:nvSpPr>
        <p:spPr>
          <a:xfrm>
            <a:off x="419100" y="104775"/>
            <a:ext cx="8429625" cy="762000"/>
          </a:xfrm>
        </p:spPr>
        <p:txBody>
          <a:bodyPr/>
          <a:lstStyle/>
          <a:p>
            <a:pPr eaLnBrk="1" hangingPunct="1">
              <a:defRPr/>
            </a:pPr>
            <a:r>
              <a:rPr lang="en-US" sz="3600" dirty="0" smtClean="0">
                <a:solidFill>
                  <a:schemeClr val="tx1"/>
                </a:solidFill>
                <a:latin typeface="+mn-lt"/>
              </a:rPr>
              <a:t>Exchanging Particles in 2+1 Dimensions</a:t>
            </a:r>
          </a:p>
        </p:txBody>
      </p:sp>
      <p:sp>
        <p:nvSpPr>
          <p:cNvPr id="801794" name="AutoShape 3"/>
          <p:cNvSpPr>
            <a:spLocks noChangeArrowheads="1"/>
          </p:cNvSpPr>
          <p:nvPr/>
        </p:nvSpPr>
        <p:spPr bwMode="auto">
          <a:xfrm>
            <a:off x="2286000" y="3810000"/>
            <a:ext cx="5105400" cy="914400"/>
          </a:xfrm>
          <a:prstGeom prst="parallelogram">
            <a:avLst>
              <a:gd name="adj" fmla="val 139583"/>
            </a:avLst>
          </a:prstGeom>
          <a:noFill/>
          <a:ln w="28575" algn="ctr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en-US" sz="28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801795" name="Oval 4"/>
          <p:cNvSpPr>
            <a:spLocks noChangeArrowheads="1"/>
          </p:cNvSpPr>
          <p:nvPr/>
        </p:nvSpPr>
        <p:spPr bwMode="auto">
          <a:xfrm>
            <a:off x="3543300" y="4343400"/>
            <a:ext cx="381000" cy="152400"/>
          </a:xfrm>
          <a:prstGeom prst="ellipse">
            <a:avLst/>
          </a:prstGeom>
          <a:solidFill>
            <a:srgbClr val="92D050"/>
          </a:solidFill>
          <a:ln w="9525" algn="ctr">
            <a:solidFill>
              <a:srgbClr val="92D050"/>
            </a:solidFill>
            <a:round/>
            <a:headEnd/>
            <a:tailEnd/>
          </a:ln>
        </p:spPr>
        <p:txBody>
          <a:bodyPr anchor="ctr">
            <a:spAutoFit/>
          </a:bodyPr>
          <a:lstStyle/>
          <a:p>
            <a:endParaRPr lang="en-US" sz="28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801796" name="Oval 5"/>
          <p:cNvSpPr>
            <a:spLocks noChangeArrowheads="1"/>
          </p:cNvSpPr>
          <p:nvPr/>
        </p:nvSpPr>
        <p:spPr bwMode="auto">
          <a:xfrm>
            <a:off x="5029200" y="4038600"/>
            <a:ext cx="381000" cy="152400"/>
          </a:xfrm>
          <a:prstGeom prst="ellipse">
            <a:avLst/>
          </a:prstGeom>
          <a:solidFill>
            <a:srgbClr val="92D050"/>
          </a:solidFill>
          <a:ln w="9525" algn="ctr">
            <a:solidFill>
              <a:srgbClr val="92D050"/>
            </a:solidFill>
            <a:round/>
            <a:headEnd/>
            <a:tailEnd/>
          </a:ln>
        </p:spPr>
        <p:txBody>
          <a:bodyPr anchor="ctr">
            <a:spAutoFit/>
          </a:bodyPr>
          <a:lstStyle/>
          <a:p>
            <a:endParaRPr lang="en-US" sz="28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89477" name="Text Box 6"/>
          <p:cNvSpPr txBox="1">
            <a:spLocks noChangeArrowheads="1"/>
          </p:cNvSpPr>
          <p:nvPr/>
        </p:nvSpPr>
        <p:spPr bwMode="auto">
          <a:xfrm>
            <a:off x="3276600" y="4953000"/>
            <a:ext cx="2908300" cy="461963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defRPr/>
            </a:pPr>
            <a:r>
              <a:rPr lang="en-US" dirty="0">
                <a:solidFill>
                  <a:srgbClr val="000000"/>
                </a:solidFill>
                <a:latin typeface="Arial"/>
              </a:rPr>
              <a:t>2 space dimensions</a:t>
            </a:r>
          </a:p>
        </p:txBody>
      </p:sp>
      <p:sp>
        <p:nvSpPr>
          <p:cNvPr id="1117191" name="Line 7"/>
          <p:cNvSpPr>
            <a:spLocks noChangeShapeType="1"/>
          </p:cNvSpPr>
          <p:nvPr/>
        </p:nvSpPr>
        <p:spPr bwMode="auto">
          <a:xfrm flipV="1">
            <a:off x="2057400" y="2209800"/>
            <a:ext cx="0" cy="2667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17192" name="Text Box 8"/>
          <p:cNvSpPr txBox="1">
            <a:spLocks noChangeArrowheads="1"/>
          </p:cNvSpPr>
          <p:nvPr/>
        </p:nvSpPr>
        <p:spPr bwMode="auto">
          <a:xfrm>
            <a:off x="312738" y="2590800"/>
            <a:ext cx="1589087" cy="830263"/>
          </a:xfrm>
          <a:prstGeom prst="rect">
            <a:avLst/>
          </a:prstGeom>
          <a:noFill/>
          <a:ln>
            <a:noFill/>
          </a:ln>
          <a:extLst/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en-US" dirty="0">
                <a:solidFill>
                  <a:srgbClr val="000000"/>
                </a:solidFill>
                <a:latin typeface="Arial"/>
              </a:rPr>
              <a:t>1 time</a:t>
            </a:r>
          </a:p>
          <a:p>
            <a:pPr algn="ctr">
              <a:defRPr/>
            </a:pPr>
            <a:r>
              <a:rPr lang="en-US" dirty="0">
                <a:solidFill>
                  <a:srgbClr val="000000"/>
                </a:solidFill>
                <a:latin typeface="Arial"/>
              </a:rPr>
              <a:t>dimension</a:t>
            </a:r>
          </a:p>
        </p:txBody>
      </p:sp>
      <p:sp>
        <p:nvSpPr>
          <p:cNvPr id="1117193" name="Freeform 9"/>
          <p:cNvSpPr>
            <a:spLocks/>
          </p:cNvSpPr>
          <p:nvPr/>
        </p:nvSpPr>
        <p:spPr bwMode="auto">
          <a:xfrm>
            <a:off x="3733800" y="3200400"/>
            <a:ext cx="762000" cy="1066800"/>
          </a:xfrm>
          <a:custGeom>
            <a:avLst/>
            <a:gdLst>
              <a:gd name="T0" fmla="*/ 0 w 480"/>
              <a:gd name="T1" fmla="*/ 2147483647 h 672"/>
              <a:gd name="T2" fmla="*/ 2147483647 w 480"/>
              <a:gd name="T3" fmla="*/ 2147483647 h 672"/>
              <a:gd name="T4" fmla="*/ 2147483647 w 480"/>
              <a:gd name="T5" fmla="*/ 0 h 672"/>
              <a:gd name="T6" fmla="*/ 0 60000 65536"/>
              <a:gd name="T7" fmla="*/ 0 60000 65536"/>
              <a:gd name="T8" fmla="*/ 0 60000 65536"/>
              <a:gd name="T9" fmla="*/ 0 w 480"/>
              <a:gd name="T10" fmla="*/ 0 h 672"/>
              <a:gd name="T11" fmla="*/ 480 w 480"/>
              <a:gd name="T12" fmla="*/ 672 h 67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80" h="672">
                <a:moveTo>
                  <a:pt x="0" y="672"/>
                </a:moveTo>
                <a:cubicBezTo>
                  <a:pt x="8" y="536"/>
                  <a:pt x="16" y="400"/>
                  <a:pt x="96" y="288"/>
                </a:cubicBezTo>
                <a:cubicBezTo>
                  <a:pt x="176" y="176"/>
                  <a:pt x="328" y="88"/>
                  <a:pt x="480" y="0"/>
                </a:cubicBezTo>
              </a:path>
            </a:pathLst>
          </a:custGeom>
          <a:noFill/>
          <a:ln w="76200" cap="flat" cmpd="sng">
            <a:solidFill>
              <a:srgbClr val="92D050"/>
            </a:solidFill>
            <a:prstDash val="solid"/>
            <a:round/>
            <a:headEnd/>
            <a:tailEnd/>
          </a:ln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17194" name="Freeform 10"/>
          <p:cNvSpPr>
            <a:spLocks/>
          </p:cNvSpPr>
          <p:nvPr/>
        </p:nvSpPr>
        <p:spPr bwMode="auto">
          <a:xfrm>
            <a:off x="4724400" y="3048000"/>
            <a:ext cx="533400" cy="914400"/>
          </a:xfrm>
          <a:custGeom>
            <a:avLst/>
            <a:gdLst>
              <a:gd name="T0" fmla="*/ 2147483647 w 800"/>
              <a:gd name="T1" fmla="*/ 2147483647 h 576"/>
              <a:gd name="T2" fmla="*/ 2147483647 w 800"/>
              <a:gd name="T3" fmla="*/ 2147483647 h 576"/>
              <a:gd name="T4" fmla="*/ 0 w 800"/>
              <a:gd name="T5" fmla="*/ 0 h 576"/>
              <a:gd name="T6" fmla="*/ 0 60000 65536"/>
              <a:gd name="T7" fmla="*/ 0 60000 65536"/>
              <a:gd name="T8" fmla="*/ 0 60000 65536"/>
              <a:gd name="T9" fmla="*/ 0 w 800"/>
              <a:gd name="T10" fmla="*/ 0 h 576"/>
              <a:gd name="T11" fmla="*/ 800 w 800"/>
              <a:gd name="T12" fmla="*/ 576 h 57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0" h="576">
                <a:moveTo>
                  <a:pt x="768" y="576"/>
                </a:moveTo>
                <a:cubicBezTo>
                  <a:pt x="784" y="408"/>
                  <a:pt x="800" y="240"/>
                  <a:pt x="672" y="144"/>
                </a:cubicBezTo>
                <a:cubicBezTo>
                  <a:pt x="544" y="48"/>
                  <a:pt x="272" y="24"/>
                  <a:pt x="0" y="0"/>
                </a:cubicBezTo>
              </a:path>
            </a:pathLst>
          </a:custGeom>
          <a:noFill/>
          <a:ln w="76200" cap="flat" cmpd="sng">
            <a:solidFill>
              <a:srgbClr val="92D050"/>
            </a:solidFill>
            <a:prstDash val="solid"/>
            <a:round/>
            <a:headEnd/>
            <a:tailEnd/>
          </a:ln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17195" name="Freeform 11"/>
          <p:cNvSpPr>
            <a:spLocks/>
          </p:cNvSpPr>
          <p:nvPr/>
        </p:nvSpPr>
        <p:spPr bwMode="auto">
          <a:xfrm>
            <a:off x="3733800" y="2209800"/>
            <a:ext cx="990600" cy="876300"/>
          </a:xfrm>
          <a:custGeom>
            <a:avLst/>
            <a:gdLst>
              <a:gd name="T0" fmla="*/ 2147483647 w 632"/>
              <a:gd name="T1" fmla="*/ 2147483647 h 744"/>
              <a:gd name="T2" fmla="*/ 2147483647 w 632"/>
              <a:gd name="T3" fmla="*/ 2147483647 h 744"/>
              <a:gd name="T4" fmla="*/ 2147483647 w 632"/>
              <a:gd name="T5" fmla="*/ 0 h 744"/>
              <a:gd name="T6" fmla="*/ 0 60000 65536"/>
              <a:gd name="T7" fmla="*/ 0 60000 65536"/>
              <a:gd name="T8" fmla="*/ 0 60000 65536"/>
              <a:gd name="T9" fmla="*/ 0 w 632"/>
              <a:gd name="T10" fmla="*/ 0 h 744"/>
              <a:gd name="T11" fmla="*/ 632 w 632"/>
              <a:gd name="T12" fmla="*/ 744 h 74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632" h="744">
                <a:moveTo>
                  <a:pt x="632" y="720"/>
                </a:moveTo>
                <a:cubicBezTo>
                  <a:pt x="420" y="732"/>
                  <a:pt x="208" y="744"/>
                  <a:pt x="104" y="624"/>
                </a:cubicBezTo>
                <a:cubicBezTo>
                  <a:pt x="0" y="504"/>
                  <a:pt x="4" y="252"/>
                  <a:pt x="8" y="0"/>
                </a:cubicBezTo>
              </a:path>
            </a:pathLst>
          </a:custGeom>
          <a:noFill/>
          <a:ln w="76200" cap="flat" cmpd="sng">
            <a:solidFill>
              <a:srgbClr val="92D050"/>
            </a:solidFill>
            <a:prstDash val="solid"/>
            <a:round/>
            <a:headEnd/>
            <a:tailEnd/>
          </a:ln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17196" name="Freeform 12"/>
          <p:cNvSpPr>
            <a:spLocks/>
          </p:cNvSpPr>
          <p:nvPr/>
        </p:nvSpPr>
        <p:spPr bwMode="auto">
          <a:xfrm>
            <a:off x="4953000" y="2057400"/>
            <a:ext cx="228600" cy="914400"/>
          </a:xfrm>
          <a:custGeom>
            <a:avLst/>
            <a:gdLst>
              <a:gd name="T0" fmla="*/ 0 w 624"/>
              <a:gd name="T1" fmla="*/ 2147483647 h 768"/>
              <a:gd name="T2" fmla="*/ 2147483647 w 624"/>
              <a:gd name="T3" fmla="*/ 2147483647 h 768"/>
              <a:gd name="T4" fmla="*/ 2147483647 w 624"/>
              <a:gd name="T5" fmla="*/ 0 h 768"/>
              <a:gd name="T6" fmla="*/ 0 60000 65536"/>
              <a:gd name="T7" fmla="*/ 0 60000 65536"/>
              <a:gd name="T8" fmla="*/ 0 60000 65536"/>
              <a:gd name="T9" fmla="*/ 0 w 624"/>
              <a:gd name="T10" fmla="*/ 0 h 768"/>
              <a:gd name="T11" fmla="*/ 624 w 624"/>
              <a:gd name="T12" fmla="*/ 768 h 7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624" h="768">
                <a:moveTo>
                  <a:pt x="0" y="768"/>
                </a:moveTo>
                <a:cubicBezTo>
                  <a:pt x="188" y="712"/>
                  <a:pt x="376" y="656"/>
                  <a:pt x="480" y="528"/>
                </a:cubicBezTo>
                <a:cubicBezTo>
                  <a:pt x="584" y="400"/>
                  <a:pt x="604" y="200"/>
                  <a:pt x="624" y="0"/>
                </a:cubicBezTo>
              </a:path>
            </a:pathLst>
          </a:custGeom>
          <a:noFill/>
          <a:ln w="76200" cap="flat" cmpd="sng">
            <a:solidFill>
              <a:srgbClr val="92D050"/>
            </a:solidFill>
            <a:prstDash val="solid"/>
            <a:round/>
            <a:headEnd/>
            <a:tailEnd/>
          </a:ln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17198" name="Oval 14"/>
          <p:cNvSpPr>
            <a:spLocks noChangeArrowheads="1"/>
          </p:cNvSpPr>
          <p:nvPr/>
        </p:nvSpPr>
        <p:spPr bwMode="auto">
          <a:xfrm>
            <a:off x="3543300" y="1981200"/>
            <a:ext cx="381000" cy="152400"/>
          </a:xfrm>
          <a:prstGeom prst="ellipse">
            <a:avLst/>
          </a:prstGeom>
          <a:solidFill>
            <a:srgbClr val="92D050"/>
          </a:solidFill>
          <a:ln w="9525" algn="ctr">
            <a:solidFill>
              <a:srgbClr val="92D050"/>
            </a:solidFill>
            <a:round/>
            <a:headEnd/>
            <a:tailEnd/>
          </a:ln>
        </p:spPr>
        <p:txBody>
          <a:bodyPr anchor="ctr">
            <a:spAutoFit/>
          </a:bodyPr>
          <a:lstStyle/>
          <a:p>
            <a:endParaRPr lang="en-US" sz="28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17199" name="Oval 15"/>
          <p:cNvSpPr>
            <a:spLocks noChangeArrowheads="1"/>
          </p:cNvSpPr>
          <p:nvPr/>
        </p:nvSpPr>
        <p:spPr bwMode="auto">
          <a:xfrm>
            <a:off x="4953000" y="1752600"/>
            <a:ext cx="381000" cy="152400"/>
          </a:xfrm>
          <a:prstGeom prst="ellipse">
            <a:avLst/>
          </a:prstGeom>
          <a:solidFill>
            <a:srgbClr val="92D050"/>
          </a:solidFill>
          <a:ln w="9525" algn="ctr">
            <a:solidFill>
              <a:srgbClr val="92D050"/>
            </a:solidFill>
            <a:round/>
            <a:headEnd/>
            <a:tailEnd/>
          </a:ln>
        </p:spPr>
        <p:txBody>
          <a:bodyPr anchor="ctr">
            <a:spAutoFit/>
          </a:bodyPr>
          <a:lstStyle/>
          <a:p>
            <a:endParaRPr lang="en-US" sz="28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801806" name="Text Box 17"/>
          <p:cNvSpPr txBox="1">
            <a:spLocks noChangeArrowheads="1"/>
          </p:cNvSpPr>
          <p:nvPr/>
        </p:nvSpPr>
        <p:spPr bwMode="auto">
          <a:xfrm>
            <a:off x="457200" y="5638800"/>
            <a:ext cx="1841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endParaRPr lang="en-US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17203" name="Freeform 19"/>
          <p:cNvSpPr>
            <a:spLocks/>
          </p:cNvSpPr>
          <p:nvPr/>
        </p:nvSpPr>
        <p:spPr bwMode="auto">
          <a:xfrm>
            <a:off x="3946525" y="3897313"/>
            <a:ext cx="1006475" cy="404812"/>
          </a:xfrm>
          <a:custGeom>
            <a:avLst/>
            <a:gdLst>
              <a:gd name="T0" fmla="*/ 0 w 1058"/>
              <a:gd name="T1" fmla="*/ 2147483647 h 255"/>
              <a:gd name="T2" fmla="*/ 2147483647 w 1058"/>
              <a:gd name="T3" fmla="*/ 2147483647 h 255"/>
              <a:gd name="T4" fmla="*/ 2147483647 w 1058"/>
              <a:gd name="T5" fmla="*/ 2147483647 h 255"/>
              <a:gd name="T6" fmla="*/ 0 60000 65536"/>
              <a:gd name="T7" fmla="*/ 0 60000 65536"/>
              <a:gd name="T8" fmla="*/ 0 60000 65536"/>
              <a:gd name="T9" fmla="*/ 0 w 1058"/>
              <a:gd name="T10" fmla="*/ 0 h 255"/>
              <a:gd name="T11" fmla="*/ 1058 w 1058"/>
              <a:gd name="T12" fmla="*/ 255 h 25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58" h="255">
                <a:moveTo>
                  <a:pt x="0" y="255"/>
                </a:moveTo>
                <a:cubicBezTo>
                  <a:pt x="109" y="157"/>
                  <a:pt x="218" y="60"/>
                  <a:pt x="394" y="30"/>
                </a:cubicBezTo>
                <a:cubicBezTo>
                  <a:pt x="570" y="0"/>
                  <a:pt x="814" y="37"/>
                  <a:pt x="1058" y="74"/>
                </a:cubicBezTo>
              </a:path>
            </a:pathLst>
          </a:custGeom>
          <a:noFill/>
          <a:ln w="57150" cap="flat" cmpd="sng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17204" name="Freeform 20"/>
          <p:cNvSpPr>
            <a:spLocks/>
          </p:cNvSpPr>
          <p:nvPr/>
        </p:nvSpPr>
        <p:spPr bwMode="auto">
          <a:xfrm>
            <a:off x="4038600" y="4267200"/>
            <a:ext cx="1066800" cy="314325"/>
          </a:xfrm>
          <a:custGeom>
            <a:avLst/>
            <a:gdLst>
              <a:gd name="T0" fmla="*/ 2147483647 w 1127"/>
              <a:gd name="T1" fmla="*/ 0 h 198"/>
              <a:gd name="T2" fmla="*/ 2147483647 w 1127"/>
              <a:gd name="T3" fmla="*/ 2147483647 h 198"/>
              <a:gd name="T4" fmla="*/ 0 w 1127"/>
              <a:gd name="T5" fmla="*/ 2147483647 h 198"/>
              <a:gd name="T6" fmla="*/ 0 60000 65536"/>
              <a:gd name="T7" fmla="*/ 0 60000 65536"/>
              <a:gd name="T8" fmla="*/ 0 60000 65536"/>
              <a:gd name="T9" fmla="*/ 0 w 1127"/>
              <a:gd name="T10" fmla="*/ 0 h 198"/>
              <a:gd name="T11" fmla="*/ 1127 w 1127"/>
              <a:gd name="T12" fmla="*/ 198 h 19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27" h="198">
                <a:moveTo>
                  <a:pt x="1127" y="0"/>
                </a:moveTo>
                <a:cubicBezTo>
                  <a:pt x="973" y="76"/>
                  <a:pt x="820" y="152"/>
                  <a:pt x="632" y="175"/>
                </a:cubicBezTo>
                <a:cubicBezTo>
                  <a:pt x="444" y="198"/>
                  <a:pt x="222" y="167"/>
                  <a:pt x="0" y="137"/>
                </a:cubicBezTo>
              </a:path>
            </a:pathLst>
          </a:custGeom>
          <a:noFill/>
          <a:ln w="57150" cap="flat" cmpd="sng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01809" name="Oval 21"/>
          <p:cNvSpPr>
            <a:spLocks noChangeArrowheads="1"/>
          </p:cNvSpPr>
          <p:nvPr/>
        </p:nvSpPr>
        <p:spPr bwMode="auto">
          <a:xfrm>
            <a:off x="6019800" y="4038600"/>
            <a:ext cx="381000" cy="152400"/>
          </a:xfrm>
          <a:prstGeom prst="ellipse">
            <a:avLst/>
          </a:prstGeom>
          <a:solidFill>
            <a:srgbClr val="92D050"/>
          </a:solidFill>
          <a:ln w="9525" algn="ctr">
            <a:solidFill>
              <a:srgbClr val="92D050"/>
            </a:solidFill>
            <a:round/>
            <a:headEnd/>
            <a:tailEnd/>
          </a:ln>
        </p:spPr>
        <p:txBody>
          <a:bodyPr anchor="ctr">
            <a:spAutoFit/>
          </a:bodyPr>
          <a:lstStyle/>
          <a:p>
            <a:endParaRPr lang="en-US" sz="28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17208" name="Line 24"/>
          <p:cNvSpPr>
            <a:spLocks noChangeShapeType="1"/>
          </p:cNvSpPr>
          <p:nvPr/>
        </p:nvSpPr>
        <p:spPr bwMode="auto">
          <a:xfrm flipV="1">
            <a:off x="6248400" y="1905000"/>
            <a:ext cx="0" cy="1219200"/>
          </a:xfrm>
          <a:prstGeom prst="line">
            <a:avLst/>
          </a:prstGeom>
          <a:noFill/>
          <a:ln w="57150">
            <a:solidFill>
              <a:srgbClr val="92D050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17206" name="Oval 22"/>
          <p:cNvSpPr>
            <a:spLocks noChangeArrowheads="1"/>
          </p:cNvSpPr>
          <p:nvPr/>
        </p:nvSpPr>
        <p:spPr bwMode="auto">
          <a:xfrm>
            <a:off x="6019800" y="1676400"/>
            <a:ext cx="381000" cy="152400"/>
          </a:xfrm>
          <a:prstGeom prst="ellipse">
            <a:avLst/>
          </a:prstGeom>
          <a:solidFill>
            <a:srgbClr val="92D050"/>
          </a:solidFill>
          <a:ln w="9525" algn="ctr">
            <a:solidFill>
              <a:srgbClr val="92D050"/>
            </a:solidFill>
            <a:round/>
            <a:headEnd/>
            <a:tailEnd/>
          </a:ln>
        </p:spPr>
        <p:txBody>
          <a:bodyPr anchor="ctr">
            <a:spAutoFit/>
          </a:bodyPr>
          <a:lstStyle/>
          <a:p>
            <a:endParaRPr lang="en-US" sz="28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17207" name="Line 23"/>
          <p:cNvSpPr>
            <a:spLocks noChangeShapeType="1"/>
          </p:cNvSpPr>
          <p:nvPr/>
        </p:nvSpPr>
        <p:spPr bwMode="auto">
          <a:xfrm flipV="1">
            <a:off x="6248400" y="3048000"/>
            <a:ext cx="0" cy="914400"/>
          </a:xfrm>
          <a:prstGeom prst="line">
            <a:avLst/>
          </a:prstGeom>
          <a:noFill/>
          <a:ln w="57150">
            <a:solidFill>
              <a:srgbClr val="92D050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17197" name="AutoShape 13"/>
          <p:cNvSpPr>
            <a:spLocks noChangeArrowheads="1"/>
          </p:cNvSpPr>
          <p:nvPr/>
        </p:nvSpPr>
        <p:spPr bwMode="auto">
          <a:xfrm>
            <a:off x="2286000" y="1447800"/>
            <a:ext cx="5105400" cy="914400"/>
          </a:xfrm>
          <a:prstGeom prst="parallelogram">
            <a:avLst>
              <a:gd name="adj" fmla="val 139583"/>
            </a:avLst>
          </a:prstGeom>
          <a:noFill/>
          <a:ln w="28575" algn="ctr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en-US" sz="28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6" name="Text Box 5"/>
          <p:cNvSpPr txBox="1">
            <a:spLocks noChangeArrowheads="1"/>
          </p:cNvSpPr>
          <p:nvPr/>
        </p:nvSpPr>
        <p:spPr bwMode="auto">
          <a:xfrm>
            <a:off x="0" y="5876925"/>
            <a:ext cx="9144000" cy="523875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defRPr/>
            </a:pPr>
            <a:r>
              <a:rPr lang="en-US" sz="2800" dirty="0">
                <a:solidFill>
                  <a:srgbClr val="000000"/>
                </a:solidFill>
                <a:latin typeface="Arial"/>
              </a:rPr>
              <a:t>Particle “world-lines” form </a:t>
            </a:r>
            <a:r>
              <a:rPr lang="en-US" sz="2800" b="1" dirty="0">
                <a:solidFill>
                  <a:srgbClr val="0066FF"/>
                </a:solidFill>
                <a:latin typeface="Arial"/>
              </a:rPr>
              <a:t>braids</a:t>
            </a:r>
            <a:r>
              <a:rPr lang="en-US" sz="2800" dirty="0">
                <a:solidFill>
                  <a:srgbClr val="000000"/>
                </a:solidFill>
                <a:latin typeface="Arial"/>
              </a:rPr>
              <a:t> in 2+1 (=3) dimensions</a:t>
            </a:r>
          </a:p>
        </p:txBody>
      </p:sp>
      <p:cxnSp>
        <p:nvCxnSpPr>
          <p:cNvPr id="27" name="Straight Connector 26"/>
          <p:cNvCxnSpPr>
            <a:cxnSpLocks noChangeShapeType="1"/>
          </p:cNvCxnSpPr>
          <p:nvPr/>
        </p:nvCxnSpPr>
        <p:spPr bwMode="auto">
          <a:xfrm>
            <a:off x="6350" y="5610225"/>
            <a:ext cx="9070975" cy="0"/>
          </a:xfrm>
          <a:prstGeom prst="line">
            <a:avLst/>
          </a:prstGeom>
          <a:noFill/>
          <a:ln w="76200" algn="ctr">
            <a:solidFill>
              <a:srgbClr val="B6DCDF"/>
            </a:solidFill>
            <a:round/>
            <a:headEnd/>
            <a:tailEnd/>
          </a:ln>
        </p:spPr>
      </p:cxnSp>
    </p:spTree>
    <p:extLst>
      <p:ext uri="{BB962C8B-B14F-4D97-AF65-F5344CB8AC3E}">
        <p14:creationId xmlns:p14="http://schemas.microsoft.com/office/powerpoint/2010/main" val="226443340"/>
      </p:ext>
    </p:extLst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7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7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7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7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7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117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7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117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7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117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7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1117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7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117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7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1117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7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7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7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7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17191" grpId="0" animBg="1"/>
      <p:bldP spid="1117192" grpId="0"/>
      <p:bldP spid="1117193" grpId="0" animBg="1"/>
      <p:bldP spid="1117194" grpId="0" animBg="1"/>
      <p:bldP spid="1117195" grpId="0" animBg="1"/>
      <p:bldP spid="1117196" grpId="0" animBg="1"/>
      <p:bldP spid="1117198" grpId="0" animBg="1"/>
      <p:bldP spid="1117199" grpId="0" animBg="1"/>
      <p:bldP spid="1117203" grpId="0" animBg="1"/>
      <p:bldP spid="1117204" grpId="0" animBg="1"/>
      <p:bldP spid="1117208" grpId="0" animBg="1"/>
      <p:bldP spid="1117206" grpId="0" animBg="1"/>
      <p:bldP spid="1117207" grpId="0" animBg="1"/>
      <p:bldP spid="1117197" grpId="0" animBg="1"/>
      <p:bldP spid="26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841" name="Text Box 4"/>
          <p:cNvSpPr txBox="1">
            <a:spLocks noChangeArrowheads="1"/>
          </p:cNvSpPr>
          <p:nvPr/>
        </p:nvSpPr>
        <p:spPr bwMode="auto">
          <a:xfrm>
            <a:off x="457200" y="5638800"/>
            <a:ext cx="184150" cy="457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endParaRPr lang="en-US">
              <a:solidFill>
                <a:srgbClr val="000000"/>
              </a:solidFill>
              <a:latin typeface="Times New Roman" pitchFamily="18" charset="0"/>
            </a:endParaRPr>
          </a:p>
        </p:txBody>
      </p:sp>
      <p:grpSp>
        <p:nvGrpSpPr>
          <p:cNvPr id="2" name="Group 6"/>
          <p:cNvGrpSpPr>
            <a:grpSpLocks/>
          </p:cNvGrpSpPr>
          <p:nvPr/>
        </p:nvGrpSpPr>
        <p:grpSpPr bwMode="auto">
          <a:xfrm>
            <a:off x="2057400" y="1447800"/>
            <a:ext cx="5334000" cy="3429000"/>
            <a:chOff x="1296" y="912"/>
            <a:chExt cx="3360" cy="2160"/>
          </a:xfrm>
        </p:grpSpPr>
        <p:sp>
          <p:nvSpPr>
            <p:cNvPr id="803870" name="AutoShape 7"/>
            <p:cNvSpPr>
              <a:spLocks noChangeArrowheads="1"/>
            </p:cNvSpPr>
            <p:nvPr/>
          </p:nvSpPr>
          <p:spPr bwMode="auto">
            <a:xfrm>
              <a:off x="1440" y="2400"/>
              <a:ext cx="3216" cy="576"/>
            </a:xfrm>
            <a:prstGeom prst="parallelogram">
              <a:avLst>
                <a:gd name="adj" fmla="val 139583"/>
              </a:avLst>
            </a:prstGeom>
            <a:noFill/>
            <a:ln w="2857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endParaRPr lang="en-US" sz="28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803871" name="Oval 8"/>
            <p:cNvSpPr>
              <a:spLocks noChangeArrowheads="1"/>
            </p:cNvSpPr>
            <p:nvPr/>
          </p:nvSpPr>
          <p:spPr bwMode="auto">
            <a:xfrm>
              <a:off x="2232" y="2736"/>
              <a:ext cx="240" cy="96"/>
            </a:xfrm>
            <a:prstGeom prst="ellipse">
              <a:avLst/>
            </a:prstGeom>
            <a:solidFill>
              <a:srgbClr val="92D050"/>
            </a:solidFill>
            <a:ln w="9525" algn="ctr">
              <a:solidFill>
                <a:srgbClr val="92D050"/>
              </a:solidFill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 sz="28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803872" name="Oval 9"/>
            <p:cNvSpPr>
              <a:spLocks noChangeArrowheads="1"/>
            </p:cNvSpPr>
            <p:nvPr/>
          </p:nvSpPr>
          <p:spPr bwMode="auto">
            <a:xfrm>
              <a:off x="3168" y="2544"/>
              <a:ext cx="240" cy="96"/>
            </a:xfrm>
            <a:prstGeom prst="ellipse">
              <a:avLst/>
            </a:prstGeom>
            <a:solidFill>
              <a:srgbClr val="92D050"/>
            </a:solidFill>
            <a:ln w="9525" algn="ctr">
              <a:solidFill>
                <a:srgbClr val="92D050"/>
              </a:solidFill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 sz="28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803873" name="Line 10"/>
            <p:cNvSpPr>
              <a:spLocks noChangeShapeType="1"/>
            </p:cNvSpPr>
            <p:nvPr/>
          </p:nvSpPr>
          <p:spPr bwMode="auto">
            <a:xfrm flipV="1">
              <a:off x="1296" y="1392"/>
              <a:ext cx="0" cy="168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03874" name="Freeform 11"/>
            <p:cNvSpPr>
              <a:spLocks/>
            </p:cNvSpPr>
            <p:nvPr/>
          </p:nvSpPr>
          <p:spPr bwMode="auto">
            <a:xfrm>
              <a:off x="2352" y="2016"/>
              <a:ext cx="480" cy="672"/>
            </a:xfrm>
            <a:custGeom>
              <a:avLst/>
              <a:gdLst>
                <a:gd name="T0" fmla="*/ 0 w 480"/>
                <a:gd name="T1" fmla="*/ 672 h 672"/>
                <a:gd name="T2" fmla="*/ 96 w 480"/>
                <a:gd name="T3" fmla="*/ 288 h 672"/>
                <a:gd name="T4" fmla="*/ 480 w 480"/>
                <a:gd name="T5" fmla="*/ 0 h 672"/>
                <a:gd name="T6" fmla="*/ 0 60000 65536"/>
                <a:gd name="T7" fmla="*/ 0 60000 65536"/>
                <a:gd name="T8" fmla="*/ 0 60000 65536"/>
                <a:gd name="T9" fmla="*/ 0 w 480"/>
                <a:gd name="T10" fmla="*/ 0 h 672"/>
                <a:gd name="T11" fmla="*/ 480 w 48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80" h="672">
                  <a:moveTo>
                    <a:pt x="0" y="672"/>
                  </a:moveTo>
                  <a:cubicBezTo>
                    <a:pt x="8" y="536"/>
                    <a:pt x="16" y="400"/>
                    <a:pt x="96" y="288"/>
                  </a:cubicBezTo>
                  <a:cubicBezTo>
                    <a:pt x="176" y="176"/>
                    <a:pt x="328" y="88"/>
                    <a:pt x="480" y="0"/>
                  </a:cubicBezTo>
                </a:path>
              </a:pathLst>
            </a:custGeom>
            <a:noFill/>
            <a:ln w="76200" cap="flat" cmpd="sng">
              <a:solidFill>
                <a:srgbClr val="92D050"/>
              </a:solidFill>
              <a:prstDash val="solid"/>
              <a:round/>
              <a:headEnd/>
              <a:tailEnd/>
            </a:ln>
          </p:spPr>
          <p:txBody>
            <a:bodyPr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03875" name="Freeform 12"/>
            <p:cNvSpPr>
              <a:spLocks/>
            </p:cNvSpPr>
            <p:nvPr/>
          </p:nvSpPr>
          <p:spPr bwMode="auto">
            <a:xfrm>
              <a:off x="2976" y="1920"/>
              <a:ext cx="336" cy="576"/>
            </a:xfrm>
            <a:custGeom>
              <a:avLst/>
              <a:gdLst>
                <a:gd name="T0" fmla="*/ 0 w 800"/>
                <a:gd name="T1" fmla="*/ 576 h 576"/>
                <a:gd name="T2" fmla="*/ 0 w 800"/>
                <a:gd name="T3" fmla="*/ 144 h 576"/>
                <a:gd name="T4" fmla="*/ 0 w 800"/>
                <a:gd name="T5" fmla="*/ 0 h 576"/>
                <a:gd name="T6" fmla="*/ 0 60000 65536"/>
                <a:gd name="T7" fmla="*/ 0 60000 65536"/>
                <a:gd name="T8" fmla="*/ 0 60000 65536"/>
                <a:gd name="T9" fmla="*/ 0 w 800"/>
                <a:gd name="T10" fmla="*/ 0 h 576"/>
                <a:gd name="T11" fmla="*/ 800 w 800"/>
                <a:gd name="T12" fmla="*/ 576 h 5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00" h="576">
                  <a:moveTo>
                    <a:pt x="768" y="576"/>
                  </a:moveTo>
                  <a:cubicBezTo>
                    <a:pt x="784" y="408"/>
                    <a:pt x="800" y="240"/>
                    <a:pt x="672" y="144"/>
                  </a:cubicBezTo>
                  <a:cubicBezTo>
                    <a:pt x="544" y="48"/>
                    <a:pt x="272" y="24"/>
                    <a:pt x="0" y="0"/>
                  </a:cubicBezTo>
                </a:path>
              </a:pathLst>
            </a:custGeom>
            <a:noFill/>
            <a:ln w="76200" cap="flat" cmpd="sng">
              <a:solidFill>
                <a:srgbClr val="92D050"/>
              </a:solidFill>
              <a:prstDash val="solid"/>
              <a:round/>
              <a:headEnd/>
              <a:tailEnd/>
            </a:ln>
          </p:spPr>
          <p:txBody>
            <a:bodyPr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03876" name="Freeform 13"/>
            <p:cNvSpPr>
              <a:spLocks/>
            </p:cNvSpPr>
            <p:nvPr/>
          </p:nvSpPr>
          <p:spPr bwMode="auto">
            <a:xfrm>
              <a:off x="2352" y="1392"/>
              <a:ext cx="624" cy="552"/>
            </a:xfrm>
            <a:custGeom>
              <a:avLst/>
              <a:gdLst>
                <a:gd name="T0" fmla="*/ 550 w 632"/>
                <a:gd name="T1" fmla="*/ 27 h 744"/>
                <a:gd name="T2" fmla="*/ 93 w 632"/>
                <a:gd name="T3" fmla="*/ 23 h 744"/>
                <a:gd name="T4" fmla="*/ 8 w 632"/>
                <a:gd name="T5" fmla="*/ 0 h 744"/>
                <a:gd name="T6" fmla="*/ 0 60000 65536"/>
                <a:gd name="T7" fmla="*/ 0 60000 65536"/>
                <a:gd name="T8" fmla="*/ 0 60000 65536"/>
                <a:gd name="T9" fmla="*/ 0 w 632"/>
                <a:gd name="T10" fmla="*/ 0 h 744"/>
                <a:gd name="T11" fmla="*/ 632 w 632"/>
                <a:gd name="T12" fmla="*/ 744 h 74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32" h="744">
                  <a:moveTo>
                    <a:pt x="632" y="720"/>
                  </a:moveTo>
                  <a:cubicBezTo>
                    <a:pt x="420" y="732"/>
                    <a:pt x="208" y="744"/>
                    <a:pt x="104" y="624"/>
                  </a:cubicBezTo>
                  <a:cubicBezTo>
                    <a:pt x="0" y="504"/>
                    <a:pt x="4" y="252"/>
                    <a:pt x="8" y="0"/>
                  </a:cubicBezTo>
                </a:path>
              </a:pathLst>
            </a:custGeom>
            <a:noFill/>
            <a:ln w="76200" cap="flat" cmpd="sng">
              <a:solidFill>
                <a:srgbClr val="92D050"/>
              </a:solidFill>
              <a:prstDash val="solid"/>
              <a:round/>
              <a:headEnd/>
              <a:tailEnd/>
            </a:ln>
          </p:spPr>
          <p:txBody>
            <a:bodyPr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03877" name="Freeform 14"/>
            <p:cNvSpPr>
              <a:spLocks/>
            </p:cNvSpPr>
            <p:nvPr/>
          </p:nvSpPr>
          <p:spPr bwMode="auto">
            <a:xfrm>
              <a:off x="3120" y="1296"/>
              <a:ext cx="144" cy="576"/>
            </a:xfrm>
            <a:custGeom>
              <a:avLst/>
              <a:gdLst>
                <a:gd name="T0" fmla="*/ 0 w 624"/>
                <a:gd name="T1" fmla="*/ 32 h 768"/>
                <a:gd name="T2" fmla="*/ 0 w 624"/>
                <a:gd name="T3" fmla="*/ 22 h 768"/>
                <a:gd name="T4" fmla="*/ 0 w 624"/>
                <a:gd name="T5" fmla="*/ 0 h 768"/>
                <a:gd name="T6" fmla="*/ 0 60000 65536"/>
                <a:gd name="T7" fmla="*/ 0 60000 65536"/>
                <a:gd name="T8" fmla="*/ 0 60000 65536"/>
                <a:gd name="T9" fmla="*/ 0 w 624"/>
                <a:gd name="T10" fmla="*/ 0 h 768"/>
                <a:gd name="T11" fmla="*/ 624 w 624"/>
                <a:gd name="T12" fmla="*/ 768 h 7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24" h="768">
                  <a:moveTo>
                    <a:pt x="0" y="768"/>
                  </a:moveTo>
                  <a:cubicBezTo>
                    <a:pt x="188" y="712"/>
                    <a:pt x="376" y="656"/>
                    <a:pt x="480" y="528"/>
                  </a:cubicBezTo>
                  <a:cubicBezTo>
                    <a:pt x="584" y="400"/>
                    <a:pt x="604" y="200"/>
                    <a:pt x="624" y="0"/>
                  </a:cubicBezTo>
                </a:path>
              </a:pathLst>
            </a:custGeom>
            <a:noFill/>
            <a:ln w="76200" cap="flat" cmpd="sng">
              <a:solidFill>
                <a:srgbClr val="92D050"/>
              </a:solidFill>
              <a:prstDash val="solid"/>
              <a:round/>
              <a:headEnd/>
              <a:tailEnd/>
            </a:ln>
          </p:spPr>
          <p:txBody>
            <a:bodyPr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03878" name="Oval 15"/>
            <p:cNvSpPr>
              <a:spLocks noChangeArrowheads="1"/>
            </p:cNvSpPr>
            <p:nvPr/>
          </p:nvSpPr>
          <p:spPr bwMode="auto">
            <a:xfrm>
              <a:off x="2232" y="1248"/>
              <a:ext cx="240" cy="96"/>
            </a:xfrm>
            <a:prstGeom prst="ellipse">
              <a:avLst/>
            </a:prstGeom>
            <a:solidFill>
              <a:srgbClr val="92D050"/>
            </a:solidFill>
            <a:ln w="9525" algn="ctr">
              <a:solidFill>
                <a:srgbClr val="92D050"/>
              </a:solidFill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 sz="28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803879" name="Oval 16"/>
            <p:cNvSpPr>
              <a:spLocks noChangeArrowheads="1"/>
            </p:cNvSpPr>
            <p:nvPr/>
          </p:nvSpPr>
          <p:spPr bwMode="auto">
            <a:xfrm>
              <a:off x="3120" y="1104"/>
              <a:ext cx="240" cy="96"/>
            </a:xfrm>
            <a:prstGeom prst="ellipse">
              <a:avLst/>
            </a:prstGeom>
            <a:solidFill>
              <a:srgbClr val="92D050"/>
            </a:solidFill>
            <a:ln w="9525" algn="ctr">
              <a:solidFill>
                <a:srgbClr val="92D050"/>
              </a:solidFill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 sz="28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803880" name="Freeform 17"/>
            <p:cNvSpPr>
              <a:spLocks/>
            </p:cNvSpPr>
            <p:nvPr/>
          </p:nvSpPr>
          <p:spPr bwMode="auto">
            <a:xfrm>
              <a:off x="2486" y="2455"/>
              <a:ext cx="634" cy="255"/>
            </a:xfrm>
            <a:custGeom>
              <a:avLst/>
              <a:gdLst>
                <a:gd name="T0" fmla="*/ 0 w 1058"/>
                <a:gd name="T1" fmla="*/ 255 h 255"/>
                <a:gd name="T2" fmla="*/ 1 w 1058"/>
                <a:gd name="T3" fmla="*/ 30 h 255"/>
                <a:gd name="T4" fmla="*/ 4 w 1058"/>
                <a:gd name="T5" fmla="*/ 74 h 255"/>
                <a:gd name="T6" fmla="*/ 0 60000 65536"/>
                <a:gd name="T7" fmla="*/ 0 60000 65536"/>
                <a:gd name="T8" fmla="*/ 0 60000 65536"/>
                <a:gd name="T9" fmla="*/ 0 w 1058"/>
                <a:gd name="T10" fmla="*/ 0 h 255"/>
                <a:gd name="T11" fmla="*/ 1058 w 1058"/>
                <a:gd name="T12" fmla="*/ 255 h 25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58" h="255">
                  <a:moveTo>
                    <a:pt x="0" y="255"/>
                  </a:moveTo>
                  <a:cubicBezTo>
                    <a:pt x="109" y="157"/>
                    <a:pt x="218" y="60"/>
                    <a:pt x="394" y="30"/>
                  </a:cubicBezTo>
                  <a:cubicBezTo>
                    <a:pt x="570" y="0"/>
                    <a:pt x="814" y="37"/>
                    <a:pt x="1058" y="74"/>
                  </a:cubicBezTo>
                </a:path>
              </a:pathLst>
            </a:custGeom>
            <a:noFill/>
            <a:ln w="57150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</p:spPr>
          <p:txBody>
            <a:bodyPr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03881" name="Freeform 18"/>
            <p:cNvSpPr>
              <a:spLocks/>
            </p:cNvSpPr>
            <p:nvPr/>
          </p:nvSpPr>
          <p:spPr bwMode="auto">
            <a:xfrm>
              <a:off x="2544" y="2688"/>
              <a:ext cx="672" cy="198"/>
            </a:xfrm>
            <a:custGeom>
              <a:avLst/>
              <a:gdLst>
                <a:gd name="T0" fmla="*/ 4 w 1127"/>
                <a:gd name="T1" fmla="*/ 0 h 198"/>
                <a:gd name="T2" fmla="*/ 2 w 1127"/>
                <a:gd name="T3" fmla="*/ 175 h 198"/>
                <a:gd name="T4" fmla="*/ 0 w 1127"/>
                <a:gd name="T5" fmla="*/ 137 h 198"/>
                <a:gd name="T6" fmla="*/ 0 60000 65536"/>
                <a:gd name="T7" fmla="*/ 0 60000 65536"/>
                <a:gd name="T8" fmla="*/ 0 60000 65536"/>
                <a:gd name="T9" fmla="*/ 0 w 1127"/>
                <a:gd name="T10" fmla="*/ 0 h 198"/>
                <a:gd name="T11" fmla="*/ 1127 w 1127"/>
                <a:gd name="T12" fmla="*/ 198 h 19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27" h="198">
                  <a:moveTo>
                    <a:pt x="1127" y="0"/>
                  </a:moveTo>
                  <a:cubicBezTo>
                    <a:pt x="973" y="76"/>
                    <a:pt x="820" y="152"/>
                    <a:pt x="632" y="175"/>
                  </a:cubicBezTo>
                  <a:cubicBezTo>
                    <a:pt x="444" y="198"/>
                    <a:pt x="222" y="167"/>
                    <a:pt x="0" y="137"/>
                  </a:cubicBezTo>
                </a:path>
              </a:pathLst>
            </a:custGeom>
            <a:noFill/>
            <a:ln w="57150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</p:spPr>
          <p:txBody>
            <a:bodyPr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03882" name="Oval 19"/>
            <p:cNvSpPr>
              <a:spLocks noChangeArrowheads="1"/>
            </p:cNvSpPr>
            <p:nvPr/>
          </p:nvSpPr>
          <p:spPr bwMode="auto">
            <a:xfrm>
              <a:off x="3792" y="2544"/>
              <a:ext cx="240" cy="96"/>
            </a:xfrm>
            <a:prstGeom prst="ellipse">
              <a:avLst/>
            </a:prstGeom>
            <a:solidFill>
              <a:srgbClr val="92D050"/>
            </a:solidFill>
            <a:ln w="9525" algn="ctr">
              <a:solidFill>
                <a:srgbClr val="92D050"/>
              </a:solidFill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 sz="28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803883" name="Line 20"/>
            <p:cNvSpPr>
              <a:spLocks noChangeShapeType="1"/>
            </p:cNvSpPr>
            <p:nvPr/>
          </p:nvSpPr>
          <p:spPr bwMode="auto">
            <a:xfrm flipV="1">
              <a:off x="3936" y="1200"/>
              <a:ext cx="0" cy="768"/>
            </a:xfrm>
            <a:prstGeom prst="line">
              <a:avLst/>
            </a:prstGeom>
            <a:noFill/>
            <a:ln w="57150">
              <a:solidFill>
                <a:srgbClr val="92D050"/>
              </a:solidFill>
              <a:round/>
              <a:headEnd/>
              <a:tailEnd/>
            </a:ln>
          </p:spPr>
          <p:txBody>
            <a:bodyPr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03884" name="Oval 21"/>
            <p:cNvSpPr>
              <a:spLocks noChangeArrowheads="1"/>
            </p:cNvSpPr>
            <p:nvPr/>
          </p:nvSpPr>
          <p:spPr bwMode="auto">
            <a:xfrm>
              <a:off x="3792" y="1056"/>
              <a:ext cx="240" cy="96"/>
            </a:xfrm>
            <a:prstGeom prst="ellipse">
              <a:avLst/>
            </a:prstGeom>
            <a:solidFill>
              <a:srgbClr val="92D050"/>
            </a:solidFill>
            <a:ln w="9525" algn="ctr">
              <a:solidFill>
                <a:srgbClr val="92D050"/>
              </a:solidFill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 sz="28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803885" name="Line 22"/>
            <p:cNvSpPr>
              <a:spLocks noChangeShapeType="1"/>
            </p:cNvSpPr>
            <p:nvPr/>
          </p:nvSpPr>
          <p:spPr bwMode="auto">
            <a:xfrm flipV="1">
              <a:off x="3936" y="1920"/>
              <a:ext cx="0" cy="576"/>
            </a:xfrm>
            <a:prstGeom prst="line">
              <a:avLst/>
            </a:prstGeom>
            <a:noFill/>
            <a:ln w="57150">
              <a:solidFill>
                <a:srgbClr val="92D050"/>
              </a:solidFill>
              <a:round/>
              <a:headEnd/>
              <a:tailEnd/>
            </a:ln>
          </p:spPr>
          <p:txBody>
            <a:bodyPr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03886" name="AutoShape 23"/>
            <p:cNvSpPr>
              <a:spLocks noChangeArrowheads="1"/>
            </p:cNvSpPr>
            <p:nvPr/>
          </p:nvSpPr>
          <p:spPr bwMode="auto">
            <a:xfrm>
              <a:off x="1440" y="912"/>
              <a:ext cx="3216" cy="576"/>
            </a:xfrm>
            <a:prstGeom prst="parallelogram">
              <a:avLst>
                <a:gd name="adj" fmla="val 139583"/>
              </a:avLst>
            </a:prstGeom>
            <a:noFill/>
            <a:ln w="2857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endParaRPr lang="en-US" sz="28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1123370" name="AutoShape 42"/>
          <p:cNvSpPr>
            <a:spLocks noChangeArrowheads="1"/>
          </p:cNvSpPr>
          <p:nvPr/>
        </p:nvSpPr>
        <p:spPr bwMode="auto">
          <a:xfrm>
            <a:off x="4960938" y="3636963"/>
            <a:ext cx="3578225" cy="641350"/>
          </a:xfrm>
          <a:prstGeom prst="parallelogram">
            <a:avLst>
              <a:gd name="adj" fmla="val 139480"/>
            </a:avLst>
          </a:prstGeom>
          <a:noFill/>
          <a:ln w="1905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en-US" sz="28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23371" name="Oval 43"/>
          <p:cNvSpPr>
            <a:spLocks noChangeArrowheads="1"/>
          </p:cNvSpPr>
          <p:nvPr/>
        </p:nvSpPr>
        <p:spPr bwMode="auto">
          <a:xfrm>
            <a:off x="5842000" y="4010025"/>
            <a:ext cx="266700" cy="107950"/>
          </a:xfrm>
          <a:prstGeom prst="ellipse">
            <a:avLst/>
          </a:prstGeom>
          <a:solidFill>
            <a:srgbClr val="92D050"/>
          </a:solidFill>
          <a:ln w="9525" algn="ctr">
            <a:solidFill>
              <a:srgbClr val="92D050"/>
            </a:solidFill>
            <a:round/>
            <a:headEnd/>
            <a:tailEnd/>
          </a:ln>
        </p:spPr>
        <p:txBody>
          <a:bodyPr anchor="ctr">
            <a:spAutoFit/>
          </a:bodyPr>
          <a:lstStyle/>
          <a:p>
            <a:endParaRPr lang="en-US" sz="28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23372" name="Oval 44"/>
          <p:cNvSpPr>
            <a:spLocks noChangeArrowheads="1"/>
          </p:cNvSpPr>
          <p:nvPr/>
        </p:nvSpPr>
        <p:spPr bwMode="auto">
          <a:xfrm>
            <a:off x="6883400" y="3797300"/>
            <a:ext cx="266700" cy="106363"/>
          </a:xfrm>
          <a:prstGeom prst="ellipse">
            <a:avLst/>
          </a:prstGeom>
          <a:solidFill>
            <a:srgbClr val="92D050"/>
          </a:solidFill>
          <a:ln w="9525" algn="ctr">
            <a:solidFill>
              <a:srgbClr val="92D050"/>
            </a:solidFill>
            <a:round/>
            <a:headEnd/>
            <a:tailEnd/>
          </a:ln>
        </p:spPr>
        <p:txBody>
          <a:bodyPr anchor="ctr">
            <a:spAutoFit/>
          </a:bodyPr>
          <a:lstStyle/>
          <a:p>
            <a:endParaRPr lang="en-US" sz="28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23374" name="Freeform 46"/>
          <p:cNvSpPr>
            <a:spLocks/>
          </p:cNvSpPr>
          <p:nvPr/>
        </p:nvSpPr>
        <p:spPr bwMode="auto">
          <a:xfrm>
            <a:off x="5943600" y="3124200"/>
            <a:ext cx="609600" cy="823913"/>
          </a:xfrm>
          <a:custGeom>
            <a:avLst/>
            <a:gdLst>
              <a:gd name="T0" fmla="*/ 0 w 480"/>
              <a:gd name="T1" fmla="*/ 2147483647 h 672"/>
              <a:gd name="T2" fmla="*/ 2147483647 w 480"/>
              <a:gd name="T3" fmla="*/ 2147483647 h 672"/>
              <a:gd name="T4" fmla="*/ 2147483647 w 480"/>
              <a:gd name="T5" fmla="*/ 0 h 672"/>
              <a:gd name="T6" fmla="*/ 0 60000 65536"/>
              <a:gd name="T7" fmla="*/ 0 60000 65536"/>
              <a:gd name="T8" fmla="*/ 0 60000 65536"/>
              <a:gd name="T9" fmla="*/ 0 w 480"/>
              <a:gd name="T10" fmla="*/ 0 h 672"/>
              <a:gd name="T11" fmla="*/ 480 w 480"/>
              <a:gd name="T12" fmla="*/ 672 h 67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80" h="672">
                <a:moveTo>
                  <a:pt x="0" y="672"/>
                </a:moveTo>
                <a:cubicBezTo>
                  <a:pt x="8" y="536"/>
                  <a:pt x="16" y="400"/>
                  <a:pt x="96" y="288"/>
                </a:cubicBezTo>
                <a:cubicBezTo>
                  <a:pt x="176" y="176"/>
                  <a:pt x="328" y="88"/>
                  <a:pt x="480" y="0"/>
                </a:cubicBezTo>
              </a:path>
            </a:pathLst>
          </a:custGeom>
          <a:noFill/>
          <a:ln w="57150" cap="flat" cmpd="sng">
            <a:solidFill>
              <a:srgbClr val="92D050"/>
            </a:solidFill>
            <a:prstDash val="solid"/>
            <a:round/>
            <a:headEnd/>
            <a:tailEnd/>
          </a:ln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23375" name="Freeform 47"/>
          <p:cNvSpPr>
            <a:spLocks/>
          </p:cNvSpPr>
          <p:nvPr/>
        </p:nvSpPr>
        <p:spPr bwMode="auto">
          <a:xfrm>
            <a:off x="6705600" y="3200400"/>
            <a:ext cx="338138" cy="542925"/>
          </a:xfrm>
          <a:custGeom>
            <a:avLst/>
            <a:gdLst>
              <a:gd name="T0" fmla="*/ 2147483647 w 800"/>
              <a:gd name="T1" fmla="*/ 2147483647 h 576"/>
              <a:gd name="T2" fmla="*/ 2147483647 w 800"/>
              <a:gd name="T3" fmla="*/ 2147483647 h 576"/>
              <a:gd name="T4" fmla="*/ 0 w 800"/>
              <a:gd name="T5" fmla="*/ 0 h 576"/>
              <a:gd name="T6" fmla="*/ 0 60000 65536"/>
              <a:gd name="T7" fmla="*/ 0 60000 65536"/>
              <a:gd name="T8" fmla="*/ 0 60000 65536"/>
              <a:gd name="T9" fmla="*/ 0 w 800"/>
              <a:gd name="T10" fmla="*/ 0 h 576"/>
              <a:gd name="T11" fmla="*/ 800 w 800"/>
              <a:gd name="T12" fmla="*/ 576 h 57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0" h="576">
                <a:moveTo>
                  <a:pt x="768" y="576"/>
                </a:moveTo>
                <a:cubicBezTo>
                  <a:pt x="784" y="408"/>
                  <a:pt x="800" y="240"/>
                  <a:pt x="672" y="144"/>
                </a:cubicBezTo>
                <a:cubicBezTo>
                  <a:pt x="544" y="48"/>
                  <a:pt x="272" y="24"/>
                  <a:pt x="0" y="0"/>
                </a:cubicBezTo>
              </a:path>
            </a:pathLst>
          </a:custGeom>
          <a:noFill/>
          <a:ln w="57150" cap="flat" cmpd="sng">
            <a:solidFill>
              <a:srgbClr val="92D050"/>
            </a:solidFill>
            <a:prstDash val="solid"/>
            <a:round/>
            <a:headEnd/>
            <a:tailEnd/>
          </a:ln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23376" name="Freeform 48"/>
          <p:cNvSpPr>
            <a:spLocks/>
          </p:cNvSpPr>
          <p:nvPr/>
        </p:nvSpPr>
        <p:spPr bwMode="auto">
          <a:xfrm>
            <a:off x="5975350" y="2514600"/>
            <a:ext cx="425450" cy="609600"/>
          </a:xfrm>
          <a:custGeom>
            <a:avLst/>
            <a:gdLst>
              <a:gd name="T0" fmla="*/ 2147483647 w 632"/>
              <a:gd name="T1" fmla="*/ 2147483647 h 744"/>
              <a:gd name="T2" fmla="*/ 2147483647 w 632"/>
              <a:gd name="T3" fmla="*/ 2147483647 h 744"/>
              <a:gd name="T4" fmla="*/ 2147483647 w 632"/>
              <a:gd name="T5" fmla="*/ 0 h 744"/>
              <a:gd name="T6" fmla="*/ 0 60000 65536"/>
              <a:gd name="T7" fmla="*/ 0 60000 65536"/>
              <a:gd name="T8" fmla="*/ 0 60000 65536"/>
              <a:gd name="T9" fmla="*/ 0 w 632"/>
              <a:gd name="T10" fmla="*/ 0 h 744"/>
              <a:gd name="T11" fmla="*/ 632 w 632"/>
              <a:gd name="T12" fmla="*/ 744 h 74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632" h="744">
                <a:moveTo>
                  <a:pt x="632" y="720"/>
                </a:moveTo>
                <a:cubicBezTo>
                  <a:pt x="420" y="732"/>
                  <a:pt x="208" y="744"/>
                  <a:pt x="104" y="624"/>
                </a:cubicBezTo>
                <a:cubicBezTo>
                  <a:pt x="0" y="504"/>
                  <a:pt x="4" y="252"/>
                  <a:pt x="8" y="0"/>
                </a:cubicBezTo>
              </a:path>
            </a:pathLst>
          </a:custGeom>
          <a:noFill/>
          <a:ln w="57150" cap="flat" cmpd="sng">
            <a:solidFill>
              <a:srgbClr val="92D050"/>
            </a:solidFill>
            <a:prstDash val="solid"/>
            <a:round/>
            <a:headEnd/>
            <a:tailEnd/>
          </a:ln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23377" name="Freeform 49"/>
          <p:cNvSpPr>
            <a:spLocks/>
          </p:cNvSpPr>
          <p:nvPr/>
        </p:nvSpPr>
        <p:spPr bwMode="auto">
          <a:xfrm>
            <a:off x="6553200" y="2362200"/>
            <a:ext cx="465138" cy="762000"/>
          </a:xfrm>
          <a:custGeom>
            <a:avLst/>
            <a:gdLst>
              <a:gd name="T0" fmla="*/ 0 w 624"/>
              <a:gd name="T1" fmla="*/ 2147483647 h 768"/>
              <a:gd name="T2" fmla="*/ 2147483647 w 624"/>
              <a:gd name="T3" fmla="*/ 2147483647 h 768"/>
              <a:gd name="T4" fmla="*/ 2147483647 w 624"/>
              <a:gd name="T5" fmla="*/ 0 h 768"/>
              <a:gd name="T6" fmla="*/ 0 60000 65536"/>
              <a:gd name="T7" fmla="*/ 0 60000 65536"/>
              <a:gd name="T8" fmla="*/ 0 60000 65536"/>
              <a:gd name="T9" fmla="*/ 0 w 624"/>
              <a:gd name="T10" fmla="*/ 0 h 768"/>
              <a:gd name="T11" fmla="*/ 624 w 624"/>
              <a:gd name="T12" fmla="*/ 768 h 7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624" h="768">
                <a:moveTo>
                  <a:pt x="0" y="768"/>
                </a:moveTo>
                <a:cubicBezTo>
                  <a:pt x="188" y="712"/>
                  <a:pt x="376" y="656"/>
                  <a:pt x="480" y="528"/>
                </a:cubicBezTo>
                <a:cubicBezTo>
                  <a:pt x="584" y="400"/>
                  <a:pt x="604" y="200"/>
                  <a:pt x="624" y="0"/>
                </a:cubicBezTo>
              </a:path>
            </a:pathLst>
          </a:custGeom>
          <a:noFill/>
          <a:ln w="57150" cap="flat" cmpd="sng">
            <a:solidFill>
              <a:srgbClr val="92D050"/>
            </a:solidFill>
            <a:prstDash val="solid"/>
            <a:round/>
            <a:headEnd/>
            <a:tailEnd/>
          </a:ln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23378" name="Oval 50"/>
          <p:cNvSpPr>
            <a:spLocks noChangeArrowheads="1"/>
          </p:cNvSpPr>
          <p:nvPr/>
        </p:nvSpPr>
        <p:spPr bwMode="auto">
          <a:xfrm>
            <a:off x="5842000" y="2355850"/>
            <a:ext cx="266700" cy="106363"/>
          </a:xfrm>
          <a:prstGeom prst="ellipse">
            <a:avLst/>
          </a:prstGeom>
          <a:solidFill>
            <a:srgbClr val="92D050"/>
          </a:solidFill>
          <a:ln w="9525" algn="ctr">
            <a:solidFill>
              <a:srgbClr val="92D050"/>
            </a:solidFill>
            <a:round/>
            <a:headEnd/>
            <a:tailEnd/>
          </a:ln>
        </p:spPr>
        <p:txBody>
          <a:bodyPr anchor="ctr">
            <a:spAutoFit/>
          </a:bodyPr>
          <a:lstStyle/>
          <a:p>
            <a:endParaRPr lang="en-US" sz="28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23379" name="Oval 51"/>
          <p:cNvSpPr>
            <a:spLocks noChangeArrowheads="1"/>
          </p:cNvSpPr>
          <p:nvPr/>
        </p:nvSpPr>
        <p:spPr bwMode="auto">
          <a:xfrm>
            <a:off x="6829425" y="2195513"/>
            <a:ext cx="268288" cy="106362"/>
          </a:xfrm>
          <a:prstGeom prst="ellipse">
            <a:avLst/>
          </a:prstGeom>
          <a:solidFill>
            <a:srgbClr val="92D050"/>
          </a:solidFill>
          <a:ln w="9525" algn="ctr">
            <a:solidFill>
              <a:srgbClr val="92D050"/>
            </a:solidFill>
            <a:round/>
            <a:headEnd/>
            <a:tailEnd/>
          </a:ln>
        </p:spPr>
        <p:txBody>
          <a:bodyPr anchor="ctr">
            <a:spAutoFit/>
          </a:bodyPr>
          <a:lstStyle/>
          <a:p>
            <a:endParaRPr lang="en-US" sz="28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23380" name="Freeform 52"/>
          <p:cNvSpPr>
            <a:spLocks/>
          </p:cNvSpPr>
          <p:nvPr/>
        </p:nvSpPr>
        <p:spPr bwMode="auto">
          <a:xfrm>
            <a:off x="6096000" y="3733800"/>
            <a:ext cx="704850" cy="282575"/>
          </a:xfrm>
          <a:custGeom>
            <a:avLst/>
            <a:gdLst>
              <a:gd name="T0" fmla="*/ 0 w 1058"/>
              <a:gd name="T1" fmla="*/ 2147483647 h 255"/>
              <a:gd name="T2" fmla="*/ 2147483647 w 1058"/>
              <a:gd name="T3" fmla="*/ 2147483647 h 255"/>
              <a:gd name="T4" fmla="*/ 2147483647 w 1058"/>
              <a:gd name="T5" fmla="*/ 2147483647 h 255"/>
              <a:gd name="T6" fmla="*/ 0 60000 65536"/>
              <a:gd name="T7" fmla="*/ 0 60000 65536"/>
              <a:gd name="T8" fmla="*/ 0 60000 65536"/>
              <a:gd name="T9" fmla="*/ 0 w 1058"/>
              <a:gd name="T10" fmla="*/ 0 h 255"/>
              <a:gd name="T11" fmla="*/ 1058 w 1058"/>
              <a:gd name="T12" fmla="*/ 255 h 25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58" h="255">
                <a:moveTo>
                  <a:pt x="0" y="255"/>
                </a:moveTo>
                <a:cubicBezTo>
                  <a:pt x="109" y="157"/>
                  <a:pt x="218" y="60"/>
                  <a:pt x="394" y="30"/>
                </a:cubicBezTo>
                <a:cubicBezTo>
                  <a:pt x="570" y="0"/>
                  <a:pt x="814" y="37"/>
                  <a:pt x="1058" y="74"/>
                </a:cubicBezTo>
              </a:path>
            </a:pathLst>
          </a:custGeom>
          <a:noFill/>
          <a:ln w="38100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23381" name="Freeform 53"/>
          <p:cNvSpPr>
            <a:spLocks/>
          </p:cNvSpPr>
          <p:nvPr/>
        </p:nvSpPr>
        <p:spPr bwMode="auto">
          <a:xfrm>
            <a:off x="6189663" y="3957638"/>
            <a:ext cx="747712" cy="220662"/>
          </a:xfrm>
          <a:custGeom>
            <a:avLst/>
            <a:gdLst>
              <a:gd name="T0" fmla="*/ 2147483647 w 1127"/>
              <a:gd name="T1" fmla="*/ 0 h 198"/>
              <a:gd name="T2" fmla="*/ 2147483647 w 1127"/>
              <a:gd name="T3" fmla="*/ 2147483647 h 198"/>
              <a:gd name="T4" fmla="*/ 0 w 1127"/>
              <a:gd name="T5" fmla="*/ 2147483647 h 198"/>
              <a:gd name="T6" fmla="*/ 0 60000 65536"/>
              <a:gd name="T7" fmla="*/ 0 60000 65536"/>
              <a:gd name="T8" fmla="*/ 0 60000 65536"/>
              <a:gd name="T9" fmla="*/ 0 w 1127"/>
              <a:gd name="T10" fmla="*/ 0 h 198"/>
              <a:gd name="T11" fmla="*/ 1127 w 1127"/>
              <a:gd name="T12" fmla="*/ 198 h 19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27" h="198">
                <a:moveTo>
                  <a:pt x="1127" y="0"/>
                </a:moveTo>
                <a:cubicBezTo>
                  <a:pt x="973" y="76"/>
                  <a:pt x="820" y="152"/>
                  <a:pt x="632" y="175"/>
                </a:cubicBezTo>
                <a:cubicBezTo>
                  <a:pt x="444" y="198"/>
                  <a:pt x="222" y="167"/>
                  <a:pt x="0" y="137"/>
                </a:cubicBezTo>
              </a:path>
            </a:pathLst>
          </a:custGeom>
          <a:noFill/>
          <a:ln w="38100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23382" name="Oval 54"/>
          <p:cNvSpPr>
            <a:spLocks noChangeArrowheads="1"/>
          </p:cNvSpPr>
          <p:nvPr/>
        </p:nvSpPr>
        <p:spPr bwMode="auto">
          <a:xfrm>
            <a:off x="7577138" y="3797300"/>
            <a:ext cx="268287" cy="106363"/>
          </a:xfrm>
          <a:prstGeom prst="ellipse">
            <a:avLst/>
          </a:prstGeom>
          <a:solidFill>
            <a:srgbClr val="92D050"/>
          </a:solidFill>
          <a:ln w="9525" algn="ctr">
            <a:solidFill>
              <a:srgbClr val="92D050"/>
            </a:solidFill>
            <a:round/>
            <a:headEnd/>
            <a:tailEnd/>
          </a:ln>
        </p:spPr>
        <p:txBody>
          <a:bodyPr anchor="ctr">
            <a:spAutoFit/>
          </a:bodyPr>
          <a:lstStyle/>
          <a:p>
            <a:endParaRPr lang="en-US" sz="28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23383" name="Line 55"/>
          <p:cNvSpPr>
            <a:spLocks noChangeShapeType="1"/>
          </p:cNvSpPr>
          <p:nvPr/>
        </p:nvSpPr>
        <p:spPr bwMode="auto">
          <a:xfrm flipV="1">
            <a:off x="7737475" y="2301875"/>
            <a:ext cx="0" cy="854075"/>
          </a:xfrm>
          <a:prstGeom prst="line">
            <a:avLst/>
          </a:prstGeom>
          <a:noFill/>
          <a:ln w="57150">
            <a:solidFill>
              <a:srgbClr val="92D050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23384" name="Oval 56"/>
          <p:cNvSpPr>
            <a:spLocks noChangeArrowheads="1"/>
          </p:cNvSpPr>
          <p:nvPr/>
        </p:nvSpPr>
        <p:spPr bwMode="auto">
          <a:xfrm>
            <a:off x="7577138" y="2141538"/>
            <a:ext cx="268287" cy="106362"/>
          </a:xfrm>
          <a:prstGeom prst="ellipse">
            <a:avLst/>
          </a:prstGeom>
          <a:solidFill>
            <a:srgbClr val="92D050"/>
          </a:solidFill>
          <a:ln w="9525" algn="ctr">
            <a:solidFill>
              <a:srgbClr val="92D050"/>
            </a:solidFill>
            <a:round/>
            <a:headEnd/>
            <a:tailEnd/>
          </a:ln>
        </p:spPr>
        <p:txBody>
          <a:bodyPr anchor="ctr">
            <a:spAutoFit/>
          </a:bodyPr>
          <a:lstStyle/>
          <a:p>
            <a:endParaRPr lang="en-US" sz="28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23385" name="Line 57"/>
          <p:cNvSpPr>
            <a:spLocks noChangeShapeType="1"/>
          </p:cNvSpPr>
          <p:nvPr/>
        </p:nvSpPr>
        <p:spPr bwMode="auto">
          <a:xfrm flipV="1">
            <a:off x="7737475" y="3103563"/>
            <a:ext cx="0" cy="639762"/>
          </a:xfrm>
          <a:prstGeom prst="line">
            <a:avLst/>
          </a:prstGeom>
          <a:noFill/>
          <a:ln w="57150">
            <a:solidFill>
              <a:srgbClr val="92D050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23386" name="AutoShape 58"/>
          <p:cNvSpPr>
            <a:spLocks noChangeArrowheads="1"/>
          </p:cNvSpPr>
          <p:nvPr/>
        </p:nvSpPr>
        <p:spPr bwMode="auto">
          <a:xfrm>
            <a:off x="4960938" y="1981200"/>
            <a:ext cx="3578225" cy="641350"/>
          </a:xfrm>
          <a:prstGeom prst="parallelogram">
            <a:avLst>
              <a:gd name="adj" fmla="val 139480"/>
            </a:avLst>
          </a:prstGeom>
          <a:noFill/>
          <a:ln w="1905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en-US" sz="28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23387" name="Line 59"/>
          <p:cNvSpPr>
            <a:spLocks noChangeShapeType="1"/>
          </p:cNvSpPr>
          <p:nvPr/>
        </p:nvSpPr>
        <p:spPr bwMode="auto">
          <a:xfrm>
            <a:off x="4460875" y="3063875"/>
            <a:ext cx="463550" cy="1588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23388" name="Line 60"/>
          <p:cNvSpPr>
            <a:spLocks noChangeShapeType="1"/>
          </p:cNvSpPr>
          <p:nvPr/>
        </p:nvSpPr>
        <p:spPr bwMode="auto">
          <a:xfrm>
            <a:off x="4460875" y="3273425"/>
            <a:ext cx="485775" cy="1588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23389" name="Line 61"/>
          <p:cNvSpPr>
            <a:spLocks noChangeShapeType="1"/>
          </p:cNvSpPr>
          <p:nvPr/>
        </p:nvSpPr>
        <p:spPr bwMode="auto">
          <a:xfrm flipH="1">
            <a:off x="4505325" y="2909888"/>
            <a:ext cx="419100" cy="53975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23390" name="Text Box 62"/>
          <p:cNvSpPr txBox="1">
            <a:spLocks noChangeArrowheads="1"/>
          </p:cNvSpPr>
          <p:nvPr/>
        </p:nvSpPr>
        <p:spPr bwMode="auto">
          <a:xfrm>
            <a:off x="1362075" y="4606925"/>
            <a:ext cx="1689100" cy="83026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b="1" dirty="0">
                <a:solidFill>
                  <a:srgbClr val="000000"/>
                </a:solidFill>
                <a:latin typeface="Arial"/>
              </a:rPr>
              <a:t>Clockwise</a:t>
            </a:r>
          </a:p>
          <a:p>
            <a:pPr algn="ctr">
              <a:defRPr/>
            </a:pPr>
            <a:r>
              <a:rPr lang="en-US" b="1" dirty="0">
                <a:solidFill>
                  <a:srgbClr val="000000"/>
                </a:solidFill>
                <a:latin typeface="Arial"/>
              </a:rPr>
              <a:t>exchange</a:t>
            </a:r>
          </a:p>
        </p:txBody>
      </p:sp>
      <p:sp>
        <p:nvSpPr>
          <p:cNvPr id="1123391" name="Line 63"/>
          <p:cNvSpPr>
            <a:spLocks noChangeShapeType="1"/>
          </p:cNvSpPr>
          <p:nvPr/>
        </p:nvSpPr>
        <p:spPr bwMode="auto">
          <a:xfrm>
            <a:off x="4337050" y="4891088"/>
            <a:ext cx="463550" cy="1587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23392" name="Line 64"/>
          <p:cNvSpPr>
            <a:spLocks noChangeShapeType="1"/>
          </p:cNvSpPr>
          <p:nvPr/>
        </p:nvSpPr>
        <p:spPr bwMode="auto">
          <a:xfrm>
            <a:off x="4337050" y="5100638"/>
            <a:ext cx="485775" cy="1587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23393" name="Line 65"/>
          <p:cNvSpPr>
            <a:spLocks noChangeShapeType="1"/>
          </p:cNvSpPr>
          <p:nvPr/>
        </p:nvSpPr>
        <p:spPr bwMode="auto">
          <a:xfrm flipH="1">
            <a:off x="4381500" y="4737100"/>
            <a:ext cx="419100" cy="53975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23394" name="Text Box 66"/>
          <p:cNvSpPr txBox="1">
            <a:spLocks noChangeArrowheads="1"/>
          </p:cNvSpPr>
          <p:nvPr/>
        </p:nvSpPr>
        <p:spPr bwMode="auto">
          <a:xfrm>
            <a:off x="5191125" y="4572000"/>
            <a:ext cx="2817813" cy="83026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b="1">
                <a:solidFill>
                  <a:srgbClr val="000000"/>
                </a:solidFill>
                <a:latin typeface="Arial"/>
              </a:rPr>
              <a:t>Counterclockwise</a:t>
            </a:r>
          </a:p>
          <a:p>
            <a:pPr algn="ctr">
              <a:defRPr/>
            </a:pPr>
            <a:r>
              <a:rPr lang="en-US" b="1">
                <a:solidFill>
                  <a:srgbClr val="000000"/>
                </a:solidFill>
                <a:latin typeface="Arial"/>
              </a:rPr>
              <a:t>exchange</a:t>
            </a:r>
          </a:p>
        </p:txBody>
      </p:sp>
      <p:sp>
        <p:nvSpPr>
          <p:cNvPr id="50" name="Rectangle 2"/>
          <p:cNvSpPr>
            <a:spLocks noGrp="1" noChangeArrowheads="1"/>
          </p:cNvSpPr>
          <p:nvPr>
            <p:ph type="title"/>
          </p:nvPr>
        </p:nvSpPr>
        <p:spPr>
          <a:xfrm>
            <a:off x="419100" y="104775"/>
            <a:ext cx="8429625" cy="762000"/>
          </a:xfrm>
        </p:spPr>
        <p:txBody>
          <a:bodyPr/>
          <a:lstStyle/>
          <a:p>
            <a:pPr eaLnBrk="1" hangingPunct="1">
              <a:defRPr/>
            </a:pPr>
            <a:r>
              <a:rPr lang="en-US" sz="3600" dirty="0" smtClean="0">
                <a:solidFill>
                  <a:schemeClr val="tx1"/>
                </a:solidFill>
                <a:latin typeface="+mn-lt"/>
              </a:rPr>
              <a:t>Exchanging Particles in 2+1 Dimensions</a:t>
            </a:r>
          </a:p>
        </p:txBody>
      </p:sp>
      <p:sp>
        <p:nvSpPr>
          <p:cNvPr id="48" name="Text Box 5"/>
          <p:cNvSpPr txBox="1">
            <a:spLocks noChangeArrowheads="1"/>
          </p:cNvSpPr>
          <p:nvPr/>
        </p:nvSpPr>
        <p:spPr bwMode="auto">
          <a:xfrm>
            <a:off x="0" y="5876925"/>
            <a:ext cx="9144000" cy="523875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defRPr/>
            </a:pPr>
            <a:r>
              <a:rPr lang="en-US" sz="2800" dirty="0">
                <a:solidFill>
                  <a:srgbClr val="000000"/>
                </a:solidFill>
                <a:latin typeface="Arial"/>
              </a:rPr>
              <a:t>Particle “world-lines” form </a:t>
            </a:r>
            <a:r>
              <a:rPr lang="en-US" sz="2800" b="1" dirty="0">
                <a:solidFill>
                  <a:srgbClr val="0066FF"/>
                </a:solidFill>
                <a:latin typeface="Arial"/>
              </a:rPr>
              <a:t>braids</a:t>
            </a:r>
            <a:r>
              <a:rPr lang="en-US" sz="2800" dirty="0">
                <a:solidFill>
                  <a:srgbClr val="000000"/>
                </a:solidFill>
                <a:latin typeface="Arial"/>
              </a:rPr>
              <a:t> in 2+1 (=3) dimensions</a:t>
            </a:r>
          </a:p>
        </p:txBody>
      </p:sp>
      <p:cxnSp>
        <p:nvCxnSpPr>
          <p:cNvPr id="803869" name="Straight Connector 50"/>
          <p:cNvCxnSpPr>
            <a:cxnSpLocks noChangeShapeType="1"/>
          </p:cNvCxnSpPr>
          <p:nvPr/>
        </p:nvCxnSpPr>
        <p:spPr bwMode="auto">
          <a:xfrm>
            <a:off x="6350" y="5610225"/>
            <a:ext cx="9070975" cy="0"/>
          </a:xfrm>
          <a:prstGeom prst="line">
            <a:avLst/>
          </a:prstGeom>
          <a:noFill/>
          <a:ln w="76200" algn="ctr">
            <a:solidFill>
              <a:srgbClr val="B6DCDF"/>
            </a:solidFill>
            <a:round/>
            <a:headEnd/>
            <a:tailEnd/>
          </a:ln>
        </p:spPr>
      </p:cxnSp>
    </p:spTree>
    <p:extLst>
      <p:ext uri="{BB962C8B-B14F-4D97-AF65-F5344CB8AC3E}">
        <p14:creationId xmlns:p14="http://schemas.microsoft.com/office/powerpoint/2010/main" val="3836505566"/>
      </p:ext>
    </p:extLst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500" fill="hold"/>
                                        <p:tgtEl>
                                          <p:spTgt spid="2"/>
                                        </p:tgtEl>
                                      </p:cBhvr>
                                      <p:by x="70000" y="7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 0.0  L -0.25 0.0  E" pathEditMode="relative" ptsTypes="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3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3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3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3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3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3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3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1123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3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123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3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11233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3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1123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3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1123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3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00"/>
                                        <p:tgtEl>
                                          <p:spTgt spid="1123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3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3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3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3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3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3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3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3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3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3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3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3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3370" grpId="0" animBg="1"/>
      <p:bldP spid="1123371" grpId="0" animBg="1"/>
      <p:bldP spid="1123372" grpId="0" animBg="1"/>
      <p:bldP spid="1123374" grpId="0" animBg="1"/>
      <p:bldP spid="1123375" grpId="0" animBg="1"/>
      <p:bldP spid="1123376" grpId="0" animBg="1"/>
      <p:bldP spid="1123377" grpId="0" animBg="1"/>
      <p:bldP spid="1123378" grpId="0" animBg="1"/>
      <p:bldP spid="1123379" grpId="0" animBg="1"/>
      <p:bldP spid="1123380" grpId="0" animBg="1"/>
      <p:bldP spid="1123381" grpId="0" animBg="1"/>
      <p:bldP spid="1123382" grpId="0" animBg="1"/>
      <p:bldP spid="1123383" grpId="0" animBg="1"/>
      <p:bldP spid="1123384" grpId="0" animBg="1"/>
      <p:bldP spid="1123385" grpId="0" animBg="1"/>
      <p:bldP spid="1123386" grpId="0" animBg="1"/>
      <p:bldP spid="1123387" grpId="0" animBg="1"/>
      <p:bldP spid="1123388" grpId="0" animBg="1"/>
      <p:bldP spid="1123389" grpId="0" animBg="1"/>
      <p:bldP spid="1123390" grpId="0"/>
      <p:bldP spid="1123391" grpId="0" animBg="1"/>
      <p:bldP spid="1123392" grpId="0" animBg="1"/>
      <p:bldP spid="1123393" grpId="0" animBg="1"/>
      <p:bldP spid="1123394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/>
          <p:nvPr/>
        </p:nvCxnSpPr>
        <p:spPr>
          <a:xfrm>
            <a:off x="0" y="990600"/>
            <a:ext cx="9144000" cy="0"/>
          </a:xfrm>
          <a:prstGeom prst="line">
            <a:avLst/>
          </a:prstGeom>
          <a:ln w="63500" cmpd="sng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93" name="Title 1"/>
          <p:cNvSpPr txBox="1">
            <a:spLocks/>
          </p:cNvSpPr>
          <p:nvPr/>
        </p:nvSpPr>
        <p:spPr bwMode="auto">
          <a:xfrm>
            <a:off x="304800" y="0"/>
            <a:ext cx="8534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</a:rPr>
              <a:t>Many Non-Abelian </a:t>
            </a:r>
            <a:r>
              <a:rPr kumimoji="0" lang="en-US" sz="4400" b="0" i="0" u="none" strike="noStrike" kern="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</a:rPr>
              <a:t>Anyons</a:t>
            </a:r>
            <a:endParaRPr kumimoji="0" lang="en-US" sz="4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</a:endParaRPr>
          </a:p>
        </p:txBody>
      </p:sp>
      <p:sp>
        <p:nvSpPr>
          <p:cNvPr id="73732" name="Line 4"/>
          <p:cNvSpPr>
            <a:spLocks noChangeShapeType="1"/>
          </p:cNvSpPr>
          <p:nvPr/>
        </p:nvSpPr>
        <p:spPr bwMode="auto">
          <a:xfrm flipV="1">
            <a:off x="7400925" y="2808288"/>
            <a:ext cx="1588" cy="191611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 type="triangle" w="med" len="med"/>
              </a14:hiddenLine>
            </a:ext>
          </a:extLst>
        </p:spPr>
        <p:txBody>
          <a:bodyPr wrap="non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73733" name="Line 8"/>
          <p:cNvSpPr>
            <a:spLocks noChangeShapeType="1"/>
          </p:cNvSpPr>
          <p:nvPr/>
        </p:nvSpPr>
        <p:spPr bwMode="auto">
          <a:xfrm flipV="1">
            <a:off x="7400925" y="2820988"/>
            <a:ext cx="1588" cy="191611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 type="triangle" w="med" len="med"/>
              </a14:hiddenLine>
            </a:ext>
          </a:extLst>
        </p:spPr>
        <p:txBody>
          <a:bodyPr wrap="non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grpSp>
        <p:nvGrpSpPr>
          <p:cNvPr id="73736" name="Group 38"/>
          <p:cNvGrpSpPr>
            <a:grpSpLocks/>
          </p:cNvGrpSpPr>
          <p:nvPr/>
        </p:nvGrpSpPr>
        <p:grpSpPr bwMode="auto">
          <a:xfrm>
            <a:off x="5243557" y="2372417"/>
            <a:ext cx="3665537" cy="1270000"/>
            <a:chOff x="433" y="3233"/>
            <a:chExt cx="1888" cy="716"/>
          </a:xfrm>
        </p:grpSpPr>
        <p:graphicFrame>
          <p:nvGraphicFramePr>
            <p:cNvPr id="73761" name="Object 5"/>
            <p:cNvGraphicFramePr>
              <a:graphicFrameLocks noChangeAspect="1"/>
            </p:cNvGraphicFramePr>
            <p:nvPr/>
          </p:nvGraphicFramePr>
          <p:xfrm>
            <a:off x="958" y="3233"/>
            <a:ext cx="1087" cy="716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949742" name="Equation" r:id="rId3" imgW="1079032" imgH="710891" progId="Equation.3">
                    <p:embed/>
                  </p:oleObj>
                </mc:Choice>
                <mc:Fallback>
                  <p:oleObj name="Equation" r:id="rId3" imgW="1079032" imgH="710891" progId="Equation.3">
                    <p:embed/>
                    <p:pic>
                      <p:nvPicPr>
                        <p:cNvPr id="73761" name="Object 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958" y="3233"/>
                          <a:ext cx="1087" cy="716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73762" name="Group 40"/>
            <p:cNvGrpSpPr>
              <a:grpSpLocks/>
            </p:cNvGrpSpPr>
            <p:nvPr/>
          </p:nvGrpSpPr>
          <p:grpSpPr bwMode="auto">
            <a:xfrm>
              <a:off x="2063" y="3463"/>
              <a:ext cx="258" cy="243"/>
              <a:chOff x="4830" y="2009"/>
              <a:chExt cx="258" cy="243"/>
            </a:xfrm>
          </p:grpSpPr>
          <p:sp>
            <p:nvSpPr>
              <p:cNvPr id="73770" name="Line 41"/>
              <p:cNvSpPr>
                <a:spLocks noChangeShapeType="1"/>
              </p:cNvSpPr>
              <p:nvPr/>
            </p:nvSpPr>
            <p:spPr bwMode="auto">
              <a:xfrm>
                <a:off x="4830" y="2037"/>
                <a:ext cx="1" cy="214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771" name="Line 42"/>
              <p:cNvSpPr>
                <a:spLocks noChangeShapeType="1"/>
              </p:cNvSpPr>
              <p:nvPr/>
            </p:nvSpPr>
            <p:spPr bwMode="auto">
              <a:xfrm>
                <a:off x="5051" y="2037"/>
                <a:ext cx="37" cy="107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772" name="Line 43"/>
              <p:cNvSpPr>
                <a:spLocks noChangeShapeType="1"/>
              </p:cNvSpPr>
              <p:nvPr/>
            </p:nvSpPr>
            <p:spPr bwMode="auto">
              <a:xfrm flipH="1">
                <a:off x="5051" y="2144"/>
                <a:ext cx="37" cy="107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773" name="Rectangle 44"/>
              <p:cNvSpPr>
                <a:spLocks noChangeArrowheads="1"/>
              </p:cNvSpPr>
              <p:nvPr/>
            </p:nvSpPr>
            <p:spPr bwMode="auto">
              <a:xfrm>
                <a:off x="4992" y="2140"/>
                <a:ext cx="23" cy="1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300" b="0" i="1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</a:rPr>
                  <a:t>i</a:t>
                </a:r>
                <a:endParaRPr kumimoji="0" lang="en-US" altLang="en-US" sz="1800" b="0" i="1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3774" name="Rectangle 45"/>
              <p:cNvSpPr>
                <a:spLocks noChangeArrowheads="1"/>
              </p:cNvSpPr>
              <p:nvPr/>
            </p:nvSpPr>
            <p:spPr bwMode="auto">
              <a:xfrm>
                <a:off x="4867" y="2009"/>
                <a:ext cx="114" cy="18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2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Symbol" pitchFamily="18" charset="2"/>
                  </a:rPr>
                  <a:t>Y</a:t>
                </a:r>
                <a:endParaRPr kumimoji="0" lang="en-US" altLang="en-US" sz="1800" b="0" i="1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</p:grpSp>
        <p:sp>
          <p:nvSpPr>
            <p:cNvPr id="73763" name="Rectangle 46"/>
            <p:cNvSpPr>
              <a:spLocks noChangeArrowheads="1"/>
            </p:cNvSpPr>
            <p:nvPr/>
          </p:nvSpPr>
          <p:spPr bwMode="auto">
            <a:xfrm>
              <a:off x="822" y="3491"/>
              <a:ext cx="89" cy="2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</a:rPr>
                <a:t>=</a:t>
              </a:r>
              <a:endParaRPr kumimoji="0" lang="en-US" altLang="en-US" sz="1800" b="0" i="1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</a:endParaRPr>
            </a:p>
          </p:txBody>
        </p:sp>
        <p:grpSp>
          <p:nvGrpSpPr>
            <p:cNvPr id="73764" name="Group 47"/>
            <p:cNvGrpSpPr>
              <a:grpSpLocks/>
            </p:cNvGrpSpPr>
            <p:nvPr/>
          </p:nvGrpSpPr>
          <p:grpSpPr bwMode="auto">
            <a:xfrm>
              <a:off x="433" y="3460"/>
              <a:ext cx="303" cy="262"/>
              <a:chOff x="3200" y="2009"/>
              <a:chExt cx="303" cy="262"/>
            </a:xfrm>
          </p:grpSpPr>
          <p:sp>
            <p:nvSpPr>
              <p:cNvPr id="73765" name="Line 48"/>
              <p:cNvSpPr>
                <a:spLocks noChangeShapeType="1"/>
              </p:cNvSpPr>
              <p:nvPr/>
            </p:nvSpPr>
            <p:spPr bwMode="auto">
              <a:xfrm>
                <a:off x="3200" y="2017"/>
                <a:ext cx="1" cy="254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766" name="Line 49"/>
              <p:cNvSpPr>
                <a:spLocks noChangeShapeType="1"/>
              </p:cNvSpPr>
              <p:nvPr/>
            </p:nvSpPr>
            <p:spPr bwMode="auto">
              <a:xfrm>
                <a:off x="3462" y="2017"/>
                <a:ext cx="41" cy="127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767" name="Line 50"/>
              <p:cNvSpPr>
                <a:spLocks noChangeShapeType="1"/>
              </p:cNvSpPr>
              <p:nvPr/>
            </p:nvSpPr>
            <p:spPr bwMode="auto">
              <a:xfrm flipH="1">
                <a:off x="3462" y="2144"/>
                <a:ext cx="41" cy="127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768" name="Rectangle 51"/>
              <p:cNvSpPr>
                <a:spLocks noChangeArrowheads="1"/>
              </p:cNvSpPr>
              <p:nvPr/>
            </p:nvSpPr>
            <p:spPr bwMode="auto">
              <a:xfrm>
                <a:off x="3383" y="2140"/>
                <a:ext cx="24" cy="1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300" b="0" i="1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</a:rPr>
                  <a:t>f</a:t>
                </a:r>
                <a:endParaRPr kumimoji="0" lang="en-US" altLang="en-US" sz="1800" b="0" i="1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3769" name="Rectangle 52"/>
              <p:cNvSpPr>
                <a:spLocks noChangeArrowheads="1"/>
              </p:cNvSpPr>
              <p:nvPr/>
            </p:nvSpPr>
            <p:spPr bwMode="auto">
              <a:xfrm>
                <a:off x="3236" y="2009"/>
                <a:ext cx="114" cy="18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2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Symbol" pitchFamily="18" charset="2"/>
                  </a:rPr>
                  <a:t>Y</a:t>
                </a:r>
                <a:endParaRPr kumimoji="0" lang="en-US" altLang="en-US" sz="1800" b="0" i="1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</p:grpSp>
      </p:grpSp>
      <p:grpSp>
        <p:nvGrpSpPr>
          <p:cNvPr id="3" name="Group 2"/>
          <p:cNvGrpSpPr/>
          <p:nvPr/>
        </p:nvGrpSpPr>
        <p:grpSpPr>
          <a:xfrm>
            <a:off x="1427163" y="1371600"/>
            <a:ext cx="4686300" cy="3279202"/>
            <a:chOff x="1427163" y="1371600"/>
            <a:chExt cx="4686300" cy="2944813"/>
          </a:xfrm>
        </p:grpSpPr>
        <p:graphicFrame>
          <p:nvGraphicFramePr>
            <p:cNvPr id="73738" name="Object 4"/>
            <p:cNvGraphicFramePr>
              <a:graphicFrameLocks noChangeAspect="1"/>
            </p:cNvGraphicFramePr>
            <p:nvPr>
              <p:extLst/>
            </p:nvPr>
          </p:nvGraphicFramePr>
          <p:xfrm>
            <a:off x="1427163" y="2911475"/>
            <a:ext cx="150812" cy="15557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949743" name="Equation" r:id="rId5" imgW="114151" imgH="215619" progId="Equation.3">
                    <p:embed/>
                  </p:oleObj>
                </mc:Choice>
                <mc:Fallback>
                  <p:oleObj name="Equation" r:id="rId5" imgW="114151" imgH="215619" progId="Equation.3">
                    <p:embed/>
                    <p:pic>
                      <p:nvPicPr>
                        <p:cNvPr id="73738" name="Object 4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427163" y="2911475"/>
                          <a:ext cx="150812" cy="15557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60" name="AutoShape 3"/>
            <p:cNvSpPr>
              <a:spLocks noChangeArrowheads="1"/>
            </p:cNvSpPr>
            <p:nvPr/>
          </p:nvSpPr>
          <p:spPr bwMode="auto">
            <a:xfrm>
              <a:off x="1770063" y="3969898"/>
              <a:ext cx="4343400" cy="346515"/>
            </a:xfrm>
            <a:prstGeom prst="parallelogram">
              <a:avLst>
                <a:gd name="adj" fmla="val 224263"/>
              </a:avLst>
            </a:prstGeom>
            <a:solidFill>
              <a:schemeClr val="bg1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pic>
          <p:nvPicPr>
            <p:cNvPr id="61" name="Picture 4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32125" y="1644268"/>
              <a:ext cx="1481138" cy="24540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4" name="Oval 36"/>
            <p:cNvSpPr>
              <a:spLocks noChangeArrowheads="1"/>
            </p:cNvSpPr>
            <p:nvPr/>
          </p:nvSpPr>
          <p:spPr bwMode="auto">
            <a:xfrm>
              <a:off x="4360863" y="4152812"/>
              <a:ext cx="228600" cy="5453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65" name="Oval 37"/>
            <p:cNvSpPr>
              <a:spLocks noChangeArrowheads="1"/>
            </p:cNvSpPr>
            <p:nvPr/>
          </p:nvSpPr>
          <p:spPr bwMode="auto">
            <a:xfrm>
              <a:off x="3427413" y="4152812"/>
              <a:ext cx="228600" cy="54534"/>
            </a:xfrm>
            <a:prstGeom prst="ellipse">
              <a:avLst/>
            </a:prstGeom>
            <a:solidFill>
              <a:srgbClr val="99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66" name="Oval 38"/>
            <p:cNvSpPr>
              <a:spLocks noChangeArrowheads="1"/>
            </p:cNvSpPr>
            <p:nvPr/>
          </p:nvSpPr>
          <p:spPr bwMode="auto">
            <a:xfrm>
              <a:off x="2932113" y="4152812"/>
              <a:ext cx="228600" cy="54534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67" name="Oval 39"/>
            <p:cNvSpPr>
              <a:spLocks noChangeArrowheads="1"/>
            </p:cNvSpPr>
            <p:nvPr/>
          </p:nvSpPr>
          <p:spPr bwMode="auto">
            <a:xfrm>
              <a:off x="3884613" y="4152812"/>
              <a:ext cx="228600" cy="54534"/>
            </a:xfrm>
            <a:prstGeom prst="ellipse">
              <a:avLst/>
            </a:prstGeom>
            <a:solidFill>
              <a:srgbClr val="00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68" name="Line 40"/>
            <p:cNvSpPr>
              <a:spLocks noChangeShapeType="1"/>
            </p:cNvSpPr>
            <p:nvPr/>
          </p:nvSpPr>
          <p:spPr bwMode="auto">
            <a:xfrm>
              <a:off x="3151188" y="3975578"/>
              <a:ext cx="3048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Line 41"/>
            <p:cNvSpPr>
              <a:spLocks noChangeShapeType="1"/>
            </p:cNvSpPr>
            <p:nvPr/>
          </p:nvSpPr>
          <p:spPr bwMode="auto">
            <a:xfrm>
              <a:off x="3608388" y="3975578"/>
              <a:ext cx="3048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Line 42"/>
            <p:cNvSpPr>
              <a:spLocks noChangeShapeType="1"/>
            </p:cNvSpPr>
            <p:nvPr/>
          </p:nvSpPr>
          <p:spPr bwMode="auto">
            <a:xfrm>
              <a:off x="4084638" y="3975578"/>
              <a:ext cx="3048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1" name="AutoShape 43"/>
            <p:cNvSpPr>
              <a:spLocks noChangeArrowheads="1"/>
            </p:cNvSpPr>
            <p:nvPr/>
          </p:nvSpPr>
          <p:spPr bwMode="auto">
            <a:xfrm>
              <a:off x="1770063" y="1371600"/>
              <a:ext cx="4343400" cy="346516"/>
            </a:xfrm>
            <a:prstGeom prst="parallelogram">
              <a:avLst>
                <a:gd name="adj" fmla="val 224262"/>
              </a:avLst>
            </a:prstGeom>
            <a:solidFill>
              <a:schemeClr val="bg1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72" name="Oval 44"/>
            <p:cNvSpPr>
              <a:spLocks noChangeArrowheads="1"/>
            </p:cNvSpPr>
            <p:nvPr/>
          </p:nvSpPr>
          <p:spPr bwMode="auto">
            <a:xfrm>
              <a:off x="2960688" y="1535201"/>
              <a:ext cx="228600" cy="5453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73" name="Oval 45"/>
            <p:cNvSpPr>
              <a:spLocks noChangeArrowheads="1"/>
            </p:cNvSpPr>
            <p:nvPr/>
          </p:nvSpPr>
          <p:spPr bwMode="auto">
            <a:xfrm>
              <a:off x="3427413" y="1535201"/>
              <a:ext cx="228600" cy="54534"/>
            </a:xfrm>
            <a:prstGeom prst="ellipse">
              <a:avLst/>
            </a:prstGeom>
            <a:solidFill>
              <a:srgbClr val="99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74" name="Oval 46"/>
            <p:cNvSpPr>
              <a:spLocks noChangeArrowheads="1"/>
            </p:cNvSpPr>
            <p:nvPr/>
          </p:nvSpPr>
          <p:spPr bwMode="auto">
            <a:xfrm>
              <a:off x="3884613" y="1535201"/>
              <a:ext cx="228600" cy="54534"/>
            </a:xfrm>
            <a:prstGeom prst="ellipse">
              <a:avLst/>
            </a:prstGeom>
            <a:solidFill>
              <a:srgbClr val="00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75" name="Oval 47"/>
            <p:cNvSpPr>
              <a:spLocks noChangeArrowheads="1"/>
            </p:cNvSpPr>
            <p:nvPr/>
          </p:nvSpPr>
          <p:spPr bwMode="auto">
            <a:xfrm>
              <a:off x="4351338" y="1535201"/>
              <a:ext cx="228600" cy="54534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76" name="Line 48"/>
            <p:cNvSpPr>
              <a:spLocks noChangeShapeType="1"/>
            </p:cNvSpPr>
            <p:nvPr/>
          </p:nvSpPr>
          <p:spPr bwMode="auto">
            <a:xfrm>
              <a:off x="4552950" y="3975578"/>
              <a:ext cx="3048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graphicFrame>
          <p:nvGraphicFramePr>
            <p:cNvPr id="77" name="Object 3"/>
            <p:cNvGraphicFramePr>
              <a:graphicFrameLocks noChangeAspect="1"/>
            </p:cNvGraphicFramePr>
            <p:nvPr>
              <p:extLst/>
            </p:nvPr>
          </p:nvGraphicFramePr>
          <p:xfrm>
            <a:off x="4724400" y="4130090"/>
            <a:ext cx="381000" cy="13633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949744" name="Equation" r:id="rId8" imgW="177338" imgH="88669" progId="Equation.3">
                    <p:embed/>
                  </p:oleObj>
                </mc:Choice>
                <mc:Fallback>
                  <p:oleObj name="Equation" r:id="rId8" imgW="177338" imgH="88669" progId="Equation.3">
                    <p:embed/>
                    <p:pic>
                      <p:nvPicPr>
                        <p:cNvPr id="77" name="Object 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724400" y="4130090"/>
                          <a:ext cx="381000" cy="13633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78" name="Object 4"/>
            <p:cNvGraphicFramePr>
              <a:graphicFrameLocks noChangeAspect="1"/>
            </p:cNvGraphicFramePr>
            <p:nvPr>
              <p:extLst/>
            </p:nvPr>
          </p:nvGraphicFramePr>
          <p:xfrm>
            <a:off x="4724400" y="1501117"/>
            <a:ext cx="381000" cy="13633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949745" name="Equation" r:id="rId10" imgW="177338" imgH="88669" progId="Equation.3">
                    <p:embed/>
                  </p:oleObj>
                </mc:Choice>
                <mc:Fallback>
                  <p:oleObj name="Equation" r:id="rId10" imgW="177338" imgH="88669" progId="Equation.3">
                    <p:embed/>
                    <p:pic>
                      <p:nvPicPr>
                        <p:cNvPr id="78" name="Object 4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724400" y="1501117"/>
                          <a:ext cx="381000" cy="13633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89" name="Line 57"/>
          <p:cNvSpPr>
            <a:spLocks noChangeShapeType="1"/>
          </p:cNvSpPr>
          <p:nvPr/>
        </p:nvSpPr>
        <p:spPr bwMode="auto">
          <a:xfrm flipV="1">
            <a:off x="1389063" y="2095500"/>
            <a:ext cx="0" cy="2667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grpSp>
        <p:nvGrpSpPr>
          <p:cNvPr id="90" name="Group 9"/>
          <p:cNvGrpSpPr>
            <a:grpSpLocks/>
          </p:cNvGrpSpPr>
          <p:nvPr/>
        </p:nvGrpSpPr>
        <p:grpSpPr bwMode="auto">
          <a:xfrm>
            <a:off x="6108897" y="4316413"/>
            <a:ext cx="463550" cy="407987"/>
            <a:chOff x="4830" y="2009"/>
            <a:chExt cx="258" cy="255"/>
          </a:xfrm>
        </p:grpSpPr>
        <p:sp>
          <p:nvSpPr>
            <p:cNvPr id="91" name="Line 10"/>
            <p:cNvSpPr>
              <a:spLocks noChangeShapeType="1"/>
            </p:cNvSpPr>
            <p:nvPr/>
          </p:nvSpPr>
          <p:spPr bwMode="auto">
            <a:xfrm>
              <a:off x="4830" y="2037"/>
              <a:ext cx="1" cy="214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" name="Line 11"/>
            <p:cNvSpPr>
              <a:spLocks noChangeShapeType="1"/>
            </p:cNvSpPr>
            <p:nvPr/>
          </p:nvSpPr>
          <p:spPr bwMode="auto">
            <a:xfrm>
              <a:off x="5051" y="2037"/>
              <a:ext cx="37" cy="107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" name="Line 12"/>
            <p:cNvSpPr>
              <a:spLocks noChangeShapeType="1"/>
            </p:cNvSpPr>
            <p:nvPr/>
          </p:nvSpPr>
          <p:spPr bwMode="auto">
            <a:xfrm flipH="1">
              <a:off x="5051" y="2144"/>
              <a:ext cx="37" cy="107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" name="Rectangle 13"/>
            <p:cNvSpPr>
              <a:spLocks noChangeArrowheads="1"/>
            </p:cNvSpPr>
            <p:nvPr/>
          </p:nvSpPr>
          <p:spPr bwMode="auto">
            <a:xfrm>
              <a:off x="4992" y="2140"/>
              <a:ext cx="25" cy="1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3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</a:rPr>
                <a:t>i</a:t>
              </a:r>
              <a:endParaRPr kumimoji="0" lang="en-US" altLang="en-US" sz="1800" b="0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96" name="Rectangle 14"/>
            <p:cNvSpPr>
              <a:spLocks noChangeArrowheads="1"/>
            </p:cNvSpPr>
            <p:nvPr/>
          </p:nvSpPr>
          <p:spPr bwMode="auto">
            <a:xfrm>
              <a:off x="4867" y="2009"/>
              <a:ext cx="124" cy="2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ymbol" pitchFamily="18" charset="2"/>
                </a:rPr>
                <a:t>Y</a:t>
              </a:r>
              <a:endParaRPr kumimoji="0" lang="en-US" altLang="en-US" sz="1800" b="0" i="1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</a:endParaRPr>
            </a:p>
          </p:txBody>
        </p:sp>
      </p:grpSp>
      <p:grpSp>
        <p:nvGrpSpPr>
          <p:cNvPr id="97" name="Group 16"/>
          <p:cNvGrpSpPr>
            <a:grpSpLocks/>
          </p:cNvGrpSpPr>
          <p:nvPr/>
        </p:nvGrpSpPr>
        <p:grpSpPr bwMode="auto">
          <a:xfrm>
            <a:off x="6204374" y="1429543"/>
            <a:ext cx="481013" cy="415925"/>
            <a:chOff x="3200" y="2009"/>
            <a:chExt cx="303" cy="262"/>
          </a:xfrm>
        </p:grpSpPr>
        <p:sp>
          <p:nvSpPr>
            <p:cNvPr id="98" name="Line 17"/>
            <p:cNvSpPr>
              <a:spLocks noChangeShapeType="1"/>
            </p:cNvSpPr>
            <p:nvPr/>
          </p:nvSpPr>
          <p:spPr bwMode="auto">
            <a:xfrm>
              <a:off x="3200" y="2017"/>
              <a:ext cx="1" cy="254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" name="Line 18"/>
            <p:cNvSpPr>
              <a:spLocks noChangeShapeType="1"/>
            </p:cNvSpPr>
            <p:nvPr/>
          </p:nvSpPr>
          <p:spPr bwMode="auto">
            <a:xfrm>
              <a:off x="3462" y="2017"/>
              <a:ext cx="41" cy="127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" name="Line 19"/>
            <p:cNvSpPr>
              <a:spLocks noChangeShapeType="1"/>
            </p:cNvSpPr>
            <p:nvPr/>
          </p:nvSpPr>
          <p:spPr bwMode="auto">
            <a:xfrm flipH="1">
              <a:off x="3462" y="2144"/>
              <a:ext cx="41" cy="127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" name="Rectangle 20"/>
            <p:cNvSpPr>
              <a:spLocks noChangeArrowheads="1"/>
            </p:cNvSpPr>
            <p:nvPr/>
          </p:nvSpPr>
          <p:spPr bwMode="auto">
            <a:xfrm>
              <a:off x="3383" y="2140"/>
              <a:ext cx="29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3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</a:rPr>
                <a:t>f</a:t>
              </a:r>
              <a:endParaRPr kumimoji="0" lang="en-US" altLang="en-US" sz="1800" b="0" i="1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02" name="Rectangle 21"/>
            <p:cNvSpPr>
              <a:spLocks noChangeArrowheads="1"/>
            </p:cNvSpPr>
            <p:nvPr/>
          </p:nvSpPr>
          <p:spPr bwMode="auto">
            <a:xfrm>
              <a:off x="3236" y="2009"/>
              <a:ext cx="140" cy="2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ymbol" pitchFamily="18" charset="2"/>
                </a:rPr>
                <a:t>Y</a:t>
              </a:r>
              <a:endParaRPr kumimoji="0" lang="en-US" altLang="en-US" sz="1800" b="0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</a:endParaRPr>
            </a:p>
          </p:txBody>
        </p:sp>
      </p:grpSp>
      <p:cxnSp>
        <p:nvCxnSpPr>
          <p:cNvPr id="57" name="Straight Connector 56"/>
          <p:cNvCxnSpPr/>
          <p:nvPr/>
        </p:nvCxnSpPr>
        <p:spPr>
          <a:xfrm>
            <a:off x="-14177" y="5024717"/>
            <a:ext cx="9144000" cy="0"/>
          </a:xfrm>
          <a:prstGeom prst="line">
            <a:avLst/>
          </a:prstGeom>
          <a:ln w="63500" cmpd="sng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55" name="Text Box 58"/>
          <p:cNvSpPr txBox="1">
            <a:spLocks noChangeArrowheads="1"/>
          </p:cNvSpPr>
          <p:nvPr/>
        </p:nvSpPr>
        <p:spPr bwMode="auto">
          <a:xfrm>
            <a:off x="374650" y="2743200"/>
            <a:ext cx="86433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</a:rPr>
              <a:t>time</a:t>
            </a:r>
          </a:p>
        </p:txBody>
      </p:sp>
    </p:spTree>
    <p:extLst>
      <p:ext uri="{BB962C8B-B14F-4D97-AF65-F5344CB8AC3E}">
        <p14:creationId xmlns:p14="http://schemas.microsoft.com/office/powerpoint/2010/main" val="2839023750"/>
      </p:ext>
    </p:extLst>
  </p:cSld>
  <p:clrMapOvr>
    <a:masterClrMapping/>
  </p:clrMapOvr>
  <p:transition advTm="9563"/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/>
          <p:nvPr/>
        </p:nvCxnSpPr>
        <p:spPr>
          <a:xfrm>
            <a:off x="0" y="990600"/>
            <a:ext cx="9144000" cy="0"/>
          </a:xfrm>
          <a:prstGeom prst="line">
            <a:avLst/>
          </a:prstGeom>
          <a:ln w="63500" cmpd="sng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93" name="Title 1"/>
          <p:cNvSpPr txBox="1">
            <a:spLocks/>
          </p:cNvSpPr>
          <p:nvPr/>
        </p:nvSpPr>
        <p:spPr bwMode="auto">
          <a:xfrm>
            <a:off x="304800" y="0"/>
            <a:ext cx="8534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</a:rPr>
              <a:t>Many Non-Abelian </a:t>
            </a:r>
            <a:r>
              <a:rPr kumimoji="0" lang="en-US" sz="4400" b="0" i="0" u="none" strike="noStrike" kern="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</a:rPr>
              <a:t>Anyons</a:t>
            </a:r>
            <a:endParaRPr kumimoji="0" lang="en-US" sz="4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</a:endParaRPr>
          </a:p>
        </p:txBody>
      </p:sp>
      <p:sp>
        <p:nvSpPr>
          <p:cNvPr id="73732" name="Line 4"/>
          <p:cNvSpPr>
            <a:spLocks noChangeShapeType="1"/>
          </p:cNvSpPr>
          <p:nvPr/>
        </p:nvSpPr>
        <p:spPr bwMode="auto">
          <a:xfrm flipV="1">
            <a:off x="7400925" y="2808288"/>
            <a:ext cx="1588" cy="191611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 type="triangle" w="med" len="med"/>
              </a14:hiddenLine>
            </a:ext>
          </a:extLst>
        </p:spPr>
        <p:txBody>
          <a:bodyPr wrap="non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73733" name="Line 8"/>
          <p:cNvSpPr>
            <a:spLocks noChangeShapeType="1"/>
          </p:cNvSpPr>
          <p:nvPr/>
        </p:nvSpPr>
        <p:spPr bwMode="auto">
          <a:xfrm flipV="1">
            <a:off x="7400925" y="2808288"/>
            <a:ext cx="1588" cy="191611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 type="triangle" w="med" len="med"/>
              </a14:hiddenLine>
            </a:ext>
          </a:extLst>
        </p:spPr>
        <p:txBody>
          <a:bodyPr wrap="non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grpSp>
        <p:nvGrpSpPr>
          <p:cNvPr id="73734" name="Group 9"/>
          <p:cNvGrpSpPr>
            <a:grpSpLocks/>
          </p:cNvGrpSpPr>
          <p:nvPr/>
        </p:nvGrpSpPr>
        <p:grpSpPr bwMode="auto">
          <a:xfrm>
            <a:off x="6108897" y="4316413"/>
            <a:ext cx="463550" cy="407987"/>
            <a:chOff x="4830" y="2009"/>
            <a:chExt cx="258" cy="255"/>
          </a:xfrm>
        </p:grpSpPr>
        <p:sp>
          <p:nvSpPr>
            <p:cNvPr id="73780" name="Line 10"/>
            <p:cNvSpPr>
              <a:spLocks noChangeShapeType="1"/>
            </p:cNvSpPr>
            <p:nvPr/>
          </p:nvSpPr>
          <p:spPr bwMode="auto">
            <a:xfrm>
              <a:off x="4830" y="2037"/>
              <a:ext cx="1" cy="214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3781" name="Line 11"/>
            <p:cNvSpPr>
              <a:spLocks noChangeShapeType="1"/>
            </p:cNvSpPr>
            <p:nvPr/>
          </p:nvSpPr>
          <p:spPr bwMode="auto">
            <a:xfrm>
              <a:off x="5051" y="2037"/>
              <a:ext cx="37" cy="107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3782" name="Line 12"/>
            <p:cNvSpPr>
              <a:spLocks noChangeShapeType="1"/>
            </p:cNvSpPr>
            <p:nvPr/>
          </p:nvSpPr>
          <p:spPr bwMode="auto">
            <a:xfrm flipH="1">
              <a:off x="5051" y="2144"/>
              <a:ext cx="37" cy="107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3783" name="Rectangle 13"/>
            <p:cNvSpPr>
              <a:spLocks noChangeArrowheads="1"/>
            </p:cNvSpPr>
            <p:nvPr/>
          </p:nvSpPr>
          <p:spPr bwMode="auto">
            <a:xfrm>
              <a:off x="4992" y="2140"/>
              <a:ext cx="25" cy="1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3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</a:rPr>
                <a:t>i</a:t>
              </a:r>
              <a:endParaRPr kumimoji="0" lang="en-US" altLang="en-US" sz="1800" b="0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73784" name="Rectangle 14"/>
            <p:cNvSpPr>
              <a:spLocks noChangeArrowheads="1"/>
            </p:cNvSpPr>
            <p:nvPr/>
          </p:nvSpPr>
          <p:spPr bwMode="auto">
            <a:xfrm>
              <a:off x="4867" y="2009"/>
              <a:ext cx="124" cy="2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ymbol" pitchFamily="18" charset="2"/>
                </a:rPr>
                <a:t>Y</a:t>
              </a:r>
              <a:endParaRPr kumimoji="0" lang="en-US" altLang="en-US" sz="1800" b="0" i="1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</a:endParaRPr>
            </a:p>
          </p:txBody>
        </p:sp>
      </p:grpSp>
      <p:grpSp>
        <p:nvGrpSpPr>
          <p:cNvPr id="73735" name="Group 16"/>
          <p:cNvGrpSpPr>
            <a:grpSpLocks/>
          </p:cNvGrpSpPr>
          <p:nvPr/>
        </p:nvGrpSpPr>
        <p:grpSpPr bwMode="auto">
          <a:xfrm>
            <a:off x="6204374" y="1429543"/>
            <a:ext cx="481013" cy="415925"/>
            <a:chOff x="3200" y="2009"/>
            <a:chExt cx="303" cy="262"/>
          </a:xfrm>
        </p:grpSpPr>
        <p:sp>
          <p:nvSpPr>
            <p:cNvPr id="73775" name="Line 17"/>
            <p:cNvSpPr>
              <a:spLocks noChangeShapeType="1"/>
            </p:cNvSpPr>
            <p:nvPr/>
          </p:nvSpPr>
          <p:spPr bwMode="auto">
            <a:xfrm>
              <a:off x="3200" y="2017"/>
              <a:ext cx="1" cy="254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3776" name="Line 18"/>
            <p:cNvSpPr>
              <a:spLocks noChangeShapeType="1"/>
            </p:cNvSpPr>
            <p:nvPr/>
          </p:nvSpPr>
          <p:spPr bwMode="auto">
            <a:xfrm>
              <a:off x="3462" y="2017"/>
              <a:ext cx="41" cy="127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3777" name="Line 19"/>
            <p:cNvSpPr>
              <a:spLocks noChangeShapeType="1"/>
            </p:cNvSpPr>
            <p:nvPr/>
          </p:nvSpPr>
          <p:spPr bwMode="auto">
            <a:xfrm flipH="1">
              <a:off x="3462" y="2144"/>
              <a:ext cx="41" cy="127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3778" name="Rectangle 20"/>
            <p:cNvSpPr>
              <a:spLocks noChangeArrowheads="1"/>
            </p:cNvSpPr>
            <p:nvPr/>
          </p:nvSpPr>
          <p:spPr bwMode="auto">
            <a:xfrm>
              <a:off x="3383" y="2140"/>
              <a:ext cx="29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3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</a:rPr>
                <a:t>f</a:t>
              </a:r>
              <a:endParaRPr kumimoji="0" lang="en-US" altLang="en-US" sz="1800" b="0" i="1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73779" name="Rectangle 21"/>
            <p:cNvSpPr>
              <a:spLocks noChangeArrowheads="1"/>
            </p:cNvSpPr>
            <p:nvPr/>
          </p:nvSpPr>
          <p:spPr bwMode="auto">
            <a:xfrm>
              <a:off x="3236" y="2009"/>
              <a:ext cx="140" cy="2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ymbol" pitchFamily="18" charset="2"/>
                </a:rPr>
                <a:t>Y</a:t>
              </a:r>
              <a:endParaRPr kumimoji="0" lang="en-US" altLang="en-US" sz="1800" b="0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</a:endParaRPr>
            </a:p>
          </p:txBody>
        </p:sp>
      </p:grpSp>
      <p:grpSp>
        <p:nvGrpSpPr>
          <p:cNvPr id="73736" name="Group 38"/>
          <p:cNvGrpSpPr>
            <a:grpSpLocks/>
          </p:cNvGrpSpPr>
          <p:nvPr/>
        </p:nvGrpSpPr>
        <p:grpSpPr bwMode="auto">
          <a:xfrm>
            <a:off x="5243557" y="2372417"/>
            <a:ext cx="3665537" cy="1270000"/>
            <a:chOff x="433" y="3233"/>
            <a:chExt cx="1888" cy="716"/>
          </a:xfrm>
        </p:grpSpPr>
        <p:graphicFrame>
          <p:nvGraphicFramePr>
            <p:cNvPr id="73761" name="Object 5"/>
            <p:cNvGraphicFramePr>
              <a:graphicFrameLocks noChangeAspect="1"/>
            </p:cNvGraphicFramePr>
            <p:nvPr/>
          </p:nvGraphicFramePr>
          <p:xfrm>
            <a:off x="958" y="3233"/>
            <a:ext cx="1087" cy="716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950766" name="Equation" r:id="rId3" imgW="1079032" imgH="710891" progId="Equation.3">
                    <p:embed/>
                  </p:oleObj>
                </mc:Choice>
                <mc:Fallback>
                  <p:oleObj name="Equation" r:id="rId3" imgW="1079032" imgH="710891" progId="Equation.3">
                    <p:embed/>
                    <p:pic>
                      <p:nvPicPr>
                        <p:cNvPr id="73761" name="Object 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958" y="3233"/>
                          <a:ext cx="1087" cy="716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73762" name="Group 40"/>
            <p:cNvGrpSpPr>
              <a:grpSpLocks/>
            </p:cNvGrpSpPr>
            <p:nvPr/>
          </p:nvGrpSpPr>
          <p:grpSpPr bwMode="auto">
            <a:xfrm>
              <a:off x="2063" y="3463"/>
              <a:ext cx="258" cy="243"/>
              <a:chOff x="4830" y="2009"/>
              <a:chExt cx="258" cy="243"/>
            </a:xfrm>
          </p:grpSpPr>
          <p:sp>
            <p:nvSpPr>
              <p:cNvPr id="73770" name="Line 41"/>
              <p:cNvSpPr>
                <a:spLocks noChangeShapeType="1"/>
              </p:cNvSpPr>
              <p:nvPr/>
            </p:nvSpPr>
            <p:spPr bwMode="auto">
              <a:xfrm>
                <a:off x="4830" y="2037"/>
                <a:ext cx="1" cy="214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771" name="Line 42"/>
              <p:cNvSpPr>
                <a:spLocks noChangeShapeType="1"/>
              </p:cNvSpPr>
              <p:nvPr/>
            </p:nvSpPr>
            <p:spPr bwMode="auto">
              <a:xfrm>
                <a:off x="5051" y="2037"/>
                <a:ext cx="37" cy="107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772" name="Line 43"/>
              <p:cNvSpPr>
                <a:spLocks noChangeShapeType="1"/>
              </p:cNvSpPr>
              <p:nvPr/>
            </p:nvSpPr>
            <p:spPr bwMode="auto">
              <a:xfrm flipH="1">
                <a:off x="5051" y="2144"/>
                <a:ext cx="37" cy="107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773" name="Rectangle 44"/>
              <p:cNvSpPr>
                <a:spLocks noChangeArrowheads="1"/>
              </p:cNvSpPr>
              <p:nvPr/>
            </p:nvSpPr>
            <p:spPr bwMode="auto">
              <a:xfrm>
                <a:off x="4992" y="2140"/>
                <a:ext cx="23" cy="1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300" b="0" i="1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</a:rPr>
                  <a:t>i</a:t>
                </a:r>
                <a:endParaRPr kumimoji="0" lang="en-US" altLang="en-US" sz="1800" b="0" i="1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3774" name="Rectangle 45"/>
              <p:cNvSpPr>
                <a:spLocks noChangeArrowheads="1"/>
              </p:cNvSpPr>
              <p:nvPr/>
            </p:nvSpPr>
            <p:spPr bwMode="auto">
              <a:xfrm>
                <a:off x="4867" y="2009"/>
                <a:ext cx="114" cy="18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2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Symbol" pitchFamily="18" charset="2"/>
                  </a:rPr>
                  <a:t>Y</a:t>
                </a:r>
                <a:endParaRPr kumimoji="0" lang="en-US" altLang="en-US" sz="1800" b="0" i="1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</p:grpSp>
        <p:sp>
          <p:nvSpPr>
            <p:cNvPr id="73763" name="Rectangle 46"/>
            <p:cNvSpPr>
              <a:spLocks noChangeArrowheads="1"/>
            </p:cNvSpPr>
            <p:nvPr/>
          </p:nvSpPr>
          <p:spPr bwMode="auto">
            <a:xfrm>
              <a:off x="822" y="3491"/>
              <a:ext cx="89" cy="2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</a:rPr>
                <a:t>=</a:t>
              </a:r>
              <a:endParaRPr kumimoji="0" lang="en-US" altLang="en-US" sz="1800" b="0" i="1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</a:endParaRPr>
            </a:p>
          </p:txBody>
        </p:sp>
        <p:grpSp>
          <p:nvGrpSpPr>
            <p:cNvPr id="73764" name="Group 47"/>
            <p:cNvGrpSpPr>
              <a:grpSpLocks/>
            </p:cNvGrpSpPr>
            <p:nvPr/>
          </p:nvGrpSpPr>
          <p:grpSpPr bwMode="auto">
            <a:xfrm>
              <a:off x="433" y="3460"/>
              <a:ext cx="303" cy="262"/>
              <a:chOff x="3200" y="2009"/>
              <a:chExt cx="303" cy="262"/>
            </a:xfrm>
          </p:grpSpPr>
          <p:sp>
            <p:nvSpPr>
              <p:cNvPr id="73765" name="Line 48"/>
              <p:cNvSpPr>
                <a:spLocks noChangeShapeType="1"/>
              </p:cNvSpPr>
              <p:nvPr/>
            </p:nvSpPr>
            <p:spPr bwMode="auto">
              <a:xfrm>
                <a:off x="3200" y="2017"/>
                <a:ext cx="1" cy="254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766" name="Line 49"/>
              <p:cNvSpPr>
                <a:spLocks noChangeShapeType="1"/>
              </p:cNvSpPr>
              <p:nvPr/>
            </p:nvSpPr>
            <p:spPr bwMode="auto">
              <a:xfrm>
                <a:off x="3462" y="2017"/>
                <a:ext cx="41" cy="127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767" name="Line 50"/>
              <p:cNvSpPr>
                <a:spLocks noChangeShapeType="1"/>
              </p:cNvSpPr>
              <p:nvPr/>
            </p:nvSpPr>
            <p:spPr bwMode="auto">
              <a:xfrm flipH="1">
                <a:off x="3462" y="2144"/>
                <a:ext cx="41" cy="127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768" name="Rectangle 51"/>
              <p:cNvSpPr>
                <a:spLocks noChangeArrowheads="1"/>
              </p:cNvSpPr>
              <p:nvPr/>
            </p:nvSpPr>
            <p:spPr bwMode="auto">
              <a:xfrm>
                <a:off x="3383" y="2140"/>
                <a:ext cx="24" cy="1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300" b="0" i="1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</a:rPr>
                  <a:t>f</a:t>
                </a:r>
                <a:endParaRPr kumimoji="0" lang="en-US" altLang="en-US" sz="1800" b="0" i="1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3769" name="Rectangle 52"/>
              <p:cNvSpPr>
                <a:spLocks noChangeArrowheads="1"/>
              </p:cNvSpPr>
              <p:nvPr/>
            </p:nvSpPr>
            <p:spPr bwMode="auto">
              <a:xfrm>
                <a:off x="3236" y="2009"/>
                <a:ext cx="114" cy="18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2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Symbol" pitchFamily="18" charset="2"/>
                  </a:rPr>
                  <a:t>Y</a:t>
                </a:r>
                <a:endParaRPr kumimoji="0" lang="en-US" altLang="en-US" sz="1800" b="0" i="1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</p:grpSp>
      </p:grpSp>
      <p:grpSp>
        <p:nvGrpSpPr>
          <p:cNvPr id="73737" name="Group 55"/>
          <p:cNvGrpSpPr>
            <a:grpSpLocks/>
          </p:cNvGrpSpPr>
          <p:nvPr/>
        </p:nvGrpSpPr>
        <p:grpSpPr bwMode="auto">
          <a:xfrm>
            <a:off x="1762125" y="1371600"/>
            <a:ext cx="4343400" cy="3291123"/>
            <a:chOff x="1762125" y="1371600"/>
            <a:chExt cx="4343400" cy="4114800"/>
          </a:xfrm>
        </p:grpSpPr>
        <p:sp>
          <p:nvSpPr>
            <p:cNvPr id="73743" name="AutoShape 7"/>
            <p:cNvSpPr>
              <a:spLocks noChangeArrowheads="1"/>
            </p:cNvSpPr>
            <p:nvPr/>
          </p:nvSpPr>
          <p:spPr bwMode="auto">
            <a:xfrm>
              <a:off x="1762125" y="5002213"/>
              <a:ext cx="4343400" cy="484187"/>
            </a:xfrm>
            <a:prstGeom prst="parallelogram">
              <a:avLst>
                <a:gd name="adj" fmla="val 224263"/>
              </a:avLst>
            </a:prstGeom>
            <a:solidFill>
              <a:schemeClr val="bg1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73744" name="Oval 23"/>
            <p:cNvSpPr>
              <a:spLocks noChangeArrowheads="1"/>
            </p:cNvSpPr>
            <p:nvPr/>
          </p:nvSpPr>
          <p:spPr bwMode="auto">
            <a:xfrm>
              <a:off x="4352925" y="5257800"/>
              <a:ext cx="228600" cy="762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73745" name="Oval 24"/>
            <p:cNvSpPr>
              <a:spLocks noChangeArrowheads="1"/>
            </p:cNvSpPr>
            <p:nvPr/>
          </p:nvSpPr>
          <p:spPr bwMode="auto">
            <a:xfrm>
              <a:off x="3419475" y="5257800"/>
              <a:ext cx="228600" cy="76200"/>
            </a:xfrm>
            <a:prstGeom prst="ellipse">
              <a:avLst/>
            </a:prstGeom>
            <a:solidFill>
              <a:srgbClr val="99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73746" name="Oval 25"/>
            <p:cNvSpPr>
              <a:spLocks noChangeArrowheads="1"/>
            </p:cNvSpPr>
            <p:nvPr/>
          </p:nvSpPr>
          <p:spPr bwMode="auto">
            <a:xfrm>
              <a:off x="2924175" y="5257800"/>
              <a:ext cx="228600" cy="76200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73747" name="Oval 26"/>
            <p:cNvSpPr>
              <a:spLocks noChangeArrowheads="1"/>
            </p:cNvSpPr>
            <p:nvPr/>
          </p:nvSpPr>
          <p:spPr bwMode="auto">
            <a:xfrm>
              <a:off x="3876675" y="5257800"/>
              <a:ext cx="228600" cy="76200"/>
            </a:xfrm>
            <a:prstGeom prst="ellipse">
              <a:avLst/>
            </a:prstGeom>
            <a:solidFill>
              <a:srgbClr val="00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</a:endParaRPr>
            </a:p>
          </p:txBody>
        </p:sp>
        <p:pic>
          <p:nvPicPr>
            <p:cNvPr id="73748" name="Picture 27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05125" y="1752600"/>
              <a:ext cx="1828800" cy="3429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3749" name="AutoShape 28"/>
            <p:cNvSpPr>
              <a:spLocks noChangeArrowheads="1"/>
            </p:cNvSpPr>
            <p:nvPr/>
          </p:nvSpPr>
          <p:spPr bwMode="auto">
            <a:xfrm>
              <a:off x="1762125" y="1371600"/>
              <a:ext cx="4343400" cy="484188"/>
            </a:xfrm>
            <a:prstGeom prst="parallelogram">
              <a:avLst>
                <a:gd name="adj" fmla="val 224262"/>
              </a:avLst>
            </a:prstGeom>
            <a:solidFill>
              <a:schemeClr val="bg1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73750" name="Oval 29"/>
            <p:cNvSpPr>
              <a:spLocks noChangeArrowheads="1"/>
            </p:cNvSpPr>
            <p:nvPr/>
          </p:nvSpPr>
          <p:spPr bwMode="auto">
            <a:xfrm>
              <a:off x="2952750" y="1600200"/>
              <a:ext cx="228600" cy="762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73751" name="Oval 30"/>
            <p:cNvSpPr>
              <a:spLocks noChangeArrowheads="1"/>
            </p:cNvSpPr>
            <p:nvPr/>
          </p:nvSpPr>
          <p:spPr bwMode="auto">
            <a:xfrm>
              <a:off x="3419475" y="1600200"/>
              <a:ext cx="228600" cy="76200"/>
            </a:xfrm>
            <a:prstGeom prst="ellipse">
              <a:avLst/>
            </a:prstGeom>
            <a:solidFill>
              <a:srgbClr val="99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73752" name="Oval 31"/>
            <p:cNvSpPr>
              <a:spLocks noChangeArrowheads="1"/>
            </p:cNvSpPr>
            <p:nvPr/>
          </p:nvSpPr>
          <p:spPr bwMode="auto">
            <a:xfrm>
              <a:off x="3876675" y="1600200"/>
              <a:ext cx="228600" cy="76200"/>
            </a:xfrm>
            <a:prstGeom prst="ellipse">
              <a:avLst/>
            </a:prstGeom>
            <a:solidFill>
              <a:srgbClr val="00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73753" name="Oval 32"/>
            <p:cNvSpPr>
              <a:spLocks noChangeArrowheads="1"/>
            </p:cNvSpPr>
            <p:nvPr/>
          </p:nvSpPr>
          <p:spPr bwMode="auto">
            <a:xfrm>
              <a:off x="4343400" y="1600200"/>
              <a:ext cx="228600" cy="76200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73754" name="Line 33"/>
            <p:cNvSpPr>
              <a:spLocks noChangeShapeType="1"/>
            </p:cNvSpPr>
            <p:nvPr/>
          </p:nvSpPr>
          <p:spPr bwMode="auto">
            <a:xfrm>
              <a:off x="3143250" y="5010150"/>
              <a:ext cx="3048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3755" name="Line 34"/>
            <p:cNvSpPr>
              <a:spLocks noChangeShapeType="1"/>
            </p:cNvSpPr>
            <p:nvPr/>
          </p:nvSpPr>
          <p:spPr bwMode="auto">
            <a:xfrm>
              <a:off x="3619500" y="5010150"/>
              <a:ext cx="3048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3756" name="Line 35"/>
            <p:cNvSpPr>
              <a:spLocks noChangeShapeType="1"/>
            </p:cNvSpPr>
            <p:nvPr/>
          </p:nvSpPr>
          <p:spPr bwMode="auto">
            <a:xfrm>
              <a:off x="4086225" y="5010150"/>
              <a:ext cx="3048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3757" name="Line 36"/>
            <p:cNvSpPr>
              <a:spLocks noChangeShapeType="1"/>
            </p:cNvSpPr>
            <p:nvPr/>
          </p:nvSpPr>
          <p:spPr bwMode="auto">
            <a:xfrm>
              <a:off x="2905125" y="5010150"/>
              <a:ext cx="762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3758" name="Line 37"/>
            <p:cNvSpPr>
              <a:spLocks noChangeShapeType="1"/>
            </p:cNvSpPr>
            <p:nvPr/>
          </p:nvSpPr>
          <p:spPr bwMode="auto">
            <a:xfrm>
              <a:off x="4552950" y="5010150"/>
              <a:ext cx="3048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graphicFrame>
          <p:nvGraphicFramePr>
            <p:cNvPr id="73759" name="Object 2"/>
            <p:cNvGraphicFramePr>
              <a:graphicFrameLocks noChangeAspect="1"/>
            </p:cNvGraphicFramePr>
            <p:nvPr/>
          </p:nvGraphicFramePr>
          <p:xfrm>
            <a:off x="4724400" y="5226050"/>
            <a:ext cx="381000" cy="1905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950767" name="Equation" r:id="rId6" imgW="177338" imgH="88669" progId="Equation.3">
                    <p:embed/>
                  </p:oleObj>
                </mc:Choice>
                <mc:Fallback>
                  <p:oleObj name="Equation" r:id="rId6" imgW="177338" imgH="88669" progId="Equation.3">
                    <p:embed/>
                    <p:pic>
                      <p:nvPicPr>
                        <p:cNvPr id="73759" name="Object 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724400" y="5226050"/>
                          <a:ext cx="381000" cy="19050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73760" name="Object 3"/>
            <p:cNvGraphicFramePr>
              <a:graphicFrameLocks noChangeAspect="1"/>
            </p:cNvGraphicFramePr>
            <p:nvPr/>
          </p:nvGraphicFramePr>
          <p:xfrm>
            <a:off x="4724400" y="1552575"/>
            <a:ext cx="381000" cy="1905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950768" name="Equation" r:id="rId8" imgW="177338" imgH="88669" progId="Equation.3">
                    <p:embed/>
                  </p:oleObj>
                </mc:Choice>
                <mc:Fallback>
                  <p:oleObj name="Equation" r:id="rId8" imgW="177338" imgH="88669" progId="Equation.3">
                    <p:embed/>
                    <p:pic>
                      <p:nvPicPr>
                        <p:cNvPr id="73760" name="Object 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724400" y="1552575"/>
                          <a:ext cx="381000" cy="19050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aphicFrame>
        <p:nvGraphicFramePr>
          <p:cNvPr id="73738" name="Object 4"/>
          <p:cNvGraphicFramePr>
            <a:graphicFrameLocks noChangeAspect="1"/>
          </p:cNvGraphicFramePr>
          <p:nvPr/>
        </p:nvGraphicFramePr>
        <p:xfrm>
          <a:off x="1427163" y="2911475"/>
          <a:ext cx="150812" cy="155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50769" name="Equation" r:id="rId9" imgW="114151" imgH="215619" progId="Equation.3">
                  <p:embed/>
                </p:oleObj>
              </mc:Choice>
              <mc:Fallback>
                <p:oleObj name="Equation" r:id="rId9" imgW="114151" imgH="215619" progId="Equation.3">
                  <p:embed/>
                  <p:pic>
                    <p:nvPicPr>
                      <p:cNvPr id="73738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27163" y="2911475"/>
                        <a:ext cx="150812" cy="1555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3739" name="Line 57"/>
          <p:cNvSpPr>
            <a:spLocks noChangeShapeType="1"/>
          </p:cNvSpPr>
          <p:nvPr/>
        </p:nvSpPr>
        <p:spPr bwMode="auto">
          <a:xfrm flipV="1">
            <a:off x="1389063" y="2095500"/>
            <a:ext cx="0" cy="2667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73740" name="Text Box 58"/>
          <p:cNvSpPr txBox="1">
            <a:spLocks noChangeArrowheads="1"/>
          </p:cNvSpPr>
          <p:nvPr/>
        </p:nvSpPr>
        <p:spPr bwMode="auto">
          <a:xfrm>
            <a:off x="374650" y="2743200"/>
            <a:ext cx="86433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</a:rPr>
              <a:t>time</a:t>
            </a:r>
          </a:p>
        </p:txBody>
      </p:sp>
      <p:cxnSp>
        <p:nvCxnSpPr>
          <p:cNvPr id="57" name="Straight Connector 56"/>
          <p:cNvCxnSpPr/>
          <p:nvPr/>
        </p:nvCxnSpPr>
        <p:spPr>
          <a:xfrm>
            <a:off x="-14177" y="5024717"/>
            <a:ext cx="9144000" cy="0"/>
          </a:xfrm>
          <a:prstGeom prst="line">
            <a:avLst/>
          </a:prstGeom>
          <a:ln w="63500" cmpd="sng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0387560"/>
      </p:ext>
    </p:extLst>
  </p:cSld>
  <p:clrMapOvr>
    <a:masterClrMapping/>
  </p:clrMapOvr>
  <p:transition advTm="9563"/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/>
          <p:nvPr/>
        </p:nvCxnSpPr>
        <p:spPr>
          <a:xfrm>
            <a:off x="0" y="990600"/>
            <a:ext cx="9144000" cy="0"/>
          </a:xfrm>
          <a:prstGeom prst="line">
            <a:avLst/>
          </a:prstGeom>
          <a:ln w="63500" cmpd="sng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93" name="Title 1"/>
          <p:cNvSpPr txBox="1">
            <a:spLocks/>
          </p:cNvSpPr>
          <p:nvPr/>
        </p:nvSpPr>
        <p:spPr bwMode="auto">
          <a:xfrm>
            <a:off x="304800" y="0"/>
            <a:ext cx="8534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</a:rPr>
              <a:t>Many Non-Abelian </a:t>
            </a:r>
            <a:r>
              <a:rPr kumimoji="0" lang="en-US" sz="4400" b="0" i="0" u="none" strike="noStrike" kern="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</a:rPr>
              <a:t>Anyons</a:t>
            </a:r>
            <a:endParaRPr kumimoji="0" lang="en-US" sz="4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</a:endParaRPr>
          </a:p>
        </p:txBody>
      </p:sp>
      <p:sp>
        <p:nvSpPr>
          <p:cNvPr id="73732" name="Line 4"/>
          <p:cNvSpPr>
            <a:spLocks noChangeShapeType="1"/>
          </p:cNvSpPr>
          <p:nvPr/>
        </p:nvSpPr>
        <p:spPr bwMode="auto">
          <a:xfrm flipV="1">
            <a:off x="7400925" y="2808288"/>
            <a:ext cx="1588" cy="191611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 type="triangle" w="med" len="med"/>
              </a14:hiddenLine>
            </a:ext>
          </a:extLst>
        </p:spPr>
        <p:txBody>
          <a:bodyPr wrap="non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73733" name="Line 8"/>
          <p:cNvSpPr>
            <a:spLocks noChangeShapeType="1"/>
          </p:cNvSpPr>
          <p:nvPr/>
        </p:nvSpPr>
        <p:spPr bwMode="auto">
          <a:xfrm flipV="1">
            <a:off x="7400925" y="2808288"/>
            <a:ext cx="1588" cy="191611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 type="triangle" w="med" len="med"/>
              </a14:hiddenLine>
            </a:ext>
          </a:extLst>
        </p:spPr>
        <p:txBody>
          <a:bodyPr wrap="non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grpSp>
        <p:nvGrpSpPr>
          <p:cNvPr id="73734" name="Group 9"/>
          <p:cNvGrpSpPr>
            <a:grpSpLocks/>
          </p:cNvGrpSpPr>
          <p:nvPr/>
        </p:nvGrpSpPr>
        <p:grpSpPr bwMode="auto">
          <a:xfrm>
            <a:off x="6108897" y="4316413"/>
            <a:ext cx="463550" cy="407987"/>
            <a:chOff x="4830" y="2009"/>
            <a:chExt cx="258" cy="255"/>
          </a:xfrm>
        </p:grpSpPr>
        <p:sp>
          <p:nvSpPr>
            <p:cNvPr id="73780" name="Line 10"/>
            <p:cNvSpPr>
              <a:spLocks noChangeShapeType="1"/>
            </p:cNvSpPr>
            <p:nvPr/>
          </p:nvSpPr>
          <p:spPr bwMode="auto">
            <a:xfrm>
              <a:off x="4830" y="2037"/>
              <a:ext cx="1" cy="214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3781" name="Line 11"/>
            <p:cNvSpPr>
              <a:spLocks noChangeShapeType="1"/>
            </p:cNvSpPr>
            <p:nvPr/>
          </p:nvSpPr>
          <p:spPr bwMode="auto">
            <a:xfrm>
              <a:off x="5051" y="2037"/>
              <a:ext cx="37" cy="107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3782" name="Line 12"/>
            <p:cNvSpPr>
              <a:spLocks noChangeShapeType="1"/>
            </p:cNvSpPr>
            <p:nvPr/>
          </p:nvSpPr>
          <p:spPr bwMode="auto">
            <a:xfrm flipH="1">
              <a:off x="5051" y="2144"/>
              <a:ext cx="37" cy="107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3783" name="Rectangle 13"/>
            <p:cNvSpPr>
              <a:spLocks noChangeArrowheads="1"/>
            </p:cNvSpPr>
            <p:nvPr/>
          </p:nvSpPr>
          <p:spPr bwMode="auto">
            <a:xfrm>
              <a:off x="4992" y="2140"/>
              <a:ext cx="25" cy="1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3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</a:rPr>
                <a:t>i</a:t>
              </a:r>
              <a:endParaRPr kumimoji="0" lang="en-US" altLang="en-US" sz="1800" b="0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73784" name="Rectangle 14"/>
            <p:cNvSpPr>
              <a:spLocks noChangeArrowheads="1"/>
            </p:cNvSpPr>
            <p:nvPr/>
          </p:nvSpPr>
          <p:spPr bwMode="auto">
            <a:xfrm>
              <a:off x="4867" y="2009"/>
              <a:ext cx="124" cy="2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ymbol" pitchFamily="18" charset="2"/>
                </a:rPr>
                <a:t>Y</a:t>
              </a:r>
              <a:endParaRPr kumimoji="0" lang="en-US" altLang="en-US" sz="1800" b="0" i="1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</a:endParaRPr>
            </a:p>
          </p:txBody>
        </p:sp>
      </p:grpSp>
      <p:grpSp>
        <p:nvGrpSpPr>
          <p:cNvPr id="73735" name="Group 16"/>
          <p:cNvGrpSpPr>
            <a:grpSpLocks/>
          </p:cNvGrpSpPr>
          <p:nvPr/>
        </p:nvGrpSpPr>
        <p:grpSpPr bwMode="auto">
          <a:xfrm>
            <a:off x="6204374" y="1429543"/>
            <a:ext cx="481013" cy="415925"/>
            <a:chOff x="3200" y="2009"/>
            <a:chExt cx="303" cy="262"/>
          </a:xfrm>
        </p:grpSpPr>
        <p:sp>
          <p:nvSpPr>
            <p:cNvPr id="73775" name="Line 17"/>
            <p:cNvSpPr>
              <a:spLocks noChangeShapeType="1"/>
            </p:cNvSpPr>
            <p:nvPr/>
          </p:nvSpPr>
          <p:spPr bwMode="auto">
            <a:xfrm>
              <a:off x="3200" y="2017"/>
              <a:ext cx="1" cy="254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3776" name="Line 18"/>
            <p:cNvSpPr>
              <a:spLocks noChangeShapeType="1"/>
            </p:cNvSpPr>
            <p:nvPr/>
          </p:nvSpPr>
          <p:spPr bwMode="auto">
            <a:xfrm>
              <a:off x="3462" y="2017"/>
              <a:ext cx="41" cy="127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3777" name="Line 19"/>
            <p:cNvSpPr>
              <a:spLocks noChangeShapeType="1"/>
            </p:cNvSpPr>
            <p:nvPr/>
          </p:nvSpPr>
          <p:spPr bwMode="auto">
            <a:xfrm flipH="1">
              <a:off x="3462" y="2144"/>
              <a:ext cx="41" cy="127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3778" name="Rectangle 20"/>
            <p:cNvSpPr>
              <a:spLocks noChangeArrowheads="1"/>
            </p:cNvSpPr>
            <p:nvPr/>
          </p:nvSpPr>
          <p:spPr bwMode="auto">
            <a:xfrm>
              <a:off x="3383" y="2140"/>
              <a:ext cx="29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3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</a:rPr>
                <a:t>f</a:t>
              </a:r>
              <a:endParaRPr kumimoji="0" lang="en-US" altLang="en-US" sz="1800" b="0" i="1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73779" name="Rectangle 21"/>
            <p:cNvSpPr>
              <a:spLocks noChangeArrowheads="1"/>
            </p:cNvSpPr>
            <p:nvPr/>
          </p:nvSpPr>
          <p:spPr bwMode="auto">
            <a:xfrm>
              <a:off x="3236" y="2009"/>
              <a:ext cx="140" cy="2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ymbol" pitchFamily="18" charset="2"/>
                </a:rPr>
                <a:t>Y</a:t>
              </a:r>
              <a:endParaRPr kumimoji="0" lang="en-US" altLang="en-US" sz="1800" b="0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</a:endParaRPr>
            </a:p>
          </p:txBody>
        </p:sp>
      </p:grpSp>
      <p:grpSp>
        <p:nvGrpSpPr>
          <p:cNvPr id="73736" name="Group 38"/>
          <p:cNvGrpSpPr>
            <a:grpSpLocks/>
          </p:cNvGrpSpPr>
          <p:nvPr/>
        </p:nvGrpSpPr>
        <p:grpSpPr bwMode="auto">
          <a:xfrm>
            <a:off x="5243557" y="2372417"/>
            <a:ext cx="3665537" cy="1270000"/>
            <a:chOff x="433" y="3233"/>
            <a:chExt cx="1888" cy="716"/>
          </a:xfrm>
        </p:grpSpPr>
        <p:graphicFrame>
          <p:nvGraphicFramePr>
            <p:cNvPr id="73761" name="Object 5"/>
            <p:cNvGraphicFramePr>
              <a:graphicFrameLocks noChangeAspect="1"/>
            </p:cNvGraphicFramePr>
            <p:nvPr/>
          </p:nvGraphicFramePr>
          <p:xfrm>
            <a:off x="958" y="3233"/>
            <a:ext cx="1087" cy="716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951790" name="Equation" r:id="rId3" imgW="1079032" imgH="710891" progId="Equation.3">
                    <p:embed/>
                  </p:oleObj>
                </mc:Choice>
                <mc:Fallback>
                  <p:oleObj name="Equation" r:id="rId3" imgW="1079032" imgH="710891" progId="Equation.3">
                    <p:embed/>
                    <p:pic>
                      <p:nvPicPr>
                        <p:cNvPr id="73761" name="Object 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958" y="3233"/>
                          <a:ext cx="1087" cy="716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73762" name="Group 40"/>
            <p:cNvGrpSpPr>
              <a:grpSpLocks/>
            </p:cNvGrpSpPr>
            <p:nvPr/>
          </p:nvGrpSpPr>
          <p:grpSpPr bwMode="auto">
            <a:xfrm>
              <a:off x="2063" y="3463"/>
              <a:ext cx="258" cy="243"/>
              <a:chOff x="4830" y="2009"/>
              <a:chExt cx="258" cy="243"/>
            </a:xfrm>
          </p:grpSpPr>
          <p:sp>
            <p:nvSpPr>
              <p:cNvPr id="73770" name="Line 41"/>
              <p:cNvSpPr>
                <a:spLocks noChangeShapeType="1"/>
              </p:cNvSpPr>
              <p:nvPr/>
            </p:nvSpPr>
            <p:spPr bwMode="auto">
              <a:xfrm>
                <a:off x="4830" y="2037"/>
                <a:ext cx="1" cy="214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771" name="Line 42"/>
              <p:cNvSpPr>
                <a:spLocks noChangeShapeType="1"/>
              </p:cNvSpPr>
              <p:nvPr/>
            </p:nvSpPr>
            <p:spPr bwMode="auto">
              <a:xfrm>
                <a:off x="5051" y="2037"/>
                <a:ext cx="37" cy="107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772" name="Line 43"/>
              <p:cNvSpPr>
                <a:spLocks noChangeShapeType="1"/>
              </p:cNvSpPr>
              <p:nvPr/>
            </p:nvSpPr>
            <p:spPr bwMode="auto">
              <a:xfrm flipH="1">
                <a:off x="5051" y="2144"/>
                <a:ext cx="37" cy="107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773" name="Rectangle 44"/>
              <p:cNvSpPr>
                <a:spLocks noChangeArrowheads="1"/>
              </p:cNvSpPr>
              <p:nvPr/>
            </p:nvSpPr>
            <p:spPr bwMode="auto">
              <a:xfrm>
                <a:off x="4992" y="2140"/>
                <a:ext cx="23" cy="1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300" b="0" i="1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</a:rPr>
                  <a:t>i</a:t>
                </a:r>
                <a:endParaRPr kumimoji="0" lang="en-US" altLang="en-US" sz="1800" b="0" i="1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3774" name="Rectangle 45"/>
              <p:cNvSpPr>
                <a:spLocks noChangeArrowheads="1"/>
              </p:cNvSpPr>
              <p:nvPr/>
            </p:nvSpPr>
            <p:spPr bwMode="auto">
              <a:xfrm>
                <a:off x="4867" y="2009"/>
                <a:ext cx="114" cy="18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2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Symbol" pitchFamily="18" charset="2"/>
                  </a:rPr>
                  <a:t>Y</a:t>
                </a:r>
                <a:endParaRPr kumimoji="0" lang="en-US" altLang="en-US" sz="1800" b="0" i="1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</p:grpSp>
        <p:sp>
          <p:nvSpPr>
            <p:cNvPr id="73763" name="Rectangle 46"/>
            <p:cNvSpPr>
              <a:spLocks noChangeArrowheads="1"/>
            </p:cNvSpPr>
            <p:nvPr/>
          </p:nvSpPr>
          <p:spPr bwMode="auto">
            <a:xfrm>
              <a:off x="822" y="3491"/>
              <a:ext cx="89" cy="2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</a:rPr>
                <a:t>=</a:t>
              </a:r>
              <a:endParaRPr kumimoji="0" lang="en-US" altLang="en-US" sz="1800" b="0" i="1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</a:endParaRPr>
            </a:p>
          </p:txBody>
        </p:sp>
        <p:grpSp>
          <p:nvGrpSpPr>
            <p:cNvPr id="73764" name="Group 47"/>
            <p:cNvGrpSpPr>
              <a:grpSpLocks/>
            </p:cNvGrpSpPr>
            <p:nvPr/>
          </p:nvGrpSpPr>
          <p:grpSpPr bwMode="auto">
            <a:xfrm>
              <a:off x="433" y="3460"/>
              <a:ext cx="303" cy="262"/>
              <a:chOff x="3200" y="2009"/>
              <a:chExt cx="303" cy="262"/>
            </a:xfrm>
          </p:grpSpPr>
          <p:sp>
            <p:nvSpPr>
              <p:cNvPr id="73765" name="Line 48"/>
              <p:cNvSpPr>
                <a:spLocks noChangeShapeType="1"/>
              </p:cNvSpPr>
              <p:nvPr/>
            </p:nvSpPr>
            <p:spPr bwMode="auto">
              <a:xfrm>
                <a:off x="3200" y="2017"/>
                <a:ext cx="1" cy="254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766" name="Line 49"/>
              <p:cNvSpPr>
                <a:spLocks noChangeShapeType="1"/>
              </p:cNvSpPr>
              <p:nvPr/>
            </p:nvSpPr>
            <p:spPr bwMode="auto">
              <a:xfrm>
                <a:off x="3462" y="2017"/>
                <a:ext cx="41" cy="127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767" name="Line 50"/>
              <p:cNvSpPr>
                <a:spLocks noChangeShapeType="1"/>
              </p:cNvSpPr>
              <p:nvPr/>
            </p:nvSpPr>
            <p:spPr bwMode="auto">
              <a:xfrm flipH="1">
                <a:off x="3462" y="2144"/>
                <a:ext cx="41" cy="127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768" name="Rectangle 51"/>
              <p:cNvSpPr>
                <a:spLocks noChangeArrowheads="1"/>
              </p:cNvSpPr>
              <p:nvPr/>
            </p:nvSpPr>
            <p:spPr bwMode="auto">
              <a:xfrm>
                <a:off x="3383" y="2140"/>
                <a:ext cx="24" cy="1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300" b="0" i="1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</a:rPr>
                  <a:t>f</a:t>
                </a:r>
                <a:endParaRPr kumimoji="0" lang="en-US" altLang="en-US" sz="1800" b="0" i="1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3769" name="Rectangle 52"/>
              <p:cNvSpPr>
                <a:spLocks noChangeArrowheads="1"/>
              </p:cNvSpPr>
              <p:nvPr/>
            </p:nvSpPr>
            <p:spPr bwMode="auto">
              <a:xfrm>
                <a:off x="3236" y="2009"/>
                <a:ext cx="114" cy="18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2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Symbol" pitchFamily="18" charset="2"/>
                  </a:rPr>
                  <a:t>Y</a:t>
                </a:r>
                <a:endParaRPr kumimoji="0" lang="en-US" altLang="en-US" sz="1800" b="0" i="1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</p:grpSp>
      </p:grpSp>
      <p:grpSp>
        <p:nvGrpSpPr>
          <p:cNvPr id="73737" name="Group 55"/>
          <p:cNvGrpSpPr>
            <a:grpSpLocks/>
          </p:cNvGrpSpPr>
          <p:nvPr/>
        </p:nvGrpSpPr>
        <p:grpSpPr bwMode="auto">
          <a:xfrm>
            <a:off x="1762125" y="1371600"/>
            <a:ext cx="4343400" cy="3291123"/>
            <a:chOff x="1762125" y="1371600"/>
            <a:chExt cx="4343400" cy="4114800"/>
          </a:xfrm>
        </p:grpSpPr>
        <p:sp>
          <p:nvSpPr>
            <p:cNvPr id="73743" name="AutoShape 7"/>
            <p:cNvSpPr>
              <a:spLocks noChangeArrowheads="1"/>
            </p:cNvSpPr>
            <p:nvPr/>
          </p:nvSpPr>
          <p:spPr bwMode="auto">
            <a:xfrm>
              <a:off x="1762125" y="5002213"/>
              <a:ext cx="4343400" cy="484187"/>
            </a:xfrm>
            <a:prstGeom prst="parallelogram">
              <a:avLst>
                <a:gd name="adj" fmla="val 224263"/>
              </a:avLst>
            </a:prstGeom>
            <a:solidFill>
              <a:schemeClr val="bg1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73744" name="Oval 23"/>
            <p:cNvSpPr>
              <a:spLocks noChangeArrowheads="1"/>
            </p:cNvSpPr>
            <p:nvPr/>
          </p:nvSpPr>
          <p:spPr bwMode="auto">
            <a:xfrm>
              <a:off x="4352925" y="5257800"/>
              <a:ext cx="228600" cy="762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73745" name="Oval 24"/>
            <p:cNvSpPr>
              <a:spLocks noChangeArrowheads="1"/>
            </p:cNvSpPr>
            <p:nvPr/>
          </p:nvSpPr>
          <p:spPr bwMode="auto">
            <a:xfrm>
              <a:off x="3419475" y="5257800"/>
              <a:ext cx="228600" cy="76200"/>
            </a:xfrm>
            <a:prstGeom prst="ellipse">
              <a:avLst/>
            </a:prstGeom>
            <a:solidFill>
              <a:srgbClr val="99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73746" name="Oval 25"/>
            <p:cNvSpPr>
              <a:spLocks noChangeArrowheads="1"/>
            </p:cNvSpPr>
            <p:nvPr/>
          </p:nvSpPr>
          <p:spPr bwMode="auto">
            <a:xfrm>
              <a:off x="2924175" y="5257800"/>
              <a:ext cx="228600" cy="76200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73747" name="Oval 26"/>
            <p:cNvSpPr>
              <a:spLocks noChangeArrowheads="1"/>
            </p:cNvSpPr>
            <p:nvPr/>
          </p:nvSpPr>
          <p:spPr bwMode="auto">
            <a:xfrm>
              <a:off x="3876675" y="5257800"/>
              <a:ext cx="228600" cy="76200"/>
            </a:xfrm>
            <a:prstGeom prst="ellipse">
              <a:avLst/>
            </a:prstGeom>
            <a:solidFill>
              <a:srgbClr val="00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</a:endParaRPr>
            </a:p>
          </p:txBody>
        </p:sp>
        <p:pic>
          <p:nvPicPr>
            <p:cNvPr id="73748" name="Picture 27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05125" y="1752600"/>
              <a:ext cx="1828800" cy="3429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3749" name="AutoShape 28"/>
            <p:cNvSpPr>
              <a:spLocks noChangeArrowheads="1"/>
            </p:cNvSpPr>
            <p:nvPr/>
          </p:nvSpPr>
          <p:spPr bwMode="auto">
            <a:xfrm>
              <a:off x="1762125" y="1371600"/>
              <a:ext cx="4343400" cy="484188"/>
            </a:xfrm>
            <a:prstGeom prst="parallelogram">
              <a:avLst>
                <a:gd name="adj" fmla="val 224262"/>
              </a:avLst>
            </a:prstGeom>
            <a:solidFill>
              <a:schemeClr val="bg1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73750" name="Oval 29"/>
            <p:cNvSpPr>
              <a:spLocks noChangeArrowheads="1"/>
            </p:cNvSpPr>
            <p:nvPr/>
          </p:nvSpPr>
          <p:spPr bwMode="auto">
            <a:xfrm>
              <a:off x="2952750" y="1600200"/>
              <a:ext cx="228600" cy="762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73751" name="Oval 30"/>
            <p:cNvSpPr>
              <a:spLocks noChangeArrowheads="1"/>
            </p:cNvSpPr>
            <p:nvPr/>
          </p:nvSpPr>
          <p:spPr bwMode="auto">
            <a:xfrm>
              <a:off x="3419475" y="1600200"/>
              <a:ext cx="228600" cy="76200"/>
            </a:xfrm>
            <a:prstGeom prst="ellipse">
              <a:avLst/>
            </a:prstGeom>
            <a:solidFill>
              <a:srgbClr val="99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73752" name="Oval 31"/>
            <p:cNvSpPr>
              <a:spLocks noChangeArrowheads="1"/>
            </p:cNvSpPr>
            <p:nvPr/>
          </p:nvSpPr>
          <p:spPr bwMode="auto">
            <a:xfrm>
              <a:off x="3876675" y="1600200"/>
              <a:ext cx="228600" cy="76200"/>
            </a:xfrm>
            <a:prstGeom prst="ellipse">
              <a:avLst/>
            </a:prstGeom>
            <a:solidFill>
              <a:srgbClr val="00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73753" name="Oval 32"/>
            <p:cNvSpPr>
              <a:spLocks noChangeArrowheads="1"/>
            </p:cNvSpPr>
            <p:nvPr/>
          </p:nvSpPr>
          <p:spPr bwMode="auto">
            <a:xfrm>
              <a:off x="4343400" y="1600200"/>
              <a:ext cx="228600" cy="76200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73754" name="Line 33"/>
            <p:cNvSpPr>
              <a:spLocks noChangeShapeType="1"/>
            </p:cNvSpPr>
            <p:nvPr/>
          </p:nvSpPr>
          <p:spPr bwMode="auto">
            <a:xfrm>
              <a:off x="3143250" y="5010150"/>
              <a:ext cx="3048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3755" name="Line 34"/>
            <p:cNvSpPr>
              <a:spLocks noChangeShapeType="1"/>
            </p:cNvSpPr>
            <p:nvPr/>
          </p:nvSpPr>
          <p:spPr bwMode="auto">
            <a:xfrm>
              <a:off x="3619500" y="5010150"/>
              <a:ext cx="3048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3756" name="Line 35"/>
            <p:cNvSpPr>
              <a:spLocks noChangeShapeType="1"/>
            </p:cNvSpPr>
            <p:nvPr/>
          </p:nvSpPr>
          <p:spPr bwMode="auto">
            <a:xfrm>
              <a:off x="4086225" y="5010150"/>
              <a:ext cx="3048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3757" name="Line 36"/>
            <p:cNvSpPr>
              <a:spLocks noChangeShapeType="1"/>
            </p:cNvSpPr>
            <p:nvPr/>
          </p:nvSpPr>
          <p:spPr bwMode="auto">
            <a:xfrm>
              <a:off x="2905125" y="5010150"/>
              <a:ext cx="762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3758" name="Line 37"/>
            <p:cNvSpPr>
              <a:spLocks noChangeShapeType="1"/>
            </p:cNvSpPr>
            <p:nvPr/>
          </p:nvSpPr>
          <p:spPr bwMode="auto">
            <a:xfrm>
              <a:off x="4552950" y="5010150"/>
              <a:ext cx="3048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graphicFrame>
          <p:nvGraphicFramePr>
            <p:cNvPr id="73759" name="Object 2"/>
            <p:cNvGraphicFramePr>
              <a:graphicFrameLocks noChangeAspect="1"/>
            </p:cNvGraphicFramePr>
            <p:nvPr/>
          </p:nvGraphicFramePr>
          <p:xfrm>
            <a:off x="4724400" y="5226050"/>
            <a:ext cx="381000" cy="1905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951791" name="Equation" r:id="rId6" imgW="177338" imgH="88669" progId="Equation.3">
                    <p:embed/>
                  </p:oleObj>
                </mc:Choice>
                <mc:Fallback>
                  <p:oleObj name="Equation" r:id="rId6" imgW="177338" imgH="88669" progId="Equation.3">
                    <p:embed/>
                    <p:pic>
                      <p:nvPicPr>
                        <p:cNvPr id="73759" name="Object 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724400" y="5226050"/>
                          <a:ext cx="381000" cy="19050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73760" name="Object 3"/>
            <p:cNvGraphicFramePr>
              <a:graphicFrameLocks noChangeAspect="1"/>
            </p:cNvGraphicFramePr>
            <p:nvPr/>
          </p:nvGraphicFramePr>
          <p:xfrm>
            <a:off x="4724400" y="1552575"/>
            <a:ext cx="381000" cy="1905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951792" name="Equation" r:id="rId8" imgW="177338" imgH="88669" progId="Equation.3">
                    <p:embed/>
                  </p:oleObj>
                </mc:Choice>
                <mc:Fallback>
                  <p:oleObj name="Equation" r:id="rId8" imgW="177338" imgH="88669" progId="Equation.3">
                    <p:embed/>
                    <p:pic>
                      <p:nvPicPr>
                        <p:cNvPr id="73760" name="Object 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724400" y="1552575"/>
                          <a:ext cx="381000" cy="19050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aphicFrame>
        <p:nvGraphicFramePr>
          <p:cNvPr id="73738" name="Object 4"/>
          <p:cNvGraphicFramePr>
            <a:graphicFrameLocks noChangeAspect="1"/>
          </p:cNvGraphicFramePr>
          <p:nvPr/>
        </p:nvGraphicFramePr>
        <p:xfrm>
          <a:off x="1427163" y="2911475"/>
          <a:ext cx="150812" cy="155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51793" name="Equation" r:id="rId9" imgW="114151" imgH="215619" progId="Equation.3">
                  <p:embed/>
                </p:oleObj>
              </mc:Choice>
              <mc:Fallback>
                <p:oleObj name="Equation" r:id="rId9" imgW="114151" imgH="215619" progId="Equation.3">
                  <p:embed/>
                  <p:pic>
                    <p:nvPicPr>
                      <p:cNvPr id="73738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27163" y="2911475"/>
                        <a:ext cx="150812" cy="1555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3739" name="Line 57"/>
          <p:cNvSpPr>
            <a:spLocks noChangeShapeType="1"/>
          </p:cNvSpPr>
          <p:nvPr/>
        </p:nvSpPr>
        <p:spPr bwMode="auto">
          <a:xfrm flipV="1">
            <a:off x="1389063" y="2095500"/>
            <a:ext cx="0" cy="2667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73740" name="Text Box 58"/>
          <p:cNvSpPr txBox="1">
            <a:spLocks noChangeArrowheads="1"/>
          </p:cNvSpPr>
          <p:nvPr/>
        </p:nvSpPr>
        <p:spPr bwMode="auto">
          <a:xfrm>
            <a:off x="374650" y="2743200"/>
            <a:ext cx="86433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</a:rPr>
              <a:t>time</a:t>
            </a:r>
          </a:p>
        </p:txBody>
      </p:sp>
      <p:sp>
        <p:nvSpPr>
          <p:cNvPr id="73741" name="Text Box 5"/>
          <p:cNvSpPr txBox="1">
            <a:spLocks noChangeArrowheads="1"/>
          </p:cNvSpPr>
          <p:nvPr/>
        </p:nvSpPr>
        <p:spPr bwMode="auto">
          <a:xfrm>
            <a:off x="-13447" y="5092329"/>
            <a:ext cx="91440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</a:rPr>
              <a:t>Matrix depends only on the topology of the braid swept out by </a:t>
            </a:r>
            <a:r>
              <a:rPr kumimoji="0" lang="en-US" altLang="en-US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</a:rPr>
              <a:t>anyon</a:t>
            </a:r>
            <a:r>
              <a:rPr kumimoji="0" lang="en-US" alt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</a:rPr>
              <a:t> world lines!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</a:rPr>
              <a:t>Robust quantum computation?</a:t>
            </a:r>
            <a:endParaRPr kumimoji="0" lang="en-US" altLang="en-US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</a:endParaRPr>
          </a:p>
        </p:txBody>
      </p:sp>
      <p:cxnSp>
        <p:nvCxnSpPr>
          <p:cNvPr id="57" name="Straight Connector 56"/>
          <p:cNvCxnSpPr/>
          <p:nvPr/>
        </p:nvCxnSpPr>
        <p:spPr>
          <a:xfrm>
            <a:off x="-14177" y="5024717"/>
            <a:ext cx="9144000" cy="0"/>
          </a:xfrm>
          <a:prstGeom prst="line">
            <a:avLst/>
          </a:prstGeom>
          <a:ln w="63500" cmpd="sng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58" name="TextBox 57"/>
          <p:cNvSpPr txBox="1"/>
          <p:nvPr/>
        </p:nvSpPr>
        <p:spPr>
          <a:xfrm>
            <a:off x="1017564" y="6279779"/>
            <a:ext cx="7680372" cy="89255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 err="1" smtClean="0">
                <a:ln>
                  <a:noFill/>
                </a:ln>
                <a:solidFill>
                  <a:srgbClr val="8064A2"/>
                </a:solidFill>
                <a:effectLst/>
                <a:uLnTx/>
                <a:uFillTx/>
              </a:rPr>
              <a:t>Kitaev</a:t>
            </a:r>
            <a:r>
              <a:rPr kumimoji="0" lang="en-US" sz="2800" b="0" i="0" u="none" strike="noStrike" kern="0" cap="none" spc="0" normalizeH="0" baseline="0" noProof="0" dirty="0" smtClean="0">
                <a:ln>
                  <a:noFill/>
                </a:ln>
                <a:solidFill>
                  <a:srgbClr val="8064A2"/>
                </a:solidFill>
                <a:effectLst/>
                <a:uLnTx/>
                <a:uFillTx/>
              </a:rPr>
              <a:t>, ‘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8064A2"/>
                </a:solidFill>
                <a:effectLst/>
                <a:uLnTx/>
                <a:uFillTx/>
              </a:rPr>
              <a:t>97 ; Freedman, Larsen, and Wang, ‘01 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rgbClr val="8064A2"/>
                </a:solidFill>
                <a:effectLst/>
                <a:uLnTx/>
                <a:uFillTx/>
              </a:rPr>
              <a:t> 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8064A2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2191453116"/>
      </p:ext>
    </p:extLst>
  </p:cSld>
  <p:clrMapOvr>
    <a:masterClrMapping/>
  </p:clrMapOvr>
  <p:transition advTm="9563"/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/>
          <p:nvPr/>
        </p:nvCxnSpPr>
        <p:spPr>
          <a:xfrm>
            <a:off x="0" y="990600"/>
            <a:ext cx="9144000" cy="0"/>
          </a:xfrm>
          <a:prstGeom prst="line">
            <a:avLst/>
          </a:prstGeom>
          <a:ln w="63500" cmpd="sng">
            <a:solidFill>
              <a:schemeClr val="accent5">
                <a:lumMod val="40000"/>
                <a:lumOff val="60000"/>
              </a:schemeClr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3" name="Title 1"/>
          <p:cNvSpPr txBox="1">
            <a:spLocks/>
          </p:cNvSpPr>
          <p:nvPr/>
        </p:nvSpPr>
        <p:spPr bwMode="auto">
          <a:xfrm>
            <a:off x="304800" y="0"/>
            <a:ext cx="8534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solidFill>
                  <a:prstClr val="black"/>
                </a:solidFill>
                <a:latin typeface="Calibri"/>
                <a:ea typeface="+mj-ea"/>
                <a:cs typeface="+mj-cs"/>
              </a:rPr>
              <a:t>Possible Non-</a:t>
            </a:r>
            <a:r>
              <a:rPr lang="en-US" sz="4400" dirty="0" err="1">
                <a:solidFill>
                  <a:prstClr val="black"/>
                </a:solidFill>
                <a:latin typeface="Calibri"/>
                <a:ea typeface="+mj-ea"/>
                <a:cs typeface="+mj-cs"/>
              </a:rPr>
              <a:t>Abelian</a:t>
            </a:r>
            <a:r>
              <a:rPr lang="en-US" sz="4400" dirty="0">
                <a:solidFill>
                  <a:prstClr val="black"/>
                </a:solidFill>
                <a:latin typeface="Calibri"/>
                <a:ea typeface="+mj-ea"/>
                <a:cs typeface="+mj-cs"/>
              </a:rPr>
              <a:t> FQH States</a:t>
            </a:r>
          </a:p>
        </p:txBody>
      </p:sp>
      <p:pic>
        <p:nvPicPr>
          <p:cNvPr id="8397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617663"/>
            <a:ext cx="4300538" cy="499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3973" name="Text Box 8"/>
          <p:cNvSpPr txBox="1">
            <a:spLocks noChangeArrowheads="1"/>
          </p:cNvSpPr>
          <p:nvPr/>
        </p:nvSpPr>
        <p:spPr bwMode="auto">
          <a:xfrm>
            <a:off x="727075" y="1154113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24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83974" name="Text Box 9"/>
          <p:cNvSpPr txBox="1">
            <a:spLocks noChangeArrowheads="1"/>
          </p:cNvSpPr>
          <p:nvPr/>
        </p:nvSpPr>
        <p:spPr bwMode="auto">
          <a:xfrm>
            <a:off x="193675" y="1069975"/>
            <a:ext cx="29337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2000" smtClean="0">
                <a:solidFill>
                  <a:srgbClr val="6600FF"/>
                </a:solidFill>
                <a:latin typeface="Times New Roman" panose="02020603050405020304" pitchFamily="18" charset="0"/>
              </a:rPr>
              <a:t>J.S. Xia et al., PRL (2004).</a:t>
            </a:r>
          </a:p>
        </p:txBody>
      </p:sp>
    </p:spTree>
    <p:extLst>
      <p:ext uri="{BB962C8B-B14F-4D97-AF65-F5344CB8AC3E}">
        <p14:creationId xmlns:p14="http://schemas.microsoft.com/office/powerpoint/2010/main" val="1653613169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/>
          <p:nvPr/>
        </p:nvCxnSpPr>
        <p:spPr>
          <a:xfrm>
            <a:off x="0" y="990600"/>
            <a:ext cx="9144000" cy="0"/>
          </a:xfrm>
          <a:prstGeom prst="line">
            <a:avLst/>
          </a:prstGeom>
          <a:ln w="63500" cmpd="sng">
            <a:solidFill>
              <a:schemeClr val="accent5">
                <a:lumMod val="40000"/>
                <a:lumOff val="60000"/>
              </a:schemeClr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3" name="Title 1"/>
          <p:cNvSpPr txBox="1">
            <a:spLocks/>
          </p:cNvSpPr>
          <p:nvPr/>
        </p:nvSpPr>
        <p:spPr bwMode="auto">
          <a:xfrm>
            <a:off x="304800" y="0"/>
            <a:ext cx="8534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solidFill>
                  <a:prstClr val="black"/>
                </a:solidFill>
                <a:latin typeface="Calibri"/>
                <a:ea typeface="+mj-ea"/>
                <a:cs typeface="+mj-cs"/>
              </a:rPr>
              <a:t>Possible Non-</a:t>
            </a:r>
            <a:r>
              <a:rPr lang="en-US" sz="4400" dirty="0" err="1">
                <a:solidFill>
                  <a:prstClr val="black"/>
                </a:solidFill>
                <a:latin typeface="Calibri"/>
                <a:ea typeface="+mj-ea"/>
                <a:cs typeface="+mj-cs"/>
              </a:rPr>
              <a:t>Abelian</a:t>
            </a:r>
            <a:r>
              <a:rPr lang="en-US" sz="4400" dirty="0">
                <a:solidFill>
                  <a:prstClr val="black"/>
                </a:solidFill>
                <a:latin typeface="Calibri"/>
                <a:ea typeface="+mj-ea"/>
                <a:cs typeface="+mj-cs"/>
              </a:rPr>
              <a:t> FQH States</a:t>
            </a:r>
          </a:p>
        </p:txBody>
      </p:sp>
      <p:pic>
        <p:nvPicPr>
          <p:cNvPr id="8499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617663"/>
            <a:ext cx="4300538" cy="499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4997" name="Oval 3"/>
          <p:cNvSpPr>
            <a:spLocks noChangeArrowheads="1"/>
          </p:cNvSpPr>
          <p:nvPr/>
        </p:nvSpPr>
        <p:spPr bwMode="auto">
          <a:xfrm>
            <a:off x="2873375" y="2932113"/>
            <a:ext cx="668338" cy="379412"/>
          </a:xfrm>
          <a:prstGeom prst="ellipse">
            <a:avLst/>
          </a:prstGeom>
          <a:noFill/>
          <a:ln w="3175" algn="ctr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2400" b="1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84998" name="Text Box 8"/>
          <p:cNvSpPr txBox="1">
            <a:spLocks noChangeArrowheads="1"/>
          </p:cNvSpPr>
          <p:nvPr/>
        </p:nvSpPr>
        <p:spPr bwMode="auto">
          <a:xfrm>
            <a:off x="727075" y="1144588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24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84999" name="Text Box 9"/>
          <p:cNvSpPr txBox="1">
            <a:spLocks noChangeArrowheads="1"/>
          </p:cNvSpPr>
          <p:nvPr/>
        </p:nvSpPr>
        <p:spPr bwMode="auto">
          <a:xfrm>
            <a:off x="193675" y="1069975"/>
            <a:ext cx="29337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2000" smtClean="0">
                <a:solidFill>
                  <a:srgbClr val="6600FF"/>
                </a:solidFill>
                <a:latin typeface="Times New Roman" panose="02020603050405020304" pitchFamily="18" charset="0"/>
              </a:rPr>
              <a:t>J.S. Xia et al., PRL (2004).</a:t>
            </a:r>
          </a:p>
        </p:txBody>
      </p:sp>
      <p:sp>
        <p:nvSpPr>
          <p:cNvPr id="85000" name="Oval 13"/>
          <p:cNvSpPr>
            <a:spLocks noChangeArrowheads="1"/>
          </p:cNvSpPr>
          <p:nvPr/>
        </p:nvSpPr>
        <p:spPr bwMode="auto">
          <a:xfrm>
            <a:off x="1274763" y="3141663"/>
            <a:ext cx="823912" cy="417512"/>
          </a:xfrm>
          <a:prstGeom prst="ellipse">
            <a:avLst/>
          </a:prstGeom>
          <a:noFill/>
          <a:ln w="38100" algn="ctr">
            <a:solidFill>
              <a:srgbClr val="66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2400" b="1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85001" name="Text Box 15"/>
          <p:cNvSpPr txBox="1">
            <a:spLocks noChangeArrowheads="1"/>
          </p:cNvSpPr>
          <p:nvPr/>
        </p:nvSpPr>
        <p:spPr bwMode="auto">
          <a:xfrm>
            <a:off x="4395788" y="136525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24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85002" name="Text Box 16"/>
          <p:cNvSpPr txBox="1">
            <a:spLocks noChangeArrowheads="1"/>
          </p:cNvSpPr>
          <p:nvPr/>
        </p:nvSpPr>
        <p:spPr bwMode="auto">
          <a:xfrm>
            <a:off x="4395788" y="1246188"/>
            <a:ext cx="4605337" cy="23391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 typeface="Symbol" panose="05050102010706020507" pitchFamily="18" charset="2"/>
              <a:buChar char="n"/>
            </a:pPr>
            <a:r>
              <a:rPr lang="en-US" sz="2400" b="1" dirty="0" smtClean="0">
                <a:solidFill>
                  <a:srgbClr val="FF3300"/>
                </a:solidFill>
                <a:latin typeface="Times New Roman" panose="02020603050405020304" pitchFamily="18" charset="0"/>
              </a:rPr>
              <a:t>= 5/2</a:t>
            </a:r>
            <a:r>
              <a:rPr lang="en-US" sz="2400" dirty="0" smtClean="0">
                <a:solidFill>
                  <a:srgbClr val="000000"/>
                </a:solidFill>
                <a:latin typeface="Times New Roman" panose="02020603050405020304" pitchFamily="18" charset="0"/>
              </a:rPr>
              <a:t>:  </a:t>
            </a:r>
            <a:r>
              <a:rPr lang="en-US" sz="20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Probable Moore-Read </a:t>
            </a:r>
            <a:r>
              <a:rPr lang="en-US" sz="200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Pfaffian</a:t>
            </a:r>
            <a:r>
              <a:rPr lang="en-US" sz="20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state.   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sz="2000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sz="20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Charge </a:t>
            </a:r>
            <a:r>
              <a:rPr lang="en-US" sz="2000" i="1" dirty="0" smtClean="0">
                <a:solidFill>
                  <a:srgbClr val="0099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e/4</a:t>
            </a:r>
            <a:r>
              <a:rPr lang="en-US" sz="2000" dirty="0" smtClean="0">
                <a:solidFill>
                  <a:srgbClr val="0099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quasiparticles</a:t>
            </a:r>
            <a:r>
              <a:rPr lang="en-US" sz="20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sz="20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are </a:t>
            </a:r>
            <a:r>
              <a:rPr lang="en-US" sz="2000" b="1" dirty="0" err="1" smtClean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Majorana</a:t>
            </a:r>
            <a:r>
              <a:rPr lang="en-US" sz="2000" b="1" dirty="0" smtClean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fermions.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sz="1800" dirty="0" smtClean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Moore &amp; Read ‘91</a:t>
            </a:r>
            <a:endParaRPr lang="en-US" sz="2400" dirty="0" smtClean="0">
              <a:solidFill>
                <a:srgbClr val="00B05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spcBef>
                <a:spcPct val="0"/>
              </a:spcBef>
              <a:buFont typeface="Symbol" panose="05050102010706020507" pitchFamily="18" charset="2"/>
              <a:buNone/>
            </a:pPr>
            <a:endParaRPr lang="en-US" sz="2400" dirty="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85003" name="Rectangle 17"/>
          <p:cNvSpPr>
            <a:spLocks noChangeArrowheads="1"/>
          </p:cNvSpPr>
          <p:nvPr/>
        </p:nvSpPr>
        <p:spPr bwMode="auto">
          <a:xfrm>
            <a:off x="4383088" y="1273175"/>
            <a:ext cx="4760912" cy="2157413"/>
          </a:xfrm>
          <a:prstGeom prst="rect">
            <a:avLst/>
          </a:prstGeom>
          <a:noFill/>
          <a:ln w="57150" algn="ctr">
            <a:solidFill>
              <a:srgbClr val="6699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2400" b="1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pic>
        <p:nvPicPr>
          <p:cNvPr id="13" name="Picture 2" descr="https://encrypted-tbn1.gstatic.com/images?q=tbn:ANd9GcQ5wW4YHp6-7w8U-DEvsnudOPi9uy2QAC41VhN4_eFErIm1-Oq75Q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85251" y="1752601"/>
            <a:ext cx="1281620" cy="14260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22908279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/>
          <p:nvPr/>
        </p:nvCxnSpPr>
        <p:spPr>
          <a:xfrm>
            <a:off x="0" y="990600"/>
            <a:ext cx="9144000" cy="0"/>
          </a:xfrm>
          <a:prstGeom prst="line">
            <a:avLst/>
          </a:prstGeom>
          <a:ln w="63500" cmpd="sng">
            <a:solidFill>
              <a:schemeClr val="accent5">
                <a:lumMod val="40000"/>
                <a:lumOff val="60000"/>
              </a:schemeClr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3" name="Title 1"/>
          <p:cNvSpPr txBox="1">
            <a:spLocks/>
          </p:cNvSpPr>
          <p:nvPr/>
        </p:nvSpPr>
        <p:spPr bwMode="auto">
          <a:xfrm>
            <a:off x="304800" y="0"/>
            <a:ext cx="8534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solidFill>
                  <a:prstClr val="black"/>
                </a:solidFill>
                <a:latin typeface="Calibri"/>
                <a:ea typeface="+mj-ea"/>
                <a:cs typeface="+mj-cs"/>
              </a:rPr>
              <a:t>Possible Non-</a:t>
            </a:r>
            <a:r>
              <a:rPr lang="en-US" sz="4400" dirty="0" err="1">
                <a:solidFill>
                  <a:prstClr val="black"/>
                </a:solidFill>
                <a:latin typeface="Calibri"/>
                <a:ea typeface="+mj-ea"/>
                <a:cs typeface="+mj-cs"/>
              </a:rPr>
              <a:t>Abelian</a:t>
            </a:r>
            <a:r>
              <a:rPr lang="en-US" sz="4400" dirty="0">
                <a:solidFill>
                  <a:prstClr val="black"/>
                </a:solidFill>
                <a:latin typeface="Calibri"/>
                <a:ea typeface="+mj-ea"/>
                <a:cs typeface="+mj-cs"/>
              </a:rPr>
              <a:t> FQH States</a:t>
            </a:r>
          </a:p>
        </p:txBody>
      </p:sp>
      <p:pic>
        <p:nvPicPr>
          <p:cNvPr id="8602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617663"/>
            <a:ext cx="4300538" cy="499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6021" name="Oval 3"/>
          <p:cNvSpPr>
            <a:spLocks noChangeArrowheads="1"/>
          </p:cNvSpPr>
          <p:nvPr/>
        </p:nvSpPr>
        <p:spPr bwMode="auto">
          <a:xfrm>
            <a:off x="2873375" y="2932113"/>
            <a:ext cx="668338" cy="379412"/>
          </a:xfrm>
          <a:prstGeom prst="ellipse">
            <a:avLst/>
          </a:prstGeom>
          <a:noFill/>
          <a:ln w="38100" algn="ctr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2400" b="1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86022" name="Text Box 4"/>
          <p:cNvSpPr txBox="1">
            <a:spLocks noChangeArrowheads="1"/>
          </p:cNvSpPr>
          <p:nvPr/>
        </p:nvSpPr>
        <p:spPr bwMode="auto">
          <a:xfrm>
            <a:off x="4408488" y="3468688"/>
            <a:ext cx="4735512" cy="4339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 typeface="Symbol" panose="05050102010706020507" pitchFamily="18" charset="2"/>
              <a:buChar char="n"/>
            </a:pPr>
            <a:r>
              <a:rPr lang="en-US" sz="2400" b="1" dirty="0" smtClean="0">
                <a:solidFill>
                  <a:srgbClr val="FF3300"/>
                </a:solidFill>
                <a:latin typeface="Times New Roman" panose="02020603050405020304" pitchFamily="18" charset="0"/>
              </a:rPr>
              <a:t> = 12/5</a:t>
            </a:r>
            <a:r>
              <a:rPr lang="en-US" sz="20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 Possible Read-</a:t>
            </a:r>
            <a:r>
              <a:rPr lang="en-US" sz="200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Rezayi</a:t>
            </a:r>
            <a:r>
              <a:rPr lang="en-US" sz="20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“</a:t>
            </a:r>
            <a:r>
              <a:rPr lang="en-US" sz="200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Parafermion</a:t>
            </a:r>
            <a:r>
              <a:rPr lang="en-US" sz="20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” state. </a:t>
            </a:r>
            <a:r>
              <a:rPr lang="en-US" sz="1800" dirty="0" smtClean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Read &amp; </a:t>
            </a:r>
            <a:r>
              <a:rPr lang="en-US" sz="1800" dirty="0" err="1" smtClean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Rezayi</a:t>
            </a:r>
            <a:r>
              <a:rPr lang="en-US" sz="1800" dirty="0" smtClean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‘99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sz="2000" dirty="0" smtClean="0">
              <a:solidFill>
                <a:srgbClr val="0099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spcBef>
                <a:spcPct val="0"/>
              </a:spcBef>
              <a:buFont typeface="Symbol" panose="05050102010706020507" pitchFamily="18" charset="2"/>
              <a:buNone/>
            </a:pPr>
            <a:r>
              <a:rPr lang="en-US" sz="20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Charge </a:t>
            </a:r>
            <a:r>
              <a:rPr lang="en-US" sz="2000" i="1" dirty="0" smtClean="0">
                <a:solidFill>
                  <a:srgbClr val="0099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e/5</a:t>
            </a:r>
            <a:r>
              <a:rPr lang="en-US" sz="2000" dirty="0" smtClean="0">
                <a:solidFill>
                  <a:srgbClr val="0099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quasiparticles</a:t>
            </a:r>
            <a:r>
              <a:rPr lang="en-US" sz="20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  <a:p>
            <a:pPr>
              <a:spcBef>
                <a:spcPct val="0"/>
              </a:spcBef>
              <a:buFont typeface="Symbol" panose="05050102010706020507" pitchFamily="18" charset="2"/>
              <a:buNone/>
            </a:pPr>
            <a:r>
              <a:rPr lang="en-US" sz="20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are </a:t>
            </a:r>
            <a:r>
              <a:rPr lang="en-US" sz="2000" b="1" dirty="0" smtClean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Fibonacci </a:t>
            </a:r>
            <a:r>
              <a:rPr lang="en-US" sz="2000" b="1" dirty="0" err="1" smtClean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anyons</a:t>
            </a:r>
            <a:r>
              <a:rPr lang="en-US" sz="2000" b="1" dirty="0" smtClean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pPr>
              <a:spcBef>
                <a:spcPct val="0"/>
              </a:spcBef>
              <a:buFont typeface="Symbol" panose="05050102010706020507" pitchFamily="18" charset="2"/>
              <a:buNone/>
            </a:pPr>
            <a:r>
              <a:rPr lang="en-US" sz="1800" dirty="0" err="1" smtClean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Slingerland</a:t>
            </a:r>
            <a:r>
              <a:rPr lang="en-US" sz="1800" dirty="0" smtClean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&amp; </a:t>
            </a:r>
            <a:r>
              <a:rPr lang="en-US" sz="1800" dirty="0" err="1" smtClean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Bais</a:t>
            </a:r>
            <a:r>
              <a:rPr lang="en-US" sz="1800" dirty="0" smtClean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’01</a:t>
            </a:r>
          </a:p>
          <a:p>
            <a:pPr>
              <a:spcBef>
                <a:spcPct val="0"/>
              </a:spcBef>
              <a:buFont typeface="Symbol" panose="05050102010706020507" pitchFamily="18" charset="2"/>
              <a:buNone/>
            </a:pPr>
            <a:endParaRPr lang="en-US" sz="1800" dirty="0">
              <a:solidFill>
                <a:srgbClr val="00B05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spcBef>
                <a:spcPct val="0"/>
              </a:spcBef>
              <a:buFont typeface="Symbol" panose="05050102010706020507" pitchFamily="18" charset="2"/>
              <a:buNone/>
            </a:pPr>
            <a:endParaRPr lang="en-US" sz="1800" dirty="0" smtClean="0">
              <a:solidFill>
                <a:srgbClr val="00B05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spcBef>
                <a:spcPct val="0"/>
              </a:spcBef>
              <a:buFont typeface="Symbol" panose="05050102010706020507" pitchFamily="18" charset="2"/>
              <a:buNone/>
            </a:pPr>
            <a:endParaRPr lang="en-US" sz="2000" dirty="0" smtClean="0">
              <a:solidFill>
                <a:srgbClr val="0099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spcBef>
                <a:spcPct val="0"/>
              </a:spcBef>
              <a:buFont typeface="Symbol" panose="05050102010706020507" pitchFamily="18" charset="2"/>
              <a:buNone/>
            </a:pPr>
            <a:r>
              <a:rPr lang="en-US" sz="2000" dirty="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Universal for Quantum Computation!</a:t>
            </a:r>
          </a:p>
          <a:p>
            <a:pPr>
              <a:spcBef>
                <a:spcPct val="0"/>
              </a:spcBef>
              <a:buFont typeface="Symbol" panose="05050102010706020507" pitchFamily="18" charset="2"/>
              <a:buNone/>
            </a:pPr>
            <a:r>
              <a:rPr lang="en-US" sz="1800" dirty="0" smtClean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Freedman, Larsen &amp; Wang ’02</a:t>
            </a:r>
          </a:p>
          <a:p>
            <a:pPr>
              <a:spcBef>
                <a:spcPct val="0"/>
              </a:spcBef>
              <a:buFont typeface="Symbol" panose="05050102010706020507" pitchFamily="18" charset="2"/>
              <a:buNone/>
            </a:pPr>
            <a:endParaRPr lang="en-US" sz="2000" dirty="0" smtClean="0">
              <a:solidFill>
                <a:srgbClr val="009900"/>
              </a:solidFill>
              <a:latin typeface="Times New Roman" panose="02020603050405020304" pitchFamily="18" charset="0"/>
            </a:endParaRPr>
          </a:p>
          <a:p>
            <a:pPr>
              <a:spcBef>
                <a:spcPct val="0"/>
              </a:spcBef>
              <a:buFont typeface="Symbol" panose="05050102010706020507" pitchFamily="18" charset="2"/>
              <a:buNone/>
            </a:pPr>
            <a:endParaRPr lang="en-US" sz="2000" dirty="0" smtClean="0">
              <a:solidFill>
                <a:srgbClr val="009900"/>
              </a:solidFill>
              <a:latin typeface="Times New Roman" panose="02020603050405020304" pitchFamily="18" charset="0"/>
            </a:endParaRPr>
          </a:p>
          <a:p>
            <a:pPr>
              <a:spcBef>
                <a:spcPct val="0"/>
              </a:spcBef>
              <a:buFont typeface="Symbol" panose="05050102010706020507" pitchFamily="18" charset="2"/>
              <a:buNone/>
            </a:pPr>
            <a:endParaRPr lang="en-US" sz="2000" dirty="0" smtClean="0">
              <a:solidFill>
                <a:srgbClr val="0099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86023" name="Text Box 8"/>
          <p:cNvSpPr txBox="1">
            <a:spLocks noChangeArrowheads="1"/>
          </p:cNvSpPr>
          <p:nvPr/>
        </p:nvSpPr>
        <p:spPr bwMode="auto">
          <a:xfrm>
            <a:off x="727075" y="1144588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24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86024" name="Text Box 9"/>
          <p:cNvSpPr txBox="1">
            <a:spLocks noChangeArrowheads="1"/>
          </p:cNvSpPr>
          <p:nvPr/>
        </p:nvSpPr>
        <p:spPr bwMode="auto">
          <a:xfrm>
            <a:off x="193675" y="1069975"/>
            <a:ext cx="29337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2000" smtClean="0">
                <a:solidFill>
                  <a:srgbClr val="6600FF"/>
                </a:solidFill>
                <a:latin typeface="Times New Roman" panose="02020603050405020304" pitchFamily="18" charset="0"/>
              </a:rPr>
              <a:t>J.S. Xia et al., PRL (2004).</a:t>
            </a:r>
          </a:p>
        </p:txBody>
      </p:sp>
      <p:sp>
        <p:nvSpPr>
          <p:cNvPr id="86025" name="Rectangle 11"/>
          <p:cNvSpPr>
            <a:spLocks noChangeArrowheads="1"/>
          </p:cNvSpPr>
          <p:nvPr/>
        </p:nvSpPr>
        <p:spPr bwMode="auto">
          <a:xfrm>
            <a:off x="4395787" y="3441700"/>
            <a:ext cx="4748213" cy="3416300"/>
          </a:xfrm>
          <a:prstGeom prst="rect">
            <a:avLst/>
          </a:prstGeom>
          <a:noFill/>
          <a:ln w="57150" algn="ctr">
            <a:solidFill>
              <a:srgbClr val="FF33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anchor="ctr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2400" b="1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86026" name="Oval 13"/>
          <p:cNvSpPr>
            <a:spLocks noChangeArrowheads="1"/>
          </p:cNvSpPr>
          <p:nvPr/>
        </p:nvSpPr>
        <p:spPr bwMode="auto">
          <a:xfrm>
            <a:off x="1274763" y="3141663"/>
            <a:ext cx="823912" cy="417512"/>
          </a:xfrm>
          <a:prstGeom prst="ellipse">
            <a:avLst/>
          </a:prstGeom>
          <a:noFill/>
          <a:ln w="3175" algn="ctr">
            <a:solidFill>
              <a:srgbClr val="66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2400" b="1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86027" name="Text Box 15"/>
          <p:cNvSpPr txBox="1">
            <a:spLocks noChangeArrowheads="1"/>
          </p:cNvSpPr>
          <p:nvPr/>
        </p:nvSpPr>
        <p:spPr bwMode="auto">
          <a:xfrm>
            <a:off x="4395788" y="136525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240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86028" name="Text Box 16"/>
          <p:cNvSpPr txBox="1">
            <a:spLocks noChangeArrowheads="1"/>
          </p:cNvSpPr>
          <p:nvPr/>
        </p:nvSpPr>
        <p:spPr bwMode="auto">
          <a:xfrm>
            <a:off x="4395788" y="1246188"/>
            <a:ext cx="4605337" cy="23391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 typeface="Symbol" panose="05050102010706020507" pitchFamily="18" charset="2"/>
              <a:buChar char="n"/>
            </a:pPr>
            <a:r>
              <a:rPr lang="en-US" sz="2400" b="1" dirty="0" smtClean="0">
                <a:solidFill>
                  <a:srgbClr val="FF3300"/>
                </a:solidFill>
                <a:latin typeface="Times New Roman" panose="02020603050405020304" pitchFamily="18" charset="0"/>
              </a:rPr>
              <a:t> = 5/2</a:t>
            </a:r>
            <a:r>
              <a:rPr lang="en-US" sz="2400" dirty="0" smtClean="0">
                <a:solidFill>
                  <a:srgbClr val="000000"/>
                </a:solidFill>
                <a:latin typeface="Times New Roman" panose="02020603050405020304" pitchFamily="18" charset="0"/>
              </a:rPr>
              <a:t>:  </a:t>
            </a:r>
            <a:r>
              <a:rPr lang="en-US" sz="20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Probable Moore-Read </a:t>
            </a:r>
            <a:r>
              <a:rPr lang="en-US" sz="200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Pfaffian</a:t>
            </a:r>
            <a:r>
              <a:rPr lang="en-US" sz="20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state.   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sz="2000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sz="20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Charge </a:t>
            </a:r>
            <a:r>
              <a:rPr lang="en-US" sz="2000" i="1" dirty="0" smtClean="0">
                <a:solidFill>
                  <a:srgbClr val="0099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e/4</a:t>
            </a:r>
            <a:r>
              <a:rPr lang="en-US" sz="2000" dirty="0" smtClean="0">
                <a:solidFill>
                  <a:srgbClr val="0099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quasiparticles</a:t>
            </a:r>
            <a:r>
              <a:rPr lang="en-US" sz="20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sz="20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are </a:t>
            </a:r>
            <a:r>
              <a:rPr lang="en-US" sz="2000" b="1" dirty="0" err="1" smtClean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Majorana</a:t>
            </a:r>
            <a:r>
              <a:rPr lang="en-US" sz="2000" b="1" dirty="0" smtClean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fermions</a:t>
            </a:r>
            <a:r>
              <a:rPr lang="en-US" sz="20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sz="1800" dirty="0" smtClean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Moore &amp; Read ‘91</a:t>
            </a:r>
            <a:endParaRPr lang="en-US" sz="2400" dirty="0" smtClean="0">
              <a:solidFill>
                <a:srgbClr val="00B05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spcBef>
                <a:spcPct val="0"/>
              </a:spcBef>
              <a:buFont typeface="Symbol" panose="05050102010706020507" pitchFamily="18" charset="2"/>
              <a:buNone/>
            </a:pPr>
            <a:endParaRPr lang="en-US" sz="2400" dirty="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86029" name="Rectangle 17"/>
          <p:cNvSpPr>
            <a:spLocks noChangeArrowheads="1"/>
          </p:cNvSpPr>
          <p:nvPr/>
        </p:nvSpPr>
        <p:spPr bwMode="auto">
          <a:xfrm>
            <a:off x="4383088" y="1273175"/>
            <a:ext cx="4690835" cy="2157413"/>
          </a:xfrm>
          <a:prstGeom prst="rect">
            <a:avLst/>
          </a:prstGeom>
          <a:noFill/>
          <a:ln w="3175" algn="ctr">
            <a:solidFill>
              <a:srgbClr val="6699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2400" b="1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pic>
        <p:nvPicPr>
          <p:cNvPr id="14" name="Picture 2" descr="https://encrypted-tbn1.gstatic.com/images?q=tbn:ANd9GcQ5wW4YHp6-7w8U-DEvsnudOPi9uy2QAC41VhN4_eFErIm1-Oq75Q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85251" y="1752601"/>
            <a:ext cx="1281620" cy="14260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30" descr="Fibonacci">
            <a:hlinkClick r:id="rId4"/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0" y="4493790"/>
            <a:ext cx="1284515" cy="15546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4021864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8" name="Straight Connector 57"/>
          <p:cNvCxnSpPr/>
          <p:nvPr/>
        </p:nvCxnSpPr>
        <p:spPr>
          <a:xfrm>
            <a:off x="0" y="990600"/>
            <a:ext cx="9144000" cy="0"/>
          </a:xfrm>
          <a:prstGeom prst="line">
            <a:avLst/>
          </a:prstGeom>
          <a:ln w="63500" cmpd="sng">
            <a:solidFill>
              <a:schemeClr val="accent5">
                <a:lumMod val="40000"/>
                <a:lumOff val="60000"/>
              </a:schemeClr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59" name="Title 1"/>
          <p:cNvSpPr txBox="1">
            <a:spLocks/>
          </p:cNvSpPr>
          <p:nvPr/>
        </p:nvSpPr>
        <p:spPr bwMode="auto">
          <a:xfrm>
            <a:off x="381000" y="0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solidFill>
                  <a:prstClr val="black"/>
                </a:solidFill>
                <a:latin typeface="Calibri"/>
                <a:ea typeface="+mj-ea"/>
                <a:cs typeface="+mj-cs"/>
              </a:rPr>
              <a:t>Magnetic Order</a:t>
            </a:r>
          </a:p>
        </p:txBody>
      </p:sp>
      <p:grpSp>
        <p:nvGrpSpPr>
          <p:cNvPr id="31749" name="Group 63"/>
          <p:cNvGrpSpPr>
            <a:grpSpLocks/>
          </p:cNvGrpSpPr>
          <p:nvPr/>
        </p:nvGrpSpPr>
        <p:grpSpPr bwMode="auto">
          <a:xfrm>
            <a:off x="2209800" y="3276600"/>
            <a:ext cx="3276600" cy="2971800"/>
            <a:chOff x="1219200" y="2819400"/>
            <a:chExt cx="3276600" cy="2971800"/>
          </a:xfrm>
        </p:grpSpPr>
        <p:grpSp>
          <p:nvGrpSpPr>
            <p:cNvPr id="31761" name="Group 58"/>
            <p:cNvGrpSpPr>
              <a:grpSpLocks/>
            </p:cNvGrpSpPr>
            <p:nvPr/>
          </p:nvGrpSpPr>
          <p:grpSpPr bwMode="auto">
            <a:xfrm>
              <a:off x="1219200" y="3048000"/>
              <a:ext cx="3276600" cy="939800"/>
              <a:chOff x="768" y="1920"/>
              <a:chExt cx="2064" cy="592"/>
            </a:xfrm>
          </p:grpSpPr>
          <p:grpSp>
            <p:nvGrpSpPr>
              <p:cNvPr id="31795" name="Group 57"/>
              <p:cNvGrpSpPr>
                <a:grpSpLocks/>
              </p:cNvGrpSpPr>
              <p:nvPr/>
            </p:nvGrpSpPr>
            <p:grpSpPr bwMode="auto">
              <a:xfrm>
                <a:off x="768" y="1920"/>
                <a:ext cx="2064" cy="96"/>
                <a:chOff x="768" y="1920"/>
                <a:chExt cx="2064" cy="96"/>
              </a:xfrm>
            </p:grpSpPr>
            <p:sp>
              <p:nvSpPr>
                <p:cNvPr id="31802" name="Oval 5"/>
                <p:cNvSpPr>
                  <a:spLocks noChangeArrowheads="1"/>
                </p:cNvSpPr>
                <p:nvPr/>
              </p:nvSpPr>
              <p:spPr bwMode="auto">
                <a:xfrm>
                  <a:off x="76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1803" name="Oval 6"/>
                <p:cNvSpPr>
                  <a:spLocks noChangeArrowheads="1"/>
                </p:cNvSpPr>
                <p:nvPr/>
              </p:nvSpPr>
              <p:spPr bwMode="auto">
                <a:xfrm>
                  <a:off x="126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1804" name="Oval 7"/>
                <p:cNvSpPr>
                  <a:spLocks noChangeArrowheads="1"/>
                </p:cNvSpPr>
                <p:nvPr/>
              </p:nvSpPr>
              <p:spPr bwMode="auto">
                <a:xfrm>
                  <a:off x="175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1805" name="Oval 8"/>
                <p:cNvSpPr>
                  <a:spLocks noChangeArrowheads="1"/>
                </p:cNvSpPr>
                <p:nvPr/>
              </p:nvSpPr>
              <p:spPr bwMode="auto">
                <a:xfrm>
                  <a:off x="224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1806" name="Oval 9"/>
                <p:cNvSpPr>
                  <a:spLocks noChangeArrowheads="1"/>
                </p:cNvSpPr>
                <p:nvPr/>
              </p:nvSpPr>
              <p:spPr bwMode="auto">
                <a:xfrm>
                  <a:off x="273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31796" name="Group 16"/>
              <p:cNvGrpSpPr>
                <a:grpSpLocks/>
              </p:cNvGrpSpPr>
              <p:nvPr/>
            </p:nvGrpSpPr>
            <p:grpSpPr bwMode="auto">
              <a:xfrm>
                <a:off x="768" y="2416"/>
                <a:ext cx="2064" cy="96"/>
                <a:chOff x="1056" y="1920"/>
                <a:chExt cx="2064" cy="96"/>
              </a:xfrm>
            </p:grpSpPr>
            <p:sp>
              <p:nvSpPr>
                <p:cNvPr id="31797" name="Oval 17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1798" name="Oval 18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1799" name="Oval 19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1800" name="Oval 20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1801" name="Oval 21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31762" name="Group 59"/>
            <p:cNvGrpSpPr>
              <a:grpSpLocks/>
            </p:cNvGrpSpPr>
            <p:nvPr/>
          </p:nvGrpSpPr>
          <p:grpSpPr bwMode="auto">
            <a:xfrm>
              <a:off x="1219200" y="4622800"/>
              <a:ext cx="3276600" cy="939800"/>
              <a:chOff x="768" y="2912"/>
              <a:chExt cx="2064" cy="592"/>
            </a:xfrm>
          </p:grpSpPr>
          <p:grpSp>
            <p:nvGrpSpPr>
              <p:cNvPr id="31783" name="Group 10"/>
              <p:cNvGrpSpPr>
                <a:grpSpLocks/>
              </p:cNvGrpSpPr>
              <p:nvPr/>
            </p:nvGrpSpPr>
            <p:grpSpPr bwMode="auto">
              <a:xfrm>
                <a:off x="768" y="2912"/>
                <a:ext cx="2064" cy="96"/>
                <a:chOff x="1056" y="1920"/>
                <a:chExt cx="2064" cy="96"/>
              </a:xfrm>
            </p:grpSpPr>
            <p:sp>
              <p:nvSpPr>
                <p:cNvPr id="31790" name="Oval 11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1791" name="Oval 12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1792" name="Oval 13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1793" name="Oval 14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1794" name="Oval 15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31784" name="Group 22"/>
              <p:cNvGrpSpPr>
                <a:grpSpLocks/>
              </p:cNvGrpSpPr>
              <p:nvPr/>
            </p:nvGrpSpPr>
            <p:grpSpPr bwMode="auto">
              <a:xfrm>
                <a:off x="768" y="3408"/>
                <a:ext cx="2064" cy="96"/>
                <a:chOff x="1056" y="1920"/>
                <a:chExt cx="2064" cy="96"/>
              </a:xfrm>
            </p:grpSpPr>
            <p:sp>
              <p:nvSpPr>
                <p:cNvPr id="31785" name="Oval 23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1786" name="Oval 24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1787" name="Oval 25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1788" name="Oval 26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1789" name="Oval 27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</p:grpSp>
        </p:grpSp>
        <p:sp>
          <p:nvSpPr>
            <p:cNvPr id="31763" name="Line 28"/>
            <p:cNvSpPr>
              <a:spLocks noChangeShapeType="1"/>
            </p:cNvSpPr>
            <p:nvPr/>
          </p:nvSpPr>
          <p:spPr bwMode="auto">
            <a:xfrm>
              <a:off x="1295400" y="28194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1764" name="Line 29"/>
            <p:cNvSpPr>
              <a:spLocks noChangeShapeType="1"/>
            </p:cNvSpPr>
            <p:nvPr/>
          </p:nvSpPr>
          <p:spPr bwMode="auto">
            <a:xfrm>
              <a:off x="3638550" y="28194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1765" name="Line 30"/>
            <p:cNvSpPr>
              <a:spLocks noChangeShapeType="1"/>
            </p:cNvSpPr>
            <p:nvPr/>
          </p:nvSpPr>
          <p:spPr bwMode="auto">
            <a:xfrm>
              <a:off x="2076450" y="28194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1766" name="Line 31"/>
            <p:cNvSpPr>
              <a:spLocks noChangeShapeType="1"/>
            </p:cNvSpPr>
            <p:nvPr/>
          </p:nvSpPr>
          <p:spPr bwMode="auto">
            <a:xfrm>
              <a:off x="2857500" y="28194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1767" name="Line 32"/>
            <p:cNvSpPr>
              <a:spLocks noChangeShapeType="1"/>
            </p:cNvSpPr>
            <p:nvPr/>
          </p:nvSpPr>
          <p:spPr bwMode="auto">
            <a:xfrm>
              <a:off x="4419600" y="28194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1768" name="Line 33"/>
            <p:cNvSpPr>
              <a:spLocks noChangeShapeType="1"/>
            </p:cNvSpPr>
            <p:nvPr/>
          </p:nvSpPr>
          <p:spPr bwMode="auto">
            <a:xfrm>
              <a:off x="1295400" y="35814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1769" name="Line 34"/>
            <p:cNvSpPr>
              <a:spLocks noChangeShapeType="1"/>
            </p:cNvSpPr>
            <p:nvPr/>
          </p:nvSpPr>
          <p:spPr bwMode="auto">
            <a:xfrm>
              <a:off x="3638550" y="35814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1770" name="Line 35"/>
            <p:cNvSpPr>
              <a:spLocks noChangeShapeType="1"/>
            </p:cNvSpPr>
            <p:nvPr/>
          </p:nvSpPr>
          <p:spPr bwMode="auto">
            <a:xfrm>
              <a:off x="2076450" y="35814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1771" name="Line 36"/>
            <p:cNvSpPr>
              <a:spLocks noChangeShapeType="1"/>
            </p:cNvSpPr>
            <p:nvPr/>
          </p:nvSpPr>
          <p:spPr bwMode="auto">
            <a:xfrm>
              <a:off x="2857500" y="35814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1772" name="Line 37"/>
            <p:cNvSpPr>
              <a:spLocks noChangeShapeType="1"/>
            </p:cNvSpPr>
            <p:nvPr/>
          </p:nvSpPr>
          <p:spPr bwMode="auto">
            <a:xfrm>
              <a:off x="4419600" y="35814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1773" name="Line 38"/>
            <p:cNvSpPr>
              <a:spLocks noChangeShapeType="1"/>
            </p:cNvSpPr>
            <p:nvPr/>
          </p:nvSpPr>
          <p:spPr bwMode="auto">
            <a:xfrm>
              <a:off x="1295400" y="44196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1774" name="Line 39"/>
            <p:cNvSpPr>
              <a:spLocks noChangeShapeType="1"/>
            </p:cNvSpPr>
            <p:nvPr/>
          </p:nvSpPr>
          <p:spPr bwMode="auto">
            <a:xfrm>
              <a:off x="3638550" y="44196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1775" name="Line 40"/>
            <p:cNvSpPr>
              <a:spLocks noChangeShapeType="1"/>
            </p:cNvSpPr>
            <p:nvPr/>
          </p:nvSpPr>
          <p:spPr bwMode="auto">
            <a:xfrm>
              <a:off x="2076450" y="44196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1776" name="Line 41"/>
            <p:cNvSpPr>
              <a:spLocks noChangeShapeType="1"/>
            </p:cNvSpPr>
            <p:nvPr/>
          </p:nvSpPr>
          <p:spPr bwMode="auto">
            <a:xfrm>
              <a:off x="2857500" y="44196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1777" name="Line 42"/>
            <p:cNvSpPr>
              <a:spLocks noChangeShapeType="1"/>
            </p:cNvSpPr>
            <p:nvPr/>
          </p:nvSpPr>
          <p:spPr bwMode="auto">
            <a:xfrm>
              <a:off x="4419600" y="44196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1778" name="Line 43"/>
            <p:cNvSpPr>
              <a:spLocks noChangeShapeType="1"/>
            </p:cNvSpPr>
            <p:nvPr/>
          </p:nvSpPr>
          <p:spPr bwMode="auto">
            <a:xfrm>
              <a:off x="1295400" y="51816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1779" name="Line 44"/>
            <p:cNvSpPr>
              <a:spLocks noChangeShapeType="1"/>
            </p:cNvSpPr>
            <p:nvPr/>
          </p:nvSpPr>
          <p:spPr bwMode="auto">
            <a:xfrm>
              <a:off x="3638550" y="51816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1780" name="Line 45"/>
            <p:cNvSpPr>
              <a:spLocks noChangeShapeType="1"/>
            </p:cNvSpPr>
            <p:nvPr/>
          </p:nvSpPr>
          <p:spPr bwMode="auto">
            <a:xfrm>
              <a:off x="2076450" y="51816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1781" name="Line 46"/>
            <p:cNvSpPr>
              <a:spLocks noChangeShapeType="1"/>
            </p:cNvSpPr>
            <p:nvPr/>
          </p:nvSpPr>
          <p:spPr bwMode="auto">
            <a:xfrm>
              <a:off x="2857500" y="51816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1782" name="Line 47"/>
            <p:cNvSpPr>
              <a:spLocks noChangeShapeType="1"/>
            </p:cNvSpPr>
            <p:nvPr/>
          </p:nvSpPr>
          <p:spPr bwMode="auto">
            <a:xfrm>
              <a:off x="4419600" y="5181600"/>
              <a:ext cx="0" cy="6096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</p:grpSp>
      <p:sp>
        <p:nvSpPr>
          <p:cNvPr id="31750" name="TextBox 8"/>
          <p:cNvSpPr txBox="1">
            <a:spLocks noChangeArrowheads="1"/>
          </p:cNvSpPr>
          <p:nvPr/>
        </p:nvSpPr>
        <p:spPr bwMode="auto">
          <a:xfrm>
            <a:off x="6629400" y="4191000"/>
            <a:ext cx="985838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4400" smtClean="0">
                <a:solidFill>
                  <a:prstClr val="black"/>
                </a:solidFill>
                <a:latin typeface="Arial" panose="020B0604020202020204" pitchFamily="34" charset="0"/>
              </a:rPr>
              <a:t>= 1</a:t>
            </a:r>
          </a:p>
        </p:txBody>
      </p:sp>
      <p:sp>
        <p:nvSpPr>
          <p:cNvPr id="31751" name="Text Box 3"/>
          <p:cNvSpPr txBox="1">
            <a:spLocks noChangeArrowheads="1"/>
          </p:cNvSpPr>
          <p:nvPr/>
        </p:nvSpPr>
        <p:spPr bwMode="auto">
          <a:xfrm>
            <a:off x="2590800" y="1905000"/>
            <a:ext cx="1073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“spin up”</a:t>
            </a:r>
          </a:p>
        </p:txBody>
      </p:sp>
      <p:sp>
        <p:nvSpPr>
          <p:cNvPr id="31752" name="Text Box 4"/>
          <p:cNvSpPr txBox="1">
            <a:spLocks noChangeArrowheads="1"/>
          </p:cNvSpPr>
          <p:nvPr/>
        </p:nvSpPr>
        <p:spPr bwMode="auto">
          <a:xfrm>
            <a:off x="5568950" y="1905000"/>
            <a:ext cx="13652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“spin down”</a:t>
            </a:r>
          </a:p>
        </p:txBody>
      </p:sp>
      <p:sp>
        <p:nvSpPr>
          <p:cNvPr id="31753" name="Oval 29"/>
          <p:cNvSpPr>
            <a:spLocks noChangeArrowheads="1"/>
          </p:cNvSpPr>
          <p:nvPr/>
        </p:nvSpPr>
        <p:spPr bwMode="auto">
          <a:xfrm>
            <a:off x="3325813" y="1347788"/>
            <a:ext cx="228600" cy="2286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1800" smtClean="0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grpSp>
        <p:nvGrpSpPr>
          <p:cNvPr id="31754" name="Group 30"/>
          <p:cNvGrpSpPr>
            <a:grpSpLocks/>
          </p:cNvGrpSpPr>
          <p:nvPr/>
        </p:nvGrpSpPr>
        <p:grpSpPr bwMode="auto">
          <a:xfrm>
            <a:off x="2133600" y="1828800"/>
            <a:ext cx="152400" cy="609600"/>
            <a:chOff x="912" y="816"/>
            <a:chExt cx="96" cy="384"/>
          </a:xfrm>
        </p:grpSpPr>
        <p:sp>
          <p:nvSpPr>
            <p:cNvPr id="31759" name="Oval 31"/>
            <p:cNvSpPr>
              <a:spLocks noChangeArrowheads="1"/>
            </p:cNvSpPr>
            <p:nvPr/>
          </p:nvSpPr>
          <p:spPr bwMode="auto">
            <a:xfrm>
              <a:off x="912" y="960"/>
              <a:ext cx="96" cy="96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sz="1800" smtClean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1760" name="Line 32"/>
            <p:cNvSpPr>
              <a:spLocks noChangeShapeType="1"/>
            </p:cNvSpPr>
            <p:nvPr/>
          </p:nvSpPr>
          <p:spPr bwMode="auto">
            <a:xfrm>
              <a:off x="960" y="816"/>
              <a:ext cx="0" cy="384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</p:grpSp>
      <p:grpSp>
        <p:nvGrpSpPr>
          <p:cNvPr id="31755" name="Group 33"/>
          <p:cNvGrpSpPr>
            <a:grpSpLocks/>
          </p:cNvGrpSpPr>
          <p:nvPr/>
        </p:nvGrpSpPr>
        <p:grpSpPr bwMode="auto">
          <a:xfrm>
            <a:off x="5257800" y="1828800"/>
            <a:ext cx="152400" cy="609600"/>
            <a:chOff x="912" y="816"/>
            <a:chExt cx="96" cy="384"/>
          </a:xfrm>
        </p:grpSpPr>
        <p:sp>
          <p:nvSpPr>
            <p:cNvPr id="31757" name="Oval 34"/>
            <p:cNvSpPr>
              <a:spLocks noChangeArrowheads="1"/>
            </p:cNvSpPr>
            <p:nvPr/>
          </p:nvSpPr>
          <p:spPr bwMode="auto">
            <a:xfrm>
              <a:off x="912" y="960"/>
              <a:ext cx="96" cy="96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sz="1800" smtClean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1758" name="Line 35"/>
            <p:cNvSpPr>
              <a:spLocks noChangeShapeType="1"/>
            </p:cNvSpPr>
            <p:nvPr/>
          </p:nvSpPr>
          <p:spPr bwMode="auto">
            <a:xfrm>
              <a:off x="960" y="816"/>
              <a:ext cx="0" cy="384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</p:grpSp>
      <p:sp>
        <p:nvSpPr>
          <p:cNvPr id="31756" name="Text Box 2"/>
          <p:cNvSpPr txBox="1">
            <a:spLocks noChangeArrowheads="1"/>
          </p:cNvSpPr>
          <p:nvPr/>
        </p:nvSpPr>
        <p:spPr bwMode="auto">
          <a:xfrm>
            <a:off x="533400" y="1219200"/>
            <a:ext cx="2717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240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 spin-1/2 particle:</a:t>
            </a:r>
          </a:p>
        </p:txBody>
      </p:sp>
    </p:spTree>
    <p:extLst>
      <p:ext uri="{BB962C8B-B14F-4D97-AF65-F5344CB8AC3E}">
        <p14:creationId xmlns:p14="http://schemas.microsoft.com/office/powerpoint/2010/main" val="55162974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-63500" y="-73025"/>
            <a:ext cx="9371013" cy="7062788"/>
          </a:xfrm>
          <a:prstGeom prst="rect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</p:spTree>
  </p:cSld>
  <p:clrMapOvr>
    <a:masterClrMapping/>
  </p:clrMapOvr>
  <p:transition advClick="0"/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advClick="0"/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/>
          <p:cNvSpPr/>
          <p:nvPr/>
        </p:nvSpPr>
        <p:spPr>
          <a:xfrm>
            <a:off x="4083050" y="3241675"/>
            <a:ext cx="266700" cy="268288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</p:spTree>
  </p:cSld>
  <p:clrMapOvr>
    <a:masterClrMapping/>
  </p:clrMapOvr>
  <p:transition advClick="0"/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/>
          <p:cNvSpPr/>
          <p:nvPr/>
        </p:nvSpPr>
        <p:spPr>
          <a:xfrm>
            <a:off x="4083050" y="3241675"/>
            <a:ext cx="266700" cy="268288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3" name="Freeform 2"/>
          <p:cNvSpPr/>
          <p:nvPr/>
        </p:nvSpPr>
        <p:spPr>
          <a:xfrm>
            <a:off x="523875" y="4240213"/>
            <a:ext cx="2062163" cy="1412875"/>
          </a:xfrm>
          <a:custGeom>
            <a:avLst/>
            <a:gdLst>
              <a:gd name="connsiteX0" fmla="*/ 1054882 w 2439241"/>
              <a:gd name="connsiteY0" fmla="*/ 125797 h 2619148"/>
              <a:gd name="connsiteX1" fmla="*/ 1803027 w 2439241"/>
              <a:gd name="connsiteY1" fmla="*/ 42670 h 2619148"/>
              <a:gd name="connsiteX2" fmla="*/ 2431100 w 2439241"/>
              <a:gd name="connsiteY2" fmla="*/ 846234 h 2619148"/>
              <a:gd name="connsiteX3" fmla="*/ 2033936 w 2439241"/>
              <a:gd name="connsiteY3" fmla="*/ 2545724 h 2619148"/>
              <a:gd name="connsiteX4" fmla="*/ 371391 w 2439241"/>
              <a:gd name="connsiteY4" fmla="*/ 2167034 h 2619148"/>
              <a:gd name="connsiteX5" fmla="*/ 11173 w 2439241"/>
              <a:gd name="connsiteY5" fmla="*/ 864706 h 2619148"/>
              <a:gd name="connsiteX6" fmla="*/ 620773 w 2439241"/>
              <a:gd name="connsiteY6" fmla="*/ 255106 h 2619148"/>
              <a:gd name="connsiteX7" fmla="*/ 1054882 w 2439241"/>
              <a:gd name="connsiteY7" fmla="*/ 125797 h 2619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39241" h="2619148">
                <a:moveTo>
                  <a:pt x="1054882" y="125797"/>
                </a:moveTo>
                <a:cubicBezTo>
                  <a:pt x="1251924" y="90391"/>
                  <a:pt x="1573658" y="-77403"/>
                  <a:pt x="1803027" y="42670"/>
                </a:cubicBezTo>
                <a:cubicBezTo>
                  <a:pt x="2032396" y="162743"/>
                  <a:pt x="2392615" y="429058"/>
                  <a:pt x="2431100" y="846234"/>
                </a:cubicBezTo>
                <a:cubicBezTo>
                  <a:pt x="2469585" y="1263410"/>
                  <a:pt x="2377221" y="2325591"/>
                  <a:pt x="2033936" y="2545724"/>
                </a:cubicBezTo>
                <a:cubicBezTo>
                  <a:pt x="1690651" y="2765857"/>
                  <a:pt x="708518" y="2447203"/>
                  <a:pt x="371391" y="2167034"/>
                </a:cubicBezTo>
                <a:cubicBezTo>
                  <a:pt x="34264" y="1886865"/>
                  <a:pt x="-30391" y="1183361"/>
                  <a:pt x="11173" y="864706"/>
                </a:cubicBezTo>
                <a:cubicBezTo>
                  <a:pt x="52737" y="546051"/>
                  <a:pt x="446822" y="376718"/>
                  <a:pt x="620773" y="255106"/>
                </a:cubicBezTo>
                <a:cubicBezTo>
                  <a:pt x="794724" y="133494"/>
                  <a:pt x="857840" y="161203"/>
                  <a:pt x="1054882" y="125797"/>
                </a:cubicBezTo>
                <a:close/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750595" name="TextBox 3"/>
          <p:cNvSpPr txBox="1">
            <a:spLocks noChangeArrowheads="1"/>
          </p:cNvSpPr>
          <p:nvPr/>
        </p:nvSpPr>
        <p:spPr bwMode="auto">
          <a:xfrm>
            <a:off x="2379663" y="5443538"/>
            <a:ext cx="412750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200"/>
              <a:t>0</a:t>
            </a:r>
          </a:p>
        </p:txBody>
      </p:sp>
      <p:sp>
        <p:nvSpPr>
          <p:cNvPr id="750596" name="Text Box 6"/>
          <p:cNvSpPr txBox="1">
            <a:spLocks noChangeArrowheads="1"/>
          </p:cNvSpPr>
          <p:nvPr/>
        </p:nvSpPr>
        <p:spPr bwMode="auto">
          <a:xfrm>
            <a:off x="3651250" y="5392738"/>
            <a:ext cx="26606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/>
              <a:t>Enclosed “charge”</a:t>
            </a:r>
          </a:p>
        </p:txBody>
      </p:sp>
      <p:sp>
        <p:nvSpPr>
          <p:cNvPr id="750597" name="Line 7"/>
          <p:cNvSpPr>
            <a:spLocks noChangeShapeType="1"/>
          </p:cNvSpPr>
          <p:nvPr/>
        </p:nvSpPr>
        <p:spPr bwMode="auto">
          <a:xfrm flipH="1">
            <a:off x="2857500" y="5667375"/>
            <a:ext cx="742950" cy="381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 advClick="0"/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/>
          <p:cNvSpPr/>
          <p:nvPr/>
        </p:nvSpPr>
        <p:spPr>
          <a:xfrm>
            <a:off x="4083050" y="3241675"/>
            <a:ext cx="266700" cy="268288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3" name="Freeform 2"/>
          <p:cNvSpPr/>
          <p:nvPr/>
        </p:nvSpPr>
        <p:spPr>
          <a:xfrm>
            <a:off x="2778125" y="1801813"/>
            <a:ext cx="2782888" cy="3186112"/>
          </a:xfrm>
          <a:custGeom>
            <a:avLst/>
            <a:gdLst>
              <a:gd name="connsiteX0" fmla="*/ 1054882 w 2439241"/>
              <a:gd name="connsiteY0" fmla="*/ 125797 h 2619148"/>
              <a:gd name="connsiteX1" fmla="*/ 1803027 w 2439241"/>
              <a:gd name="connsiteY1" fmla="*/ 42670 h 2619148"/>
              <a:gd name="connsiteX2" fmla="*/ 2431100 w 2439241"/>
              <a:gd name="connsiteY2" fmla="*/ 846234 h 2619148"/>
              <a:gd name="connsiteX3" fmla="*/ 2033936 w 2439241"/>
              <a:gd name="connsiteY3" fmla="*/ 2545724 h 2619148"/>
              <a:gd name="connsiteX4" fmla="*/ 371391 w 2439241"/>
              <a:gd name="connsiteY4" fmla="*/ 2167034 h 2619148"/>
              <a:gd name="connsiteX5" fmla="*/ 11173 w 2439241"/>
              <a:gd name="connsiteY5" fmla="*/ 864706 h 2619148"/>
              <a:gd name="connsiteX6" fmla="*/ 620773 w 2439241"/>
              <a:gd name="connsiteY6" fmla="*/ 255106 h 2619148"/>
              <a:gd name="connsiteX7" fmla="*/ 1054882 w 2439241"/>
              <a:gd name="connsiteY7" fmla="*/ 125797 h 2619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39241" h="2619148">
                <a:moveTo>
                  <a:pt x="1054882" y="125797"/>
                </a:moveTo>
                <a:cubicBezTo>
                  <a:pt x="1251924" y="90391"/>
                  <a:pt x="1573658" y="-77403"/>
                  <a:pt x="1803027" y="42670"/>
                </a:cubicBezTo>
                <a:cubicBezTo>
                  <a:pt x="2032396" y="162743"/>
                  <a:pt x="2392615" y="429058"/>
                  <a:pt x="2431100" y="846234"/>
                </a:cubicBezTo>
                <a:cubicBezTo>
                  <a:pt x="2469585" y="1263410"/>
                  <a:pt x="2377221" y="2325591"/>
                  <a:pt x="2033936" y="2545724"/>
                </a:cubicBezTo>
                <a:cubicBezTo>
                  <a:pt x="1690651" y="2765857"/>
                  <a:pt x="708518" y="2447203"/>
                  <a:pt x="371391" y="2167034"/>
                </a:cubicBezTo>
                <a:cubicBezTo>
                  <a:pt x="34264" y="1886865"/>
                  <a:pt x="-30391" y="1183361"/>
                  <a:pt x="11173" y="864706"/>
                </a:cubicBezTo>
                <a:cubicBezTo>
                  <a:pt x="52737" y="546051"/>
                  <a:pt x="446822" y="376718"/>
                  <a:pt x="620773" y="255106"/>
                </a:cubicBezTo>
                <a:cubicBezTo>
                  <a:pt x="794724" y="133494"/>
                  <a:pt x="857840" y="161203"/>
                  <a:pt x="1054882" y="125797"/>
                </a:cubicBezTo>
                <a:close/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751619" name="TextBox 3"/>
          <p:cNvSpPr txBox="1">
            <a:spLocks noChangeArrowheads="1"/>
          </p:cNvSpPr>
          <p:nvPr/>
        </p:nvSpPr>
        <p:spPr bwMode="auto">
          <a:xfrm>
            <a:off x="5295900" y="4510088"/>
            <a:ext cx="412750" cy="5857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200"/>
              <a:t>1</a:t>
            </a:r>
          </a:p>
        </p:txBody>
      </p:sp>
    </p:spTree>
  </p:cSld>
  <p:clrMapOvr>
    <a:masterClrMapping/>
  </p:clrMapOvr>
  <p:transition advClick="0"/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val 3"/>
          <p:cNvSpPr/>
          <p:nvPr/>
        </p:nvSpPr>
        <p:spPr>
          <a:xfrm>
            <a:off x="2909888" y="3241675"/>
            <a:ext cx="266700" cy="268288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5" name="Oval 4"/>
          <p:cNvSpPr/>
          <p:nvPr/>
        </p:nvSpPr>
        <p:spPr>
          <a:xfrm>
            <a:off x="5399088" y="3241675"/>
            <a:ext cx="266700" cy="268288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</p:spTree>
  </p:cSld>
  <p:clrMapOvr>
    <a:masterClrMapping/>
  </p:clrMapOvr>
  <p:transition advClick="0"/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val 3"/>
          <p:cNvSpPr/>
          <p:nvPr/>
        </p:nvSpPr>
        <p:spPr>
          <a:xfrm>
            <a:off x="2909888" y="3241675"/>
            <a:ext cx="266700" cy="268288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5" name="Oval 4"/>
          <p:cNvSpPr/>
          <p:nvPr/>
        </p:nvSpPr>
        <p:spPr>
          <a:xfrm>
            <a:off x="5399088" y="3241675"/>
            <a:ext cx="266700" cy="268288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7" name="Freeform 6"/>
          <p:cNvSpPr/>
          <p:nvPr/>
        </p:nvSpPr>
        <p:spPr>
          <a:xfrm>
            <a:off x="523875" y="4240213"/>
            <a:ext cx="2062163" cy="1412875"/>
          </a:xfrm>
          <a:custGeom>
            <a:avLst/>
            <a:gdLst>
              <a:gd name="connsiteX0" fmla="*/ 1054882 w 2439241"/>
              <a:gd name="connsiteY0" fmla="*/ 125797 h 2619148"/>
              <a:gd name="connsiteX1" fmla="*/ 1803027 w 2439241"/>
              <a:gd name="connsiteY1" fmla="*/ 42670 h 2619148"/>
              <a:gd name="connsiteX2" fmla="*/ 2431100 w 2439241"/>
              <a:gd name="connsiteY2" fmla="*/ 846234 h 2619148"/>
              <a:gd name="connsiteX3" fmla="*/ 2033936 w 2439241"/>
              <a:gd name="connsiteY3" fmla="*/ 2545724 h 2619148"/>
              <a:gd name="connsiteX4" fmla="*/ 371391 w 2439241"/>
              <a:gd name="connsiteY4" fmla="*/ 2167034 h 2619148"/>
              <a:gd name="connsiteX5" fmla="*/ 11173 w 2439241"/>
              <a:gd name="connsiteY5" fmla="*/ 864706 h 2619148"/>
              <a:gd name="connsiteX6" fmla="*/ 620773 w 2439241"/>
              <a:gd name="connsiteY6" fmla="*/ 255106 h 2619148"/>
              <a:gd name="connsiteX7" fmla="*/ 1054882 w 2439241"/>
              <a:gd name="connsiteY7" fmla="*/ 125797 h 2619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39241" h="2619148">
                <a:moveTo>
                  <a:pt x="1054882" y="125797"/>
                </a:moveTo>
                <a:cubicBezTo>
                  <a:pt x="1251924" y="90391"/>
                  <a:pt x="1573658" y="-77403"/>
                  <a:pt x="1803027" y="42670"/>
                </a:cubicBezTo>
                <a:cubicBezTo>
                  <a:pt x="2032396" y="162743"/>
                  <a:pt x="2392615" y="429058"/>
                  <a:pt x="2431100" y="846234"/>
                </a:cubicBezTo>
                <a:cubicBezTo>
                  <a:pt x="2469585" y="1263410"/>
                  <a:pt x="2377221" y="2325591"/>
                  <a:pt x="2033936" y="2545724"/>
                </a:cubicBezTo>
                <a:cubicBezTo>
                  <a:pt x="1690651" y="2765857"/>
                  <a:pt x="708518" y="2447203"/>
                  <a:pt x="371391" y="2167034"/>
                </a:cubicBezTo>
                <a:cubicBezTo>
                  <a:pt x="34264" y="1886865"/>
                  <a:pt x="-30391" y="1183361"/>
                  <a:pt x="11173" y="864706"/>
                </a:cubicBezTo>
                <a:cubicBezTo>
                  <a:pt x="52737" y="546051"/>
                  <a:pt x="446822" y="376718"/>
                  <a:pt x="620773" y="255106"/>
                </a:cubicBezTo>
                <a:cubicBezTo>
                  <a:pt x="794724" y="133494"/>
                  <a:pt x="857840" y="161203"/>
                  <a:pt x="1054882" y="125797"/>
                </a:cubicBezTo>
                <a:close/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753668" name="TextBox 3"/>
          <p:cNvSpPr txBox="1">
            <a:spLocks noChangeArrowheads="1"/>
          </p:cNvSpPr>
          <p:nvPr/>
        </p:nvSpPr>
        <p:spPr bwMode="auto">
          <a:xfrm>
            <a:off x="2379663" y="5443538"/>
            <a:ext cx="466725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4000"/>
              <a:t>0</a:t>
            </a:r>
          </a:p>
        </p:txBody>
      </p:sp>
    </p:spTree>
  </p:cSld>
  <p:clrMapOvr>
    <a:masterClrMapping/>
  </p:clrMapOvr>
  <p:transition advClick="0"/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val 3"/>
          <p:cNvSpPr/>
          <p:nvPr/>
        </p:nvSpPr>
        <p:spPr>
          <a:xfrm>
            <a:off x="2909888" y="3241675"/>
            <a:ext cx="266700" cy="268288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5" name="Oval 4"/>
          <p:cNvSpPr/>
          <p:nvPr/>
        </p:nvSpPr>
        <p:spPr>
          <a:xfrm>
            <a:off x="5399088" y="3241675"/>
            <a:ext cx="266700" cy="268288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6" name="Freeform 5"/>
          <p:cNvSpPr/>
          <p:nvPr/>
        </p:nvSpPr>
        <p:spPr>
          <a:xfrm>
            <a:off x="2176463" y="2544763"/>
            <a:ext cx="1465262" cy="1662112"/>
          </a:xfrm>
          <a:custGeom>
            <a:avLst/>
            <a:gdLst>
              <a:gd name="connsiteX0" fmla="*/ 1054882 w 2439241"/>
              <a:gd name="connsiteY0" fmla="*/ 125797 h 2619148"/>
              <a:gd name="connsiteX1" fmla="*/ 1803027 w 2439241"/>
              <a:gd name="connsiteY1" fmla="*/ 42670 h 2619148"/>
              <a:gd name="connsiteX2" fmla="*/ 2431100 w 2439241"/>
              <a:gd name="connsiteY2" fmla="*/ 846234 h 2619148"/>
              <a:gd name="connsiteX3" fmla="*/ 2033936 w 2439241"/>
              <a:gd name="connsiteY3" fmla="*/ 2545724 h 2619148"/>
              <a:gd name="connsiteX4" fmla="*/ 371391 w 2439241"/>
              <a:gd name="connsiteY4" fmla="*/ 2167034 h 2619148"/>
              <a:gd name="connsiteX5" fmla="*/ 11173 w 2439241"/>
              <a:gd name="connsiteY5" fmla="*/ 864706 h 2619148"/>
              <a:gd name="connsiteX6" fmla="*/ 620773 w 2439241"/>
              <a:gd name="connsiteY6" fmla="*/ 255106 h 2619148"/>
              <a:gd name="connsiteX7" fmla="*/ 1054882 w 2439241"/>
              <a:gd name="connsiteY7" fmla="*/ 125797 h 2619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39241" h="2619148">
                <a:moveTo>
                  <a:pt x="1054882" y="125797"/>
                </a:moveTo>
                <a:cubicBezTo>
                  <a:pt x="1251924" y="90391"/>
                  <a:pt x="1573658" y="-77403"/>
                  <a:pt x="1803027" y="42670"/>
                </a:cubicBezTo>
                <a:cubicBezTo>
                  <a:pt x="2032396" y="162743"/>
                  <a:pt x="2392615" y="429058"/>
                  <a:pt x="2431100" y="846234"/>
                </a:cubicBezTo>
                <a:cubicBezTo>
                  <a:pt x="2469585" y="1263410"/>
                  <a:pt x="2377221" y="2325591"/>
                  <a:pt x="2033936" y="2545724"/>
                </a:cubicBezTo>
                <a:cubicBezTo>
                  <a:pt x="1690651" y="2765857"/>
                  <a:pt x="708518" y="2447203"/>
                  <a:pt x="371391" y="2167034"/>
                </a:cubicBezTo>
                <a:cubicBezTo>
                  <a:pt x="34264" y="1886865"/>
                  <a:pt x="-30391" y="1183361"/>
                  <a:pt x="11173" y="864706"/>
                </a:cubicBezTo>
                <a:cubicBezTo>
                  <a:pt x="52737" y="546051"/>
                  <a:pt x="446822" y="376718"/>
                  <a:pt x="620773" y="255106"/>
                </a:cubicBezTo>
                <a:cubicBezTo>
                  <a:pt x="794724" y="133494"/>
                  <a:pt x="857840" y="161203"/>
                  <a:pt x="1054882" y="125797"/>
                </a:cubicBezTo>
                <a:close/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754692" name="TextBox 6"/>
          <p:cNvSpPr txBox="1">
            <a:spLocks noChangeArrowheads="1"/>
          </p:cNvSpPr>
          <p:nvPr/>
        </p:nvSpPr>
        <p:spPr bwMode="auto">
          <a:xfrm>
            <a:off x="3540125" y="3992563"/>
            <a:ext cx="466725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4000"/>
              <a:t>1</a:t>
            </a:r>
          </a:p>
        </p:txBody>
      </p:sp>
    </p:spTree>
  </p:cSld>
  <p:clrMapOvr>
    <a:masterClrMapping/>
  </p:clrMapOvr>
  <p:transition advClick="0"/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val 3"/>
          <p:cNvSpPr/>
          <p:nvPr/>
        </p:nvSpPr>
        <p:spPr>
          <a:xfrm>
            <a:off x="2909888" y="3241675"/>
            <a:ext cx="266700" cy="268288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5" name="Oval 4"/>
          <p:cNvSpPr/>
          <p:nvPr/>
        </p:nvSpPr>
        <p:spPr>
          <a:xfrm>
            <a:off x="5399088" y="3241675"/>
            <a:ext cx="266700" cy="268288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8" name="Freeform 7"/>
          <p:cNvSpPr/>
          <p:nvPr/>
        </p:nvSpPr>
        <p:spPr>
          <a:xfrm rot="4340225">
            <a:off x="4709319" y="2669382"/>
            <a:ext cx="1727200" cy="1662112"/>
          </a:xfrm>
          <a:custGeom>
            <a:avLst/>
            <a:gdLst>
              <a:gd name="connsiteX0" fmla="*/ 1054882 w 2439241"/>
              <a:gd name="connsiteY0" fmla="*/ 125797 h 2619148"/>
              <a:gd name="connsiteX1" fmla="*/ 1803027 w 2439241"/>
              <a:gd name="connsiteY1" fmla="*/ 42670 h 2619148"/>
              <a:gd name="connsiteX2" fmla="*/ 2431100 w 2439241"/>
              <a:gd name="connsiteY2" fmla="*/ 846234 h 2619148"/>
              <a:gd name="connsiteX3" fmla="*/ 2033936 w 2439241"/>
              <a:gd name="connsiteY3" fmla="*/ 2545724 h 2619148"/>
              <a:gd name="connsiteX4" fmla="*/ 371391 w 2439241"/>
              <a:gd name="connsiteY4" fmla="*/ 2167034 h 2619148"/>
              <a:gd name="connsiteX5" fmla="*/ 11173 w 2439241"/>
              <a:gd name="connsiteY5" fmla="*/ 864706 h 2619148"/>
              <a:gd name="connsiteX6" fmla="*/ 620773 w 2439241"/>
              <a:gd name="connsiteY6" fmla="*/ 255106 h 2619148"/>
              <a:gd name="connsiteX7" fmla="*/ 1054882 w 2439241"/>
              <a:gd name="connsiteY7" fmla="*/ 125797 h 2619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39241" h="2619148">
                <a:moveTo>
                  <a:pt x="1054882" y="125797"/>
                </a:moveTo>
                <a:cubicBezTo>
                  <a:pt x="1251924" y="90391"/>
                  <a:pt x="1573658" y="-77403"/>
                  <a:pt x="1803027" y="42670"/>
                </a:cubicBezTo>
                <a:cubicBezTo>
                  <a:pt x="2032396" y="162743"/>
                  <a:pt x="2392615" y="429058"/>
                  <a:pt x="2431100" y="846234"/>
                </a:cubicBezTo>
                <a:cubicBezTo>
                  <a:pt x="2469585" y="1263410"/>
                  <a:pt x="2377221" y="2325591"/>
                  <a:pt x="2033936" y="2545724"/>
                </a:cubicBezTo>
                <a:cubicBezTo>
                  <a:pt x="1690651" y="2765857"/>
                  <a:pt x="708518" y="2447203"/>
                  <a:pt x="371391" y="2167034"/>
                </a:cubicBezTo>
                <a:cubicBezTo>
                  <a:pt x="34264" y="1886865"/>
                  <a:pt x="-30391" y="1183361"/>
                  <a:pt x="11173" y="864706"/>
                </a:cubicBezTo>
                <a:cubicBezTo>
                  <a:pt x="52737" y="546051"/>
                  <a:pt x="446822" y="376718"/>
                  <a:pt x="620773" y="255106"/>
                </a:cubicBezTo>
                <a:cubicBezTo>
                  <a:pt x="794724" y="133494"/>
                  <a:pt x="857840" y="161203"/>
                  <a:pt x="1054882" y="125797"/>
                </a:cubicBezTo>
                <a:close/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755716" name="TextBox 8"/>
          <p:cNvSpPr txBox="1">
            <a:spLocks noChangeArrowheads="1"/>
          </p:cNvSpPr>
          <p:nvPr/>
        </p:nvSpPr>
        <p:spPr bwMode="auto">
          <a:xfrm>
            <a:off x="6164263" y="3992563"/>
            <a:ext cx="466725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4000"/>
              <a:t>1</a:t>
            </a:r>
          </a:p>
        </p:txBody>
      </p:sp>
    </p:spTree>
  </p:cSld>
  <p:clrMapOvr>
    <a:masterClrMapping/>
  </p:clrMapOvr>
  <p:transition advClick="0"/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val 3"/>
          <p:cNvSpPr/>
          <p:nvPr/>
        </p:nvSpPr>
        <p:spPr>
          <a:xfrm>
            <a:off x="2909888" y="3241675"/>
            <a:ext cx="266700" cy="268288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5" name="Oval 4"/>
          <p:cNvSpPr/>
          <p:nvPr/>
        </p:nvSpPr>
        <p:spPr>
          <a:xfrm>
            <a:off x="5399088" y="3241675"/>
            <a:ext cx="266700" cy="268288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8" name="Freeform 7"/>
          <p:cNvSpPr/>
          <p:nvPr/>
        </p:nvSpPr>
        <p:spPr>
          <a:xfrm rot="5667081">
            <a:off x="3570288" y="1482725"/>
            <a:ext cx="1727200" cy="3654425"/>
          </a:xfrm>
          <a:custGeom>
            <a:avLst/>
            <a:gdLst>
              <a:gd name="connsiteX0" fmla="*/ 1054882 w 2439241"/>
              <a:gd name="connsiteY0" fmla="*/ 125797 h 2619148"/>
              <a:gd name="connsiteX1" fmla="*/ 1803027 w 2439241"/>
              <a:gd name="connsiteY1" fmla="*/ 42670 h 2619148"/>
              <a:gd name="connsiteX2" fmla="*/ 2431100 w 2439241"/>
              <a:gd name="connsiteY2" fmla="*/ 846234 h 2619148"/>
              <a:gd name="connsiteX3" fmla="*/ 2033936 w 2439241"/>
              <a:gd name="connsiteY3" fmla="*/ 2545724 h 2619148"/>
              <a:gd name="connsiteX4" fmla="*/ 371391 w 2439241"/>
              <a:gd name="connsiteY4" fmla="*/ 2167034 h 2619148"/>
              <a:gd name="connsiteX5" fmla="*/ 11173 w 2439241"/>
              <a:gd name="connsiteY5" fmla="*/ 864706 h 2619148"/>
              <a:gd name="connsiteX6" fmla="*/ 620773 w 2439241"/>
              <a:gd name="connsiteY6" fmla="*/ 255106 h 2619148"/>
              <a:gd name="connsiteX7" fmla="*/ 1054882 w 2439241"/>
              <a:gd name="connsiteY7" fmla="*/ 125797 h 2619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39241" h="2619148">
                <a:moveTo>
                  <a:pt x="1054882" y="125797"/>
                </a:moveTo>
                <a:cubicBezTo>
                  <a:pt x="1251924" y="90391"/>
                  <a:pt x="1573658" y="-77403"/>
                  <a:pt x="1803027" y="42670"/>
                </a:cubicBezTo>
                <a:cubicBezTo>
                  <a:pt x="2032396" y="162743"/>
                  <a:pt x="2392615" y="429058"/>
                  <a:pt x="2431100" y="846234"/>
                </a:cubicBezTo>
                <a:cubicBezTo>
                  <a:pt x="2469585" y="1263410"/>
                  <a:pt x="2377221" y="2325591"/>
                  <a:pt x="2033936" y="2545724"/>
                </a:cubicBezTo>
                <a:cubicBezTo>
                  <a:pt x="1690651" y="2765857"/>
                  <a:pt x="708518" y="2447203"/>
                  <a:pt x="371391" y="2167034"/>
                </a:cubicBezTo>
                <a:cubicBezTo>
                  <a:pt x="34264" y="1886865"/>
                  <a:pt x="-30391" y="1183361"/>
                  <a:pt x="11173" y="864706"/>
                </a:cubicBezTo>
                <a:cubicBezTo>
                  <a:pt x="52737" y="546051"/>
                  <a:pt x="446822" y="376718"/>
                  <a:pt x="620773" y="255106"/>
                </a:cubicBezTo>
                <a:cubicBezTo>
                  <a:pt x="794724" y="133494"/>
                  <a:pt x="857840" y="161203"/>
                  <a:pt x="1054882" y="125797"/>
                </a:cubicBezTo>
                <a:close/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756740" name="TextBox 8"/>
          <p:cNvSpPr txBox="1">
            <a:spLocks noChangeArrowheads="1"/>
          </p:cNvSpPr>
          <p:nvPr/>
        </p:nvSpPr>
        <p:spPr bwMode="auto">
          <a:xfrm>
            <a:off x="6173788" y="3840163"/>
            <a:ext cx="655637" cy="1108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6600">
                <a:solidFill>
                  <a:srgbClr val="7030A0"/>
                </a:solidFill>
              </a:rPr>
              <a:t>?</a:t>
            </a:r>
          </a:p>
        </p:txBody>
      </p:sp>
    </p:spTree>
  </p:cSld>
  <p:clrMapOvr>
    <a:masterClrMapping/>
  </p:clrMapOvr>
  <p:transition advClick="0"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Line 4"/>
          <p:cNvSpPr>
            <a:spLocks noChangeShapeType="1"/>
          </p:cNvSpPr>
          <p:nvPr/>
        </p:nvSpPr>
        <p:spPr bwMode="auto">
          <a:xfrm>
            <a:off x="1260475" y="2286000"/>
            <a:ext cx="762000" cy="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34819" name="Oval 5"/>
          <p:cNvSpPr>
            <a:spLocks noChangeArrowheads="1"/>
          </p:cNvSpPr>
          <p:nvPr/>
        </p:nvSpPr>
        <p:spPr bwMode="auto">
          <a:xfrm>
            <a:off x="1184275" y="2209800"/>
            <a:ext cx="152400" cy="1524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1800" smtClean="0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34820" name="Oval 6"/>
          <p:cNvSpPr>
            <a:spLocks noChangeArrowheads="1"/>
          </p:cNvSpPr>
          <p:nvPr/>
        </p:nvSpPr>
        <p:spPr bwMode="auto">
          <a:xfrm>
            <a:off x="1946275" y="2209800"/>
            <a:ext cx="152400" cy="1524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1800" smtClean="0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graphicFrame>
        <p:nvGraphicFramePr>
          <p:cNvPr id="34821" name="Object 2"/>
          <p:cNvGraphicFramePr>
            <a:graphicFrameLocks noChangeAspect="1"/>
          </p:cNvGraphicFramePr>
          <p:nvPr/>
        </p:nvGraphicFramePr>
        <p:xfrm>
          <a:off x="2403475" y="1905000"/>
          <a:ext cx="1939925" cy="790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22106" name="Equation" r:id="rId3" imgW="1028700" imgH="419100" progId="Equation.3">
                  <p:embed/>
                </p:oleObj>
              </mc:Choice>
              <mc:Fallback>
                <p:oleObj name="Equation" r:id="rId3" imgW="1028700" imgH="4191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03475" y="1905000"/>
                        <a:ext cx="1939925" cy="7905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7" name="Straight Connector 6"/>
          <p:cNvCxnSpPr/>
          <p:nvPr/>
        </p:nvCxnSpPr>
        <p:spPr>
          <a:xfrm>
            <a:off x="0" y="990600"/>
            <a:ext cx="9144000" cy="0"/>
          </a:xfrm>
          <a:prstGeom prst="line">
            <a:avLst/>
          </a:prstGeom>
          <a:ln w="63500" cmpd="sng">
            <a:solidFill>
              <a:schemeClr val="accent5">
                <a:lumMod val="40000"/>
                <a:lumOff val="60000"/>
              </a:schemeClr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8" name="Title 1"/>
          <p:cNvSpPr txBox="1">
            <a:spLocks/>
          </p:cNvSpPr>
          <p:nvPr/>
        </p:nvSpPr>
        <p:spPr bwMode="auto">
          <a:xfrm>
            <a:off x="381000" y="0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solidFill>
                  <a:prstClr val="black"/>
                </a:solidFill>
                <a:latin typeface="Calibri"/>
                <a:ea typeface="+mj-ea"/>
                <a:cs typeface="+mj-cs"/>
              </a:rPr>
              <a:t>Another Kind of Order</a:t>
            </a:r>
          </a:p>
        </p:txBody>
      </p:sp>
      <p:pic>
        <p:nvPicPr>
          <p:cNvPr id="34824" name="Picture 3" descr="Benzene_structur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1219200"/>
            <a:ext cx="2057400" cy="1995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4825" name="Group 34"/>
          <p:cNvGrpSpPr>
            <a:grpSpLocks/>
          </p:cNvGrpSpPr>
          <p:nvPr/>
        </p:nvGrpSpPr>
        <p:grpSpPr bwMode="auto">
          <a:xfrm>
            <a:off x="2216150" y="3505200"/>
            <a:ext cx="3276600" cy="2514600"/>
            <a:chOff x="2216150" y="3505200"/>
            <a:chExt cx="3276600" cy="2514600"/>
          </a:xfrm>
        </p:grpSpPr>
        <p:grpSp>
          <p:nvGrpSpPr>
            <p:cNvPr id="34828" name="Group 5"/>
            <p:cNvGrpSpPr>
              <a:grpSpLocks/>
            </p:cNvGrpSpPr>
            <p:nvPr/>
          </p:nvGrpSpPr>
          <p:grpSpPr bwMode="auto">
            <a:xfrm>
              <a:off x="2216150" y="3505200"/>
              <a:ext cx="3276600" cy="152400"/>
              <a:chOff x="768" y="1920"/>
              <a:chExt cx="2064" cy="96"/>
            </a:xfrm>
          </p:grpSpPr>
          <p:sp>
            <p:nvSpPr>
              <p:cNvPr id="34847" name="Oval 6"/>
              <p:cNvSpPr>
                <a:spLocks noChangeArrowheads="1"/>
              </p:cNvSpPr>
              <p:nvPr/>
            </p:nvSpPr>
            <p:spPr bwMode="auto">
              <a:xfrm>
                <a:off x="76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4848" name="Oval 7"/>
              <p:cNvSpPr>
                <a:spLocks noChangeArrowheads="1"/>
              </p:cNvSpPr>
              <p:nvPr/>
            </p:nvSpPr>
            <p:spPr bwMode="auto">
              <a:xfrm>
                <a:off x="126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4849" name="Oval 8"/>
              <p:cNvSpPr>
                <a:spLocks noChangeArrowheads="1"/>
              </p:cNvSpPr>
              <p:nvPr/>
            </p:nvSpPr>
            <p:spPr bwMode="auto">
              <a:xfrm>
                <a:off x="175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4850" name="Oval 9"/>
              <p:cNvSpPr>
                <a:spLocks noChangeArrowheads="1"/>
              </p:cNvSpPr>
              <p:nvPr/>
            </p:nvSpPr>
            <p:spPr bwMode="auto">
              <a:xfrm>
                <a:off x="224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4851" name="Oval 10"/>
              <p:cNvSpPr>
                <a:spLocks noChangeArrowheads="1"/>
              </p:cNvSpPr>
              <p:nvPr/>
            </p:nvSpPr>
            <p:spPr bwMode="auto">
              <a:xfrm>
                <a:off x="273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34829" name="Group 11"/>
            <p:cNvGrpSpPr>
              <a:grpSpLocks/>
            </p:cNvGrpSpPr>
            <p:nvPr/>
          </p:nvGrpSpPr>
          <p:grpSpPr bwMode="auto">
            <a:xfrm>
              <a:off x="2216150" y="5080000"/>
              <a:ext cx="3276600" cy="152400"/>
              <a:chOff x="1056" y="1920"/>
              <a:chExt cx="2064" cy="96"/>
            </a:xfrm>
          </p:grpSpPr>
          <p:sp>
            <p:nvSpPr>
              <p:cNvPr id="34842" name="Oval 12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4843" name="Oval 13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4844" name="Oval 14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4845" name="Oval 15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4846" name="Oval 16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34830" name="Group 17"/>
            <p:cNvGrpSpPr>
              <a:grpSpLocks/>
            </p:cNvGrpSpPr>
            <p:nvPr/>
          </p:nvGrpSpPr>
          <p:grpSpPr bwMode="auto">
            <a:xfrm>
              <a:off x="2216150" y="4292600"/>
              <a:ext cx="3276600" cy="152400"/>
              <a:chOff x="1056" y="1920"/>
              <a:chExt cx="2064" cy="96"/>
            </a:xfrm>
          </p:grpSpPr>
          <p:sp>
            <p:nvSpPr>
              <p:cNvPr id="34837" name="Oval 18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4838" name="Oval 19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4839" name="Oval 20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4840" name="Oval 21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4841" name="Oval 22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34831" name="Group 23"/>
            <p:cNvGrpSpPr>
              <a:grpSpLocks/>
            </p:cNvGrpSpPr>
            <p:nvPr/>
          </p:nvGrpSpPr>
          <p:grpSpPr bwMode="auto">
            <a:xfrm>
              <a:off x="2216150" y="5867400"/>
              <a:ext cx="3276600" cy="152400"/>
              <a:chOff x="1056" y="1920"/>
              <a:chExt cx="2064" cy="96"/>
            </a:xfrm>
          </p:grpSpPr>
          <p:sp>
            <p:nvSpPr>
              <p:cNvPr id="34832" name="Oval 24"/>
              <p:cNvSpPr>
                <a:spLocks noChangeArrowheads="1"/>
              </p:cNvSpPr>
              <p:nvPr/>
            </p:nvSpPr>
            <p:spPr bwMode="auto">
              <a:xfrm>
                <a:off x="1056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4833" name="Oval 25"/>
              <p:cNvSpPr>
                <a:spLocks noChangeArrowheads="1"/>
              </p:cNvSpPr>
              <p:nvPr/>
            </p:nvSpPr>
            <p:spPr bwMode="auto">
              <a:xfrm>
                <a:off x="1548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4834" name="Oval 26"/>
              <p:cNvSpPr>
                <a:spLocks noChangeArrowheads="1"/>
              </p:cNvSpPr>
              <p:nvPr/>
            </p:nvSpPr>
            <p:spPr bwMode="auto">
              <a:xfrm>
                <a:off x="2040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4835" name="Oval 27"/>
              <p:cNvSpPr>
                <a:spLocks noChangeArrowheads="1"/>
              </p:cNvSpPr>
              <p:nvPr/>
            </p:nvSpPr>
            <p:spPr bwMode="auto">
              <a:xfrm>
                <a:off x="2532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4836" name="Oval 28"/>
              <p:cNvSpPr>
                <a:spLocks noChangeArrowheads="1"/>
              </p:cNvSpPr>
              <p:nvPr/>
            </p:nvSpPr>
            <p:spPr bwMode="auto">
              <a:xfrm>
                <a:off x="3024" y="1920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sz="1800" smtClean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</p:grpSp>
      </p:grpSp>
      <p:sp>
        <p:nvSpPr>
          <p:cNvPr id="34826" name="Text Box 2"/>
          <p:cNvSpPr txBox="1">
            <a:spLocks noChangeArrowheads="1"/>
          </p:cNvSpPr>
          <p:nvPr/>
        </p:nvSpPr>
        <p:spPr bwMode="auto">
          <a:xfrm>
            <a:off x="584200" y="1371600"/>
            <a:ext cx="23764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240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 valence bond:</a:t>
            </a:r>
          </a:p>
        </p:txBody>
      </p:sp>
    </p:spTree>
    <p:extLst>
      <p:ext uri="{BB962C8B-B14F-4D97-AF65-F5344CB8AC3E}">
        <p14:creationId xmlns:p14="http://schemas.microsoft.com/office/powerpoint/2010/main" val="2564764309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val 3"/>
          <p:cNvSpPr/>
          <p:nvPr/>
        </p:nvSpPr>
        <p:spPr>
          <a:xfrm>
            <a:off x="2909888" y="3241675"/>
            <a:ext cx="266700" cy="268288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5" name="Oval 4"/>
          <p:cNvSpPr/>
          <p:nvPr/>
        </p:nvSpPr>
        <p:spPr>
          <a:xfrm>
            <a:off x="5399088" y="3241675"/>
            <a:ext cx="266700" cy="268288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8" name="Freeform 7"/>
          <p:cNvSpPr/>
          <p:nvPr/>
        </p:nvSpPr>
        <p:spPr>
          <a:xfrm rot="5667081">
            <a:off x="3570288" y="1482725"/>
            <a:ext cx="1727200" cy="3654425"/>
          </a:xfrm>
          <a:custGeom>
            <a:avLst/>
            <a:gdLst>
              <a:gd name="connsiteX0" fmla="*/ 1054882 w 2439241"/>
              <a:gd name="connsiteY0" fmla="*/ 125797 h 2619148"/>
              <a:gd name="connsiteX1" fmla="*/ 1803027 w 2439241"/>
              <a:gd name="connsiteY1" fmla="*/ 42670 h 2619148"/>
              <a:gd name="connsiteX2" fmla="*/ 2431100 w 2439241"/>
              <a:gd name="connsiteY2" fmla="*/ 846234 h 2619148"/>
              <a:gd name="connsiteX3" fmla="*/ 2033936 w 2439241"/>
              <a:gd name="connsiteY3" fmla="*/ 2545724 h 2619148"/>
              <a:gd name="connsiteX4" fmla="*/ 371391 w 2439241"/>
              <a:gd name="connsiteY4" fmla="*/ 2167034 h 2619148"/>
              <a:gd name="connsiteX5" fmla="*/ 11173 w 2439241"/>
              <a:gd name="connsiteY5" fmla="*/ 864706 h 2619148"/>
              <a:gd name="connsiteX6" fmla="*/ 620773 w 2439241"/>
              <a:gd name="connsiteY6" fmla="*/ 255106 h 2619148"/>
              <a:gd name="connsiteX7" fmla="*/ 1054882 w 2439241"/>
              <a:gd name="connsiteY7" fmla="*/ 125797 h 2619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39241" h="2619148">
                <a:moveTo>
                  <a:pt x="1054882" y="125797"/>
                </a:moveTo>
                <a:cubicBezTo>
                  <a:pt x="1251924" y="90391"/>
                  <a:pt x="1573658" y="-77403"/>
                  <a:pt x="1803027" y="42670"/>
                </a:cubicBezTo>
                <a:cubicBezTo>
                  <a:pt x="2032396" y="162743"/>
                  <a:pt x="2392615" y="429058"/>
                  <a:pt x="2431100" y="846234"/>
                </a:cubicBezTo>
                <a:cubicBezTo>
                  <a:pt x="2469585" y="1263410"/>
                  <a:pt x="2377221" y="2325591"/>
                  <a:pt x="2033936" y="2545724"/>
                </a:cubicBezTo>
                <a:cubicBezTo>
                  <a:pt x="1690651" y="2765857"/>
                  <a:pt x="708518" y="2447203"/>
                  <a:pt x="371391" y="2167034"/>
                </a:cubicBezTo>
                <a:cubicBezTo>
                  <a:pt x="34264" y="1886865"/>
                  <a:pt x="-30391" y="1183361"/>
                  <a:pt x="11173" y="864706"/>
                </a:cubicBezTo>
                <a:cubicBezTo>
                  <a:pt x="52737" y="546051"/>
                  <a:pt x="446822" y="376718"/>
                  <a:pt x="620773" y="255106"/>
                </a:cubicBezTo>
                <a:cubicBezTo>
                  <a:pt x="794724" y="133494"/>
                  <a:pt x="857840" y="161203"/>
                  <a:pt x="1054882" y="125797"/>
                </a:cubicBezTo>
                <a:close/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757764" name="TextBox 8"/>
          <p:cNvSpPr txBox="1">
            <a:spLocks noChangeArrowheads="1"/>
          </p:cNvSpPr>
          <p:nvPr/>
        </p:nvSpPr>
        <p:spPr bwMode="auto">
          <a:xfrm>
            <a:off x="6173788" y="3840163"/>
            <a:ext cx="1484312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4000"/>
              <a:t>0 or 1</a:t>
            </a:r>
          </a:p>
        </p:txBody>
      </p:sp>
    </p:spTree>
  </p:cSld>
  <p:clrMapOvr>
    <a:masterClrMapping/>
  </p:clrMapOvr>
  <p:transition advClick="0"/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37" name="TextBox 8"/>
          <p:cNvSpPr txBox="1">
            <a:spLocks noChangeArrowheads="1"/>
          </p:cNvSpPr>
          <p:nvPr/>
        </p:nvSpPr>
        <p:spPr bwMode="auto">
          <a:xfrm>
            <a:off x="3106738" y="3054350"/>
            <a:ext cx="409575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200"/>
              <a:t>0</a:t>
            </a:r>
          </a:p>
        </p:txBody>
      </p:sp>
      <p:sp>
        <p:nvSpPr>
          <p:cNvPr id="30838" name="TextBox 8"/>
          <p:cNvSpPr txBox="1">
            <a:spLocks noChangeArrowheads="1"/>
          </p:cNvSpPr>
          <p:nvPr/>
        </p:nvSpPr>
        <p:spPr bwMode="auto">
          <a:xfrm>
            <a:off x="7148513" y="3127375"/>
            <a:ext cx="409575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200"/>
              <a:t>1</a:t>
            </a:r>
          </a:p>
        </p:txBody>
      </p:sp>
      <p:cxnSp>
        <p:nvCxnSpPr>
          <p:cNvPr id="3" name="Straight Connector 2"/>
          <p:cNvCxnSpPr/>
          <p:nvPr/>
        </p:nvCxnSpPr>
        <p:spPr>
          <a:xfrm>
            <a:off x="1141413" y="2262188"/>
            <a:ext cx="0" cy="1395412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0840" name="Group 12"/>
          <p:cNvGrpSpPr>
            <a:grpSpLocks/>
          </p:cNvGrpSpPr>
          <p:nvPr/>
        </p:nvGrpSpPr>
        <p:grpSpPr bwMode="auto">
          <a:xfrm>
            <a:off x="3509963" y="2262188"/>
            <a:ext cx="554037" cy="1425575"/>
            <a:chOff x="3943714" y="2262077"/>
            <a:chExt cx="554347" cy="1425797"/>
          </a:xfrm>
        </p:grpSpPr>
        <p:cxnSp>
          <p:nvCxnSpPr>
            <p:cNvPr id="7" name="Straight Connector 6"/>
            <p:cNvCxnSpPr/>
            <p:nvPr/>
          </p:nvCxnSpPr>
          <p:spPr>
            <a:xfrm>
              <a:off x="3953244" y="2262077"/>
              <a:ext cx="544817" cy="730364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/>
            <p:cNvCxnSpPr/>
            <p:nvPr/>
          </p:nvCxnSpPr>
          <p:spPr>
            <a:xfrm flipH="1">
              <a:off x="3943714" y="2957510"/>
              <a:ext cx="544817" cy="730364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30835" name="Object 115"/>
          <p:cNvGraphicFramePr>
            <a:graphicFrameLocks noChangeAspect="1"/>
          </p:cNvGraphicFramePr>
          <p:nvPr/>
        </p:nvGraphicFramePr>
        <p:xfrm>
          <a:off x="350838" y="2760663"/>
          <a:ext cx="644525" cy="590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1137" name="Equation" r:id="rId3" imgW="152334" imgH="139639" progId="Equation.3">
                  <p:embed/>
                </p:oleObj>
              </mc:Choice>
              <mc:Fallback>
                <p:oleObj name="Equation" r:id="rId3" imgW="152334" imgH="139639" progId="Equation.3">
                  <p:embed/>
                  <p:pic>
                    <p:nvPicPr>
                      <p:cNvPr id="0" name="Picture 16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50838" y="2760663"/>
                        <a:ext cx="644525" cy="5905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0836" name="Object 116"/>
          <p:cNvGraphicFramePr>
            <a:graphicFrameLocks noChangeAspect="1"/>
          </p:cNvGraphicFramePr>
          <p:nvPr/>
        </p:nvGraphicFramePr>
        <p:xfrm>
          <a:off x="4154488" y="2628900"/>
          <a:ext cx="1127125" cy="8588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1138" name="Equation" r:id="rId5" imgW="266469" imgH="203024" progId="Equation.3">
                  <p:embed/>
                </p:oleObj>
              </mc:Choice>
              <mc:Fallback>
                <p:oleObj name="Equation" r:id="rId5" imgW="266469" imgH="203024" progId="Equation.3">
                  <p:embed/>
                  <p:pic>
                    <p:nvPicPr>
                      <p:cNvPr id="0" name="Picture 16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54488" y="2628900"/>
                        <a:ext cx="1127125" cy="85883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22" name="Straight Connector 21"/>
          <p:cNvCxnSpPr/>
          <p:nvPr/>
        </p:nvCxnSpPr>
        <p:spPr>
          <a:xfrm>
            <a:off x="5376863" y="2289175"/>
            <a:ext cx="0" cy="139541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0842" name="Group 22"/>
          <p:cNvGrpSpPr>
            <a:grpSpLocks/>
          </p:cNvGrpSpPr>
          <p:nvPr/>
        </p:nvGrpSpPr>
        <p:grpSpPr bwMode="auto">
          <a:xfrm>
            <a:off x="7745413" y="2289175"/>
            <a:ext cx="554037" cy="1425575"/>
            <a:chOff x="3943714" y="2262077"/>
            <a:chExt cx="554347" cy="1425797"/>
          </a:xfrm>
        </p:grpSpPr>
        <p:cxnSp>
          <p:nvCxnSpPr>
            <p:cNvPr id="24" name="Straight Connector 23"/>
            <p:cNvCxnSpPr/>
            <p:nvPr/>
          </p:nvCxnSpPr>
          <p:spPr>
            <a:xfrm>
              <a:off x="3953244" y="2262077"/>
              <a:ext cx="544817" cy="730364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/>
            <p:cNvCxnSpPr/>
            <p:nvPr/>
          </p:nvCxnSpPr>
          <p:spPr>
            <a:xfrm flipH="1">
              <a:off x="3943714" y="2957510"/>
              <a:ext cx="544817" cy="730364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Oval 3"/>
          <p:cNvSpPr/>
          <p:nvPr/>
        </p:nvSpPr>
        <p:spPr>
          <a:xfrm>
            <a:off x="1700213" y="2865438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2" name="Oval 3"/>
          <p:cNvSpPr/>
          <p:nvPr/>
        </p:nvSpPr>
        <p:spPr>
          <a:xfrm>
            <a:off x="2738438" y="2865438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5" name="Oval 3"/>
          <p:cNvSpPr/>
          <p:nvPr/>
        </p:nvSpPr>
        <p:spPr>
          <a:xfrm>
            <a:off x="5767388" y="2903538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6" name="Oval 3"/>
          <p:cNvSpPr/>
          <p:nvPr/>
        </p:nvSpPr>
        <p:spPr>
          <a:xfrm>
            <a:off x="6805613" y="2903538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15" name="Oval 14"/>
          <p:cNvSpPr/>
          <p:nvPr/>
        </p:nvSpPr>
        <p:spPr>
          <a:xfrm>
            <a:off x="1560513" y="2632075"/>
            <a:ext cx="1611312" cy="712788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8" name="Oval 14"/>
          <p:cNvSpPr/>
          <p:nvPr/>
        </p:nvSpPr>
        <p:spPr>
          <a:xfrm>
            <a:off x="5637213" y="2679700"/>
            <a:ext cx="1611312" cy="712788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</p:spTree>
  </p:cSld>
  <p:clrMapOvr>
    <a:masterClrMapping/>
  </p:clrMapOvr>
  <p:transition advClick="0"/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63" name="TextBox 8"/>
          <p:cNvSpPr txBox="1">
            <a:spLocks noChangeArrowheads="1"/>
          </p:cNvSpPr>
          <p:nvPr/>
        </p:nvSpPr>
        <p:spPr bwMode="auto">
          <a:xfrm>
            <a:off x="3106738" y="3054350"/>
            <a:ext cx="409575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200"/>
              <a:t>0</a:t>
            </a:r>
          </a:p>
        </p:txBody>
      </p:sp>
      <p:sp>
        <p:nvSpPr>
          <p:cNvPr id="31864" name="TextBox 8"/>
          <p:cNvSpPr txBox="1">
            <a:spLocks noChangeArrowheads="1"/>
          </p:cNvSpPr>
          <p:nvPr/>
        </p:nvSpPr>
        <p:spPr bwMode="auto">
          <a:xfrm>
            <a:off x="7148513" y="3117850"/>
            <a:ext cx="409575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200"/>
              <a:t>1</a:t>
            </a:r>
          </a:p>
        </p:txBody>
      </p:sp>
      <p:cxnSp>
        <p:nvCxnSpPr>
          <p:cNvPr id="3" name="Straight Connector 2"/>
          <p:cNvCxnSpPr/>
          <p:nvPr/>
        </p:nvCxnSpPr>
        <p:spPr>
          <a:xfrm>
            <a:off x="1141413" y="2262188"/>
            <a:ext cx="0" cy="1395412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1866" name="Group 12"/>
          <p:cNvGrpSpPr>
            <a:grpSpLocks/>
          </p:cNvGrpSpPr>
          <p:nvPr/>
        </p:nvGrpSpPr>
        <p:grpSpPr bwMode="auto">
          <a:xfrm>
            <a:off x="3509963" y="2262188"/>
            <a:ext cx="554037" cy="1425575"/>
            <a:chOff x="3943714" y="2262077"/>
            <a:chExt cx="554347" cy="1425797"/>
          </a:xfrm>
        </p:grpSpPr>
        <p:cxnSp>
          <p:nvCxnSpPr>
            <p:cNvPr id="7" name="Straight Connector 6"/>
            <p:cNvCxnSpPr/>
            <p:nvPr/>
          </p:nvCxnSpPr>
          <p:spPr>
            <a:xfrm>
              <a:off x="3953244" y="2262077"/>
              <a:ext cx="544817" cy="730364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/>
            <p:cNvCxnSpPr/>
            <p:nvPr/>
          </p:nvCxnSpPr>
          <p:spPr>
            <a:xfrm flipH="1">
              <a:off x="3943714" y="2957510"/>
              <a:ext cx="544817" cy="730364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31861" name="Object 117"/>
          <p:cNvGraphicFramePr>
            <a:graphicFrameLocks noChangeAspect="1"/>
          </p:cNvGraphicFramePr>
          <p:nvPr/>
        </p:nvGraphicFramePr>
        <p:xfrm>
          <a:off x="350838" y="2760663"/>
          <a:ext cx="644525" cy="590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2163" name="Equation" r:id="rId3" imgW="152334" imgH="139639" progId="Equation.3">
                  <p:embed/>
                </p:oleObj>
              </mc:Choice>
              <mc:Fallback>
                <p:oleObj name="Equation" r:id="rId3" imgW="152334" imgH="139639" progId="Equation.3">
                  <p:embed/>
                  <p:pic>
                    <p:nvPicPr>
                      <p:cNvPr id="0" name="Picture 16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50838" y="2760663"/>
                        <a:ext cx="644525" cy="5905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1862" name="Object 118"/>
          <p:cNvGraphicFramePr>
            <a:graphicFrameLocks noChangeAspect="1"/>
          </p:cNvGraphicFramePr>
          <p:nvPr/>
        </p:nvGraphicFramePr>
        <p:xfrm>
          <a:off x="4154488" y="2628900"/>
          <a:ext cx="1127125" cy="8588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2164" name="Equation" r:id="rId5" imgW="266469" imgH="203024" progId="Equation.3">
                  <p:embed/>
                </p:oleObj>
              </mc:Choice>
              <mc:Fallback>
                <p:oleObj name="Equation" r:id="rId5" imgW="266469" imgH="203024" progId="Equation.3">
                  <p:embed/>
                  <p:pic>
                    <p:nvPicPr>
                      <p:cNvPr id="0" name="Picture 16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54488" y="2628900"/>
                        <a:ext cx="1127125" cy="85883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22" name="Straight Connector 21"/>
          <p:cNvCxnSpPr/>
          <p:nvPr/>
        </p:nvCxnSpPr>
        <p:spPr>
          <a:xfrm>
            <a:off x="5376863" y="2289175"/>
            <a:ext cx="0" cy="139541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1868" name="Group 22"/>
          <p:cNvGrpSpPr>
            <a:grpSpLocks/>
          </p:cNvGrpSpPr>
          <p:nvPr/>
        </p:nvGrpSpPr>
        <p:grpSpPr bwMode="auto">
          <a:xfrm>
            <a:off x="7745413" y="2289175"/>
            <a:ext cx="554037" cy="1425575"/>
            <a:chOff x="3943714" y="2262077"/>
            <a:chExt cx="554347" cy="1425797"/>
          </a:xfrm>
        </p:grpSpPr>
        <p:cxnSp>
          <p:nvCxnSpPr>
            <p:cNvPr id="24" name="Straight Connector 23"/>
            <p:cNvCxnSpPr/>
            <p:nvPr/>
          </p:nvCxnSpPr>
          <p:spPr>
            <a:xfrm>
              <a:off x="3953244" y="2262077"/>
              <a:ext cx="544817" cy="730364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/>
            <p:cNvCxnSpPr/>
            <p:nvPr/>
          </p:nvCxnSpPr>
          <p:spPr>
            <a:xfrm flipH="1">
              <a:off x="3943714" y="2957510"/>
              <a:ext cx="544817" cy="730364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Oval 3"/>
          <p:cNvSpPr/>
          <p:nvPr/>
        </p:nvSpPr>
        <p:spPr>
          <a:xfrm>
            <a:off x="1700213" y="2865438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2" name="Oval 3"/>
          <p:cNvSpPr/>
          <p:nvPr/>
        </p:nvSpPr>
        <p:spPr>
          <a:xfrm>
            <a:off x="2738438" y="2865438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5" name="Oval 3"/>
          <p:cNvSpPr/>
          <p:nvPr/>
        </p:nvSpPr>
        <p:spPr>
          <a:xfrm>
            <a:off x="5767388" y="2903538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6" name="Oval 3"/>
          <p:cNvSpPr/>
          <p:nvPr/>
        </p:nvSpPr>
        <p:spPr>
          <a:xfrm>
            <a:off x="6805613" y="2903538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15" name="Oval 14"/>
          <p:cNvSpPr/>
          <p:nvPr/>
        </p:nvSpPr>
        <p:spPr>
          <a:xfrm>
            <a:off x="1560513" y="2632075"/>
            <a:ext cx="1611312" cy="712788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8" name="Oval 14"/>
          <p:cNvSpPr/>
          <p:nvPr/>
        </p:nvSpPr>
        <p:spPr>
          <a:xfrm>
            <a:off x="5637213" y="2679700"/>
            <a:ext cx="1611312" cy="712788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cxnSp>
        <p:nvCxnSpPr>
          <p:cNvPr id="9" name="Straight Connector 2"/>
          <p:cNvCxnSpPr/>
          <p:nvPr/>
        </p:nvCxnSpPr>
        <p:spPr>
          <a:xfrm>
            <a:off x="0" y="4418013"/>
            <a:ext cx="9070975" cy="0"/>
          </a:xfrm>
          <a:prstGeom prst="line">
            <a:avLst/>
          </a:prstGeom>
          <a:ln w="76200">
            <a:solidFill>
              <a:schemeClr val="accent5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876" name="TextBox 3"/>
          <p:cNvSpPr txBox="1">
            <a:spLocks noChangeArrowheads="1"/>
          </p:cNvSpPr>
          <p:nvPr/>
        </p:nvSpPr>
        <p:spPr bwMode="auto">
          <a:xfrm>
            <a:off x="692150" y="4873625"/>
            <a:ext cx="7680325" cy="823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4800"/>
              <a:t>2 dimensional Hilbert space</a:t>
            </a:r>
          </a:p>
        </p:txBody>
      </p:sp>
    </p:spTree>
  </p:cSld>
  <p:clrMapOvr>
    <a:masterClrMapping/>
  </p:clrMapOvr>
  <p:transition advClick="0"/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val 3"/>
          <p:cNvSpPr/>
          <p:nvPr/>
        </p:nvSpPr>
        <p:spPr>
          <a:xfrm>
            <a:off x="1176338" y="2255838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2" name="Oval 3"/>
          <p:cNvSpPr/>
          <p:nvPr/>
        </p:nvSpPr>
        <p:spPr>
          <a:xfrm>
            <a:off x="7291388" y="2274888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cxnSp>
        <p:nvCxnSpPr>
          <p:cNvPr id="9" name="Straight Connector 2"/>
          <p:cNvCxnSpPr/>
          <p:nvPr/>
        </p:nvCxnSpPr>
        <p:spPr>
          <a:xfrm>
            <a:off x="0" y="4418013"/>
            <a:ext cx="9070975" cy="0"/>
          </a:xfrm>
          <a:prstGeom prst="line">
            <a:avLst/>
          </a:prstGeom>
          <a:ln w="76200">
            <a:solidFill>
              <a:schemeClr val="accent5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2884" name="TextBox 3"/>
          <p:cNvSpPr txBox="1">
            <a:spLocks noChangeArrowheads="1"/>
          </p:cNvSpPr>
          <p:nvPr/>
        </p:nvSpPr>
        <p:spPr bwMode="auto">
          <a:xfrm>
            <a:off x="244475" y="4511675"/>
            <a:ext cx="8634413" cy="2287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sz="4800" dirty="0"/>
              <a:t>Quantum states are protected from environment if particles are kept far apart</a:t>
            </a:r>
          </a:p>
        </p:txBody>
      </p:sp>
      <p:sp>
        <p:nvSpPr>
          <p:cNvPr id="762885" name="Freeform 22"/>
          <p:cNvSpPr>
            <a:spLocks/>
          </p:cNvSpPr>
          <p:nvPr/>
        </p:nvSpPr>
        <p:spPr bwMode="auto">
          <a:xfrm>
            <a:off x="622300" y="1374775"/>
            <a:ext cx="7854950" cy="1893888"/>
          </a:xfrm>
          <a:custGeom>
            <a:avLst/>
            <a:gdLst>
              <a:gd name="T0" fmla="*/ 85685303 w 4948"/>
              <a:gd name="T1" fmla="*/ 1582658292 h 1193"/>
              <a:gd name="T2" fmla="*/ 1159271814 w 4948"/>
              <a:gd name="T3" fmla="*/ 554434493 h 1193"/>
              <a:gd name="T4" fmla="*/ 2147483647 w 4948"/>
              <a:gd name="T5" fmla="*/ 1023183686 h 1193"/>
              <a:gd name="T6" fmla="*/ 2147483647 w 4948"/>
              <a:gd name="T7" fmla="*/ 569555428 h 1193"/>
              <a:gd name="T8" fmla="*/ 2147483647 w 4948"/>
              <a:gd name="T9" fmla="*/ 176410961 h 1193"/>
              <a:gd name="T10" fmla="*/ 2147483647 w 4948"/>
              <a:gd name="T11" fmla="*/ 1628021098 h 1193"/>
              <a:gd name="T12" fmla="*/ 2147483647 w 4948"/>
              <a:gd name="T13" fmla="*/ 2147483647 h 1193"/>
              <a:gd name="T14" fmla="*/ 2147483647 w 4948"/>
              <a:gd name="T15" fmla="*/ 2147483647 h 1193"/>
              <a:gd name="T16" fmla="*/ 2147483647 w 4948"/>
              <a:gd name="T17" fmla="*/ 2147483647 h 1193"/>
              <a:gd name="T18" fmla="*/ 645159944 w 4948"/>
              <a:gd name="T19" fmla="*/ 2147483647 h 1193"/>
              <a:gd name="T20" fmla="*/ 85685303 w 4948"/>
              <a:gd name="T21" fmla="*/ 1582658292 h 119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4948"/>
              <a:gd name="T34" fmla="*/ 0 h 1193"/>
              <a:gd name="T35" fmla="*/ 4948 w 4948"/>
              <a:gd name="T36" fmla="*/ 1193 h 119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4948" h="1193">
                <a:moveTo>
                  <a:pt x="34" y="628"/>
                </a:moveTo>
                <a:cubicBezTo>
                  <a:pt x="68" y="478"/>
                  <a:pt x="310" y="257"/>
                  <a:pt x="460" y="220"/>
                </a:cubicBezTo>
                <a:cubicBezTo>
                  <a:pt x="610" y="183"/>
                  <a:pt x="555" y="405"/>
                  <a:pt x="934" y="406"/>
                </a:cubicBezTo>
                <a:cubicBezTo>
                  <a:pt x="1313" y="407"/>
                  <a:pt x="2224" y="282"/>
                  <a:pt x="2734" y="226"/>
                </a:cubicBezTo>
                <a:cubicBezTo>
                  <a:pt x="3244" y="170"/>
                  <a:pt x="3630" y="0"/>
                  <a:pt x="3994" y="70"/>
                </a:cubicBezTo>
                <a:cubicBezTo>
                  <a:pt x="4358" y="140"/>
                  <a:pt x="4888" y="483"/>
                  <a:pt x="4918" y="646"/>
                </a:cubicBezTo>
                <a:cubicBezTo>
                  <a:pt x="4948" y="809"/>
                  <a:pt x="4581" y="1007"/>
                  <a:pt x="4174" y="1048"/>
                </a:cubicBezTo>
                <a:cubicBezTo>
                  <a:pt x="3767" y="1089"/>
                  <a:pt x="2930" y="888"/>
                  <a:pt x="2476" y="892"/>
                </a:cubicBezTo>
                <a:cubicBezTo>
                  <a:pt x="2022" y="896"/>
                  <a:pt x="1820" y="1034"/>
                  <a:pt x="1450" y="1072"/>
                </a:cubicBezTo>
                <a:cubicBezTo>
                  <a:pt x="1080" y="1110"/>
                  <a:pt x="493" y="1193"/>
                  <a:pt x="256" y="1120"/>
                </a:cubicBezTo>
                <a:cubicBezTo>
                  <a:pt x="19" y="1047"/>
                  <a:pt x="0" y="778"/>
                  <a:pt x="34" y="628"/>
                </a:cubicBezTo>
                <a:close/>
              </a:path>
            </a:pathLst>
          </a:custGeom>
          <a:noFill/>
          <a:ln w="38100" cap="flat" cmpd="sng">
            <a:solidFill>
              <a:schemeClr val="tx1"/>
            </a:solidFill>
            <a:prstDash val="lgDash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62886" name="Text Box 23"/>
          <p:cNvSpPr txBox="1">
            <a:spLocks noChangeArrowheads="1"/>
          </p:cNvSpPr>
          <p:nvPr/>
        </p:nvSpPr>
        <p:spPr bwMode="auto">
          <a:xfrm>
            <a:off x="2974975" y="493713"/>
            <a:ext cx="4721225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sz="1800"/>
              <a:t>Need to measure all the way around both particles to determine what state they are in</a:t>
            </a:r>
          </a:p>
        </p:txBody>
      </p:sp>
      <p:sp>
        <p:nvSpPr>
          <p:cNvPr id="762887" name="Line 24"/>
          <p:cNvSpPr>
            <a:spLocks noChangeShapeType="1"/>
          </p:cNvSpPr>
          <p:nvPr/>
        </p:nvSpPr>
        <p:spPr bwMode="auto">
          <a:xfrm>
            <a:off x="5448300" y="1247775"/>
            <a:ext cx="257175" cy="247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762888" name="TextBox 8"/>
          <p:cNvSpPr txBox="1">
            <a:spLocks noChangeArrowheads="1"/>
          </p:cNvSpPr>
          <p:nvPr/>
        </p:nvSpPr>
        <p:spPr bwMode="auto">
          <a:xfrm>
            <a:off x="7869238" y="2754313"/>
            <a:ext cx="650875" cy="1098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6600">
                <a:solidFill>
                  <a:srgbClr val="7030A0"/>
                </a:solidFill>
              </a:rPr>
              <a:t>?</a:t>
            </a:r>
          </a:p>
        </p:txBody>
      </p:sp>
    </p:spTree>
  </p:cSld>
  <p:clrMapOvr>
    <a:masterClrMapping/>
  </p:clrMapOvr>
  <p:transition advClick="0"/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Oval 11"/>
          <p:cNvSpPr/>
          <p:nvPr/>
        </p:nvSpPr>
        <p:spPr>
          <a:xfrm>
            <a:off x="2973388" y="2997200"/>
            <a:ext cx="266700" cy="268288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13" name="Oval 12"/>
          <p:cNvSpPr/>
          <p:nvPr/>
        </p:nvSpPr>
        <p:spPr>
          <a:xfrm>
            <a:off x="5462588" y="2997200"/>
            <a:ext cx="266700" cy="268288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14" name="Oval 13"/>
          <p:cNvSpPr/>
          <p:nvPr/>
        </p:nvSpPr>
        <p:spPr>
          <a:xfrm>
            <a:off x="4230688" y="2997200"/>
            <a:ext cx="266700" cy="268288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</p:spTree>
  </p:cSld>
  <p:clrMapOvr>
    <a:masterClrMapping/>
  </p:clrMapOvr>
  <p:transition advClick="0"/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Oval 11"/>
          <p:cNvSpPr/>
          <p:nvPr/>
        </p:nvSpPr>
        <p:spPr>
          <a:xfrm>
            <a:off x="2973388" y="2997200"/>
            <a:ext cx="266700" cy="268288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13" name="Oval 12"/>
          <p:cNvSpPr/>
          <p:nvPr/>
        </p:nvSpPr>
        <p:spPr>
          <a:xfrm>
            <a:off x="5462588" y="2997200"/>
            <a:ext cx="266700" cy="268288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14" name="Oval 13"/>
          <p:cNvSpPr/>
          <p:nvPr/>
        </p:nvSpPr>
        <p:spPr>
          <a:xfrm>
            <a:off x="4230688" y="2997200"/>
            <a:ext cx="266700" cy="268288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15" name="Oval 14"/>
          <p:cNvSpPr/>
          <p:nvPr/>
        </p:nvSpPr>
        <p:spPr>
          <a:xfrm>
            <a:off x="2751138" y="2670175"/>
            <a:ext cx="2087562" cy="92392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764933" name="TextBox 15"/>
          <p:cNvSpPr txBox="1">
            <a:spLocks noChangeArrowheads="1"/>
          </p:cNvSpPr>
          <p:nvPr/>
        </p:nvSpPr>
        <p:spPr bwMode="auto">
          <a:xfrm>
            <a:off x="4716463" y="3132138"/>
            <a:ext cx="409575" cy="579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200"/>
              <a:t>0</a:t>
            </a:r>
          </a:p>
        </p:txBody>
      </p:sp>
    </p:spTree>
  </p:cSld>
  <p:clrMapOvr>
    <a:masterClrMapping/>
  </p:clrMapOvr>
  <p:transition advClick="0"/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5953" name="Group 4"/>
          <p:cNvGrpSpPr>
            <a:grpSpLocks/>
          </p:cNvGrpSpPr>
          <p:nvPr/>
        </p:nvGrpSpPr>
        <p:grpSpPr bwMode="auto">
          <a:xfrm>
            <a:off x="2652713" y="2406650"/>
            <a:ext cx="3740150" cy="1509713"/>
            <a:chOff x="2595217" y="396875"/>
            <a:chExt cx="3740150" cy="1509713"/>
          </a:xfrm>
        </p:grpSpPr>
        <p:sp>
          <p:nvSpPr>
            <p:cNvPr id="12" name="Oval 11"/>
            <p:cNvSpPr/>
            <p:nvPr/>
          </p:nvSpPr>
          <p:spPr>
            <a:xfrm>
              <a:off x="2915892" y="987425"/>
              <a:ext cx="266700" cy="268288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3" name="Oval 12"/>
            <p:cNvSpPr/>
            <p:nvPr/>
          </p:nvSpPr>
          <p:spPr>
            <a:xfrm>
              <a:off x="5405092" y="987425"/>
              <a:ext cx="266700" cy="268288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4" name="Oval 13"/>
            <p:cNvSpPr/>
            <p:nvPr/>
          </p:nvSpPr>
          <p:spPr>
            <a:xfrm>
              <a:off x="4173192" y="987425"/>
              <a:ext cx="266700" cy="268288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5" name="Oval 14"/>
            <p:cNvSpPr/>
            <p:nvPr/>
          </p:nvSpPr>
          <p:spPr>
            <a:xfrm>
              <a:off x="2693642" y="660400"/>
              <a:ext cx="2087562" cy="923925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765958" name="TextBox 15"/>
            <p:cNvSpPr txBox="1">
              <a:spLocks noChangeArrowheads="1"/>
            </p:cNvSpPr>
            <p:nvPr/>
          </p:nvSpPr>
          <p:spPr bwMode="auto">
            <a:xfrm>
              <a:off x="4658967" y="1122363"/>
              <a:ext cx="409575" cy="5794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3200"/>
                <a:t>0</a:t>
              </a:r>
            </a:p>
          </p:txBody>
        </p:sp>
        <p:sp>
          <p:nvSpPr>
            <p:cNvPr id="17" name="Oval 16"/>
            <p:cNvSpPr/>
            <p:nvPr/>
          </p:nvSpPr>
          <p:spPr>
            <a:xfrm>
              <a:off x="2595217" y="396875"/>
              <a:ext cx="3441700" cy="1509713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765960" name="TextBox 8"/>
            <p:cNvSpPr txBox="1">
              <a:spLocks noChangeArrowheads="1"/>
            </p:cNvSpPr>
            <p:nvPr/>
          </p:nvSpPr>
          <p:spPr bwMode="auto">
            <a:xfrm>
              <a:off x="5925792" y="1247775"/>
              <a:ext cx="409575" cy="5794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3200"/>
                <a:t>1</a:t>
              </a:r>
            </a:p>
          </p:txBody>
        </p:sp>
      </p:grpSp>
    </p:spTree>
  </p:cSld>
  <p:clrMapOvr>
    <a:masterClrMapping/>
  </p:clrMapOvr>
  <p:transition advClick="0"/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6977" name="Group 4"/>
          <p:cNvGrpSpPr>
            <a:grpSpLocks/>
          </p:cNvGrpSpPr>
          <p:nvPr/>
        </p:nvGrpSpPr>
        <p:grpSpPr bwMode="auto">
          <a:xfrm>
            <a:off x="2652713" y="2406650"/>
            <a:ext cx="3740150" cy="1509713"/>
            <a:chOff x="2595217" y="396875"/>
            <a:chExt cx="3740150" cy="1509713"/>
          </a:xfrm>
        </p:grpSpPr>
        <p:sp>
          <p:nvSpPr>
            <p:cNvPr id="12" name="Oval 11"/>
            <p:cNvSpPr/>
            <p:nvPr/>
          </p:nvSpPr>
          <p:spPr>
            <a:xfrm>
              <a:off x="2915892" y="987425"/>
              <a:ext cx="266700" cy="268288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3" name="Oval 12"/>
            <p:cNvSpPr/>
            <p:nvPr/>
          </p:nvSpPr>
          <p:spPr>
            <a:xfrm>
              <a:off x="5405092" y="987425"/>
              <a:ext cx="266700" cy="268288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4" name="Oval 13"/>
            <p:cNvSpPr/>
            <p:nvPr/>
          </p:nvSpPr>
          <p:spPr>
            <a:xfrm>
              <a:off x="4173192" y="987425"/>
              <a:ext cx="266700" cy="268288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5" name="Oval 14"/>
            <p:cNvSpPr/>
            <p:nvPr/>
          </p:nvSpPr>
          <p:spPr>
            <a:xfrm>
              <a:off x="2693642" y="660400"/>
              <a:ext cx="2087562" cy="923925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766985" name="TextBox 15"/>
            <p:cNvSpPr txBox="1">
              <a:spLocks noChangeArrowheads="1"/>
            </p:cNvSpPr>
            <p:nvPr/>
          </p:nvSpPr>
          <p:spPr bwMode="auto">
            <a:xfrm>
              <a:off x="4658967" y="1122363"/>
              <a:ext cx="409575" cy="5794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3200"/>
                <a:t>0</a:t>
              </a:r>
            </a:p>
          </p:txBody>
        </p:sp>
        <p:sp>
          <p:nvSpPr>
            <p:cNvPr id="17" name="Oval 16"/>
            <p:cNvSpPr/>
            <p:nvPr/>
          </p:nvSpPr>
          <p:spPr>
            <a:xfrm>
              <a:off x="2595217" y="396875"/>
              <a:ext cx="3441700" cy="1509713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766987" name="TextBox 8"/>
            <p:cNvSpPr txBox="1">
              <a:spLocks noChangeArrowheads="1"/>
            </p:cNvSpPr>
            <p:nvPr/>
          </p:nvSpPr>
          <p:spPr bwMode="auto">
            <a:xfrm>
              <a:off x="5925792" y="1247775"/>
              <a:ext cx="409575" cy="5794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3200"/>
                <a:t>1</a:t>
              </a:r>
            </a:p>
          </p:txBody>
        </p:sp>
      </p:grpSp>
      <p:sp>
        <p:nvSpPr>
          <p:cNvPr id="18" name="Oval 17"/>
          <p:cNvSpPr/>
          <p:nvPr/>
        </p:nvSpPr>
        <p:spPr>
          <a:xfrm>
            <a:off x="787400" y="977900"/>
            <a:ext cx="266700" cy="268288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19" name="Oval 18"/>
          <p:cNvSpPr/>
          <p:nvPr/>
        </p:nvSpPr>
        <p:spPr>
          <a:xfrm>
            <a:off x="3276600" y="977900"/>
            <a:ext cx="266700" cy="268288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20" name="Oval 19"/>
          <p:cNvSpPr/>
          <p:nvPr/>
        </p:nvSpPr>
        <p:spPr>
          <a:xfrm>
            <a:off x="2043113" y="977900"/>
            <a:ext cx="266700" cy="268288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</p:spTree>
  </p:cSld>
  <p:clrMapOvr>
    <a:masterClrMapping/>
  </p:clrMapOvr>
  <p:transition advClick="0"/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8001" name="Group 4"/>
          <p:cNvGrpSpPr>
            <a:grpSpLocks/>
          </p:cNvGrpSpPr>
          <p:nvPr/>
        </p:nvGrpSpPr>
        <p:grpSpPr bwMode="auto">
          <a:xfrm>
            <a:off x="2652713" y="2406650"/>
            <a:ext cx="3740150" cy="1509713"/>
            <a:chOff x="2595217" y="396875"/>
            <a:chExt cx="3740150" cy="1509713"/>
          </a:xfrm>
        </p:grpSpPr>
        <p:sp>
          <p:nvSpPr>
            <p:cNvPr id="12" name="Oval 11"/>
            <p:cNvSpPr/>
            <p:nvPr/>
          </p:nvSpPr>
          <p:spPr>
            <a:xfrm>
              <a:off x="2915892" y="987425"/>
              <a:ext cx="266700" cy="268288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3" name="Oval 12"/>
            <p:cNvSpPr/>
            <p:nvPr/>
          </p:nvSpPr>
          <p:spPr>
            <a:xfrm>
              <a:off x="5405092" y="987425"/>
              <a:ext cx="266700" cy="268288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4" name="Oval 13"/>
            <p:cNvSpPr/>
            <p:nvPr/>
          </p:nvSpPr>
          <p:spPr>
            <a:xfrm>
              <a:off x="4173192" y="987425"/>
              <a:ext cx="266700" cy="268288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5" name="Oval 14"/>
            <p:cNvSpPr/>
            <p:nvPr/>
          </p:nvSpPr>
          <p:spPr>
            <a:xfrm>
              <a:off x="2693642" y="660400"/>
              <a:ext cx="2087562" cy="923925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768012" name="TextBox 15"/>
            <p:cNvSpPr txBox="1">
              <a:spLocks noChangeArrowheads="1"/>
            </p:cNvSpPr>
            <p:nvPr/>
          </p:nvSpPr>
          <p:spPr bwMode="auto">
            <a:xfrm>
              <a:off x="4658967" y="1122363"/>
              <a:ext cx="409575" cy="5794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3200"/>
                <a:t>0</a:t>
              </a:r>
            </a:p>
          </p:txBody>
        </p:sp>
        <p:sp>
          <p:nvSpPr>
            <p:cNvPr id="17" name="Oval 16"/>
            <p:cNvSpPr/>
            <p:nvPr/>
          </p:nvSpPr>
          <p:spPr>
            <a:xfrm>
              <a:off x="2595217" y="396875"/>
              <a:ext cx="3441700" cy="1509713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768014" name="TextBox 8"/>
            <p:cNvSpPr txBox="1">
              <a:spLocks noChangeArrowheads="1"/>
            </p:cNvSpPr>
            <p:nvPr/>
          </p:nvSpPr>
          <p:spPr bwMode="auto">
            <a:xfrm>
              <a:off x="5925792" y="1247775"/>
              <a:ext cx="409575" cy="5794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3200"/>
                <a:t>1</a:t>
              </a:r>
            </a:p>
          </p:txBody>
        </p:sp>
      </p:grpSp>
      <p:grpSp>
        <p:nvGrpSpPr>
          <p:cNvPr id="768002" name="Group 27"/>
          <p:cNvGrpSpPr>
            <a:grpSpLocks/>
          </p:cNvGrpSpPr>
          <p:nvPr/>
        </p:nvGrpSpPr>
        <p:grpSpPr bwMode="auto">
          <a:xfrm>
            <a:off x="565150" y="650875"/>
            <a:ext cx="2978150" cy="1041400"/>
            <a:chOff x="2078473" y="1325202"/>
            <a:chExt cx="2978150" cy="1042292"/>
          </a:xfrm>
        </p:grpSpPr>
        <p:sp>
          <p:nvSpPr>
            <p:cNvPr id="18" name="Oval 17"/>
            <p:cNvSpPr/>
            <p:nvPr/>
          </p:nvSpPr>
          <p:spPr>
            <a:xfrm>
              <a:off x="2300723" y="1652507"/>
              <a:ext cx="266700" cy="268518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9" name="Oval 18"/>
            <p:cNvSpPr/>
            <p:nvPr/>
          </p:nvSpPr>
          <p:spPr>
            <a:xfrm>
              <a:off x="4789923" y="1652507"/>
              <a:ext cx="266700" cy="268518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20" name="Oval 19"/>
            <p:cNvSpPr/>
            <p:nvPr/>
          </p:nvSpPr>
          <p:spPr>
            <a:xfrm>
              <a:off x="3556436" y="1652507"/>
              <a:ext cx="266700" cy="268518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21" name="Oval 20"/>
            <p:cNvSpPr/>
            <p:nvPr/>
          </p:nvSpPr>
          <p:spPr>
            <a:xfrm>
              <a:off x="2078473" y="1325202"/>
              <a:ext cx="2087563" cy="924716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768007" name="TextBox 32"/>
            <p:cNvSpPr txBox="1">
              <a:spLocks noChangeArrowheads="1"/>
            </p:cNvSpPr>
            <p:nvPr/>
          </p:nvSpPr>
          <p:spPr bwMode="auto">
            <a:xfrm>
              <a:off x="4043798" y="1787560"/>
              <a:ext cx="409575" cy="5799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3200"/>
                <a:t>1</a:t>
              </a:r>
            </a:p>
          </p:txBody>
        </p:sp>
      </p:grpSp>
    </p:spTree>
  </p:cSld>
  <p:clrMapOvr>
    <a:masterClrMapping/>
  </p:clrMapOvr>
  <p:transition advClick="0"/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9025" name="Group 4"/>
          <p:cNvGrpSpPr>
            <a:grpSpLocks/>
          </p:cNvGrpSpPr>
          <p:nvPr/>
        </p:nvGrpSpPr>
        <p:grpSpPr bwMode="auto">
          <a:xfrm>
            <a:off x="2652713" y="2406650"/>
            <a:ext cx="3740150" cy="1509713"/>
            <a:chOff x="2595217" y="396875"/>
            <a:chExt cx="3740150" cy="1509713"/>
          </a:xfrm>
        </p:grpSpPr>
        <p:sp>
          <p:nvSpPr>
            <p:cNvPr id="12" name="Oval 11"/>
            <p:cNvSpPr/>
            <p:nvPr/>
          </p:nvSpPr>
          <p:spPr>
            <a:xfrm>
              <a:off x="2915892" y="987425"/>
              <a:ext cx="266700" cy="268288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3" name="Oval 12"/>
            <p:cNvSpPr/>
            <p:nvPr/>
          </p:nvSpPr>
          <p:spPr>
            <a:xfrm>
              <a:off x="5405092" y="987425"/>
              <a:ext cx="266700" cy="268288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4" name="Oval 13"/>
            <p:cNvSpPr/>
            <p:nvPr/>
          </p:nvSpPr>
          <p:spPr>
            <a:xfrm>
              <a:off x="4173192" y="987425"/>
              <a:ext cx="266700" cy="268288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5" name="Oval 14"/>
            <p:cNvSpPr/>
            <p:nvPr/>
          </p:nvSpPr>
          <p:spPr>
            <a:xfrm>
              <a:off x="2693642" y="660400"/>
              <a:ext cx="2087562" cy="923925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769039" name="TextBox 15"/>
            <p:cNvSpPr txBox="1">
              <a:spLocks noChangeArrowheads="1"/>
            </p:cNvSpPr>
            <p:nvPr/>
          </p:nvSpPr>
          <p:spPr bwMode="auto">
            <a:xfrm>
              <a:off x="4658967" y="1122363"/>
              <a:ext cx="409575" cy="5794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3200"/>
                <a:t>0</a:t>
              </a:r>
            </a:p>
          </p:txBody>
        </p:sp>
        <p:sp>
          <p:nvSpPr>
            <p:cNvPr id="17" name="Oval 16"/>
            <p:cNvSpPr/>
            <p:nvPr/>
          </p:nvSpPr>
          <p:spPr>
            <a:xfrm>
              <a:off x="2595217" y="396875"/>
              <a:ext cx="3441700" cy="1509713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769041" name="TextBox 8"/>
            <p:cNvSpPr txBox="1">
              <a:spLocks noChangeArrowheads="1"/>
            </p:cNvSpPr>
            <p:nvPr/>
          </p:nvSpPr>
          <p:spPr bwMode="auto">
            <a:xfrm>
              <a:off x="5925792" y="1247775"/>
              <a:ext cx="409575" cy="5794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3200"/>
                <a:t>1</a:t>
              </a:r>
            </a:p>
          </p:txBody>
        </p:sp>
      </p:grpSp>
      <p:grpSp>
        <p:nvGrpSpPr>
          <p:cNvPr id="769026" name="Group 8"/>
          <p:cNvGrpSpPr>
            <a:grpSpLocks/>
          </p:cNvGrpSpPr>
          <p:nvPr/>
        </p:nvGrpSpPr>
        <p:grpSpPr bwMode="auto">
          <a:xfrm>
            <a:off x="465138" y="358775"/>
            <a:ext cx="3735387" cy="1509713"/>
            <a:chOff x="2054225" y="4067175"/>
            <a:chExt cx="3735388" cy="1509713"/>
          </a:xfrm>
        </p:grpSpPr>
        <p:grpSp>
          <p:nvGrpSpPr>
            <p:cNvPr id="769027" name="Group 27"/>
            <p:cNvGrpSpPr>
              <a:grpSpLocks/>
            </p:cNvGrpSpPr>
            <p:nvPr/>
          </p:nvGrpSpPr>
          <p:grpSpPr bwMode="auto">
            <a:xfrm>
              <a:off x="2154238" y="4359275"/>
              <a:ext cx="2978150" cy="1041720"/>
              <a:chOff x="2078473" y="1325202"/>
              <a:chExt cx="2978150" cy="1042292"/>
            </a:xfrm>
          </p:grpSpPr>
          <p:sp>
            <p:nvSpPr>
              <p:cNvPr id="18" name="Oval 17"/>
              <p:cNvSpPr/>
              <p:nvPr/>
            </p:nvSpPr>
            <p:spPr>
              <a:xfrm>
                <a:off x="2300722" y="1652407"/>
                <a:ext cx="266700" cy="268435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19" name="Oval 18"/>
              <p:cNvSpPr/>
              <p:nvPr/>
            </p:nvSpPr>
            <p:spPr>
              <a:xfrm>
                <a:off x="4789923" y="1652407"/>
                <a:ext cx="266700" cy="268435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20" name="Oval 19"/>
              <p:cNvSpPr/>
              <p:nvPr/>
            </p:nvSpPr>
            <p:spPr>
              <a:xfrm>
                <a:off x="3556435" y="1652407"/>
                <a:ext cx="266700" cy="268435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2078472" y="1325202"/>
                <a:ext cx="2087564" cy="924432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769034" name="TextBox 32"/>
              <p:cNvSpPr txBox="1">
                <a:spLocks noChangeArrowheads="1"/>
              </p:cNvSpPr>
              <p:nvPr/>
            </p:nvSpPr>
            <p:spPr bwMode="auto">
              <a:xfrm>
                <a:off x="4043798" y="1787560"/>
                <a:ext cx="409575" cy="57993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en-US" sz="3200"/>
                  <a:t>1</a:t>
                </a:r>
              </a:p>
            </p:txBody>
          </p:sp>
        </p:grpSp>
        <p:sp>
          <p:nvSpPr>
            <p:cNvPr id="11" name="Oval 10"/>
            <p:cNvSpPr/>
            <p:nvPr/>
          </p:nvSpPr>
          <p:spPr>
            <a:xfrm>
              <a:off x="2054225" y="4067175"/>
              <a:ext cx="3443288" cy="1509713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769029" name="TextBox 8"/>
            <p:cNvSpPr txBox="1">
              <a:spLocks noChangeArrowheads="1"/>
            </p:cNvSpPr>
            <p:nvPr/>
          </p:nvSpPr>
          <p:spPr bwMode="auto">
            <a:xfrm>
              <a:off x="5380038" y="4913313"/>
              <a:ext cx="409575" cy="5794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3200"/>
                <a:t>0</a:t>
              </a:r>
            </a:p>
          </p:txBody>
        </p:sp>
      </p:grpSp>
    </p:spTree>
  </p:cSld>
  <p:clrMapOvr>
    <a:masterClrMapping/>
  </p:clrMapOvr>
  <p:transition advClick="0"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842" name="Group 76"/>
          <p:cNvGrpSpPr>
            <a:grpSpLocks/>
          </p:cNvGrpSpPr>
          <p:nvPr/>
        </p:nvGrpSpPr>
        <p:grpSpPr bwMode="auto">
          <a:xfrm>
            <a:off x="1905000" y="3505200"/>
            <a:ext cx="3886200" cy="2514600"/>
            <a:chOff x="990600" y="3200400"/>
            <a:chExt cx="3886200" cy="2514600"/>
          </a:xfrm>
        </p:grpSpPr>
        <p:grpSp>
          <p:nvGrpSpPr>
            <p:cNvPr id="35853" name="Group 3"/>
            <p:cNvGrpSpPr>
              <a:grpSpLocks/>
            </p:cNvGrpSpPr>
            <p:nvPr/>
          </p:nvGrpSpPr>
          <p:grpSpPr bwMode="auto">
            <a:xfrm>
              <a:off x="1295400" y="3200400"/>
              <a:ext cx="3276600" cy="2514600"/>
              <a:chOff x="1104" y="1920"/>
              <a:chExt cx="2064" cy="1584"/>
            </a:xfrm>
          </p:grpSpPr>
          <p:grpSp>
            <p:nvGrpSpPr>
              <p:cNvPr id="35865" name="Group 4"/>
              <p:cNvGrpSpPr>
                <a:grpSpLocks/>
              </p:cNvGrpSpPr>
              <p:nvPr/>
            </p:nvGrpSpPr>
            <p:grpSpPr bwMode="auto">
              <a:xfrm>
                <a:off x="1104" y="1920"/>
                <a:ext cx="2064" cy="96"/>
                <a:chOff x="1056" y="1920"/>
                <a:chExt cx="2064" cy="96"/>
              </a:xfrm>
            </p:grpSpPr>
            <p:sp>
              <p:nvSpPr>
                <p:cNvPr id="35884" name="Oval 5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5885" name="Oval 6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5886" name="Oval 7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5887" name="Oval 8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5888" name="Oval 9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35866" name="Group 10"/>
              <p:cNvGrpSpPr>
                <a:grpSpLocks/>
              </p:cNvGrpSpPr>
              <p:nvPr/>
            </p:nvGrpSpPr>
            <p:grpSpPr bwMode="auto">
              <a:xfrm>
                <a:off x="1104" y="2912"/>
                <a:ext cx="2064" cy="96"/>
                <a:chOff x="1056" y="1920"/>
                <a:chExt cx="2064" cy="96"/>
              </a:xfrm>
            </p:grpSpPr>
            <p:sp>
              <p:nvSpPr>
                <p:cNvPr id="35879" name="Oval 11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5880" name="Oval 12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5881" name="Oval 13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5882" name="Oval 14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5883" name="Oval 15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35867" name="Group 16"/>
              <p:cNvGrpSpPr>
                <a:grpSpLocks/>
              </p:cNvGrpSpPr>
              <p:nvPr/>
            </p:nvGrpSpPr>
            <p:grpSpPr bwMode="auto">
              <a:xfrm>
                <a:off x="1104" y="2416"/>
                <a:ext cx="2064" cy="96"/>
                <a:chOff x="1056" y="1920"/>
                <a:chExt cx="2064" cy="96"/>
              </a:xfrm>
            </p:grpSpPr>
            <p:sp>
              <p:nvSpPr>
                <p:cNvPr id="35874" name="Oval 17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5875" name="Oval 18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5876" name="Oval 19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5877" name="Oval 20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5878" name="Oval 21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35868" name="Group 22"/>
              <p:cNvGrpSpPr>
                <a:grpSpLocks/>
              </p:cNvGrpSpPr>
              <p:nvPr/>
            </p:nvGrpSpPr>
            <p:grpSpPr bwMode="auto">
              <a:xfrm>
                <a:off x="1104" y="3408"/>
                <a:ext cx="2064" cy="96"/>
                <a:chOff x="1056" y="1920"/>
                <a:chExt cx="2064" cy="96"/>
              </a:xfrm>
            </p:grpSpPr>
            <p:sp>
              <p:nvSpPr>
                <p:cNvPr id="35869" name="Oval 23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5870" name="Oval 24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5871" name="Oval 25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5872" name="Oval 26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5873" name="Oval 27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</p:grpSp>
        </p:grpSp>
        <p:sp>
          <p:nvSpPr>
            <p:cNvPr id="35854" name="Line 28"/>
            <p:cNvSpPr>
              <a:spLocks noChangeShapeType="1"/>
            </p:cNvSpPr>
            <p:nvPr/>
          </p:nvSpPr>
          <p:spPr bwMode="auto">
            <a:xfrm>
              <a:off x="1371600" y="3276600"/>
              <a:ext cx="762000" cy="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5855" name="Line 29"/>
            <p:cNvSpPr>
              <a:spLocks noChangeShapeType="1"/>
            </p:cNvSpPr>
            <p:nvPr/>
          </p:nvSpPr>
          <p:spPr bwMode="auto">
            <a:xfrm>
              <a:off x="1371600" y="5638800"/>
              <a:ext cx="838200" cy="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5856" name="Line 30"/>
            <p:cNvSpPr>
              <a:spLocks noChangeShapeType="1"/>
            </p:cNvSpPr>
            <p:nvPr/>
          </p:nvSpPr>
          <p:spPr bwMode="auto">
            <a:xfrm flipV="1">
              <a:off x="1371600" y="4038600"/>
              <a:ext cx="762000" cy="83820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5857" name="Line 31"/>
            <p:cNvSpPr>
              <a:spLocks noChangeShapeType="1"/>
            </p:cNvSpPr>
            <p:nvPr/>
          </p:nvSpPr>
          <p:spPr bwMode="auto">
            <a:xfrm>
              <a:off x="2133600" y="4876800"/>
              <a:ext cx="762000" cy="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5858" name="Freeform 32"/>
            <p:cNvSpPr>
              <a:spLocks/>
            </p:cNvSpPr>
            <p:nvPr/>
          </p:nvSpPr>
          <p:spPr bwMode="auto">
            <a:xfrm>
              <a:off x="2895600" y="4038600"/>
              <a:ext cx="393700" cy="1600200"/>
            </a:xfrm>
            <a:custGeom>
              <a:avLst/>
              <a:gdLst>
                <a:gd name="T0" fmla="*/ 2147483646 w 248"/>
                <a:gd name="T1" fmla="*/ 0 h 1008"/>
                <a:gd name="T2" fmla="*/ 2147483646 w 248"/>
                <a:gd name="T3" fmla="*/ 2147483646 h 1008"/>
                <a:gd name="T4" fmla="*/ 0 w 248"/>
                <a:gd name="T5" fmla="*/ 2147483646 h 1008"/>
                <a:gd name="T6" fmla="*/ 0 60000 65536"/>
                <a:gd name="T7" fmla="*/ 0 60000 65536"/>
                <a:gd name="T8" fmla="*/ 0 60000 65536"/>
                <a:gd name="T9" fmla="*/ 0 w 248"/>
                <a:gd name="T10" fmla="*/ 0 h 1008"/>
                <a:gd name="T11" fmla="*/ 248 w 248"/>
                <a:gd name="T12" fmla="*/ 1008 h 10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48" h="1008">
                  <a:moveTo>
                    <a:pt x="48" y="0"/>
                  </a:moveTo>
                  <a:cubicBezTo>
                    <a:pt x="148" y="156"/>
                    <a:pt x="248" y="312"/>
                    <a:pt x="240" y="480"/>
                  </a:cubicBezTo>
                  <a:cubicBezTo>
                    <a:pt x="232" y="648"/>
                    <a:pt x="40" y="920"/>
                    <a:pt x="0" y="1008"/>
                  </a:cubicBezTo>
                </a:path>
              </a:pathLst>
            </a:custGeom>
            <a:noFill/>
            <a:ln w="57150" cmpd="sng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5859" name="Line 39"/>
            <p:cNvSpPr>
              <a:spLocks noChangeShapeType="1"/>
            </p:cNvSpPr>
            <p:nvPr/>
          </p:nvSpPr>
          <p:spPr bwMode="auto">
            <a:xfrm flipH="1">
              <a:off x="990600" y="4038600"/>
              <a:ext cx="381000" cy="38100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5860" name="Line 40"/>
            <p:cNvSpPr>
              <a:spLocks noChangeShapeType="1"/>
            </p:cNvSpPr>
            <p:nvPr/>
          </p:nvSpPr>
          <p:spPr bwMode="auto">
            <a:xfrm flipH="1">
              <a:off x="4495800" y="4495800"/>
              <a:ext cx="381000" cy="38100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5861" name="Line 41"/>
            <p:cNvSpPr>
              <a:spLocks noChangeShapeType="1"/>
            </p:cNvSpPr>
            <p:nvPr/>
          </p:nvSpPr>
          <p:spPr bwMode="auto">
            <a:xfrm>
              <a:off x="3733800" y="3276600"/>
              <a:ext cx="762000" cy="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5862" name="Line 42"/>
            <p:cNvSpPr>
              <a:spLocks noChangeShapeType="1"/>
            </p:cNvSpPr>
            <p:nvPr/>
          </p:nvSpPr>
          <p:spPr bwMode="auto">
            <a:xfrm>
              <a:off x="2971800" y="3276600"/>
              <a:ext cx="762000" cy="76200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5863" name="Line 43"/>
            <p:cNvSpPr>
              <a:spLocks noChangeShapeType="1"/>
            </p:cNvSpPr>
            <p:nvPr/>
          </p:nvSpPr>
          <p:spPr bwMode="auto">
            <a:xfrm>
              <a:off x="3733800" y="4876800"/>
              <a:ext cx="0" cy="76200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5864" name="Freeform 44"/>
            <p:cNvSpPr>
              <a:spLocks/>
            </p:cNvSpPr>
            <p:nvPr/>
          </p:nvSpPr>
          <p:spPr bwMode="auto">
            <a:xfrm>
              <a:off x="4267200" y="4038600"/>
              <a:ext cx="228600" cy="1600200"/>
            </a:xfrm>
            <a:custGeom>
              <a:avLst/>
              <a:gdLst>
                <a:gd name="T0" fmla="*/ 2147483646 w 144"/>
                <a:gd name="T1" fmla="*/ 0 h 1008"/>
                <a:gd name="T2" fmla="*/ 0 w 144"/>
                <a:gd name="T3" fmla="*/ 2147483646 h 1008"/>
                <a:gd name="T4" fmla="*/ 2147483646 w 144"/>
                <a:gd name="T5" fmla="*/ 2147483646 h 1008"/>
                <a:gd name="T6" fmla="*/ 0 60000 65536"/>
                <a:gd name="T7" fmla="*/ 0 60000 65536"/>
                <a:gd name="T8" fmla="*/ 0 60000 65536"/>
                <a:gd name="T9" fmla="*/ 0 w 144"/>
                <a:gd name="T10" fmla="*/ 0 h 1008"/>
                <a:gd name="T11" fmla="*/ 144 w 144"/>
                <a:gd name="T12" fmla="*/ 1008 h 10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4" h="1008">
                  <a:moveTo>
                    <a:pt x="144" y="0"/>
                  </a:moveTo>
                  <a:cubicBezTo>
                    <a:pt x="72" y="156"/>
                    <a:pt x="0" y="312"/>
                    <a:pt x="0" y="480"/>
                  </a:cubicBezTo>
                  <a:cubicBezTo>
                    <a:pt x="0" y="648"/>
                    <a:pt x="72" y="828"/>
                    <a:pt x="144" y="1008"/>
                  </a:cubicBezTo>
                </a:path>
              </a:pathLst>
            </a:custGeom>
            <a:noFill/>
            <a:ln w="57150" cmpd="sng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</p:grpSp>
      <p:graphicFrame>
        <p:nvGraphicFramePr>
          <p:cNvPr id="35843" name="Object 2"/>
          <p:cNvGraphicFramePr>
            <a:graphicFrameLocks noChangeAspect="1"/>
          </p:cNvGraphicFramePr>
          <p:nvPr/>
        </p:nvGraphicFramePr>
        <p:xfrm>
          <a:off x="2403475" y="1905000"/>
          <a:ext cx="1939925" cy="790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73001" name="Equation" r:id="rId3" imgW="1028700" imgH="419100" progId="Equation.3">
                  <p:embed/>
                </p:oleObj>
              </mc:Choice>
              <mc:Fallback>
                <p:oleObj name="Equation" r:id="rId3" imgW="1028700" imgH="4191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03475" y="1905000"/>
                        <a:ext cx="1939925" cy="7905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74" name="Straight Connector 73"/>
          <p:cNvCxnSpPr/>
          <p:nvPr/>
        </p:nvCxnSpPr>
        <p:spPr>
          <a:xfrm>
            <a:off x="0" y="990600"/>
            <a:ext cx="9144000" cy="0"/>
          </a:xfrm>
          <a:prstGeom prst="line">
            <a:avLst/>
          </a:prstGeom>
          <a:ln w="63500" cmpd="sng">
            <a:solidFill>
              <a:schemeClr val="accent5">
                <a:lumMod val="40000"/>
                <a:lumOff val="60000"/>
              </a:schemeClr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75" name="Title 1"/>
          <p:cNvSpPr txBox="1">
            <a:spLocks/>
          </p:cNvSpPr>
          <p:nvPr/>
        </p:nvSpPr>
        <p:spPr bwMode="auto">
          <a:xfrm>
            <a:off x="381000" y="0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solidFill>
                  <a:prstClr val="black"/>
                </a:solidFill>
                <a:latin typeface="Calibri"/>
                <a:ea typeface="+mj-ea"/>
                <a:cs typeface="+mj-cs"/>
              </a:rPr>
              <a:t>Another Kind of Order</a:t>
            </a:r>
          </a:p>
        </p:txBody>
      </p:sp>
      <p:pic>
        <p:nvPicPr>
          <p:cNvPr id="35846" name="Picture 3" descr="Benzene_structur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1219200"/>
            <a:ext cx="2057400" cy="1995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847" name="Line 4"/>
          <p:cNvSpPr>
            <a:spLocks noChangeShapeType="1"/>
          </p:cNvSpPr>
          <p:nvPr/>
        </p:nvSpPr>
        <p:spPr bwMode="auto">
          <a:xfrm>
            <a:off x="1260475" y="2286000"/>
            <a:ext cx="762000" cy="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35848" name="Oval 5"/>
          <p:cNvSpPr>
            <a:spLocks noChangeArrowheads="1"/>
          </p:cNvSpPr>
          <p:nvPr/>
        </p:nvSpPr>
        <p:spPr bwMode="auto">
          <a:xfrm>
            <a:off x="1184275" y="2209800"/>
            <a:ext cx="152400" cy="1524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1800" smtClean="0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35849" name="Oval 6"/>
          <p:cNvSpPr>
            <a:spLocks noChangeArrowheads="1"/>
          </p:cNvSpPr>
          <p:nvPr/>
        </p:nvSpPr>
        <p:spPr bwMode="auto">
          <a:xfrm>
            <a:off x="1946275" y="2209800"/>
            <a:ext cx="152400" cy="1524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1800" smtClean="0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35850" name="Text Box 2"/>
          <p:cNvSpPr txBox="1">
            <a:spLocks noChangeArrowheads="1"/>
          </p:cNvSpPr>
          <p:nvPr/>
        </p:nvSpPr>
        <p:spPr bwMode="auto">
          <a:xfrm>
            <a:off x="584200" y="1371600"/>
            <a:ext cx="23764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240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 valence bond:</a:t>
            </a:r>
          </a:p>
        </p:txBody>
      </p:sp>
      <p:sp>
        <p:nvSpPr>
          <p:cNvPr id="35851" name="TextBox 41"/>
          <p:cNvSpPr txBox="1">
            <a:spLocks noChangeArrowheads="1"/>
          </p:cNvSpPr>
          <p:nvPr/>
        </p:nvSpPr>
        <p:spPr bwMode="auto">
          <a:xfrm>
            <a:off x="6496050" y="4425950"/>
            <a:ext cx="2493963" cy="647700"/>
          </a:xfrm>
          <a:prstGeom prst="rect">
            <a:avLst/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Use periodic boundary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conditions</a:t>
            </a:r>
          </a:p>
        </p:txBody>
      </p:sp>
      <p:sp>
        <p:nvSpPr>
          <p:cNvPr id="35852" name="Line 53"/>
          <p:cNvSpPr>
            <a:spLocks noChangeShapeType="1"/>
          </p:cNvSpPr>
          <p:nvPr/>
        </p:nvSpPr>
        <p:spPr bwMode="auto">
          <a:xfrm flipV="1">
            <a:off x="6022975" y="4743450"/>
            <a:ext cx="485775" cy="127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7735079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0049" name="Group 4"/>
          <p:cNvGrpSpPr>
            <a:grpSpLocks/>
          </p:cNvGrpSpPr>
          <p:nvPr/>
        </p:nvGrpSpPr>
        <p:grpSpPr bwMode="auto">
          <a:xfrm>
            <a:off x="2652713" y="2406650"/>
            <a:ext cx="3740150" cy="1509713"/>
            <a:chOff x="2595217" y="396875"/>
            <a:chExt cx="3740150" cy="1509713"/>
          </a:xfrm>
        </p:grpSpPr>
        <p:sp>
          <p:nvSpPr>
            <p:cNvPr id="12" name="Oval 11"/>
            <p:cNvSpPr/>
            <p:nvPr/>
          </p:nvSpPr>
          <p:spPr>
            <a:xfrm>
              <a:off x="2915892" y="987425"/>
              <a:ext cx="266700" cy="268288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3" name="Oval 12"/>
            <p:cNvSpPr/>
            <p:nvPr/>
          </p:nvSpPr>
          <p:spPr>
            <a:xfrm>
              <a:off x="5405092" y="987425"/>
              <a:ext cx="266700" cy="268288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4" name="Oval 13"/>
            <p:cNvSpPr/>
            <p:nvPr/>
          </p:nvSpPr>
          <p:spPr>
            <a:xfrm>
              <a:off x="4173192" y="987425"/>
              <a:ext cx="266700" cy="268288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5" name="Oval 14"/>
            <p:cNvSpPr/>
            <p:nvPr/>
          </p:nvSpPr>
          <p:spPr>
            <a:xfrm>
              <a:off x="2693642" y="660400"/>
              <a:ext cx="2087562" cy="923925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770067" name="TextBox 15"/>
            <p:cNvSpPr txBox="1">
              <a:spLocks noChangeArrowheads="1"/>
            </p:cNvSpPr>
            <p:nvPr/>
          </p:nvSpPr>
          <p:spPr bwMode="auto">
            <a:xfrm>
              <a:off x="4658967" y="1122363"/>
              <a:ext cx="409575" cy="5794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3200"/>
                <a:t>0</a:t>
              </a:r>
            </a:p>
          </p:txBody>
        </p:sp>
        <p:sp>
          <p:nvSpPr>
            <p:cNvPr id="17" name="Oval 16"/>
            <p:cNvSpPr/>
            <p:nvPr/>
          </p:nvSpPr>
          <p:spPr>
            <a:xfrm>
              <a:off x="2595217" y="396875"/>
              <a:ext cx="3441700" cy="1509713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770069" name="TextBox 8"/>
            <p:cNvSpPr txBox="1">
              <a:spLocks noChangeArrowheads="1"/>
            </p:cNvSpPr>
            <p:nvPr/>
          </p:nvSpPr>
          <p:spPr bwMode="auto">
            <a:xfrm>
              <a:off x="5925792" y="1247775"/>
              <a:ext cx="409575" cy="5794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3200"/>
                <a:t>1</a:t>
              </a:r>
            </a:p>
          </p:txBody>
        </p:sp>
      </p:grpSp>
      <p:grpSp>
        <p:nvGrpSpPr>
          <p:cNvPr id="770050" name="Group 8"/>
          <p:cNvGrpSpPr>
            <a:grpSpLocks/>
          </p:cNvGrpSpPr>
          <p:nvPr/>
        </p:nvGrpSpPr>
        <p:grpSpPr bwMode="auto">
          <a:xfrm>
            <a:off x="465138" y="358775"/>
            <a:ext cx="3735387" cy="1509713"/>
            <a:chOff x="2054225" y="4067175"/>
            <a:chExt cx="3735388" cy="1509713"/>
          </a:xfrm>
        </p:grpSpPr>
        <p:grpSp>
          <p:nvGrpSpPr>
            <p:cNvPr id="770055" name="Group 27"/>
            <p:cNvGrpSpPr>
              <a:grpSpLocks/>
            </p:cNvGrpSpPr>
            <p:nvPr/>
          </p:nvGrpSpPr>
          <p:grpSpPr bwMode="auto">
            <a:xfrm>
              <a:off x="2154238" y="4359275"/>
              <a:ext cx="2978150" cy="1041720"/>
              <a:chOff x="2078473" y="1325202"/>
              <a:chExt cx="2978150" cy="1042292"/>
            </a:xfrm>
          </p:grpSpPr>
          <p:sp>
            <p:nvSpPr>
              <p:cNvPr id="18" name="Oval 17"/>
              <p:cNvSpPr/>
              <p:nvPr/>
            </p:nvSpPr>
            <p:spPr>
              <a:xfrm>
                <a:off x="2300722" y="1652407"/>
                <a:ext cx="266700" cy="268435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19" name="Oval 18"/>
              <p:cNvSpPr/>
              <p:nvPr/>
            </p:nvSpPr>
            <p:spPr>
              <a:xfrm>
                <a:off x="4789923" y="1652407"/>
                <a:ext cx="266700" cy="268435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20" name="Oval 19"/>
              <p:cNvSpPr/>
              <p:nvPr/>
            </p:nvSpPr>
            <p:spPr>
              <a:xfrm>
                <a:off x="3556435" y="1652407"/>
                <a:ext cx="266700" cy="268435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2078472" y="1325202"/>
                <a:ext cx="2087564" cy="924432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770062" name="TextBox 32"/>
              <p:cNvSpPr txBox="1">
                <a:spLocks noChangeArrowheads="1"/>
              </p:cNvSpPr>
              <p:nvPr/>
            </p:nvSpPr>
            <p:spPr bwMode="auto">
              <a:xfrm>
                <a:off x="4043798" y="1787560"/>
                <a:ext cx="409575" cy="57993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en-US" sz="3200"/>
                  <a:t>1</a:t>
                </a:r>
              </a:p>
            </p:txBody>
          </p:sp>
        </p:grpSp>
        <p:sp>
          <p:nvSpPr>
            <p:cNvPr id="11" name="Oval 10"/>
            <p:cNvSpPr/>
            <p:nvPr/>
          </p:nvSpPr>
          <p:spPr>
            <a:xfrm>
              <a:off x="2054225" y="4067175"/>
              <a:ext cx="3443288" cy="1509713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770057" name="TextBox 8"/>
            <p:cNvSpPr txBox="1">
              <a:spLocks noChangeArrowheads="1"/>
            </p:cNvSpPr>
            <p:nvPr/>
          </p:nvSpPr>
          <p:spPr bwMode="auto">
            <a:xfrm>
              <a:off x="5380038" y="4913313"/>
              <a:ext cx="409575" cy="5794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3200"/>
                <a:t>0</a:t>
              </a:r>
            </a:p>
          </p:txBody>
        </p:sp>
      </p:grpSp>
      <p:grpSp>
        <p:nvGrpSpPr>
          <p:cNvPr id="770051" name="Group 27"/>
          <p:cNvGrpSpPr>
            <a:grpSpLocks/>
          </p:cNvGrpSpPr>
          <p:nvPr/>
        </p:nvGrpSpPr>
        <p:grpSpPr bwMode="auto">
          <a:xfrm>
            <a:off x="5283200" y="942975"/>
            <a:ext cx="2755900" cy="268288"/>
            <a:chOff x="2300723" y="1652407"/>
            <a:chExt cx="2755900" cy="268436"/>
          </a:xfrm>
        </p:grpSpPr>
        <p:sp>
          <p:nvSpPr>
            <p:cNvPr id="27" name="Oval 26"/>
            <p:cNvSpPr/>
            <p:nvPr/>
          </p:nvSpPr>
          <p:spPr>
            <a:xfrm>
              <a:off x="2300723" y="1652407"/>
              <a:ext cx="266700" cy="268436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28" name="Oval 27"/>
            <p:cNvSpPr/>
            <p:nvPr/>
          </p:nvSpPr>
          <p:spPr>
            <a:xfrm>
              <a:off x="4789923" y="1652407"/>
              <a:ext cx="266700" cy="268436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29" name="Oval 28"/>
            <p:cNvSpPr/>
            <p:nvPr/>
          </p:nvSpPr>
          <p:spPr>
            <a:xfrm>
              <a:off x="3556436" y="1652407"/>
              <a:ext cx="266700" cy="268436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</p:grpSp>
    </p:spTree>
  </p:cSld>
  <p:clrMapOvr>
    <a:masterClrMapping/>
  </p:clrMapOvr>
  <p:transition advClick="0"/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1073" name="Group 4"/>
          <p:cNvGrpSpPr>
            <a:grpSpLocks/>
          </p:cNvGrpSpPr>
          <p:nvPr/>
        </p:nvGrpSpPr>
        <p:grpSpPr bwMode="auto">
          <a:xfrm>
            <a:off x="2652713" y="2406650"/>
            <a:ext cx="3740150" cy="1509713"/>
            <a:chOff x="2595217" y="396875"/>
            <a:chExt cx="3740150" cy="1509713"/>
          </a:xfrm>
        </p:grpSpPr>
        <p:sp>
          <p:nvSpPr>
            <p:cNvPr id="12" name="Oval 11"/>
            <p:cNvSpPr/>
            <p:nvPr/>
          </p:nvSpPr>
          <p:spPr>
            <a:xfrm>
              <a:off x="2915892" y="987425"/>
              <a:ext cx="266700" cy="268288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3" name="Oval 12"/>
            <p:cNvSpPr/>
            <p:nvPr/>
          </p:nvSpPr>
          <p:spPr>
            <a:xfrm>
              <a:off x="5405092" y="987425"/>
              <a:ext cx="266700" cy="268288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4" name="Oval 13"/>
            <p:cNvSpPr/>
            <p:nvPr/>
          </p:nvSpPr>
          <p:spPr>
            <a:xfrm>
              <a:off x="4173192" y="987425"/>
              <a:ext cx="266700" cy="268288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5" name="Oval 14"/>
            <p:cNvSpPr/>
            <p:nvPr/>
          </p:nvSpPr>
          <p:spPr>
            <a:xfrm>
              <a:off x="2693642" y="660400"/>
              <a:ext cx="2087562" cy="923925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771093" name="TextBox 15"/>
            <p:cNvSpPr txBox="1">
              <a:spLocks noChangeArrowheads="1"/>
            </p:cNvSpPr>
            <p:nvPr/>
          </p:nvSpPr>
          <p:spPr bwMode="auto">
            <a:xfrm>
              <a:off x="4658967" y="1122363"/>
              <a:ext cx="409575" cy="5794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3200"/>
                <a:t>0</a:t>
              </a:r>
            </a:p>
          </p:txBody>
        </p:sp>
        <p:sp>
          <p:nvSpPr>
            <p:cNvPr id="17" name="Oval 16"/>
            <p:cNvSpPr/>
            <p:nvPr/>
          </p:nvSpPr>
          <p:spPr>
            <a:xfrm>
              <a:off x="2595217" y="396875"/>
              <a:ext cx="3441700" cy="1509713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771095" name="TextBox 8"/>
            <p:cNvSpPr txBox="1">
              <a:spLocks noChangeArrowheads="1"/>
            </p:cNvSpPr>
            <p:nvPr/>
          </p:nvSpPr>
          <p:spPr bwMode="auto">
            <a:xfrm>
              <a:off x="5925792" y="1247775"/>
              <a:ext cx="409575" cy="5794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3200"/>
                <a:t>1</a:t>
              </a:r>
            </a:p>
          </p:txBody>
        </p:sp>
      </p:grpSp>
      <p:grpSp>
        <p:nvGrpSpPr>
          <p:cNvPr id="771074" name="Group 8"/>
          <p:cNvGrpSpPr>
            <a:grpSpLocks/>
          </p:cNvGrpSpPr>
          <p:nvPr/>
        </p:nvGrpSpPr>
        <p:grpSpPr bwMode="auto">
          <a:xfrm>
            <a:off x="465138" y="358775"/>
            <a:ext cx="3735387" cy="1509713"/>
            <a:chOff x="2054225" y="4067175"/>
            <a:chExt cx="3735388" cy="1509713"/>
          </a:xfrm>
        </p:grpSpPr>
        <p:grpSp>
          <p:nvGrpSpPr>
            <p:cNvPr id="771081" name="Group 27"/>
            <p:cNvGrpSpPr>
              <a:grpSpLocks/>
            </p:cNvGrpSpPr>
            <p:nvPr/>
          </p:nvGrpSpPr>
          <p:grpSpPr bwMode="auto">
            <a:xfrm>
              <a:off x="2154238" y="4359275"/>
              <a:ext cx="2978150" cy="1041720"/>
              <a:chOff x="2078473" y="1325202"/>
              <a:chExt cx="2978150" cy="1042292"/>
            </a:xfrm>
          </p:grpSpPr>
          <p:sp>
            <p:nvSpPr>
              <p:cNvPr id="18" name="Oval 17"/>
              <p:cNvSpPr/>
              <p:nvPr/>
            </p:nvSpPr>
            <p:spPr>
              <a:xfrm>
                <a:off x="2300722" y="1652407"/>
                <a:ext cx="266700" cy="268435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19" name="Oval 18"/>
              <p:cNvSpPr/>
              <p:nvPr/>
            </p:nvSpPr>
            <p:spPr>
              <a:xfrm>
                <a:off x="4789923" y="1652407"/>
                <a:ext cx="266700" cy="268435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20" name="Oval 19"/>
              <p:cNvSpPr/>
              <p:nvPr/>
            </p:nvSpPr>
            <p:spPr>
              <a:xfrm>
                <a:off x="3556435" y="1652407"/>
                <a:ext cx="266700" cy="268435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2078472" y="1325202"/>
                <a:ext cx="2087564" cy="924432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771088" name="TextBox 32"/>
              <p:cNvSpPr txBox="1">
                <a:spLocks noChangeArrowheads="1"/>
              </p:cNvSpPr>
              <p:nvPr/>
            </p:nvSpPr>
            <p:spPr bwMode="auto">
              <a:xfrm>
                <a:off x="4043798" y="1787560"/>
                <a:ext cx="409575" cy="57993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en-US" sz="3200"/>
                  <a:t>1</a:t>
                </a:r>
              </a:p>
            </p:txBody>
          </p:sp>
        </p:grpSp>
        <p:sp>
          <p:nvSpPr>
            <p:cNvPr id="11" name="Oval 10"/>
            <p:cNvSpPr/>
            <p:nvPr/>
          </p:nvSpPr>
          <p:spPr>
            <a:xfrm>
              <a:off x="2054225" y="4067175"/>
              <a:ext cx="3443288" cy="1509713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771083" name="TextBox 8"/>
            <p:cNvSpPr txBox="1">
              <a:spLocks noChangeArrowheads="1"/>
            </p:cNvSpPr>
            <p:nvPr/>
          </p:nvSpPr>
          <p:spPr bwMode="auto">
            <a:xfrm>
              <a:off x="5380038" y="4913313"/>
              <a:ext cx="409575" cy="5794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3200"/>
                <a:t>0</a:t>
              </a:r>
            </a:p>
          </p:txBody>
        </p:sp>
      </p:grpSp>
      <p:grpSp>
        <p:nvGrpSpPr>
          <p:cNvPr id="771075" name="Group 27"/>
          <p:cNvGrpSpPr>
            <a:grpSpLocks/>
          </p:cNvGrpSpPr>
          <p:nvPr/>
        </p:nvGrpSpPr>
        <p:grpSpPr bwMode="auto">
          <a:xfrm>
            <a:off x="5060950" y="615950"/>
            <a:ext cx="2978150" cy="1041400"/>
            <a:chOff x="2078473" y="1325202"/>
            <a:chExt cx="2978150" cy="1041973"/>
          </a:xfrm>
        </p:grpSpPr>
        <p:sp>
          <p:nvSpPr>
            <p:cNvPr id="27" name="Oval 26"/>
            <p:cNvSpPr/>
            <p:nvPr/>
          </p:nvSpPr>
          <p:spPr>
            <a:xfrm>
              <a:off x="2300723" y="1652407"/>
              <a:ext cx="266700" cy="268436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28" name="Oval 27"/>
            <p:cNvSpPr/>
            <p:nvPr/>
          </p:nvSpPr>
          <p:spPr>
            <a:xfrm>
              <a:off x="4789923" y="1652407"/>
              <a:ext cx="266700" cy="268436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29" name="Oval 28"/>
            <p:cNvSpPr/>
            <p:nvPr/>
          </p:nvSpPr>
          <p:spPr>
            <a:xfrm>
              <a:off x="3556436" y="1652407"/>
              <a:ext cx="266700" cy="268436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30" name="Oval 29"/>
            <p:cNvSpPr/>
            <p:nvPr/>
          </p:nvSpPr>
          <p:spPr>
            <a:xfrm>
              <a:off x="2078473" y="1325202"/>
              <a:ext cx="2087563" cy="924433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771080" name="TextBox 32"/>
            <p:cNvSpPr txBox="1">
              <a:spLocks noChangeArrowheads="1"/>
            </p:cNvSpPr>
            <p:nvPr/>
          </p:nvSpPr>
          <p:spPr bwMode="auto">
            <a:xfrm>
              <a:off x="4043798" y="1787419"/>
              <a:ext cx="409575" cy="5797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3200"/>
                <a:t>1</a:t>
              </a:r>
            </a:p>
          </p:txBody>
        </p:sp>
      </p:grpSp>
    </p:spTree>
  </p:cSld>
  <p:clrMapOvr>
    <a:masterClrMapping/>
  </p:clrMapOvr>
  <p:transition advClick="0"/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2097" name="Group 4"/>
          <p:cNvGrpSpPr>
            <a:grpSpLocks/>
          </p:cNvGrpSpPr>
          <p:nvPr/>
        </p:nvGrpSpPr>
        <p:grpSpPr bwMode="auto">
          <a:xfrm>
            <a:off x="2652713" y="2406650"/>
            <a:ext cx="3740150" cy="1509713"/>
            <a:chOff x="2595217" y="396875"/>
            <a:chExt cx="3740150" cy="1509713"/>
          </a:xfrm>
        </p:grpSpPr>
        <p:sp>
          <p:nvSpPr>
            <p:cNvPr id="12" name="Oval 11"/>
            <p:cNvSpPr/>
            <p:nvPr/>
          </p:nvSpPr>
          <p:spPr>
            <a:xfrm>
              <a:off x="2915892" y="987425"/>
              <a:ext cx="266700" cy="268288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3" name="Oval 12"/>
            <p:cNvSpPr/>
            <p:nvPr/>
          </p:nvSpPr>
          <p:spPr>
            <a:xfrm>
              <a:off x="5405092" y="987425"/>
              <a:ext cx="266700" cy="268288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4" name="Oval 13"/>
            <p:cNvSpPr/>
            <p:nvPr/>
          </p:nvSpPr>
          <p:spPr>
            <a:xfrm>
              <a:off x="4173192" y="987425"/>
              <a:ext cx="266700" cy="268288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5" name="Oval 14"/>
            <p:cNvSpPr/>
            <p:nvPr/>
          </p:nvSpPr>
          <p:spPr>
            <a:xfrm>
              <a:off x="2693642" y="660400"/>
              <a:ext cx="2087562" cy="923925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772120" name="TextBox 15"/>
            <p:cNvSpPr txBox="1">
              <a:spLocks noChangeArrowheads="1"/>
            </p:cNvSpPr>
            <p:nvPr/>
          </p:nvSpPr>
          <p:spPr bwMode="auto">
            <a:xfrm>
              <a:off x="4658967" y="1122363"/>
              <a:ext cx="409575" cy="5794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3200"/>
                <a:t>0</a:t>
              </a:r>
            </a:p>
          </p:txBody>
        </p:sp>
        <p:sp>
          <p:nvSpPr>
            <p:cNvPr id="17" name="Oval 16"/>
            <p:cNvSpPr/>
            <p:nvPr/>
          </p:nvSpPr>
          <p:spPr>
            <a:xfrm>
              <a:off x="2595217" y="396875"/>
              <a:ext cx="3441700" cy="1509713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772122" name="TextBox 8"/>
            <p:cNvSpPr txBox="1">
              <a:spLocks noChangeArrowheads="1"/>
            </p:cNvSpPr>
            <p:nvPr/>
          </p:nvSpPr>
          <p:spPr bwMode="auto">
            <a:xfrm>
              <a:off x="5925792" y="1247775"/>
              <a:ext cx="409575" cy="5794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3200"/>
                <a:t>1</a:t>
              </a:r>
            </a:p>
          </p:txBody>
        </p:sp>
      </p:grpSp>
      <p:grpSp>
        <p:nvGrpSpPr>
          <p:cNvPr id="772098" name="Group 8"/>
          <p:cNvGrpSpPr>
            <a:grpSpLocks/>
          </p:cNvGrpSpPr>
          <p:nvPr/>
        </p:nvGrpSpPr>
        <p:grpSpPr bwMode="auto">
          <a:xfrm>
            <a:off x="465138" y="358775"/>
            <a:ext cx="3735387" cy="1509713"/>
            <a:chOff x="2054225" y="4067175"/>
            <a:chExt cx="3735388" cy="1509713"/>
          </a:xfrm>
        </p:grpSpPr>
        <p:grpSp>
          <p:nvGrpSpPr>
            <p:cNvPr id="772108" name="Group 27"/>
            <p:cNvGrpSpPr>
              <a:grpSpLocks/>
            </p:cNvGrpSpPr>
            <p:nvPr/>
          </p:nvGrpSpPr>
          <p:grpSpPr bwMode="auto">
            <a:xfrm>
              <a:off x="2154238" y="4359275"/>
              <a:ext cx="2978150" cy="1041720"/>
              <a:chOff x="2078473" y="1325202"/>
              <a:chExt cx="2978150" cy="1042292"/>
            </a:xfrm>
          </p:grpSpPr>
          <p:sp>
            <p:nvSpPr>
              <p:cNvPr id="18" name="Oval 17"/>
              <p:cNvSpPr/>
              <p:nvPr/>
            </p:nvSpPr>
            <p:spPr>
              <a:xfrm>
                <a:off x="2300722" y="1652407"/>
                <a:ext cx="266700" cy="268435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19" name="Oval 18"/>
              <p:cNvSpPr/>
              <p:nvPr/>
            </p:nvSpPr>
            <p:spPr>
              <a:xfrm>
                <a:off x="4789923" y="1652407"/>
                <a:ext cx="266700" cy="268435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20" name="Oval 19"/>
              <p:cNvSpPr/>
              <p:nvPr/>
            </p:nvSpPr>
            <p:spPr>
              <a:xfrm>
                <a:off x="3556435" y="1652407"/>
                <a:ext cx="266700" cy="268435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2078472" y="1325202"/>
                <a:ext cx="2087564" cy="924432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772115" name="TextBox 32"/>
              <p:cNvSpPr txBox="1">
                <a:spLocks noChangeArrowheads="1"/>
              </p:cNvSpPr>
              <p:nvPr/>
            </p:nvSpPr>
            <p:spPr bwMode="auto">
              <a:xfrm>
                <a:off x="4043798" y="1787560"/>
                <a:ext cx="409575" cy="57993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en-US" sz="3200"/>
                  <a:t>1</a:t>
                </a:r>
              </a:p>
            </p:txBody>
          </p:sp>
        </p:grpSp>
        <p:sp>
          <p:nvSpPr>
            <p:cNvPr id="11" name="Oval 10"/>
            <p:cNvSpPr/>
            <p:nvPr/>
          </p:nvSpPr>
          <p:spPr>
            <a:xfrm>
              <a:off x="2054225" y="4067175"/>
              <a:ext cx="3443288" cy="1509713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772110" name="TextBox 8"/>
            <p:cNvSpPr txBox="1">
              <a:spLocks noChangeArrowheads="1"/>
            </p:cNvSpPr>
            <p:nvPr/>
          </p:nvSpPr>
          <p:spPr bwMode="auto">
            <a:xfrm>
              <a:off x="5380038" y="4913313"/>
              <a:ext cx="409575" cy="5794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3200"/>
                <a:t>0</a:t>
              </a:r>
            </a:p>
          </p:txBody>
        </p:sp>
      </p:grpSp>
      <p:grpSp>
        <p:nvGrpSpPr>
          <p:cNvPr id="772099" name="Group 22"/>
          <p:cNvGrpSpPr>
            <a:grpSpLocks/>
          </p:cNvGrpSpPr>
          <p:nvPr/>
        </p:nvGrpSpPr>
        <p:grpSpPr bwMode="auto">
          <a:xfrm>
            <a:off x="4960938" y="323850"/>
            <a:ext cx="3735387" cy="1509713"/>
            <a:chOff x="2054225" y="4067175"/>
            <a:chExt cx="3735388" cy="1509713"/>
          </a:xfrm>
        </p:grpSpPr>
        <p:grpSp>
          <p:nvGrpSpPr>
            <p:cNvPr id="772100" name="Group 27"/>
            <p:cNvGrpSpPr>
              <a:grpSpLocks/>
            </p:cNvGrpSpPr>
            <p:nvPr/>
          </p:nvGrpSpPr>
          <p:grpSpPr bwMode="auto">
            <a:xfrm>
              <a:off x="2154238" y="4359275"/>
              <a:ext cx="2978150" cy="1041401"/>
              <a:chOff x="2078473" y="1325202"/>
              <a:chExt cx="2978150" cy="1041973"/>
            </a:xfrm>
          </p:grpSpPr>
          <p:sp>
            <p:nvSpPr>
              <p:cNvPr id="27" name="Oval 26"/>
              <p:cNvSpPr/>
              <p:nvPr/>
            </p:nvSpPr>
            <p:spPr>
              <a:xfrm>
                <a:off x="2300722" y="1652407"/>
                <a:ext cx="266700" cy="268435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4789923" y="1652407"/>
                <a:ext cx="266700" cy="268435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29" name="Oval 28"/>
              <p:cNvSpPr/>
              <p:nvPr/>
            </p:nvSpPr>
            <p:spPr>
              <a:xfrm>
                <a:off x="3556435" y="1652407"/>
                <a:ext cx="266700" cy="268435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30" name="Oval 29"/>
              <p:cNvSpPr/>
              <p:nvPr/>
            </p:nvSpPr>
            <p:spPr>
              <a:xfrm>
                <a:off x="2078472" y="1325202"/>
                <a:ext cx="2087564" cy="924432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772107" name="TextBox 32"/>
              <p:cNvSpPr txBox="1">
                <a:spLocks noChangeArrowheads="1"/>
              </p:cNvSpPr>
              <p:nvPr/>
            </p:nvSpPr>
            <p:spPr bwMode="auto">
              <a:xfrm>
                <a:off x="4043798" y="1787419"/>
                <a:ext cx="409575" cy="57975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en-US" sz="3200"/>
                  <a:t>1</a:t>
                </a:r>
              </a:p>
            </p:txBody>
          </p:sp>
        </p:grpSp>
        <p:sp>
          <p:nvSpPr>
            <p:cNvPr id="25" name="Oval 24"/>
            <p:cNvSpPr/>
            <p:nvPr/>
          </p:nvSpPr>
          <p:spPr>
            <a:xfrm>
              <a:off x="2054225" y="4067175"/>
              <a:ext cx="3443288" cy="1509713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772102" name="TextBox 8"/>
            <p:cNvSpPr txBox="1">
              <a:spLocks noChangeArrowheads="1"/>
            </p:cNvSpPr>
            <p:nvPr/>
          </p:nvSpPr>
          <p:spPr bwMode="auto">
            <a:xfrm>
              <a:off x="5380038" y="4913313"/>
              <a:ext cx="409575" cy="5794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3200"/>
                <a:t>1</a:t>
              </a:r>
            </a:p>
          </p:txBody>
        </p:sp>
      </p:grpSp>
    </p:spTree>
  </p:cSld>
  <p:clrMapOvr>
    <a:masterClrMapping/>
  </p:clrMapOvr>
  <p:transition advClick="0"/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3121" name="Group 4"/>
          <p:cNvGrpSpPr>
            <a:grpSpLocks/>
          </p:cNvGrpSpPr>
          <p:nvPr/>
        </p:nvGrpSpPr>
        <p:grpSpPr bwMode="auto">
          <a:xfrm>
            <a:off x="2652713" y="2406650"/>
            <a:ext cx="3740150" cy="1509713"/>
            <a:chOff x="2595217" y="396875"/>
            <a:chExt cx="3740150" cy="1509713"/>
          </a:xfrm>
        </p:grpSpPr>
        <p:sp>
          <p:nvSpPr>
            <p:cNvPr id="12" name="Oval 11"/>
            <p:cNvSpPr/>
            <p:nvPr/>
          </p:nvSpPr>
          <p:spPr>
            <a:xfrm>
              <a:off x="2915892" y="987425"/>
              <a:ext cx="266700" cy="268288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3" name="Oval 12"/>
            <p:cNvSpPr/>
            <p:nvPr/>
          </p:nvSpPr>
          <p:spPr>
            <a:xfrm>
              <a:off x="5405092" y="987425"/>
              <a:ext cx="266700" cy="268288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4" name="Oval 13"/>
            <p:cNvSpPr/>
            <p:nvPr/>
          </p:nvSpPr>
          <p:spPr>
            <a:xfrm>
              <a:off x="4173192" y="987425"/>
              <a:ext cx="266700" cy="268288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5" name="Oval 14"/>
            <p:cNvSpPr/>
            <p:nvPr/>
          </p:nvSpPr>
          <p:spPr>
            <a:xfrm>
              <a:off x="2693642" y="660400"/>
              <a:ext cx="2087562" cy="923925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773146" name="TextBox 15"/>
            <p:cNvSpPr txBox="1">
              <a:spLocks noChangeArrowheads="1"/>
            </p:cNvSpPr>
            <p:nvPr/>
          </p:nvSpPr>
          <p:spPr bwMode="auto">
            <a:xfrm>
              <a:off x="4658967" y="1122363"/>
              <a:ext cx="409575" cy="5794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3200"/>
                <a:t>0</a:t>
              </a:r>
            </a:p>
          </p:txBody>
        </p:sp>
        <p:sp>
          <p:nvSpPr>
            <p:cNvPr id="17" name="Oval 16"/>
            <p:cNvSpPr/>
            <p:nvPr/>
          </p:nvSpPr>
          <p:spPr>
            <a:xfrm>
              <a:off x="2595217" y="396875"/>
              <a:ext cx="3441700" cy="1509713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773148" name="TextBox 8"/>
            <p:cNvSpPr txBox="1">
              <a:spLocks noChangeArrowheads="1"/>
            </p:cNvSpPr>
            <p:nvPr/>
          </p:nvSpPr>
          <p:spPr bwMode="auto">
            <a:xfrm>
              <a:off x="5925792" y="1247775"/>
              <a:ext cx="409575" cy="5794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3200"/>
                <a:t>1</a:t>
              </a:r>
            </a:p>
          </p:txBody>
        </p:sp>
      </p:grpSp>
      <p:grpSp>
        <p:nvGrpSpPr>
          <p:cNvPr id="773122" name="Group 8"/>
          <p:cNvGrpSpPr>
            <a:grpSpLocks/>
          </p:cNvGrpSpPr>
          <p:nvPr/>
        </p:nvGrpSpPr>
        <p:grpSpPr bwMode="auto">
          <a:xfrm>
            <a:off x="465138" y="358775"/>
            <a:ext cx="3735387" cy="1509713"/>
            <a:chOff x="2054225" y="4067175"/>
            <a:chExt cx="3735388" cy="1509713"/>
          </a:xfrm>
        </p:grpSpPr>
        <p:grpSp>
          <p:nvGrpSpPr>
            <p:cNvPr id="773134" name="Group 27"/>
            <p:cNvGrpSpPr>
              <a:grpSpLocks/>
            </p:cNvGrpSpPr>
            <p:nvPr/>
          </p:nvGrpSpPr>
          <p:grpSpPr bwMode="auto">
            <a:xfrm>
              <a:off x="2154238" y="4359275"/>
              <a:ext cx="2978150" cy="1041720"/>
              <a:chOff x="2078473" y="1325202"/>
              <a:chExt cx="2978150" cy="1042292"/>
            </a:xfrm>
          </p:grpSpPr>
          <p:sp>
            <p:nvSpPr>
              <p:cNvPr id="18" name="Oval 17"/>
              <p:cNvSpPr/>
              <p:nvPr/>
            </p:nvSpPr>
            <p:spPr>
              <a:xfrm>
                <a:off x="2300722" y="1652407"/>
                <a:ext cx="266700" cy="268435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19" name="Oval 18"/>
              <p:cNvSpPr/>
              <p:nvPr/>
            </p:nvSpPr>
            <p:spPr>
              <a:xfrm>
                <a:off x="4789923" y="1652407"/>
                <a:ext cx="266700" cy="268435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20" name="Oval 19"/>
              <p:cNvSpPr/>
              <p:nvPr/>
            </p:nvSpPr>
            <p:spPr>
              <a:xfrm>
                <a:off x="3556435" y="1652407"/>
                <a:ext cx="266700" cy="268435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2078472" y="1325202"/>
                <a:ext cx="2087564" cy="924432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773141" name="TextBox 32"/>
              <p:cNvSpPr txBox="1">
                <a:spLocks noChangeArrowheads="1"/>
              </p:cNvSpPr>
              <p:nvPr/>
            </p:nvSpPr>
            <p:spPr bwMode="auto">
              <a:xfrm>
                <a:off x="4043798" y="1787560"/>
                <a:ext cx="409575" cy="57993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en-US" sz="3200"/>
                  <a:t>1</a:t>
                </a:r>
              </a:p>
            </p:txBody>
          </p:sp>
        </p:grpSp>
        <p:sp>
          <p:nvSpPr>
            <p:cNvPr id="11" name="Oval 10"/>
            <p:cNvSpPr/>
            <p:nvPr/>
          </p:nvSpPr>
          <p:spPr>
            <a:xfrm>
              <a:off x="2054225" y="4067175"/>
              <a:ext cx="3443288" cy="1509713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773136" name="TextBox 8"/>
            <p:cNvSpPr txBox="1">
              <a:spLocks noChangeArrowheads="1"/>
            </p:cNvSpPr>
            <p:nvPr/>
          </p:nvSpPr>
          <p:spPr bwMode="auto">
            <a:xfrm>
              <a:off x="5380038" y="4913313"/>
              <a:ext cx="409575" cy="5794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3200"/>
                <a:t>0</a:t>
              </a:r>
            </a:p>
          </p:txBody>
        </p:sp>
      </p:grpSp>
      <p:grpSp>
        <p:nvGrpSpPr>
          <p:cNvPr id="773123" name="Group 22"/>
          <p:cNvGrpSpPr>
            <a:grpSpLocks/>
          </p:cNvGrpSpPr>
          <p:nvPr/>
        </p:nvGrpSpPr>
        <p:grpSpPr bwMode="auto">
          <a:xfrm>
            <a:off x="4960938" y="323850"/>
            <a:ext cx="3735387" cy="1509713"/>
            <a:chOff x="2054225" y="4067175"/>
            <a:chExt cx="3735388" cy="1509713"/>
          </a:xfrm>
        </p:grpSpPr>
        <p:grpSp>
          <p:nvGrpSpPr>
            <p:cNvPr id="773126" name="Group 27"/>
            <p:cNvGrpSpPr>
              <a:grpSpLocks/>
            </p:cNvGrpSpPr>
            <p:nvPr/>
          </p:nvGrpSpPr>
          <p:grpSpPr bwMode="auto">
            <a:xfrm>
              <a:off x="2154238" y="4359275"/>
              <a:ext cx="2978150" cy="1041401"/>
              <a:chOff x="2078473" y="1325202"/>
              <a:chExt cx="2978150" cy="1041973"/>
            </a:xfrm>
          </p:grpSpPr>
          <p:sp>
            <p:nvSpPr>
              <p:cNvPr id="27" name="Oval 26"/>
              <p:cNvSpPr/>
              <p:nvPr/>
            </p:nvSpPr>
            <p:spPr>
              <a:xfrm>
                <a:off x="2300722" y="1652407"/>
                <a:ext cx="266700" cy="268435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4789923" y="1652407"/>
                <a:ext cx="266700" cy="268435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29" name="Oval 28"/>
              <p:cNvSpPr/>
              <p:nvPr/>
            </p:nvSpPr>
            <p:spPr>
              <a:xfrm>
                <a:off x="3556435" y="1652407"/>
                <a:ext cx="266700" cy="268435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30" name="Oval 29"/>
              <p:cNvSpPr/>
              <p:nvPr/>
            </p:nvSpPr>
            <p:spPr>
              <a:xfrm>
                <a:off x="2078472" y="1325202"/>
                <a:ext cx="2087564" cy="924432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773133" name="TextBox 32"/>
              <p:cNvSpPr txBox="1">
                <a:spLocks noChangeArrowheads="1"/>
              </p:cNvSpPr>
              <p:nvPr/>
            </p:nvSpPr>
            <p:spPr bwMode="auto">
              <a:xfrm>
                <a:off x="4043798" y="1787419"/>
                <a:ext cx="409575" cy="57975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en-US" sz="3200"/>
                  <a:t>1</a:t>
                </a:r>
              </a:p>
            </p:txBody>
          </p:sp>
        </p:grpSp>
        <p:sp>
          <p:nvSpPr>
            <p:cNvPr id="25" name="Oval 24"/>
            <p:cNvSpPr/>
            <p:nvPr/>
          </p:nvSpPr>
          <p:spPr>
            <a:xfrm>
              <a:off x="2054225" y="4067175"/>
              <a:ext cx="3443288" cy="1509713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773128" name="TextBox 8"/>
            <p:cNvSpPr txBox="1">
              <a:spLocks noChangeArrowheads="1"/>
            </p:cNvSpPr>
            <p:nvPr/>
          </p:nvSpPr>
          <p:spPr bwMode="auto">
            <a:xfrm>
              <a:off x="5380038" y="4913313"/>
              <a:ext cx="409575" cy="5794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3200"/>
                <a:t>1</a:t>
              </a:r>
            </a:p>
          </p:txBody>
        </p:sp>
      </p:grpSp>
      <p:cxnSp>
        <p:nvCxnSpPr>
          <p:cNvPr id="3" name="Straight Connector 2"/>
          <p:cNvCxnSpPr/>
          <p:nvPr/>
        </p:nvCxnSpPr>
        <p:spPr>
          <a:xfrm>
            <a:off x="0" y="4418013"/>
            <a:ext cx="9070975" cy="0"/>
          </a:xfrm>
          <a:prstGeom prst="line">
            <a:avLst/>
          </a:prstGeom>
          <a:ln w="76200">
            <a:solidFill>
              <a:schemeClr val="accent5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3125" name="TextBox 3"/>
          <p:cNvSpPr txBox="1">
            <a:spLocks noChangeArrowheads="1"/>
          </p:cNvSpPr>
          <p:nvPr/>
        </p:nvSpPr>
        <p:spPr bwMode="auto">
          <a:xfrm>
            <a:off x="692150" y="4873625"/>
            <a:ext cx="7753350" cy="830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4800"/>
              <a:t>3 dimensional Hilbert space</a:t>
            </a:r>
          </a:p>
        </p:txBody>
      </p:sp>
    </p:spTree>
  </p:cSld>
  <p:clrMapOvr>
    <a:masterClrMapping/>
  </p:clrMapOvr>
  <p:transition advClick="0"/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2652713" y="2406650"/>
            <a:ext cx="3740150" cy="1509713"/>
            <a:chOff x="2595217" y="396875"/>
            <a:chExt cx="3740150" cy="1509713"/>
          </a:xfrm>
        </p:grpSpPr>
        <p:sp>
          <p:nvSpPr>
            <p:cNvPr id="12" name="Oval 11"/>
            <p:cNvSpPr/>
            <p:nvPr/>
          </p:nvSpPr>
          <p:spPr>
            <a:xfrm>
              <a:off x="2915892" y="987425"/>
              <a:ext cx="266700" cy="268288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3" name="Oval 12"/>
            <p:cNvSpPr/>
            <p:nvPr/>
          </p:nvSpPr>
          <p:spPr>
            <a:xfrm>
              <a:off x="5405092" y="987425"/>
              <a:ext cx="266700" cy="268288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4" name="Oval 13"/>
            <p:cNvSpPr/>
            <p:nvPr/>
          </p:nvSpPr>
          <p:spPr>
            <a:xfrm>
              <a:off x="4173192" y="987425"/>
              <a:ext cx="266700" cy="268288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5" name="Oval 14"/>
            <p:cNvSpPr/>
            <p:nvPr/>
          </p:nvSpPr>
          <p:spPr>
            <a:xfrm>
              <a:off x="2693642" y="660400"/>
              <a:ext cx="2087562" cy="923925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773146" name="TextBox 15"/>
            <p:cNvSpPr txBox="1">
              <a:spLocks noChangeArrowheads="1"/>
            </p:cNvSpPr>
            <p:nvPr/>
          </p:nvSpPr>
          <p:spPr bwMode="auto">
            <a:xfrm>
              <a:off x="4658967" y="1122363"/>
              <a:ext cx="409575" cy="5794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3200"/>
                <a:t>0</a:t>
              </a:r>
            </a:p>
          </p:txBody>
        </p:sp>
        <p:sp>
          <p:nvSpPr>
            <p:cNvPr id="17" name="Oval 16"/>
            <p:cNvSpPr/>
            <p:nvPr/>
          </p:nvSpPr>
          <p:spPr>
            <a:xfrm>
              <a:off x="2595217" y="396875"/>
              <a:ext cx="3441700" cy="1509713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773148" name="TextBox 8"/>
            <p:cNvSpPr txBox="1">
              <a:spLocks noChangeArrowheads="1"/>
            </p:cNvSpPr>
            <p:nvPr/>
          </p:nvSpPr>
          <p:spPr bwMode="auto">
            <a:xfrm>
              <a:off x="5925792" y="1247775"/>
              <a:ext cx="409575" cy="5794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3200"/>
                <a:t>1</a:t>
              </a:r>
            </a:p>
          </p:txBody>
        </p:sp>
      </p:grpSp>
      <p:grpSp>
        <p:nvGrpSpPr>
          <p:cNvPr id="4" name="Group 8"/>
          <p:cNvGrpSpPr>
            <a:grpSpLocks/>
          </p:cNvGrpSpPr>
          <p:nvPr/>
        </p:nvGrpSpPr>
        <p:grpSpPr bwMode="auto">
          <a:xfrm>
            <a:off x="465138" y="358775"/>
            <a:ext cx="3735387" cy="1509713"/>
            <a:chOff x="2054225" y="4067175"/>
            <a:chExt cx="3735388" cy="1509713"/>
          </a:xfrm>
        </p:grpSpPr>
        <p:grpSp>
          <p:nvGrpSpPr>
            <p:cNvPr id="5" name="Group 27"/>
            <p:cNvGrpSpPr>
              <a:grpSpLocks/>
            </p:cNvGrpSpPr>
            <p:nvPr/>
          </p:nvGrpSpPr>
          <p:grpSpPr bwMode="auto">
            <a:xfrm>
              <a:off x="2154238" y="4359275"/>
              <a:ext cx="2978150" cy="1041720"/>
              <a:chOff x="2078473" y="1325202"/>
              <a:chExt cx="2978150" cy="1042292"/>
            </a:xfrm>
          </p:grpSpPr>
          <p:sp>
            <p:nvSpPr>
              <p:cNvPr id="18" name="Oval 17"/>
              <p:cNvSpPr/>
              <p:nvPr/>
            </p:nvSpPr>
            <p:spPr>
              <a:xfrm>
                <a:off x="2300722" y="1652407"/>
                <a:ext cx="266700" cy="268435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19" name="Oval 18"/>
              <p:cNvSpPr/>
              <p:nvPr/>
            </p:nvSpPr>
            <p:spPr>
              <a:xfrm>
                <a:off x="4789923" y="1652407"/>
                <a:ext cx="266700" cy="268435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20" name="Oval 19"/>
              <p:cNvSpPr/>
              <p:nvPr/>
            </p:nvSpPr>
            <p:spPr>
              <a:xfrm>
                <a:off x="3556435" y="1652407"/>
                <a:ext cx="266700" cy="268435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2078472" y="1325202"/>
                <a:ext cx="2087564" cy="924432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773141" name="TextBox 32"/>
              <p:cNvSpPr txBox="1">
                <a:spLocks noChangeArrowheads="1"/>
              </p:cNvSpPr>
              <p:nvPr/>
            </p:nvSpPr>
            <p:spPr bwMode="auto">
              <a:xfrm>
                <a:off x="4043798" y="1787560"/>
                <a:ext cx="409575" cy="57993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en-US" sz="3200"/>
                  <a:t>1</a:t>
                </a:r>
              </a:p>
            </p:txBody>
          </p:sp>
        </p:grpSp>
        <p:sp>
          <p:nvSpPr>
            <p:cNvPr id="11" name="Oval 10"/>
            <p:cNvSpPr/>
            <p:nvPr/>
          </p:nvSpPr>
          <p:spPr>
            <a:xfrm>
              <a:off x="2054225" y="4067175"/>
              <a:ext cx="3443288" cy="1509713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773136" name="TextBox 8"/>
            <p:cNvSpPr txBox="1">
              <a:spLocks noChangeArrowheads="1"/>
            </p:cNvSpPr>
            <p:nvPr/>
          </p:nvSpPr>
          <p:spPr bwMode="auto">
            <a:xfrm>
              <a:off x="5380038" y="4913313"/>
              <a:ext cx="409575" cy="5794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3200"/>
                <a:t>0</a:t>
              </a:r>
            </a:p>
          </p:txBody>
        </p:sp>
      </p:grpSp>
      <p:grpSp>
        <p:nvGrpSpPr>
          <p:cNvPr id="6" name="Group 22"/>
          <p:cNvGrpSpPr>
            <a:grpSpLocks/>
          </p:cNvGrpSpPr>
          <p:nvPr/>
        </p:nvGrpSpPr>
        <p:grpSpPr bwMode="auto">
          <a:xfrm>
            <a:off x="4960938" y="323850"/>
            <a:ext cx="3735387" cy="1509713"/>
            <a:chOff x="2054225" y="4067175"/>
            <a:chExt cx="3735388" cy="1509713"/>
          </a:xfrm>
        </p:grpSpPr>
        <p:grpSp>
          <p:nvGrpSpPr>
            <p:cNvPr id="7" name="Group 27"/>
            <p:cNvGrpSpPr>
              <a:grpSpLocks/>
            </p:cNvGrpSpPr>
            <p:nvPr/>
          </p:nvGrpSpPr>
          <p:grpSpPr bwMode="auto">
            <a:xfrm>
              <a:off x="2154238" y="4359275"/>
              <a:ext cx="2978150" cy="1041401"/>
              <a:chOff x="2078473" y="1325202"/>
              <a:chExt cx="2978150" cy="1041973"/>
            </a:xfrm>
          </p:grpSpPr>
          <p:sp>
            <p:nvSpPr>
              <p:cNvPr id="27" name="Oval 26"/>
              <p:cNvSpPr/>
              <p:nvPr/>
            </p:nvSpPr>
            <p:spPr>
              <a:xfrm>
                <a:off x="2300722" y="1652407"/>
                <a:ext cx="266700" cy="268435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4789923" y="1652407"/>
                <a:ext cx="266700" cy="268435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29" name="Oval 28"/>
              <p:cNvSpPr/>
              <p:nvPr/>
            </p:nvSpPr>
            <p:spPr>
              <a:xfrm>
                <a:off x="3556435" y="1652407"/>
                <a:ext cx="266700" cy="268435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30" name="Oval 29"/>
              <p:cNvSpPr/>
              <p:nvPr/>
            </p:nvSpPr>
            <p:spPr>
              <a:xfrm>
                <a:off x="2078472" y="1325202"/>
                <a:ext cx="2087564" cy="924432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773133" name="TextBox 32"/>
              <p:cNvSpPr txBox="1">
                <a:spLocks noChangeArrowheads="1"/>
              </p:cNvSpPr>
              <p:nvPr/>
            </p:nvSpPr>
            <p:spPr bwMode="auto">
              <a:xfrm>
                <a:off x="4043798" y="1787419"/>
                <a:ext cx="409575" cy="57975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en-US" sz="3200"/>
                  <a:t>1</a:t>
                </a:r>
              </a:p>
            </p:txBody>
          </p:sp>
        </p:grpSp>
        <p:sp>
          <p:nvSpPr>
            <p:cNvPr id="25" name="Oval 24"/>
            <p:cNvSpPr/>
            <p:nvPr/>
          </p:nvSpPr>
          <p:spPr>
            <a:xfrm>
              <a:off x="2054225" y="4067175"/>
              <a:ext cx="3443288" cy="1509713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773128" name="TextBox 8"/>
            <p:cNvSpPr txBox="1">
              <a:spLocks noChangeArrowheads="1"/>
            </p:cNvSpPr>
            <p:nvPr/>
          </p:nvSpPr>
          <p:spPr bwMode="auto">
            <a:xfrm>
              <a:off x="5380038" y="4913313"/>
              <a:ext cx="409575" cy="5794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3200"/>
                <a:t>1</a:t>
              </a:r>
            </a:p>
          </p:txBody>
        </p:sp>
      </p:grpSp>
      <p:cxnSp>
        <p:nvCxnSpPr>
          <p:cNvPr id="3" name="Straight Connector 2"/>
          <p:cNvCxnSpPr/>
          <p:nvPr/>
        </p:nvCxnSpPr>
        <p:spPr>
          <a:xfrm>
            <a:off x="0" y="4418013"/>
            <a:ext cx="9070975" cy="0"/>
          </a:xfrm>
          <a:prstGeom prst="line">
            <a:avLst/>
          </a:prstGeom>
          <a:ln w="76200">
            <a:solidFill>
              <a:schemeClr val="accent5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3125" name="TextBox 3"/>
          <p:cNvSpPr txBox="1">
            <a:spLocks noChangeArrowheads="1"/>
          </p:cNvSpPr>
          <p:nvPr/>
        </p:nvSpPr>
        <p:spPr bwMode="auto">
          <a:xfrm>
            <a:off x="692150" y="4873625"/>
            <a:ext cx="7753350" cy="830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4800"/>
              <a:t>3 dimensional Hilbert space</a:t>
            </a:r>
          </a:p>
        </p:txBody>
      </p:sp>
      <p:sp>
        <p:nvSpPr>
          <p:cNvPr id="31" name="Freeform 30"/>
          <p:cNvSpPr/>
          <p:nvPr/>
        </p:nvSpPr>
        <p:spPr>
          <a:xfrm>
            <a:off x="1881188" y="-35048"/>
            <a:ext cx="7100887" cy="4411786"/>
          </a:xfrm>
          <a:custGeom>
            <a:avLst/>
            <a:gdLst>
              <a:gd name="connsiteX0" fmla="*/ 519112 w 7348537"/>
              <a:gd name="connsiteY0" fmla="*/ 2865438 h 4565651"/>
              <a:gd name="connsiteX1" fmla="*/ 2709862 w 7348537"/>
              <a:gd name="connsiteY1" fmla="*/ 1912938 h 4565651"/>
              <a:gd name="connsiteX2" fmla="*/ 2662237 w 7348537"/>
              <a:gd name="connsiteY2" fmla="*/ 512763 h 4565651"/>
              <a:gd name="connsiteX3" fmla="*/ 6634162 w 7348537"/>
              <a:gd name="connsiteY3" fmla="*/ 341313 h 4565651"/>
              <a:gd name="connsiteX4" fmla="*/ 6948487 w 7348537"/>
              <a:gd name="connsiteY4" fmla="*/ 2560638 h 4565651"/>
              <a:gd name="connsiteX5" fmla="*/ 5129212 w 7348537"/>
              <a:gd name="connsiteY5" fmla="*/ 2827338 h 4565651"/>
              <a:gd name="connsiteX6" fmla="*/ 4957762 w 7348537"/>
              <a:gd name="connsiteY6" fmla="*/ 4322763 h 4565651"/>
              <a:gd name="connsiteX7" fmla="*/ 1471612 w 7348537"/>
              <a:gd name="connsiteY7" fmla="*/ 4284663 h 4565651"/>
              <a:gd name="connsiteX8" fmla="*/ 157162 w 7348537"/>
              <a:gd name="connsiteY8" fmla="*/ 3579813 h 4565651"/>
              <a:gd name="connsiteX9" fmla="*/ 519112 w 7348537"/>
              <a:gd name="connsiteY9" fmla="*/ 2865438 h 4565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48537" h="4565651">
                <a:moveTo>
                  <a:pt x="519112" y="2865438"/>
                </a:moveTo>
                <a:cubicBezTo>
                  <a:pt x="944562" y="2587626"/>
                  <a:pt x="2352675" y="2305050"/>
                  <a:pt x="2709862" y="1912938"/>
                </a:cubicBezTo>
                <a:cubicBezTo>
                  <a:pt x="3067049" y="1520826"/>
                  <a:pt x="2008187" y="774701"/>
                  <a:pt x="2662237" y="512763"/>
                </a:cubicBezTo>
                <a:cubicBezTo>
                  <a:pt x="3316287" y="250826"/>
                  <a:pt x="5919787" y="0"/>
                  <a:pt x="6634162" y="341313"/>
                </a:cubicBezTo>
                <a:cubicBezTo>
                  <a:pt x="7348537" y="682626"/>
                  <a:pt x="7199312" y="2146301"/>
                  <a:pt x="6948487" y="2560638"/>
                </a:cubicBezTo>
                <a:cubicBezTo>
                  <a:pt x="6697662" y="2974975"/>
                  <a:pt x="5461000" y="2533650"/>
                  <a:pt x="5129212" y="2827338"/>
                </a:cubicBezTo>
                <a:cubicBezTo>
                  <a:pt x="4797424" y="3121026"/>
                  <a:pt x="5567362" y="4079876"/>
                  <a:pt x="4957762" y="4322763"/>
                </a:cubicBezTo>
                <a:cubicBezTo>
                  <a:pt x="4348162" y="4565651"/>
                  <a:pt x="2271712" y="4408488"/>
                  <a:pt x="1471612" y="4284663"/>
                </a:cubicBezTo>
                <a:cubicBezTo>
                  <a:pt x="671512" y="4160838"/>
                  <a:pt x="314324" y="3821113"/>
                  <a:pt x="157162" y="3579813"/>
                </a:cubicBezTo>
                <a:cubicBezTo>
                  <a:pt x="0" y="3338513"/>
                  <a:pt x="93662" y="3143251"/>
                  <a:pt x="519112" y="2865438"/>
                </a:cubicBezTo>
                <a:close/>
              </a:path>
            </a:pathLst>
          </a:custGeom>
          <a:noFill/>
          <a:ln>
            <a:solidFill>
              <a:schemeClr val="accent2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ransition advClick="0"/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4145" name="Group 6"/>
          <p:cNvGrpSpPr>
            <a:grpSpLocks/>
          </p:cNvGrpSpPr>
          <p:nvPr/>
        </p:nvGrpSpPr>
        <p:grpSpPr bwMode="auto">
          <a:xfrm>
            <a:off x="139700" y="1544638"/>
            <a:ext cx="3578225" cy="1509712"/>
            <a:chOff x="247372" y="2466137"/>
            <a:chExt cx="3578018" cy="1509641"/>
          </a:xfrm>
        </p:grpSpPr>
        <p:sp>
          <p:nvSpPr>
            <p:cNvPr id="17" name="Oval 16"/>
            <p:cNvSpPr/>
            <p:nvPr/>
          </p:nvSpPr>
          <p:spPr>
            <a:xfrm>
              <a:off x="569616" y="3056659"/>
              <a:ext cx="266685" cy="26827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8" name="Oval 17"/>
            <p:cNvSpPr/>
            <p:nvPr/>
          </p:nvSpPr>
          <p:spPr>
            <a:xfrm>
              <a:off x="3058672" y="3056659"/>
              <a:ext cx="266685" cy="26827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9" name="Oval 18"/>
            <p:cNvSpPr/>
            <p:nvPr/>
          </p:nvSpPr>
          <p:spPr>
            <a:xfrm>
              <a:off x="1825256" y="3056659"/>
              <a:ext cx="266685" cy="26827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20" name="Oval 19"/>
            <p:cNvSpPr/>
            <p:nvPr/>
          </p:nvSpPr>
          <p:spPr>
            <a:xfrm>
              <a:off x="347379" y="2729650"/>
              <a:ext cx="2085854" cy="923882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774152" name="TextBox 20"/>
            <p:cNvSpPr txBox="1">
              <a:spLocks noChangeArrowheads="1"/>
            </p:cNvSpPr>
            <p:nvPr/>
          </p:nvSpPr>
          <p:spPr bwMode="auto">
            <a:xfrm>
              <a:off x="2312222" y="3191118"/>
              <a:ext cx="412292" cy="5847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3200"/>
                <a:t>a</a:t>
              </a:r>
            </a:p>
          </p:txBody>
        </p:sp>
        <p:sp>
          <p:nvSpPr>
            <p:cNvPr id="22" name="Oval 21"/>
            <p:cNvSpPr/>
            <p:nvPr/>
          </p:nvSpPr>
          <p:spPr>
            <a:xfrm>
              <a:off x="247372" y="2466137"/>
              <a:ext cx="3443089" cy="1509641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774154" name="TextBox 8"/>
            <p:cNvSpPr txBox="1">
              <a:spLocks noChangeArrowheads="1"/>
            </p:cNvSpPr>
            <p:nvPr/>
          </p:nvSpPr>
          <p:spPr bwMode="auto">
            <a:xfrm>
              <a:off x="3413098" y="3370341"/>
              <a:ext cx="412292" cy="5847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3200"/>
                <a:t>1</a:t>
              </a:r>
            </a:p>
          </p:txBody>
        </p:sp>
      </p:grpSp>
      <p:cxnSp>
        <p:nvCxnSpPr>
          <p:cNvPr id="3" name="Straight Arrow Connector 2"/>
          <p:cNvCxnSpPr>
            <a:endCxn id="774152" idx="2"/>
          </p:cNvCxnSpPr>
          <p:nvPr/>
        </p:nvCxnSpPr>
        <p:spPr>
          <a:xfrm flipV="1">
            <a:off x="2024063" y="2854325"/>
            <a:ext cx="387350" cy="6223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4147" name="TextBox 3"/>
          <p:cNvSpPr txBox="1">
            <a:spLocks noChangeArrowheads="1"/>
          </p:cNvSpPr>
          <p:nvPr/>
        </p:nvSpPr>
        <p:spPr bwMode="auto">
          <a:xfrm>
            <a:off x="839788" y="3490913"/>
            <a:ext cx="2236787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/>
              <a:t>a can be 0 or 1</a:t>
            </a:r>
          </a:p>
        </p:txBody>
      </p:sp>
    </p:spTree>
  </p:cSld>
  <p:clrMapOvr>
    <a:masterClrMapping/>
  </p:clrMapOvr>
  <p:transition advClick="0"/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5169" name="Group 6"/>
          <p:cNvGrpSpPr>
            <a:grpSpLocks/>
          </p:cNvGrpSpPr>
          <p:nvPr/>
        </p:nvGrpSpPr>
        <p:grpSpPr bwMode="auto">
          <a:xfrm>
            <a:off x="139700" y="1544638"/>
            <a:ext cx="3578225" cy="1509712"/>
            <a:chOff x="247372" y="2466137"/>
            <a:chExt cx="3578018" cy="1509641"/>
          </a:xfrm>
        </p:grpSpPr>
        <p:sp>
          <p:nvSpPr>
            <p:cNvPr id="17" name="Oval 16"/>
            <p:cNvSpPr/>
            <p:nvPr/>
          </p:nvSpPr>
          <p:spPr>
            <a:xfrm>
              <a:off x="569616" y="3056659"/>
              <a:ext cx="266685" cy="26827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8" name="Oval 17"/>
            <p:cNvSpPr/>
            <p:nvPr/>
          </p:nvSpPr>
          <p:spPr>
            <a:xfrm>
              <a:off x="3058672" y="3056659"/>
              <a:ext cx="266685" cy="26827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9" name="Oval 18"/>
            <p:cNvSpPr/>
            <p:nvPr/>
          </p:nvSpPr>
          <p:spPr>
            <a:xfrm>
              <a:off x="1825256" y="3056659"/>
              <a:ext cx="266685" cy="26827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20" name="Oval 19"/>
            <p:cNvSpPr/>
            <p:nvPr/>
          </p:nvSpPr>
          <p:spPr>
            <a:xfrm>
              <a:off x="347379" y="2729650"/>
              <a:ext cx="2085854" cy="923882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775186" name="TextBox 20"/>
            <p:cNvSpPr txBox="1">
              <a:spLocks noChangeArrowheads="1"/>
            </p:cNvSpPr>
            <p:nvPr/>
          </p:nvSpPr>
          <p:spPr bwMode="auto">
            <a:xfrm>
              <a:off x="2312222" y="3191118"/>
              <a:ext cx="412292" cy="5847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3200"/>
                <a:t>a</a:t>
              </a:r>
            </a:p>
          </p:txBody>
        </p:sp>
        <p:sp>
          <p:nvSpPr>
            <p:cNvPr id="22" name="Oval 21"/>
            <p:cNvSpPr/>
            <p:nvPr/>
          </p:nvSpPr>
          <p:spPr>
            <a:xfrm>
              <a:off x="247372" y="2466137"/>
              <a:ext cx="3443089" cy="1509641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775188" name="TextBox 8"/>
            <p:cNvSpPr txBox="1">
              <a:spLocks noChangeArrowheads="1"/>
            </p:cNvSpPr>
            <p:nvPr/>
          </p:nvSpPr>
          <p:spPr bwMode="auto">
            <a:xfrm>
              <a:off x="3413098" y="3370341"/>
              <a:ext cx="412292" cy="5847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3200"/>
                <a:t>1</a:t>
              </a:r>
            </a:p>
          </p:txBody>
        </p:sp>
      </p:grpSp>
      <p:cxnSp>
        <p:nvCxnSpPr>
          <p:cNvPr id="3" name="Straight Arrow Connector 2"/>
          <p:cNvCxnSpPr>
            <a:endCxn id="775186" idx="2"/>
          </p:cNvCxnSpPr>
          <p:nvPr/>
        </p:nvCxnSpPr>
        <p:spPr>
          <a:xfrm flipV="1">
            <a:off x="2024063" y="2854325"/>
            <a:ext cx="387350" cy="6223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5171" name="TextBox 3"/>
          <p:cNvSpPr txBox="1">
            <a:spLocks noChangeArrowheads="1"/>
          </p:cNvSpPr>
          <p:nvPr/>
        </p:nvSpPr>
        <p:spPr bwMode="auto">
          <a:xfrm>
            <a:off x="839788" y="3490913"/>
            <a:ext cx="2236787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/>
              <a:t>a can be 0 or 1</a:t>
            </a:r>
          </a:p>
        </p:txBody>
      </p:sp>
      <p:grpSp>
        <p:nvGrpSpPr>
          <p:cNvPr id="775172" name="Group 23"/>
          <p:cNvGrpSpPr>
            <a:grpSpLocks/>
          </p:cNvGrpSpPr>
          <p:nvPr/>
        </p:nvGrpSpPr>
        <p:grpSpPr bwMode="auto">
          <a:xfrm>
            <a:off x="5108575" y="1544638"/>
            <a:ext cx="4011613" cy="1509712"/>
            <a:chOff x="247371" y="2466137"/>
            <a:chExt cx="4012221" cy="1509641"/>
          </a:xfrm>
        </p:grpSpPr>
        <p:sp>
          <p:nvSpPr>
            <p:cNvPr id="24" name="Oval 23"/>
            <p:cNvSpPr/>
            <p:nvPr/>
          </p:nvSpPr>
          <p:spPr>
            <a:xfrm>
              <a:off x="569683" y="3056659"/>
              <a:ext cx="266740" cy="26827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29" name="Oval 28"/>
            <p:cNvSpPr/>
            <p:nvPr/>
          </p:nvSpPr>
          <p:spPr>
            <a:xfrm>
              <a:off x="3057672" y="3056659"/>
              <a:ext cx="266740" cy="26827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31" name="Oval 30"/>
            <p:cNvSpPr/>
            <p:nvPr/>
          </p:nvSpPr>
          <p:spPr>
            <a:xfrm>
              <a:off x="1825585" y="3056659"/>
              <a:ext cx="266740" cy="26827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32" name="Oval 31"/>
            <p:cNvSpPr/>
            <p:nvPr/>
          </p:nvSpPr>
          <p:spPr>
            <a:xfrm>
              <a:off x="1639820" y="2729650"/>
              <a:ext cx="1789383" cy="923882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775179" name="TextBox 28"/>
            <p:cNvSpPr txBox="1">
              <a:spLocks noChangeArrowheads="1"/>
            </p:cNvSpPr>
            <p:nvPr/>
          </p:nvSpPr>
          <p:spPr bwMode="auto">
            <a:xfrm>
              <a:off x="3356596" y="3152743"/>
              <a:ext cx="412292" cy="5847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3200"/>
                <a:t>b</a:t>
              </a:r>
            </a:p>
          </p:txBody>
        </p:sp>
        <p:sp>
          <p:nvSpPr>
            <p:cNvPr id="34" name="Oval 33"/>
            <p:cNvSpPr/>
            <p:nvPr/>
          </p:nvSpPr>
          <p:spPr>
            <a:xfrm>
              <a:off x="247371" y="2466137"/>
              <a:ext cx="3743892" cy="1509641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775181" name="TextBox 8"/>
            <p:cNvSpPr txBox="1">
              <a:spLocks noChangeArrowheads="1"/>
            </p:cNvSpPr>
            <p:nvPr/>
          </p:nvSpPr>
          <p:spPr bwMode="auto">
            <a:xfrm>
              <a:off x="3847300" y="3316026"/>
              <a:ext cx="412292" cy="5847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3200"/>
                <a:t>1</a:t>
              </a:r>
            </a:p>
          </p:txBody>
        </p:sp>
      </p:grpSp>
      <p:sp>
        <p:nvSpPr>
          <p:cNvPr id="775173" name="TextBox 35"/>
          <p:cNvSpPr txBox="1">
            <a:spLocks noChangeArrowheads="1"/>
          </p:cNvSpPr>
          <p:nvPr/>
        </p:nvSpPr>
        <p:spPr bwMode="auto">
          <a:xfrm>
            <a:off x="6256338" y="3476625"/>
            <a:ext cx="2238375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/>
              <a:t>b can be 0 or 1</a:t>
            </a:r>
          </a:p>
        </p:txBody>
      </p:sp>
      <p:cxnSp>
        <p:nvCxnSpPr>
          <p:cNvPr id="37" name="Straight Arrow Connector 36"/>
          <p:cNvCxnSpPr/>
          <p:nvPr/>
        </p:nvCxnSpPr>
        <p:spPr>
          <a:xfrm flipV="1">
            <a:off x="7897813" y="2732088"/>
            <a:ext cx="387350" cy="68897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ransition advClick="0"/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179" name="Group 6"/>
          <p:cNvGrpSpPr>
            <a:grpSpLocks/>
          </p:cNvGrpSpPr>
          <p:nvPr/>
        </p:nvGrpSpPr>
        <p:grpSpPr bwMode="auto">
          <a:xfrm>
            <a:off x="139700" y="1544638"/>
            <a:ext cx="3578225" cy="1509712"/>
            <a:chOff x="247372" y="2466137"/>
            <a:chExt cx="3578018" cy="1509641"/>
          </a:xfrm>
        </p:grpSpPr>
        <p:sp>
          <p:nvSpPr>
            <p:cNvPr id="17" name="Oval 16"/>
            <p:cNvSpPr/>
            <p:nvPr/>
          </p:nvSpPr>
          <p:spPr>
            <a:xfrm>
              <a:off x="569616" y="3056659"/>
              <a:ext cx="266685" cy="26827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8" name="Oval 17"/>
            <p:cNvSpPr/>
            <p:nvPr/>
          </p:nvSpPr>
          <p:spPr>
            <a:xfrm>
              <a:off x="3058672" y="3056659"/>
              <a:ext cx="266685" cy="26827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9" name="Oval 18"/>
            <p:cNvSpPr/>
            <p:nvPr/>
          </p:nvSpPr>
          <p:spPr>
            <a:xfrm>
              <a:off x="1825256" y="3056659"/>
              <a:ext cx="266685" cy="26827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20" name="Oval 19"/>
            <p:cNvSpPr/>
            <p:nvPr/>
          </p:nvSpPr>
          <p:spPr>
            <a:xfrm>
              <a:off x="347379" y="2729650"/>
              <a:ext cx="2085854" cy="923882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45196" name="TextBox 20"/>
            <p:cNvSpPr txBox="1">
              <a:spLocks noChangeArrowheads="1"/>
            </p:cNvSpPr>
            <p:nvPr/>
          </p:nvSpPr>
          <p:spPr bwMode="auto">
            <a:xfrm>
              <a:off x="2312222" y="3191118"/>
              <a:ext cx="412292" cy="5847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3200"/>
                <a:t>a</a:t>
              </a:r>
            </a:p>
          </p:txBody>
        </p:sp>
        <p:sp>
          <p:nvSpPr>
            <p:cNvPr id="22" name="Oval 21"/>
            <p:cNvSpPr/>
            <p:nvPr/>
          </p:nvSpPr>
          <p:spPr>
            <a:xfrm>
              <a:off x="247372" y="2466137"/>
              <a:ext cx="3443089" cy="1509641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45198" name="TextBox 8"/>
            <p:cNvSpPr txBox="1">
              <a:spLocks noChangeArrowheads="1"/>
            </p:cNvSpPr>
            <p:nvPr/>
          </p:nvSpPr>
          <p:spPr bwMode="auto">
            <a:xfrm>
              <a:off x="3413098" y="3370341"/>
              <a:ext cx="412292" cy="5847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3200"/>
                <a:t>1</a:t>
              </a:r>
            </a:p>
          </p:txBody>
        </p:sp>
      </p:grpSp>
      <p:cxnSp>
        <p:nvCxnSpPr>
          <p:cNvPr id="3" name="Straight Arrow Connector 2"/>
          <p:cNvCxnSpPr>
            <a:endCxn id="45196" idx="2"/>
          </p:cNvCxnSpPr>
          <p:nvPr/>
        </p:nvCxnSpPr>
        <p:spPr>
          <a:xfrm flipV="1">
            <a:off x="2024063" y="2854325"/>
            <a:ext cx="387350" cy="6223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181" name="TextBox 3"/>
          <p:cNvSpPr txBox="1">
            <a:spLocks noChangeArrowheads="1"/>
          </p:cNvSpPr>
          <p:nvPr/>
        </p:nvSpPr>
        <p:spPr bwMode="auto">
          <a:xfrm>
            <a:off x="839788" y="3490913"/>
            <a:ext cx="2236787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dirty="0"/>
              <a:t>a can be 0 or 1</a:t>
            </a:r>
          </a:p>
        </p:txBody>
      </p:sp>
      <p:grpSp>
        <p:nvGrpSpPr>
          <p:cNvPr id="45182" name="Group 23"/>
          <p:cNvGrpSpPr>
            <a:grpSpLocks/>
          </p:cNvGrpSpPr>
          <p:nvPr/>
        </p:nvGrpSpPr>
        <p:grpSpPr bwMode="auto">
          <a:xfrm>
            <a:off x="5108575" y="1544638"/>
            <a:ext cx="4011613" cy="1509712"/>
            <a:chOff x="247371" y="2466137"/>
            <a:chExt cx="4012221" cy="1509641"/>
          </a:xfrm>
        </p:grpSpPr>
        <p:sp>
          <p:nvSpPr>
            <p:cNvPr id="24" name="Oval 23"/>
            <p:cNvSpPr/>
            <p:nvPr/>
          </p:nvSpPr>
          <p:spPr>
            <a:xfrm>
              <a:off x="569683" y="3056659"/>
              <a:ext cx="266740" cy="26827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29" name="Oval 28"/>
            <p:cNvSpPr/>
            <p:nvPr/>
          </p:nvSpPr>
          <p:spPr>
            <a:xfrm>
              <a:off x="3057672" y="3056659"/>
              <a:ext cx="266740" cy="26827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31" name="Oval 30"/>
            <p:cNvSpPr/>
            <p:nvPr/>
          </p:nvSpPr>
          <p:spPr>
            <a:xfrm>
              <a:off x="1825585" y="3056659"/>
              <a:ext cx="266740" cy="26827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32" name="Oval 31"/>
            <p:cNvSpPr/>
            <p:nvPr/>
          </p:nvSpPr>
          <p:spPr>
            <a:xfrm>
              <a:off x="1639820" y="2729650"/>
              <a:ext cx="1789383" cy="923882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45189" name="TextBox 28"/>
            <p:cNvSpPr txBox="1">
              <a:spLocks noChangeArrowheads="1"/>
            </p:cNvSpPr>
            <p:nvPr/>
          </p:nvSpPr>
          <p:spPr bwMode="auto">
            <a:xfrm>
              <a:off x="3356596" y="3152743"/>
              <a:ext cx="412292" cy="5847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3200"/>
                <a:t>b</a:t>
              </a:r>
            </a:p>
          </p:txBody>
        </p:sp>
        <p:sp>
          <p:nvSpPr>
            <p:cNvPr id="34" name="Oval 33"/>
            <p:cNvSpPr/>
            <p:nvPr/>
          </p:nvSpPr>
          <p:spPr>
            <a:xfrm>
              <a:off x="247371" y="2466137"/>
              <a:ext cx="3743892" cy="1509641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45191" name="TextBox 8"/>
            <p:cNvSpPr txBox="1">
              <a:spLocks noChangeArrowheads="1"/>
            </p:cNvSpPr>
            <p:nvPr/>
          </p:nvSpPr>
          <p:spPr bwMode="auto">
            <a:xfrm>
              <a:off x="3847300" y="3316026"/>
              <a:ext cx="412292" cy="5847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3200"/>
                <a:t>1</a:t>
              </a:r>
            </a:p>
          </p:txBody>
        </p:sp>
      </p:grpSp>
      <p:sp>
        <p:nvSpPr>
          <p:cNvPr id="45183" name="TextBox 35"/>
          <p:cNvSpPr txBox="1">
            <a:spLocks noChangeArrowheads="1"/>
          </p:cNvSpPr>
          <p:nvPr/>
        </p:nvSpPr>
        <p:spPr bwMode="auto">
          <a:xfrm>
            <a:off x="6256338" y="3476625"/>
            <a:ext cx="2238375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/>
              <a:t>b can be 0 or 1</a:t>
            </a:r>
          </a:p>
        </p:txBody>
      </p:sp>
      <p:cxnSp>
        <p:nvCxnSpPr>
          <p:cNvPr id="37" name="Straight Arrow Connector 36"/>
          <p:cNvCxnSpPr/>
          <p:nvPr/>
        </p:nvCxnSpPr>
        <p:spPr>
          <a:xfrm flipV="1">
            <a:off x="7897813" y="2732088"/>
            <a:ext cx="387350" cy="68897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45177" name="Object 121"/>
          <p:cNvGraphicFramePr>
            <a:graphicFrameLocks noChangeAspect="1"/>
          </p:cNvGraphicFramePr>
          <p:nvPr/>
        </p:nvGraphicFramePr>
        <p:xfrm>
          <a:off x="3708400" y="1993900"/>
          <a:ext cx="1400175" cy="860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479" name="Equation" r:id="rId3" imgW="558558" imgH="342751" progId="Equation.3">
                  <p:embed/>
                </p:oleObj>
              </mc:Choice>
              <mc:Fallback>
                <p:oleObj name="Equation" r:id="rId3" imgW="558558" imgH="342751" progId="Equation.3">
                  <p:embed/>
                  <p:pic>
                    <p:nvPicPr>
                      <p:cNvPr id="0" name="Picture 17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708400" y="1993900"/>
                        <a:ext cx="1400175" cy="8604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5178" name="Object 122"/>
          <p:cNvGraphicFramePr>
            <a:graphicFrameLocks noChangeAspect="1"/>
          </p:cNvGraphicFramePr>
          <p:nvPr/>
        </p:nvGraphicFramePr>
        <p:xfrm>
          <a:off x="2616200" y="4379913"/>
          <a:ext cx="3419475" cy="173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480" name="Equation" r:id="rId5" imgW="952087" imgH="482391" progId="Equation.3">
                  <p:embed/>
                </p:oleObj>
              </mc:Choice>
              <mc:Fallback>
                <p:oleObj name="Equation" r:id="rId5" imgW="952087" imgH="482391" progId="Equation.3">
                  <p:embed/>
                  <p:pic>
                    <p:nvPicPr>
                      <p:cNvPr id="0" name="Picture 17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16200" y="4379913"/>
                        <a:ext cx="3419475" cy="17335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5" name="Text Box 6"/>
          <p:cNvSpPr txBox="1">
            <a:spLocks noChangeArrowheads="1"/>
          </p:cNvSpPr>
          <p:nvPr/>
        </p:nvSpPr>
        <p:spPr bwMode="auto">
          <a:xfrm>
            <a:off x="3327348" y="156789"/>
            <a:ext cx="2483372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200" dirty="0" smtClean="0"/>
              <a:t>The F Matrix</a:t>
            </a:r>
            <a:endParaRPr lang="en-US" sz="3200" dirty="0"/>
          </a:p>
        </p:txBody>
      </p:sp>
    </p:spTree>
  </p:cSld>
  <p:clrMapOvr>
    <a:masterClrMapping/>
  </p:clrMapOvr>
  <p:transition advClick="0"/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146" name="Group 6"/>
          <p:cNvGrpSpPr>
            <a:grpSpLocks/>
          </p:cNvGrpSpPr>
          <p:nvPr/>
        </p:nvGrpSpPr>
        <p:grpSpPr bwMode="auto">
          <a:xfrm>
            <a:off x="139700" y="1544638"/>
            <a:ext cx="3441700" cy="1509712"/>
            <a:chOff x="247372" y="2466137"/>
            <a:chExt cx="3442605" cy="1509641"/>
          </a:xfrm>
        </p:grpSpPr>
        <p:sp>
          <p:nvSpPr>
            <p:cNvPr id="17" name="Oval 16"/>
            <p:cNvSpPr/>
            <p:nvPr/>
          </p:nvSpPr>
          <p:spPr>
            <a:xfrm>
              <a:off x="569720" y="3056659"/>
              <a:ext cx="266770" cy="26827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8" name="Oval 17"/>
            <p:cNvSpPr/>
            <p:nvPr/>
          </p:nvSpPr>
          <p:spPr>
            <a:xfrm>
              <a:off x="3057986" y="3056659"/>
              <a:ext cx="266770" cy="26827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9" name="Oval 18"/>
            <p:cNvSpPr/>
            <p:nvPr/>
          </p:nvSpPr>
          <p:spPr>
            <a:xfrm>
              <a:off x="1825762" y="3056659"/>
              <a:ext cx="266770" cy="26827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20" name="Oval 19"/>
            <p:cNvSpPr/>
            <p:nvPr/>
          </p:nvSpPr>
          <p:spPr>
            <a:xfrm>
              <a:off x="347411" y="2729650"/>
              <a:ext cx="2086524" cy="923882"/>
            </a:xfrm>
            <a:prstGeom prst="ellipse">
              <a:avLst/>
            </a:prstGeom>
            <a:noFill/>
            <a:ln w="762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22" name="Oval 21"/>
            <p:cNvSpPr/>
            <p:nvPr/>
          </p:nvSpPr>
          <p:spPr>
            <a:xfrm>
              <a:off x="247372" y="2466137"/>
              <a:ext cx="3442605" cy="1509641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</p:grpSp>
      <p:grpSp>
        <p:nvGrpSpPr>
          <p:cNvPr id="46147" name="Group 23"/>
          <p:cNvGrpSpPr>
            <a:grpSpLocks/>
          </p:cNvGrpSpPr>
          <p:nvPr/>
        </p:nvGrpSpPr>
        <p:grpSpPr bwMode="auto">
          <a:xfrm>
            <a:off x="5108575" y="1544638"/>
            <a:ext cx="3743325" cy="1509712"/>
            <a:chOff x="247371" y="2466137"/>
            <a:chExt cx="3744309" cy="1509641"/>
          </a:xfrm>
        </p:grpSpPr>
        <p:sp>
          <p:nvSpPr>
            <p:cNvPr id="24" name="Oval 23"/>
            <p:cNvSpPr/>
            <p:nvPr/>
          </p:nvSpPr>
          <p:spPr>
            <a:xfrm>
              <a:off x="569719" y="3056659"/>
              <a:ext cx="266770" cy="26827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29" name="Oval 28"/>
            <p:cNvSpPr/>
            <p:nvPr/>
          </p:nvSpPr>
          <p:spPr>
            <a:xfrm>
              <a:off x="3057985" y="3056659"/>
              <a:ext cx="266770" cy="26827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31" name="Oval 30"/>
            <p:cNvSpPr/>
            <p:nvPr/>
          </p:nvSpPr>
          <p:spPr>
            <a:xfrm>
              <a:off x="1825761" y="3056659"/>
              <a:ext cx="266770" cy="26827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32" name="Oval 31"/>
            <p:cNvSpPr/>
            <p:nvPr/>
          </p:nvSpPr>
          <p:spPr>
            <a:xfrm>
              <a:off x="1639975" y="2729650"/>
              <a:ext cx="1789582" cy="923882"/>
            </a:xfrm>
            <a:prstGeom prst="ellipse">
              <a:avLst/>
            </a:prstGeom>
            <a:noFill/>
            <a:ln w="762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34" name="Oval 33"/>
            <p:cNvSpPr/>
            <p:nvPr/>
          </p:nvSpPr>
          <p:spPr>
            <a:xfrm>
              <a:off x="247371" y="2466137"/>
              <a:ext cx="3744309" cy="1509641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</p:grpSp>
      <p:graphicFrame>
        <p:nvGraphicFramePr>
          <p:cNvPr id="46145" name="Object 65"/>
          <p:cNvGraphicFramePr>
            <a:graphicFrameLocks noChangeAspect="1"/>
          </p:cNvGraphicFramePr>
          <p:nvPr/>
        </p:nvGraphicFramePr>
        <p:xfrm>
          <a:off x="2616200" y="4379913"/>
          <a:ext cx="3419475" cy="173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296" name="Equation" r:id="rId3" imgW="952087" imgH="482391" progId="Equation.3">
                  <p:embed/>
                </p:oleObj>
              </mc:Choice>
              <mc:Fallback>
                <p:oleObj name="Equation" r:id="rId3" imgW="952087" imgH="482391" progId="Equation.3">
                  <p:embed/>
                  <p:pic>
                    <p:nvPicPr>
                      <p:cNvPr id="0" name="Picture 9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16200" y="4379913"/>
                        <a:ext cx="3419475" cy="17335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25" name="Straight Arrow Connector 24"/>
          <p:cNvCxnSpPr/>
          <p:nvPr/>
        </p:nvCxnSpPr>
        <p:spPr>
          <a:xfrm>
            <a:off x="4132263" y="2430463"/>
            <a:ext cx="711200" cy="0"/>
          </a:xfrm>
          <a:prstGeom prst="straightConnector1">
            <a:avLst/>
          </a:prstGeom>
          <a:ln w="76200">
            <a:solidFill>
              <a:schemeClr val="accent2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149" name="TextBox 3"/>
          <p:cNvSpPr txBox="1">
            <a:spLocks noChangeArrowheads="1"/>
          </p:cNvSpPr>
          <p:nvPr/>
        </p:nvSpPr>
        <p:spPr bwMode="auto">
          <a:xfrm>
            <a:off x="4189413" y="1681163"/>
            <a:ext cx="496887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4000" i="1">
                <a:latin typeface="Times New Roman" pitchFamily="18" charset="0"/>
                <a:cs typeface="Times New Roman" pitchFamily="18" charset="0"/>
              </a:rPr>
              <a:t>F</a:t>
            </a:r>
          </a:p>
        </p:txBody>
      </p:sp>
      <p:sp>
        <p:nvSpPr>
          <p:cNvPr id="21" name="Text Box 6"/>
          <p:cNvSpPr txBox="1">
            <a:spLocks noChangeArrowheads="1"/>
          </p:cNvSpPr>
          <p:nvPr/>
        </p:nvSpPr>
        <p:spPr bwMode="auto">
          <a:xfrm>
            <a:off x="3327348" y="156789"/>
            <a:ext cx="2483372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200" dirty="0" smtClean="0"/>
              <a:t>The F Matrix</a:t>
            </a:r>
            <a:endParaRPr lang="en-US" sz="3200" dirty="0"/>
          </a:p>
        </p:txBody>
      </p:sp>
    </p:spTree>
  </p:cSld>
  <p:clrMapOvr>
    <a:masterClrMapping/>
  </p:clrMapOvr>
  <p:transition advClick="0"/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Oval 16"/>
          <p:cNvSpPr/>
          <p:nvPr/>
        </p:nvSpPr>
        <p:spPr>
          <a:xfrm>
            <a:off x="436563" y="2068513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18" name="Oval 17"/>
          <p:cNvSpPr/>
          <p:nvPr/>
        </p:nvSpPr>
        <p:spPr>
          <a:xfrm>
            <a:off x="2093913" y="2068513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19" name="Oval 18"/>
          <p:cNvSpPr/>
          <p:nvPr/>
        </p:nvSpPr>
        <p:spPr>
          <a:xfrm>
            <a:off x="1265238" y="2068513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32" name="Oval 31"/>
          <p:cNvSpPr/>
          <p:nvPr/>
        </p:nvSpPr>
        <p:spPr>
          <a:xfrm>
            <a:off x="2922588" y="2068513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</p:spTree>
  </p:cSld>
  <p:clrMapOvr>
    <a:masterClrMapping/>
  </p:clrMapOvr>
  <p:transition advClick="0"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866" name="Group 76"/>
          <p:cNvGrpSpPr>
            <a:grpSpLocks/>
          </p:cNvGrpSpPr>
          <p:nvPr/>
        </p:nvGrpSpPr>
        <p:grpSpPr bwMode="auto">
          <a:xfrm>
            <a:off x="1905000" y="3505200"/>
            <a:ext cx="3886200" cy="2514600"/>
            <a:chOff x="990600" y="3200400"/>
            <a:chExt cx="3886200" cy="2514600"/>
          </a:xfrm>
        </p:grpSpPr>
        <p:grpSp>
          <p:nvGrpSpPr>
            <p:cNvPr id="36883" name="Group 3"/>
            <p:cNvGrpSpPr>
              <a:grpSpLocks/>
            </p:cNvGrpSpPr>
            <p:nvPr/>
          </p:nvGrpSpPr>
          <p:grpSpPr bwMode="auto">
            <a:xfrm>
              <a:off x="1295400" y="3200400"/>
              <a:ext cx="3276600" cy="2514600"/>
              <a:chOff x="1104" y="1920"/>
              <a:chExt cx="2064" cy="1584"/>
            </a:xfrm>
          </p:grpSpPr>
          <p:grpSp>
            <p:nvGrpSpPr>
              <p:cNvPr id="36895" name="Group 4"/>
              <p:cNvGrpSpPr>
                <a:grpSpLocks/>
              </p:cNvGrpSpPr>
              <p:nvPr/>
            </p:nvGrpSpPr>
            <p:grpSpPr bwMode="auto">
              <a:xfrm>
                <a:off x="1104" y="1920"/>
                <a:ext cx="2064" cy="96"/>
                <a:chOff x="1056" y="1920"/>
                <a:chExt cx="2064" cy="96"/>
              </a:xfrm>
            </p:grpSpPr>
            <p:sp>
              <p:nvSpPr>
                <p:cNvPr id="36914" name="Oval 5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6915" name="Oval 6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6916" name="Oval 7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6917" name="Oval 8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6918" name="Oval 9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36896" name="Group 10"/>
              <p:cNvGrpSpPr>
                <a:grpSpLocks/>
              </p:cNvGrpSpPr>
              <p:nvPr/>
            </p:nvGrpSpPr>
            <p:grpSpPr bwMode="auto">
              <a:xfrm>
                <a:off x="1104" y="2912"/>
                <a:ext cx="2064" cy="96"/>
                <a:chOff x="1056" y="1920"/>
                <a:chExt cx="2064" cy="96"/>
              </a:xfrm>
            </p:grpSpPr>
            <p:sp>
              <p:nvSpPr>
                <p:cNvPr id="36909" name="Oval 11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6910" name="Oval 12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6911" name="Oval 13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6912" name="Oval 14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6913" name="Oval 15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36897" name="Group 16"/>
              <p:cNvGrpSpPr>
                <a:grpSpLocks/>
              </p:cNvGrpSpPr>
              <p:nvPr/>
            </p:nvGrpSpPr>
            <p:grpSpPr bwMode="auto">
              <a:xfrm>
                <a:off x="1104" y="2416"/>
                <a:ext cx="2064" cy="96"/>
                <a:chOff x="1056" y="1920"/>
                <a:chExt cx="2064" cy="96"/>
              </a:xfrm>
            </p:grpSpPr>
            <p:sp>
              <p:nvSpPr>
                <p:cNvPr id="36904" name="Oval 17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6905" name="Oval 18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6906" name="Oval 19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6907" name="Oval 20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6908" name="Oval 21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36898" name="Group 22"/>
              <p:cNvGrpSpPr>
                <a:grpSpLocks/>
              </p:cNvGrpSpPr>
              <p:nvPr/>
            </p:nvGrpSpPr>
            <p:grpSpPr bwMode="auto">
              <a:xfrm>
                <a:off x="1104" y="3408"/>
                <a:ext cx="2064" cy="96"/>
                <a:chOff x="1056" y="1920"/>
                <a:chExt cx="2064" cy="96"/>
              </a:xfrm>
            </p:grpSpPr>
            <p:sp>
              <p:nvSpPr>
                <p:cNvPr id="36899" name="Oval 23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6900" name="Oval 24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6901" name="Oval 25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6902" name="Oval 26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6903" name="Oval 27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</p:grpSp>
        </p:grpSp>
        <p:sp>
          <p:nvSpPr>
            <p:cNvPr id="36884" name="Line 28"/>
            <p:cNvSpPr>
              <a:spLocks noChangeShapeType="1"/>
            </p:cNvSpPr>
            <p:nvPr/>
          </p:nvSpPr>
          <p:spPr bwMode="auto">
            <a:xfrm>
              <a:off x="1371600" y="3276600"/>
              <a:ext cx="762000" cy="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6885" name="Line 29"/>
            <p:cNvSpPr>
              <a:spLocks noChangeShapeType="1"/>
            </p:cNvSpPr>
            <p:nvPr/>
          </p:nvSpPr>
          <p:spPr bwMode="auto">
            <a:xfrm>
              <a:off x="1371600" y="5638800"/>
              <a:ext cx="838200" cy="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6886" name="Line 30"/>
            <p:cNvSpPr>
              <a:spLocks noChangeShapeType="1"/>
            </p:cNvSpPr>
            <p:nvPr/>
          </p:nvSpPr>
          <p:spPr bwMode="auto">
            <a:xfrm flipV="1">
              <a:off x="1371600" y="4038600"/>
              <a:ext cx="762000" cy="83820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6887" name="Line 31"/>
            <p:cNvSpPr>
              <a:spLocks noChangeShapeType="1"/>
            </p:cNvSpPr>
            <p:nvPr/>
          </p:nvSpPr>
          <p:spPr bwMode="auto">
            <a:xfrm>
              <a:off x="2133600" y="4876800"/>
              <a:ext cx="762000" cy="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6888" name="Freeform 32"/>
            <p:cNvSpPr>
              <a:spLocks/>
            </p:cNvSpPr>
            <p:nvPr/>
          </p:nvSpPr>
          <p:spPr bwMode="auto">
            <a:xfrm>
              <a:off x="2895600" y="4038600"/>
              <a:ext cx="393700" cy="1600200"/>
            </a:xfrm>
            <a:custGeom>
              <a:avLst/>
              <a:gdLst>
                <a:gd name="T0" fmla="*/ 2147483646 w 248"/>
                <a:gd name="T1" fmla="*/ 0 h 1008"/>
                <a:gd name="T2" fmla="*/ 2147483646 w 248"/>
                <a:gd name="T3" fmla="*/ 2147483646 h 1008"/>
                <a:gd name="T4" fmla="*/ 0 w 248"/>
                <a:gd name="T5" fmla="*/ 2147483646 h 1008"/>
                <a:gd name="T6" fmla="*/ 0 60000 65536"/>
                <a:gd name="T7" fmla="*/ 0 60000 65536"/>
                <a:gd name="T8" fmla="*/ 0 60000 65536"/>
                <a:gd name="T9" fmla="*/ 0 w 248"/>
                <a:gd name="T10" fmla="*/ 0 h 1008"/>
                <a:gd name="T11" fmla="*/ 248 w 248"/>
                <a:gd name="T12" fmla="*/ 1008 h 10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48" h="1008">
                  <a:moveTo>
                    <a:pt x="48" y="0"/>
                  </a:moveTo>
                  <a:cubicBezTo>
                    <a:pt x="148" y="156"/>
                    <a:pt x="248" y="312"/>
                    <a:pt x="240" y="480"/>
                  </a:cubicBezTo>
                  <a:cubicBezTo>
                    <a:pt x="232" y="648"/>
                    <a:pt x="40" y="920"/>
                    <a:pt x="0" y="1008"/>
                  </a:cubicBezTo>
                </a:path>
              </a:pathLst>
            </a:custGeom>
            <a:noFill/>
            <a:ln w="57150" cmpd="sng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6889" name="Line 39"/>
            <p:cNvSpPr>
              <a:spLocks noChangeShapeType="1"/>
            </p:cNvSpPr>
            <p:nvPr/>
          </p:nvSpPr>
          <p:spPr bwMode="auto">
            <a:xfrm flipH="1">
              <a:off x="990600" y="4038600"/>
              <a:ext cx="381000" cy="38100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6890" name="Line 40"/>
            <p:cNvSpPr>
              <a:spLocks noChangeShapeType="1"/>
            </p:cNvSpPr>
            <p:nvPr/>
          </p:nvSpPr>
          <p:spPr bwMode="auto">
            <a:xfrm flipH="1">
              <a:off x="4495800" y="4495800"/>
              <a:ext cx="381000" cy="38100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6891" name="Line 41"/>
            <p:cNvSpPr>
              <a:spLocks noChangeShapeType="1"/>
            </p:cNvSpPr>
            <p:nvPr/>
          </p:nvSpPr>
          <p:spPr bwMode="auto">
            <a:xfrm>
              <a:off x="3733800" y="3276600"/>
              <a:ext cx="762000" cy="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6892" name="Line 42"/>
            <p:cNvSpPr>
              <a:spLocks noChangeShapeType="1"/>
            </p:cNvSpPr>
            <p:nvPr/>
          </p:nvSpPr>
          <p:spPr bwMode="auto">
            <a:xfrm>
              <a:off x="2971800" y="3276600"/>
              <a:ext cx="762000" cy="76200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6893" name="Line 43"/>
            <p:cNvSpPr>
              <a:spLocks noChangeShapeType="1"/>
            </p:cNvSpPr>
            <p:nvPr/>
          </p:nvSpPr>
          <p:spPr bwMode="auto">
            <a:xfrm>
              <a:off x="3733800" y="4876800"/>
              <a:ext cx="0" cy="76200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6894" name="Freeform 44"/>
            <p:cNvSpPr>
              <a:spLocks/>
            </p:cNvSpPr>
            <p:nvPr/>
          </p:nvSpPr>
          <p:spPr bwMode="auto">
            <a:xfrm>
              <a:off x="4267200" y="4038600"/>
              <a:ext cx="228600" cy="1600200"/>
            </a:xfrm>
            <a:custGeom>
              <a:avLst/>
              <a:gdLst>
                <a:gd name="T0" fmla="*/ 2147483646 w 144"/>
                <a:gd name="T1" fmla="*/ 0 h 1008"/>
                <a:gd name="T2" fmla="*/ 0 w 144"/>
                <a:gd name="T3" fmla="*/ 2147483646 h 1008"/>
                <a:gd name="T4" fmla="*/ 2147483646 w 144"/>
                <a:gd name="T5" fmla="*/ 2147483646 h 1008"/>
                <a:gd name="T6" fmla="*/ 0 60000 65536"/>
                <a:gd name="T7" fmla="*/ 0 60000 65536"/>
                <a:gd name="T8" fmla="*/ 0 60000 65536"/>
                <a:gd name="T9" fmla="*/ 0 w 144"/>
                <a:gd name="T10" fmla="*/ 0 h 1008"/>
                <a:gd name="T11" fmla="*/ 144 w 144"/>
                <a:gd name="T12" fmla="*/ 1008 h 10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4" h="1008">
                  <a:moveTo>
                    <a:pt x="144" y="0"/>
                  </a:moveTo>
                  <a:cubicBezTo>
                    <a:pt x="72" y="156"/>
                    <a:pt x="0" y="312"/>
                    <a:pt x="0" y="480"/>
                  </a:cubicBezTo>
                  <a:cubicBezTo>
                    <a:pt x="0" y="648"/>
                    <a:pt x="72" y="828"/>
                    <a:pt x="144" y="1008"/>
                  </a:cubicBezTo>
                </a:path>
              </a:pathLst>
            </a:custGeom>
            <a:noFill/>
            <a:ln w="57150" cmpd="sng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</p:grpSp>
      <p:graphicFrame>
        <p:nvGraphicFramePr>
          <p:cNvPr id="36867" name="Object 2"/>
          <p:cNvGraphicFramePr>
            <a:graphicFrameLocks noChangeAspect="1"/>
          </p:cNvGraphicFramePr>
          <p:nvPr/>
        </p:nvGraphicFramePr>
        <p:xfrm>
          <a:off x="2403475" y="1905000"/>
          <a:ext cx="1939925" cy="790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74025" name="Equation" r:id="rId3" imgW="1028700" imgH="419100" progId="Equation.3">
                  <p:embed/>
                </p:oleObj>
              </mc:Choice>
              <mc:Fallback>
                <p:oleObj name="Equation" r:id="rId3" imgW="1028700" imgH="4191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03475" y="1905000"/>
                        <a:ext cx="1939925" cy="7905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74" name="Straight Connector 73"/>
          <p:cNvCxnSpPr/>
          <p:nvPr/>
        </p:nvCxnSpPr>
        <p:spPr>
          <a:xfrm>
            <a:off x="0" y="990600"/>
            <a:ext cx="9144000" cy="0"/>
          </a:xfrm>
          <a:prstGeom prst="line">
            <a:avLst/>
          </a:prstGeom>
          <a:ln w="63500" cmpd="sng">
            <a:solidFill>
              <a:schemeClr val="accent5">
                <a:lumMod val="40000"/>
                <a:lumOff val="60000"/>
              </a:schemeClr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75" name="Title 1"/>
          <p:cNvSpPr txBox="1">
            <a:spLocks/>
          </p:cNvSpPr>
          <p:nvPr/>
        </p:nvSpPr>
        <p:spPr bwMode="auto">
          <a:xfrm>
            <a:off x="381000" y="0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solidFill>
                  <a:prstClr val="black"/>
                </a:solidFill>
                <a:latin typeface="Calibri"/>
                <a:ea typeface="+mj-ea"/>
                <a:cs typeface="+mj-cs"/>
              </a:rPr>
              <a:t>Another Kind of Order</a:t>
            </a:r>
          </a:p>
        </p:txBody>
      </p:sp>
      <p:pic>
        <p:nvPicPr>
          <p:cNvPr id="36870" name="Picture 3" descr="Benzene_structur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1219200"/>
            <a:ext cx="2057400" cy="1995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871" name="Line 4"/>
          <p:cNvSpPr>
            <a:spLocks noChangeShapeType="1"/>
          </p:cNvSpPr>
          <p:nvPr/>
        </p:nvSpPr>
        <p:spPr bwMode="auto">
          <a:xfrm>
            <a:off x="1260475" y="2286000"/>
            <a:ext cx="762000" cy="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36872" name="Oval 5"/>
          <p:cNvSpPr>
            <a:spLocks noChangeArrowheads="1"/>
          </p:cNvSpPr>
          <p:nvPr/>
        </p:nvSpPr>
        <p:spPr bwMode="auto">
          <a:xfrm>
            <a:off x="1184275" y="2209800"/>
            <a:ext cx="152400" cy="1524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1800" smtClean="0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36873" name="Oval 6"/>
          <p:cNvSpPr>
            <a:spLocks noChangeArrowheads="1"/>
          </p:cNvSpPr>
          <p:nvPr/>
        </p:nvSpPr>
        <p:spPr bwMode="auto">
          <a:xfrm>
            <a:off x="1946275" y="2209800"/>
            <a:ext cx="152400" cy="1524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1800" smtClean="0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36874" name="Line 51"/>
          <p:cNvSpPr>
            <a:spLocks noChangeShapeType="1"/>
          </p:cNvSpPr>
          <p:nvPr/>
        </p:nvSpPr>
        <p:spPr bwMode="auto">
          <a:xfrm>
            <a:off x="2743200" y="2971800"/>
            <a:ext cx="0" cy="3352800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36875" name="Line 52"/>
          <p:cNvSpPr>
            <a:spLocks noChangeShapeType="1"/>
          </p:cNvSpPr>
          <p:nvPr/>
        </p:nvSpPr>
        <p:spPr bwMode="auto">
          <a:xfrm>
            <a:off x="3505200" y="2971800"/>
            <a:ext cx="0" cy="3352800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36876" name="Line 53"/>
          <p:cNvSpPr>
            <a:spLocks noChangeShapeType="1"/>
          </p:cNvSpPr>
          <p:nvPr/>
        </p:nvSpPr>
        <p:spPr bwMode="auto">
          <a:xfrm>
            <a:off x="4343400" y="2971800"/>
            <a:ext cx="0" cy="3352800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36877" name="Line 54"/>
          <p:cNvSpPr>
            <a:spLocks noChangeShapeType="1"/>
          </p:cNvSpPr>
          <p:nvPr/>
        </p:nvSpPr>
        <p:spPr bwMode="auto">
          <a:xfrm>
            <a:off x="5105400" y="2895600"/>
            <a:ext cx="0" cy="3352800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36878" name="Text Box 55"/>
          <p:cNvSpPr txBox="1">
            <a:spLocks noChangeArrowheads="1"/>
          </p:cNvSpPr>
          <p:nvPr/>
        </p:nvSpPr>
        <p:spPr bwMode="auto">
          <a:xfrm>
            <a:off x="2590800" y="633888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3</a:t>
            </a:r>
          </a:p>
        </p:txBody>
      </p:sp>
      <p:sp>
        <p:nvSpPr>
          <p:cNvPr id="36879" name="Text Box 56"/>
          <p:cNvSpPr txBox="1">
            <a:spLocks noChangeArrowheads="1"/>
          </p:cNvSpPr>
          <p:nvPr/>
        </p:nvSpPr>
        <p:spPr bwMode="auto">
          <a:xfrm>
            <a:off x="3352800" y="633888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1</a:t>
            </a:r>
          </a:p>
        </p:txBody>
      </p:sp>
      <p:sp>
        <p:nvSpPr>
          <p:cNvPr id="36880" name="Text Box 57"/>
          <p:cNvSpPr txBox="1">
            <a:spLocks noChangeArrowheads="1"/>
          </p:cNvSpPr>
          <p:nvPr/>
        </p:nvSpPr>
        <p:spPr bwMode="auto">
          <a:xfrm>
            <a:off x="4191000" y="633888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1</a:t>
            </a:r>
          </a:p>
        </p:txBody>
      </p:sp>
      <p:sp>
        <p:nvSpPr>
          <p:cNvPr id="36881" name="Text Box 58"/>
          <p:cNvSpPr txBox="1">
            <a:spLocks noChangeArrowheads="1"/>
          </p:cNvSpPr>
          <p:nvPr/>
        </p:nvSpPr>
        <p:spPr bwMode="auto">
          <a:xfrm>
            <a:off x="4953000" y="633888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1</a:t>
            </a:r>
          </a:p>
        </p:txBody>
      </p:sp>
      <p:sp>
        <p:nvSpPr>
          <p:cNvPr id="36882" name="Text Box 2"/>
          <p:cNvSpPr txBox="1">
            <a:spLocks noChangeArrowheads="1"/>
          </p:cNvSpPr>
          <p:nvPr/>
        </p:nvSpPr>
        <p:spPr bwMode="auto">
          <a:xfrm>
            <a:off x="584200" y="1371600"/>
            <a:ext cx="23764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240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 valence bond:</a:t>
            </a:r>
          </a:p>
        </p:txBody>
      </p:sp>
    </p:spTree>
    <p:extLst>
      <p:ext uri="{BB962C8B-B14F-4D97-AF65-F5344CB8AC3E}">
        <p14:creationId xmlns:p14="http://schemas.microsoft.com/office/powerpoint/2010/main" val="479577844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1313" name="Group 6"/>
          <p:cNvGrpSpPr>
            <a:grpSpLocks/>
          </p:cNvGrpSpPr>
          <p:nvPr/>
        </p:nvGrpSpPr>
        <p:grpSpPr bwMode="auto">
          <a:xfrm>
            <a:off x="214313" y="1828800"/>
            <a:ext cx="1851025" cy="1047750"/>
            <a:chOff x="346949" y="2817052"/>
            <a:chExt cx="1850960" cy="1047015"/>
          </a:xfrm>
        </p:grpSpPr>
        <p:sp>
          <p:nvSpPr>
            <p:cNvPr id="20" name="Oval 19"/>
            <p:cNvSpPr/>
            <p:nvPr/>
          </p:nvSpPr>
          <p:spPr>
            <a:xfrm>
              <a:off x="346949" y="2817052"/>
              <a:ext cx="1622368" cy="755120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781319" name="TextBox 8"/>
            <p:cNvSpPr txBox="1">
              <a:spLocks noChangeArrowheads="1"/>
            </p:cNvSpPr>
            <p:nvPr/>
          </p:nvSpPr>
          <p:spPr bwMode="auto">
            <a:xfrm>
              <a:off x="1785617" y="3279292"/>
              <a:ext cx="412292" cy="5847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3200"/>
                <a:t>1</a:t>
              </a:r>
            </a:p>
          </p:txBody>
        </p:sp>
      </p:grpSp>
      <p:sp>
        <p:nvSpPr>
          <p:cNvPr id="10" name="Oval 9"/>
          <p:cNvSpPr/>
          <p:nvPr/>
        </p:nvSpPr>
        <p:spPr>
          <a:xfrm>
            <a:off x="436563" y="2068513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11" name="Oval 10"/>
          <p:cNvSpPr/>
          <p:nvPr/>
        </p:nvSpPr>
        <p:spPr>
          <a:xfrm>
            <a:off x="2093913" y="2068513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12" name="Oval 11"/>
          <p:cNvSpPr/>
          <p:nvPr/>
        </p:nvSpPr>
        <p:spPr>
          <a:xfrm>
            <a:off x="1265238" y="2068513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13" name="Oval 12"/>
          <p:cNvSpPr/>
          <p:nvPr/>
        </p:nvSpPr>
        <p:spPr>
          <a:xfrm>
            <a:off x="2922588" y="2068513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</p:spTree>
  </p:cSld>
  <p:clrMapOvr>
    <a:masterClrMapping/>
  </p:clrMapOvr>
  <p:transition advClick="0"/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2337" name="Group 6"/>
          <p:cNvGrpSpPr>
            <a:grpSpLocks/>
          </p:cNvGrpSpPr>
          <p:nvPr/>
        </p:nvGrpSpPr>
        <p:grpSpPr bwMode="auto">
          <a:xfrm>
            <a:off x="214313" y="1828800"/>
            <a:ext cx="1847850" cy="1041400"/>
            <a:chOff x="347027" y="2817533"/>
            <a:chExt cx="1847707" cy="1040188"/>
          </a:xfrm>
        </p:grpSpPr>
        <p:sp>
          <p:nvSpPr>
            <p:cNvPr id="20" name="Oval 19"/>
            <p:cNvSpPr/>
            <p:nvPr/>
          </p:nvSpPr>
          <p:spPr>
            <a:xfrm>
              <a:off x="347027" y="2817533"/>
              <a:ext cx="1622299" cy="754771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782346" name="TextBox 8"/>
            <p:cNvSpPr txBox="1">
              <a:spLocks noChangeArrowheads="1"/>
            </p:cNvSpPr>
            <p:nvPr/>
          </p:nvSpPr>
          <p:spPr bwMode="auto">
            <a:xfrm>
              <a:off x="1785173" y="3278690"/>
              <a:ext cx="409561" cy="5790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3200"/>
                <a:t>1</a:t>
              </a:r>
            </a:p>
          </p:txBody>
        </p:sp>
      </p:grpSp>
      <p:sp>
        <p:nvSpPr>
          <p:cNvPr id="10" name="Oval 9"/>
          <p:cNvSpPr/>
          <p:nvPr/>
        </p:nvSpPr>
        <p:spPr>
          <a:xfrm>
            <a:off x="436563" y="2068513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11" name="Oval 10"/>
          <p:cNvSpPr/>
          <p:nvPr/>
        </p:nvSpPr>
        <p:spPr>
          <a:xfrm>
            <a:off x="2093913" y="2068513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12" name="Oval 11"/>
          <p:cNvSpPr/>
          <p:nvPr/>
        </p:nvSpPr>
        <p:spPr>
          <a:xfrm>
            <a:off x="1265238" y="2068513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13" name="Oval 12"/>
          <p:cNvSpPr/>
          <p:nvPr/>
        </p:nvSpPr>
        <p:spPr>
          <a:xfrm>
            <a:off x="2922588" y="2068513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14" name="Oval 13"/>
          <p:cNvSpPr/>
          <p:nvPr/>
        </p:nvSpPr>
        <p:spPr>
          <a:xfrm>
            <a:off x="74613" y="1449388"/>
            <a:ext cx="3481387" cy="1574800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782343" name="TextBox 8"/>
          <p:cNvSpPr txBox="1">
            <a:spLocks noChangeArrowheads="1"/>
          </p:cNvSpPr>
          <p:nvPr/>
        </p:nvSpPr>
        <p:spPr bwMode="auto">
          <a:xfrm>
            <a:off x="3206750" y="2493963"/>
            <a:ext cx="409575" cy="579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200"/>
              <a:t>1</a:t>
            </a:r>
          </a:p>
        </p:txBody>
      </p:sp>
      <p:sp>
        <p:nvSpPr>
          <p:cNvPr id="15" name="Oval 14"/>
          <p:cNvSpPr>
            <a:spLocks noChangeArrowheads="1"/>
          </p:cNvSpPr>
          <p:nvPr/>
        </p:nvSpPr>
        <p:spPr bwMode="auto">
          <a:xfrm>
            <a:off x="141288" y="1616075"/>
            <a:ext cx="2536825" cy="1260475"/>
          </a:xfrm>
          <a:prstGeom prst="ellipse">
            <a:avLst/>
          </a:prstGeom>
          <a:noFill/>
          <a:ln w="28575" algn="ctr">
            <a:solidFill>
              <a:srgbClr val="385D8A"/>
            </a:solidFill>
            <a:round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en-US" sz="1800">
              <a:solidFill>
                <a:schemeClr val="lt1"/>
              </a:solidFill>
              <a:latin typeface="+mn-lt"/>
            </a:endParaRPr>
          </a:p>
        </p:txBody>
      </p:sp>
    </p:spTree>
  </p:cSld>
  <p:clrMapOvr>
    <a:masterClrMapping/>
  </p:clrMapOvr>
  <p:transition advClick="0"/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2337" name="Group 6"/>
          <p:cNvGrpSpPr>
            <a:grpSpLocks/>
          </p:cNvGrpSpPr>
          <p:nvPr/>
        </p:nvGrpSpPr>
        <p:grpSpPr bwMode="auto">
          <a:xfrm>
            <a:off x="214313" y="1828800"/>
            <a:ext cx="1847850" cy="1041400"/>
            <a:chOff x="347027" y="2817533"/>
            <a:chExt cx="1847707" cy="1040188"/>
          </a:xfrm>
        </p:grpSpPr>
        <p:sp>
          <p:nvSpPr>
            <p:cNvPr id="20" name="Oval 19"/>
            <p:cNvSpPr/>
            <p:nvPr/>
          </p:nvSpPr>
          <p:spPr>
            <a:xfrm>
              <a:off x="347027" y="2817533"/>
              <a:ext cx="1622299" cy="754771"/>
            </a:xfrm>
            <a:prstGeom prst="ellipse">
              <a:avLst/>
            </a:prstGeom>
            <a:solidFill>
              <a:srgbClr val="92D050">
                <a:alpha val="50196"/>
              </a:srgb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782346" name="TextBox 8"/>
            <p:cNvSpPr txBox="1">
              <a:spLocks noChangeArrowheads="1"/>
            </p:cNvSpPr>
            <p:nvPr/>
          </p:nvSpPr>
          <p:spPr bwMode="auto">
            <a:xfrm>
              <a:off x="1785173" y="3278690"/>
              <a:ext cx="409561" cy="5790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3200"/>
                <a:t>1</a:t>
              </a:r>
            </a:p>
          </p:txBody>
        </p:sp>
      </p:grpSp>
      <p:sp>
        <p:nvSpPr>
          <p:cNvPr id="10" name="Oval 9"/>
          <p:cNvSpPr/>
          <p:nvPr/>
        </p:nvSpPr>
        <p:spPr>
          <a:xfrm>
            <a:off x="436563" y="2068513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11" name="Oval 10"/>
          <p:cNvSpPr/>
          <p:nvPr/>
        </p:nvSpPr>
        <p:spPr>
          <a:xfrm>
            <a:off x="2093913" y="2068513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12" name="Oval 11"/>
          <p:cNvSpPr/>
          <p:nvPr/>
        </p:nvSpPr>
        <p:spPr>
          <a:xfrm>
            <a:off x="1265238" y="2068513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13" name="Oval 12"/>
          <p:cNvSpPr/>
          <p:nvPr/>
        </p:nvSpPr>
        <p:spPr>
          <a:xfrm>
            <a:off x="2922588" y="2068513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14" name="Oval 13"/>
          <p:cNvSpPr/>
          <p:nvPr/>
        </p:nvSpPr>
        <p:spPr>
          <a:xfrm>
            <a:off x="74613" y="1449388"/>
            <a:ext cx="3481387" cy="1574800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782343" name="TextBox 8"/>
          <p:cNvSpPr txBox="1">
            <a:spLocks noChangeArrowheads="1"/>
          </p:cNvSpPr>
          <p:nvPr/>
        </p:nvSpPr>
        <p:spPr bwMode="auto">
          <a:xfrm>
            <a:off x="3206750" y="2493963"/>
            <a:ext cx="409575" cy="579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200"/>
              <a:t>1</a:t>
            </a:r>
          </a:p>
        </p:txBody>
      </p:sp>
      <p:sp>
        <p:nvSpPr>
          <p:cNvPr id="15" name="Oval 14"/>
          <p:cNvSpPr>
            <a:spLocks noChangeArrowheads="1"/>
          </p:cNvSpPr>
          <p:nvPr/>
        </p:nvSpPr>
        <p:spPr bwMode="auto">
          <a:xfrm>
            <a:off x="141288" y="1616075"/>
            <a:ext cx="2536825" cy="1260475"/>
          </a:xfrm>
          <a:prstGeom prst="ellipse">
            <a:avLst/>
          </a:prstGeom>
          <a:noFill/>
          <a:ln w="28575" algn="ctr">
            <a:solidFill>
              <a:srgbClr val="385D8A"/>
            </a:solidFill>
            <a:round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en-US" sz="1800">
              <a:solidFill>
                <a:schemeClr val="lt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224997850"/>
      </p:ext>
    </p:extLst>
  </p:cSld>
  <p:clrMapOvr>
    <a:masterClrMapping/>
  </p:clrMapOvr>
  <p:transition advClick="0"/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3369" name="Group 34"/>
          <p:cNvGrpSpPr>
            <a:grpSpLocks/>
          </p:cNvGrpSpPr>
          <p:nvPr/>
        </p:nvGrpSpPr>
        <p:grpSpPr bwMode="auto">
          <a:xfrm>
            <a:off x="758825" y="4259263"/>
            <a:ext cx="3441700" cy="1509712"/>
            <a:chOff x="718" y="2461"/>
            <a:chExt cx="2168" cy="951"/>
          </a:xfrm>
        </p:grpSpPr>
        <p:sp>
          <p:nvSpPr>
            <p:cNvPr id="17" name="Oval 16"/>
            <p:cNvSpPr/>
            <p:nvPr/>
          </p:nvSpPr>
          <p:spPr>
            <a:xfrm>
              <a:off x="921" y="2833"/>
              <a:ext cx="168" cy="169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8" name="Oval 17"/>
            <p:cNvSpPr/>
            <p:nvPr/>
          </p:nvSpPr>
          <p:spPr>
            <a:xfrm>
              <a:off x="2488" y="2833"/>
              <a:ext cx="168" cy="169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9" name="Oval 18"/>
            <p:cNvSpPr/>
            <p:nvPr/>
          </p:nvSpPr>
          <p:spPr>
            <a:xfrm>
              <a:off x="1712" y="2833"/>
              <a:ext cx="168" cy="169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20" name="Oval 19"/>
            <p:cNvSpPr>
              <a:spLocks noChangeArrowheads="1"/>
            </p:cNvSpPr>
            <p:nvPr/>
          </p:nvSpPr>
          <p:spPr bwMode="auto">
            <a:xfrm>
              <a:off x="781" y="2627"/>
              <a:ext cx="1314" cy="582"/>
            </a:xfrm>
            <a:prstGeom prst="ellipse">
              <a:avLst/>
            </a:prstGeom>
            <a:noFill/>
            <a:ln w="28575" algn="ctr">
              <a:solidFill>
                <a:srgbClr val="385D8A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>
                <a:defRPr/>
              </a:pPr>
              <a:endParaRPr lang="en-US" sz="1800">
                <a:solidFill>
                  <a:schemeClr val="lt1"/>
                </a:solidFill>
                <a:latin typeface="+mn-lt"/>
              </a:endParaRPr>
            </a:p>
          </p:txBody>
        </p:sp>
        <p:sp>
          <p:nvSpPr>
            <p:cNvPr id="22" name="Oval 21"/>
            <p:cNvSpPr/>
            <p:nvPr/>
          </p:nvSpPr>
          <p:spPr>
            <a:xfrm>
              <a:off x="718" y="2461"/>
              <a:ext cx="2168" cy="951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</p:grpSp>
      <p:sp>
        <p:nvSpPr>
          <p:cNvPr id="783370" name="TextBox 25"/>
          <p:cNvSpPr txBox="1">
            <a:spLocks noChangeArrowheads="1"/>
          </p:cNvSpPr>
          <p:nvPr/>
        </p:nvSpPr>
        <p:spPr bwMode="auto">
          <a:xfrm>
            <a:off x="742950" y="3476625"/>
            <a:ext cx="2852738" cy="646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600"/>
              <a:t>Equivalent to</a:t>
            </a:r>
          </a:p>
        </p:txBody>
      </p:sp>
      <p:grpSp>
        <p:nvGrpSpPr>
          <p:cNvPr id="23" name="Group 6"/>
          <p:cNvGrpSpPr>
            <a:grpSpLocks/>
          </p:cNvGrpSpPr>
          <p:nvPr/>
        </p:nvGrpSpPr>
        <p:grpSpPr bwMode="auto">
          <a:xfrm>
            <a:off x="214313" y="1828800"/>
            <a:ext cx="1847850" cy="1041400"/>
            <a:chOff x="347027" y="2817533"/>
            <a:chExt cx="1847707" cy="1040188"/>
          </a:xfrm>
        </p:grpSpPr>
        <p:sp>
          <p:nvSpPr>
            <p:cNvPr id="24" name="Oval 23"/>
            <p:cNvSpPr/>
            <p:nvPr/>
          </p:nvSpPr>
          <p:spPr>
            <a:xfrm>
              <a:off x="347027" y="2817533"/>
              <a:ext cx="1622299" cy="754771"/>
            </a:xfrm>
            <a:prstGeom prst="ellipse">
              <a:avLst/>
            </a:prstGeom>
            <a:solidFill>
              <a:srgbClr val="92D050">
                <a:alpha val="50196"/>
              </a:srgb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25" name="TextBox 8"/>
            <p:cNvSpPr txBox="1">
              <a:spLocks noChangeArrowheads="1"/>
            </p:cNvSpPr>
            <p:nvPr/>
          </p:nvSpPr>
          <p:spPr bwMode="auto">
            <a:xfrm>
              <a:off x="1785173" y="3278690"/>
              <a:ext cx="409561" cy="5790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3200"/>
                <a:t>1</a:t>
              </a:r>
            </a:p>
          </p:txBody>
        </p:sp>
      </p:grpSp>
      <p:sp>
        <p:nvSpPr>
          <p:cNvPr id="26" name="Oval 25"/>
          <p:cNvSpPr/>
          <p:nvPr/>
        </p:nvSpPr>
        <p:spPr>
          <a:xfrm>
            <a:off x="436563" y="2068513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27" name="Oval 26"/>
          <p:cNvSpPr/>
          <p:nvPr/>
        </p:nvSpPr>
        <p:spPr>
          <a:xfrm>
            <a:off x="2093913" y="2068513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28" name="Oval 27"/>
          <p:cNvSpPr/>
          <p:nvPr/>
        </p:nvSpPr>
        <p:spPr>
          <a:xfrm>
            <a:off x="1265238" y="2068513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29" name="Oval 28"/>
          <p:cNvSpPr/>
          <p:nvPr/>
        </p:nvSpPr>
        <p:spPr>
          <a:xfrm>
            <a:off x="2922588" y="2068513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30" name="Oval 29"/>
          <p:cNvSpPr/>
          <p:nvPr/>
        </p:nvSpPr>
        <p:spPr>
          <a:xfrm>
            <a:off x="74613" y="1449388"/>
            <a:ext cx="3481387" cy="1574800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31" name="TextBox 8"/>
          <p:cNvSpPr txBox="1">
            <a:spLocks noChangeArrowheads="1"/>
          </p:cNvSpPr>
          <p:nvPr/>
        </p:nvSpPr>
        <p:spPr bwMode="auto">
          <a:xfrm>
            <a:off x="3206750" y="2493963"/>
            <a:ext cx="409575" cy="579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200"/>
              <a:t>1</a:t>
            </a:r>
          </a:p>
        </p:txBody>
      </p:sp>
      <p:sp>
        <p:nvSpPr>
          <p:cNvPr id="32" name="Oval 31"/>
          <p:cNvSpPr>
            <a:spLocks noChangeArrowheads="1"/>
          </p:cNvSpPr>
          <p:nvPr/>
        </p:nvSpPr>
        <p:spPr bwMode="auto">
          <a:xfrm>
            <a:off x="141288" y="1616075"/>
            <a:ext cx="2536825" cy="1260475"/>
          </a:xfrm>
          <a:prstGeom prst="ellipse">
            <a:avLst/>
          </a:prstGeom>
          <a:noFill/>
          <a:ln w="28575" algn="ctr">
            <a:solidFill>
              <a:srgbClr val="385D8A"/>
            </a:solidFill>
            <a:round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en-US" sz="1800">
              <a:solidFill>
                <a:schemeClr val="lt1"/>
              </a:solidFill>
              <a:latin typeface="+mn-lt"/>
            </a:endParaRPr>
          </a:p>
        </p:txBody>
      </p:sp>
    </p:spTree>
  </p:cSld>
  <p:clrMapOvr>
    <a:masterClrMapping/>
  </p:clrMapOvr>
  <p:transition advClick="0"/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4393" name="Group 23"/>
          <p:cNvGrpSpPr>
            <a:grpSpLocks/>
          </p:cNvGrpSpPr>
          <p:nvPr/>
        </p:nvGrpSpPr>
        <p:grpSpPr bwMode="auto">
          <a:xfrm>
            <a:off x="5105400" y="4154488"/>
            <a:ext cx="3743325" cy="1509712"/>
            <a:chOff x="247371" y="2466137"/>
            <a:chExt cx="3744309" cy="1509641"/>
          </a:xfrm>
        </p:grpSpPr>
        <p:sp>
          <p:nvSpPr>
            <p:cNvPr id="24" name="Oval 23"/>
            <p:cNvSpPr/>
            <p:nvPr/>
          </p:nvSpPr>
          <p:spPr>
            <a:xfrm>
              <a:off x="569719" y="3056659"/>
              <a:ext cx="266770" cy="26827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29" name="Oval 28"/>
            <p:cNvSpPr/>
            <p:nvPr/>
          </p:nvSpPr>
          <p:spPr>
            <a:xfrm>
              <a:off x="3057985" y="3056659"/>
              <a:ext cx="266770" cy="26827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31" name="Oval 30"/>
            <p:cNvSpPr/>
            <p:nvPr/>
          </p:nvSpPr>
          <p:spPr>
            <a:xfrm>
              <a:off x="1825761" y="3056659"/>
              <a:ext cx="266770" cy="26827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32" name="Oval 31"/>
            <p:cNvSpPr/>
            <p:nvPr/>
          </p:nvSpPr>
          <p:spPr>
            <a:xfrm>
              <a:off x="1639975" y="2729650"/>
              <a:ext cx="1789582" cy="923882"/>
            </a:xfrm>
            <a:prstGeom prst="ellipse">
              <a:avLst/>
            </a:prstGeom>
            <a:noFill/>
            <a:ln w="762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34" name="Oval 33"/>
            <p:cNvSpPr/>
            <p:nvPr/>
          </p:nvSpPr>
          <p:spPr>
            <a:xfrm>
              <a:off x="247371" y="2466137"/>
              <a:ext cx="3744309" cy="1509641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</p:grpSp>
      <p:cxnSp>
        <p:nvCxnSpPr>
          <p:cNvPr id="25" name="Straight Arrow Connector 24"/>
          <p:cNvCxnSpPr/>
          <p:nvPr/>
        </p:nvCxnSpPr>
        <p:spPr>
          <a:xfrm>
            <a:off x="4262438" y="4897438"/>
            <a:ext cx="711200" cy="0"/>
          </a:xfrm>
          <a:prstGeom prst="straightConnector1">
            <a:avLst/>
          </a:prstGeom>
          <a:ln w="76200">
            <a:solidFill>
              <a:schemeClr val="accent2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84395" name="Group 34"/>
          <p:cNvGrpSpPr>
            <a:grpSpLocks/>
          </p:cNvGrpSpPr>
          <p:nvPr/>
        </p:nvGrpSpPr>
        <p:grpSpPr bwMode="auto">
          <a:xfrm>
            <a:off x="758825" y="4259263"/>
            <a:ext cx="3441700" cy="1509712"/>
            <a:chOff x="718" y="2461"/>
            <a:chExt cx="2168" cy="951"/>
          </a:xfrm>
        </p:grpSpPr>
        <p:sp>
          <p:nvSpPr>
            <p:cNvPr id="45" name="Oval 44"/>
            <p:cNvSpPr/>
            <p:nvPr/>
          </p:nvSpPr>
          <p:spPr>
            <a:xfrm>
              <a:off x="921" y="2833"/>
              <a:ext cx="168" cy="169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46" name="Oval 45"/>
            <p:cNvSpPr/>
            <p:nvPr/>
          </p:nvSpPr>
          <p:spPr>
            <a:xfrm>
              <a:off x="2488" y="2833"/>
              <a:ext cx="168" cy="169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47" name="Oval 46"/>
            <p:cNvSpPr/>
            <p:nvPr/>
          </p:nvSpPr>
          <p:spPr>
            <a:xfrm>
              <a:off x="1712" y="2833"/>
              <a:ext cx="168" cy="169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48" name="Oval 47"/>
            <p:cNvSpPr>
              <a:spLocks noChangeArrowheads="1"/>
            </p:cNvSpPr>
            <p:nvPr/>
          </p:nvSpPr>
          <p:spPr bwMode="auto">
            <a:xfrm>
              <a:off x="781" y="2627"/>
              <a:ext cx="1314" cy="582"/>
            </a:xfrm>
            <a:prstGeom prst="ellipse">
              <a:avLst/>
            </a:prstGeom>
            <a:noFill/>
            <a:ln w="76200" algn="ctr">
              <a:solidFill>
                <a:srgbClr val="385D8A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>
                <a:defRPr/>
              </a:pPr>
              <a:endParaRPr lang="en-US" sz="1800">
                <a:solidFill>
                  <a:schemeClr val="lt1"/>
                </a:solidFill>
                <a:latin typeface="+mn-lt"/>
              </a:endParaRPr>
            </a:p>
          </p:txBody>
        </p:sp>
        <p:sp>
          <p:nvSpPr>
            <p:cNvPr id="49" name="Oval 48"/>
            <p:cNvSpPr/>
            <p:nvPr/>
          </p:nvSpPr>
          <p:spPr>
            <a:xfrm>
              <a:off x="718" y="2461"/>
              <a:ext cx="2168" cy="951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</p:grpSp>
      <p:sp>
        <p:nvSpPr>
          <p:cNvPr id="784396" name="TextBox 49"/>
          <p:cNvSpPr txBox="1">
            <a:spLocks noChangeArrowheads="1"/>
          </p:cNvSpPr>
          <p:nvPr/>
        </p:nvSpPr>
        <p:spPr bwMode="auto">
          <a:xfrm>
            <a:off x="742950" y="3476625"/>
            <a:ext cx="2852738" cy="646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600"/>
              <a:t>Equivalent to</a:t>
            </a:r>
          </a:p>
        </p:txBody>
      </p:sp>
      <p:sp>
        <p:nvSpPr>
          <p:cNvPr id="784397" name="TextBox 16"/>
          <p:cNvSpPr txBox="1">
            <a:spLocks noChangeArrowheads="1"/>
          </p:cNvSpPr>
          <p:nvPr/>
        </p:nvSpPr>
        <p:spPr bwMode="auto">
          <a:xfrm>
            <a:off x="4298950" y="4092575"/>
            <a:ext cx="496888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4000" i="1">
                <a:latin typeface="Times New Roman" pitchFamily="18" charset="0"/>
                <a:cs typeface="Times New Roman" pitchFamily="18" charset="0"/>
              </a:rPr>
              <a:t>F</a:t>
            </a:r>
          </a:p>
        </p:txBody>
      </p:sp>
      <p:grpSp>
        <p:nvGrpSpPr>
          <p:cNvPr id="27" name="Group 6"/>
          <p:cNvGrpSpPr>
            <a:grpSpLocks/>
          </p:cNvGrpSpPr>
          <p:nvPr/>
        </p:nvGrpSpPr>
        <p:grpSpPr bwMode="auto">
          <a:xfrm>
            <a:off x="214313" y="1828800"/>
            <a:ext cx="1847850" cy="1041400"/>
            <a:chOff x="347027" y="2817533"/>
            <a:chExt cx="1847707" cy="1040188"/>
          </a:xfrm>
        </p:grpSpPr>
        <p:sp>
          <p:nvSpPr>
            <p:cNvPr id="28" name="Oval 27"/>
            <p:cNvSpPr/>
            <p:nvPr/>
          </p:nvSpPr>
          <p:spPr>
            <a:xfrm>
              <a:off x="347027" y="2817533"/>
              <a:ext cx="1622299" cy="754771"/>
            </a:xfrm>
            <a:prstGeom prst="ellipse">
              <a:avLst/>
            </a:prstGeom>
            <a:solidFill>
              <a:srgbClr val="92D050">
                <a:alpha val="50196"/>
              </a:srgb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30" name="TextBox 8"/>
            <p:cNvSpPr txBox="1">
              <a:spLocks noChangeArrowheads="1"/>
            </p:cNvSpPr>
            <p:nvPr/>
          </p:nvSpPr>
          <p:spPr bwMode="auto">
            <a:xfrm>
              <a:off x="1785173" y="3278690"/>
              <a:ext cx="409561" cy="5790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3200"/>
                <a:t>1</a:t>
              </a:r>
            </a:p>
          </p:txBody>
        </p:sp>
      </p:grpSp>
      <p:sp>
        <p:nvSpPr>
          <p:cNvPr id="33" name="Oval 32"/>
          <p:cNvSpPr/>
          <p:nvPr/>
        </p:nvSpPr>
        <p:spPr>
          <a:xfrm>
            <a:off x="436563" y="2068513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35" name="Oval 34"/>
          <p:cNvSpPr/>
          <p:nvPr/>
        </p:nvSpPr>
        <p:spPr>
          <a:xfrm>
            <a:off x="2093913" y="2068513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36" name="Oval 35"/>
          <p:cNvSpPr/>
          <p:nvPr/>
        </p:nvSpPr>
        <p:spPr>
          <a:xfrm>
            <a:off x="1265238" y="2068513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37" name="Oval 36"/>
          <p:cNvSpPr/>
          <p:nvPr/>
        </p:nvSpPr>
        <p:spPr>
          <a:xfrm>
            <a:off x="2922588" y="2068513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38" name="Oval 37"/>
          <p:cNvSpPr/>
          <p:nvPr/>
        </p:nvSpPr>
        <p:spPr>
          <a:xfrm>
            <a:off x="74613" y="1449388"/>
            <a:ext cx="3481387" cy="1574800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39" name="TextBox 8"/>
          <p:cNvSpPr txBox="1">
            <a:spLocks noChangeArrowheads="1"/>
          </p:cNvSpPr>
          <p:nvPr/>
        </p:nvSpPr>
        <p:spPr bwMode="auto">
          <a:xfrm>
            <a:off x="3206750" y="2493963"/>
            <a:ext cx="409575" cy="579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200"/>
              <a:t>1</a:t>
            </a:r>
          </a:p>
        </p:txBody>
      </p:sp>
      <p:sp>
        <p:nvSpPr>
          <p:cNvPr id="40" name="Oval 39"/>
          <p:cNvSpPr>
            <a:spLocks noChangeArrowheads="1"/>
          </p:cNvSpPr>
          <p:nvPr/>
        </p:nvSpPr>
        <p:spPr bwMode="auto">
          <a:xfrm>
            <a:off x="141288" y="1616075"/>
            <a:ext cx="2536825" cy="1260475"/>
          </a:xfrm>
          <a:prstGeom prst="ellipse">
            <a:avLst/>
          </a:prstGeom>
          <a:noFill/>
          <a:ln w="28575" algn="ctr">
            <a:solidFill>
              <a:srgbClr val="385D8A"/>
            </a:solidFill>
            <a:round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en-US" sz="1800">
              <a:solidFill>
                <a:schemeClr val="lt1"/>
              </a:solidFill>
              <a:latin typeface="+mn-lt"/>
            </a:endParaRPr>
          </a:p>
        </p:txBody>
      </p:sp>
    </p:spTree>
  </p:cSld>
  <p:clrMapOvr>
    <a:masterClrMapping/>
  </p:clrMapOvr>
  <p:transition advClick="0"/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5409" name="Group 6"/>
          <p:cNvGrpSpPr>
            <a:grpSpLocks/>
          </p:cNvGrpSpPr>
          <p:nvPr/>
        </p:nvGrpSpPr>
        <p:grpSpPr bwMode="auto">
          <a:xfrm>
            <a:off x="214313" y="1828800"/>
            <a:ext cx="1847850" cy="1041400"/>
            <a:chOff x="347027" y="2817533"/>
            <a:chExt cx="1847707" cy="1040188"/>
          </a:xfrm>
        </p:grpSpPr>
        <p:sp>
          <p:nvSpPr>
            <p:cNvPr id="2" name="Oval 19"/>
            <p:cNvSpPr/>
            <p:nvPr/>
          </p:nvSpPr>
          <p:spPr>
            <a:xfrm>
              <a:off x="347027" y="2817533"/>
              <a:ext cx="1622299" cy="754771"/>
            </a:xfrm>
            <a:prstGeom prst="ellipse">
              <a:avLst/>
            </a:prstGeom>
            <a:solidFill>
              <a:srgbClr val="92D050">
                <a:alpha val="52941"/>
              </a:srgbClr>
            </a:solidFill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785446" name="TextBox 8"/>
            <p:cNvSpPr txBox="1">
              <a:spLocks noChangeArrowheads="1"/>
            </p:cNvSpPr>
            <p:nvPr/>
          </p:nvSpPr>
          <p:spPr bwMode="auto">
            <a:xfrm>
              <a:off x="1785173" y="3278690"/>
              <a:ext cx="409561" cy="5790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3200"/>
                <a:t>1</a:t>
              </a:r>
            </a:p>
          </p:txBody>
        </p:sp>
      </p:grpSp>
      <p:sp>
        <p:nvSpPr>
          <p:cNvPr id="10" name="Oval 9"/>
          <p:cNvSpPr/>
          <p:nvPr/>
        </p:nvSpPr>
        <p:spPr>
          <a:xfrm>
            <a:off x="436563" y="2068513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11" name="Oval 10"/>
          <p:cNvSpPr/>
          <p:nvPr/>
        </p:nvSpPr>
        <p:spPr>
          <a:xfrm>
            <a:off x="2093913" y="2068513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12" name="Oval 11"/>
          <p:cNvSpPr/>
          <p:nvPr/>
        </p:nvSpPr>
        <p:spPr>
          <a:xfrm>
            <a:off x="1265238" y="2068513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13" name="Oval 12"/>
          <p:cNvSpPr/>
          <p:nvPr/>
        </p:nvSpPr>
        <p:spPr>
          <a:xfrm>
            <a:off x="2922588" y="2068513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9" name="Oval 8"/>
          <p:cNvSpPr>
            <a:spLocks noChangeArrowheads="1"/>
          </p:cNvSpPr>
          <p:nvPr/>
        </p:nvSpPr>
        <p:spPr bwMode="auto">
          <a:xfrm>
            <a:off x="141288" y="1616075"/>
            <a:ext cx="2536825" cy="1260475"/>
          </a:xfrm>
          <a:prstGeom prst="ellipse">
            <a:avLst/>
          </a:prstGeom>
          <a:noFill/>
          <a:ln w="76200" algn="ctr">
            <a:solidFill>
              <a:srgbClr val="385D8A"/>
            </a:solidFill>
            <a:round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en-US" sz="1800">
              <a:solidFill>
                <a:schemeClr val="lt1"/>
              </a:solidFill>
              <a:latin typeface="+mn-lt"/>
            </a:endParaRPr>
          </a:p>
        </p:txBody>
      </p:sp>
      <p:sp>
        <p:nvSpPr>
          <p:cNvPr id="14" name="Oval 13"/>
          <p:cNvSpPr/>
          <p:nvPr/>
        </p:nvSpPr>
        <p:spPr>
          <a:xfrm>
            <a:off x="74613" y="1449388"/>
            <a:ext cx="3481387" cy="1574800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785416" name="TextBox 8"/>
          <p:cNvSpPr txBox="1">
            <a:spLocks noChangeArrowheads="1"/>
          </p:cNvSpPr>
          <p:nvPr/>
        </p:nvSpPr>
        <p:spPr bwMode="auto">
          <a:xfrm>
            <a:off x="3206750" y="2493963"/>
            <a:ext cx="409575" cy="579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200"/>
              <a:t>1</a:t>
            </a:r>
          </a:p>
        </p:txBody>
      </p:sp>
      <p:grpSp>
        <p:nvGrpSpPr>
          <p:cNvPr id="785417" name="Group 23"/>
          <p:cNvGrpSpPr>
            <a:grpSpLocks/>
          </p:cNvGrpSpPr>
          <p:nvPr/>
        </p:nvGrpSpPr>
        <p:grpSpPr bwMode="auto">
          <a:xfrm>
            <a:off x="5105400" y="4154488"/>
            <a:ext cx="3743325" cy="1509712"/>
            <a:chOff x="247371" y="2466137"/>
            <a:chExt cx="3744309" cy="1509641"/>
          </a:xfrm>
        </p:grpSpPr>
        <p:sp>
          <p:nvSpPr>
            <p:cNvPr id="24" name="Oval 23"/>
            <p:cNvSpPr/>
            <p:nvPr/>
          </p:nvSpPr>
          <p:spPr>
            <a:xfrm>
              <a:off x="569719" y="3056659"/>
              <a:ext cx="266770" cy="26827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29" name="Oval 28"/>
            <p:cNvSpPr/>
            <p:nvPr/>
          </p:nvSpPr>
          <p:spPr>
            <a:xfrm>
              <a:off x="3057985" y="3056659"/>
              <a:ext cx="266770" cy="26827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31" name="Oval 30"/>
            <p:cNvSpPr/>
            <p:nvPr/>
          </p:nvSpPr>
          <p:spPr>
            <a:xfrm>
              <a:off x="1825761" y="3056659"/>
              <a:ext cx="266770" cy="26827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32" name="Oval 31"/>
            <p:cNvSpPr/>
            <p:nvPr/>
          </p:nvSpPr>
          <p:spPr>
            <a:xfrm>
              <a:off x="1639975" y="2729650"/>
              <a:ext cx="1789582" cy="923882"/>
            </a:xfrm>
            <a:prstGeom prst="ellipse">
              <a:avLst/>
            </a:prstGeom>
            <a:noFill/>
            <a:ln w="762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34" name="Oval 33"/>
            <p:cNvSpPr/>
            <p:nvPr/>
          </p:nvSpPr>
          <p:spPr>
            <a:xfrm>
              <a:off x="247371" y="2466137"/>
              <a:ext cx="3744309" cy="1509641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</p:grpSp>
      <p:cxnSp>
        <p:nvCxnSpPr>
          <p:cNvPr id="25" name="Straight Arrow Connector 24"/>
          <p:cNvCxnSpPr/>
          <p:nvPr/>
        </p:nvCxnSpPr>
        <p:spPr>
          <a:xfrm>
            <a:off x="4262438" y="4897438"/>
            <a:ext cx="711200" cy="0"/>
          </a:xfrm>
          <a:prstGeom prst="straightConnector1">
            <a:avLst/>
          </a:prstGeom>
          <a:ln w="76200">
            <a:solidFill>
              <a:schemeClr val="accent2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Arrow Connector 26"/>
          <p:cNvCxnSpPr/>
          <p:nvPr/>
        </p:nvCxnSpPr>
        <p:spPr>
          <a:xfrm>
            <a:off x="4192588" y="2203450"/>
            <a:ext cx="711200" cy="0"/>
          </a:xfrm>
          <a:prstGeom prst="straightConnector1">
            <a:avLst/>
          </a:prstGeom>
          <a:ln w="76200">
            <a:solidFill>
              <a:schemeClr val="accent2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5420" name="TextBox 16"/>
          <p:cNvSpPr txBox="1">
            <a:spLocks noChangeArrowheads="1"/>
          </p:cNvSpPr>
          <p:nvPr/>
        </p:nvSpPr>
        <p:spPr bwMode="auto">
          <a:xfrm>
            <a:off x="4251325" y="1454150"/>
            <a:ext cx="496888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4000" i="1">
                <a:latin typeface="Times New Roman" pitchFamily="18" charset="0"/>
                <a:cs typeface="Times New Roman" pitchFamily="18" charset="0"/>
              </a:rPr>
              <a:t>F</a:t>
            </a:r>
          </a:p>
        </p:txBody>
      </p:sp>
      <p:grpSp>
        <p:nvGrpSpPr>
          <p:cNvPr id="785421" name="Group 17"/>
          <p:cNvGrpSpPr>
            <a:grpSpLocks/>
          </p:cNvGrpSpPr>
          <p:nvPr/>
        </p:nvGrpSpPr>
        <p:grpSpPr bwMode="auto">
          <a:xfrm>
            <a:off x="5329238" y="1457325"/>
            <a:ext cx="3543300" cy="1630363"/>
            <a:chOff x="75387" y="1450110"/>
            <a:chExt cx="3543924" cy="1629325"/>
          </a:xfrm>
        </p:grpSpPr>
        <p:grpSp>
          <p:nvGrpSpPr>
            <p:cNvPr id="785430" name="Group 18"/>
            <p:cNvGrpSpPr>
              <a:grpSpLocks/>
            </p:cNvGrpSpPr>
            <p:nvPr/>
          </p:nvGrpSpPr>
          <p:grpSpPr bwMode="auto">
            <a:xfrm>
              <a:off x="214971" y="1828800"/>
              <a:ext cx="1850960" cy="1047015"/>
              <a:chOff x="346949" y="2817052"/>
              <a:chExt cx="1850960" cy="1047015"/>
            </a:xfrm>
          </p:grpSpPr>
          <p:sp>
            <p:nvSpPr>
              <p:cNvPr id="42" name="Oval 41"/>
              <p:cNvSpPr/>
              <p:nvPr/>
            </p:nvSpPr>
            <p:spPr>
              <a:xfrm>
                <a:off x="347090" y="2817534"/>
                <a:ext cx="1622711" cy="755169"/>
              </a:xfrm>
              <a:prstGeom prst="ellipse">
                <a:avLst/>
              </a:prstGeom>
              <a:solidFill>
                <a:srgbClr val="92D050">
                  <a:alpha val="45882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785439" name="TextBox 8"/>
              <p:cNvSpPr txBox="1">
                <a:spLocks noChangeArrowheads="1"/>
              </p:cNvSpPr>
              <p:nvPr/>
            </p:nvSpPr>
            <p:spPr bwMode="auto">
              <a:xfrm>
                <a:off x="1785617" y="3279292"/>
                <a:ext cx="412292" cy="5847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en-US" sz="3200"/>
                  <a:t>1</a:t>
                </a:r>
              </a:p>
            </p:txBody>
          </p:sp>
        </p:grpSp>
        <p:sp>
          <p:nvSpPr>
            <p:cNvPr id="35" name="Oval 34"/>
            <p:cNvSpPr/>
            <p:nvPr/>
          </p:nvSpPr>
          <p:spPr>
            <a:xfrm>
              <a:off x="437401" y="2068841"/>
              <a:ext cx="266747" cy="26811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36" name="Oval 35"/>
            <p:cNvSpPr/>
            <p:nvPr/>
          </p:nvSpPr>
          <p:spPr>
            <a:xfrm>
              <a:off x="2093454" y="2068841"/>
              <a:ext cx="266747" cy="26811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37" name="Oval 36"/>
            <p:cNvSpPr/>
            <p:nvPr/>
          </p:nvSpPr>
          <p:spPr>
            <a:xfrm>
              <a:off x="1266222" y="2068841"/>
              <a:ext cx="265159" cy="26811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38" name="Oval 37"/>
            <p:cNvSpPr/>
            <p:nvPr/>
          </p:nvSpPr>
          <p:spPr>
            <a:xfrm>
              <a:off x="2922275" y="2068841"/>
              <a:ext cx="266747" cy="268117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39" name="Oval 38"/>
            <p:cNvSpPr/>
            <p:nvPr/>
          </p:nvSpPr>
          <p:spPr>
            <a:xfrm>
              <a:off x="1925150" y="1810244"/>
              <a:ext cx="1529032" cy="805937"/>
            </a:xfrm>
            <a:prstGeom prst="ellipse">
              <a:avLst/>
            </a:prstGeom>
            <a:noFill/>
            <a:ln w="762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40" name="Oval 39"/>
            <p:cNvSpPr/>
            <p:nvPr/>
          </p:nvSpPr>
          <p:spPr>
            <a:xfrm>
              <a:off x="75387" y="1450110"/>
              <a:ext cx="3480413" cy="1573797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785437" name="TextBox 8"/>
            <p:cNvSpPr txBox="1">
              <a:spLocks noChangeArrowheads="1"/>
            </p:cNvSpPr>
            <p:nvPr/>
          </p:nvSpPr>
          <p:spPr bwMode="auto">
            <a:xfrm>
              <a:off x="3207019" y="2494660"/>
              <a:ext cx="412292" cy="5847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3200"/>
                <a:t>1</a:t>
              </a:r>
            </a:p>
          </p:txBody>
        </p:sp>
      </p:grpSp>
      <p:grpSp>
        <p:nvGrpSpPr>
          <p:cNvPr id="785422" name="Group 34"/>
          <p:cNvGrpSpPr>
            <a:grpSpLocks/>
          </p:cNvGrpSpPr>
          <p:nvPr/>
        </p:nvGrpSpPr>
        <p:grpSpPr bwMode="auto">
          <a:xfrm>
            <a:off x="758825" y="4259263"/>
            <a:ext cx="3441700" cy="1509712"/>
            <a:chOff x="718" y="2461"/>
            <a:chExt cx="2168" cy="951"/>
          </a:xfrm>
        </p:grpSpPr>
        <p:sp>
          <p:nvSpPr>
            <p:cNvPr id="45" name="Oval 44"/>
            <p:cNvSpPr/>
            <p:nvPr/>
          </p:nvSpPr>
          <p:spPr>
            <a:xfrm>
              <a:off x="921" y="2833"/>
              <a:ext cx="168" cy="169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46" name="Oval 45"/>
            <p:cNvSpPr/>
            <p:nvPr/>
          </p:nvSpPr>
          <p:spPr>
            <a:xfrm>
              <a:off x="2488" y="2833"/>
              <a:ext cx="168" cy="169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47" name="Oval 46"/>
            <p:cNvSpPr/>
            <p:nvPr/>
          </p:nvSpPr>
          <p:spPr>
            <a:xfrm>
              <a:off x="1712" y="2833"/>
              <a:ext cx="168" cy="169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48" name="Oval 47"/>
            <p:cNvSpPr>
              <a:spLocks noChangeArrowheads="1"/>
            </p:cNvSpPr>
            <p:nvPr/>
          </p:nvSpPr>
          <p:spPr bwMode="auto">
            <a:xfrm>
              <a:off x="781" y="2627"/>
              <a:ext cx="1314" cy="582"/>
            </a:xfrm>
            <a:prstGeom prst="ellipse">
              <a:avLst/>
            </a:prstGeom>
            <a:noFill/>
            <a:ln w="76200" algn="ctr">
              <a:solidFill>
                <a:srgbClr val="385D8A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>
                <a:defRPr/>
              </a:pPr>
              <a:endParaRPr lang="en-US" sz="1800">
                <a:solidFill>
                  <a:schemeClr val="lt1"/>
                </a:solidFill>
                <a:latin typeface="+mn-lt"/>
              </a:endParaRPr>
            </a:p>
          </p:txBody>
        </p:sp>
        <p:sp>
          <p:nvSpPr>
            <p:cNvPr id="49" name="Oval 48"/>
            <p:cNvSpPr/>
            <p:nvPr/>
          </p:nvSpPr>
          <p:spPr>
            <a:xfrm>
              <a:off x="718" y="2461"/>
              <a:ext cx="2168" cy="951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</p:grpSp>
      <p:sp>
        <p:nvSpPr>
          <p:cNvPr id="785423" name="TextBox 49"/>
          <p:cNvSpPr txBox="1">
            <a:spLocks noChangeArrowheads="1"/>
          </p:cNvSpPr>
          <p:nvPr/>
        </p:nvSpPr>
        <p:spPr bwMode="auto">
          <a:xfrm>
            <a:off x="742950" y="3476625"/>
            <a:ext cx="2852738" cy="646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600" dirty="0"/>
              <a:t>Equivalent to</a:t>
            </a:r>
          </a:p>
        </p:txBody>
      </p:sp>
      <p:sp>
        <p:nvSpPr>
          <p:cNvPr id="785424" name="TextBox 16"/>
          <p:cNvSpPr txBox="1">
            <a:spLocks noChangeArrowheads="1"/>
          </p:cNvSpPr>
          <p:nvPr/>
        </p:nvSpPr>
        <p:spPr bwMode="auto">
          <a:xfrm>
            <a:off x="4298950" y="4092575"/>
            <a:ext cx="496888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4000" i="1">
                <a:latin typeface="Times New Roman" pitchFamily="18" charset="0"/>
                <a:cs typeface="Times New Roman" pitchFamily="18" charset="0"/>
              </a:rPr>
              <a:t>F</a:t>
            </a:r>
          </a:p>
        </p:txBody>
      </p:sp>
    </p:spTree>
  </p:cSld>
  <p:clrMapOvr>
    <a:masterClrMapping/>
  </p:clrMapOvr>
  <p:transition advClick="0"/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5409" name="Group 6"/>
          <p:cNvGrpSpPr>
            <a:grpSpLocks/>
          </p:cNvGrpSpPr>
          <p:nvPr/>
        </p:nvGrpSpPr>
        <p:grpSpPr bwMode="auto">
          <a:xfrm>
            <a:off x="214313" y="1828800"/>
            <a:ext cx="1847850" cy="1041400"/>
            <a:chOff x="347027" y="2817533"/>
            <a:chExt cx="1847707" cy="1040188"/>
          </a:xfrm>
          <a:noFill/>
        </p:grpSpPr>
        <p:sp>
          <p:nvSpPr>
            <p:cNvPr id="2" name="Oval 19"/>
            <p:cNvSpPr/>
            <p:nvPr/>
          </p:nvSpPr>
          <p:spPr>
            <a:xfrm>
              <a:off x="347027" y="2817533"/>
              <a:ext cx="1622299" cy="754771"/>
            </a:xfrm>
            <a:prstGeom prst="ellipse">
              <a:avLst/>
            </a:prstGeom>
            <a:grp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785446" name="TextBox 8"/>
            <p:cNvSpPr txBox="1">
              <a:spLocks noChangeArrowheads="1"/>
            </p:cNvSpPr>
            <p:nvPr/>
          </p:nvSpPr>
          <p:spPr bwMode="auto">
            <a:xfrm>
              <a:off x="1785173" y="3278690"/>
              <a:ext cx="409561" cy="579031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3200"/>
                <a:t>1</a:t>
              </a:r>
            </a:p>
          </p:txBody>
        </p:sp>
      </p:grpSp>
      <p:sp>
        <p:nvSpPr>
          <p:cNvPr id="10" name="Oval 9"/>
          <p:cNvSpPr/>
          <p:nvPr/>
        </p:nvSpPr>
        <p:spPr>
          <a:xfrm>
            <a:off x="436563" y="2068513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11" name="Oval 10"/>
          <p:cNvSpPr/>
          <p:nvPr/>
        </p:nvSpPr>
        <p:spPr>
          <a:xfrm>
            <a:off x="2093913" y="2068513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12" name="Oval 11"/>
          <p:cNvSpPr/>
          <p:nvPr/>
        </p:nvSpPr>
        <p:spPr>
          <a:xfrm>
            <a:off x="1265238" y="2068513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13" name="Oval 12"/>
          <p:cNvSpPr/>
          <p:nvPr/>
        </p:nvSpPr>
        <p:spPr>
          <a:xfrm>
            <a:off x="2922588" y="2068513"/>
            <a:ext cx="266700" cy="268287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9" name="Oval 8"/>
          <p:cNvSpPr>
            <a:spLocks noChangeArrowheads="1"/>
          </p:cNvSpPr>
          <p:nvPr/>
        </p:nvSpPr>
        <p:spPr bwMode="auto">
          <a:xfrm>
            <a:off x="141288" y="1616075"/>
            <a:ext cx="2536825" cy="1260475"/>
          </a:xfrm>
          <a:prstGeom prst="ellipse">
            <a:avLst/>
          </a:prstGeom>
          <a:noFill/>
          <a:ln w="76200" algn="ctr">
            <a:solidFill>
              <a:srgbClr val="385D8A"/>
            </a:solidFill>
            <a:round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en-US" sz="1800">
              <a:solidFill>
                <a:schemeClr val="lt1"/>
              </a:solidFill>
              <a:latin typeface="+mn-lt"/>
            </a:endParaRPr>
          </a:p>
        </p:txBody>
      </p:sp>
      <p:sp>
        <p:nvSpPr>
          <p:cNvPr id="14" name="Oval 13"/>
          <p:cNvSpPr/>
          <p:nvPr/>
        </p:nvSpPr>
        <p:spPr>
          <a:xfrm>
            <a:off x="74613" y="1449388"/>
            <a:ext cx="3481387" cy="1574800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785416" name="TextBox 8"/>
          <p:cNvSpPr txBox="1">
            <a:spLocks noChangeArrowheads="1"/>
          </p:cNvSpPr>
          <p:nvPr/>
        </p:nvSpPr>
        <p:spPr bwMode="auto">
          <a:xfrm>
            <a:off x="3206750" y="2493963"/>
            <a:ext cx="409575" cy="579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200"/>
              <a:t>1</a:t>
            </a:r>
          </a:p>
        </p:txBody>
      </p:sp>
      <p:grpSp>
        <p:nvGrpSpPr>
          <p:cNvPr id="785417" name="Group 23"/>
          <p:cNvGrpSpPr>
            <a:grpSpLocks/>
          </p:cNvGrpSpPr>
          <p:nvPr/>
        </p:nvGrpSpPr>
        <p:grpSpPr bwMode="auto">
          <a:xfrm>
            <a:off x="5105400" y="4154488"/>
            <a:ext cx="3743325" cy="1509712"/>
            <a:chOff x="247371" y="2466137"/>
            <a:chExt cx="3744309" cy="1509641"/>
          </a:xfrm>
        </p:grpSpPr>
        <p:sp>
          <p:nvSpPr>
            <p:cNvPr id="24" name="Oval 23"/>
            <p:cNvSpPr/>
            <p:nvPr/>
          </p:nvSpPr>
          <p:spPr>
            <a:xfrm>
              <a:off x="569719" y="3056659"/>
              <a:ext cx="266770" cy="26827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29" name="Oval 28"/>
            <p:cNvSpPr/>
            <p:nvPr/>
          </p:nvSpPr>
          <p:spPr>
            <a:xfrm>
              <a:off x="3057985" y="3056659"/>
              <a:ext cx="266770" cy="26827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31" name="Oval 30"/>
            <p:cNvSpPr/>
            <p:nvPr/>
          </p:nvSpPr>
          <p:spPr>
            <a:xfrm>
              <a:off x="1825761" y="3056659"/>
              <a:ext cx="266770" cy="26827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32" name="Oval 31"/>
            <p:cNvSpPr/>
            <p:nvPr/>
          </p:nvSpPr>
          <p:spPr>
            <a:xfrm>
              <a:off x="1639975" y="2729650"/>
              <a:ext cx="1789582" cy="923882"/>
            </a:xfrm>
            <a:prstGeom prst="ellipse">
              <a:avLst/>
            </a:prstGeom>
            <a:noFill/>
            <a:ln w="762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34" name="Oval 33"/>
            <p:cNvSpPr/>
            <p:nvPr/>
          </p:nvSpPr>
          <p:spPr>
            <a:xfrm>
              <a:off x="247371" y="2466137"/>
              <a:ext cx="3744309" cy="1509641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</p:grpSp>
      <p:cxnSp>
        <p:nvCxnSpPr>
          <p:cNvPr id="25" name="Straight Arrow Connector 24"/>
          <p:cNvCxnSpPr/>
          <p:nvPr/>
        </p:nvCxnSpPr>
        <p:spPr>
          <a:xfrm>
            <a:off x="4262438" y="4897438"/>
            <a:ext cx="711200" cy="0"/>
          </a:xfrm>
          <a:prstGeom prst="straightConnector1">
            <a:avLst/>
          </a:prstGeom>
          <a:ln w="76200">
            <a:solidFill>
              <a:schemeClr val="accent2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Arrow Connector 26"/>
          <p:cNvCxnSpPr/>
          <p:nvPr/>
        </p:nvCxnSpPr>
        <p:spPr>
          <a:xfrm>
            <a:off x="4192588" y="2203450"/>
            <a:ext cx="711200" cy="0"/>
          </a:xfrm>
          <a:prstGeom prst="straightConnector1">
            <a:avLst/>
          </a:prstGeom>
          <a:ln w="76200">
            <a:solidFill>
              <a:schemeClr val="accent2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5420" name="TextBox 16"/>
          <p:cNvSpPr txBox="1">
            <a:spLocks noChangeArrowheads="1"/>
          </p:cNvSpPr>
          <p:nvPr/>
        </p:nvSpPr>
        <p:spPr bwMode="auto">
          <a:xfrm>
            <a:off x="4251325" y="1454150"/>
            <a:ext cx="496888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4000" i="1">
                <a:latin typeface="Times New Roman" pitchFamily="18" charset="0"/>
                <a:cs typeface="Times New Roman" pitchFamily="18" charset="0"/>
              </a:rPr>
              <a:t>F</a:t>
            </a:r>
          </a:p>
        </p:txBody>
      </p:sp>
      <p:grpSp>
        <p:nvGrpSpPr>
          <p:cNvPr id="785430" name="Group 18"/>
          <p:cNvGrpSpPr>
            <a:grpSpLocks/>
          </p:cNvGrpSpPr>
          <p:nvPr/>
        </p:nvGrpSpPr>
        <p:grpSpPr bwMode="auto">
          <a:xfrm>
            <a:off x="5468797" y="1836256"/>
            <a:ext cx="1850634" cy="1047682"/>
            <a:chOff x="346949" y="2817052"/>
            <a:chExt cx="1850960" cy="1047015"/>
          </a:xfrm>
        </p:grpSpPr>
        <p:sp>
          <p:nvSpPr>
            <p:cNvPr id="42" name="Oval 41"/>
            <p:cNvSpPr/>
            <p:nvPr/>
          </p:nvSpPr>
          <p:spPr>
            <a:xfrm>
              <a:off x="347090" y="2817534"/>
              <a:ext cx="1622711" cy="755169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785439" name="TextBox 8"/>
            <p:cNvSpPr txBox="1">
              <a:spLocks noChangeArrowheads="1"/>
            </p:cNvSpPr>
            <p:nvPr/>
          </p:nvSpPr>
          <p:spPr bwMode="auto">
            <a:xfrm>
              <a:off x="1785617" y="3279292"/>
              <a:ext cx="412292" cy="5847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3200"/>
                <a:t>1</a:t>
              </a:r>
            </a:p>
          </p:txBody>
        </p:sp>
      </p:grpSp>
      <p:sp>
        <p:nvSpPr>
          <p:cNvPr id="35" name="Oval 34"/>
          <p:cNvSpPr/>
          <p:nvPr/>
        </p:nvSpPr>
        <p:spPr bwMode="auto">
          <a:xfrm>
            <a:off x="5691188" y="2076450"/>
            <a:ext cx="266700" cy="268288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36" name="Oval 35"/>
          <p:cNvSpPr/>
          <p:nvPr/>
        </p:nvSpPr>
        <p:spPr bwMode="auto">
          <a:xfrm>
            <a:off x="7346950" y="2076450"/>
            <a:ext cx="266700" cy="268288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37" name="Oval 36"/>
          <p:cNvSpPr/>
          <p:nvPr/>
        </p:nvSpPr>
        <p:spPr bwMode="auto">
          <a:xfrm>
            <a:off x="6519863" y="2076450"/>
            <a:ext cx="265112" cy="268288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38" name="Oval 37"/>
          <p:cNvSpPr/>
          <p:nvPr/>
        </p:nvSpPr>
        <p:spPr bwMode="auto">
          <a:xfrm>
            <a:off x="8175625" y="2076450"/>
            <a:ext cx="266700" cy="268288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39" name="Oval 38"/>
          <p:cNvSpPr/>
          <p:nvPr/>
        </p:nvSpPr>
        <p:spPr bwMode="auto">
          <a:xfrm>
            <a:off x="7178675" y="1817688"/>
            <a:ext cx="1528763" cy="806450"/>
          </a:xfrm>
          <a:prstGeom prst="ellipse">
            <a:avLst/>
          </a:prstGeom>
          <a:noFill/>
          <a:ln w="762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40" name="Oval 39"/>
          <p:cNvSpPr/>
          <p:nvPr/>
        </p:nvSpPr>
        <p:spPr bwMode="auto">
          <a:xfrm>
            <a:off x="5329238" y="1457325"/>
            <a:ext cx="3479800" cy="1574800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sp>
        <p:nvSpPr>
          <p:cNvPr id="785437" name="TextBox 8"/>
          <p:cNvSpPr txBox="1">
            <a:spLocks noChangeArrowheads="1"/>
          </p:cNvSpPr>
          <p:nvPr/>
        </p:nvSpPr>
        <p:spPr bwMode="auto">
          <a:xfrm>
            <a:off x="8460319" y="2502540"/>
            <a:ext cx="412219" cy="5851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200"/>
              <a:t>1</a:t>
            </a:r>
          </a:p>
        </p:txBody>
      </p:sp>
      <p:grpSp>
        <p:nvGrpSpPr>
          <p:cNvPr id="785422" name="Group 34"/>
          <p:cNvGrpSpPr>
            <a:grpSpLocks/>
          </p:cNvGrpSpPr>
          <p:nvPr/>
        </p:nvGrpSpPr>
        <p:grpSpPr bwMode="auto">
          <a:xfrm>
            <a:off x="758825" y="4259263"/>
            <a:ext cx="3441700" cy="1509712"/>
            <a:chOff x="718" y="2461"/>
            <a:chExt cx="2168" cy="951"/>
          </a:xfrm>
        </p:grpSpPr>
        <p:sp>
          <p:nvSpPr>
            <p:cNvPr id="45" name="Oval 44"/>
            <p:cNvSpPr/>
            <p:nvPr/>
          </p:nvSpPr>
          <p:spPr>
            <a:xfrm>
              <a:off x="921" y="2833"/>
              <a:ext cx="168" cy="169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46" name="Oval 45"/>
            <p:cNvSpPr/>
            <p:nvPr/>
          </p:nvSpPr>
          <p:spPr>
            <a:xfrm>
              <a:off x="2488" y="2833"/>
              <a:ext cx="168" cy="169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47" name="Oval 46"/>
            <p:cNvSpPr/>
            <p:nvPr/>
          </p:nvSpPr>
          <p:spPr>
            <a:xfrm>
              <a:off x="1712" y="2833"/>
              <a:ext cx="168" cy="169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48" name="Oval 47"/>
            <p:cNvSpPr>
              <a:spLocks noChangeArrowheads="1"/>
            </p:cNvSpPr>
            <p:nvPr/>
          </p:nvSpPr>
          <p:spPr bwMode="auto">
            <a:xfrm>
              <a:off x="781" y="2627"/>
              <a:ext cx="1314" cy="582"/>
            </a:xfrm>
            <a:prstGeom prst="ellipse">
              <a:avLst/>
            </a:prstGeom>
            <a:noFill/>
            <a:ln w="76200" algn="ctr">
              <a:solidFill>
                <a:srgbClr val="385D8A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>
                <a:defRPr/>
              </a:pPr>
              <a:endParaRPr lang="en-US" sz="1800">
                <a:solidFill>
                  <a:schemeClr val="lt1"/>
                </a:solidFill>
                <a:latin typeface="+mn-lt"/>
              </a:endParaRPr>
            </a:p>
          </p:txBody>
        </p:sp>
        <p:sp>
          <p:nvSpPr>
            <p:cNvPr id="49" name="Oval 48"/>
            <p:cNvSpPr/>
            <p:nvPr/>
          </p:nvSpPr>
          <p:spPr>
            <a:xfrm>
              <a:off x="718" y="2461"/>
              <a:ext cx="2168" cy="951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</p:grpSp>
      <p:sp>
        <p:nvSpPr>
          <p:cNvPr id="785423" name="TextBox 49"/>
          <p:cNvSpPr txBox="1">
            <a:spLocks noChangeArrowheads="1"/>
          </p:cNvSpPr>
          <p:nvPr/>
        </p:nvSpPr>
        <p:spPr bwMode="auto">
          <a:xfrm>
            <a:off x="742950" y="3476625"/>
            <a:ext cx="2852738" cy="646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600" dirty="0"/>
              <a:t>Equivalent to</a:t>
            </a:r>
          </a:p>
        </p:txBody>
      </p:sp>
      <p:sp>
        <p:nvSpPr>
          <p:cNvPr id="785424" name="TextBox 16"/>
          <p:cNvSpPr txBox="1">
            <a:spLocks noChangeArrowheads="1"/>
          </p:cNvSpPr>
          <p:nvPr/>
        </p:nvSpPr>
        <p:spPr bwMode="auto">
          <a:xfrm>
            <a:off x="4298950" y="4092575"/>
            <a:ext cx="496888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4000" i="1">
                <a:latin typeface="Times New Roman" pitchFamily="18" charset="0"/>
                <a:cs typeface="Times New Roman" pitchFamily="18" charset="0"/>
              </a:rPr>
              <a:t>F</a:t>
            </a:r>
          </a:p>
        </p:txBody>
      </p:sp>
    </p:spTree>
    <p:extLst>
      <p:ext uri="{BB962C8B-B14F-4D97-AF65-F5344CB8AC3E}">
        <p14:creationId xmlns:p14="http://schemas.microsoft.com/office/powerpoint/2010/main" val="3162980962"/>
      </p:ext>
    </p:extLst>
  </p:cSld>
  <p:clrMapOvr>
    <a:masterClrMapping/>
  </p:clrMapOvr>
  <p:transition advClick="0"/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6433" name="Group 2"/>
          <p:cNvGrpSpPr>
            <a:grpSpLocks/>
          </p:cNvGrpSpPr>
          <p:nvPr/>
        </p:nvGrpSpPr>
        <p:grpSpPr bwMode="auto">
          <a:xfrm>
            <a:off x="52388" y="2133600"/>
            <a:ext cx="3046412" cy="1376363"/>
            <a:chOff x="75387" y="1450110"/>
            <a:chExt cx="3480611" cy="1573218"/>
          </a:xfrm>
        </p:grpSpPr>
        <p:sp>
          <p:nvSpPr>
            <p:cNvPr id="20" name="Oval 19"/>
            <p:cNvSpPr/>
            <p:nvPr/>
          </p:nvSpPr>
          <p:spPr>
            <a:xfrm>
              <a:off x="215046" y="1829352"/>
              <a:ext cx="1621504" cy="753039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0" name="Oval 9"/>
            <p:cNvSpPr/>
            <p:nvPr/>
          </p:nvSpPr>
          <p:spPr>
            <a:xfrm>
              <a:off x="436325" y="2068873"/>
              <a:ext cx="268437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1" name="Oval 10"/>
            <p:cNvSpPr/>
            <p:nvPr/>
          </p:nvSpPr>
          <p:spPr>
            <a:xfrm>
              <a:off x="2094105" y="2068873"/>
              <a:ext cx="266624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2" name="Oval 11"/>
            <p:cNvSpPr/>
            <p:nvPr/>
          </p:nvSpPr>
          <p:spPr>
            <a:xfrm>
              <a:off x="1265216" y="2068873"/>
              <a:ext cx="266623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3" name="Oval 12"/>
            <p:cNvSpPr/>
            <p:nvPr/>
          </p:nvSpPr>
          <p:spPr>
            <a:xfrm>
              <a:off x="2921181" y="2068873"/>
              <a:ext cx="266624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9" name="Oval 8"/>
            <p:cNvSpPr/>
            <p:nvPr/>
          </p:nvSpPr>
          <p:spPr>
            <a:xfrm>
              <a:off x="153378" y="1617049"/>
              <a:ext cx="2535641" cy="1259300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4" name="Oval 13"/>
            <p:cNvSpPr/>
            <p:nvPr/>
          </p:nvSpPr>
          <p:spPr>
            <a:xfrm>
              <a:off x="75387" y="1450110"/>
              <a:ext cx="3480611" cy="1573218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</p:grpSp>
    </p:spTree>
  </p:cSld>
  <p:clrMapOvr>
    <a:masterClrMapping/>
  </p:clrMapOvr>
  <p:transition advClick="0"/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457" name="Group 2"/>
          <p:cNvGrpSpPr>
            <a:grpSpLocks/>
          </p:cNvGrpSpPr>
          <p:nvPr/>
        </p:nvGrpSpPr>
        <p:grpSpPr bwMode="auto">
          <a:xfrm>
            <a:off x="52388" y="2133600"/>
            <a:ext cx="3046412" cy="1376363"/>
            <a:chOff x="75387" y="1450110"/>
            <a:chExt cx="3480611" cy="1573218"/>
          </a:xfrm>
        </p:grpSpPr>
        <p:sp>
          <p:nvSpPr>
            <p:cNvPr id="20" name="Oval 19"/>
            <p:cNvSpPr/>
            <p:nvPr/>
          </p:nvSpPr>
          <p:spPr>
            <a:xfrm>
              <a:off x="215046" y="1829352"/>
              <a:ext cx="1621504" cy="753039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0" name="Oval 9"/>
            <p:cNvSpPr/>
            <p:nvPr/>
          </p:nvSpPr>
          <p:spPr>
            <a:xfrm>
              <a:off x="436325" y="2068873"/>
              <a:ext cx="268437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1" name="Oval 10"/>
            <p:cNvSpPr/>
            <p:nvPr/>
          </p:nvSpPr>
          <p:spPr>
            <a:xfrm>
              <a:off x="2094105" y="2068873"/>
              <a:ext cx="266624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2" name="Oval 11"/>
            <p:cNvSpPr/>
            <p:nvPr/>
          </p:nvSpPr>
          <p:spPr>
            <a:xfrm>
              <a:off x="1265216" y="2068873"/>
              <a:ext cx="266623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3" name="Oval 12"/>
            <p:cNvSpPr/>
            <p:nvPr/>
          </p:nvSpPr>
          <p:spPr>
            <a:xfrm>
              <a:off x="2921181" y="2068873"/>
              <a:ext cx="266624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9" name="Oval 8"/>
            <p:cNvSpPr/>
            <p:nvPr/>
          </p:nvSpPr>
          <p:spPr>
            <a:xfrm>
              <a:off x="153378" y="1617049"/>
              <a:ext cx="2535641" cy="1259300"/>
            </a:xfrm>
            <a:prstGeom prst="ellipse">
              <a:avLst/>
            </a:prstGeom>
            <a:noFill/>
            <a:ln w="762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4" name="Oval 13"/>
            <p:cNvSpPr/>
            <p:nvPr/>
          </p:nvSpPr>
          <p:spPr>
            <a:xfrm>
              <a:off x="75387" y="1450110"/>
              <a:ext cx="3480611" cy="1573218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</p:grpSp>
    </p:spTree>
  </p:cSld>
  <p:clrMapOvr>
    <a:masterClrMapping/>
  </p:clrMapOvr>
  <p:transition advClick="0"/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9505" name="Group 2"/>
          <p:cNvGrpSpPr>
            <a:grpSpLocks/>
          </p:cNvGrpSpPr>
          <p:nvPr/>
        </p:nvGrpSpPr>
        <p:grpSpPr bwMode="auto">
          <a:xfrm>
            <a:off x="52388" y="2133600"/>
            <a:ext cx="3046412" cy="1376363"/>
            <a:chOff x="75387" y="1450110"/>
            <a:chExt cx="3480611" cy="1573218"/>
          </a:xfrm>
        </p:grpSpPr>
        <p:sp>
          <p:nvSpPr>
            <p:cNvPr id="20" name="Oval 19"/>
            <p:cNvSpPr/>
            <p:nvPr/>
          </p:nvSpPr>
          <p:spPr>
            <a:xfrm>
              <a:off x="215046" y="1829352"/>
              <a:ext cx="1621504" cy="753039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0" name="Oval 9"/>
            <p:cNvSpPr/>
            <p:nvPr/>
          </p:nvSpPr>
          <p:spPr>
            <a:xfrm>
              <a:off x="436325" y="2068873"/>
              <a:ext cx="268437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1" name="Oval 10"/>
            <p:cNvSpPr/>
            <p:nvPr/>
          </p:nvSpPr>
          <p:spPr>
            <a:xfrm>
              <a:off x="2094105" y="2068873"/>
              <a:ext cx="266624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2" name="Oval 11"/>
            <p:cNvSpPr/>
            <p:nvPr/>
          </p:nvSpPr>
          <p:spPr>
            <a:xfrm>
              <a:off x="1265216" y="2068873"/>
              <a:ext cx="266623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3" name="Oval 12"/>
            <p:cNvSpPr/>
            <p:nvPr/>
          </p:nvSpPr>
          <p:spPr>
            <a:xfrm>
              <a:off x="2921181" y="2068873"/>
              <a:ext cx="266624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9" name="Oval 8"/>
            <p:cNvSpPr/>
            <p:nvPr/>
          </p:nvSpPr>
          <p:spPr>
            <a:xfrm>
              <a:off x="153378" y="1617049"/>
              <a:ext cx="2535641" cy="1259300"/>
            </a:xfrm>
            <a:prstGeom prst="ellipse">
              <a:avLst/>
            </a:prstGeom>
            <a:noFill/>
            <a:ln w="762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4" name="Oval 13"/>
            <p:cNvSpPr/>
            <p:nvPr/>
          </p:nvSpPr>
          <p:spPr>
            <a:xfrm>
              <a:off x="75387" y="1450110"/>
              <a:ext cx="3480611" cy="1573218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</p:grpSp>
      <p:grpSp>
        <p:nvGrpSpPr>
          <p:cNvPr id="789506" name="Group 26"/>
          <p:cNvGrpSpPr>
            <a:grpSpLocks/>
          </p:cNvGrpSpPr>
          <p:nvPr/>
        </p:nvGrpSpPr>
        <p:grpSpPr bwMode="auto">
          <a:xfrm>
            <a:off x="2924175" y="466725"/>
            <a:ext cx="3046413" cy="1376363"/>
            <a:chOff x="75387" y="1450110"/>
            <a:chExt cx="3480611" cy="1573218"/>
          </a:xfrm>
        </p:grpSpPr>
        <p:sp>
          <p:nvSpPr>
            <p:cNvPr id="32" name="Oval 31"/>
            <p:cNvSpPr/>
            <p:nvPr/>
          </p:nvSpPr>
          <p:spPr>
            <a:xfrm>
              <a:off x="215047" y="1829352"/>
              <a:ext cx="1621504" cy="753039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33" name="Oval 32"/>
            <p:cNvSpPr/>
            <p:nvPr/>
          </p:nvSpPr>
          <p:spPr>
            <a:xfrm>
              <a:off x="436326" y="2068873"/>
              <a:ext cx="268437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34" name="Oval 33"/>
            <p:cNvSpPr/>
            <p:nvPr/>
          </p:nvSpPr>
          <p:spPr>
            <a:xfrm>
              <a:off x="2094105" y="2068873"/>
              <a:ext cx="266623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35" name="Oval 34"/>
            <p:cNvSpPr/>
            <p:nvPr/>
          </p:nvSpPr>
          <p:spPr>
            <a:xfrm>
              <a:off x="1265215" y="2068873"/>
              <a:ext cx="266624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36" name="Oval 35"/>
            <p:cNvSpPr/>
            <p:nvPr/>
          </p:nvSpPr>
          <p:spPr>
            <a:xfrm>
              <a:off x="2921181" y="2068873"/>
              <a:ext cx="266623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37" name="Oval 36"/>
            <p:cNvSpPr/>
            <p:nvPr/>
          </p:nvSpPr>
          <p:spPr>
            <a:xfrm>
              <a:off x="1927239" y="1818465"/>
              <a:ext cx="1434686" cy="829250"/>
            </a:xfrm>
            <a:prstGeom prst="ellipse">
              <a:avLst/>
            </a:prstGeom>
            <a:noFill/>
            <a:ln w="762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38" name="Oval 37"/>
            <p:cNvSpPr/>
            <p:nvPr/>
          </p:nvSpPr>
          <p:spPr>
            <a:xfrm>
              <a:off x="75387" y="1450110"/>
              <a:ext cx="3480611" cy="1573218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</p:grpSp>
      <p:cxnSp>
        <p:nvCxnSpPr>
          <p:cNvPr id="64" name="Straight Arrow Connector 63"/>
          <p:cNvCxnSpPr/>
          <p:nvPr/>
        </p:nvCxnSpPr>
        <p:spPr>
          <a:xfrm flipV="1">
            <a:off x="2862263" y="1773238"/>
            <a:ext cx="495300" cy="492125"/>
          </a:xfrm>
          <a:prstGeom prst="straightConnector1">
            <a:avLst/>
          </a:prstGeom>
          <a:ln w="76200">
            <a:solidFill>
              <a:schemeClr val="accent2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9508" name="TextBox 64"/>
          <p:cNvSpPr txBox="1">
            <a:spLocks noChangeArrowheads="1"/>
          </p:cNvSpPr>
          <p:nvPr/>
        </p:nvSpPr>
        <p:spPr bwMode="auto">
          <a:xfrm>
            <a:off x="2295525" y="1303338"/>
            <a:ext cx="496888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4000" i="1">
                <a:latin typeface="Times New Roman" pitchFamily="18" charset="0"/>
                <a:cs typeface="Times New Roman" pitchFamily="18" charset="0"/>
              </a:rPr>
              <a:t>F</a:t>
            </a:r>
          </a:p>
        </p:txBody>
      </p:sp>
    </p:spTree>
  </p:cSld>
  <p:clrMapOvr>
    <a:masterClrMapping/>
  </p:clrMapOvr>
  <p:transition advClick="0"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890" name="Group 76"/>
          <p:cNvGrpSpPr>
            <a:grpSpLocks/>
          </p:cNvGrpSpPr>
          <p:nvPr/>
        </p:nvGrpSpPr>
        <p:grpSpPr bwMode="auto">
          <a:xfrm>
            <a:off x="1905000" y="3505200"/>
            <a:ext cx="3886200" cy="2514600"/>
            <a:chOff x="990600" y="3200400"/>
            <a:chExt cx="3886200" cy="2514600"/>
          </a:xfrm>
        </p:grpSpPr>
        <p:grpSp>
          <p:nvGrpSpPr>
            <p:cNvPr id="37909" name="Group 3"/>
            <p:cNvGrpSpPr>
              <a:grpSpLocks/>
            </p:cNvGrpSpPr>
            <p:nvPr/>
          </p:nvGrpSpPr>
          <p:grpSpPr bwMode="auto">
            <a:xfrm>
              <a:off x="1295400" y="3200400"/>
              <a:ext cx="3276600" cy="2514600"/>
              <a:chOff x="1104" y="1920"/>
              <a:chExt cx="2064" cy="1584"/>
            </a:xfrm>
          </p:grpSpPr>
          <p:grpSp>
            <p:nvGrpSpPr>
              <p:cNvPr id="37921" name="Group 4"/>
              <p:cNvGrpSpPr>
                <a:grpSpLocks/>
              </p:cNvGrpSpPr>
              <p:nvPr/>
            </p:nvGrpSpPr>
            <p:grpSpPr bwMode="auto">
              <a:xfrm>
                <a:off x="1104" y="1920"/>
                <a:ext cx="2064" cy="96"/>
                <a:chOff x="1056" y="1920"/>
                <a:chExt cx="2064" cy="96"/>
              </a:xfrm>
            </p:grpSpPr>
            <p:sp>
              <p:nvSpPr>
                <p:cNvPr id="37940" name="Oval 5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7941" name="Oval 6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7942" name="Oval 7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7943" name="Oval 8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7944" name="Oval 9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37922" name="Group 10"/>
              <p:cNvGrpSpPr>
                <a:grpSpLocks/>
              </p:cNvGrpSpPr>
              <p:nvPr/>
            </p:nvGrpSpPr>
            <p:grpSpPr bwMode="auto">
              <a:xfrm>
                <a:off x="1104" y="2912"/>
                <a:ext cx="2064" cy="96"/>
                <a:chOff x="1056" y="1920"/>
                <a:chExt cx="2064" cy="96"/>
              </a:xfrm>
            </p:grpSpPr>
            <p:sp>
              <p:nvSpPr>
                <p:cNvPr id="37935" name="Oval 11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7936" name="Oval 12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7937" name="Oval 13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7938" name="Oval 14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7939" name="Oval 15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37923" name="Group 16"/>
              <p:cNvGrpSpPr>
                <a:grpSpLocks/>
              </p:cNvGrpSpPr>
              <p:nvPr/>
            </p:nvGrpSpPr>
            <p:grpSpPr bwMode="auto">
              <a:xfrm>
                <a:off x="1104" y="2416"/>
                <a:ext cx="2064" cy="96"/>
                <a:chOff x="1056" y="1920"/>
                <a:chExt cx="2064" cy="96"/>
              </a:xfrm>
            </p:grpSpPr>
            <p:sp>
              <p:nvSpPr>
                <p:cNvPr id="37930" name="Oval 17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7931" name="Oval 18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7932" name="Oval 19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7933" name="Oval 20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7934" name="Oval 21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37924" name="Group 22"/>
              <p:cNvGrpSpPr>
                <a:grpSpLocks/>
              </p:cNvGrpSpPr>
              <p:nvPr/>
            </p:nvGrpSpPr>
            <p:grpSpPr bwMode="auto">
              <a:xfrm>
                <a:off x="1104" y="3408"/>
                <a:ext cx="2064" cy="96"/>
                <a:chOff x="1056" y="1920"/>
                <a:chExt cx="2064" cy="96"/>
              </a:xfrm>
            </p:grpSpPr>
            <p:sp>
              <p:nvSpPr>
                <p:cNvPr id="37925" name="Oval 23"/>
                <p:cNvSpPr>
                  <a:spLocks noChangeArrowheads="1"/>
                </p:cNvSpPr>
                <p:nvPr/>
              </p:nvSpPr>
              <p:spPr bwMode="auto">
                <a:xfrm>
                  <a:off x="1056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7926" name="Oval 24"/>
                <p:cNvSpPr>
                  <a:spLocks noChangeArrowheads="1"/>
                </p:cNvSpPr>
                <p:nvPr/>
              </p:nvSpPr>
              <p:spPr bwMode="auto">
                <a:xfrm>
                  <a:off x="1548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7927" name="Oval 25"/>
                <p:cNvSpPr>
                  <a:spLocks noChangeArrowheads="1"/>
                </p:cNvSpPr>
                <p:nvPr/>
              </p:nvSpPr>
              <p:spPr bwMode="auto">
                <a:xfrm>
                  <a:off x="2040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7928" name="Oval 26"/>
                <p:cNvSpPr>
                  <a:spLocks noChangeArrowheads="1"/>
                </p:cNvSpPr>
                <p:nvPr/>
              </p:nvSpPr>
              <p:spPr bwMode="auto">
                <a:xfrm>
                  <a:off x="2532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7929" name="Oval 27"/>
                <p:cNvSpPr>
                  <a:spLocks noChangeArrowheads="1"/>
                </p:cNvSpPr>
                <p:nvPr/>
              </p:nvSpPr>
              <p:spPr bwMode="auto">
                <a:xfrm>
                  <a:off x="3024" y="1920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sz="1800" smtClean="0">
                    <a:solidFill>
                      <a:prstClr val="black"/>
                    </a:solidFill>
                    <a:latin typeface="Arial" panose="020B0604020202020204" pitchFamily="34" charset="0"/>
                  </a:endParaRPr>
                </a:p>
              </p:txBody>
            </p:sp>
          </p:grpSp>
        </p:grpSp>
        <p:sp>
          <p:nvSpPr>
            <p:cNvPr id="37910" name="Line 28"/>
            <p:cNvSpPr>
              <a:spLocks noChangeShapeType="1"/>
            </p:cNvSpPr>
            <p:nvPr/>
          </p:nvSpPr>
          <p:spPr bwMode="auto">
            <a:xfrm>
              <a:off x="1371600" y="3276600"/>
              <a:ext cx="762000" cy="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7911" name="Line 29"/>
            <p:cNvSpPr>
              <a:spLocks noChangeShapeType="1"/>
            </p:cNvSpPr>
            <p:nvPr/>
          </p:nvSpPr>
          <p:spPr bwMode="auto">
            <a:xfrm>
              <a:off x="1371600" y="5638800"/>
              <a:ext cx="838200" cy="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7912" name="Line 30"/>
            <p:cNvSpPr>
              <a:spLocks noChangeShapeType="1"/>
            </p:cNvSpPr>
            <p:nvPr/>
          </p:nvSpPr>
          <p:spPr bwMode="auto">
            <a:xfrm flipV="1">
              <a:off x="1371600" y="4038600"/>
              <a:ext cx="762000" cy="83820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7913" name="Line 31"/>
            <p:cNvSpPr>
              <a:spLocks noChangeShapeType="1"/>
            </p:cNvSpPr>
            <p:nvPr/>
          </p:nvSpPr>
          <p:spPr bwMode="auto">
            <a:xfrm>
              <a:off x="2133600" y="4876800"/>
              <a:ext cx="762000" cy="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7914" name="Freeform 32"/>
            <p:cNvSpPr>
              <a:spLocks/>
            </p:cNvSpPr>
            <p:nvPr/>
          </p:nvSpPr>
          <p:spPr bwMode="auto">
            <a:xfrm>
              <a:off x="2895600" y="4038600"/>
              <a:ext cx="393700" cy="1600200"/>
            </a:xfrm>
            <a:custGeom>
              <a:avLst/>
              <a:gdLst>
                <a:gd name="T0" fmla="*/ 2147483646 w 248"/>
                <a:gd name="T1" fmla="*/ 0 h 1008"/>
                <a:gd name="T2" fmla="*/ 2147483646 w 248"/>
                <a:gd name="T3" fmla="*/ 2147483646 h 1008"/>
                <a:gd name="T4" fmla="*/ 0 w 248"/>
                <a:gd name="T5" fmla="*/ 2147483646 h 1008"/>
                <a:gd name="T6" fmla="*/ 0 60000 65536"/>
                <a:gd name="T7" fmla="*/ 0 60000 65536"/>
                <a:gd name="T8" fmla="*/ 0 60000 65536"/>
                <a:gd name="T9" fmla="*/ 0 w 248"/>
                <a:gd name="T10" fmla="*/ 0 h 1008"/>
                <a:gd name="T11" fmla="*/ 248 w 248"/>
                <a:gd name="T12" fmla="*/ 1008 h 10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48" h="1008">
                  <a:moveTo>
                    <a:pt x="48" y="0"/>
                  </a:moveTo>
                  <a:cubicBezTo>
                    <a:pt x="148" y="156"/>
                    <a:pt x="248" y="312"/>
                    <a:pt x="240" y="480"/>
                  </a:cubicBezTo>
                  <a:cubicBezTo>
                    <a:pt x="232" y="648"/>
                    <a:pt x="40" y="920"/>
                    <a:pt x="0" y="1008"/>
                  </a:cubicBezTo>
                </a:path>
              </a:pathLst>
            </a:custGeom>
            <a:noFill/>
            <a:ln w="57150" cmpd="sng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7915" name="Line 39"/>
            <p:cNvSpPr>
              <a:spLocks noChangeShapeType="1"/>
            </p:cNvSpPr>
            <p:nvPr/>
          </p:nvSpPr>
          <p:spPr bwMode="auto">
            <a:xfrm flipH="1">
              <a:off x="990600" y="4038600"/>
              <a:ext cx="381000" cy="38100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7916" name="Line 40"/>
            <p:cNvSpPr>
              <a:spLocks noChangeShapeType="1"/>
            </p:cNvSpPr>
            <p:nvPr/>
          </p:nvSpPr>
          <p:spPr bwMode="auto">
            <a:xfrm flipH="1">
              <a:off x="4495800" y="4495800"/>
              <a:ext cx="381000" cy="38100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7917" name="Line 41"/>
            <p:cNvSpPr>
              <a:spLocks noChangeShapeType="1"/>
            </p:cNvSpPr>
            <p:nvPr/>
          </p:nvSpPr>
          <p:spPr bwMode="auto">
            <a:xfrm>
              <a:off x="3733800" y="3276600"/>
              <a:ext cx="762000" cy="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7918" name="Line 42"/>
            <p:cNvSpPr>
              <a:spLocks noChangeShapeType="1"/>
            </p:cNvSpPr>
            <p:nvPr/>
          </p:nvSpPr>
          <p:spPr bwMode="auto">
            <a:xfrm>
              <a:off x="2971800" y="3276600"/>
              <a:ext cx="762000" cy="76200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7919" name="Line 43"/>
            <p:cNvSpPr>
              <a:spLocks noChangeShapeType="1"/>
            </p:cNvSpPr>
            <p:nvPr/>
          </p:nvSpPr>
          <p:spPr bwMode="auto">
            <a:xfrm>
              <a:off x="3733800" y="4876800"/>
              <a:ext cx="0" cy="762000"/>
            </a:xfrm>
            <a:prstGeom prst="line">
              <a:avLst/>
            </a:prstGeom>
            <a:noFill/>
            <a:ln w="57150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  <p:sp>
          <p:nvSpPr>
            <p:cNvPr id="37920" name="Freeform 44"/>
            <p:cNvSpPr>
              <a:spLocks/>
            </p:cNvSpPr>
            <p:nvPr/>
          </p:nvSpPr>
          <p:spPr bwMode="auto">
            <a:xfrm>
              <a:off x="4267200" y="4038600"/>
              <a:ext cx="228600" cy="1600200"/>
            </a:xfrm>
            <a:custGeom>
              <a:avLst/>
              <a:gdLst>
                <a:gd name="T0" fmla="*/ 2147483646 w 144"/>
                <a:gd name="T1" fmla="*/ 0 h 1008"/>
                <a:gd name="T2" fmla="*/ 0 w 144"/>
                <a:gd name="T3" fmla="*/ 2147483646 h 1008"/>
                <a:gd name="T4" fmla="*/ 2147483646 w 144"/>
                <a:gd name="T5" fmla="*/ 2147483646 h 1008"/>
                <a:gd name="T6" fmla="*/ 0 60000 65536"/>
                <a:gd name="T7" fmla="*/ 0 60000 65536"/>
                <a:gd name="T8" fmla="*/ 0 60000 65536"/>
                <a:gd name="T9" fmla="*/ 0 w 144"/>
                <a:gd name="T10" fmla="*/ 0 h 1008"/>
                <a:gd name="T11" fmla="*/ 144 w 144"/>
                <a:gd name="T12" fmla="*/ 1008 h 10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4" h="1008">
                  <a:moveTo>
                    <a:pt x="144" y="0"/>
                  </a:moveTo>
                  <a:cubicBezTo>
                    <a:pt x="72" y="156"/>
                    <a:pt x="0" y="312"/>
                    <a:pt x="0" y="480"/>
                  </a:cubicBezTo>
                  <a:cubicBezTo>
                    <a:pt x="0" y="648"/>
                    <a:pt x="72" y="828"/>
                    <a:pt x="144" y="1008"/>
                  </a:cubicBezTo>
                </a:path>
              </a:pathLst>
            </a:custGeom>
            <a:noFill/>
            <a:ln w="57150" cmpd="sng">
              <a:solidFill>
                <a:srgbClr val="00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US" sz="1800" smtClean="0">
                <a:solidFill>
                  <a:prstClr val="black"/>
                </a:solidFill>
              </a:endParaRPr>
            </a:p>
          </p:txBody>
        </p:sp>
      </p:grpSp>
      <p:graphicFrame>
        <p:nvGraphicFramePr>
          <p:cNvPr id="37891" name="Object 2"/>
          <p:cNvGraphicFramePr>
            <a:graphicFrameLocks noChangeAspect="1"/>
          </p:cNvGraphicFramePr>
          <p:nvPr/>
        </p:nvGraphicFramePr>
        <p:xfrm>
          <a:off x="2403475" y="1905000"/>
          <a:ext cx="1939925" cy="790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75049" name="Equation" r:id="rId3" imgW="1028700" imgH="419100" progId="Equation.3">
                  <p:embed/>
                </p:oleObj>
              </mc:Choice>
              <mc:Fallback>
                <p:oleObj name="Equation" r:id="rId3" imgW="1028700" imgH="4191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03475" y="1905000"/>
                        <a:ext cx="1939925" cy="7905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74" name="Straight Connector 73"/>
          <p:cNvCxnSpPr/>
          <p:nvPr/>
        </p:nvCxnSpPr>
        <p:spPr>
          <a:xfrm>
            <a:off x="0" y="990600"/>
            <a:ext cx="9144000" cy="0"/>
          </a:xfrm>
          <a:prstGeom prst="line">
            <a:avLst/>
          </a:prstGeom>
          <a:ln w="63500" cmpd="sng">
            <a:solidFill>
              <a:schemeClr val="accent5">
                <a:lumMod val="40000"/>
                <a:lumOff val="60000"/>
              </a:schemeClr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75" name="Title 1"/>
          <p:cNvSpPr txBox="1">
            <a:spLocks/>
          </p:cNvSpPr>
          <p:nvPr/>
        </p:nvSpPr>
        <p:spPr bwMode="auto">
          <a:xfrm>
            <a:off x="381000" y="0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solidFill>
                  <a:prstClr val="black"/>
                </a:solidFill>
                <a:latin typeface="Calibri"/>
                <a:ea typeface="+mj-ea"/>
                <a:cs typeface="+mj-cs"/>
              </a:rPr>
              <a:t>Another Kind of Order</a:t>
            </a:r>
          </a:p>
        </p:txBody>
      </p:sp>
      <p:pic>
        <p:nvPicPr>
          <p:cNvPr id="37894" name="Picture 3" descr="Benzene_structur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1219200"/>
            <a:ext cx="2057400" cy="1995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895" name="Line 4"/>
          <p:cNvSpPr>
            <a:spLocks noChangeShapeType="1"/>
          </p:cNvSpPr>
          <p:nvPr/>
        </p:nvSpPr>
        <p:spPr bwMode="auto">
          <a:xfrm>
            <a:off x="1260475" y="2286000"/>
            <a:ext cx="762000" cy="0"/>
          </a:xfrm>
          <a:prstGeom prst="line">
            <a:avLst/>
          </a:prstGeom>
          <a:noFill/>
          <a:ln w="57150">
            <a:solidFill>
              <a:srgbClr val="00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37896" name="Oval 5"/>
          <p:cNvSpPr>
            <a:spLocks noChangeArrowheads="1"/>
          </p:cNvSpPr>
          <p:nvPr/>
        </p:nvSpPr>
        <p:spPr bwMode="auto">
          <a:xfrm>
            <a:off x="1184275" y="2209800"/>
            <a:ext cx="152400" cy="1524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1800" smtClean="0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37897" name="Oval 6"/>
          <p:cNvSpPr>
            <a:spLocks noChangeArrowheads="1"/>
          </p:cNvSpPr>
          <p:nvPr/>
        </p:nvSpPr>
        <p:spPr bwMode="auto">
          <a:xfrm>
            <a:off x="1946275" y="2209800"/>
            <a:ext cx="152400" cy="1524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sz="1800" smtClean="0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37898" name="Line 51"/>
          <p:cNvSpPr>
            <a:spLocks noChangeShapeType="1"/>
          </p:cNvSpPr>
          <p:nvPr/>
        </p:nvSpPr>
        <p:spPr bwMode="auto">
          <a:xfrm>
            <a:off x="2743200" y="2971800"/>
            <a:ext cx="0" cy="3352800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37899" name="Line 52"/>
          <p:cNvSpPr>
            <a:spLocks noChangeShapeType="1"/>
          </p:cNvSpPr>
          <p:nvPr/>
        </p:nvSpPr>
        <p:spPr bwMode="auto">
          <a:xfrm>
            <a:off x="3505200" y="2971800"/>
            <a:ext cx="0" cy="3352800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37900" name="Line 53"/>
          <p:cNvSpPr>
            <a:spLocks noChangeShapeType="1"/>
          </p:cNvSpPr>
          <p:nvPr/>
        </p:nvSpPr>
        <p:spPr bwMode="auto">
          <a:xfrm>
            <a:off x="4343400" y="2971800"/>
            <a:ext cx="0" cy="3352800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37901" name="Line 54"/>
          <p:cNvSpPr>
            <a:spLocks noChangeShapeType="1"/>
          </p:cNvSpPr>
          <p:nvPr/>
        </p:nvSpPr>
        <p:spPr bwMode="auto">
          <a:xfrm>
            <a:off x="5105400" y="2895600"/>
            <a:ext cx="0" cy="3352800"/>
          </a:xfrm>
          <a:prstGeom prst="line">
            <a:avLst/>
          </a:prstGeom>
          <a:noFill/>
          <a:ln w="9525">
            <a:solidFill>
              <a:schemeClr val="tx1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37902" name="Text Box 55"/>
          <p:cNvSpPr txBox="1">
            <a:spLocks noChangeArrowheads="1"/>
          </p:cNvSpPr>
          <p:nvPr/>
        </p:nvSpPr>
        <p:spPr bwMode="auto">
          <a:xfrm>
            <a:off x="2590800" y="633888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3</a:t>
            </a:r>
          </a:p>
        </p:txBody>
      </p:sp>
      <p:sp>
        <p:nvSpPr>
          <p:cNvPr id="37903" name="Text Box 56"/>
          <p:cNvSpPr txBox="1">
            <a:spLocks noChangeArrowheads="1"/>
          </p:cNvSpPr>
          <p:nvPr/>
        </p:nvSpPr>
        <p:spPr bwMode="auto">
          <a:xfrm>
            <a:off x="3352800" y="633888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1</a:t>
            </a:r>
          </a:p>
        </p:txBody>
      </p:sp>
      <p:sp>
        <p:nvSpPr>
          <p:cNvPr id="37904" name="Text Box 57"/>
          <p:cNvSpPr txBox="1">
            <a:spLocks noChangeArrowheads="1"/>
          </p:cNvSpPr>
          <p:nvPr/>
        </p:nvSpPr>
        <p:spPr bwMode="auto">
          <a:xfrm>
            <a:off x="4191000" y="633888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1</a:t>
            </a:r>
          </a:p>
        </p:txBody>
      </p:sp>
      <p:sp>
        <p:nvSpPr>
          <p:cNvPr id="37905" name="Text Box 58"/>
          <p:cNvSpPr txBox="1">
            <a:spLocks noChangeArrowheads="1"/>
          </p:cNvSpPr>
          <p:nvPr/>
        </p:nvSpPr>
        <p:spPr bwMode="auto">
          <a:xfrm>
            <a:off x="4953000" y="633888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1</a:t>
            </a:r>
          </a:p>
        </p:txBody>
      </p:sp>
      <p:sp>
        <p:nvSpPr>
          <p:cNvPr id="37906" name="Line 53"/>
          <p:cNvSpPr>
            <a:spLocks noChangeShapeType="1"/>
          </p:cNvSpPr>
          <p:nvPr/>
        </p:nvSpPr>
        <p:spPr bwMode="auto">
          <a:xfrm>
            <a:off x="5562600" y="6477000"/>
            <a:ext cx="60960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en-US" sz="1800" smtClean="0">
              <a:solidFill>
                <a:prstClr val="black"/>
              </a:solidFill>
            </a:endParaRPr>
          </a:p>
        </p:txBody>
      </p:sp>
      <p:sp>
        <p:nvSpPr>
          <p:cNvPr id="37907" name="Text Box 54"/>
          <p:cNvSpPr txBox="1">
            <a:spLocks noChangeArrowheads="1"/>
          </p:cNvSpPr>
          <p:nvPr/>
        </p:nvSpPr>
        <p:spPr bwMode="auto">
          <a:xfrm>
            <a:off x="6324600" y="6248400"/>
            <a:ext cx="644525" cy="395288"/>
          </a:xfrm>
          <a:prstGeom prst="rect">
            <a:avLst/>
          </a:prstGeom>
          <a:noFill/>
          <a:ln w="28575">
            <a:solidFill>
              <a:srgbClr val="FF00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1800" smtClean="0">
                <a:solidFill>
                  <a:prstClr val="black"/>
                </a:solidFill>
                <a:latin typeface="Arial" panose="020B0604020202020204" pitchFamily="34" charset="0"/>
              </a:rPr>
              <a:t>Odd</a:t>
            </a:r>
          </a:p>
        </p:txBody>
      </p:sp>
      <p:sp>
        <p:nvSpPr>
          <p:cNvPr id="37908" name="Text Box 2"/>
          <p:cNvSpPr txBox="1">
            <a:spLocks noChangeArrowheads="1"/>
          </p:cNvSpPr>
          <p:nvPr/>
        </p:nvSpPr>
        <p:spPr bwMode="auto">
          <a:xfrm>
            <a:off x="584200" y="1371600"/>
            <a:ext cx="23764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sz="240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 valence bond:</a:t>
            </a:r>
          </a:p>
        </p:txBody>
      </p:sp>
    </p:spTree>
    <p:extLst>
      <p:ext uri="{BB962C8B-B14F-4D97-AF65-F5344CB8AC3E}">
        <p14:creationId xmlns:p14="http://schemas.microsoft.com/office/powerpoint/2010/main" val="1463833510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0529" name="Group 2"/>
          <p:cNvGrpSpPr>
            <a:grpSpLocks/>
          </p:cNvGrpSpPr>
          <p:nvPr/>
        </p:nvGrpSpPr>
        <p:grpSpPr bwMode="auto">
          <a:xfrm>
            <a:off x="52388" y="2133600"/>
            <a:ext cx="3046412" cy="1376363"/>
            <a:chOff x="75387" y="1450110"/>
            <a:chExt cx="3480611" cy="1573218"/>
          </a:xfrm>
        </p:grpSpPr>
        <p:sp>
          <p:nvSpPr>
            <p:cNvPr id="20" name="Oval 19"/>
            <p:cNvSpPr/>
            <p:nvPr/>
          </p:nvSpPr>
          <p:spPr>
            <a:xfrm>
              <a:off x="215046" y="1829352"/>
              <a:ext cx="1621504" cy="753039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0" name="Oval 9"/>
            <p:cNvSpPr/>
            <p:nvPr/>
          </p:nvSpPr>
          <p:spPr>
            <a:xfrm>
              <a:off x="436325" y="2068873"/>
              <a:ext cx="268437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1" name="Oval 10"/>
            <p:cNvSpPr/>
            <p:nvPr/>
          </p:nvSpPr>
          <p:spPr>
            <a:xfrm>
              <a:off x="2094105" y="2068873"/>
              <a:ext cx="266624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2" name="Oval 11"/>
            <p:cNvSpPr/>
            <p:nvPr/>
          </p:nvSpPr>
          <p:spPr>
            <a:xfrm>
              <a:off x="1265216" y="2068873"/>
              <a:ext cx="266623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3" name="Oval 12"/>
            <p:cNvSpPr/>
            <p:nvPr/>
          </p:nvSpPr>
          <p:spPr>
            <a:xfrm>
              <a:off x="2921181" y="2068873"/>
              <a:ext cx="266624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9" name="Oval 8"/>
            <p:cNvSpPr/>
            <p:nvPr/>
          </p:nvSpPr>
          <p:spPr>
            <a:xfrm>
              <a:off x="153378" y="1617049"/>
              <a:ext cx="2535641" cy="1259300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4" name="Oval 13"/>
            <p:cNvSpPr/>
            <p:nvPr/>
          </p:nvSpPr>
          <p:spPr>
            <a:xfrm>
              <a:off x="75387" y="1450110"/>
              <a:ext cx="3480611" cy="1573218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</p:grpSp>
      <p:grpSp>
        <p:nvGrpSpPr>
          <p:cNvPr id="790530" name="Group 26"/>
          <p:cNvGrpSpPr>
            <a:grpSpLocks/>
          </p:cNvGrpSpPr>
          <p:nvPr/>
        </p:nvGrpSpPr>
        <p:grpSpPr bwMode="auto">
          <a:xfrm>
            <a:off x="2924175" y="466725"/>
            <a:ext cx="3046413" cy="1376363"/>
            <a:chOff x="75387" y="1450110"/>
            <a:chExt cx="3480611" cy="1573218"/>
          </a:xfrm>
        </p:grpSpPr>
        <p:sp>
          <p:nvSpPr>
            <p:cNvPr id="32" name="Oval 31"/>
            <p:cNvSpPr/>
            <p:nvPr/>
          </p:nvSpPr>
          <p:spPr>
            <a:xfrm>
              <a:off x="215047" y="1829352"/>
              <a:ext cx="1621504" cy="753039"/>
            </a:xfrm>
            <a:prstGeom prst="ellipse">
              <a:avLst/>
            </a:prstGeom>
            <a:noFill/>
            <a:ln w="762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33" name="Oval 32"/>
            <p:cNvSpPr/>
            <p:nvPr/>
          </p:nvSpPr>
          <p:spPr>
            <a:xfrm>
              <a:off x="436326" y="2068873"/>
              <a:ext cx="268437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34" name="Oval 33"/>
            <p:cNvSpPr/>
            <p:nvPr/>
          </p:nvSpPr>
          <p:spPr>
            <a:xfrm>
              <a:off x="2094105" y="2068873"/>
              <a:ext cx="266623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35" name="Oval 34"/>
            <p:cNvSpPr/>
            <p:nvPr/>
          </p:nvSpPr>
          <p:spPr>
            <a:xfrm>
              <a:off x="1265215" y="2068873"/>
              <a:ext cx="266624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36" name="Oval 35"/>
            <p:cNvSpPr/>
            <p:nvPr/>
          </p:nvSpPr>
          <p:spPr>
            <a:xfrm>
              <a:off x="2921181" y="2068873"/>
              <a:ext cx="266623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37" name="Oval 36"/>
            <p:cNvSpPr/>
            <p:nvPr/>
          </p:nvSpPr>
          <p:spPr>
            <a:xfrm>
              <a:off x="1927239" y="1818465"/>
              <a:ext cx="1434686" cy="829250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38" name="Oval 37"/>
            <p:cNvSpPr/>
            <p:nvPr/>
          </p:nvSpPr>
          <p:spPr>
            <a:xfrm>
              <a:off x="75387" y="1450110"/>
              <a:ext cx="3480611" cy="1573218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</p:grpSp>
      <p:cxnSp>
        <p:nvCxnSpPr>
          <p:cNvPr id="64" name="Straight Arrow Connector 63"/>
          <p:cNvCxnSpPr/>
          <p:nvPr/>
        </p:nvCxnSpPr>
        <p:spPr>
          <a:xfrm flipV="1">
            <a:off x="2862263" y="1773238"/>
            <a:ext cx="495300" cy="492125"/>
          </a:xfrm>
          <a:prstGeom prst="straightConnector1">
            <a:avLst/>
          </a:prstGeom>
          <a:ln w="76200">
            <a:solidFill>
              <a:schemeClr val="accent2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0532" name="TextBox 64"/>
          <p:cNvSpPr txBox="1">
            <a:spLocks noChangeArrowheads="1"/>
          </p:cNvSpPr>
          <p:nvPr/>
        </p:nvSpPr>
        <p:spPr bwMode="auto">
          <a:xfrm>
            <a:off x="2295525" y="1303338"/>
            <a:ext cx="496888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4000" i="1">
                <a:latin typeface="Times New Roman" pitchFamily="18" charset="0"/>
                <a:cs typeface="Times New Roman" pitchFamily="18" charset="0"/>
              </a:rPr>
              <a:t>F</a:t>
            </a:r>
          </a:p>
        </p:txBody>
      </p:sp>
      <p:grpSp>
        <p:nvGrpSpPr>
          <p:cNvPr id="790533" name="Group 20"/>
          <p:cNvGrpSpPr>
            <a:grpSpLocks/>
          </p:cNvGrpSpPr>
          <p:nvPr/>
        </p:nvGrpSpPr>
        <p:grpSpPr bwMode="auto">
          <a:xfrm>
            <a:off x="5924550" y="2214563"/>
            <a:ext cx="3044825" cy="1376362"/>
            <a:chOff x="75387" y="1450110"/>
            <a:chExt cx="3480611" cy="1573218"/>
          </a:xfrm>
        </p:grpSpPr>
        <p:sp>
          <p:nvSpPr>
            <p:cNvPr id="22" name="Oval 21"/>
            <p:cNvSpPr/>
            <p:nvPr/>
          </p:nvSpPr>
          <p:spPr>
            <a:xfrm>
              <a:off x="436515" y="2068872"/>
              <a:ext cx="266762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23" name="Oval 22"/>
            <p:cNvSpPr/>
            <p:nvPr/>
          </p:nvSpPr>
          <p:spPr>
            <a:xfrm>
              <a:off x="2093343" y="2068872"/>
              <a:ext cx="266763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24" name="Oval 23"/>
            <p:cNvSpPr/>
            <p:nvPr/>
          </p:nvSpPr>
          <p:spPr>
            <a:xfrm>
              <a:off x="1265836" y="2068872"/>
              <a:ext cx="266763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25" name="Oval 24"/>
            <p:cNvSpPr/>
            <p:nvPr/>
          </p:nvSpPr>
          <p:spPr>
            <a:xfrm>
              <a:off x="2922665" y="2068872"/>
              <a:ext cx="266762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26" name="Oval 25"/>
            <p:cNvSpPr/>
            <p:nvPr/>
          </p:nvSpPr>
          <p:spPr>
            <a:xfrm>
              <a:off x="1031739" y="1658783"/>
              <a:ext cx="2428080" cy="1164944"/>
            </a:xfrm>
            <a:prstGeom prst="ellipse">
              <a:avLst/>
            </a:prstGeom>
            <a:noFill/>
            <a:ln w="762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28" name="Oval 27"/>
            <p:cNvSpPr/>
            <p:nvPr/>
          </p:nvSpPr>
          <p:spPr>
            <a:xfrm>
              <a:off x="75387" y="1450110"/>
              <a:ext cx="3480611" cy="1573218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</p:grpSp>
      <p:sp>
        <p:nvSpPr>
          <p:cNvPr id="29" name="Oval 28"/>
          <p:cNvSpPr/>
          <p:nvPr/>
        </p:nvSpPr>
        <p:spPr>
          <a:xfrm>
            <a:off x="7542213" y="2530475"/>
            <a:ext cx="1255712" cy="727075"/>
          </a:xfrm>
          <a:prstGeom prst="ellipse">
            <a:avLst/>
          </a:prstGeom>
          <a:noFill/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cxnSp>
        <p:nvCxnSpPr>
          <p:cNvPr id="30" name="Straight Arrow Connector 29"/>
          <p:cNvCxnSpPr/>
          <p:nvPr/>
        </p:nvCxnSpPr>
        <p:spPr>
          <a:xfrm>
            <a:off x="5807075" y="1773238"/>
            <a:ext cx="550863" cy="476250"/>
          </a:xfrm>
          <a:prstGeom prst="straightConnector1">
            <a:avLst/>
          </a:prstGeom>
          <a:ln w="76200">
            <a:solidFill>
              <a:schemeClr val="accent2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0536" name="TextBox 38"/>
          <p:cNvSpPr txBox="1">
            <a:spLocks noChangeArrowheads="1"/>
          </p:cNvSpPr>
          <p:nvPr/>
        </p:nvSpPr>
        <p:spPr bwMode="auto">
          <a:xfrm>
            <a:off x="6224588" y="1323975"/>
            <a:ext cx="498475" cy="706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4000" i="1">
                <a:latin typeface="Times New Roman" pitchFamily="18" charset="0"/>
                <a:cs typeface="Times New Roman" pitchFamily="18" charset="0"/>
              </a:rPr>
              <a:t>F</a:t>
            </a:r>
          </a:p>
        </p:txBody>
      </p:sp>
    </p:spTree>
  </p:cSld>
  <p:clrMapOvr>
    <a:masterClrMapping/>
  </p:clrMapOvr>
  <p:transition advClick="0"/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0529" name="Group 2"/>
          <p:cNvGrpSpPr>
            <a:grpSpLocks/>
          </p:cNvGrpSpPr>
          <p:nvPr/>
        </p:nvGrpSpPr>
        <p:grpSpPr bwMode="auto">
          <a:xfrm>
            <a:off x="52388" y="2133600"/>
            <a:ext cx="3046412" cy="1376363"/>
            <a:chOff x="75387" y="1450110"/>
            <a:chExt cx="3480611" cy="1573218"/>
          </a:xfrm>
        </p:grpSpPr>
        <p:sp>
          <p:nvSpPr>
            <p:cNvPr id="20" name="Oval 19"/>
            <p:cNvSpPr/>
            <p:nvPr/>
          </p:nvSpPr>
          <p:spPr>
            <a:xfrm>
              <a:off x="215046" y="1829352"/>
              <a:ext cx="1621504" cy="753039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0" name="Oval 9"/>
            <p:cNvSpPr/>
            <p:nvPr/>
          </p:nvSpPr>
          <p:spPr>
            <a:xfrm>
              <a:off x="436325" y="2068873"/>
              <a:ext cx="268437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1" name="Oval 10"/>
            <p:cNvSpPr/>
            <p:nvPr/>
          </p:nvSpPr>
          <p:spPr>
            <a:xfrm>
              <a:off x="2094105" y="2068873"/>
              <a:ext cx="266624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2" name="Oval 11"/>
            <p:cNvSpPr/>
            <p:nvPr/>
          </p:nvSpPr>
          <p:spPr>
            <a:xfrm>
              <a:off x="1265216" y="2068873"/>
              <a:ext cx="266623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3" name="Oval 12"/>
            <p:cNvSpPr/>
            <p:nvPr/>
          </p:nvSpPr>
          <p:spPr>
            <a:xfrm>
              <a:off x="2921181" y="2068873"/>
              <a:ext cx="266624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9" name="Oval 8"/>
            <p:cNvSpPr/>
            <p:nvPr/>
          </p:nvSpPr>
          <p:spPr>
            <a:xfrm>
              <a:off x="153378" y="1617049"/>
              <a:ext cx="2535641" cy="1259300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4" name="Oval 13"/>
            <p:cNvSpPr/>
            <p:nvPr/>
          </p:nvSpPr>
          <p:spPr>
            <a:xfrm>
              <a:off x="75387" y="1450110"/>
              <a:ext cx="3480611" cy="1573218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</p:grpSp>
      <p:grpSp>
        <p:nvGrpSpPr>
          <p:cNvPr id="790530" name="Group 26"/>
          <p:cNvGrpSpPr>
            <a:grpSpLocks/>
          </p:cNvGrpSpPr>
          <p:nvPr/>
        </p:nvGrpSpPr>
        <p:grpSpPr bwMode="auto">
          <a:xfrm>
            <a:off x="2924175" y="466725"/>
            <a:ext cx="3046413" cy="1376363"/>
            <a:chOff x="75387" y="1450110"/>
            <a:chExt cx="3480611" cy="1573218"/>
          </a:xfrm>
        </p:grpSpPr>
        <p:sp>
          <p:nvSpPr>
            <p:cNvPr id="32" name="Oval 31"/>
            <p:cNvSpPr/>
            <p:nvPr/>
          </p:nvSpPr>
          <p:spPr>
            <a:xfrm>
              <a:off x="215047" y="1829352"/>
              <a:ext cx="1621504" cy="753039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33" name="Oval 32"/>
            <p:cNvSpPr/>
            <p:nvPr/>
          </p:nvSpPr>
          <p:spPr>
            <a:xfrm>
              <a:off x="436326" y="2068873"/>
              <a:ext cx="268437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34" name="Oval 33"/>
            <p:cNvSpPr/>
            <p:nvPr/>
          </p:nvSpPr>
          <p:spPr>
            <a:xfrm>
              <a:off x="2094105" y="2068873"/>
              <a:ext cx="266623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35" name="Oval 34"/>
            <p:cNvSpPr/>
            <p:nvPr/>
          </p:nvSpPr>
          <p:spPr>
            <a:xfrm>
              <a:off x="1265215" y="2068873"/>
              <a:ext cx="266624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36" name="Oval 35"/>
            <p:cNvSpPr/>
            <p:nvPr/>
          </p:nvSpPr>
          <p:spPr>
            <a:xfrm>
              <a:off x="2921181" y="2068873"/>
              <a:ext cx="266623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37" name="Oval 36"/>
            <p:cNvSpPr/>
            <p:nvPr/>
          </p:nvSpPr>
          <p:spPr>
            <a:xfrm>
              <a:off x="1927239" y="1818465"/>
              <a:ext cx="1434686" cy="829250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38" name="Oval 37"/>
            <p:cNvSpPr/>
            <p:nvPr/>
          </p:nvSpPr>
          <p:spPr>
            <a:xfrm>
              <a:off x="75387" y="1450110"/>
              <a:ext cx="3480611" cy="1573218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</p:grpSp>
      <p:cxnSp>
        <p:nvCxnSpPr>
          <p:cNvPr id="64" name="Straight Arrow Connector 63"/>
          <p:cNvCxnSpPr/>
          <p:nvPr/>
        </p:nvCxnSpPr>
        <p:spPr>
          <a:xfrm flipV="1">
            <a:off x="2862263" y="1773238"/>
            <a:ext cx="495300" cy="492125"/>
          </a:xfrm>
          <a:prstGeom prst="straightConnector1">
            <a:avLst/>
          </a:prstGeom>
          <a:ln w="76200">
            <a:solidFill>
              <a:schemeClr val="accent2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0532" name="TextBox 64"/>
          <p:cNvSpPr txBox="1">
            <a:spLocks noChangeArrowheads="1"/>
          </p:cNvSpPr>
          <p:nvPr/>
        </p:nvSpPr>
        <p:spPr bwMode="auto">
          <a:xfrm>
            <a:off x="2295525" y="1303338"/>
            <a:ext cx="496888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4000" i="1">
                <a:latin typeface="Times New Roman" pitchFamily="18" charset="0"/>
                <a:cs typeface="Times New Roman" pitchFamily="18" charset="0"/>
              </a:rPr>
              <a:t>F</a:t>
            </a:r>
          </a:p>
        </p:txBody>
      </p:sp>
      <p:grpSp>
        <p:nvGrpSpPr>
          <p:cNvPr id="790533" name="Group 20"/>
          <p:cNvGrpSpPr>
            <a:grpSpLocks/>
          </p:cNvGrpSpPr>
          <p:nvPr/>
        </p:nvGrpSpPr>
        <p:grpSpPr bwMode="auto">
          <a:xfrm>
            <a:off x="5924550" y="2214563"/>
            <a:ext cx="3044825" cy="1376362"/>
            <a:chOff x="75387" y="1450110"/>
            <a:chExt cx="3480611" cy="1573218"/>
          </a:xfrm>
        </p:grpSpPr>
        <p:sp>
          <p:nvSpPr>
            <p:cNvPr id="22" name="Oval 21"/>
            <p:cNvSpPr/>
            <p:nvPr/>
          </p:nvSpPr>
          <p:spPr>
            <a:xfrm>
              <a:off x="436515" y="2068872"/>
              <a:ext cx="266762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23" name="Oval 22"/>
            <p:cNvSpPr/>
            <p:nvPr/>
          </p:nvSpPr>
          <p:spPr>
            <a:xfrm>
              <a:off x="2093343" y="2068872"/>
              <a:ext cx="266763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24" name="Oval 23"/>
            <p:cNvSpPr/>
            <p:nvPr/>
          </p:nvSpPr>
          <p:spPr>
            <a:xfrm>
              <a:off x="1265836" y="2068872"/>
              <a:ext cx="266763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25" name="Oval 24"/>
            <p:cNvSpPr/>
            <p:nvPr/>
          </p:nvSpPr>
          <p:spPr>
            <a:xfrm>
              <a:off x="2922665" y="2068872"/>
              <a:ext cx="266762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26" name="Oval 25"/>
            <p:cNvSpPr/>
            <p:nvPr/>
          </p:nvSpPr>
          <p:spPr>
            <a:xfrm>
              <a:off x="1031739" y="1658783"/>
              <a:ext cx="2428080" cy="1164944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28" name="Oval 27"/>
            <p:cNvSpPr/>
            <p:nvPr/>
          </p:nvSpPr>
          <p:spPr>
            <a:xfrm>
              <a:off x="75387" y="1450110"/>
              <a:ext cx="3480611" cy="1573218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</p:grpSp>
      <p:sp>
        <p:nvSpPr>
          <p:cNvPr id="29" name="Oval 28"/>
          <p:cNvSpPr/>
          <p:nvPr/>
        </p:nvSpPr>
        <p:spPr>
          <a:xfrm>
            <a:off x="7542213" y="2530475"/>
            <a:ext cx="1255712" cy="727075"/>
          </a:xfrm>
          <a:prstGeom prst="ellipse">
            <a:avLst/>
          </a:prstGeom>
          <a:noFill/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cxnSp>
        <p:nvCxnSpPr>
          <p:cNvPr id="30" name="Straight Arrow Connector 29"/>
          <p:cNvCxnSpPr/>
          <p:nvPr/>
        </p:nvCxnSpPr>
        <p:spPr>
          <a:xfrm>
            <a:off x="5807075" y="1773238"/>
            <a:ext cx="550863" cy="476250"/>
          </a:xfrm>
          <a:prstGeom prst="straightConnector1">
            <a:avLst/>
          </a:prstGeom>
          <a:ln w="76200">
            <a:solidFill>
              <a:schemeClr val="accent2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0536" name="TextBox 38"/>
          <p:cNvSpPr txBox="1">
            <a:spLocks noChangeArrowheads="1"/>
          </p:cNvSpPr>
          <p:nvPr/>
        </p:nvSpPr>
        <p:spPr bwMode="auto">
          <a:xfrm>
            <a:off x="6224588" y="1323975"/>
            <a:ext cx="498475" cy="706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4000" i="1">
                <a:latin typeface="Times New Roman" pitchFamily="18" charset="0"/>
                <a:cs typeface="Times New Roman" pitchFamily="18" charset="0"/>
              </a:rPr>
              <a:t>F</a:t>
            </a:r>
          </a:p>
        </p:txBody>
      </p:sp>
    </p:spTree>
    <p:extLst>
      <p:ext uri="{BB962C8B-B14F-4D97-AF65-F5344CB8AC3E}">
        <p14:creationId xmlns:p14="http://schemas.microsoft.com/office/powerpoint/2010/main" val="3853783363"/>
      </p:ext>
    </p:extLst>
  </p:cSld>
  <p:clrMapOvr>
    <a:masterClrMapping/>
  </p:clrMapOvr>
  <p:transition advClick="0"/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1553" name="Group 2"/>
          <p:cNvGrpSpPr>
            <a:grpSpLocks/>
          </p:cNvGrpSpPr>
          <p:nvPr/>
        </p:nvGrpSpPr>
        <p:grpSpPr bwMode="auto">
          <a:xfrm>
            <a:off x="52388" y="2133600"/>
            <a:ext cx="3046412" cy="1376363"/>
            <a:chOff x="75387" y="1450110"/>
            <a:chExt cx="3480611" cy="1573218"/>
          </a:xfrm>
        </p:grpSpPr>
        <p:sp>
          <p:nvSpPr>
            <p:cNvPr id="20" name="Oval 19"/>
            <p:cNvSpPr/>
            <p:nvPr/>
          </p:nvSpPr>
          <p:spPr>
            <a:xfrm>
              <a:off x="225929" y="1849312"/>
              <a:ext cx="1621504" cy="754854"/>
            </a:xfrm>
            <a:prstGeom prst="ellipse">
              <a:avLst/>
            </a:prstGeom>
            <a:noFill/>
            <a:ln w="762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0" name="Oval 9"/>
            <p:cNvSpPr/>
            <p:nvPr/>
          </p:nvSpPr>
          <p:spPr>
            <a:xfrm>
              <a:off x="436325" y="2068873"/>
              <a:ext cx="268437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1" name="Oval 10"/>
            <p:cNvSpPr/>
            <p:nvPr/>
          </p:nvSpPr>
          <p:spPr>
            <a:xfrm>
              <a:off x="2094105" y="2068873"/>
              <a:ext cx="266624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2" name="Oval 11"/>
            <p:cNvSpPr/>
            <p:nvPr/>
          </p:nvSpPr>
          <p:spPr>
            <a:xfrm>
              <a:off x="1265216" y="2068873"/>
              <a:ext cx="266623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3" name="Oval 12"/>
            <p:cNvSpPr/>
            <p:nvPr/>
          </p:nvSpPr>
          <p:spPr>
            <a:xfrm>
              <a:off x="2921181" y="2068873"/>
              <a:ext cx="266624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9" name="Oval 8"/>
            <p:cNvSpPr/>
            <p:nvPr/>
          </p:nvSpPr>
          <p:spPr>
            <a:xfrm>
              <a:off x="153378" y="1617049"/>
              <a:ext cx="2535641" cy="1259300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4" name="Oval 13"/>
            <p:cNvSpPr/>
            <p:nvPr/>
          </p:nvSpPr>
          <p:spPr>
            <a:xfrm>
              <a:off x="75387" y="1450110"/>
              <a:ext cx="3480611" cy="1573218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</p:grpSp>
      <p:grpSp>
        <p:nvGrpSpPr>
          <p:cNvPr id="791554" name="Group 26"/>
          <p:cNvGrpSpPr>
            <a:grpSpLocks/>
          </p:cNvGrpSpPr>
          <p:nvPr/>
        </p:nvGrpSpPr>
        <p:grpSpPr bwMode="auto">
          <a:xfrm>
            <a:off x="2924175" y="466725"/>
            <a:ext cx="3046413" cy="1376363"/>
            <a:chOff x="75387" y="1450110"/>
            <a:chExt cx="3480611" cy="1573218"/>
          </a:xfrm>
        </p:grpSpPr>
        <p:sp>
          <p:nvSpPr>
            <p:cNvPr id="32" name="Oval 31"/>
            <p:cNvSpPr/>
            <p:nvPr/>
          </p:nvSpPr>
          <p:spPr>
            <a:xfrm>
              <a:off x="215047" y="1829352"/>
              <a:ext cx="1621504" cy="753039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33" name="Oval 32"/>
            <p:cNvSpPr/>
            <p:nvPr/>
          </p:nvSpPr>
          <p:spPr>
            <a:xfrm>
              <a:off x="436326" y="2068873"/>
              <a:ext cx="268437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34" name="Oval 33"/>
            <p:cNvSpPr/>
            <p:nvPr/>
          </p:nvSpPr>
          <p:spPr>
            <a:xfrm>
              <a:off x="2094105" y="2068873"/>
              <a:ext cx="266623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35" name="Oval 34"/>
            <p:cNvSpPr/>
            <p:nvPr/>
          </p:nvSpPr>
          <p:spPr>
            <a:xfrm>
              <a:off x="1265215" y="2068873"/>
              <a:ext cx="266624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36" name="Oval 35"/>
            <p:cNvSpPr/>
            <p:nvPr/>
          </p:nvSpPr>
          <p:spPr>
            <a:xfrm>
              <a:off x="2921181" y="2068873"/>
              <a:ext cx="266623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37" name="Oval 36"/>
            <p:cNvSpPr/>
            <p:nvPr/>
          </p:nvSpPr>
          <p:spPr>
            <a:xfrm>
              <a:off x="1927239" y="1818465"/>
              <a:ext cx="1434686" cy="829250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38" name="Oval 37"/>
            <p:cNvSpPr/>
            <p:nvPr/>
          </p:nvSpPr>
          <p:spPr>
            <a:xfrm>
              <a:off x="75387" y="1450110"/>
              <a:ext cx="3480611" cy="1573218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</p:grpSp>
      <p:cxnSp>
        <p:nvCxnSpPr>
          <p:cNvPr id="64" name="Straight Arrow Connector 63"/>
          <p:cNvCxnSpPr/>
          <p:nvPr/>
        </p:nvCxnSpPr>
        <p:spPr>
          <a:xfrm flipV="1">
            <a:off x="2862263" y="1773238"/>
            <a:ext cx="495300" cy="492125"/>
          </a:xfrm>
          <a:prstGeom prst="straightConnector1">
            <a:avLst/>
          </a:prstGeom>
          <a:ln w="76200">
            <a:solidFill>
              <a:schemeClr val="accent2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1556" name="TextBox 64"/>
          <p:cNvSpPr txBox="1">
            <a:spLocks noChangeArrowheads="1"/>
          </p:cNvSpPr>
          <p:nvPr/>
        </p:nvSpPr>
        <p:spPr bwMode="auto">
          <a:xfrm>
            <a:off x="2295525" y="1303338"/>
            <a:ext cx="496888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4000" i="1">
                <a:latin typeface="Times New Roman" pitchFamily="18" charset="0"/>
                <a:cs typeface="Times New Roman" pitchFamily="18" charset="0"/>
              </a:rPr>
              <a:t>F</a:t>
            </a:r>
          </a:p>
        </p:txBody>
      </p:sp>
      <p:grpSp>
        <p:nvGrpSpPr>
          <p:cNvPr id="791557" name="Group 20"/>
          <p:cNvGrpSpPr>
            <a:grpSpLocks/>
          </p:cNvGrpSpPr>
          <p:nvPr/>
        </p:nvGrpSpPr>
        <p:grpSpPr bwMode="auto">
          <a:xfrm>
            <a:off x="5924550" y="2214563"/>
            <a:ext cx="3044825" cy="1376362"/>
            <a:chOff x="75387" y="1450110"/>
            <a:chExt cx="3480611" cy="1573218"/>
          </a:xfrm>
        </p:grpSpPr>
        <p:sp>
          <p:nvSpPr>
            <p:cNvPr id="22" name="Oval 21"/>
            <p:cNvSpPr/>
            <p:nvPr/>
          </p:nvSpPr>
          <p:spPr>
            <a:xfrm>
              <a:off x="436515" y="2068872"/>
              <a:ext cx="266762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23" name="Oval 22"/>
            <p:cNvSpPr/>
            <p:nvPr/>
          </p:nvSpPr>
          <p:spPr>
            <a:xfrm>
              <a:off x="2093343" y="2068872"/>
              <a:ext cx="266763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24" name="Oval 23"/>
            <p:cNvSpPr/>
            <p:nvPr/>
          </p:nvSpPr>
          <p:spPr>
            <a:xfrm>
              <a:off x="1265836" y="2068872"/>
              <a:ext cx="266763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25" name="Oval 24"/>
            <p:cNvSpPr/>
            <p:nvPr/>
          </p:nvSpPr>
          <p:spPr>
            <a:xfrm>
              <a:off x="2922665" y="2068872"/>
              <a:ext cx="266762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26" name="Oval 25"/>
            <p:cNvSpPr/>
            <p:nvPr/>
          </p:nvSpPr>
          <p:spPr>
            <a:xfrm>
              <a:off x="1031739" y="1658783"/>
              <a:ext cx="2428080" cy="1164944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28" name="Oval 27"/>
            <p:cNvSpPr/>
            <p:nvPr/>
          </p:nvSpPr>
          <p:spPr>
            <a:xfrm>
              <a:off x="75387" y="1450110"/>
              <a:ext cx="3480611" cy="1573218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</p:grpSp>
      <p:sp>
        <p:nvSpPr>
          <p:cNvPr id="29" name="Oval 28"/>
          <p:cNvSpPr/>
          <p:nvPr/>
        </p:nvSpPr>
        <p:spPr>
          <a:xfrm>
            <a:off x="7542213" y="2530475"/>
            <a:ext cx="1255712" cy="727075"/>
          </a:xfrm>
          <a:prstGeom prst="ellipse">
            <a:avLst/>
          </a:prstGeom>
          <a:noFill/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cxnSp>
        <p:nvCxnSpPr>
          <p:cNvPr id="30" name="Straight Arrow Connector 29"/>
          <p:cNvCxnSpPr/>
          <p:nvPr/>
        </p:nvCxnSpPr>
        <p:spPr>
          <a:xfrm>
            <a:off x="5807075" y="1773238"/>
            <a:ext cx="550863" cy="476250"/>
          </a:xfrm>
          <a:prstGeom prst="straightConnector1">
            <a:avLst/>
          </a:prstGeom>
          <a:ln w="76200">
            <a:solidFill>
              <a:schemeClr val="accent2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1560" name="TextBox 38"/>
          <p:cNvSpPr txBox="1">
            <a:spLocks noChangeArrowheads="1"/>
          </p:cNvSpPr>
          <p:nvPr/>
        </p:nvSpPr>
        <p:spPr bwMode="auto">
          <a:xfrm>
            <a:off x="6224588" y="1323975"/>
            <a:ext cx="498475" cy="706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4000" i="1">
                <a:latin typeface="Times New Roman" pitchFamily="18" charset="0"/>
                <a:cs typeface="Times New Roman" pitchFamily="18" charset="0"/>
              </a:rPr>
              <a:t>F</a:t>
            </a:r>
          </a:p>
        </p:txBody>
      </p:sp>
      <p:grpSp>
        <p:nvGrpSpPr>
          <p:cNvPr id="791561" name="Group 30"/>
          <p:cNvGrpSpPr>
            <a:grpSpLocks/>
          </p:cNvGrpSpPr>
          <p:nvPr/>
        </p:nvGrpSpPr>
        <p:grpSpPr bwMode="auto">
          <a:xfrm>
            <a:off x="1223963" y="4651375"/>
            <a:ext cx="3044825" cy="1376363"/>
            <a:chOff x="75387" y="1450110"/>
            <a:chExt cx="3480611" cy="1573218"/>
          </a:xfrm>
        </p:grpSpPr>
        <p:sp>
          <p:nvSpPr>
            <p:cNvPr id="40" name="Oval 39"/>
            <p:cNvSpPr/>
            <p:nvPr/>
          </p:nvSpPr>
          <p:spPr>
            <a:xfrm>
              <a:off x="964594" y="1829352"/>
              <a:ext cx="1622349" cy="753039"/>
            </a:xfrm>
            <a:prstGeom prst="ellipse">
              <a:avLst/>
            </a:prstGeom>
            <a:noFill/>
            <a:ln w="762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41" name="Oval 40"/>
            <p:cNvSpPr/>
            <p:nvPr/>
          </p:nvSpPr>
          <p:spPr>
            <a:xfrm>
              <a:off x="436513" y="2068873"/>
              <a:ext cx="266763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42" name="Oval 41"/>
            <p:cNvSpPr/>
            <p:nvPr/>
          </p:nvSpPr>
          <p:spPr>
            <a:xfrm>
              <a:off x="2093343" y="2068873"/>
              <a:ext cx="266762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43" name="Oval 42"/>
            <p:cNvSpPr/>
            <p:nvPr/>
          </p:nvSpPr>
          <p:spPr>
            <a:xfrm>
              <a:off x="1265836" y="2068873"/>
              <a:ext cx="266762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44" name="Oval 43"/>
            <p:cNvSpPr/>
            <p:nvPr/>
          </p:nvSpPr>
          <p:spPr>
            <a:xfrm>
              <a:off x="2922664" y="2068873"/>
              <a:ext cx="266763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45" name="Oval 44"/>
            <p:cNvSpPr/>
            <p:nvPr/>
          </p:nvSpPr>
          <p:spPr>
            <a:xfrm>
              <a:off x="173381" y="1606162"/>
              <a:ext cx="2536963" cy="1261115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46" name="Oval 45"/>
            <p:cNvSpPr/>
            <p:nvPr/>
          </p:nvSpPr>
          <p:spPr>
            <a:xfrm>
              <a:off x="75387" y="1450110"/>
              <a:ext cx="3480611" cy="1573218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</p:grpSp>
      <p:cxnSp>
        <p:nvCxnSpPr>
          <p:cNvPr id="47" name="Straight Arrow Connector 46"/>
          <p:cNvCxnSpPr/>
          <p:nvPr/>
        </p:nvCxnSpPr>
        <p:spPr>
          <a:xfrm>
            <a:off x="2052638" y="3825875"/>
            <a:ext cx="404812" cy="644525"/>
          </a:xfrm>
          <a:prstGeom prst="straightConnector1">
            <a:avLst/>
          </a:prstGeom>
          <a:ln w="76200">
            <a:solidFill>
              <a:schemeClr val="accent2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1563" name="TextBox 47"/>
          <p:cNvSpPr txBox="1">
            <a:spLocks noChangeArrowheads="1"/>
          </p:cNvSpPr>
          <p:nvPr/>
        </p:nvSpPr>
        <p:spPr bwMode="auto">
          <a:xfrm>
            <a:off x="1438275" y="3825875"/>
            <a:ext cx="496888" cy="706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4000" i="1">
                <a:latin typeface="Times New Roman" pitchFamily="18" charset="0"/>
                <a:cs typeface="Times New Roman" pitchFamily="18" charset="0"/>
              </a:rPr>
              <a:t>F</a:t>
            </a:r>
          </a:p>
        </p:txBody>
      </p:sp>
    </p:spTree>
  </p:cSld>
  <p:clrMapOvr>
    <a:masterClrMapping/>
  </p:clrMapOvr>
  <p:transition advClick="0"/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2577" name="Group 2"/>
          <p:cNvGrpSpPr>
            <a:grpSpLocks/>
          </p:cNvGrpSpPr>
          <p:nvPr/>
        </p:nvGrpSpPr>
        <p:grpSpPr bwMode="auto">
          <a:xfrm>
            <a:off x="52388" y="2133600"/>
            <a:ext cx="3046412" cy="1376363"/>
            <a:chOff x="75387" y="1450110"/>
            <a:chExt cx="3480611" cy="1573218"/>
          </a:xfrm>
        </p:grpSpPr>
        <p:sp>
          <p:nvSpPr>
            <p:cNvPr id="20" name="Oval 19"/>
            <p:cNvSpPr/>
            <p:nvPr/>
          </p:nvSpPr>
          <p:spPr>
            <a:xfrm>
              <a:off x="225929" y="1849312"/>
              <a:ext cx="1621504" cy="754854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0" name="Oval 9"/>
            <p:cNvSpPr/>
            <p:nvPr/>
          </p:nvSpPr>
          <p:spPr>
            <a:xfrm>
              <a:off x="436325" y="2068873"/>
              <a:ext cx="268437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1" name="Oval 10"/>
            <p:cNvSpPr/>
            <p:nvPr/>
          </p:nvSpPr>
          <p:spPr>
            <a:xfrm>
              <a:off x="2094105" y="2068873"/>
              <a:ext cx="266624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2" name="Oval 11"/>
            <p:cNvSpPr/>
            <p:nvPr/>
          </p:nvSpPr>
          <p:spPr>
            <a:xfrm>
              <a:off x="1265216" y="2068873"/>
              <a:ext cx="266623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3" name="Oval 12"/>
            <p:cNvSpPr/>
            <p:nvPr/>
          </p:nvSpPr>
          <p:spPr>
            <a:xfrm>
              <a:off x="2921181" y="2068873"/>
              <a:ext cx="266624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9" name="Oval 8"/>
            <p:cNvSpPr/>
            <p:nvPr/>
          </p:nvSpPr>
          <p:spPr>
            <a:xfrm>
              <a:off x="153378" y="1617049"/>
              <a:ext cx="2535641" cy="1259300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4" name="Oval 13"/>
            <p:cNvSpPr/>
            <p:nvPr/>
          </p:nvSpPr>
          <p:spPr>
            <a:xfrm>
              <a:off x="75387" y="1450110"/>
              <a:ext cx="3480611" cy="1573218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</p:grpSp>
      <p:grpSp>
        <p:nvGrpSpPr>
          <p:cNvPr id="792578" name="Group 26"/>
          <p:cNvGrpSpPr>
            <a:grpSpLocks/>
          </p:cNvGrpSpPr>
          <p:nvPr/>
        </p:nvGrpSpPr>
        <p:grpSpPr bwMode="auto">
          <a:xfrm>
            <a:off x="2924175" y="466725"/>
            <a:ext cx="3046413" cy="1376363"/>
            <a:chOff x="75387" y="1450110"/>
            <a:chExt cx="3480611" cy="1573218"/>
          </a:xfrm>
        </p:grpSpPr>
        <p:sp>
          <p:nvSpPr>
            <p:cNvPr id="32" name="Oval 31"/>
            <p:cNvSpPr/>
            <p:nvPr/>
          </p:nvSpPr>
          <p:spPr>
            <a:xfrm>
              <a:off x="215047" y="1829352"/>
              <a:ext cx="1621504" cy="753039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33" name="Oval 32"/>
            <p:cNvSpPr/>
            <p:nvPr/>
          </p:nvSpPr>
          <p:spPr>
            <a:xfrm>
              <a:off x="436326" y="2068873"/>
              <a:ext cx="268437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34" name="Oval 33"/>
            <p:cNvSpPr/>
            <p:nvPr/>
          </p:nvSpPr>
          <p:spPr>
            <a:xfrm>
              <a:off x="2094105" y="2068873"/>
              <a:ext cx="266623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35" name="Oval 34"/>
            <p:cNvSpPr/>
            <p:nvPr/>
          </p:nvSpPr>
          <p:spPr>
            <a:xfrm>
              <a:off x="1265215" y="2068873"/>
              <a:ext cx="266624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36" name="Oval 35"/>
            <p:cNvSpPr/>
            <p:nvPr/>
          </p:nvSpPr>
          <p:spPr>
            <a:xfrm>
              <a:off x="2921181" y="2068873"/>
              <a:ext cx="266623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37" name="Oval 36"/>
            <p:cNvSpPr/>
            <p:nvPr/>
          </p:nvSpPr>
          <p:spPr>
            <a:xfrm>
              <a:off x="1927239" y="1818465"/>
              <a:ext cx="1434686" cy="829250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38" name="Oval 37"/>
            <p:cNvSpPr/>
            <p:nvPr/>
          </p:nvSpPr>
          <p:spPr>
            <a:xfrm>
              <a:off x="75387" y="1450110"/>
              <a:ext cx="3480611" cy="1573218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</p:grpSp>
      <p:cxnSp>
        <p:nvCxnSpPr>
          <p:cNvPr id="64" name="Straight Arrow Connector 63"/>
          <p:cNvCxnSpPr/>
          <p:nvPr/>
        </p:nvCxnSpPr>
        <p:spPr>
          <a:xfrm flipV="1">
            <a:off x="2862263" y="1773238"/>
            <a:ext cx="495300" cy="492125"/>
          </a:xfrm>
          <a:prstGeom prst="straightConnector1">
            <a:avLst/>
          </a:prstGeom>
          <a:ln w="76200">
            <a:solidFill>
              <a:schemeClr val="accent2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2580" name="TextBox 64"/>
          <p:cNvSpPr txBox="1">
            <a:spLocks noChangeArrowheads="1"/>
          </p:cNvSpPr>
          <p:nvPr/>
        </p:nvSpPr>
        <p:spPr bwMode="auto">
          <a:xfrm>
            <a:off x="2295525" y="1303338"/>
            <a:ext cx="496888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4000" i="1">
                <a:latin typeface="Times New Roman" pitchFamily="18" charset="0"/>
                <a:cs typeface="Times New Roman" pitchFamily="18" charset="0"/>
              </a:rPr>
              <a:t>F</a:t>
            </a:r>
          </a:p>
        </p:txBody>
      </p:sp>
      <p:grpSp>
        <p:nvGrpSpPr>
          <p:cNvPr id="792581" name="Group 20"/>
          <p:cNvGrpSpPr>
            <a:grpSpLocks/>
          </p:cNvGrpSpPr>
          <p:nvPr/>
        </p:nvGrpSpPr>
        <p:grpSpPr bwMode="auto">
          <a:xfrm>
            <a:off x="5924550" y="2214563"/>
            <a:ext cx="3044825" cy="1376362"/>
            <a:chOff x="75387" y="1450110"/>
            <a:chExt cx="3480611" cy="1573218"/>
          </a:xfrm>
        </p:grpSpPr>
        <p:sp>
          <p:nvSpPr>
            <p:cNvPr id="22" name="Oval 21"/>
            <p:cNvSpPr/>
            <p:nvPr/>
          </p:nvSpPr>
          <p:spPr>
            <a:xfrm>
              <a:off x="436515" y="2068872"/>
              <a:ext cx="266762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23" name="Oval 22"/>
            <p:cNvSpPr/>
            <p:nvPr/>
          </p:nvSpPr>
          <p:spPr>
            <a:xfrm>
              <a:off x="2093343" y="2068872"/>
              <a:ext cx="266763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24" name="Oval 23"/>
            <p:cNvSpPr/>
            <p:nvPr/>
          </p:nvSpPr>
          <p:spPr>
            <a:xfrm>
              <a:off x="1265836" y="2068872"/>
              <a:ext cx="266763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25" name="Oval 24"/>
            <p:cNvSpPr/>
            <p:nvPr/>
          </p:nvSpPr>
          <p:spPr>
            <a:xfrm>
              <a:off x="2922665" y="2068872"/>
              <a:ext cx="266762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26" name="Oval 25"/>
            <p:cNvSpPr/>
            <p:nvPr/>
          </p:nvSpPr>
          <p:spPr>
            <a:xfrm>
              <a:off x="1031739" y="1658783"/>
              <a:ext cx="2428080" cy="1164944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28" name="Oval 27"/>
            <p:cNvSpPr/>
            <p:nvPr/>
          </p:nvSpPr>
          <p:spPr>
            <a:xfrm>
              <a:off x="75387" y="1450110"/>
              <a:ext cx="3480611" cy="1573218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</p:grpSp>
      <p:sp>
        <p:nvSpPr>
          <p:cNvPr id="29" name="Oval 28"/>
          <p:cNvSpPr/>
          <p:nvPr/>
        </p:nvSpPr>
        <p:spPr>
          <a:xfrm>
            <a:off x="7542213" y="2530475"/>
            <a:ext cx="1255712" cy="727075"/>
          </a:xfrm>
          <a:prstGeom prst="ellipse">
            <a:avLst/>
          </a:prstGeom>
          <a:noFill/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cxnSp>
        <p:nvCxnSpPr>
          <p:cNvPr id="30" name="Straight Arrow Connector 29"/>
          <p:cNvCxnSpPr/>
          <p:nvPr/>
        </p:nvCxnSpPr>
        <p:spPr>
          <a:xfrm>
            <a:off x="5807075" y="1773238"/>
            <a:ext cx="550863" cy="476250"/>
          </a:xfrm>
          <a:prstGeom prst="straightConnector1">
            <a:avLst/>
          </a:prstGeom>
          <a:ln w="76200">
            <a:solidFill>
              <a:schemeClr val="accent2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2584" name="TextBox 38"/>
          <p:cNvSpPr txBox="1">
            <a:spLocks noChangeArrowheads="1"/>
          </p:cNvSpPr>
          <p:nvPr/>
        </p:nvSpPr>
        <p:spPr bwMode="auto">
          <a:xfrm>
            <a:off x="6224588" y="1323975"/>
            <a:ext cx="498475" cy="706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4000" i="1">
                <a:latin typeface="Times New Roman" pitchFamily="18" charset="0"/>
                <a:cs typeface="Times New Roman" pitchFamily="18" charset="0"/>
              </a:rPr>
              <a:t>F</a:t>
            </a:r>
          </a:p>
        </p:txBody>
      </p:sp>
      <p:grpSp>
        <p:nvGrpSpPr>
          <p:cNvPr id="792585" name="Group 30"/>
          <p:cNvGrpSpPr>
            <a:grpSpLocks/>
          </p:cNvGrpSpPr>
          <p:nvPr/>
        </p:nvGrpSpPr>
        <p:grpSpPr bwMode="auto">
          <a:xfrm>
            <a:off x="1223963" y="4651375"/>
            <a:ext cx="3044825" cy="1376363"/>
            <a:chOff x="75387" y="1450110"/>
            <a:chExt cx="3480611" cy="1573218"/>
          </a:xfrm>
        </p:grpSpPr>
        <p:sp>
          <p:nvSpPr>
            <p:cNvPr id="40" name="Oval 39"/>
            <p:cNvSpPr/>
            <p:nvPr/>
          </p:nvSpPr>
          <p:spPr>
            <a:xfrm>
              <a:off x="964594" y="1829352"/>
              <a:ext cx="1622349" cy="753039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41" name="Oval 40"/>
            <p:cNvSpPr/>
            <p:nvPr/>
          </p:nvSpPr>
          <p:spPr>
            <a:xfrm>
              <a:off x="436513" y="2068873"/>
              <a:ext cx="266763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42" name="Oval 41"/>
            <p:cNvSpPr/>
            <p:nvPr/>
          </p:nvSpPr>
          <p:spPr>
            <a:xfrm>
              <a:off x="2093343" y="2068873"/>
              <a:ext cx="266762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43" name="Oval 42"/>
            <p:cNvSpPr/>
            <p:nvPr/>
          </p:nvSpPr>
          <p:spPr>
            <a:xfrm>
              <a:off x="1265836" y="2068873"/>
              <a:ext cx="266762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44" name="Oval 43"/>
            <p:cNvSpPr/>
            <p:nvPr/>
          </p:nvSpPr>
          <p:spPr>
            <a:xfrm>
              <a:off x="2922664" y="2068873"/>
              <a:ext cx="266763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45" name="Oval 44"/>
            <p:cNvSpPr/>
            <p:nvPr/>
          </p:nvSpPr>
          <p:spPr>
            <a:xfrm>
              <a:off x="173381" y="1606162"/>
              <a:ext cx="2536963" cy="1261115"/>
            </a:xfrm>
            <a:prstGeom prst="ellipse">
              <a:avLst/>
            </a:prstGeom>
            <a:noFill/>
            <a:ln w="762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46" name="Oval 45"/>
            <p:cNvSpPr/>
            <p:nvPr/>
          </p:nvSpPr>
          <p:spPr>
            <a:xfrm>
              <a:off x="75387" y="1450110"/>
              <a:ext cx="3480611" cy="1573218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</p:grpSp>
      <p:cxnSp>
        <p:nvCxnSpPr>
          <p:cNvPr id="47" name="Straight Arrow Connector 46"/>
          <p:cNvCxnSpPr/>
          <p:nvPr/>
        </p:nvCxnSpPr>
        <p:spPr>
          <a:xfrm>
            <a:off x="2052638" y="3825875"/>
            <a:ext cx="404812" cy="644525"/>
          </a:xfrm>
          <a:prstGeom prst="straightConnector1">
            <a:avLst/>
          </a:prstGeom>
          <a:ln w="76200">
            <a:solidFill>
              <a:schemeClr val="accent2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2587" name="TextBox 47"/>
          <p:cNvSpPr txBox="1">
            <a:spLocks noChangeArrowheads="1"/>
          </p:cNvSpPr>
          <p:nvPr/>
        </p:nvSpPr>
        <p:spPr bwMode="auto">
          <a:xfrm>
            <a:off x="1438275" y="3825875"/>
            <a:ext cx="496888" cy="706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4000" i="1">
                <a:latin typeface="Times New Roman" pitchFamily="18" charset="0"/>
                <a:cs typeface="Times New Roman" pitchFamily="18" charset="0"/>
              </a:rPr>
              <a:t>F</a:t>
            </a:r>
          </a:p>
        </p:txBody>
      </p:sp>
      <p:grpSp>
        <p:nvGrpSpPr>
          <p:cNvPr id="792588" name="Group 48"/>
          <p:cNvGrpSpPr>
            <a:grpSpLocks/>
          </p:cNvGrpSpPr>
          <p:nvPr/>
        </p:nvGrpSpPr>
        <p:grpSpPr bwMode="auto">
          <a:xfrm>
            <a:off x="5133975" y="4738688"/>
            <a:ext cx="3044825" cy="1376362"/>
            <a:chOff x="75387" y="1450110"/>
            <a:chExt cx="3480611" cy="1573218"/>
          </a:xfrm>
        </p:grpSpPr>
        <p:sp>
          <p:nvSpPr>
            <p:cNvPr id="50" name="Oval 49"/>
            <p:cNvSpPr/>
            <p:nvPr/>
          </p:nvSpPr>
          <p:spPr>
            <a:xfrm>
              <a:off x="953706" y="1829351"/>
              <a:ext cx="1622349" cy="753041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51" name="Oval 50"/>
            <p:cNvSpPr/>
            <p:nvPr/>
          </p:nvSpPr>
          <p:spPr>
            <a:xfrm>
              <a:off x="436515" y="2068872"/>
              <a:ext cx="266762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52" name="Oval 51"/>
            <p:cNvSpPr/>
            <p:nvPr/>
          </p:nvSpPr>
          <p:spPr>
            <a:xfrm>
              <a:off x="2093343" y="2068872"/>
              <a:ext cx="266763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53" name="Oval 52"/>
            <p:cNvSpPr/>
            <p:nvPr/>
          </p:nvSpPr>
          <p:spPr>
            <a:xfrm>
              <a:off x="1265836" y="2068872"/>
              <a:ext cx="266763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54" name="Oval 53"/>
            <p:cNvSpPr/>
            <p:nvPr/>
          </p:nvSpPr>
          <p:spPr>
            <a:xfrm>
              <a:off x="2922665" y="2068872"/>
              <a:ext cx="266762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55" name="Oval 54"/>
            <p:cNvSpPr/>
            <p:nvPr/>
          </p:nvSpPr>
          <p:spPr>
            <a:xfrm>
              <a:off x="861156" y="1606162"/>
              <a:ext cx="2535147" cy="1259301"/>
            </a:xfrm>
            <a:prstGeom prst="ellipse">
              <a:avLst/>
            </a:prstGeom>
            <a:noFill/>
            <a:ln w="762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56" name="Oval 55"/>
            <p:cNvSpPr/>
            <p:nvPr/>
          </p:nvSpPr>
          <p:spPr>
            <a:xfrm>
              <a:off x="75387" y="1450110"/>
              <a:ext cx="3480611" cy="1573218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</p:grpSp>
      <p:cxnSp>
        <p:nvCxnSpPr>
          <p:cNvPr id="57" name="Straight Arrow Connector 56"/>
          <p:cNvCxnSpPr/>
          <p:nvPr/>
        </p:nvCxnSpPr>
        <p:spPr>
          <a:xfrm>
            <a:off x="4365625" y="5400675"/>
            <a:ext cx="679450" cy="0"/>
          </a:xfrm>
          <a:prstGeom prst="straightConnector1">
            <a:avLst/>
          </a:prstGeom>
          <a:ln w="76200">
            <a:solidFill>
              <a:schemeClr val="accent2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2590" name="TextBox 57"/>
          <p:cNvSpPr txBox="1">
            <a:spLocks noChangeArrowheads="1"/>
          </p:cNvSpPr>
          <p:nvPr/>
        </p:nvSpPr>
        <p:spPr bwMode="auto">
          <a:xfrm>
            <a:off x="4425950" y="5621338"/>
            <a:ext cx="496888" cy="706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4000" i="1">
                <a:latin typeface="Times New Roman" pitchFamily="18" charset="0"/>
                <a:cs typeface="Times New Roman" pitchFamily="18" charset="0"/>
              </a:rPr>
              <a:t>F</a:t>
            </a:r>
          </a:p>
        </p:txBody>
      </p:sp>
    </p:spTree>
  </p:cSld>
  <p:clrMapOvr>
    <a:masterClrMapping/>
  </p:clrMapOvr>
  <p:transition advClick="0"/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3601" name="Group 2"/>
          <p:cNvGrpSpPr>
            <a:grpSpLocks/>
          </p:cNvGrpSpPr>
          <p:nvPr/>
        </p:nvGrpSpPr>
        <p:grpSpPr bwMode="auto">
          <a:xfrm>
            <a:off x="52388" y="2133600"/>
            <a:ext cx="3046412" cy="1376363"/>
            <a:chOff x="75387" y="1450110"/>
            <a:chExt cx="3480611" cy="1573218"/>
          </a:xfrm>
        </p:grpSpPr>
        <p:sp>
          <p:nvSpPr>
            <p:cNvPr id="20" name="Oval 19"/>
            <p:cNvSpPr/>
            <p:nvPr/>
          </p:nvSpPr>
          <p:spPr>
            <a:xfrm>
              <a:off x="225929" y="1849312"/>
              <a:ext cx="1621504" cy="754854"/>
            </a:xfrm>
            <a:prstGeom prst="ellipse">
              <a:avLst/>
            </a:prstGeom>
            <a:noFill/>
            <a:ln w="190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0" name="Oval 9"/>
            <p:cNvSpPr/>
            <p:nvPr/>
          </p:nvSpPr>
          <p:spPr>
            <a:xfrm>
              <a:off x="436325" y="2068873"/>
              <a:ext cx="268437" cy="268554"/>
            </a:xfrm>
            <a:prstGeom prst="ellipse">
              <a:avLst/>
            </a:prstGeom>
            <a:solidFill>
              <a:srgbClr val="92D050"/>
            </a:solidFill>
            <a:ln w="19050"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1" name="Oval 10"/>
            <p:cNvSpPr/>
            <p:nvPr/>
          </p:nvSpPr>
          <p:spPr>
            <a:xfrm>
              <a:off x="2094105" y="2068873"/>
              <a:ext cx="266624" cy="268554"/>
            </a:xfrm>
            <a:prstGeom prst="ellipse">
              <a:avLst/>
            </a:prstGeom>
            <a:solidFill>
              <a:srgbClr val="92D050"/>
            </a:solidFill>
            <a:ln w="19050"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2" name="Oval 11"/>
            <p:cNvSpPr/>
            <p:nvPr/>
          </p:nvSpPr>
          <p:spPr>
            <a:xfrm>
              <a:off x="1265216" y="2068873"/>
              <a:ext cx="266623" cy="268554"/>
            </a:xfrm>
            <a:prstGeom prst="ellipse">
              <a:avLst/>
            </a:prstGeom>
            <a:solidFill>
              <a:srgbClr val="92D050"/>
            </a:solidFill>
            <a:ln w="19050"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3" name="Oval 12"/>
            <p:cNvSpPr/>
            <p:nvPr/>
          </p:nvSpPr>
          <p:spPr>
            <a:xfrm>
              <a:off x="2921181" y="2068873"/>
              <a:ext cx="266624" cy="268554"/>
            </a:xfrm>
            <a:prstGeom prst="ellipse">
              <a:avLst/>
            </a:prstGeom>
            <a:solidFill>
              <a:srgbClr val="92D050"/>
            </a:solidFill>
            <a:ln w="19050"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9" name="Oval 8"/>
            <p:cNvSpPr/>
            <p:nvPr/>
          </p:nvSpPr>
          <p:spPr>
            <a:xfrm>
              <a:off x="153378" y="1617049"/>
              <a:ext cx="2535641" cy="1259300"/>
            </a:xfrm>
            <a:prstGeom prst="ellipse">
              <a:avLst/>
            </a:prstGeom>
            <a:noFill/>
            <a:ln w="190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14" name="Oval 13"/>
            <p:cNvSpPr/>
            <p:nvPr/>
          </p:nvSpPr>
          <p:spPr>
            <a:xfrm>
              <a:off x="75387" y="1450110"/>
              <a:ext cx="3480611" cy="1573218"/>
            </a:xfrm>
            <a:prstGeom prst="ellipse">
              <a:avLst/>
            </a:prstGeom>
            <a:noFill/>
            <a:ln w="190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</p:grpSp>
      <p:grpSp>
        <p:nvGrpSpPr>
          <p:cNvPr id="793602" name="Group 26"/>
          <p:cNvGrpSpPr>
            <a:grpSpLocks/>
          </p:cNvGrpSpPr>
          <p:nvPr/>
        </p:nvGrpSpPr>
        <p:grpSpPr bwMode="auto">
          <a:xfrm>
            <a:off x="2924175" y="466725"/>
            <a:ext cx="3046413" cy="1376363"/>
            <a:chOff x="75387" y="1450110"/>
            <a:chExt cx="3480611" cy="1573218"/>
          </a:xfrm>
        </p:grpSpPr>
        <p:sp>
          <p:nvSpPr>
            <p:cNvPr id="32" name="Oval 31"/>
            <p:cNvSpPr/>
            <p:nvPr/>
          </p:nvSpPr>
          <p:spPr>
            <a:xfrm>
              <a:off x="215047" y="1829352"/>
              <a:ext cx="1621504" cy="753039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33" name="Oval 32"/>
            <p:cNvSpPr/>
            <p:nvPr/>
          </p:nvSpPr>
          <p:spPr>
            <a:xfrm>
              <a:off x="436326" y="2068873"/>
              <a:ext cx="268437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34" name="Oval 33"/>
            <p:cNvSpPr/>
            <p:nvPr/>
          </p:nvSpPr>
          <p:spPr>
            <a:xfrm>
              <a:off x="2094105" y="2068873"/>
              <a:ext cx="266623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35" name="Oval 34"/>
            <p:cNvSpPr/>
            <p:nvPr/>
          </p:nvSpPr>
          <p:spPr>
            <a:xfrm>
              <a:off x="1265215" y="2068873"/>
              <a:ext cx="266624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36" name="Oval 35"/>
            <p:cNvSpPr/>
            <p:nvPr/>
          </p:nvSpPr>
          <p:spPr>
            <a:xfrm>
              <a:off x="2921181" y="2068873"/>
              <a:ext cx="266623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37" name="Oval 36"/>
            <p:cNvSpPr/>
            <p:nvPr/>
          </p:nvSpPr>
          <p:spPr>
            <a:xfrm>
              <a:off x="1927239" y="1818465"/>
              <a:ext cx="1434686" cy="829250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38" name="Oval 37"/>
            <p:cNvSpPr/>
            <p:nvPr/>
          </p:nvSpPr>
          <p:spPr>
            <a:xfrm>
              <a:off x="75387" y="1450110"/>
              <a:ext cx="3480611" cy="1573218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</p:grpSp>
      <p:cxnSp>
        <p:nvCxnSpPr>
          <p:cNvPr id="64" name="Straight Arrow Connector 63"/>
          <p:cNvCxnSpPr/>
          <p:nvPr/>
        </p:nvCxnSpPr>
        <p:spPr>
          <a:xfrm flipV="1">
            <a:off x="2862263" y="1773238"/>
            <a:ext cx="495300" cy="492125"/>
          </a:xfrm>
          <a:prstGeom prst="straightConnector1">
            <a:avLst/>
          </a:prstGeom>
          <a:ln w="76200">
            <a:solidFill>
              <a:schemeClr val="accent2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3604" name="TextBox 64"/>
          <p:cNvSpPr txBox="1">
            <a:spLocks noChangeArrowheads="1"/>
          </p:cNvSpPr>
          <p:nvPr/>
        </p:nvSpPr>
        <p:spPr bwMode="auto">
          <a:xfrm>
            <a:off x="2295525" y="1303338"/>
            <a:ext cx="496888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4000" i="1" dirty="0">
                <a:latin typeface="Times New Roman" pitchFamily="18" charset="0"/>
                <a:cs typeface="Times New Roman" pitchFamily="18" charset="0"/>
              </a:rPr>
              <a:t>F</a:t>
            </a:r>
          </a:p>
        </p:txBody>
      </p:sp>
      <p:grpSp>
        <p:nvGrpSpPr>
          <p:cNvPr id="793605" name="Group 20"/>
          <p:cNvGrpSpPr>
            <a:grpSpLocks/>
          </p:cNvGrpSpPr>
          <p:nvPr/>
        </p:nvGrpSpPr>
        <p:grpSpPr bwMode="auto">
          <a:xfrm>
            <a:off x="5924550" y="2214563"/>
            <a:ext cx="3044825" cy="1376362"/>
            <a:chOff x="75387" y="1450110"/>
            <a:chExt cx="3480611" cy="1573218"/>
          </a:xfrm>
        </p:grpSpPr>
        <p:sp>
          <p:nvSpPr>
            <p:cNvPr id="22" name="Oval 21"/>
            <p:cNvSpPr/>
            <p:nvPr/>
          </p:nvSpPr>
          <p:spPr>
            <a:xfrm>
              <a:off x="436515" y="2068872"/>
              <a:ext cx="266762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23" name="Oval 22"/>
            <p:cNvSpPr/>
            <p:nvPr/>
          </p:nvSpPr>
          <p:spPr>
            <a:xfrm>
              <a:off x="2093343" y="2068872"/>
              <a:ext cx="266763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24" name="Oval 23"/>
            <p:cNvSpPr/>
            <p:nvPr/>
          </p:nvSpPr>
          <p:spPr>
            <a:xfrm>
              <a:off x="1265836" y="2068872"/>
              <a:ext cx="266763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25" name="Oval 24"/>
            <p:cNvSpPr/>
            <p:nvPr/>
          </p:nvSpPr>
          <p:spPr>
            <a:xfrm>
              <a:off x="2922665" y="2068872"/>
              <a:ext cx="266762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26" name="Oval 25"/>
            <p:cNvSpPr/>
            <p:nvPr/>
          </p:nvSpPr>
          <p:spPr>
            <a:xfrm>
              <a:off x="1031739" y="1658783"/>
              <a:ext cx="2428080" cy="1164944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28" name="Oval 27"/>
            <p:cNvSpPr/>
            <p:nvPr/>
          </p:nvSpPr>
          <p:spPr>
            <a:xfrm>
              <a:off x="75387" y="1450110"/>
              <a:ext cx="3480611" cy="1573218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</p:grpSp>
      <p:sp>
        <p:nvSpPr>
          <p:cNvPr id="29" name="Oval 28"/>
          <p:cNvSpPr/>
          <p:nvPr/>
        </p:nvSpPr>
        <p:spPr>
          <a:xfrm>
            <a:off x="7542213" y="2530475"/>
            <a:ext cx="1255712" cy="727075"/>
          </a:xfrm>
          <a:prstGeom prst="ellipse">
            <a:avLst/>
          </a:prstGeom>
          <a:noFill/>
          <a:ln w="762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/>
          </a:p>
        </p:txBody>
      </p:sp>
      <p:cxnSp>
        <p:nvCxnSpPr>
          <p:cNvPr id="30" name="Straight Arrow Connector 29"/>
          <p:cNvCxnSpPr/>
          <p:nvPr/>
        </p:nvCxnSpPr>
        <p:spPr>
          <a:xfrm>
            <a:off x="5807075" y="1773238"/>
            <a:ext cx="550863" cy="476250"/>
          </a:xfrm>
          <a:prstGeom prst="straightConnector1">
            <a:avLst/>
          </a:prstGeom>
          <a:ln w="76200">
            <a:solidFill>
              <a:schemeClr val="accent2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3608" name="TextBox 38"/>
          <p:cNvSpPr txBox="1">
            <a:spLocks noChangeArrowheads="1"/>
          </p:cNvSpPr>
          <p:nvPr/>
        </p:nvSpPr>
        <p:spPr bwMode="auto">
          <a:xfrm>
            <a:off x="6224588" y="1323975"/>
            <a:ext cx="498475" cy="706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4000" i="1">
                <a:latin typeface="Times New Roman" pitchFamily="18" charset="0"/>
                <a:cs typeface="Times New Roman" pitchFamily="18" charset="0"/>
              </a:rPr>
              <a:t>F</a:t>
            </a:r>
          </a:p>
        </p:txBody>
      </p:sp>
      <p:grpSp>
        <p:nvGrpSpPr>
          <p:cNvPr id="793609" name="Group 30"/>
          <p:cNvGrpSpPr>
            <a:grpSpLocks/>
          </p:cNvGrpSpPr>
          <p:nvPr/>
        </p:nvGrpSpPr>
        <p:grpSpPr bwMode="auto">
          <a:xfrm>
            <a:off x="1223963" y="4651375"/>
            <a:ext cx="3044825" cy="1376363"/>
            <a:chOff x="75387" y="1450110"/>
            <a:chExt cx="3480611" cy="1573218"/>
          </a:xfrm>
        </p:grpSpPr>
        <p:sp>
          <p:nvSpPr>
            <p:cNvPr id="40" name="Oval 39"/>
            <p:cNvSpPr/>
            <p:nvPr/>
          </p:nvSpPr>
          <p:spPr>
            <a:xfrm>
              <a:off x="964594" y="1829352"/>
              <a:ext cx="1622349" cy="753039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41" name="Oval 40"/>
            <p:cNvSpPr/>
            <p:nvPr/>
          </p:nvSpPr>
          <p:spPr>
            <a:xfrm>
              <a:off x="436513" y="2068873"/>
              <a:ext cx="266763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42" name="Oval 41"/>
            <p:cNvSpPr/>
            <p:nvPr/>
          </p:nvSpPr>
          <p:spPr>
            <a:xfrm>
              <a:off x="2093343" y="2068873"/>
              <a:ext cx="266762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43" name="Oval 42"/>
            <p:cNvSpPr/>
            <p:nvPr/>
          </p:nvSpPr>
          <p:spPr>
            <a:xfrm>
              <a:off x="1265836" y="2068873"/>
              <a:ext cx="266762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44" name="Oval 43"/>
            <p:cNvSpPr/>
            <p:nvPr/>
          </p:nvSpPr>
          <p:spPr>
            <a:xfrm>
              <a:off x="2922664" y="2068873"/>
              <a:ext cx="266763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45" name="Oval 44"/>
            <p:cNvSpPr/>
            <p:nvPr/>
          </p:nvSpPr>
          <p:spPr>
            <a:xfrm>
              <a:off x="173381" y="1606162"/>
              <a:ext cx="2536963" cy="1261115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46" name="Oval 45"/>
            <p:cNvSpPr/>
            <p:nvPr/>
          </p:nvSpPr>
          <p:spPr>
            <a:xfrm>
              <a:off x="75387" y="1450110"/>
              <a:ext cx="3480611" cy="1573218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</p:grpSp>
      <p:cxnSp>
        <p:nvCxnSpPr>
          <p:cNvPr id="47" name="Straight Arrow Connector 46"/>
          <p:cNvCxnSpPr/>
          <p:nvPr/>
        </p:nvCxnSpPr>
        <p:spPr>
          <a:xfrm>
            <a:off x="2052638" y="3825875"/>
            <a:ext cx="404812" cy="644525"/>
          </a:xfrm>
          <a:prstGeom prst="straightConnector1">
            <a:avLst/>
          </a:prstGeom>
          <a:ln w="76200">
            <a:solidFill>
              <a:schemeClr val="accent2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3611" name="TextBox 47"/>
          <p:cNvSpPr txBox="1">
            <a:spLocks noChangeArrowheads="1"/>
          </p:cNvSpPr>
          <p:nvPr/>
        </p:nvSpPr>
        <p:spPr bwMode="auto">
          <a:xfrm>
            <a:off x="1438275" y="3825875"/>
            <a:ext cx="496888" cy="706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4000" i="1">
                <a:latin typeface="Times New Roman" pitchFamily="18" charset="0"/>
                <a:cs typeface="Times New Roman" pitchFamily="18" charset="0"/>
              </a:rPr>
              <a:t>F</a:t>
            </a:r>
          </a:p>
        </p:txBody>
      </p:sp>
      <p:grpSp>
        <p:nvGrpSpPr>
          <p:cNvPr id="793612" name="Group 48"/>
          <p:cNvGrpSpPr>
            <a:grpSpLocks/>
          </p:cNvGrpSpPr>
          <p:nvPr/>
        </p:nvGrpSpPr>
        <p:grpSpPr bwMode="auto">
          <a:xfrm>
            <a:off x="5133975" y="4738688"/>
            <a:ext cx="3044825" cy="1376362"/>
            <a:chOff x="75387" y="1450110"/>
            <a:chExt cx="3480611" cy="1573218"/>
          </a:xfrm>
        </p:grpSpPr>
        <p:sp>
          <p:nvSpPr>
            <p:cNvPr id="50" name="Oval 49"/>
            <p:cNvSpPr/>
            <p:nvPr/>
          </p:nvSpPr>
          <p:spPr>
            <a:xfrm>
              <a:off x="953706" y="1829351"/>
              <a:ext cx="1622349" cy="753041"/>
            </a:xfrm>
            <a:prstGeom prst="ellipse">
              <a:avLst/>
            </a:prstGeom>
            <a:noFill/>
            <a:ln w="762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51" name="Oval 50"/>
            <p:cNvSpPr/>
            <p:nvPr/>
          </p:nvSpPr>
          <p:spPr>
            <a:xfrm>
              <a:off x="436515" y="2068872"/>
              <a:ext cx="266762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52" name="Oval 51"/>
            <p:cNvSpPr/>
            <p:nvPr/>
          </p:nvSpPr>
          <p:spPr>
            <a:xfrm>
              <a:off x="2093343" y="2068872"/>
              <a:ext cx="266763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53" name="Oval 52"/>
            <p:cNvSpPr/>
            <p:nvPr/>
          </p:nvSpPr>
          <p:spPr>
            <a:xfrm>
              <a:off x="1265836" y="2068872"/>
              <a:ext cx="266763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54" name="Oval 53"/>
            <p:cNvSpPr/>
            <p:nvPr/>
          </p:nvSpPr>
          <p:spPr>
            <a:xfrm>
              <a:off x="2922665" y="2068872"/>
              <a:ext cx="266762" cy="26855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55" name="Oval 54"/>
            <p:cNvSpPr/>
            <p:nvPr/>
          </p:nvSpPr>
          <p:spPr>
            <a:xfrm>
              <a:off x="861156" y="1606162"/>
              <a:ext cx="2535147" cy="1259301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sp>
          <p:nvSpPr>
            <p:cNvPr id="56" name="Oval 55"/>
            <p:cNvSpPr/>
            <p:nvPr/>
          </p:nvSpPr>
          <p:spPr>
            <a:xfrm>
              <a:off x="75387" y="1450110"/>
              <a:ext cx="3480611" cy="1573218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</p:grpSp>
      <p:cxnSp>
        <p:nvCxnSpPr>
          <p:cNvPr id="57" name="Straight Arrow Connector 56"/>
          <p:cNvCxnSpPr/>
          <p:nvPr/>
        </p:nvCxnSpPr>
        <p:spPr>
          <a:xfrm>
            <a:off x="4365625" y="5400675"/>
            <a:ext cx="679450" cy="0"/>
          </a:xfrm>
          <a:prstGeom prst="straightConnector1">
            <a:avLst/>
          </a:prstGeom>
          <a:ln w="76200">
            <a:solidFill>
              <a:schemeClr val="accent2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3614" name="TextBox 57"/>
          <p:cNvSpPr txBox="1">
            <a:spLocks noChangeArrowheads="1"/>
          </p:cNvSpPr>
          <p:nvPr/>
        </p:nvSpPr>
        <p:spPr bwMode="auto">
          <a:xfrm>
            <a:off x="4425950" y="5621338"/>
            <a:ext cx="496888" cy="706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4000" i="1">
                <a:latin typeface="Times New Roman" pitchFamily="18" charset="0"/>
                <a:cs typeface="Times New Roman" pitchFamily="18" charset="0"/>
              </a:rPr>
              <a:t>F</a:t>
            </a:r>
          </a:p>
        </p:txBody>
      </p:sp>
      <p:cxnSp>
        <p:nvCxnSpPr>
          <p:cNvPr id="59" name="Straight Arrow Connector 58"/>
          <p:cNvCxnSpPr/>
          <p:nvPr/>
        </p:nvCxnSpPr>
        <p:spPr>
          <a:xfrm flipV="1">
            <a:off x="6696075" y="3849688"/>
            <a:ext cx="436563" cy="620712"/>
          </a:xfrm>
          <a:prstGeom prst="straightConnector1">
            <a:avLst/>
          </a:prstGeom>
          <a:ln w="76200">
            <a:solidFill>
              <a:schemeClr val="accent2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3616" name="TextBox 59"/>
          <p:cNvSpPr txBox="1">
            <a:spLocks noChangeArrowheads="1"/>
          </p:cNvSpPr>
          <p:nvPr/>
        </p:nvSpPr>
        <p:spPr bwMode="auto">
          <a:xfrm>
            <a:off x="7318375" y="3943350"/>
            <a:ext cx="496888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4000" i="1">
                <a:latin typeface="Times New Roman" pitchFamily="18" charset="0"/>
                <a:cs typeface="Times New Roman" pitchFamily="18" charset="0"/>
              </a:rPr>
              <a:t>F</a:t>
            </a:r>
          </a:p>
        </p:txBody>
      </p:sp>
    </p:spTree>
  </p:cSld>
  <p:clrMapOvr>
    <a:masterClrMapping/>
  </p:clrMapOvr>
  <p:transition advClick="0"/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4625" name="Group 1"/>
          <p:cNvGrpSpPr>
            <a:grpSpLocks/>
          </p:cNvGrpSpPr>
          <p:nvPr/>
        </p:nvGrpSpPr>
        <p:grpSpPr bwMode="auto">
          <a:xfrm>
            <a:off x="52388" y="466725"/>
            <a:ext cx="8916987" cy="5861050"/>
            <a:chOff x="52919" y="466853"/>
            <a:chExt cx="8916719" cy="5861612"/>
          </a:xfrm>
        </p:grpSpPr>
        <p:grpSp>
          <p:nvGrpSpPr>
            <p:cNvPr id="794626" name="Group 2"/>
            <p:cNvGrpSpPr>
              <a:grpSpLocks/>
            </p:cNvGrpSpPr>
            <p:nvPr/>
          </p:nvGrpSpPr>
          <p:grpSpPr bwMode="auto">
            <a:xfrm>
              <a:off x="52919" y="2134024"/>
              <a:ext cx="3045632" cy="1376610"/>
              <a:chOff x="75387" y="1450110"/>
              <a:chExt cx="3480611" cy="1573218"/>
            </a:xfrm>
          </p:grpSpPr>
          <p:sp>
            <p:nvSpPr>
              <p:cNvPr id="20" name="Oval 19"/>
              <p:cNvSpPr/>
              <p:nvPr/>
            </p:nvSpPr>
            <p:spPr>
              <a:xfrm>
                <a:off x="225963" y="1849123"/>
                <a:ext cx="1621871" cy="75479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436407" y="2068666"/>
                <a:ext cx="268498" cy="268531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2094561" y="2068666"/>
                <a:ext cx="266684" cy="268531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1265484" y="2068666"/>
                <a:ext cx="266683" cy="268531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13" name="Oval 12"/>
              <p:cNvSpPr/>
              <p:nvPr/>
            </p:nvSpPr>
            <p:spPr>
              <a:xfrm>
                <a:off x="2921824" y="2068666"/>
                <a:ext cx="266684" cy="268531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153396" y="1616879"/>
                <a:ext cx="2536214" cy="1259195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14" name="Oval 13"/>
              <p:cNvSpPr/>
              <p:nvPr/>
            </p:nvSpPr>
            <p:spPr>
              <a:xfrm>
                <a:off x="75387" y="1449955"/>
                <a:ext cx="3481397" cy="1573087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</p:grpSp>
        <p:grpSp>
          <p:nvGrpSpPr>
            <p:cNvPr id="794627" name="Group 26"/>
            <p:cNvGrpSpPr>
              <a:grpSpLocks/>
            </p:cNvGrpSpPr>
            <p:nvPr/>
          </p:nvGrpSpPr>
          <p:grpSpPr bwMode="auto">
            <a:xfrm>
              <a:off x="2924554" y="466853"/>
              <a:ext cx="3045632" cy="1376610"/>
              <a:chOff x="75387" y="1450110"/>
              <a:chExt cx="3480611" cy="1573218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215154" y="1829320"/>
                <a:ext cx="1621871" cy="75297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436483" y="2068821"/>
                <a:ext cx="268498" cy="268531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34" name="Oval 33"/>
              <p:cNvSpPr/>
              <p:nvPr/>
            </p:nvSpPr>
            <p:spPr>
              <a:xfrm>
                <a:off x="2094637" y="2068821"/>
                <a:ext cx="266683" cy="268531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35" name="Oval 34"/>
              <p:cNvSpPr/>
              <p:nvPr/>
            </p:nvSpPr>
            <p:spPr>
              <a:xfrm>
                <a:off x="1265560" y="2068821"/>
                <a:ext cx="266684" cy="268531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36" name="Oval 35"/>
              <p:cNvSpPr/>
              <p:nvPr/>
            </p:nvSpPr>
            <p:spPr>
              <a:xfrm>
                <a:off x="2921900" y="2068821"/>
                <a:ext cx="266683" cy="268531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37" name="Oval 36"/>
              <p:cNvSpPr/>
              <p:nvPr/>
            </p:nvSpPr>
            <p:spPr>
              <a:xfrm>
                <a:off x="1927734" y="1818434"/>
                <a:ext cx="1435010" cy="82918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38" name="Oval 37"/>
              <p:cNvSpPr/>
              <p:nvPr/>
            </p:nvSpPr>
            <p:spPr>
              <a:xfrm>
                <a:off x="75462" y="1450110"/>
                <a:ext cx="3481398" cy="1573087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</p:grpSp>
        <p:cxnSp>
          <p:nvCxnSpPr>
            <p:cNvPr id="64" name="Straight Arrow Connector 63"/>
            <p:cNvCxnSpPr/>
            <p:nvPr/>
          </p:nvCxnSpPr>
          <p:spPr>
            <a:xfrm flipV="1">
              <a:off x="2862710" y="1773491"/>
              <a:ext cx="495285" cy="492172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4629" name="TextBox 64"/>
            <p:cNvSpPr txBox="1">
              <a:spLocks noChangeArrowheads="1"/>
            </p:cNvSpPr>
            <p:nvPr/>
          </p:nvSpPr>
          <p:spPr bwMode="auto">
            <a:xfrm>
              <a:off x="2295025" y="1303472"/>
              <a:ext cx="497252" cy="70788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4000" i="1">
                  <a:latin typeface="Times New Roman" pitchFamily="18" charset="0"/>
                  <a:cs typeface="Times New Roman" pitchFamily="18" charset="0"/>
                </a:rPr>
                <a:t>F</a:t>
              </a:r>
            </a:p>
          </p:txBody>
        </p:sp>
        <p:grpSp>
          <p:nvGrpSpPr>
            <p:cNvPr id="794630" name="Group 20"/>
            <p:cNvGrpSpPr>
              <a:grpSpLocks/>
            </p:cNvGrpSpPr>
            <p:nvPr/>
          </p:nvGrpSpPr>
          <p:grpSpPr bwMode="auto">
            <a:xfrm>
              <a:off x="5924006" y="2214849"/>
              <a:ext cx="3045632" cy="1376610"/>
              <a:chOff x="75387" y="1450110"/>
              <a:chExt cx="3480611" cy="1573218"/>
            </a:xfrm>
          </p:grpSpPr>
          <p:sp>
            <p:nvSpPr>
              <p:cNvPr id="22" name="Oval 21"/>
              <p:cNvSpPr/>
              <p:nvPr/>
            </p:nvSpPr>
            <p:spPr>
              <a:xfrm>
                <a:off x="435621" y="2068832"/>
                <a:ext cx="268498" cy="268531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2093775" y="2068832"/>
                <a:ext cx="266684" cy="268531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1264698" y="2068832"/>
                <a:ext cx="266683" cy="268531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2921037" y="2068832"/>
                <a:ext cx="266684" cy="268531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26" name="Oval 25"/>
              <p:cNvSpPr/>
              <p:nvPr/>
            </p:nvSpPr>
            <p:spPr>
              <a:xfrm>
                <a:off x="1030669" y="1658777"/>
                <a:ext cx="2429178" cy="116484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74601" y="1450121"/>
                <a:ext cx="3481397" cy="1573085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</p:grpSp>
        <p:sp>
          <p:nvSpPr>
            <p:cNvPr id="29" name="Oval 28"/>
            <p:cNvSpPr/>
            <p:nvPr/>
          </p:nvSpPr>
          <p:spPr>
            <a:xfrm>
              <a:off x="7540931" y="2530801"/>
              <a:ext cx="1257262" cy="725558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1800"/>
            </a:p>
          </p:txBody>
        </p:sp>
        <p:cxnSp>
          <p:nvCxnSpPr>
            <p:cNvPr id="30" name="Straight Arrow Connector 29"/>
            <p:cNvCxnSpPr/>
            <p:nvPr/>
          </p:nvCxnSpPr>
          <p:spPr>
            <a:xfrm>
              <a:off x="5807433" y="1773491"/>
              <a:ext cx="549258" cy="476296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4633" name="TextBox 38"/>
            <p:cNvSpPr txBox="1">
              <a:spLocks noChangeArrowheads="1"/>
            </p:cNvSpPr>
            <p:nvPr/>
          </p:nvSpPr>
          <p:spPr bwMode="auto">
            <a:xfrm>
              <a:off x="6225365" y="1323309"/>
              <a:ext cx="497252" cy="70788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4000" i="1">
                  <a:latin typeface="Times New Roman" pitchFamily="18" charset="0"/>
                  <a:cs typeface="Times New Roman" pitchFamily="18" charset="0"/>
                </a:rPr>
                <a:t>F</a:t>
              </a:r>
            </a:p>
          </p:txBody>
        </p:sp>
        <p:grpSp>
          <p:nvGrpSpPr>
            <p:cNvPr id="794634" name="Group 30"/>
            <p:cNvGrpSpPr>
              <a:grpSpLocks/>
            </p:cNvGrpSpPr>
            <p:nvPr/>
          </p:nvGrpSpPr>
          <p:grpSpPr bwMode="auto">
            <a:xfrm>
              <a:off x="1223284" y="4650925"/>
              <a:ext cx="3045632" cy="1376610"/>
              <a:chOff x="75387" y="1450110"/>
              <a:chExt cx="3480611" cy="1573218"/>
            </a:xfrm>
          </p:grpSpPr>
          <p:sp>
            <p:nvSpPr>
              <p:cNvPr id="40" name="Oval 39"/>
              <p:cNvSpPr/>
              <p:nvPr/>
            </p:nvSpPr>
            <p:spPr>
              <a:xfrm>
                <a:off x="963860" y="1828624"/>
                <a:ext cx="1621871" cy="752977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41" name="Oval 40"/>
              <p:cNvSpPr/>
              <p:nvPr/>
            </p:nvSpPr>
            <p:spPr>
              <a:xfrm>
                <a:off x="435936" y="2068125"/>
                <a:ext cx="268498" cy="268531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42" name="Oval 41"/>
              <p:cNvSpPr/>
              <p:nvPr/>
            </p:nvSpPr>
            <p:spPr>
              <a:xfrm>
                <a:off x="2094090" y="2068125"/>
                <a:ext cx="266683" cy="268531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43" name="Oval 42"/>
              <p:cNvSpPr/>
              <p:nvPr/>
            </p:nvSpPr>
            <p:spPr>
              <a:xfrm>
                <a:off x="1265012" y="2068125"/>
                <a:ext cx="266684" cy="268531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44" name="Oval 43"/>
              <p:cNvSpPr/>
              <p:nvPr/>
            </p:nvSpPr>
            <p:spPr>
              <a:xfrm>
                <a:off x="2921353" y="2068125"/>
                <a:ext cx="266683" cy="268531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45" name="Oval 44"/>
              <p:cNvSpPr/>
              <p:nvPr/>
            </p:nvSpPr>
            <p:spPr>
              <a:xfrm>
                <a:off x="174695" y="1605454"/>
                <a:ext cx="2536214" cy="1261008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46" name="Oval 45"/>
              <p:cNvSpPr/>
              <p:nvPr/>
            </p:nvSpPr>
            <p:spPr>
              <a:xfrm>
                <a:off x="74915" y="1449415"/>
                <a:ext cx="3481398" cy="1573085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</p:grpSp>
        <p:cxnSp>
          <p:nvCxnSpPr>
            <p:cNvPr id="47" name="Straight Arrow Connector 46"/>
            <p:cNvCxnSpPr/>
            <p:nvPr/>
          </p:nvCxnSpPr>
          <p:spPr>
            <a:xfrm>
              <a:off x="2053109" y="3824738"/>
              <a:ext cx="404800" cy="646174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4636" name="TextBox 47"/>
            <p:cNvSpPr txBox="1">
              <a:spLocks noChangeArrowheads="1"/>
            </p:cNvSpPr>
            <p:nvPr/>
          </p:nvSpPr>
          <p:spPr bwMode="auto">
            <a:xfrm>
              <a:off x="1438379" y="3825099"/>
              <a:ext cx="497252" cy="70788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4000" i="1">
                  <a:latin typeface="Times New Roman" pitchFamily="18" charset="0"/>
                  <a:cs typeface="Times New Roman" pitchFamily="18" charset="0"/>
                </a:rPr>
                <a:t>F</a:t>
              </a:r>
            </a:p>
          </p:txBody>
        </p:sp>
        <p:grpSp>
          <p:nvGrpSpPr>
            <p:cNvPr id="794637" name="Group 48"/>
            <p:cNvGrpSpPr>
              <a:grpSpLocks/>
            </p:cNvGrpSpPr>
            <p:nvPr/>
          </p:nvGrpSpPr>
          <p:grpSpPr bwMode="auto">
            <a:xfrm>
              <a:off x="5133191" y="4738683"/>
              <a:ext cx="3045632" cy="1376610"/>
              <a:chOff x="75387" y="1450110"/>
              <a:chExt cx="3480611" cy="1573218"/>
            </a:xfrm>
          </p:grpSpPr>
          <p:sp>
            <p:nvSpPr>
              <p:cNvPr id="50" name="Oval 49"/>
              <p:cNvSpPr/>
              <p:nvPr/>
            </p:nvSpPr>
            <p:spPr>
              <a:xfrm>
                <a:off x="952961" y="1829940"/>
                <a:ext cx="1623684" cy="752977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51" name="Oval 50"/>
              <p:cNvSpPr/>
              <p:nvPr/>
            </p:nvSpPr>
            <p:spPr>
              <a:xfrm>
                <a:off x="435921" y="2069441"/>
                <a:ext cx="268498" cy="268531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52" name="Oval 51"/>
              <p:cNvSpPr/>
              <p:nvPr/>
            </p:nvSpPr>
            <p:spPr>
              <a:xfrm>
                <a:off x="2094075" y="2069441"/>
                <a:ext cx="266684" cy="268531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53" name="Oval 52"/>
              <p:cNvSpPr/>
              <p:nvPr/>
            </p:nvSpPr>
            <p:spPr>
              <a:xfrm>
                <a:off x="1264999" y="2069441"/>
                <a:ext cx="266683" cy="268531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54" name="Oval 53"/>
              <p:cNvSpPr/>
              <p:nvPr/>
            </p:nvSpPr>
            <p:spPr>
              <a:xfrm>
                <a:off x="2921338" y="2069441"/>
                <a:ext cx="266684" cy="268531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55" name="Oval 54"/>
              <p:cNvSpPr/>
              <p:nvPr/>
            </p:nvSpPr>
            <p:spPr>
              <a:xfrm>
                <a:off x="860438" y="1606769"/>
                <a:ext cx="2536214" cy="1259195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  <p:sp>
            <p:nvSpPr>
              <p:cNvPr id="56" name="Oval 55"/>
              <p:cNvSpPr/>
              <p:nvPr/>
            </p:nvSpPr>
            <p:spPr>
              <a:xfrm>
                <a:off x="74901" y="1450731"/>
                <a:ext cx="3481397" cy="1573085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1800"/>
              </a:p>
            </p:txBody>
          </p:sp>
        </p:grpSp>
        <p:cxnSp>
          <p:nvCxnSpPr>
            <p:cNvPr id="57" name="Straight Arrow Connector 56"/>
            <p:cNvCxnSpPr/>
            <p:nvPr/>
          </p:nvCxnSpPr>
          <p:spPr>
            <a:xfrm>
              <a:off x="4364439" y="5401276"/>
              <a:ext cx="679430" cy="0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4639" name="TextBox 57"/>
            <p:cNvSpPr txBox="1">
              <a:spLocks noChangeArrowheads="1"/>
            </p:cNvSpPr>
            <p:nvPr/>
          </p:nvSpPr>
          <p:spPr bwMode="auto">
            <a:xfrm>
              <a:off x="4425648" y="5620579"/>
              <a:ext cx="497252" cy="70788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4000" i="1">
                  <a:latin typeface="Times New Roman" pitchFamily="18" charset="0"/>
                  <a:cs typeface="Times New Roman" pitchFamily="18" charset="0"/>
                </a:rPr>
                <a:t>F</a:t>
              </a:r>
            </a:p>
          </p:txBody>
        </p:sp>
        <p:cxnSp>
          <p:nvCxnSpPr>
            <p:cNvPr id="59" name="Straight Arrow Connector 58"/>
            <p:cNvCxnSpPr/>
            <p:nvPr/>
          </p:nvCxnSpPr>
          <p:spPr>
            <a:xfrm flipV="1">
              <a:off x="6696406" y="3850140"/>
              <a:ext cx="436550" cy="620772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4641" name="TextBox 59"/>
            <p:cNvSpPr txBox="1">
              <a:spLocks noChangeArrowheads="1"/>
            </p:cNvSpPr>
            <p:nvPr/>
          </p:nvSpPr>
          <p:spPr bwMode="auto">
            <a:xfrm>
              <a:off x="7317901" y="3943039"/>
              <a:ext cx="497252" cy="70788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4000" i="1">
                  <a:latin typeface="Times New Roman" pitchFamily="18" charset="0"/>
                  <a:cs typeface="Times New Roman" pitchFamily="18" charset="0"/>
                </a:rPr>
                <a:t>F</a:t>
              </a:r>
            </a:p>
          </p:txBody>
        </p:sp>
      </p:grpSp>
    </p:spTree>
  </p:cSld>
  <p:clrMapOvr>
    <a:masterClrMapping/>
  </p:clrMapOvr>
  <p:transition advClick="0"/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643" name="Group 1"/>
          <p:cNvGrpSpPr>
            <a:grpSpLocks/>
          </p:cNvGrpSpPr>
          <p:nvPr/>
        </p:nvGrpSpPr>
        <p:grpSpPr bwMode="auto">
          <a:xfrm>
            <a:off x="948448" y="985838"/>
            <a:ext cx="7021678" cy="4686501"/>
            <a:chOff x="52919" y="466853"/>
            <a:chExt cx="8916719" cy="5951376"/>
          </a:xfrm>
        </p:grpSpPr>
        <p:grpSp>
          <p:nvGrpSpPr>
            <p:cNvPr id="63648" name="Group 2"/>
            <p:cNvGrpSpPr>
              <a:grpSpLocks/>
            </p:cNvGrpSpPr>
            <p:nvPr/>
          </p:nvGrpSpPr>
          <p:grpSpPr bwMode="auto">
            <a:xfrm>
              <a:off x="52919" y="2134024"/>
              <a:ext cx="3045632" cy="1376610"/>
              <a:chOff x="75387" y="1450110"/>
              <a:chExt cx="3480611" cy="1573218"/>
            </a:xfrm>
          </p:grpSpPr>
          <p:sp>
            <p:nvSpPr>
              <p:cNvPr id="20" name="Oval 19"/>
              <p:cNvSpPr/>
              <p:nvPr/>
            </p:nvSpPr>
            <p:spPr>
              <a:xfrm>
                <a:off x="224768" y="1850028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438591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2093511" y="2069711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126458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3" name="Oval 12"/>
              <p:cNvSpPr/>
              <p:nvPr/>
            </p:nvSpPr>
            <p:spPr>
              <a:xfrm>
                <a:off x="292243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154471" y="1615700"/>
                <a:ext cx="2533641" cy="126244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4" name="Oval 13"/>
              <p:cNvSpPr/>
              <p:nvPr/>
            </p:nvSpPr>
            <p:spPr>
              <a:xfrm>
                <a:off x="75387" y="1448743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3649" name="Group 26"/>
            <p:cNvGrpSpPr>
              <a:grpSpLocks/>
            </p:cNvGrpSpPr>
            <p:nvPr/>
          </p:nvGrpSpPr>
          <p:grpSpPr bwMode="auto">
            <a:xfrm>
              <a:off x="2924554" y="466853"/>
              <a:ext cx="3045632" cy="1376610"/>
              <a:chOff x="75387" y="1450110"/>
              <a:chExt cx="3480611" cy="1573218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214770" y="1827962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437379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/>
              <p:cNvSpPr/>
              <p:nvPr/>
            </p:nvSpPr>
            <p:spPr>
              <a:xfrm>
                <a:off x="2092298" y="2068148"/>
                <a:ext cx="26947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Oval 34"/>
              <p:cNvSpPr/>
              <p:nvPr/>
            </p:nvSpPr>
            <p:spPr>
              <a:xfrm>
                <a:off x="1266303" y="2068148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Oval 35"/>
              <p:cNvSpPr/>
              <p:nvPr/>
            </p:nvSpPr>
            <p:spPr>
              <a:xfrm>
                <a:off x="2921224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/>
              <p:cNvSpPr/>
              <p:nvPr/>
            </p:nvSpPr>
            <p:spPr>
              <a:xfrm>
                <a:off x="1925343" y="1819176"/>
                <a:ext cx="1438169" cy="828933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/>
              <p:cNvSpPr/>
              <p:nvPr/>
            </p:nvSpPr>
            <p:spPr>
              <a:xfrm>
                <a:off x="74175" y="1450110"/>
                <a:ext cx="3482655" cy="157292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64" name="Straight Arrow Connector 63"/>
            <p:cNvCxnSpPr/>
            <p:nvPr/>
          </p:nvCxnSpPr>
          <p:spPr>
            <a:xfrm flipV="1">
              <a:off x="2861980" y="1774003"/>
              <a:ext cx="494661" cy="492103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651" name="TextBox 64"/>
            <p:cNvSpPr txBox="1">
              <a:spLocks noChangeArrowheads="1"/>
            </p:cNvSpPr>
            <p:nvPr/>
          </p:nvSpPr>
          <p:spPr bwMode="auto">
            <a:xfrm>
              <a:off x="2295025" y="1303472"/>
              <a:ext cx="616323" cy="797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2800" i="1">
                  <a:solidFill>
                    <a:prstClr val="black"/>
                  </a:solidFill>
                  <a:latin typeface="Times New Roman" pitchFamily="18" charset="0"/>
                  <a:cs typeface="Times New Roman" pitchFamily="18" charset="0"/>
                </a:rPr>
                <a:t>F</a:t>
              </a:r>
            </a:p>
          </p:txBody>
        </p:sp>
        <p:grpSp>
          <p:nvGrpSpPr>
            <p:cNvPr id="63652" name="Group 20"/>
            <p:cNvGrpSpPr>
              <a:grpSpLocks/>
            </p:cNvGrpSpPr>
            <p:nvPr/>
          </p:nvGrpSpPr>
          <p:grpSpPr bwMode="auto">
            <a:xfrm>
              <a:off x="5924006" y="2214849"/>
              <a:ext cx="3045632" cy="1376610"/>
              <a:chOff x="75387" y="1450110"/>
              <a:chExt cx="3480611" cy="1573218"/>
            </a:xfrm>
          </p:grpSpPr>
          <p:sp>
            <p:nvSpPr>
              <p:cNvPr id="22" name="Oval 21"/>
              <p:cNvSpPr/>
              <p:nvPr/>
            </p:nvSpPr>
            <p:spPr>
              <a:xfrm>
                <a:off x="439475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2094396" y="2068144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126547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292332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Oval 25"/>
              <p:cNvSpPr/>
              <p:nvPr/>
            </p:nvSpPr>
            <p:spPr>
              <a:xfrm>
                <a:off x="1031145" y="1658071"/>
                <a:ext cx="2428194" cy="1165780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76271" y="1450106"/>
                <a:ext cx="3479727" cy="157292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9" name="Oval 28"/>
            <p:cNvSpPr/>
            <p:nvPr/>
          </p:nvSpPr>
          <p:spPr>
            <a:xfrm>
              <a:off x="7542041" y="2530098"/>
              <a:ext cx="1255876" cy="727903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cxnSp>
          <p:nvCxnSpPr>
            <p:cNvPr id="30" name="Straight Arrow Connector 29"/>
            <p:cNvCxnSpPr/>
            <p:nvPr/>
          </p:nvCxnSpPr>
          <p:spPr>
            <a:xfrm>
              <a:off x="5806881" y="1774003"/>
              <a:ext cx="551048" cy="47672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655" name="TextBox 38"/>
            <p:cNvSpPr txBox="1">
              <a:spLocks noChangeArrowheads="1"/>
            </p:cNvSpPr>
            <p:nvPr/>
          </p:nvSpPr>
          <p:spPr bwMode="auto">
            <a:xfrm>
              <a:off x="6225365" y="1323309"/>
              <a:ext cx="616323" cy="797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2800" i="1">
                  <a:solidFill>
                    <a:prstClr val="black"/>
                  </a:solidFill>
                  <a:latin typeface="Times New Roman" pitchFamily="18" charset="0"/>
                  <a:cs typeface="Times New Roman" pitchFamily="18" charset="0"/>
                </a:rPr>
                <a:t>F</a:t>
              </a:r>
            </a:p>
          </p:txBody>
        </p:sp>
        <p:grpSp>
          <p:nvGrpSpPr>
            <p:cNvPr id="63656" name="Group 30"/>
            <p:cNvGrpSpPr>
              <a:grpSpLocks/>
            </p:cNvGrpSpPr>
            <p:nvPr/>
          </p:nvGrpSpPr>
          <p:grpSpPr bwMode="auto">
            <a:xfrm>
              <a:off x="1223284" y="4650925"/>
              <a:ext cx="3045632" cy="1376610"/>
              <a:chOff x="75387" y="1450110"/>
              <a:chExt cx="3480611" cy="1573218"/>
            </a:xfrm>
          </p:grpSpPr>
          <p:sp>
            <p:nvSpPr>
              <p:cNvPr id="40" name="Oval 39"/>
              <p:cNvSpPr/>
              <p:nvPr/>
            </p:nvSpPr>
            <p:spPr>
              <a:xfrm>
                <a:off x="963959" y="1829529"/>
                <a:ext cx="1622701" cy="75277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Oval 40"/>
              <p:cNvSpPr/>
              <p:nvPr/>
            </p:nvSpPr>
            <p:spPr>
              <a:xfrm>
                <a:off x="439655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 41"/>
              <p:cNvSpPr/>
              <p:nvPr/>
            </p:nvSpPr>
            <p:spPr>
              <a:xfrm>
                <a:off x="2094577" y="2069714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Oval 42"/>
              <p:cNvSpPr/>
              <p:nvPr/>
            </p:nvSpPr>
            <p:spPr>
              <a:xfrm>
                <a:off x="126565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Oval 43"/>
              <p:cNvSpPr/>
              <p:nvPr/>
            </p:nvSpPr>
            <p:spPr>
              <a:xfrm>
                <a:off x="292350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/>
              <p:cNvSpPr/>
              <p:nvPr/>
            </p:nvSpPr>
            <p:spPr>
              <a:xfrm>
                <a:off x="176040" y="1606918"/>
                <a:ext cx="2533641" cy="125951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Oval 45"/>
              <p:cNvSpPr/>
              <p:nvPr/>
            </p:nvSpPr>
            <p:spPr>
              <a:xfrm>
                <a:off x="76452" y="1448746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47" name="Straight Arrow Connector 46"/>
            <p:cNvCxnSpPr/>
            <p:nvPr/>
          </p:nvCxnSpPr>
          <p:spPr>
            <a:xfrm>
              <a:off x="2052069" y="3824434"/>
              <a:ext cx="404956" cy="645886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658" name="TextBox 47"/>
            <p:cNvSpPr txBox="1">
              <a:spLocks noChangeArrowheads="1"/>
            </p:cNvSpPr>
            <p:nvPr/>
          </p:nvSpPr>
          <p:spPr bwMode="auto">
            <a:xfrm>
              <a:off x="1438379" y="3825099"/>
              <a:ext cx="616323" cy="797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2800" i="1">
                  <a:solidFill>
                    <a:prstClr val="black"/>
                  </a:solidFill>
                  <a:latin typeface="Times New Roman" pitchFamily="18" charset="0"/>
                  <a:cs typeface="Times New Roman" pitchFamily="18" charset="0"/>
                </a:rPr>
                <a:t>F</a:t>
              </a:r>
            </a:p>
          </p:txBody>
        </p:sp>
        <p:grpSp>
          <p:nvGrpSpPr>
            <p:cNvPr id="63659" name="Group 48"/>
            <p:cNvGrpSpPr>
              <a:grpSpLocks/>
            </p:cNvGrpSpPr>
            <p:nvPr/>
          </p:nvGrpSpPr>
          <p:grpSpPr bwMode="auto">
            <a:xfrm>
              <a:off x="5133191" y="4738683"/>
              <a:ext cx="3045632" cy="1376610"/>
              <a:chOff x="75387" y="1450110"/>
              <a:chExt cx="3480611" cy="1573218"/>
            </a:xfrm>
          </p:grpSpPr>
          <p:sp>
            <p:nvSpPr>
              <p:cNvPr id="50" name="Oval 49"/>
              <p:cNvSpPr/>
              <p:nvPr/>
            </p:nvSpPr>
            <p:spPr>
              <a:xfrm>
                <a:off x="953671" y="1828828"/>
                <a:ext cx="1619771" cy="755706"/>
              </a:xfrm>
              <a:prstGeom prst="ellipse">
                <a:avLst/>
              </a:prstGeom>
              <a:noFill/>
              <a:ln w="190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1" name="Oval 50"/>
              <p:cNvSpPr/>
              <p:nvPr/>
            </p:nvSpPr>
            <p:spPr>
              <a:xfrm>
                <a:off x="438155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2" name="Oval 51"/>
              <p:cNvSpPr/>
              <p:nvPr/>
            </p:nvSpPr>
            <p:spPr>
              <a:xfrm>
                <a:off x="2093075" y="2069013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3" name="Oval 52"/>
              <p:cNvSpPr/>
              <p:nvPr/>
            </p:nvSpPr>
            <p:spPr>
              <a:xfrm>
                <a:off x="126415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4" name="Oval 53"/>
              <p:cNvSpPr/>
              <p:nvPr/>
            </p:nvSpPr>
            <p:spPr>
              <a:xfrm>
                <a:off x="292200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5" name="Oval 54"/>
              <p:cNvSpPr/>
              <p:nvPr/>
            </p:nvSpPr>
            <p:spPr>
              <a:xfrm>
                <a:off x="859941" y="1606216"/>
                <a:ext cx="2533639" cy="125951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6" name="Oval 55"/>
              <p:cNvSpPr/>
              <p:nvPr/>
            </p:nvSpPr>
            <p:spPr>
              <a:xfrm>
                <a:off x="74952" y="1450974"/>
                <a:ext cx="3479727" cy="1572925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57" name="Straight Arrow Connector 56"/>
            <p:cNvCxnSpPr/>
            <p:nvPr/>
          </p:nvCxnSpPr>
          <p:spPr>
            <a:xfrm>
              <a:off x="4363906" y="5400702"/>
              <a:ext cx="681761" cy="0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661" name="TextBox 57"/>
            <p:cNvSpPr txBox="1">
              <a:spLocks noChangeArrowheads="1"/>
            </p:cNvSpPr>
            <p:nvPr/>
          </p:nvSpPr>
          <p:spPr bwMode="auto">
            <a:xfrm>
              <a:off x="4425649" y="5620578"/>
              <a:ext cx="616323" cy="797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2800" i="1">
                  <a:solidFill>
                    <a:prstClr val="black"/>
                  </a:solidFill>
                  <a:latin typeface="Times New Roman" pitchFamily="18" charset="0"/>
                  <a:cs typeface="Times New Roman" pitchFamily="18" charset="0"/>
                </a:rPr>
                <a:t>F</a:t>
              </a:r>
            </a:p>
          </p:txBody>
        </p:sp>
        <p:cxnSp>
          <p:nvCxnSpPr>
            <p:cNvPr id="59" name="Straight Arrow Connector 58"/>
            <p:cNvCxnSpPr/>
            <p:nvPr/>
          </p:nvCxnSpPr>
          <p:spPr>
            <a:xfrm flipV="1">
              <a:off x="6696247" y="3850064"/>
              <a:ext cx="435712" cy="62025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663" name="TextBox 59"/>
            <p:cNvSpPr txBox="1">
              <a:spLocks noChangeArrowheads="1"/>
            </p:cNvSpPr>
            <p:nvPr/>
          </p:nvSpPr>
          <p:spPr bwMode="auto">
            <a:xfrm>
              <a:off x="7317901" y="3943039"/>
              <a:ext cx="616323" cy="7976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2800" i="1">
                  <a:solidFill>
                    <a:prstClr val="black"/>
                  </a:solidFill>
                  <a:latin typeface="Times New Roman" pitchFamily="18" charset="0"/>
                  <a:cs typeface="Times New Roman" pitchFamily="18" charset="0"/>
                </a:rPr>
                <a:t>F</a:t>
              </a:r>
            </a:p>
          </p:txBody>
        </p:sp>
      </p:grpSp>
      <p:sp>
        <p:nvSpPr>
          <p:cNvPr id="63644" name="TextBox 3"/>
          <p:cNvSpPr txBox="1">
            <a:spLocks noChangeArrowheads="1"/>
          </p:cNvSpPr>
          <p:nvPr/>
        </p:nvSpPr>
        <p:spPr bwMode="auto">
          <a:xfrm>
            <a:off x="1943100" y="157163"/>
            <a:ext cx="5032375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600" dirty="0">
                <a:solidFill>
                  <a:prstClr val="black"/>
                </a:solidFill>
              </a:rPr>
              <a:t>The Pentagon Equation</a:t>
            </a:r>
          </a:p>
        </p:txBody>
      </p:sp>
    </p:spTree>
    <p:extLst>
      <p:ext uri="{BB962C8B-B14F-4D97-AF65-F5344CB8AC3E}">
        <p14:creationId xmlns:p14="http://schemas.microsoft.com/office/powerpoint/2010/main" val="2743004719"/>
      </p:ext>
    </p:extLst>
  </p:cSld>
  <p:clrMapOvr>
    <a:masterClrMapping/>
  </p:clrMapOvr>
  <p:transition advClick="0"/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643" name="Group 1"/>
          <p:cNvGrpSpPr>
            <a:grpSpLocks/>
          </p:cNvGrpSpPr>
          <p:nvPr/>
        </p:nvGrpSpPr>
        <p:grpSpPr bwMode="auto">
          <a:xfrm>
            <a:off x="948448" y="985838"/>
            <a:ext cx="7662152" cy="4447949"/>
            <a:chOff x="52919" y="466853"/>
            <a:chExt cx="9730046" cy="5648440"/>
          </a:xfrm>
        </p:grpSpPr>
        <p:grpSp>
          <p:nvGrpSpPr>
            <p:cNvPr id="63648" name="Group 2"/>
            <p:cNvGrpSpPr>
              <a:grpSpLocks/>
            </p:cNvGrpSpPr>
            <p:nvPr/>
          </p:nvGrpSpPr>
          <p:grpSpPr bwMode="auto">
            <a:xfrm>
              <a:off x="52919" y="2134024"/>
              <a:ext cx="3045632" cy="1376610"/>
              <a:chOff x="75387" y="1450110"/>
              <a:chExt cx="3480611" cy="1573218"/>
            </a:xfrm>
          </p:grpSpPr>
          <p:sp>
            <p:nvSpPr>
              <p:cNvPr id="20" name="Oval 19"/>
              <p:cNvSpPr/>
              <p:nvPr/>
            </p:nvSpPr>
            <p:spPr>
              <a:xfrm>
                <a:off x="224768" y="1850028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438591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2093511" y="2069711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126458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3" name="Oval 12"/>
              <p:cNvSpPr/>
              <p:nvPr/>
            </p:nvSpPr>
            <p:spPr>
              <a:xfrm>
                <a:off x="292243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154471" y="1615700"/>
                <a:ext cx="2533641" cy="126244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4" name="Oval 13"/>
              <p:cNvSpPr/>
              <p:nvPr/>
            </p:nvSpPr>
            <p:spPr>
              <a:xfrm>
                <a:off x="75387" y="1448743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3649" name="Group 26"/>
            <p:cNvGrpSpPr>
              <a:grpSpLocks/>
            </p:cNvGrpSpPr>
            <p:nvPr/>
          </p:nvGrpSpPr>
          <p:grpSpPr bwMode="auto">
            <a:xfrm>
              <a:off x="2924554" y="466853"/>
              <a:ext cx="3045632" cy="1376610"/>
              <a:chOff x="75387" y="1450110"/>
              <a:chExt cx="3480611" cy="1573218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214770" y="1827962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437379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/>
              <p:cNvSpPr/>
              <p:nvPr/>
            </p:nvSpPr>
            <p:spPr>
              <a:xfrm>
                <a:off x="2092298" y="2068148"/>
                <a:ext cx="26947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Oval 34"/>
              <p:cNvSpPr/>
              <p:nvPr/>
            </p:nvSpPr>
            <p:spPr>
              <a:xfrm>
                <a:off x="1266303" y="2068148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Oval 35"/>
              <p:cNvSpPr/>
              <p:nvPr/>
            </p:nvSpPr>
            <p:spPr>
              <a:xfrm>
                <a:off x="2921224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/>
              <p:cNvSpPr/>
              <p:nvPr/>
            </p:nvSpPr>
            <p:spPr>
              <a:xfrm>
                <a:off x="1925343" y="1819176"/>
                <a:ext cx="1438169" cy="828933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/>
              <p:cNvSpPr/>
              <p:nvPr/>
            </p:nvSpPr>
            <p:spPr>
              <a:xfrm>
                <a:off x="74175" y="1450110"/>
                <a:ext cx="3482655" cy="157292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64" name="Straight Arrow Connector 63"/>
            <p:cNvCxnSpPr/>
            <p:nvPr/>
          </p:nvCxnSpPr>
          <p:spPr>
            <a:xfrm flipV="1">
              <a:off x="2861980" y="1774003"/>
              <a:ext cx="494661" cy="492103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2" name="Group 20"/>
            <p:cNvGrpSpPr>
              <a:grpSpLocks/>
            </p:cNvGrpSpPr>
            <p:nvPr/>
          </p:nvGrpSpPr>
          <p:grpSpPr bwMode="auto">
            <a:xfrm>
              <a:off x="5924780" y="2214846"/>
              <a:ext cx="3858185" cy="1419925"/>
              <a:chOff x="76271" y="1450106"/>
              <a:chExt cx="4409214" cy="1622719"/>
            </a:xfrm>
          </p:grpSpPr>
          <p:sp>
            <p:nvSpPr>
              <p:cNvPr id="22" name="Oval 21"/>
              <p:cNvSpPr/>
              <p:nvPr/>
            </p:nvSpPr>
            <p:spPr>
              <a:xfrm>
                <a:off x="439475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2094396" y="2068144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126547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292332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Oval 25"/>
              <p:cNvSpPr/>
              <p:nvPr/>
            </p:nvSpPr>
            <p:spPr>
              <a:xfrm>
                <a:off x="1031143" y="1658071"/>
                <a:ext cx="2905635" cy="1182550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76271" y="1450106"/>
                <a:ext cx="4409214" cy="1622719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9" name="Oval 28"/>
            <p:cNvSpPr/>
            <p:nvPr/>
          </p:nvSpPr>
          <p:spPr>
            <a:xfrm>
              <a:off x="7542041" y="2530098"/>
              <a:ext cx="1255876" cy="727903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cxnSp>
          <p:nvCxnSpPr>
            <p:cNvPr id="30" name="Straight Arrow Connector 29"/>
            <p:cNvCxnSpPr/>
            <p:nvPr/>
          </p:nvCxnSpPr>
          <p:spPr>
            <a:xfrm>
              <a:off x="5806881" y="1774003"/>
              <a:ext cx="551048" cy="47672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6" name="Group 30"/>
            <p:cNvGrpSpPr>
              <a:grpSpLocks/>
            </p:cNvGrpSpPr>
            <p:nvPr/>
          </p:nvGrpSpPr>
          <p:grpSpPr bwMode="auto">
            <a:xfrm>
              <a:off x="1223284" y="4650925"/>
              <a:ext cx="3045632" cy="1376610"/>
              <a:chOff x="75387" y="1450110"/>
              <a:chExt cx="3480611" cy="1573218"/>
            </a:xfrm>
          </p:grpSpPr>
          <p:sp>
            <p:nvSpPr>
              <p:cNvPr id="40" name="Oval 39"/>
              <p:cNvSpPr/>
              <p:nvPr/>
            </p:nvSpPr>
            <p:spPr>
              <a:xfrm>
                <a:off x="963959" y="1829529"/>
                <a:ext cx="1622701" cy="75277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Oval 40"/>
              <p:cNvSpPr/>
              <p:nvPr/>
            </p:nvSpPr>
            <p:spPr>
              <a:xfrm>
                <a:off x="439655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 41"/>
              <p:cNvSpPr/>
              <p:nvPr/>
            </p:nvSpPr>
            <p:spPr>
              <a:xfrm>
                <a:off x="2094577" y="2069714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Oval 42"/>
              <p:cNvSpPr/>
              <p:nvPr/>
            </p:nvSpPr>
            <p:spPr>
              <a:xfrm>
                <a:off x="126565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Oval 43"/>
              <p:cNvSpPr/>
              <p:nvPr/>
            </p:nvSpPr>
            <p:spPr>
              <a:xfrm>
                <a:off x="292350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/>
              <p:cNvSpPr/>
              <p:nvPr/>
            </p:nvSpPr>
            <p:spPr>
              <a:xfrm>
                <a:off x="176040" y="1606918"/>
                <a:ext cx="2533641" cy="125951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Oval 45"/>
              <p:cNvSpPr/>
              <p:nvPr/>
            </p:nvSpPr>
            <p:spPr>
              <a:xfrm>
                <a:off x="76452" y="1448746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47" name="Straight Arrow Connector 46"/>
            <p:cNvCxnSpPr/>
            <p:nvPr/>
          </p:nvCxnSpPr>
          <p:spPr>
            <a:xfrm>
              <a:off x="2052069" y="3824434"/>
              <a:ext cx="404956" cy="645886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9" name="Group 48"/>
            <p:cNvGrpSpPr>
              <a:grpSpLocks/>
            </p:cNvGrpSpPr>
            <p:nvPr/>
          </p:nvGrpSpPr>
          <p:grpSpPr bwMode="auto">
            <a:xfrm>
              <a:off x="5133191" y="4738683"/>
              <a:ext cx="3045632" cy="1376610"/>
              <a:chOff x="75387" y="1450110"/>
              <a:chExt cx="3480611" cy="1573218"/>
            </a:xfrm>
          </p:grpSpPr>
          <p:sp>
            <p:nvSpPr>
              <p:cNvPr id="50" name="Oval 49"/>
              <p:cNvSpPr/>
              <p:nvPr/>
            </p:nvSpPr>
            <p:spPr>
              <a:xfrm>
                <a:off x="953671" y="1828828"/>
                <a:ext cx="1619771" cy="755706"/>
              </a:xfrm>
              <a:prstGeom prst="ellipse">
                <a:avLst/>
              </a:prstGeom>
              <a:noFill/>
              <a:ln w="190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1" name="Oval 50"/>
              <p:cNvSpPr/>
              <p:nvPr/>
            </p:nvSpPr>
            <p:spPr>
              <a:xfrm>
                <a:off x="438155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2" name="Oval 51"/>
              <p:cNvSpPr/>
              <p:nvPr/>
            </p:nvSpPr>
            <p:spPr>
              <a:xfrm>
                <a:off x="2093075" y="2069013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3" name="Oval 52"/>
              <p:cNvSpPr/>
              <p:nvPr/>
            </p:nvSpPr>
            <p:spPr>
              <a:xfrm>
                <a:off x="126415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4" name="Oval 53"/>
              <p:cNvSpPr/>
              <p:nvPr/>
            </p:nvSpPr>
            <p:spPr>
              <a:xfrm>
                <a:off x="292200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5" name="Oval 54"/>
              <p:cNvSpPr/>
              <p:nvPr/>
            </p:nvSpPr>
            <p:spPr>
              <a:xfrm>
                <a:off x="859941" y="1606216"/>
                <a:ext cx="2533639" cy="125951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6" name="Oval 55"/>
              <p:cNvSpPr/>
              <p:nvPr/>
            </p:nvSpPr>
            <p:spPr>
              <a:xfrm>
                <a:off x="74952" y="1450974"/>
                <a:ext cx="3479727" cy="1572925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57" name="Straight Arrow Connector 56"/>
            <p:cNvCxnSpPr/>
            <p:nvPr/>
          </p:nvCxnSpPr>
          <p:spPr>
            <a:xfrm>
              <a:off x="4363906" y="5400702"/>
              <a:ext cx="681761" cy="0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Arrow Connector 58"/>
            <p:cNvCxnSpPr/>
            <p:nvPr/>
          </p:nvCxnSpPr>
          <p:spPr>
            <a:xfrm flipV="1">
              <a:off x="6696247" y="3850064"/>
              <a:ext cx="435712" cy="62025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3644" name="TextBox 3"/>
          <p:cNvSpPr txBox="1">
            <a:spLocks noChangeArrowheads="1"/>
          </p:cNvSpPr>
          <p:nvPr/>
        </p:nvSpPr>
        <p:spPr bwMode="auto">
          <a:xfrm>
            <a:off x="1943100" y="157163"/>
            <a:ext cx="5032375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600" dirty="0">
                <a:solidFill>
                  <a:prstClr val="black"/>
                </a:solidFill>
              </a:rPr>
              <a:t>The Pentagon Equation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030996" y="285033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58" name="TextBox 57"/>
          <p:cNvSpPr txBox="1"/>
          <p:nvPr/>
        </p:nvSpPr>
        <p:spPr>
          <a:xfrm>
            <a:off x="2585109" y="29076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0" name="TextBox 59"/>
          <p:cNvSpPr txBox="1"/>
          <p:nvPr/>
        </p:nvSpPr>
        <p:spPr>
          <a:xfrm>
            <a:off x="3146183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7" name="TextBox 66"/>
          <p:cNvSpPr txBox="1"/>
          <p:nvPr/>
        </p:nvSpPr>
        <p:spPr>
          <a:xfrm>
            <a:off x="7731663" y="285063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8" name="TextBox 67"/>
          <p:cNvSpPr txBox="1"/>
          <p:nvPr/>
        </p:nvSpPr>
        <p:spPr>
          <a:xfrm>
            <a:off x="8081540" y="29203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9" name="TextBox 68"/>
          <p:cNvSpPr txBox="1"/>
          <p:nvPr/>
        </p:nvSpPr>
        <p:spPr>
          <a:xfrm>
            <a:off x="8450486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</p:spTree>
    <p:extLst>
      <p:ext uri="{BB962C8B-B14F-4D97-AF65-F5344CB8AC3E}">
        <p14:creationId xmlns:p14="http://schemas.microsoft.com/office/powerpoint/2010/main" val="3895085150"/>
      </p:ext>
    </p:extLst>
  </p:cSld>
  <p:clrMapOvr>
    <a:masterClrMapping/>
  </p:clrMapOvr>
  <p:transition advClick="0"/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643" name="Group 1"/>
          <p:cNvGrpSpPr>
            <a:grpSpLocks/>
          </p:cNvGrpSpPr>
          <p:nvPr/>
        </p:nvGrpSpPr>
        <p:grpSpPr bwMode="auto">
          <a:xfrm>
            <a:off x="948448" y="985838"/>
            <a:ext cx="7662152" cy="4447949"/>
            <a:chOff x="52919" y="466853"/>
            <a:chExt cx="9730046" cy="5648440"/>
          </a:xfrm>
        </p:grpSpPr>
        <p:grpSp>
          <p:nvGrpSpPr>
            <p:cNvPr id="63648" name="Group 2"/>
            <p:cNvGrpSpPr>
              <a:grpSpLocks/>
            </p:cNvGrpSpPr>
            <p:nvPr/>
          </p:nvGrpSpPr>
          <p:grpSpPr bwMode="auto">
            <a:xfrm>
              <a:off x="52919" y="2134024"/>
              <a:ext cx="3045632" cy="1376610"/>
              <a:chOff x="75387" y="1450110"/>
              <a:chExt cx="3480611" cy="1573218"/>
            </a:xfrm>
          </p:grpSpPr>
          <p:sp>
            <p:nvSpPr>
              <p:cNvPr id="20" name="Oval 19"/>
              <p:cNvSpPr/>
              <p:nvPr/>
            </p:nvSpPr>
            <p:spPr>
              <a:xfrm>
                <a:off x="224768" y="1850028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438591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2093511" y="2069711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126458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3" name="Oval 12"/>
              <p:cNvSpPr/>
              <p:nvPr/>
            </p:nvSpPr>
            <p:spPr>
              <a:xfrm>
                <a:off x="292243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154471" y="1615700"/>
                <a:ext cx="2533641" cy="1262441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4" name="Oval 13"/>
              <p:cNvSpPr/>
              <p:nvPr/>
            </p:nvSpPr>
            <p:spPr>
              <a:xfrm>
                <a:off x="75387" y="1448743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3649" name="Group 26"/>
            <p:cNvGrpSpPr>
              <a:grpSpLocks/>
            </p:cNvGrpSpPr>
            <p:nvPr/>
          </p:nvGrpSpPr>
          <p:grpSpPr bwMode="auto">
            <a:xfrm>
              <a:off x="2858981" y="466853"/>
              <a:ext cx="3434437" cy="1376352"/>
              <a:chOff x="450" y="1450110"/>
              <a:chExt cx="3924945" cy="1572923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214770" y="1827962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437379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/>
              <p:cNvSpPr/>
              <p:nvPr/>
            </p:nvSpPr>
            <p:spPr>
              <a:xfrm>
                <a:off x="2092298" y="2068148"/>
                <a:ext cx="26947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Oval 34"/>
              <p:cNvSpPr/>
              <p:nvPr/>
            </p:nvSpPr>
            <p:spPr>
              <a:xfrm>
                <a:off x="1266303" y="2068148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Oval 35"/>
              <p:cNvSpPr/>
              <p:nvPr/>
            </p:nvSpPr>
            <p:spPr>
              <a:xfrm>
                <a:off x="2921224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/>
              <p:cNvSpPr/>
              <p:nvPr/>
            </p:nvSpPr>
            <p:spPr>
              <a:xfrm>
                <a:off x="1925343" y="1819176"/>
                <a:ext cx="1438169" cy="828933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/>
              <p:cNvSpPr/>
              <p:nvPr/>
            </p:nvSpPr>
            <p:spPr>
              <a:xfrm>
                <a:off x="450" y="1450110"/>
                <a:ext cx="3924945" cy="157292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64" name="Straight Arrow Connector 63"/>
            <p:cNvCxnSpPr/>
            <p:nvPr/>
          </p:nvCxnSpPr>
          <p:spPr>
            <a:xfrm flipV="1">
              <a:off x="2861980" y="1774003"/>
              <a:ext cx="494661" cy="492103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2" name="Group 20"/>
            <p:cNvGrpSpPr>
              <a:grpSpLocks/>
            </p:cNvGrpSpPr>
            <p:nvPr/>
          </p:nvGrpSpPr>
          <p:grpSpPr bwMode="auto">
            <a:xfrm>
              <a:off x="5924780" y="2214846"/>
              <a:ext cx="3858185" cy="1419925"/>
              <a:chOff x="76271" y="1450106"/>
              <a:chExt cx="4409214" cy="1622719"/>
            </a:xfrm>
          </p:grpSpPr>
          <p:sp>
            <p:nvSpPr>
              <p:cNvPr id="22" name="Oval 21"/>
              <p:cNvSpPr/>
              <p:nvPr/>
            </p:nvSpPr>
            <p:spPr>
              <a:xfrm>
                <a:off x="439475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2094396" y="2068144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126547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292332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Oval 25"/>
              <p:cNvSpPr/>
              <p:nvPr/>
            </p:nvSpPr>
            <p:spPr>
              <a:xfrm>
                <a:off x="1031143" y="1658071"/>
                <a:ext cx="2905635" cy="1182550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76271" y="1450106"/>
                <a:ext cx="4409214" cy="1622719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9" name="Oval 28"/>
            <p:cNvSpPr/>
            <p:nvPr/>
          </p:nvSpPr>
          <p:spPr>
            <a:xfrm>
              <a:off x="7542041" y="2530098"/>
              <a:ext cx="1255876" cy="727903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cxnSp>
          <p:nvCxnSpPr>
            <p:cNvPr id="30" name="Straight Arrow Connector 29"/>
            <p:cNvCxnSpPr/>
            <p:nvPr/>
          </p:nvCxnSpPr>
          <p:spPr>
            <a:xfrm>
              <a:off x="5806881" y="1774003"/>
              <a:ext cx="551048" cy="47672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6" name="Group 30"/>
            <p:cNvGrpSpPr>
              <a:grpSpLocks/>
            </p:cNvGrpSpPr>
            <p:nvPr/>
          </p:nvGrpSpPr>
          <p:grpSpPr bwMode="auto">
            <a:xfrm>
              <a:off x="1223284" y="4650925"/>
              <a:ext cx="3045632" cy="1376610"/>
              <a:chOff x="75387" y="1450110"/>
              <a:chExt cx="3480611" cy="1573218"/>
            </a:xfrm>
          </p:grpSpPr>
          <p:sp>
            <p:nvSpPr>
              <p:cNvPr id="40" name="Oval 39"/>
              <p:cNvSpPr/>
              <p:nvPr/>
            </p:nvSpPr>
            <p:spPr>
              <a:xfrm>
                <a:off x="963959" y="1829529"/>
                <a:ext cx="1622701" cy="75277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Oval 40"/>
              <p:cNvSpPr/>
              <p:nvPr/>
            </p:nvSpPr>
            <p:spPr>
              <a:xfrm>
                <a:off x="439655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 41"/>
              <p:cNvSpPr/>
              <p:nvPr/>
            </p:nvSpPr>
            <p:spPr>
              <a:xfrm>
                <a:off x="2094577" y="2069714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Oval 42"/>
              <p:cNvSpPr/>
              <p:nvPr/>
            </p:nvSpPr>
            <p:spPr>
              <a:xfrm>
                <a:off x="126565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Oval 43"/>
              <p:cNvSpPr/>
              <p:nvPr/>
            </p:nvSpPr>
            <p:spPr>
              <a:xfrm>
                <a:off x="292350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/>
              <p:cNvSpPr/>
              <p:nvPr/>
            </p:nvSpPr>
            <p:spPr>
              <a:xfrm>
                <a:off x="176040" y="1606918"/>
                <a:ext cx="2533641" cy="125951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Oval 45"/>
              <p:cNvSpPr/>
              <p:nvPr/>
            </p:nvSpPr>
            <p:spPr>
              <a:xfrm>
                <a:off x="76452" y="1448746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47" name="Straight Arrow Connector 46"/>
            <p:cNvCxnSpPr/>
            <p:nvPr/>
          </p:nvCxnSpPr>
          <p:spPr>
            <a:xfrm>
              <a:off x="2052069" y="3824434"/>
              <a:ext cx="404956" cy="645886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9" name="Group 48"/>
            <p:cNvGrpSpPr>
              <a:grpSpLocks/>
            </p:cNvGrpSpPr>
            <p:nvPr/>
          </p:nvGrpSpPr>
          <p:grpSpPr bwMode="auto">
            <a:xfrm>
              <a:off x="5133191" y="4738683"/>
              <a:ext cx="3045632" cy="1376610"/>
              <a:chOff x="75387" y="1450110"/>
              <a:chExt cx="3480611" cy="1573218"/>
            </a:xfrm>
          </p:grpSpPr>
          <p:sp>
            <p:nvSpPr>
              <p:cNvPr id="50" name="Oval 49"/>
              <p:cNvSpPr/>
              <p:nvPr/>
            </p:nvSpPr>
            <p:spPr>
              <a:xfrm>
                <a:off x="953671" y="1828828"/>
                <a:ext cx="1619771" cy="755706"/>
              </a:xfrm>
              <a:prstGeom prst="ellipse">
                <a:avLst/>
              </a:prstGeom>
              <a:noFill/>
              <a:ln w="190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1" name="Oval 50"/>
              <p:cNvSpPr/>
              <p:nvPr/>
            </p:nvSpPr>
            <p:spPr>
              <a:xfrm>
                <a:off x="438155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2" name="Oval 51"/>
              <p:cNvSpPr/>
              <p:nvPr/>
            </p:nvSpPr>
            <p:spPr>
              <a:xfrm>
                <a:off x="2093075" y="2069013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3" name="Oval 52"/>
              <p:cNvSpPr/>
              <p:nvPr/>
            </p:nvSpPr>
            <p:spPr>
              <a:xfrm>
                <a:off x="126415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4" name="Oval 53"/>
              <p:cNvSpPr/>
              <p:nvPr/>
            </p:nvSpPr>
            <p:spPr>
              <a:xfrm>
                <a:off x="292200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5" name="Oval 54"/>
              <p:cNvSpPr/>
              <p:nvPr/>
            </p:nvSpPr>
            <p:spPr>
              <a:xfrm>
                <a:off x="859941" y="1606216"/>
                <a:ext cx="2533639" cy="125951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6" name="Oval 55"/>
              <p:cNvSpPr/>
              <p:nvPr/>
            </p:nvSpPr>
            <p:spPr>
              <a:xfrm>
                <a:off x="74952" y="1450974"/>
                <a:ext cx="3479727" cy="1572925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57" name="Straight Arrow Connector 56"/>
            <p:cNvCxnSpPr/>
            <p:nvPr/>
          </p:nvCxnSpPr>
          <p:spPr>
            <a:xfrm>
              <a:off x="4363906" y="5400702"/>
              <a:ext cx="681761" cy="0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Arrow Connector 58"/>
            <p:cNvCxnSpPr/>
            <p:nvPr/>
          </p:nvCxnSpPr>
          <p:spPr>
            <a:xfrm flipV="1">
              <a:off x="6696247" y="3850064"/>
              <a:ext cx="435712" cy="62025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3644" name="TextBox 3"/>
          <p:cNvSpPr txBox="1">
            <a:spLocks noChangeArrowheads="1"/>
          </p:cNvSpPr>
          <p:nvPr/>
        </p:nvSpPr>
        <p:spPr bwMode="auto">
          <a:xfrm>
            <a:off x="1943100" y="157163"/>
            <a:ext cx="5032375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600">
                <a:solidFill>
                  <a:prstClr val="black"/>
                </a:solidFill>
              </a:rPr>
              <a:t>The Pentagon Equation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030996" y="285033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58" name="TextBox 57"/>
          <p:cNvSpPr txBox="1"/>
          <p:nvPr/>
        </p:nvSpPr>
        <p:spPr>
          <a:xfrm>
            <a:off x="2585109" y="29076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7" name="TextBox 66"/>
          <p:cNvSpPr txBox="1"/>
          <p:nvPr/>
        </p:nvSpPr>
        <p:spPr>
          <a:xfrm>
            <a:off x="7731663" y="285063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8" name="TextBox 67"/>
          <p:cNvSpPr txBox="1"/>
          <p:nvPr/>
        </p:nvSpPr>
        <p:spPr>
          <a:xfrm>
            <a:off x="8081540" y="29203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9" name="TextBox 68"/>
          <p:cNvSpPr txBox="1"/>
          <p:nvPr/>
        </p:nvSpPr>
        <p:spPr>
          <a:xfrm>
            <a:off x="8450486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5" name="TextBox 64"/>
          <p:cNvSpPr txBox="1"/>
          <p:nvPr/>
        </p:nvSpPr>
        <p:spPr>
          <a:xfrm>
            <a:off x="3146183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</p:spTree>
    <p:extLst>
      <p:ext uri="{BB962C8B-B14F-4D97-AF65-F5344CB8AC3E}">
        <p14:creationId xmlns:p14="http://schemas.microsoft.com/office/powerpoint/2010/main" val="123408131"/>
      </p:ext>
    </p:extLst>
  </p:cSld>
  <p:clrMapOvr>
    <a:masterClrMapping/>
  </p:clrMapOvr>
  <p:transition advClick="0"/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643" name="Group 1"/>
          <p:cNvGrpSpPr>
            <a:grpSpLocks/>
          </p:cNvGrpSpPr>
          <p:nvPr/>
        </p:nvGrpSpPr>
        <p:grpSpPr bwMode="auto">
          <a:xfrm>
            <a:off x="948448" y="985838"/>
            <a:ext cx="7662152" cy="4447949"/>
            <a:chOff x="52919" y="466853"/>
            <a:chExt cx="9730046" cy="5648440"/>
          </a:xfrm>
        </p:grpSpPr>
        <p:grpSp>
          <p:nvGrpSpPr>
            <p:cNvPr id="63648" name="Group 2"/>
            <p:cNvGrpSpPr>
              <a:grpSpLocks/>
            </p:cNvGrpSpPr>
            <p:nvPr/>
          </p:nvGrpSpPr>
          <p:grpSpPr bwMode="auto">
            <a:xfrm>
              <a:off x="52919" y="2134024"/>
              <a:ext cx="3045632" cy="1376610"/>
              <a:chOff x="75387" y="1450110"/>
              <a:chExt cx="3480611" cy="1573218"/>
            </a:xfrm>
          </p:grpSpPr>
          <p:sp>
            <p:nvSpPr>
              <p:cNvPr id="20" name="Oval 19"/>
              <p:cNvSpPr/>
              <p:nvPr/>
            </p:nvSpPr>
            <p:spPr>
              <a:xfrm>
                <a:off x="224768" y="1850028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438591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2093511" y="2069711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126458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3" name="Oval 12"/>
              <p:cNvSpPr/>
              <p:nvPr/>
            </p:nvSpPr>
            <p:spPr>
              <a:xfrm>
                <a:off x="2922437" y="2069711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154471" y="1615700"/>
                <a:ext cx="2533641" cy="1262441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14" name="Oval 13"/>
              <p:cNvSpPr/>
              <p:nvPr/>
            </p:nvSpPr>
            <p:spPr>
              <a:xfrm>
                <a:off x="75387" y="1448743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3649" name="Group 26"/>
            <p:cNvGrpSpPr>
              <a:grpSpLocks/>
            </p:cNvGrpSpPr>
            <p:nvPr/>
          </p:nvGrpSpPr>
          <p:grpSpPr bwMode="auto">
            <a:xfrm>
              <a:off x="2858981" y="466853"/>
              <a:ext cx="3434437" cy="1376352"/>
              <a:chOff x="450" y="1450110"/>
              <a:chExt cx="3924945" cy="1572923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214770" y="1827962"/>
                <a:ext cx="1622701" cy="75570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437379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/>
              <p:cNvSpPr/>
              <p:nvPr/>
            </p:nvSpPr>
            <p:spPr>
              <a:xfrm>
                <a:off x="2092298" y="2068148"/>
                <a:ext cx="26947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Oval 34"/>
              <p:cNvSpPr/>
              <p:nvPr/>
            </p:nvSpPr>
            <p:spPr>
              <a:xfrm>
                <a:off x="1266303" y="2068148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Oval 35"/>
              <p:cNvSpPr/>
              <p:nvPr/>
            </p:nvSpPr>
            <p:spPr>
              <a:xfrm>
                <a:off x="2921224" y="2068148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/>
              <p:cNvSpPr/>
              <p:nvPr/>
            </p:nvSpPr>
            <p:spPr>
              <a:xfrm>
                <a:off x="1925343" y="1819176"/>
                <a:ext cx="1438169" cy="828933"/>
              </a:xfrm>
              <a:prstGeom prst="ellipse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/>
              <p:cNvSpPr/>
              <p:nvPr/>
            </p:nvSpPr>
            <p:spPr>
              <a:xfrm>
                <a:off x="450" y="1450110"/>
                <a:ext cx="3924945" cy="157292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64" name="Straight Arrow Connector 63"/>
            <p:cNvCxnSpPr/>
            <p:nvPr/>
          </p:nvCxnSpPr>
          <p:spPr>
            <a:xfrm flipV="1">
              <a:off x="2861980" y="1774003"/>
              <a:ext cx="494661" cy="492103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2" name="Group 20"/>
            <p:cNvGrpSpPr>
              <a:grpSpLocks/>
            </p:cNvGrpSpPr>
            <p:nvPr/>
          </p:nvGrpSpPr>
          <p:grpSpPr bwMode="auto">
            <a:xfrm>
              <a:off x="5924780" y="2214846"/>
              <a:ext cx="3858185" cy="1419925"/>
              <a:chOff x="76271" y="1450106"/>
              <a:chExt cx="4409214" cy="1622719"/>
            </a:xfrm>
          </p:grpSpPr>
          <p:sp>
            <p:nvSpPr>
              <p:cNvPr id="22" name="Oval 21"/>
              <p:cNvSpPr/>
              <p:nvPr/>
            </p:nvSpPr>
            <p:spPr>
              <a:xfrm>
                <a:off x="439475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2094396" y="2068144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126547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2923320" y="2068144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Oval 25"/>
              <p:cNvSpPr/>
              <p:nvPr/>
            </p:nvSpPr>
            <p:spPr>
              <a:xfrm>
                <a:off x="1031143" y="1658071"/>
                <a:ext cx="2905635" cy="1182550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76271" y="1450106"/>
                <a:ext cx="4409214" cy="1622719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9" name="Oval 28"/>
            <p:cNvSpPr/>
            <p:nvPr/>
          </p:nvSpPr>
          <p:spPr>
            <a:xfrm>
              <a:off x="7542041" y="2530098"/>
              <a:ext cx="1255876" cy="727903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800">
                <a:solidFill>
                  <a:prstClr val="white"/>
                </a:solidFill>
              </a:endParaRPr>
            </a:p>
          </p:txBody>
        </p:sp>
        <p:cxnSp>
          <p:nvCxnSpPr>
            <p:cNvPr id="30" name="Straight Arrow Connector 29"/>
            <p:cNvCxnSpPr/>
            <p:nvPr/>
          </p:nvCxnSpPr>
          <p:spPr>
            <a:xfrm>
              <a:off x="5806881" y="1774003"/>
              <a:ext cx="551048" cy="47672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6" name="Group 30"/>
            <p:cNvGrpSpPr>
              <a:grpSpLocks/>
            </p:cNvGrpSpPr>
            <p:nvPr/>
          </p:nvGrpSpPr>
          <p:grpSpPr bwMode="auto">
            <a:xfrm>
              <a:off x="1223284" y="4650925"/>
              <a:ext cx="3045632" cy="1376610"/>
              <a:chOff x="75387" y="1450110"/>
              <a:chExt cx="3480611" cy="1573218"/>
            </a:xfrm>
          </p:grpSpPr>
          <p:sp>
            <p:nvSpPr>
              <p:cNvPr id="40" name="Oval 39"/>
              <p:cNvSpPr/>
              <p:nvPr/>
            </p:nvSpPr>
            <p:spPr>
              <a:xfrm>
                <a:off x="963959" y="1829529"/>
                <a:ext cx="1622701" cy="752776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Oval 40"/>
              <p:cNvSpPr/>
              <p:nvPr/>
            </p:nvSpPr>
            <p:spPr>
              <a:xfrm>
                <a:off x="439655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 41"/>
              <p:cNvSpPr/>
              <p:nvPr/>
            </p:nvSpPr>
            <p:spPr>
              <a:xfrm>
                <a:off x="2094577" y="2069714"/>
                <a:ext cx="266544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Oval 42"/>
              <p:cNvSpPr/>
              <p:nvPr/>
            </p:nvSpPr>
            <p:spPr>
              <a:xfrm>
                <a:off x="126565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Oval 43"/>
              <p:cNvSpPr/>
              <p:nvPr/>
            </p:nvSpPr>
            <p:spPr>
              <a:xfrm>
                <a:off x="2923501" y="2069714"/>
                <a:ext cx="266546" cy="26654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/>
              <p:cNvSpPr/>
              <p:nvPr/>
            </p:nvSpPr>
            <p:spPr>
              <a:xfrm>
                <a:off x="176040" y="1606918"/>
                <a:ext cx="2533641" cy="125951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Oval 45"/>
              <p:cNvSpPr/>
              <p:nvPr/>
            </p:nvSpPr>
            <p:spPr>
              <a:xfrm>
                <a:off x="76452" y="1448746"/>
                <a:ext cx="3479727" cy="1575853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47" name="Straight Arrow Connector 46"/>
            <p:cNvCxnSpPr/>
            <p:nvPr/>
          </p:nvCxnSpPr>
          <p:spPr>
            <a:xfrm>
              <a:off x="2052069" y="3824434"/>
              <a:ext cx="404956" cy="645886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659" name="Group 48"/>
            <p:cNvGrpSpPr>
              <a:grpSpLocks/>
            </p:cNvGrpSpPr>
            <p:nvPr/>
          </p:nvGrpSpPr>
          <p:grpSpPr bwMode="auto">
            <a:xfrm>
              <a:off x="5133191" y="4738683"/>
              <a:ext cx="3045632" cy="1376610"/>
              <a:chOff x="75387" y="1450110"/>
              <a:chExt cx="3480611" cy="1573218"/>
            </a:xfrm>
          </p:grpSpPr>
          <p:sp>
            <p:nvSpPr>
              <p:cNvPr id="50" name="Oval 49"/>
              <p:cNvSpPr/>
              <p:nvPr/>
            </p:nvSpPr>
            <p:spPr>
              <a:xfrm>
                <a:off x="953671" y="1828828"/>
                <a:ext cx="1619771" cy="755706"/>
              </a:xfrm>
              <a:prstGeom prst="ellipse">
                <a:avLst/>
              </a:prstGeom>
              <a:noFill/>
              <a:ln w="190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1" name="Oval 50"/>
              <p:cNvSpPr/>
              <p:nvPr/>
            </p:nvSpPr>
            <p:spPr>
              <a:xfrm>
                <a:off x="438155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2" name="Oval 51"/>
              <p:cNvSpPr/>
              <p:nvPr/>
            </p:nvSpPr>
            <p:spPr>
              <a:xfrm>
                <a:off x="2093075" y="2069013"/>
                <a:ext cx="266546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3" name="Oval 52"/>
              <p:cNvSpPr/>
              <p:nvPr/>
            </p:nvSpPr>
            <p:spPr>
              <a:xfrm>
                <a:off x="126415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4" name="Oval 53"/>
              <p:cNvSpPr/>
              <p:nvPr/>
            </p:nvSpPr>
            <p:spPr>
              <a:xfrm>
                <a:off x="2922001" y="2069013"/>
                <a:ext cx="266544" cy="269477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5" name="Oval 54"/>
              <p:cNvSpPr/>
              <p:nvPr/>
            </p:nvSpPr>
            <p:spPr>
              <a:xfrm>
                <a:off x="859941" y="1606216"/>
                <a:ext cx="2533639" cy="1259511"/>
              </a:xfrm>
              <a:prstGeom prst="ellipse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  <p:sp>
            <p:nvSpPr>
              <p:cNvPr id="56" name="Oval 55"/>
              <p:cNvSpPr/>
              <p:nvPr/>
            </p:nvSpPr>
            <p:spPr>
              <a:xfrm>
                <a:off x="74952" y="1450974"/>
                <a:ext cx="3479727" cy="1572925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800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57" name="Straight Arrow Connector 56"/>
            <p:cNvCxnSpPr/>
            <p:nvPr/>
          </p:nvCxnSpPr>
          <p:spPr>
            <a:xfrm>
              <a:off x="4363906" y="5400702"/>
              <a:ext cx="681761" cy="0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Arrow Connector 58"/>
            <p:cNvCxnSpPr/>
            <p:nvPr/>
          </p:nvCxnSpPr>
          <p:spPr>
            <a:xfrm flipV="1">
              <a:off x="6696247" y="3850064"/>
              <a:ext cx="435712" cy="620255"/>
            </a:xfrm>
            <a:prstGeom prst="straightConnector1">
              <a:avLst/>
            </a:prstGeom>
            <a:ln w="76200">
              <a:solidFill>
                <a:schemeClr val="accent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3644" name="TextBox 3"/>
          <p:cNvSpPr txBox="1">
            <a:spLocks noChangeArrowheads="1"/>
          </p:cNvSpPr>
          <p:nvPr/>
        </p:nvSpPr>
        <p:spPr bwMode="auto">
          <a:xfrm>
            <a:off x="1943100" y="157163"/>
            <a:ext cx="5032375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600">
                <a:solidFill>
                  <a:prstClr val="black"/>
                </a:solidFill>
              </a:rPr>
              <a:t>The Pentagon Equation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030996" y="285033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58" name="TextBox 57"/>
          <p:cNvSpPr txBox="1"/>
          <p:nvPr/>
        </p:nvSpPr>
        <p:spPr>
          <a:xfrm>
            <a:off x="2585109" y="29076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0" name="TextBox 59"/>
          <p:cNvSpPr txBox="1"/>
          <p:nvPr/>
        </p:nvSpPr>
        <p:spPr>
          <a:xfrm>
            <a:off x="5572499" y="172576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7" name="TextBox 66"/>
          <p:cNvSpPr txBox="1"/>
          <p:nvPr/>
        </p:nvSpPr>
        <p:spPr>
          <a:xfrm>
            <a:off x="7731663" y="2850637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8" name="TextBox 67"/>
          <p:cNvSpPr txBox="1"/>
          <p:nvPr/>
        </p:nvSpPr>
        <p:spPr>
          <a:xfrm>
            <a:off x="8081540" y="292035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1</a:t>
            </a:r>
            <a:endParaRPr lang="en-US" sz="2000" dirty="0"/>
          </a:p>
        </p:txBody>
      </p:sp>
      <p:sp>
        <p:nvSpPr>
          <p:cNvPr id="69" name="TextBox 68"/>
          <p:cNvSpPr txBox="1"/>
          <p:nvPr/>
        </p:nvSpPr>
        <p:spPr>
          <a:xfrm>
            <a:off x="8450486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  <p:sp>
        <p:nvSpPr>
          <p:cNvPr id="65" name="TextBox 64"/>
          <p:cNvSpPr txBox="1"/>
          <p:nvPr/>
        </p:nvSpPr>
        <p:spPr>
          <a:xfrm>
            <a:off x="3146183" y="2997253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0</a:t>
            </a:r>
            <a:endParaRPr lang="en-US" sz="2000" dirty="0"/>
          </a:p>
        </p:txBody>
      </p:sp>
    </p:spTree>
    <p:extLst>
      <p:ext uri="{BB962C8B-B14F-4D97-AF65-F5344CB8AC3E}">
        <p14:creationId xmlns:p14="http://schemas.microsoft.com/office/powerpoint/2010/main" val="3680325070"/>
      </p:ext>
    </p:extLst>
  </p:cSld>
  <p:clrMapOvr>
    <a:masterClrMapping/>
  </p:clrMapOvr>
  <p:transition advClick="0"/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0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3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anose="0202060305040502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anose="02020603050405020304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5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1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>
          <a:headEnd type="none" w="med" len="med"/>
          <a:tailEnd type="none" w="med" len="med"/>
        </a:ln>
      </a:spPr>
      <a:bodyPr vert="horz" wrap="square" lIns="91440" tIns="45720" rIns="91440" bIns="45720" numCol="1" rtlCol="0" anchor="t" anchorCtr="0" compatLnSpc="1">
        <a:prstTxWarp prst="textNoShape">
          <a:avLst/>
        </a:prstTxWarp>
        <a:no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dirty="0" smtClean="0"/>
        </a:defPPr>
      </a:lstStyle>
      <a:style>
        <a:lnRef idx="2">
          <a:schemeClr val="accent3">
            <a:shade val="50000"/>
          </a:schemeClr>
        </a:lnRef>
        <a:fillRef idx="1">
          <a:schemeClr val="accent3"/>
        </a:fillRef>
        <a:effectRef idx="0">
          <a:schemeClr val="accent3"/>
        </a:effectRef>
        <a:fontRef idx="minor">
          <a:schemeClr val="lt1"/>
        </a:fontRef>
      </a: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4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15974</TotalTime>
  <Words>2201</Words>
  <Application>Microsoft Office PowerPoint</Application>
  <PresentationFormat>On-screen Show (4:3)</PresentationFormat>
  <Paragraphs>1219</Paragraphs>
  <Slides>167</Slides>
  <Notes>17</Notes>
  <HiddenSlides>0</HiddenSlides>
  <MMClips>0</MMClips>
  <ScaleCrop>false</ScaleCrop>
  <HeadingPairs>
    <vt:vector size="8" baseType="variant">
      <vt:variant>
        <vt:lpstr>Fonts Used</vt:lpstr>
      </vt:variant>
      <vt:variant>
        <vt:i4>4</vt:i4>
      </vt:variant>
      <vt:variant>
        <vt:lpstr>Theme</vt:lpstr>
      </vt:variant>
      <vt:variant>
        <vt:i4>8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167</vt:i4>
      </vt:variant>
    </vt:vector>
  </HeadingPairs>
  <TitlesOfParts>
    <vt:vector size="180" baseType="lpstr">
      <vt:lpstr>Arial</vt:lpstr>
      <vt:lpstr>Calibri</vt:lpstr>
      <vt:lpstr>Symbol</vt:lpstr>
      <vt:lpstr>Times New Roman</vt:lpstr>
      <vt:lpstr>Office Theme</vt:lpstr>
      <vt:lpstr>Custom Design</vt:lpstr>
      <vt:lpstr>3_Default Design</vt:lpstr>
      <vt:lpstr>2_Office Theme</vt:lpstr>
      <vt:lpstr>5_Office Theme</vt:lpstr>
      <vt:lpstr>3_Office Theme</vt:lpstr>
      <vt:lpstr>1_Default Design</vt:lpstr>
      <vt:lpstr>4_Office Theme</vt:lpstr>
      <vt:lpstr>Equation</vt:lpstr>
      <vt:lpstr>PowerPoint Presentation</vt:lpstr>
      <vt:lpstr>Hard Disk Drive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Exchanging Particles in 2+1 Dimensions</vt:lpstr>
      <vt:lpstr>Exchanging Particles in 2+1 Dimensions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Exchanging Particles in 2+1 Dimensions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NHMFL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Pulse Sequences for Exchange-Based Quantum Computation</dc:title>
  <dc:creator>bonestee</dc:creator>
  <cp:lastModifiedBy>Nick</cp:lastModifiedBy>
  <cp:revision>881</cp:revision>
  <cp:lastPrinted>2016-01-07T20:48:09Z</cp:lastPrinted>
  <dcterms:created xsi:type="dcterms:W3CDTF">2010-03-12T16:12:27Z</dcterms:created>
  <dcterms:modified xsi:type="dcterms:W3CDTF">2016-01-11T04:05:54Z</dcterms:modified>
</cp:coreProperties>
</file>