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91" r:id="rId3"/>
    <p:sldId id="325" r:id="rId4"/>
    <p:sldId id="348" r:id="rId5"/>
    <p:sldId id="412" r:id="rId6"/>
    <p:sldId id="394" r:id="rId7"/>
    <p:sldId id="392" r:id="rId8"/>
    <p:sldId id="395" r:id="rId9"/>
    <p:sldId id="397" r:id="rId10"/>
    <p:sldId id="399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387" r:id="rId21"/>
    <p:sldId id="41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21B"/>
    <a:srgbClr val="043B1B"/>
    <a:srgbClr val="FFCE00"/>
    <a:srgbClr val="58BB59"/>
    <a:srgbClr val="C5BB59"/>
    <a:srgbClr val="EFEFEF"/>
    <a:srgbClr val="C87CC8"/>
    <a:srgbClr val="C800C8"/>
    <a:srgbClr val="980098"/>
    <a:srgbClr val="3B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>
    <p:restoredLeft sz="18208" autoAdjust="0"/>
    <p:restoredTop sz="96410" autoAdjust="0"/>
  </p:normalViewPr>
  <p:slideViewPr>
    <p:cSldViewPr snapToGrid="0" snapToObjects="1">
      <p:cViewPr>
        <p:scale>
          <a:sx n="108" d="100"/>
          <a:sy n="108" d="100"/>
        </p:scale>
        <p:origin x="-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714AB-0E69-E14E-A5FF-975474B11915}" type="datetimeFigureOut">
              <a:rPr lang="en-US" smtClean="0"/>
              <a:t>16-01-12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1DD76-F0C8-1041-ADE8-14928C55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4CAE6102-2E9A-E84D-A3BF-59C749596287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7C89B4E-3526-F74F-B535-A4FAE0E7B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786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283700" cy="254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304371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38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fld id="{7D59950D-C61A-EC4A-B3BF-BE6A5D8E013D}" type="datetimeFigureOut">
              <a:rPr lang="en-US"/>
              <a:pPr/>
              <a:t>16-01-12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fld id="{06EB8FD1-FA2E-B243-98EF-C0CBB6BC4C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78511"/>
            <a:ext cx="5773676" cy="2579719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Random codes and holographic duality</a:t>
            </a:r>
            <a:endParaRPr lang="en-US" sz="5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0942" y="6457890"/>
            <a:ext cx="113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QIP 2016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44056" y="3729268"/>
            <a:ext cx="3005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andara"/>
              </a:rPr>
              <a:t>Patrick Hayden</a:t>
            </a:r>
          </a:p>
          <a:p>
            <a:pPr algn="ctr"/>
            <a:r>
              <a:rPr lang="en-US" sz="2800" dirty="0" smtClean="0">
                <a:latin typeface="+mj-lt"/>
                <a:cs typeface="Candara"/>
              </a:rPr>
              <a:t>Stanford University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3289300"/>
            <a:ext cx="8166100" cy="12700"/>
          </a:xfrm>
          <a:prstGeom prst="line">
            <a:avLst/>
          </a:prstGeom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8216" y="3543328"/>
            <a:ext cx="3892728" cy="3041582"/>
            <a:chOff x="2587888" y="1735610"/>
            <a:chExt cx="3810000" cy="32512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888" y="1735610"/>
              <a:ext cx="3810000" cy="325120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19371997">
              <a:off x="3719711" y="3544626"/>
              <a:ext cx="2528901" cy="755461"/>
            </a:xfrm>
            <a:prstGeom prst="ellipse">
              <a:avLst/>
            </a:prstGeom>
            <a:gradFill>
              <a:gsLst>
                <a:gs pos="0">
                  <a:schemeClr val="bg1">
                    <a:alpha val="49000"/>
                  </a:schemeClr>
                </a:gs>
                <a:gs pos="100000">
                  <a:srgbClr val="FF0000">
                    <a:alpha val="49000"/>
                  </a:srgb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60933" y="4016079"/>
              <a:ext cx="180027" cy="678820"/>
            </a:xfrm>
            <a:custGeom>
              <a:avLst/>
              <a:gdLst>
                <a:gd name="connsiteX0" fmla="*/ 180027 w 180027"/>
                <a:gd name="connsiteY0" fmla="*/ 0 h 678820"/>
                <a:gd name="connsiteX1" fmla="*/ 26761 w 180027"/>
                <a:gd name="connsiteY1" fmla="*/ 109487 h 678820"/>
                <a:gd name="connsiteX2" fmla="*/ 4865 w 180027"/>
                <a:gd name="connsiteY2" fmla="*/ 492692 h 678820"/>
                <a:gd name="connsiteX3" fmla="*/ 81499 w 180027"/>
                <a:gd name="connsiteY3" fmla="*/ 678820 h 6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7" h="678820">
                  <a:moveTo>
                    <a:pt x="180027" y="0"/>
                  </a:moveTo>
                  <a:cubicBezTo>
                    <a:pt x="117991" y="13686"/>
                    <a:pt x="55955" y="27372"/>
                    <a:pt x="26761" y="109487"/>
                  </a:cubicBezTo>
                  <a:cubicBezTo>
                    <a:pt x="-2433" y="191602"/>
                    <a:pt x="-4258" y="397803"/>
                    <a:pt x="4865" y="492692"/>
                  </a:cubicBezTo>
                  <a:cubicBezTo>
                    <a:pt x="13988" y="587581"/>
                    <a:pt x="81499" y="678820"/>
                    <a:pt x="81499" y="678820"/>
                  </a:cubicBezTo>
                </a:path>
              </a:pathLst>
            </a:custGeom>
            <a:ln>
              <a:solidFill>
                <a:srgbClr val="C800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85399" y="3542041"/>
              <a:ext cx="437904" cy="375500"/>
            </a:xfrm>
            <a:custGeom>
              <a:avLst/>
              <a:gdLst>
                <a:gd name="connsiteX0" fmla="*/ 0 w 437904"/>
                <a:gd name="connsiteY0" fmla="*/ 375500 h 375500"/>
                <a:gd name="connsiteX1" fmla="*/ 43790 w 437904"/>
                <a:gd name="connsiteY1" fmla="*/ 189372 h 375500"/>
                <a:gd name="connsiteX2" fmla="*/ 208004 w 437904"/>
                <a:gd name="connsiteY2" fmla="*/ 47038 h 375500"/>
                <a:gd name="connsiteX3" fmla="*/ 394114 w 437904"/>
                <a:gd name="connsiteY3" fmla="*/ 3244 h 375500"/>
                <a:gd name="connsiteX4" fmla="*/ 437904 w 437904"/>
                <a:gd name="connsiteY4" fmla="*/ 3244 h 37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904" h="375500">
                  <a:moveTo>
                    <a:pt x="0" y="375500"/>
                  </a:moveTo>
                  <a:cubicBezTo>
                    <a:pt x="4561" y="309807"/>
                    <a:pt x="9123" y="244115"/>
                    <a:pt x="43790" y="189372"/>
                  </a:cubicBezTo>
                  <a:cubicBezTo>
                    <a:pt x="78457" y="134629"/>
                    <a:pt x="149617" y="78059"/>
                    <a:pt x="208004" y="47038"/>
                  </a:cubicBezTo>
                  <a:cubicBezTo>
                    <a:pt x="266391" y="16017"/>
                    <a:pt x="355797" y="10543"/>
                    <a:pt x="394114" y="3244"/>
                  </a:cubicBezTo>
                  <a:cubicBezTo>
                    <a:pt x="432431" y="-4055"/>
                    <a:pt x="437904" y="3244"/>
                    <a:pt x="437904" y="3244"/>
                  </a:cubicBezTo>
                </a:path>
              </a:pathLst>
            </a:custGeom>
            <a:ln>
              <a:solidFill>
                <a:srgbClr val="C800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792580" y="2811676"/>
              <a:ext cx="437905" cy="350404"/>
            </a:xfrm>
            <a:custGeom>
              <a:avLst/>
              <a:gdLst>
                <a:gd name="connsiteX0" fmla="*/ 0 w 437905"/>
                <a:gd name="connsiteY0" fmla="*/ 350404 h 350404"/>
                <a:gd name="connsiteX1" fmla="*/ 208004 w 437905"/>
                <a:gd name="connsiteY1" fmla="*/ 54788 h 350404"/>
                <a:gd name="connsiteX2" fmla="*/ 437905 w 437905"/>
                <a:gd name="connsiteY2" fmla="*/ 45 h 35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905" h="350404">
                  <a:moveTo>
                    <a:pt x="0" y="350404"/>
                  </a:moveTo>
                  <a:cubicBezTo>
                    <a:pt x="67510" y="231792"/>
                    <a:pt x="135020" y="113181"/>
                    <a:pt x="208004" y="54788"/>
                  </a:cubicBezTo>
                  <a:cubicBezTo>
                    <a:pt x="280988" y="-3605"/>
                    <a:pt x="437905" y="45"/>
                    <a:pt x="437905" y="45"/>
                  </a:cubicBezTo>
                </a:path>
              </a:pathLst>
            </a:custGeom>
            <a:ln>
              <a:solidFill>
                <a:srgbClr val="C800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864505" y="2056956"/>
              <a:ext cx="230842" cy="535791"/>
            </a:xfrm>
            <a:custGeom>
              <a:avLst/>
              <a:gdLst>
                <a:gd name="connsiteX0" fmla="*/ 942 w 230842"/>
                <a:gd name="connsiteY0" fmla="*/ 535791 h 535791"/>
                <a:gd name="connsiteX1" fmla="*/ 22837 w 230842"/>
                <a:gd name="connsiteY1" fmla="*/ 251124 h 535791"/>
                <a:gd name="connsiteX2" fmla="*/ 154208 w 230842"/>
                <a:gd name="connsiteY2" fmla="*/ 21201 h 535791"/>
                <a:gd name="connsiteX3" fmla="*/ 230842 w 230842"/>
                <a:gd name="connsiteY3" fmla="*/ 10252 h 53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842" h="535791">
                  <a:moveTo>
                    <a:pt x="942" y="535791"/>
                  </a:moveTo>
                  <a:cubicBezTo>
                    <a:pt x="-883" y="436340"/>
                    <a:pt x="-2707" y="336889"/>
                    <a:pt x="22837" y="251124"/>
                  </a:cubicBezTo>
                  <a:cubicBezTo>
                    <a:pt x="48381" y="165359"/>
                    <a:pt x="119541" y="61346"/>
                    <a:pt x="154208" y="21201"/>
                  </a:cubicBezTo>
                  <a:cubicBezTo>
                    <a:pt x="188875" y="-18944"/>
                    <a:pt x="230842" y="10252"/>
                    <a:pt x="230842" y="10252"/>
                  </a:cubicBezTo>
                </a:path>
              </a:pathLst>
            </a:custGeom>
            <a:ln>
              <a:solidFill>
                <a:srgbClr val="C800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74950" y="1099472"/>
            <a:ext cx="1721204" cy="1571274"/>
            <a:chOff x="884412" y="3565170"/>
            <a:chExt cx="3048000" cy="3048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397000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99872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02744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605616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008488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1360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401356" y="2526946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401356" y="2929818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401356" y="333269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401356" y="3735562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401356" y="4138434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401356" y="4541306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97000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99872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216855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619727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022599" y="3847392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425471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397000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99872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216855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619727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022599" y="424885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425471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397000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799872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216855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619727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022599" y="465313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25471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97000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799872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216855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619727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22599" y="504189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425471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397000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799872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216855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619727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22599" y="543841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25471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397000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799872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216855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619727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022599" y="5861752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425471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893586" y="4800994"/>
            <a:ext cx="405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Sepehr</a:t>
            </a:r>
            <a:r>
              <a:rPr lang="en-US" dirty="0" smtClean="0"/>
              <a:t> </a:t>
            </a:r>
            <a:r>
              <a:rPr lang="en-US" dirty="0" err="1" smtClean="0"/>
              <a:t>Nezami</a:t>
            </a:r>
            <a:r>
              <a:rPr lang="en-US" dirty="0" smtClean="0"/>
              <a:t>, Xiao-Liang Qi, </a:t>
            </a:r>
          </a:p>
          <a:p>
            <a:r>
              <a:rPr lang="en-US" dirty="0" smtClean="0"/>
              <a:t>Nate Thomas, Michael Walter, Zhao Yang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6134" y="559633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</a:t>
            </a:r>
            <a:r>
              <a:rPr lang="en-US" dirty="0" smtClean="0"/>
              <a:t>1601.01694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Entanglement of assistance picture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1992" y="1672411"/>
            <a:ext cx="1989666" cy="1134532"/>
            <a:chOff x="987778" y="1933223"/>
            <a:chExt cx="2427110" cy="147319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87778" y="2159001"/>
              <a:ext cx="536222" cy="5136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24000" y="2672644"/>
              <a:ext cx="7337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987778" y="2672644"/>
              <a:ext cx="536222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57778" y="2672644"/>
              <a:ext cx="719666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257778" y="2271889"/>
              <a:ext cx="719666" cy="400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77444" y="2271889"/>
              <a:ext cx="0" cy="7958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77444" y="3067755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977444" y="1933223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151569" y="2806943"/>
            <a:ext cx="96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G=(V,E)</a:t>
            </a:r>
            <a:endParaRPr lang="en-US" sz="20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6" y="3403600"/>
            <a:ext cx="2870200" cy="3048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974696" y="2145253"/>
            <a:ext cx="439577" cy="395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4559" y="2627394"/>
            <a:ext cx="601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52801" y="2727240"/>
            <a:ext cx="439577" cy="304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8865" y="2770709"/>
            <a:ext cx="589959" cy="304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478865" y="2241850"/>
            <a:ext cx="589959" cy="308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29231" y="2363273"/>
            <a:ext cx="0" cy="612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1014" y="3108469"/>
            <a:ext cx="358602" cy="260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61014" y="1955707"/>
            <a:ext cx="358602" cy="260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04429" y="2309942"/>
            <a:ext cx="479778" cy="66624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91071" y="1878570"/>
            <a:ext cx="479778" cy="681107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89342" y="2843108"/>
            <a:ext cx="479778" cy="681107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46581" y="2309942"/>
            <a:ext cx="576729" cy="681107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20" y="3006171"/>
            <a:ext cx="533400" cy="2794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21" y="3017120"/>
            <a:ext cx="533400" cy="2794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0" y="1539043"/>
            <a:ext cx="533400" cy="2794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0" y="3553606"/>
            <a:ext cx="533400" cy="279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91172" y="4105767"/>
            <a:ext cx="79047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Interpret random projections as measurements on an initial collection of Bell pairs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1992" y="4718895"/>
            <a:ext cx="76232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Multiparty entanglement “distillation” problem: induce entanglement between</a:t>
            </a:r>
          </a:p>
          <a:p>
            <a:r>
              <a:rPr lang="en-US" dirty="0" smtClean="0"/>
              <a:t>A and B by measuring vertex systems and classically communicating results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03636" y="1672411"/>
            <a:ext cx="453463" cy="193312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12406" y="323620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03026" y="1739652"/>
            <a:ext cx="453463" cy="193312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941440" y="330042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64152" y="6521515"/>
            <a:ext cx="622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Smolin</a:t>
            </a:r>
            <a:r>
              <a:rPr lang="en-US" dirty="0" smtClean="0"/>
              <a:t>, </a:t>
            </a:r>
            <a:r>
              <a:rPr lang="en-US" dirty="0" err="1" smtClean="0"/>
              <a:t>Verstraete</a:t>
            </a:r>
            <a:r>
              <a:rPr lang="en-US" dirty="0" smtClean="0"/>
              <a:t>, Winter 2005][One-shot: </a:t>
            </a:r>
            <a:r>
              <a:rPr lang="en-US" dirty="0" err="1" smtClean="0"/>
              <a:t>Dutil</a:t>
            </a:r>
            <a:r>
              <a:rPr lang="en-US" dirty="0" smtClean="0"/>
              <a:t>-Hayden 2010]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24959" y="1982552"/>
            <a:ext cx="740482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Possible interpretation: </a:t>
            </a:r>
            <a:r>
              <a:rPr lang="en-US" dirty="0" smtClean="0"/>
              <a:t>Start with a </a:t>
            </a:r>
            <a:r>
              <a:rPr lang="en-US" dirty="0" err="1" smtClean="0"/>
              <a:t>semiclassical</a:t>
            </a:r>
            <a:r>
              <a:rPr lang="en-US" dirty="0" smtClean="0"/>
              <a:t> bulk quantum gravity state </a:t>
            </a:r>
          </a:p>
          <a:p>
            <a:r>
              <a:rPr lang="en-US" dirty="0" smtClean="0"/>
              <a:t>for which </a:t>
            </a:r>
            <a:r>
              <a:rPr lang="en-US" dirty="0" err="1" smtClean="0"/>
              <a:t>Planckian</a:t>
            </a:r>
            <a:r>
              <a:rPr lang="en-US" dirty="0" smtClean="0"/>
              <a:t> degrees of freedom satisfy area entanglement law. </a:t>
            </a:r>
          </a:p>
          <a:p>
            <a:r>
              <a:rPr lang="en-US" dirty="0" smtClean="0"/>
              <a:t>Fix the bulk </a:t>
            </a:r>
            <a:r>
              <a:rPr lang="en-US" dirty="0" err="1" smtClean="0"/>
              <a:t>Planckian</a:t>
            </a:r>
            <a:r>
              <a:rPr lang="en-US" dirty="0" smtClean="0"/>
              <a:t> degrees of freedom to typical values. This induces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Ryu-Takayanagi</a:t>
            </a:r>
            <a:r>
              <a:rPr lang="en-US" dirty="0" smtClean="0"/>
              <a:t> formula in the holographic dual boundary CFT. 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56" y="5543792"/>
            <a:ext cx="5080000" cy="444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49" y="5825608"/>
            <a:ext cx="6134100" cy="584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77150" y="5450703"/>
            <a:ext cx="1325876" cy="923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 animBg="1"/>
      <p:bldP spid="45" grpId="0"/>
      <p:bldP spid="49" grpId="0"/>
      <p:bldP spid="5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Anti-de Sitter/Conformal Field Theory </a:t>
            </a:r>
            <a:br>
              <a:rPr lang="en-US" dirty="0" smtClean="0"/>
            </a:br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410013" y="2556933"/>
            <a:ext cx="2201333" cy="306493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28280" y="4779725"/>
            <a:ext cx="1032934" cy="818445"/>
          </a:xfrm>
          <a:custGeom>
            <a:avLst/>
            <a:gdLst>
              <a:gd name="connsiteX0" fmla="*/ 1456267 w 1456267"/>
              <a:gd name="connsiteY0" fmla="*/ 0 h 818445"/>
              <a:gd name="connsiteX1" fmla="*/ 575734 w 1456267"/>
              <a:gd name="connsiteY1" fmla="*/ 778934 h 818445"/>
              <a:gd name="connsiteX2" fmla="*/ 0 w 1456267"/>
              <a:gd name="connsiteY2" fmla="*/ 237067 h 8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267" h="818445">
                <a:moveTo>
                  <a:pt x="1456267" y="0"/>
                </a:moveTo>
                <a:cubicBezTo>
                  <a:pt x="1137356" y="369711"/>
                  <a:pt x="818445" y="739423"/>
                  <a:pt x="575734" y="778934"/>
                </a:cubicBezTo>
                <a:cubicBezTo>
                  <a:pt x="333023" y="818445"/>
                  <a:pt x="0" y="237067"/>
                  <a:pt x="0" y="237067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09512" y="3920067"/>
            <a:ext cx="11006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64" y="448812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6723" y="2929467"/>
            <a:ext cx="225336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Bulk: d+2 dimensional</a:t>
            </a:r>
          </a:p>
          <a:p>
            <a:r>
              <a:rPr lang="en-US"/>
              <a:t>theory with gravity</a:t>
            </a:r>
          </a:p>
          <a:p>
            <a:r>
              <a:rPr lang="en-US"/>
              <a:t>(asymptotically AdS)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8451" y="4133394"/>
            <a:ext cx="17235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Boundary: d+1 </a:t>
            </a:r>
          </a:p>
          <a:p>
            <a:r>
              <a:rPr lang="en-US"/>
              <a:t>dimensional CFT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95" y="5796001"/>
            <a:ext cx="90266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/>
              <a:t>Conjecture: </a:t>
            </a:r>
            <a:r>
              <a:rPr lang="en-US"/>
              <a:t>Equivalence of string (gravity) theory in bulk with CFT on boundary [Maldacena’97]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8000" y="1536700"/>
            <a:ext cx="33500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/>
              <a:t>Example:</a:t>
            </a:r>
            <a:endParaRPr lang="en-US"/>
          </a:p>
          <a:p>
            <a:pPr algn="ctr"/>
            <a:r>
              <a:rPr lang="en-US"/>
              <a:t>Type IIB string theory on AdS</a:t>
            </a:r>
            <a:r>
              <a:rPr lang="en-US" baseline="-25000"/>
              <a:t>5</a:t>
            </a:r>
            <a:r>
              <a:rPr lang="en-US"/>
              <a:t> x S</a:t>
            </a:r>
            <a:r>
              <a:rPr lang="en-US" baseline="30000"/>
              <a:t>5</a:t>
            </a:r>
            <a:endParaRPr lang="en-US"/>
          </a:p>
          <a:p>
            <a:pPr algn="ctr"/>
            <a:r>
              <a:rPr lang="en-US">
                <a:latin typeface="ＭＳ ゴシック"/>
                <a:ea typeface="ＭＳ ゴシック"/>
                <a:cs typeface="ＭＳ ゴシック"/>
              </a:rPr>
              <a:t>≅</a:t>
            </a:r>
            <a:endParaRPr lang="en-US"/>
          </a:p>
          <a:p>
            <a:pPr algn="ctr"/>
            <a:r>
              <a:rPr lang="en-US"/>
              <a:t>Supersymmetric N=4 Yang-Mills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784" y="2422488"/>
            <a:ext cx="2209796" cy="81486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485278" y="1984023"/>
            <a:ext cx="2175936" cy="945444"/>
          </a:xfrm>
          <a:custGeom>
            <a:avLst/>
            <a:gdLst>
              <a:gd name="connsiteX0" fmla="*/ 2836333 w 2836333"/>
              <a:gd name="connsiteY0" fmla="*/ 945444 h 945444"/>
              <a:gd name="connsiteX1" fmla="*/ 2192867 w 2836333"/>
              <a:gd name="connsiteY1" fmla="*/ 132644 h 945444"/>
              <a:gd name="connsiteX2" fmla="*/ 364067 w 2836333"/>
              <a:gd name="connsiteY2" fmla="*/ 149578 h 945444"/>
              <a:gd name="connsiteX3" fmla="*/ 8467 w 2836333"/>
              <a:gd name="connsiteY3" fmla="*/ 809978 h 9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333" h="945444">
                <a:moveTo>
                  <a:pt x="2836333" y="945444"/>
                </a:moveTo>
                <a:cubicBezTo>
                  <a:pt x="2720622" y="605366"/>
                  <a:pt x="2604911" y="265288"/>
                  <a:pt x="2192867" y="132644"/>
                </a:cubicBezTo>
                <a:cubicBezTo>
                  <a:pt x="1780823" y="0"/>
                  <a:pt x="728134" y="36689"/>
                  <a:pt x="364067" y="149578"/>
                </a:cubicBezTo>
                <a:cubicBezTo>
                  <a:pt x="0" y="262467"/>
                  <a:pt x="4233" y="536222"/>
                  <a:pt x="8467" y="80997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3871" y="6340651"/>
            <a:ext cx="68146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How are bulk degrees of freedom encoded in the boundary?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Relating bulk and boundary observables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247" y="1578071"/>
            <a:ext cx="1842553" cy="2703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9542" y="2266384"/>
            <a:ext cx="952443" cy="941589"/>
          </a:xfrm>
          <a:prstGeom prst="rect">
            <a:avLst/>
          </a:prstGeom>
          <a:solidFill>
            <a:srgbClr val="A82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err="1" smtClean="0"/>
              <a:t>AdS</a:t>
            </a:r>
            <a:endParaRPr lang="en-US" sz="1400" dirty="0" smtClean="0"/>
          </a:p>
          <a:p>
            <a:pPr algn="r"/>
            <a:r>
              <a:rPr lang="en-US" sz="1400" dirty="0" smtClean="0"/>
              <a:t>CFT</a:t>
            </a:r>
          </a:p>
          <a:p>
            <a:pPr algn="r"/>
            <a:r>
              <a:rPr lang="en-US" sz="1400" dirty="0" smtClean="0"/>
              <a:t>CFT</a:t>
            </a:r>
          </a:p>
          <a:p>
            <a:pPr algn="r"/>
            <a:r>
              <a:rPr lang="en-US" sz="1400" dirty="0" err="1" smtClean="0"/>
              <a:t>AdS</a:t>
            </a:r>
            <a:endParaRPr lang="en-US" sz="1400" dirty="0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H="1">
            <a:off x="7937025" y="2737179"/>
            <a:ext cx="6349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scher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2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71" y="1796595"/>
            <a:ext cx="2166687" cy="21666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237671" y="1796595"/>
            <a:ext cx="2166687" cy="2166687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53386" y="2419665"/>
            <a:ext cx="678753" cy="460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72611" y="2376298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7" y="2266384"/>
            <a:ext cx="2895600" cy="482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43" y="1937989"/>
            <a:ext cx="543829" cy="282791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95" y="2214461"/>
            <a:ext cx="730207" cy="28336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165287" y="2255435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78299" y="2364039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634277"/>
            <a:ext cx="38535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Boundary in terms of bulk: </a:t>
            </a:r>
            <a:r>
              <a:rPr lang="en-US" i="1" dirty="0" smtClean="0"/>
              <a:t>extrapolate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2534" y="4194819"/>
            <a:ext cx="36426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Bulk in terms of boundary: </a:t>
            </a:r>
            <a:r>
              <a:rPr lang="en-US" i="1" dirty="0" smtClean="0"/>
              <a:t>smearing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4567" y="5496607"/>
            <a:ext cx="74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arises from solving some PDE’s (Green’s </a:t>
            </a:r>
            <a:r>
              <a:rPr lang="en-US" dirty="0" err="1" smtClean="0"/>
              <a:t>fn</a:t>
            </a:r>
            <a:r>
              <a:rPr lang="en-US" dirty="0" smtClean="0"/>
              <a:t> for classical bulk field equations)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8141" y="5990407"/>
            <a:ext cx="68013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Don’t always need the whole boundary to reconstruct a given </a:t>
            </a:r>
            <a:r>
              <a:rPr lang="en-US" dirty="0" err="1" smtClean="0"/>
              <a:t>ϕ</a:t>
            </a:r>
            <a:r>
              <a:rPr lang="en-US" dirty="0" smtClean="0"/>
              <a:t>(</a:t>
            </a:r>
            <a:r>
              <a:rPr lang="en-US" dirty="0" err="1" smtClean="0"/>
              <a:t>θ,r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62296" y="6488668"/>
            <a:ext cx="388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[Hamilton, </a:t>
            </a:r>
            <a:r>
              <a:rPr lang="en-US" dirty="0" err="1" smtClean="0"/>
              <a:t>Kabat</a:t>
            </a:r>
            <a:r>
              <a:rPr lang="en-US" dirty="0" smtClean="0"/>
              <a:t>, </a:t>
            </a:r>
            <a:r>
              <a:rPr lang="en-US" dirty="0" err="1" smtClean="0"/>
              <a:t>Lifschytz</a:t>
            </a:r>
            <a:r>
              <a:rPr lang="en-US" dirty="0" smtClean="0"/>
              <a:t>, Lowe 2006]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5" y="4786696"/>
            <a:ext cx="4292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4" grpId="0" animBg="1"/>
      <p:bldP spid="25" grpId="0" animBg="1"/>
      <p:bldP spid="26" grpId="0" animBg="1"/>
      <p:bldP spid="28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pic>
        <p:nvPicPr>
          <p:cNvPr id="3" name="Picture 2" descr="escher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9" y="1566824"/>
            <a:ext cx="2166687" cy="21666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1789" y="1566824"/>
            <a:ext cx="2166687" cy="2166687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7086" y="2475526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3887" y="1762895"/>
            <a:ext cx="206684" cy="1740845"/>
          </a:xfrm>
          <a:custGeom>
            <a:avLst/>
            <a:gdLst>
              <a:gd name="connsiteX0" fmla="*/ 206684 w 206684"/>
              <a:gd name="connsiteY0" fmla="*/ 0 h 1740845"/>
              <a:gd name="connsiteX1" fmla="*/ 97208 w 206684"/>
              <a:gd name="connsiteY1" fmla="*/ 306564 h 1740845"/>
              <a:gd name="connsiteX2" fmla="*/ 9627 w 206684"/>
              <a:gd name="connsiteY2" fmla="*/ 711666 h 1740845"/>
              <a:gd name="connsiteX3" fmla="*/ 9627 w 206684"/>
              <a:gd name="connsiteY3" fmla="*/ 1062025 h 1740845"/>
              <a:gd name="connsiteX4" fmla="*/ 75313 w 206684"/>
              <a:gd name="connsiteY4" fmla="*/ 1423332 h 1740845"/>
              <a:gd name="connsiteX5" fmla="*/ 173841 w 206684"/>
              <a:gd name="connsiteY5" fmla="*/ 1686102 h 1740845"/>
              <a:gd name="connsiteX6" fmla="*/ 206684 w 206684"/>
              <a:gd name="connsiteY6" fmla="*/ 1740845 h 17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84" h="1740845">
                <a:moveTo>
                  <a:pt x="206684" y="0"/>
                </a:moveTo>
                <a:cubicBezTo>
                  <a:pt x="168367" y="93976"/>
                  <a:pt x="130051" y="187953"/>
                  <a:pt x="97208" y="306564"/>
                </a:cubicBezTo>
                <a:cubicBezTo>
                  <a:pt x="64365" y="425175"/>
                  <a:pt x="24224" y="585756"/>
                  <a:pt x="9627" y="711666"/>
                </a:cubicBezTo>
                <a:cubicBezTo>
                  <a:pt x="-4970" y="837576"/>
                  <a:pt x="-1321" y="943414"/>
                  <a:pt x="9627" y="1062025"/>
                </a:cubicBezTo>
                <a:cubicBezTo>
                  <a:pt x="20575" y="1180636"/>
                  <a:pt x="47944" y="1319319"/>
                  <a:pt x="75313" y="1423332"/>
                </a:cubicBezTo>
                <a:cubicBezTo>
                  <a:pt x="102682" y="1527345"/>
                  <a:pt x="151946" y="1633183"/>
                  <a:pt x="173841" y="1686102"/>
                </a:cubicBezTo>
                <a:cubicBezTo>
                  <a:pt x="195736" y="1739021"/>
                  <a:pt x="206684" y="1740845"/>
                  <a:pt x="206684" y="174084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59624" y="1773843"/>
            <a:ext cx="445876" cy="1729897"/>
          </a:xfrm>
          <a:custGeom>
            <a:avLst/>
            <a:gdLst>
              <a:gd name="connsiteX0" fmla="*/ 0 w 445876"/>
              <a:gd name="connsiteY0" fmla="*/ 0 h 1729897"/>
              <a:gd name="connsiteX1" fmla="*/ 186109 w 445876"/>
              <a:gd name="connsiteY1" fmla="*/ 197077 h 1729897"/>
              <a:gd name="connsiteX2" fmla="*/ 306533 w 445876"/>
              <a:gd name="connsiteY2" fmla="*/ 328462 h 1729897"/>
              <a:gd name="connsiteX3" fmla="*/ 426957 w 445876"/>
              <a:gd name="connsiteY3" fmla="*/ 667872 h 1729897"/>
              <a:gd name="connsiteX4" fmla="*/ 437904 w 445876"/>
              <a:gd name="connsiteY4" fmla="*/ 963487 h 1729897"/>
              <a:gd name="connsiteX5" fmla="*/ 350323 w 445876"/>
              <a:gd name="connsiteY5" fmla="*/ 1302897 h 1729897"/>
              <a:gd name="connsiteX6" fmla="*/ 186109 w 445876"/>
              <a:gd name="connsiteY6" fmla="*/ 1532820 h 1729897"/>
              <a:gd name="connsiteX7" fmla="*/ 76633 w 445876"/>
              <a:gd name="connsiteY7" fmla="*/ 1653256 h 1729897"/>
              <a:gd name="connsiteX8" fmla="*/ 10947 w 445876"/>
              <a:gd name="connsiteY8" fmla="*/ 1729897 h 17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876" h="1729897">
                <a:moveTo>
                  <a:pt x="0" y="0"/>
                </a:moveTo>
                <a:lnTo>
                  <a:pt x="186109" y="197077"/>
                </a:lnTo>
                <a:cubicBezTo>
                  <a:pt x="237198" y="251821"/>
                  <a:pt x="266392" y="249996"/>
                  <a:pt x="306533" y="328462"/>
                </a:cubicBezTo>
                <a:cubicBezTo>
                  <a:pt x="346674" y="406928"/>
                  <a:pt x="405062" y="562035"/>
                  <a:pt x="426957" y="667872"/>
                </a:cubicBezTo>
                <a:cubicBezTo>
                  <a:pt x="448852" y="773710"/>
                  <a:pt x="450676" y="857650"/>
                  <a:pt x="437904" y="963487"/>
                </a:cubicBezTo>
                <a:cubicBezTo>
                  <a:pt x="425132" y="1069324"/>
                  <a:pt x="392289" y="1208008"/>
                  <a:pt x="350323" y="1302897"/>
                </a:cubicBezTo>
                <a:cubicBezTo>
                  <a:pt x="308357" y="1397786"/>
                  <a:pt x="231724" y="1474427"/>
                  <a:pt x="186109" y="1532820"/>
                </a:cubicBezTo>
                <a:cubicBezTo>
                  <a:pt x="140494" y="1591213"/>
                  <a:pt x="105827" y="1620410"/>
                  <a:pt x="76633" y="1653256"/>
                </a:cubicBezTo>
                <a:cubicBezTo>
                  <a:pt x="47439" y="1686102"/>
                  <a:pt x="10947" y="1729897"/>
                  <a:pt x="10947" y="172989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3238" y="1649876"/>
            <a:ext cx="45285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Blue encloses “causal wedge” of boundary 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3238" y="2239749"/>
            <a:ext cx="52883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empty </a:t>
            </a:r>
            <a:r>
              <a:rPr lang="en-US" dirty="0" err="1" smtClean="0"/>
              <a:t>AdS</a:t>
            </a:r>
            <a:r>
              <a:rPr lang="en-US" dirty="0" smtClean="0"/>
              <a:t>, for boundary interval, blue is a geodesic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3238" y="2794846"/>
            <a:ext cx="53037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 bulk operators in a boundary region’s causal wedge </a:t>
            </a:r>
          </a:p>
          <a:p>
            <a:r>
              <a:rPr lang="en-US" dirty="0" smtClean="0"/>
              <a:t>can be reconstructed using only that boundary region.</a:t>
            </a: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00" y="1682385"/>
            <a:ext cx="304800" cy="292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6308" y="6510565"/>
            <a:ext cx="302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Almheiri</a:t>
            </a:r>
            <a:r>
              <a:rPr lang="en-US" dirty="0" smtClean="0"/>
              <a:t>, Dong, Harlow 2014]</a:t>
            </a:r>
            <a:endParaRPr lang="en-US" dirty="0"/>
          </a:p>
        </p:txBody>
      </p:sp>
      <p:pic>
        <p:nvPicPr>
          <p:cNvPr id="19" name="Picture 18" descr="escher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9" y="4335854"/>
            <a:ext cx="2166687" cy="216668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41789" y="4335854"/>
            <a:ext cx="2166687" cy="2166687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01296" y="4761848"/>
            <a:ext cx="1007181" cy="583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93595" y="5345264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38" y="4561897"/>
            <a:ext cx="304800" cy="2921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3189966" y="2036107"/>
            <a:ext cx="5851851" cy="4474458"/>
            <a:chOff x="-3189966" y="2036107"/>
            <a:chExt cx="5851851" cy="4474458"/>
          </a:xfrm>
        </p:grpSpPr>
        <p:sp>
          <p:nvSpPr>
            <p:cNvPr id="30" name="TextBox 29"/>
            <p:cNvSpPr txBox="1"/>
            <p:nvPr/>
          </p:nvSpPr>
          <p:spPr>
            <a:xfrm>
              <a:off x="2343656" y="555246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3189966" y="2036107"/>
              <a:ext cx="5598443" cy="4474458"/>
              <a:chOff x="-3189966" y="2036107"/>
              <a:chExt cx="5598443" cy="4474458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241789" y="4335854"/>
                <a:ext cx="2166688" cy="2174711"/>
              </a:xfrm>
              <a:prstGeom prst="arc">
                <a:avLst>
                  <a:gd name="adj1" fmla="val 16200000"/>
                  <a:gd name="adj2" fmla="val 8813978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-3189966" y="2036107"/>
                <a:ext cx="4547470" cy="4422638"/>
              </a:xfrm>
              <a:prstGeom prst="arc">
                <a:avLst>
                  <a:gd name="adj1" fmla="val 162630"/>
                  <a:gd name="adj2" fmla="val 3205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28770" y="4484665"/>
              <a:ext cx="38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03238" y="4484665"/>
            <a:ext cx="44103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c</a:t>
            </a:r>
            <a:r>
              <a:rPr lang="en-US" dirty="0" smtClean="0"/>
              <a:t> not required to represent ϕ</a:t>
            </a:r>
            <a:r>
              <a:rPr lang="en-US" baseline="-25000" dirty="0" smtClean="0"/>
              <a:t>2</a:t>
            </a:r>
            <a:r>
              <a:rPr lang="en-US" baseline="-25000" dirty="0"/>
              <a:t> </a:t>
            </a:r>
            <a:r>
              <a:rPr lang="en-US" dirty="0" smtClean="0"/>
              <a:t>on boundary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03238" y="4975932"/>
            <a:ext cx="36913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Fix φ</a:t>
            </a:r>
            <a:r>
              <a:rPr lang="en-US" baseline="-25000" dirty="0" smtClean="0"/>
              <a:t>2</a:t>
            </a:r>
            <a:r>
              <a:rPr lang="en-US" dirty="0" smtClean="0"/>
              <a:t> and rotate A around boundary.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34787" y="1992818"/>
            <a:ext cx="273689" cy="482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03238" y="5468702"/>
            <a:ext cx="51475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Intersection of all these A</a:t>
            </a:r>
            <a:r>
              <a:rPr lang="en-US" baseline="30000" dirty="0" smtClean="0"/>
              <a:t>c</a:t>
            </a:r>
            <a:r>
              <a:rPr lang="en-US" dirty="0" smtClean="0"/>
              <a:t> is the empty set so</a:t>
            </a:r>
          </a:p>
          <a:p>
            <a:r>
              <a:rPr lang="en-US" dirty="0"/>
              <a:t>ϕ</a:t>
            </a:r>
            <a:r>
              <a:rPr lang="en-US" baseline="-25000" dirty="0"/>
              <a:t>2</a:t>
            </a:r>
            <a:r>
              <a:rPr lang="en-US" dirty="0" smtClean="0"/>
              <a:t> acts trivially on the entire boundary:  ϕ</a:t>
            </a:r>
            <a:r>
              <a:rPr lang="en-US" baseline="-25000" dirty="0" smtClean="0"/>
              <a:t>2</a:t>
            </a:r>
            <a:r>
              <a:rPr lang="en-US" dirty="0" smtClean="0"/>
              <a:t> ~ identity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03238" y="6241232"/>
            <a:ext cx="185188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CONTRADICTION!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16308" y="6510565"/>
            <a:ext cx="302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Almheiri</a:t>
            </a:r>
            <a:r>
              <a:rPr lang="en-US" dirty="0" smtClean="0"/>
              <a:t>, Dong, Harlow 2014]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3189966" y="2036107"/>
            <a:ext cx="11840767" cy="4574457"/>
            <a:chOff x="-3189966" y="2036107"/>
            <a:chExt cx="11840767" cy="4574457"/>
          </a:xfrm>
        </p:grpSpPr>
        <p:pic>
          <p:nvPicPr>
            <p:cNvPr id="19" name="Picture 18" descr="escher.jp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2200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89" y="4335854"/>
              <a:ext cx="2166687" cy="2166687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41789" y="4335854"/>
              <a:ext cx="2166687" cy="216668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401296" y="4761848"/>
              <a:ext cx="1007181" cy="583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293595" y="5345264"/>
              <a:ext cx="107701" cy="10070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238" y="4561897"/>
              <a:ext cx="304800" cy="2921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343656" y="555246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770" y="4484665"/>
              <a:ext cx="38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3238" y="4484665"/>
              <a:ext cx="331905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30000" dirty="0" smtClean="0"/>
                <a:t>c</a:t>
              </a:r>
              <a:r>
                <a:rPr lang="en-US" dirty="0" smtClean="0"/>
                <a:t> not required to reconstruct ϕ</a:t>
              </a:r>
              <a:r>
                <a:rPr lang="en-US" baseline="-25000" dirty="0" smtClean="0"/>
                <a:t>2.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3238" y="4975932"/>
              <a:ext cx="369133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Fix φ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and rotate A around boundary.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3238" y="5468702"/>
              <a:ext cx="514756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Intersection of all these A</a:t>
              </a:r>
              <a:r>
                <a:rPr lang="en-US" baseline="30000" dirty="0" smtClean="0"/>
                <a:t>c</a:t>
              </a:r>
              <a:r>
                <a:rPr lang="en-US" dirty="0" smtClean="0"/>
                <a:t> is the empty set so</a:t>
              </a:r>
            </a:p>
            <a:p>
              <a:r>
                <a:rPr lang="en-US" dirty="0"/>
                <a:t>ϕ</a:t>
              </a:r>
              <a:r>
                <a:rPr lang="en-US" baseline="-25000" dirty="0"/>
                <a:t>2</a:t>
              </a:r>
              <a:r>
                <a:rPr lang="en-US" dirty="0" smtClean="0"/>
                <a:t> acts trivially on the entire boundary:  ϕ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~ identity</a:t>
              </a:r>
              <a:r>
                <a:rPr lang="en-US" baseline="-25000" dirty="0" smtClean="0"/>
                <a:t> 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03238" y="6241232"/>
              <a:ext cx="1851889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CONTRADICTION!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3189966" y="2036107"/>
              <a:ext cx="5598443" cy="4474458"/>
              <a:chOff x="-3189966" y="2036107"/>
              <a:chExt cx="5598443" cy="4474458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241789" y="4335854"/>
                <a:ext cx="2166688" cy="2174711"/>
              </a:xfrm>
              <a:prstGeom prst="arc">
                <a:avLst>
                  <a:gd name="adj1" fmla="val 16200000"/>
                  <a:gd name="adj2" fmla="val 8813978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-3189966" y="2036107"/>
                <a:ext cx="4547470" cy="4422638"/>
              </a:xfrm>
              <a:prstGeom prst="arc">
                <a:avLst>
                  <a:gd name="adj1" fmla="val 162630"/>
                  <a:gd name="adj2" fmla="val 3205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47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728E-6 -2.10331E-6 L 0.00122 -0.40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16308" y="6510565"/>
            <a:ext cx="302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Almheiri</a:t>
            </a:r>
            <a:r>
              <a:rPr lang="en-US" dirty="0" smtClean="0"/>
              <a:t>, Dong, Harlow 2014]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3171058" y="-753206"/>
            <a:ext cx="11840767" cy="4574457"/>
            <a:chOff x="-3189966" y="2036107"/>
            <a:chExt cx="11840767" cy="4574457"/>
          </a:xfrm>
        </p:grpSpPr>
        <p:pic>
          <p:nvPicPr>
            <p:cNvPr id="19" name="Picture 18" descr="escher.jp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2200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89" y="4335854"/>
              <a:ext cx="2166687" cy="2166687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41789" y="4335854"/>
              <a:ext cx="2166687" cy="216668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401296" y="4761848"/>
              <a:ext cx="1007181" cy="583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293595" y="5345264"/>
              <a:ext cx="107701" cy="10070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238" y="4561897"/>
              <a:ext cx="304800" cy="2921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343656" y="555246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770" y="4484665"/>
              <a:ext cx="38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3238" y="4484665"/>
              <a:ext cx="331905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30000" dirty="0" smtClean="0"/>
                <a:t>c</a:t>
              </a:r>
              <a:r>
                <a:rPr lang="en-US" dirty="0" smtClean="0"/>
                <a:t> not required to reconstruct ϕ</a:t>
              </a:r>
              <a:r>
                <a:rPr lang="en-US" baseline="-25000" dirty="0" smtClean="0"/>
                <a:t>2.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3238" y="4975932"/>
              <a:ext cx="3691335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Fix φ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and rotate A around boundary.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3238" y="5468702"/>
              <a:ext cx="514756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Intersection of all these A</a:t>
              </a:r>
              <a:r>
                <a:rPr lang="en-US" baseline="30000" dirty="0" smtClean="0"/>
                <a:t>c</a:t>
              </a:r>
              <a:r>
                <a:rPr lang="en-US" dirty="0" smtClean="0"/>
                <a:t> is the empty set so</a:t>
              </a:r>
            </a:p>
            <a:p>
              <a:r>
                <a:rPr lang="en-US" dirty="0"/>
                <a:t>ϕ</a:t>
              </a:r>
              <a:r>
                <a:rPr lang="en-US" baseline="-25000" dirty="0"/>
                <a:t>2</a:t>
              </a:r>
              <a:r>
                <a:rPr lang="en-US" dirty="0" smtClean="0"/>
                <a:t> acts trivially on the entire boundary:  ϕ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~ identity</a:t>
              </a:r>
              <a:r>
                <a:rPr lang="en-US" baseline="-25000" dirty="0" smtClean="0"/>
                <a:t> 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03238" y="6241232"/>
              <a:ext cx="1851889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CONTRADICTION!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3189966" y="2036107"/>
              <a:ext cx="5598443" cy="4474458"/>
              <a:chOff x="-3189966" y="2036107"/>
              <a:chExt cx="5598443" cy="4474458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241789" y="4335854"/>
                <a:ext cx="2166688" cy="2174711"/>
              </a:xfrm>
              <a:prstGeom prst="arc">
                <a:avLst>
                  <a:gd name="adj1" fmla="val 16200000"/>
                  <a:gd name="adj2" fmla="val 8813978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-3189966" y="2036107"/>
                <a:ext cx="4547470" cy="4422638"/>
              </a:xfrm>
              <a:prstGeom prst="arc">
                <a:avLst>
                  <a:gd name="adj1" fmla="val 162630"/>
                  <a:gd name="adj2" fmla="val 3205724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57200" y="3974381"/>
            <a:ext cx="81227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Resolution: </a:t>
            </a:r>
            <a:r>
              <a:rPr lang="en-US" dirty="0" smtClean="0"/>
              <a:t>Conclusion that A</a:t>
            </a:r>
            <a:r>
              <a:rPr lang="en-US" baseline="30000" dirty="0" smtClean="0"/>
              <a:t>c</a:t>
            </a:r>
            <a:r>
              <a:rPr lang="en-US" dirty="0" smtClean="0"/>
              <a:t> wasn’t required is only true for a limited sets of states</a:t>
            </a:r>
          </a:p>
          <a:p>
            <a:r>
              <a:rPr lang="en-US" dirty="0" smtClean="0"/>
              <a:t>in the boundary Hilbert space, those corresponding to local perturbations of a </a:t>
            </a:r>
          </a:p>
          <a:p>
            <a:r>
              <a:rPr lang="en-US" dirty="0" err="1" smtClean="0"/>
              <a:t>fiducial</a:t>
            </a:r>
            <a:r>
              <a:rPr lang="en-US" dirty="0" smtClean="0"/>
              <a:t> state. (e.g. vacuum for empty </a:t>
            </a:r>
            <a:r>
              <a:rPr lang="en-US" dirty="0" err="1" smtClean="0"/>
              <a:t>AdS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484" y="5036406"/>
            <a:ext cx="82923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Boundary reconstruction of bulk operators is an example of quantum error correction!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61080"/>
              </p:ext>
            </p:extLst>
          </p:nvPr>
        </p:nvGraphicFramePr>
        <p:xfrm>
          <a:off x="429887" y="5611173"/>
          <a:ext cx="8256912" cy="1112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128456"/>
                <a:gridCol w="4128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Hilbert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CFT Hilbert</a:t>
                      </a:r>
                      <a:r>
                        <a:rPr lang="en-US" baseline="0" dirty="0" smtClean="0"/>
                        <a:t> 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 subspace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perturbations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fiducial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Logical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Bulk operators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8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HaPPY</a:t>
            </a:r>
            <a:r>
              <a:rPr lang="en-US" dirty="0" smtClean="0"/>
              <a:t> paper </a:t>
            </a:r>
            <a:br>
              <a:rPr lang="en-US" dirty="0" smtClean="0"/>
            </a:br>
            <a:r>
              <a:rPr lang="en-US" dirty="0" smtClean="0"/>
              <a:t>(Precedes ours!)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5" y="1650105"/>
            <a:ext cx="4655993" cy="2061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75" y="1639156"/>
            <a:ext cx="4578842" cy="201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014" y="4051024"/>
            <a:ext cx="4545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Explicit codes: </a:t>
            </a:r>
            <a:r>
              <a:rPr lang="en-US" dirty="0" err="1" smtClean="0"/>
              <a:t>AdS</a:t>
            </a:r>
            <a:r>
              <a:rPr lang="en-US" dirty="0" smtClean="0"/>
              <a:t>/CFT we can all understand!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014" y="4729845"/>
            <a:ext cx="7195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Boundary reconstruction for some bulk operators </a:t>
            </a:r>
            <a:r>
              <a:rPr lang="en-US" i="1" dirty="0" smtClean="0"/>
              <a:t>beyond</a:t>
            </a:r>
            <a:r>
              <a:rPr lang="en-US" dirty="0" smtClean="0"/>
              <a:t> the causal wedge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014" y="5453921"/>
            <a:ext cx="80930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 tensor tensor networks go even further, at the expense of explicit decoding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6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entanglement wedge</a:t>
            </a:r>
            <a:endParaRPr lang="en-US" dirty="0"/>
          </a:p>
        </p:txBody>
      </p:sp>
      <p:pic>
        <p:nvPicPr>
          <p:cNvPr id="3" name="Picture 2" descr="escher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2" y="1764176"/>
            <a:ext cx="2593644" cy="25936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0542" y="1764176"/>
            <a:ext cx="2593644" cy="2574336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30035" y="3424463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8787" y="3583464"/>
            <a:ext cx="107701" cy="1007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27130" y="1872230"/>
            <a:ext cx="736908" cy="2300875"/>
          </a:xfrm>
          <a:custGeom>
            <a:avLst/>
            <a:gdLst>
              <a:gd name="connsiteX0" fmla="*/ 736908 w 736908"/>
              <a:gd name="connsiteY0" fmla="*/ 0 h 2300875"/>
              <a:gd name="connsiteX1" fmla="*/ 309951 w 736908"/>
              <a:gd name="connsiteY1" fmla="*/ 328461 h 2300875"/>
              <a:gd name="connsiteX2" fmla="*/ 58156 w 736908"/>
              <a:gd name="connsiteY2" fmla="*/ 799256 h 2300875"/>
              <a:gd name="connsiteX3" fmla="*/ 3418 w 736908"/>
              <a:gd name="connsiteY3" fmla="*/ 1291948 h 2300875"/>
              <a:gd name="connsiteX4" fmla="*/ 123842 w 736908"/>
              <a:gd name="connsiteY4" fmla="*/ 1686102 h 2300875"/>
              <a:gd name="connsiteX5" fmla="*/ 331846 w 736908"/>
              <a:gd name="connsiteY5" fmla="*/ 2025512 h 2300875"/>
              <a:gd name="connsiteX6" fmla="*/ 627432 w 736908"/>
              <a:gd name="connsiteY6" fmla="*/ 2266383 h 2300875"/>
              <a:gd name="connsiteX7" fmla="*/ 736908 w 736908"/>
              <a:gd name="connsiteY7" fmla="*/ 2299230 h 2300875"/>
              <a:gd name="connsiteX8" fmla="*/ 736908 w 736908"/>
              <a:gd name="connsiteY8" fmla="*/ 2299230 h 23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908" h="2300875">
                <a:moveTo>
                  <a:pt x="736908" y="0"/>
                </a:moveTo>
                <a:cubicBezTo>
                  <a:pt x="579992" y="97626"/>
                  <a:pt x="423076" y="195252"/>
                  <a:pt x="309951" y="328461"/>
                </a:cubicBezTo>
                <a:cubicBezTo>
                  <a:pt x="196826" y="461670"/>
                  <a:pt x="109245" y="638675"/>
                  <a:pt x="58156" y="799256"/>
                </a:cubicBezTo>
                <a:cubicBezTo>
                  <a:pt x="7067" y="959837"/>
                  <a:pt x="-7530" y="1144140"/>
                  <a:pt x="3418" y="1291948"/>
                </a:cubicBezTo>
                <a:cubicBezTo>
                  <a:pt x="14366" y="1439756"/>
                  <a:pt x="69104" y="1563841"/>
                  <a:pt x="123842" y="1686102"/>
                </a:cubicBezTo>
                <a:cubicBezTo>
                  <a:pt x="178580" y="1808363"/>
                  <a:pt x="247914" y="1928799"/>
                  <a:pt x="331846" y="2025512"/>
                </a:cubicBezTo>
                <a:cubicBezTo>
                  <a:pt x="415778" y="2122225"/>
                  <a:pt x="559922" y="2220763"/>
                  <a:pt x="627432" y="2266383"/>
                </a:cubicBezTo>
                <a:cubicBezTo>
                  <a:pt x="694942" y="2312003"/>
                  <a:pt x="736908" y="2299230"/>
                  <a:pt x="736908" y="2299230"/>
                </a:cubicBezTo>
                <a:lnTo>
                  <a:pt x="736908" y="229923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64038" y="1850332"/>
            <a:ext cx="302806" cy="2332076"/>
          </a:xfrm>
          <a:custGeom>
            <a:avLst/>
            <a:gdLst>
              <a:gd name="connsiteX0" fmla="*/ 0 w 302806"/>
              <a:gd name="connsiteY0" fmla="*/ 0 h 2332076"/>
              <a:gd name="connsiteX1" fmla="*/ 131372 w 302806"/>
              <a:gd name="connsiteY1" fmla="*/ 229923 h 2332076"/>
              <a:gd name="connsiteX2" fmla="*/ 295586 w 302806"/>
              <a:gd name="connsiteY2" fmla="*/ 963487 h 2332076"/>
              <a:gd name="connsiteX3" fmla="*/ 262743 w 302806"/>
              <a:gd name="connsiteY3" fmla="*/ 1543769 h 2332076"/>
              <a:gd name="connsiteX4" fmla="*/ 164215 w 302806"/>
              <a:gd name="connsiteY4" fmla="*/ 1992666 h 2332076"/>
              <a:gd name="connsiteX5" fmla="*/ 87581 w 302806"/>
              <a:gd name="connsiteY5" fmla="*/ 2189743 h 2332076"/>
              <a:gd name="connsiteX6" fmla="*/ 0 w 302806"/>
              <a:gd name="connsiteY6" fmla="*/ 2332076 h 23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06" h="2332076">
                <a:moveTo>
                  <a:pt x="0" y="0"/>
                </a:moveTo>
                <a:cubicBezTo>
                  <a:pt x="41054" y="34671"/>
                  <a:pt x="82108" y="69342"/>
                  <a:pt x="131372" y="229923"/>
                </a:cubicBezTo>
                <a:cubicBezTo>
                  <a:pt x="180636" y="390504"/>
                  <a:pt x="273691" y="744513"/>
                  <a:pt x="295586" y="963487"/>
                </a:cubicBezTo>
                <a:cubicBezTo>
                  <a:pt x="317481" y="1182461"/>
                  <a:pt x="284638" y="1372239"/>
                  <a:pt x="262743" y="1543769"/>
                </a:cubicBezTo>
                <a:cubicBezTo>
                  <a:pt x="240848" y="1715299"/>
                  <a:pt x="193409" y="1885004"/>
                  <a:pt x="164215" y="1992666"/>
                </a:cubicBezTo>
                <a:cubicBezTo>
                  <a:pt x="135021" y="2100328"/>
                  <a:pt x="114950" y="2133175"/>
                  <a:pt x="87581" y="2189743"/>
                </a:cubicBezTo>
                <a:cubicBezTo>
                  <a:pt x="60212" y="2246311"/>
                  <a:pt x="0" y="2332076"/>
                  <a:pt x="0" y="233207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5322" y="2695262"/>
            <a:ext cx="3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949" y="1798668"/>
            <a:ext cx="3695700" cy="6858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flipH="1">
            <a:off x="2777278" y="1881533"/>
            <a:ext cx="736908" cy="2300875"/>
          </a:xfrm>
          <a:custGeom>
            <a:avLst/>
            <a:gdLst>
              <a:gd name="connsiteX0" fmla="*/ 736908 w 736908"/>
              <a:gd name="connsiteY0" fmla="*/ 0 h 2300875"/>
              <a:gd name="connsiteX1" fmla="*/ 309951 w 736908"/>
              <a:gd name="connsiteY1" fmla="*/ 328461 h 2300875"/>
              <a:gd name="connsiteX2" fmla="*/ 58156 w 736908"/>
              <a:gd name="connsiteY2" fmla="*/ 799256 h 2300875"/>
              <a:gd name="connsiteX3" fmla="*/ 3418 w 736908"/>
              <a:gd name="connsiteY3" fmla="*/ 1291948 h 2300875"/>
              <a:gd name="connsiteX4" fmla="*/ 123842 w 736908"/>
              <a:gd name="connsiteY4" fmla="*/ 1686102 h 2300875"/>
              <a:gd name="connsiteX5" fmla="*/ 331846 w 736908"/>
              <a:gd name="connsiteY5" fmla="*/ 2025512 h 2300875"/>
              <a:gd name="connsiteX6" fmla="*/ 627432 w 736908"/>
              <a:gd name="connsiteY6" fmla="*/ 2266383 h 2300875"/>
              <a:gd name="connsiteX7" fmla="*/ 736908 w 736908"/>
              <a:gd name="connsiteY7" fmla="*/ 2299230 h 2300875"/>
              <a:gd name="connsiteX8" fmla="*/ 736908 w 736908"/>
              <a:gd name="connsiteY8" fmla="*/ 2299230 h 230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908" h="2300875">
                <a:moveTo>
                  <a:pt x="736908" y="0"/>
                </a:moveTo>
                <a:cubicBezTo>
                  <a:pt x="579992" y="97626"/>
                  <a:pt x="423076" y="195252"/>
                  <a:pt x="309951" y="328461"/>
                </a:cubicBezTo>
                <a:cubicBezTo>
                  <a:pt x="196826" y="461670"/>
                  <a:pt x="109245" y="638675"/>
                  <a:pt x="58156" y="799256"/>
                </a:cubicBezTo>
                <a:cubicBezTo>
                  <a:pt x="7067" y="959837"/>
                  <a:pt x="-7530" y="1144140"/>
                  <a:pt x="3418" y="1291948"/>
                </a:cubicBezTo>
                <a:cubicBezTo>
                  <a:pt x="14366" y="1439756"/>
                  <a:pt x="69104" y="1563841"/>
                  <a:pt x="123842" y="1686102"/>
                </a:cubicBezTo>
                <a:cubicBezTo>
                  <a:pt x="178580" y="1808363"/>
                  <a:pt x="247914" y="1928799"/>
                  <a:pt x="331846" y="2025512"/>
                </a:cubicBezTo>
                <a:cubicBezTo>
                  <a:pt x="415778" y="2122225"/>
                  <a:pt x="559922" y="2220763"/>
                  <a:pt x="627432" y="2266383"/>
                </a:cubicBezTo>
                <a:cubicBezTo>
                  <a:pt x="694942" y="2312003"/>
                  <a:pt x="736908" y="2299230"/>
                  <a:pt x="736908" y="2299230"/>
                </a:cubicBezTo>
                <a:lnTo>
                  <a:pt x="736908" y="229923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2474472" y="1859635"/>
            <a:ext cx="302806" cy="2332076"/>
          </a:xfrm>
          <a:custGeom>
            <a:avLst/>
            <a:gdLst>
              <a:gd name="connsiteX0" fmla="*/ 0 w 302806"/>
              <a:gd name="connsiteY0" fmla="*/ 0 h 2332076"/>
              <a:gd name="connsiteX1" fmla="*/ 131372 w 302806"/>
              <a:gd name="connsiteY1" fmla="*/ 229923 h 2332076"/>
              <a:gd name="connsiteX2" fmla="*/ 295586 w 302806"/>
              <a:gd name="connsiteY2" fmla="*/ 963487 h 2332076"/>
              <a:gd name="connsiteX3" fmla="*/ 262743 w 302806"/>
              <a:gd name="connsiteY3" fmla="*/ 1543769 h 2332076"/>
              <a:gd name="connsiteX4" fmla="*/ 164215 w 302806"/>
              <a:gd name="connsiteY4" fmla="*/ 1992666 h 2332076"/>
              <a:gd name="connsiteX5" fmla="*/ 87581 w 302806"/>
              <a:gd name="connsiteY5" fmla="*/ 2189743 h 2332076"/>
              <a:gd name="connsiteX6" fmla="*/ 0 w 302806"/>
              <a:gd name="connsiteY6" fmla="*/ 2332076 h 23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06" h="2332076">
                <a:moveTo>
                  <a:pt x="0" y="0"/>
                </a:moveTo>
                <a:cubicBezTo>
                  <a:pt x="41054" y="34671"/>
                  <a:pt x="82108" y="69342"/>
                  <a:pt x="131372" y="229923"/>
                </a:cubicBezTo>
                <a:cubicBezTo>
                  <a:pt x="180636" y="390504"/>
                  <a:pt x="273691" y="744513"/>
                  <a:pt x="295586" y="963487"/>
                </a:cubicBezTo>
                <a:cubicBezTo>
                  <a:pt x="317481" y="1182461"/>
                  <a:pt x="284638" y="1372239"/>
                  <a:pt x="262743" y="1543769"/>
                </a:cubicBezTo>
                <a:cubicBezTo>
                  <a:pt x="240848" y="1715299"/>
                  <a:pt x="193409" y="1885004"/>
                  <a:pt x="164215" y="1992666"/>
                </a:cubicBezTo>
                <a:cubicBezTo>
                  <a:pt x="135021" y="2100328"/>
                  <a:pt x="114950" y="2133175"/>
                  <a:pt x="87581" y="2189743"/>
                </a:cubicBezTo>
                <a:cubicBezTo>
                  <a:pt x="60212" y="2246311"/>
                  <a:pt x="0" y="2332076"/>
                  <a:pt x="0" y="233207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40310" y="2782259"/>
            <a:ext cx="3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1696881" y="1861281"/>
            <a:ext cx="1075750" cy="258140"/>
          </a:xfrm>
          <a:custGeom>
            <a:avLst/>
            <a:gdLst>
              <a:gd name="connsiteX0" fmla="*/ 0 w 1075750"/>
              <a:gd name="connsiteY0" fmla="*/ 0 h 123891"/>
              <a:gd name="connsiteX1" fmla="*/ 208005 w 1075750"/>
              <a:gd name="connsiteY1" fmla="*/ 87590 h 123891"/>
              <a:gd name="connsiteX2" fmla="*/ 416010 w 1075750"/>
              <a:gd name="connsiteY2" fmla="*/ 120436 h 123891"/>
              <a:gd name="connsiteX3" fmla="*/ 624015 w 1075750"/>
              <a:gd name="connsiteY3" fmla="*/ 120436 h 123891"/>
              <a:gd name="connsiteX4" fmla="*/ 853915 w 1075750"/>
              <a:gd name="connsiteY4" fmla="*/ 98539 h 123891"/>
              <a:gd name="connsiteX5" fmla="*/ 1050972 w 1075750"/>
              <a:gd name="connsiteY5" fmla="*/ 32846 h 123891"/>
              <a:gd name="connsiteX6" fmla="*/ 1072867 w 1075750"/>
              <a:gd name="connsiteY6" fmla="*/ 0 h 12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750" h="123891">
                <a:moveTo>
                  <a:pt x="0" y="0"/>
                </a:moveTo>
                <a:cubicBezTo>
                  <a:pt x="69335" y="33758"/>
                  <a:pt x="138670" y="67517"/>
                  <a:pt x="208005" y="87590"/>
                </a:cubicBezTo>
                <a:cubicBezTo>
                  <a:pt x="277340" y="107663"/>
                  <a:pt x="346675" y="114962"/>
                  <a:pt x="416010" y="120436"/>
                </a:cubicBezTo>
                <a:cubicBezTo>
                  <a:pt x="485345" y="125910"/>
                  <a:pt x="551031" y="124086"/>
                  <a:pt x="624015" y="120436"/>
                </a:cubicBezTo>
                <a:cubicBezTo>
                  <a:pt x="696999" y="116786"/>
                  <a:pt x="782756" y="113137"/>
                  <a:pt x="853915" y="98539"/>
                </a:cubicBezTo>
                <a:cubicBezTo>
                  <a:pt x="925075" y="83941"/>
                  <a:pt x="1014480" y="49269"/>
                  <a:pt x="1050972" y="32846"/>
                </a:cubicBezTo>
                <a:cubicBezTo>
                  <a:pt x="1087464" y="16423"/>
                  <a:pt x="1072867" y="0"/>
                  <a:pt x="10728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1653090" y="3948900"/>
            <a:ext cx="1075750" cy="253759"/>
          </a:xfrm>
          <a:custGeom>
            <a:avLst/>
            <a:gdLst>
              <a:gd name="connsiteX0" fmla="*/ 0 w 1075750"/>
              <a:gd name="connsiteY0" fmla="*/ 0 h 123891"/>
              <a:gd name="connsiteX1" fmla="*/ 208005 w 1075750"/>
              <a:gd name="connsiteY1" fmla="*/ 87590 h 123891"/>
              <a:gd name="connsiteX2" fmla="*/ 416010 w 1075750"/>
              <a:gd name="connsiteY2" fmla="*/ 120436 h 123891"/>
              <a:gd name="connsiteX3" fmla="*/ 624015 w 1075750"/>
              <a:gd name="connsiteY3" fmla="*/ 120436 h 123891"/>
              <a:gd name="connsiteX4" fmla="*/ 853915 w 1075750"/>
              <a:gd name="connsiteY4" fmla="*/ 98539 h 123891"/>
              <a:gd name="connsiteX5" fmla="*/ 1050972 w 1075750"/>
              <a:gd name="connsiteY5" fmla="*/ 32846 h 123891"/>
              <a:gd name="connsiteX6" fmla="*/ 1072867 w 1075750"/>
              <a:gd name="connsiteY6" fmla="*/ 0 h 12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750" h="123891">
                <a:moveTo>
                  <a:pt x="0" y="0"/>
                </a:moveTo>
                <a:cubicBezTo>
                  <a:pt x="69335" y="33758"/>
                  <a:pt x="138670" y="67517"/>
                  <a:pt x="208005" y="87590"/>
                </a:cubicBezTo>
                <a:cubicBezTo>
                  <a:pt x="277340" y="107663"/>
                  <a:pt x="346675" y="114962"/>
                  <a:pt x="416010" y="120436"/>
                </a:cubicBezTo>
                <a:cubicBezTo>
                  <a:pt x="485345" y="125910"/>
                  <a:pt x="551031" y="124086"/>
                  <a:pt x="624015" y="120436"/>
                </a:cubicBezTo>
                <a:cubicBezTo>
                  <a:pt x="696999" y="116786"/>
                  <a:pt x="782756" y="113137"/>
                  <a:pt x="853915" y="98539"/>
                </a:cubicBezTo>
                <a:cubicBezTo>
                  <a:pt x="925075" y="83941"/>
                  <a:pt x="1014480" y="49269"/>
                  <a:pt x="1050972" y="32846"/>
                </a:cubicBezTo>
                <a:cubicBezTo>
                  <a:pt x="1087464" y="16423"/>
                  <a:pt x="1072867" y="0"/>
                  <a:pt x="1072867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60448" y="28799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27428" y="29157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751927" y="2766788"/>
            <a:ext cx="93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08802" y="3043030"/>
            <a:ext cx="28264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Causal wedge: LEFT + RIGHT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08802" y="3677068"/>
            <a:ext cx="454681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Entanglement wedge: LEFT + MIDDLE  + RIGHT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420010"/>
            <a:ext cx="63026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 tensor network model:</a:t>
            </a:r>
          </a:p>
          <a:p>
            <a:r>
              <a:rPr lang="en-US" dirty="0" smtClean="0"/>
              <a:t>Can reconstruct all bulk operators in the full entanglement wedge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4617719"/>
            <a:ext cx="52686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Hamilton, </a:t>
            </a:r>
            <a:r>
              <a:rPr lang="en-US" dirty="0" err="1" smtClean="0"/>
              <a:t>Kabat</a:t>
            </a:r>
            <a:r>
              <a:rPr lang="en-US" dirty="0" smtClean="0"/>
              <a:t>, </a:t>
            </a:r>
            <a:r>
              <a:rPr lang="en-US" dirty="0" err="1" smtClean="0"/>
              <a:t>Lifschytz</a:t>
            </a:r>
            <a:r>
              <a:rPr lang="en-US" dirty="0" smtClean="0"/>
              <a:t>, Lowe:</a:t>
            </a:r>
          </a:p>
          <a:p>
            <a:r>
              <a:rPr lang="en-US" dirty="0" smtClean="0"/>
              <a:t>Can reconstruct all bulk operators in the causal wedge</a:t>
            </a:r>
            <a:endParaRPr lang="en-US" dirty="0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3" y="3276298"/>
            <a:ext cx="279400" cy="2794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47" y="3542719"/>
            <a:ext cx="279400" cy="2794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965596" y="4559265"/>
            <a:ext cx="1721204" cy="1571274"/>
            <a:chOff x="884412" y="3565170"/>
            <a:chExt cx="3048000" cy="30480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397000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99872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02744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05616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08488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411360" y="356517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401356" y="2526946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401356" y="2929818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401356" y="3332690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401356" y="3735562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401356" y="4138434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401356" y="4541306"/>
              <a:ext cx="14111" cy="304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397000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99872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216855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619727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022599" y="3847392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425471" y="386150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397000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799872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216855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619727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022599" y="424885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425471" y="426296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397000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99872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216855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19727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022599" y="465313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425471" y="466724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397000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799872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216855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619727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022599" y="5041896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425471" y="505600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397000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799872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216855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619727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022599" y="5438418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425471" y="5452530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397000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799872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216855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19727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022599" y="5861752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425471" y="5875864"/>
              <a:ext cx="169334" cy="196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57200" y="6218869"/>
            <a:ext cx="49001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Why? Reduces to calculating mutual </a:t>
            </a:r>
            <a:r>
              <a:rPr lang="en-US" dirty="0" err="1" smtClean="0"/>
              <a:t>informations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tensor models of holography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 smtClean="0"/>
              <a:t>Ryu-Takayanagi</a:t>
            </a:r>
            <a:r>
              <a:rPr lang="en-US" dirty="0" smtClean="0"/>
              <a:t> formula for all boundary regions</a:t>
            </a:r>
          </a:p>
          <a:p>
            <a:r>
              <a:rPr lang="en-US" dirty="0" smtClean="0"/>
              <a:t>Boundary reconstruction of all bulk operators in the entanglement wedge</a:t>
            </a:r>
          </a:p>
          <a:p>
            <a:r>
              <a:rPr lang="en-US" dirty="0" smtClean="0"/>
              <a:t>Analog of Hawking-Page phase transition (appearance of a black hole)</a:t>
            </a:r>
          </a:p>
          <a:p>
            <a:r>
              <a:rPr lang="en-US" dirty="0" smtClean="0"/>
              <a:t>Not restricted to </a:t>
            </a:r>
            <a:r>
              <a:rPr lang="en-US" dirty="0" err="1" smtClean="0"/>
              <a:t>AdS</a:t>
            </a:r>
            <a:endParaRPr lang="en-US" dirty="0"/>
          </a:p>
          <a:p>
            <a:pPr lvl="1"/>
            <a:r>
              <a:rPr lang="en-US" dirty="0" smtClean="0"/>
              <a:t>Flat space is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0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recently at the QI/QG interface?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220"/>
          <a:stretch/>
        </p:blipFill>
        <p:spPr>
          <a:xfrm>
            <a:off x="153852" y="1618984"/>
            <a:ext cx="5955773" cy="42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25" y="1493208"/>
            <a:ext cx="21844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84" y="2585359"/>
            <a:ext cx="63658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Infinite new families of entropy inequalities for holographic states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0474"/>
            <a:ext cx="42037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8374"/>
          <a:stretch/>
        </p:blipFill>
        <p:spPr>
          <a:xfrm>
            <a:off x="249984" y="1872231"/>
            <a:ext cx="5955773" cy="579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4608" y="3492644"/>
            <a:ext cx="426244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Query complexity implications of modifying </a:t>
            </a:r>
          </a:p>
          <a:p>
            <a:r>
              <a:rPr lang="en-US" dirty="0" smtClean="0"/>
              <a:t>quantum mechanics to resolve the</a:t>
            </a:r>
          </a:p>
          <a:p>
            <a:r>
              <a:rPr lang="en-US" dirty="0"/>
              <a:t>b</a:t>
            </a:r>
            <a:r>
              <a:rPr lang="en-US" dirty="0" smtClean="0"/>
              <a:t>lack hole information problem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88" y="5029295"/>
            <a:ext cx="4000500" cy="124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2544" y="5189696"/>
            <a:ext cx="48129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Bulk </a:t>
            </a:r>
            <a:r>
              <a:rPr lang="en-US" dirty="0" err="1"/>
              <a:t>s</a:t>
            </a:r>
            <a:r>
              <a:rPr lang="en-US" dirty="0" err="1" smtClean="0"/>
              <a:t>pacetime</a:t>
            </a:r>
            <a:r>
              <a:rPr lang="en-US" dirty="0" smtClean="0"/>
              <a:t> volumes (more generally action)</a:t>
            </a:r>
          </a:p>
          <a:p>
            <a:r>
              <a:rPr lang="en-US" dirty="0"/>
              <a:t>r</a:t>
            </a:r>
            <a:r>
              <a:rPr lang="en-US" dirty="0" smtClean="0"/>
              <a:t>elated to the circuit complexity of the boundary</a:t>
            </a:r>
          </a:p>
          <a:p>
            <a:r>
              <a:rPr lang="en-US" dirty="0"/>
              <a:t>q</a:t>
            </a:r>
            <a:r>
              <a:rPr lang="en-US" dirty="0" smtClean="0"/>
              <a:t>uantum state representing them.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0488" y="3218923"/>
            <a:ext cx="8615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9984" y="4816553"/>
            <a:ext cx="8615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Holographic Principle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81" y="1956796"/>
            <a:ext cx="1471879" cy="1936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1" y="1956796"/>
            <a:ext cx="1923857" cy="1936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576" y="1956796"/>
            <a:ext cx="41504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The Holographic Principle:</a:t>
            </a:r>
          </a:p>
          <a:p>
            <a:r>
              <a:rPr lang="en-US" dirty="0" smtClean="0"/>
              <a:t>All information in a region of space can be</a:t>
            </a:r>
          </a:p>
          <a:p>
            <a:r>
              <a:rPr lang="en-US" dirty="0"/>
              <a:t>r</a:t>
            </a:r>
            <a:r>
              <a:rPr lang="en-US" dirty="0" smtClean="0"/>
              <a:t>epresented as a “hologram” living on the</a:t>
            </a:r>
          </a:p>
          <a:p>
            <a:r>
              <a:rPr lang="en-US" dirty="0"/>
              <a:t>r</a:t>
            </a:r>
            <a:r>
              <a:rPr lang="en-US" dirty="0" smtClean="0"/>
              <a:t>egion’s bounding surface.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253" y="3906196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Susskind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1560" y="38934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‘t </a:t>
            </a:r>
            <a:r>
              <a:rPr lang="en-US" dirty="0" err="1" smtClean="0"/>
              <a:t>Hooft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46" y="3893478"/>
            <a:ext cx="1573824" cy="1495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572" y="5568119"/>
            <a:ext cx="3736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That’s crazy! Entropy (log # states) is </a:t>
            </a:r>
          </a:p>
          <a:p>
            <a:r>
              <a:rPr lang="en-US" dirty="0" smtClean="0"/>
              <a:t>proportional to </a:t>
            </a:r>
            <a:r>
              <a:rPr lang="en-US" b="1" dirty="0" smtClean="0"/>
              <a:t>volume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8686" y="5309617"/>
            <a:ext cx="473719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Actually, not crazy. The most entropy-dense </a:t>
            </a:r>
          </a:p>
          <a:p>
            <a:r>
              <a:rPr lang="en-US" dirty="0"/>
              <a:t>p</a:t>
            </a:r>
            <a:r>
              <a:rPr lang="en-US" dirty="0" smtClean="0"/>
              <a:t>ossible object is a black hole, for which entropy </a:t>
            </a:r>
          </a:p>
          <a:p>
            <a:r>
              <a:rPr lang="en-US" dirty="0"/>
              <a:t>i</a:t>
            </a:r>
            <a:r>
              <a:rPr lang="en-US" dirty="0" smtClean="0"/>
              <a:t>s proportional to area. (</a:t>
            </a:r>
            <a:r>
              <a:rPr lang="en-US" dirty="0" err="1" smtClean="0"/>
              <a:t>Bekenstein</a:t>
            </a:r>
            <a:r>
              <a:rPr lang="en-US" dirty="0" smtClean="0"/>
              <a:t>-Hawking)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40875" y="2979442"/>
            <a:ext cx="32436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Entanglement Entropy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2226" y="2979442"/>
            <a:ext cx="20007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Change in “energy”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 from entanglement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948" y="1833776"/>
            <a:ext cx="179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entropy: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0114" y="2248362"/>
            <a:ext cx="11208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0335" y="2476142"/>
            <a:ext cx="21140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Equation at 1</a:t>
            </a:r>
            <a:r>
              <a:rPr lang="en-US" baseline="30000" dirty="0" smtClean="0"/>
              <a:t>st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525349" y="2246903"/>
            <a:ext cx="503590" cy="217733"/>
          </a:xfrm>
          <a:custGeom>
            <a:avLst/>
            <a:gdLst>
              <a:gd name="connsiteX0" fmla="*/ 503590 w 503590"/>
              <a:gd name="connsiteY0" fmla="*/ 164230 h 217733"/>
              <a:gd name="connsiteX1" fmla="*/ 87581 w 503590"/>
              <a:gd name="connsiteY1" fmla="*/ 208025 h 217733"/>
              <a:gd name="connsiteX2" fmla="*/ 0 w 503590"/>
              <a:gd name="connsiteY2" fmla="*/ 0 h 2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90" h="217733">
                <a:moveTo>
                  <a:pt x="503590" y="164230"/>
                </a:moveTo>
                <a:cubicBezTo>
                  <a:pt x="337551" y="199813"/>
                  <a:pt x="171513" y="235397"/>
                  <a:pt x="87581" y="208025"/>
                </a:cubicBezTo>
                <a:cubicBezTo>
                  <a:pt x="3649" y="180653"/>
                  <a:pt x="0" y="0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26172" y="2653397"/>
            <a:ext cx="572710" cy="397189"/>
          </a:xfrm>
          <a:custGeom>
            <a:avLst/>
            <a:gdLst>
              <a:gd name="connsiteX0" fmla="*/ 0 w 572710"/>
              <a:gd name="connsiteY0" fmla="*/ 3036 h 397189"/>
              <a:gd name="connsiteX1" fmla="*/ 536434 w 572710"/>
              <a:gd name="connsiteY1" fmla="*/ 57779 h 397189"/>
              <a:gd name="connsiteX2" fmla="*/ 525486 w 572710"/>
              <a:gd name="connsiteY2" fmla="*/ 397189 h 39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710" h="397189">
                <a:moveTo>
                  <a:pt x="0" y="3036"/>
                </a:moveTo>
                <a:cubicBezTo>
                  <a:pt x="224426" y="-2439"/>
                  <a:pt x="448853" y="-7913"/>
                  <a:pt x="536434" y="57779"/>
                </a:cubicBezTo>
                <a:cubicBezTo>
                  <a:pt x="624015" y="123471"/>
                  <a:pt x="525486" y="397189"/>
                  <a:pt x="525486" y="397189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3514537"/>
            <a:ext cx="3069089" cy="307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-1896611" y="4251137"/>
            <a:ext cx="3238500" cy="1587500"/>
          </a:xfrm>
          <a:prstGeom prst="arc">
            <a:avLst>
              <a:gd name="adj1" fmla="val 19350614"/>
              <a:gd name="adj2" fmla="val 22048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9433603">
            <a:off x="-1426730" y="5618844"/>
            <a:ext cx="3238500" cy="1587500"/>
          </a:xfrm>
          <a:prstGeom prst="arc">
            <a:avLst>
              <a:gd name="adj1" fmla="val 19350614"/>
              <a:gd name="adj2" fmla="val 22048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648585">
            <a:off x="-1619250" y="3230509"/>
            <a:ext cx="3238500" cy="1587500"/>
          </a:xfrm>
          <a:prstGeom prst="arc">
            <a:avLst>
              <a:gd name="adj1" fmla="val 19350614"/>
              <a:gd name="adj2" fmla="val 22048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3533821">
            <a:off x="-793204" y="2319400"/>
            <a:ext cx="3238500" cy="1587500"/>
          </a:xfrm>
          <a:prstGeom prst="arc">
            <a:avLst>
              <a:gd name="adj1" fmla="val 19350614"/>
              <a:gd name="adj2" fmla="val 22048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7321982">
            <a:off x="1569012" y="2319400"/>
            <a:ext cx="3238500" cy="1587500"/>
          </a:xfrm>
          <a:prstGeom prst="arc">
            <a:avLst>
              <a:gd name="adj1" fmla="val 19350614"/>
              <a:gd name="adj2" fmla="val 22048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35066" y="4583703"/>
            <a:ext cx="46494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Combine with </a:t>
            </a:r>
            <a:r>
              <a:rPr lang="en-US" dirty="0" err="1" smtClean="0"/>
              <a:t>Ryu-Takayanagi</a:t>
            </a:r>
            <a:r>
              <a:rPr lang="en-US" dirty="0" smtClean="0"/>
              <a:t> and apply to all</a:t>
            </a:r>
          </a:p>
          <a:p>
            <a:r>
              <a:rPr lang="en-US" dirty="0"/>
              <a:t>b</a:t>
            </a:r>
            <a:r>
              <a:rPr lang="en-US" dirty="0" smtClean="0"/>
              <a:t>oundary spheres in all positions and all frames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35066" y="5344186"/>
            <a:ext cx="46121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Entanglement Entropy </a:t>
            </a:r>
            <a:r>
              <a:rPr lang="en-US" dirty="0" err="1" smtClean="0"/>
              <a:t>iff</a:t>
            </a:r>
            <a:endParaRPr lang="en-US" dirty="0" smtClean="0"/>
          </a:p>
          <a:p>
            <a:r>
              <a:rPr lang="en-US" dirty="0" smtClean="0"/>
              <a:t>Einstein’s Equation in bulk holds to linear order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22332" y="6566039"/>
            <a:ext cx="765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Lashkari</a:t>
            </a:r>
            <a:r>
              <a:rPr lang="en-US" sz="1400" dirty="0" smtClean="0"/>
              <a:t>, McDermott, Van </a:t>
            </a:r>
            <a:r>
              <a:rPr lang="en-US" sz="1400" dirty="0" err="1" smtClean="0"/>
              <a:t>Raamsdonk</a:t>
            </a:r>
            <a:r>
              <a:rPr lang="en-US" sz="1400" dirty="0" smtClean="0"/>
              <a:t> 2014][Faulkner, </a:t>
            </a:r>
            <a:r>
              <a:rPr lang="en-US" sz="1400" dirty="0" err="1" smtClean="0"/>
              <a:t>Guica</a:t>
            </a:r>
            <a:r>
              <a:rPr lang="en-US" sz="1400" dirty="0" smtClean="0"/>
              <a:t>, Hartman, Myers, Van </a:t>
            </a:r>
            <a:r>
              <a:rPr lang="en-US" sz="1400" dirty="0" err="1" smtClean="0"/>
              <a:t>Raamsdonk</a:t>
            </a:r>
            <a:r>
              <a:rPr lang="en-US" sz="1400" dirty="0" smtClean="0"/>
              <a:t> 2014]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35066" y="6131013"/>
            <a:ext cx="47797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Gravity is a </a:t>
            </a:r>
            <a:r>
              <a:rPr lang="en-US" b="1" dirty="0" smtClean="0"/>
              <a:t>consequence</a:t>
            </a:r>
            <a:r>
              <a:rPr lang="en-US" dirty="0" smtClean="0"/>
              <a:t> of quantum mechanics!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90" y="1890655"/>
            <a:ext cx="3848100" cy="292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2" y="3027154"/>
            <a:ext cx="4610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633"/>
            <a:ext cx="7772400" cy="1470025"/>
          </a:xfrm>
        </p:spPr>
        <p:txBody>
          <a:bodyPr/>
          <a:lstStyle/>
          <a:p>
            <a:r>
              <a:rPr lang="en-US" dirty="0" smtClean="0"/>
              <a:t>It from </a:t>
            </a:r>
            <a:r>
              <a:rPr lang="en-US" dirty="0" err="1" smtClean="0"/>
              <a:t>Qubit</a:t>
            </a:r>
            <a:r>
              <a:rPr lang="en-US" dirty="0" smtClean="0"/>
              <a:t> Summer School</a:t>
            </a:r>
            <a:br>
              <a:rPr lang="en-US" dirty="0" smtClean="0"/>
            </a:br>
            <a:r>
              <a:rPr lang="en-US" dirty="0" smtClean="0"/>
              <a:t>July 18-29,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87" y="3084389"/>
            <a:ext cx="2069101" cy="309464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QI for </a:t>
            </a:r>
            <a:r>
              <a:rPr lang="en-US" sz="2000" b="1" dirty="0" smtClean="0"/>
              <a:t>Beginners</a:t>
            </a:r>
            <a:endParaRPr lang="en-US" sz="2000" b="1" dirty="0" smtClean="0"/>
          </a:p>
          <a:p>
            <a:pPr algn="l"/>
            <a:r>
              <a:rPr lang="en-US" sz="2000" dirty="0" smtClean="0"/>
              <a:t>Daniel </a:t>
            </a:r>
            <a:r>
              <a:rPr lang="en-US" sz="2000" dirty="0" err="1" smtClean="0"/>
              <a:t>Gottesman</a:t>
            </a:r>
            <a:endParaRPr lang="en-US" sz="2000" dirty="0" smtClean="0"/>
          </a:p>
          <a:p>
            <a:pPr algn="l"/>
            <a:r>
              <a:rPr lang="en-US" sz="2000" dirty="0" smtClean="0"/>
              <a:t>Patrick Hayden</a:t>
            </a:r>
          </a:p>
          <a:p>
            <a:pPr algn="l"/>
            <a:r>
              <a:rPr lang="en-US" sz="2000" dirty="0" smtClean="0"/>
              <a:t>John </a:t>
            </a:r>
            <a:r>
              <a:rPr lang="en-US" sz="2000" dirty="0" err="1" smtClean="0"/>
              <a:t>Preskill</a:t>
            </a:r>
            <a:endParaRPr lang="en-US" sz="2000" dirty="0" smtClean="0"/>
          </a:p>
          <a:p>
            <a:pPr algn="l"/>
            <a:r>
              <a:rPr lang="en-US" sz="2000" dirty="0" smtClean="0"/>
              <a:t>Rob </a:t>
            </a:r>
            <a:r>
              <a:rPr lang="en-US" sz="2000" dirty="0" err="1" smtClean="0"/>
              <a:t>Spekkens</a:t>
            </a:r>
            <a:endParaRPr lang="en-US" sz="2000" dirty="0" smtClean="0"/>
          </a:p>
          <a:p>
            <a:pPr algn="l"/>
            <a:r>
              <a:rPr lang="en-US" sz="2000" dirty="0" err="1" smtClean="0"/>
              <a:t>Guifre</a:t>
            </a:r>
            <a:r>
              <a:rPr lang="en-US" sz="2000" dirty="0" smtClean="0"/>
              <a:t> Vidal</a:t>
            </a:r>
          </a:p>
          <a:p>
            <a:pPr algn="l"/>
            <a:r>
              <a:rPr lang="en-US" sz="2000" dirty="0" smtClean="0"/>
              <a:t>John </a:t>
            </a:r>
            <a:r>
              <a:rPr lang="en-US" sz="2000" dirty="0" err="1" smtClean="0"/>
              <a:t>Watrous</a:t>
            </a: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40" y="2053684"/>
            <a:ext cx="53086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35" y="3358106"/>
            <a:ext cx="3109123" cy="217120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12363" y="3001449"/>
            <a:ext cx="2531637" cy="309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/>
              <a:t>Holography for </a:t>
            </a:r>
            <a:r>
              <a:rPr lang="en-US" sz="2000" b="1" dirty="0" smtClean="0"/>
              <a:t>Beginners</a:t>
            </a:r>
            <a:endParaRPr lang="en-US" sz="2000" b="1" dirty="0" smtClean="0"/>
          </a:p>
          <a:p>
            <a:pPr algn="l"/>
            <a:r>
              <a:rPr lang="en-US" sz="2000" dirty="0" err="1" smtClean="0"/>
              <a:t>Horacio</a:t>
            </a:r>
            <a:r>
              <a:rPr lang="en-US" sz="2000" dirty="0" smtClean="0"/>
              <a:t> </a:t>
            </a:r>
            <a:r>
              <a:rPr lang="en-US" sz="2000" dirty="0" err="1" smtClean="0"/>
              <a:t>Casini</a:t>
            </a:r>
            <a:endParaRPr lang="en-US" sz="2000" dirty="0" smtClean="0"/>
          </a:p>
          <a:p>
            <a:pPr algn="l"/>
            <a:r>
              <a:rPr lang="en-US" sz="2000" dirty="0" err="1" smtClean="0"/>
              <a:t>Veronika</a:t>
            </a:r>
            <a:r>
              <a:rPr lang="en-US" sz="2000" dirty="0" smtClean="0"/>
              <a:t> </a:t>
            </a:r>
            <a:r>
              <a:rPr lang="en-US" sz="2000" dirty="0" err="1" smtClean="0"/>
              <a:t>Hubeny</a:t>
            </a:r>
            <a:endParaRPr lang="en-US" sz="2000" dirty="0" smtClean="0"/>
          </a:p>
          <a:p>
            <a:pPr algn="l"/>
            <a:r>
              <a:rPr lang="en-US" sz="2000" dirty="0" smtClean="0"/>
              <a:t>Tom Hartman</a:t>
            </a:r>
          </a:p>
          <a:p>
            <a:pPr algn="l"/>
            <a:r>
              <a:rPr lang="en-US" sz="2000" dirty="0" smtClean="0"/>
              <a:t>Dan Harlow</a:t>
            </a:r>
          </a:p>
          <a:p>
            <a:pPr algn="l"/>
            <a:r>
              <a:rPr lang="en-US" sz="2000" dirty="0" err="1" smtClean="0"/>
              <a:t>Mukund</a:t>
            </a:r>
            <a:r>
              <a:rPr lang="en-US" sz="2000" dirty="0" smtClean="0"/>
              <a:t> </a:t>
            </a:r>
            <a:r>
              <a:rPr lang="en-US" sz="2000" dirty="0" err="1" smtClean="0"/>
              <a:t>Ranagamani</a:t>
            </a:r>
            <a:endParaRPr lang="en-US" sz="2000" dirty="0" smtClean="0"/>
          </a:p>
          <a:p>
            <a:pPr algn="l"/>
            <a:r>
              <a:rPr lang="en-US" sz="2000" dirty="0" smtClean="0"/>
              <a:t>Steve </a:t>
            </a:r>
            <a:r>
              <a:rPr lang="en-US" sz="2000" dirty="0" err="1" smtClean="0"/>
              <a:t>Shenker</a:t>
            </a:r>
            <a:endParaRPr lang="en-US" sz="2000" dirty="0" smtClean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98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Anti-de Sitter/Conformal Field Theory </a:t>
            </a:r>
            <a:br>
              <a:rPr lang="en-US" dirty="0" smtClean="0"/>
            </a:br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410013" y="2556933"/>
            <a:ext cx="2201333" cy="306493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28280" y="4779725"/>
            <a:ext cx="1032934" cy="818445"/>
          </a:xfrm>
          <a:custGeom>
            <a:avLst/>
            <a:gdLst>
              <a:gd name="connsiteX0" fmla="*/ 1456267 w 1456267"/>
              <a:gd name="connsiteY0" fmla="*/ 0 h 818445"/>
              <a:gd name="connsiteX1" fmla="*/ 575734 w 1456267"/>
              <a:gd name="connsiteY1" fmla="*/ 778934 h 818445"/>
              <a:gd name="connsiteX2" fmla="*/ 0 w 1456267"/>
              <a:gd name="connsiteY2" fmla="*/ 237067 h 8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267" h="818445">
                <a:moveTo>
                  <a:pt x="1456267" y="0"/>
                </a:moveTo>
                <a:cubicBezTo>
                  <a:pt x="1137356" y="369711"/>
                  <a:pt x="818445" y="739423"/>
                  <a:pt x="575734" y="778934"/>
                </a:cubicBezTo>
                <a:cubicBezTo>
                  <a:pt x="333023" y="818445"/>
                  <a:pt x="0" y="237067"/>
                  <a:pt x="0" y="237067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09512" y="3920067"/>
            <a:ext cx="11006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64" y="448812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6723" y="2929467"/>
            <a:ext cx="22741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Bulk: </a:t>
            </a:r>
            <a:r>
              <a:rPr lang="en-US" dirty="0" smtClean="0"/>
              <a:t>D+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dimensional</a:t>
            </a:r>
          </a:p>
          <a:p>
            <a:r>
              <a:rPr lang="en-US" dirty="0"/>
              <a:t>theory with gravity</a:t>
            </a:r>
          </a:p>
          <a:p>
            <a:r>
              <a:rPr lang="en-US" dirty="0"/>
              <a:t>(asymptotically </a:t>
            </a:r>
            <a:r>
              <a:rPr lang="en-US" dirty="0" err="1"/>
              <a:t>AdS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8451" y="4133394"/>
            <a:ext cx="17235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Boundary: D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dimensional CFT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95" y="5796001"/>
            <a:ext cx="90266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/>
              <a:t>Conjecture: </a:t>
            </a:r>
            <a:r>
              <a:rPr lang="en-US"/>
              <a:t>Equivalence of string (gravity) theory in bulk with CFT on boundary [Maldacena’97]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8000" y="1536700"/>
            <a:ext cx="33500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Example:</a:t>
            </a:r>
            <a:endParaRPr lang="en-US" dirty="0"/>
          </a:p>
          <a:p>
            <a:pPr algn="ctr"/>
            <a:r>
              <a:rPr lang="en-US" dirty="0"/>
              <a:t>Type IIB string theory on AdS</a:t>
            </a:r>
            <a:r>
              <a:rPr lang="en-US" baseline="-25000" dirty="0"/>
              <a:t>5</a:t>
            </a:r>
            <a:r>
              <a:rPr lang="en-US" dirty="0"/>
              <a:t> x S</a:t>
            </a:r>
            <a:r>
              <a:rPr lang="en-US" baseline="30000" dirty="0"/>
              <a:t>5</a:t>
            </a:r>
            <a:endParaRPr lang="en-US" dirty="0"/>
          </a:p>
          <a:p>
            <a:pPr algn="ctr"/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endParaRPr lang="en-US" dirty="0"/>
          </a:p>
          <a:p>
            <a:pPr algn="ctr"/>
            <a:r>
              <a:rPr lang="en-US" dirty="0" err="1"/>
              <a:t>Supersymmetric</a:t>
            </a:r>
            <a:r>
              <a:rPr lang="en-US" dirty="0"/>
              <a:t> N=4 Yang-Mills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784" y="2422488"/>
            <a:ext cx="2209796" cy="81486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485278" y="1984023"/>
            <a:ext cx="2175936" cy="945444"/>
          </a:xfrm>
          <a:custGeom>
            <a:avLst/>
            <a:gdLst>
              <a:gd name="connsiteX0" fmla="*/ 2836333 w 2836333"/>
              <a:gd name="connsiteY0" fmla="*/ 945444 h 945444"/>
              <a:gd name="connsiteX1" fmla="*/ 2192867 w 2836333"/>
              <a:gd name="connsiteY1" fmla="*/ 132644 h 945444"/>
              <a:gd name="connsiteX2" fmla="*/ 364067 w 2836333"/>
              <a:gd name="connsiteY2" fmla="*/ 149578 h 945444"/>
              <a:gd name="connsiteX3" fmla="*/ 8467 w 2836333"/>
              <a:gd name="connsiteY3" fmla="*/ 809978 h 9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333" h="945444">
                <a:moveTo>
                  <a:pt x="2836333" y="945444"/>
                </a:moveTo>
                <a:cubicBezTo>
                  <a:pt x="2720622" y="605366"/>
                  <a:pt x="2604911" y="265288"/>
                  <a:pt x="2192867" y="132644"/>
                </a:cubicBezTo>
                <a:cubicBezTo>
                  <a:pt x="1780823" y="0"/>
                  <a:pt x="728134" y="36689"/>
                  <a:pt x="364067" y="149578"/>
                </a:cubicBezTo>
                <a:cubicBezTo>
                  <a:pt x="0" y="262467"/>
                  <a:pt x="4233" y="536222"/>
                  <a:pt x="8467" y="80997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3871" y="6340651"/>
            <a:ext cx="68146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How are bulk degrees of freedom encoded in the boundary?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slice of anti-de Sitter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73" y="1758957"/>
            <a:ext cx="47229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Hyperbolic space</a:t>
            </a:r>
          </a:p>
          <a:p>
            <a:r>
              <a:rPr lang="en-US" dirty="0" smtClean="0"/>
              <a:t>Fish-counting metric</a:t>
            </a:r>
          </a:p>
          <a:p>
            <a:r>
              <a:rPr lang="en-US" dirty="0" smtClean="0"/>
              <a:t>Geodesics (straight lines) follow fish</a:t>
            </a:r>
          </a:p>
          <a:p>
            <a:r>
              <a:rPr lang="en-US" dirty="0" smtClean="0"/>
              <a:t>Negatively curved: sum of angles in triangle &lt; 180</a:t>
            </a:r>
            <a:r>
              <a:rPr lang="en-US" baseline="30000" dirty="0"/>
              <a:t>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Can place matter deep inside </a:t>
            </a:r>
            <a:r>
              <a:rPr lang="en-US" dirty="0" err="1" smtClean="0"/>
              <a:t>AdS</a:t>
            </a:r>
            <a:endParaRPr lang="en-US" dirty="0"/>
          </a:p>
        </p:txBody>
      </p:sp>
      <p:pic>
        <p:nvPicPr>
          <p:cNvPr id="5" name="Picture 4" descr="escher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75" y="2222141"/>
            <a:ext cx="3264408" cy="3264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304371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17260" y="3228073"/>
            <a:ext cx="1177310" cy="11906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98686" y="2235837"/>
            <a:ext cx="1865178" cy="1852173"/>
          </a:xfrm>
          <a:custGeom>
            <a:avLst/>
            <a:gdLst>
              <a:gd name="connsiteX0" fmla="*/ 0 w 1865178"/>
              <a:gd name="connsiteY0" fmla="*/ 1852173 h 1852173"/>
              <a:gd name="connsiteX1" fmla="*/ 462988 w 1865178"/>
              <a:gd name="connsiteY1" fmla="*/ 1786024 h 1852173"/>
              <a:gd name="connsiteX2" fmla="*/ 793693 w 1865178"/>
              <a:gd name="connsiteY2" fmla="*/ 1680185 h 1852173"/>
              <a:gd name="connsiteX3" fmla="*/ 978888 w 1865178"/>
              <a:gd name="connsiteY3" fmla="*/ 1283291 h 1852173"/>
              <a:gd name="connsiteX4" fmla="*/ 1150855 w 1865178"/>
              <a:gd name="connsiteY4" fmla="*/ 1031925 h 1852173"/>
              <a:gd name="connsiteX5" fmla="*/ 1560929 w 1865178"/>
              <a:gd name="connsiteY5" fmla="*/ 833478 h 1852173"/>
              <a:gd name="connsiteX6" fmla="*/ 1719668 w 1865178"/>
              <a:gd name="connsiteY6" fmla="*/ 727639 h 1852173"/>
              <a:gd name="connsiteX7" fmla="*/ 1799037 w 1865178"/>
              <a:gd name="connsiteY7" fmla="*/ 463043 h 1852173"/>
              <a:gd name="connsiteX8" fmla="*/ 1838722 w 1865178"/>
              <a:gd name="connsiteY8" fmla="*/ 224907 h 1852173"/>
              <a:gd name="connsiteX9" fmla="*/ 1865178 w 1865178"/>
              <a:gd name="connsiteY9" fmla="*/ 0 h 18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5178" h="1852173">
                <a:moveTo>
                  <a:pt x="0" y="1852173"/>
                </a:moveTo>
                <a:cubicBezTo>
                  <a:pt x="165353" y="1833431"/>
                  <a:pt x="330706" y="1814689"/>
                  <a:pt x="462988" y="1786024"/>
                </a:cubicBezTo>
                <a:cubicBezTo>
                  <a:pt x="595270" y="1757359"/>
                  <a:pt x="707710" y="1763974"/>
                  <a:pt x="793693" y="1680185"/>
                </a:cubicBezTo>
                <a:cubicBezTo>
                  <a:pt x="879676" y="1596396"/>
                  <a:pt x="919361" y="1391334"/>
                  <a:pt x="978888" y="1283291"/>
                </a:cubicBezTo>
                <a:cubicBezTo>
                  <a:pt x="1038415" y="1175248"/>
                  <a:pt x="1053848" y="1106894"/>
                  <a:pt x="1150855" y="1031925"/>
                </a:cubicBezTo>
                <a:cubicBezTo>
                  <a:pt x="1247862" y="956956"/>
                  <a:pt x="1466127" y="884192"/>
                  <a:pt x="1560929" y="833478"/>
                </a:cubicBezTo>
                <a:cubicBezTo>
                  <a:pt x="1655731" y="782764"/>
                  <a:pt x="1679983" y="789378"/>
                  <a:pt x="1719668" y="727639"/>
                </a:cubicBezTo>
                <a:cubicBezTo>
                  <a:pt x="1759353" y="665900"/>
                  <a:pt x="1779195" y="546832"/>
                  <a:pt x="1799037" y="463043"/>
                </a:cubicBezTo>
                <a:cubicBezTo>
                  <a:pt x="1818879" y="379254"/>
                  <a:pt x="1827698" y="302081"/>
                  <a:pt x="1838722" y="224907"/>
                </a:cubicBezTo>
                <a:cubicBezTo>
                  <a:pt x="1849746" y="147733"/>
                  <a:pt x="1865178" y="0"/>
                  <a:pt x="1865178" y="0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05" y="5482983"/>
            <a:ext cx="2476500" cy="457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05" y="6082676"/>
            <a:ext cx="1701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 starter kit</a:t>
            </a:r>
          </a:p>
          <a:p>
            <a:pPr lvl="1"/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Entropy</a:t>
            </a:r>
          </a:p>
          <a:p>
            <a:r>
              <a:rPr lang="en-US" dirty="0" smtClean="0"/>
              <a:t>Random tensor networks</a:t>
            </a:r>
          </a:p>
          <a:p>
            <a:pPr lvl="1"/>
            <a:r>
              <a:rPr lang="en-US" dirty="0" smtClean="0"/>
              <a:t>Reproducing the holographic entropy formula</a:t>
            </a:r>
          </a:p>
          <a:p>
            <a:pPr lvl="1"/>
            <a:r>
              <a:rPr lang="en-US" dirty="0" smtClean="0"/>
              <a:t>Entanglement of assistance</a:t>
            </a:r>
          </a:p>
          <a:p>
            <a:r>
              <a:rPr lang="en-US" dirty="0" smtClean="0"/>
              <a:t>Ambiguity in the </a:t>
            </a:r>
            <a:r>
              <a:rPr lang="en-US" dirty="0" err="1" smtClean="0"/>
              <a:t>AdS</a:t>
            </a:r>
            <a:r>
              <a:rPr lang="en-US" dirty="0"/>
              <a:t>/</a:t>
            </a:r>
            <a:r>
              <a:rPr lang="en-US" dirty="0" smtClean="0"/>
              <a:t>CFT correspondence</a:t>
            </a:r>
          </a:p>
          <a:p>
            <a:pPr lvl="1"/>
            <a:r>
              <a:rPr lang="en-US" dirty="0" smtClean="0"/>
              <a:t>Quantum error  correction to the rescue!</a:t>
            </a:r>
          </a:p>
          <a:p>
            <a:r>
              <a:rPr lang="en-US" dirty="0" smtClean="0"/>
              <a:t>Brief reports from the QI/QG frontier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7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47" y="139174"/>
            <a:ext cx="885404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Von Neumann </a:t>
            </a:r>
            <a:r>
              <a:rPr lang="en-US" dirty="0"/>
              <a:t>entropy </a:t>
            </a:r>
            <a:r>
              <a:rPr lang="en-US" dirty="0" smtClean="0"/>
              <a:t>in </a:t>
            </a:r>
            <a:r>
              <a:rPr lang="en-US" dirty="0" err="1" smtClean="0"/>
              <a:t>AdS</a:t>
            </a:r>
            <a:r>
              <a:rPr lang="en-US" dirty="0"/>
              <a:t>/CFT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38" y="2552172"/>
            <a:ext cx="3695700" cy="685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79802" y="2048405"/>
            <a:ext cx="4159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Ryu-Takayanagi</a:t>
            </a:r>
            <a:r>
              <a:rPr lang="en-US" dirty="0"/>
              <a:t> </a:t>
            </a:r>
            <a:r>
              <a:rPr lang="en-US" dirty="0" smtClean="0"/>
              <a:t>proposal for bulk formula: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79802" y="3455769"/>
            <a:ext cx="408459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Minimize over </a:t>
            </a:r>
            <a:r>
              <a:rPr lang="en-US" dirty="0" smtClean="0"/>
              <a:t>spatial bulk surfaces </a:t>
            </a:r>
            <a:r>
              <a:rPr lang="en-US" dirty="0" err="1"/>
              <a:t>γ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smtClean="0"/>
              <a:t>homologous </a:t>
            </a:r>
            <a:r>
              <a:rPr lang="en-US" dirty="0"/>
              <a:t>to 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6390" y="5453813"/>
            <a:ext cx="500649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Analytical </a:t>
            </a:r>
            <a:r>
              <a:rPr lang="en-US" dirty="0"/>
              <a:t>agreement in AdS</a:t>
            </a:r>
            <a:r>
              <a:rPr lang="en-US" baseline="-25000" dirty="0"/>
              <a:t>3</a:t>
            </a:r>
            <a:r>
              <a:rPr lang="en-US" dirty="0"/>
              <a:t>/CFT</a:t>
            </a:r>
            <a:r>
              <a:rPr lang="en-US" baseline="-25000" dirty="0"/>
              <a:t>2 </a:t>
            </a:r>
            <a:r>
              <a:rPr lang="en-US" dirty="0"/>
              <a:t>[RT’06]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Satisfies </a:t>
            </a:r>
            <a:r>
              <a:rPr lang="en-US" dirty="0"/>
              <a:t>strong </a:t>
            </a:r>
            <a:r>
              <a:rPr lang="en-US" dirty="0" err="1"/>
              <a:t>subaddivitiy</a:t>
            </a:r>
            <a:r>
              <a:rPr lang="en-US" dirty="0"/>
              <a:t> [Headrick-T’07</a:t>
            </a:r>
            <a:r>
              <a:rPr lang="en-US" dirty="0" smtClean="0"/>
              <a:t>]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Proof </a:t>
            </a:r>
            <a:r>
              <a:rPr lang="en-US" dirty="0"/>
              <a:t>for spherical A [Casini-Huerta-Myers’11</a:t>
            </a:r>
            <a:r>
              <a:rPr lang="en-US" dirty="0" smtClean="0"/>
              <a:t>]</a:t>
            </a: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General explanation [Lewkowycz-Maldacena’13]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62708" y="5453813"/>
            <a:ext cx="1209462" cy="1293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075" y="561215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62708" y="5453813"/>
            <a:ext cx="1209462" cy="1293102"/>
          </a:xfrm>
          <a:prstGeom prst="ellipse">
            <a:avLst/>
          </a:prstGeom>
          <a:noFill/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9732" y="5856351"/>
            <a:ext cx="455415" cy="49042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BH</a:t>
            </a:r>
            <a:endParaRPr lang="en-US" sz="900" dirty="0"/>
          </a:p>
        </p:txBody>
      </p:sp>
      <p:sp>
        <p:nvSpPr>
          <p:cNvPr id="21" name="Oval 20"/>
          <p:cNvSpPr/>
          <p:nvPr/>
        </p:nvSpPr>
        <p:spPr>
          <a:xfrm>
            <a:off x="1239731" y="5862965"/>
            <a:ext cx="455415" cy="483810"/>
          </a:xfrm>
          <a:prstGeom prst="ellipse">
            <a:avLst/>
          </a:prstGeom>
          <a:noFill/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847" y="4653593"/>
            <a:ext cx="31123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Generalizes black hole entropy</a:t>
            </a:r>
          </a:p>
          <a:p>
            <a:r>
              <a:rPr lang="en-US" dirty="0"/>
              <a:t>t</a:t>
            </a:r>
            <a:r>
              <a:rPr lang="en-US" dirty="0" smtClean="0"/>
              <a:t>o wide class of spatial regions!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3" y="2048405"/>
            <a:ext cx="2050814" cy="205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46" y="280551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0751" y="2048405"/>
            <a:ext cx="2050814" cy="2053695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2048405"/>
            <a:ext cx="2034000" cy="205369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453563" y="2011865"/>
            <a:ext cx="2050814" cy="2090235"/>
          </a:xfrm>
          <a:prstGeom prst="blockArc">
            <a:avLst>
              <a:gd name="adj1" fmla="val 7647125"/>
              <a:gd name="adj2" fmla="val 14004557"/>
              <a:gd name="adj3" fmla="val 24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64745" y="2229146"/>
            <a:ext cx="197721" cy="1621196"/>
          </a:xfrm>
          <a:custGeom>
            <a:avLst/>
            <a:gdLst>
              <a:gd name="connsiteX0" fmla="*/ 0 w 197721"/>
              <a:gd name="connsiteY0" fmla="*/ 0 h 1621196"/>
              <a:gd name="connsiteX1" fmla="*/ 189163 w 197721"/>
              <a:gd name="connsiteY1" fmla="*/ 594438 h 1621196"/>
              <a:gd name="connsiteX2" fmla="*/ 148628 w 197721"/>
              <a:gd name="connsiteY2" fmla="*/ 1296957 h 1621196"/>
              <a:gd name="connsiteX3" fmla="*/ 0 w 197721"/>
              <a:gd name="connsiteY3" fmla="*/ 1621196 h 162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21" h="1621196">
                <a:moveTo>
                  <a:pt x="0" y="0"/>
                </a:moveTo>
                <a:cubicBezTo>
                  <a:pt x="82196" y="189139"/>
                  <a:pt x="164392" y="378279"/>
                  <a:pt x="189163" y="594438"/>
                </a:cubicBezTo>
                <a:cubicBezTo>
                  <a:pt x="213934" y="810598"/>
                  <a:pt x="180155" y="1125831"/>
                  <a:pt x="148628" y="1296957"/>
                </a:cubicBezTo>
                <a:cubicBezTo>
                  <a:pt x="117101" y="1468083"/>
                  <a:pt x="0" y="1621196"/>
                  <a:pt x="0" y="1621196"/>
                </a:cubicBezTo>
              </a:path>
            </a:pathLst>
          </a:custGeom>
          <a:ln w="508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6043" y="235151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γ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23574" y="170729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86411" y="2679646"/>
            <a:ext cx="810943" cy="414305"/>
            <a:chOff x="3086411" y="2679646"/>
            <a:chExt cx="810943" cy="414305"/>
          </a:xfrm>
        </p:grpSpPr>
        <p:sp>
          <p:nvSpPr>
            <p:cNvPr id="3" name="TextBox 2"/>
            <p:cNvSpPr txBox="1"/>
            <p:nvPr/>
          </p:nvSpPr>
          <p:spPr>
            <a:xfrm rot="20321667">
              <a:off x="3086411" y="2724619"/>
              <a:ext cx="53733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QM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12716" y="2679646"/>
              <a:ext cx="284638" cy="123224"/>
            </a:xfrm>
            <a:custGeom>
              <a:avLst/>
              <a:gdLst>
                <a:gd name="connsiteX0" fmla="*/ 0 w 284638"/>
                <a:gd name="connsiteY0" fmla="*/ 123224 h 123224"/>
                <a:gd name="connsiteX1" fmla="*/ 153267 w 284638"/>
                <a:gd name="connsiteY1" fmla="*/ 2789 h 123224"/>
                <a:gd name="connsiteX2" fmla="*/ 284638 w 284638"/>
                <a:gd name="connsiteY2" fmla="*/ 35635 h 1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638" h="123224">
                  <a:moveTo>
                    <a:pt x="0" y="123224"/>
                  </a:moveTo>
                  <a:cubicBezTo>
                    <a:pt x="52913" y="70305"/>
                    <a:pt x="105827" y="17387"/>
                    <a:pt x="153267" y="2789"/>
                  </a:cubicBezTo>
                  <a:cubicBezTo>
                    <a:pt x="200707" y="-11809"/>
                    <a:pt x="284638" y="35635"/>
                    <a:pt x="284638" y="35635"/>
                  </a:cubicBezTo>
                </a:path>
              </a:pathLst>
            </a:cu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99120" y="2656600"/>
            <a:ext cx="858612" cy="423408"/>
            <a:chOff x="7499120" y="2656600"/>
            <a:chExt cx="858612" cy="423408"/>
          </a:xfrm>
        </p:grpSpPr>
        <p:sp>
          <p:nvSpPr>
            <p:cNvPr id="9" name="TextBox 8"/>
            <p:cNvSpPr txBox="1"/>
            <p:nvPr/>
          </p:nvSpPr>
          <p:spPr>
            <a:xfrm rot="1299775">
              <a:off x="7902108" y="2710676"/>
              <a:ext cx="45562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GR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99120" y="2656600"/>
              <a:ext cx="405062" cy="146270"/>
            </a:xfrm>
            <a:custGeom>
              <a:avLst/>
              <a:gdLst>
                <a:gd name="connsiteX0" fmla="*/ 405062 w 405062"/>
                <a:gd name="connsiteY0" fmla="*/ 146270 h 146270"/>
                <a:gd name="connsiteX1" fmla="*/ 208005 w 405062"/>
                <a:gd name="connsiteY1" fmla="*/ 3937 h 146270"/>
                <a:gd name="connsiteX2" fmla="*/ 0 w 405062"/>
                <a:gd name="connsiteY2" fmla="*/ 36783 h 1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062" h="146270">
                  <a:moveTo>
                    <a:pt x="405062" y="146270"/>
                  </a:moveTo>
                  <a:cubicBezTo>
                    <a:pt x="340288" y="84227"/>
                    <a:pt x="275515" y="22185"/>
                    <a:pt x="208005" y="3937"/>
                  </a:cubicBezTo>
                  <a:cubicBezTo>
                    <a:pt x="140495" y="-14311"/>
                    <a:pt x="0" y="36783"/>
                    <a:pt x="0" y="36783"/>
                  </a:cubicBezTo>
                </a:path>
              </a:pathLst>
            </a:cu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229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17" grpId="0" animBg="1"/>
      <p:bldP spid="4" grpId="0"/>
      <p:bldP spid="20" grpId="0" animBg="1"/>
      <p:bldP spid="20" grpId="1" animBg="1"/>
      <p:bldP spid="18" grpId="0" animBg="1"/>
      <p:bldP spid="21" grpId="0" animBg="1"/>
      <p:bldP spid="5" grpId="0" animBg="1"/>
      <p:bldP spid="12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99" r="23220"/>
          <a:stretch/>
        </p:blipFill>
        <p:spPr>
          <a:xfrm>
            <a:off x="5315663" y="1933246"/>
            <a:ext cx="2933236" cy="2552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Space(time) as a tensor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11" y="1884034"/>
            <a:ext cx="2598414" cy="2602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992" y="5302971"/>
            <a:ext cx="66529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MERA: </a:t>
            </a:r>
            <a:r>
              <a:rPr lang="en-US" dirty="0" err="1" smtClean="0"/>
              <a:t>Multiscale</a:t>
            </a:r>
            <a:r>
              <a:rPr lang="en-US" dirty="0" smtClean="0"/>
              <a:t> Entanglement Renormalization </a:t>
            </a:r>
            <a:r>
              <a:rPr lang="en-US" dirty="0" err="1" smtClean="0"/>
              <a:t>Ansatz</a:t>
            </a:r>
            <a:r>
              <a:rPr lang="en-US" dirty="0" smtClean="0"/>
              <a:t> [Vidal 2007]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484" y="5870833"/>
            <a:ext cx="88299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Efficient representation of CFT ground state as contraction of scale-invariant tensor network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26476" y="4609234"/>
            <a:ext cx="811363" cy="693737"/>
          </a:xfrm>
          <a:custGeom>
            <a:avLst/>
            <a:gdLst>
              <a:gd name="connsiteX0" fmla="*/ 0 w 811363"/>
              <a:gd name="connsiteY0" fmla="*/ 576154 h 576154"/>
              <a:gd name="connsiteX1" fmla="*/ 105830 w 811363"/>
              <a:gd name="connsiteY1" fmla="*/ 94066 h 576154"/>
              <a:gd name="connsiteX2" fmla="*/ 505632 w 811363"/>
              <a:gd name="connsiteY2" fmla="*/ 376264 h 576154"/>
              <a:gd name="connsiteX3" fmla="*/ 811363 w 811363"/>
              <a:gd name="connsiteY3" fmla="*/ 0 h 57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363" h="576154">
                <a:moveTo>
                  <a:pt x="0" y="576154"/>
                </a:moveTo>
                <a:cubicBezTo>
                  <a:pt x="10779" y="351767"/>
                  <a:pt x="21558" y="127381"/>
                  <a:pt x="105830" y="94066"/>
                </a:cubicBezTo>
                <a:cubicBezTo>
                  <a:pt x="190102" y="60751"/>
                  <a:pt x="388043" y="391942"/>
                  <a:pt x="505632" y="376264"/>
                </a:cubicBezTo>
                <a:cubicBezTo>
                  <a:pt x="623221" y="360586"/>
                  <a:pt x="811363" y="0"/>
                  <a:pt x="811363" y="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63635" y="1904837"/>
            <a:ext cx="1552172" cy="1473538"/>
          </a:xfrm>
          <a:custGeom>
            <a:avLst/>
            <a:gdLst>
              <a:gd name="connsiteX0" fmla="*/ 0 w 1552172"/>
              <a:gd name="connsiteY0" fmla="*/ 0 h 1473538"/>
              <a:gd name="connsiteX1" fmla="*/ 235178 w 1552172"/>
              <a:gd name="connsiteY1" fmla="*/ 740770 h 1473538"/>
              <a:gd name="connsiteX2" fmla="*/ 705533 w 1552172"/>
              <a:gd name="connsiteY2" fmla="*/ 1222858 h 1473538"/>
              <a:gd name="connsiteX3" fmla="*/ 1269959 w 1552172"/>
              <a:gd name="connsiteY3" fmla="*/ 1446265 h 1473538"/>
              <a:gd name="connsiteX4" fmla="*/ 1552172 w 1552172"/>
              <a:gd name="connsiteY4" fmla="*/ 1469781 h 147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172" h="1473538">
                <a:moveTo>
                  <a:pt x="0" y="0"/>
                </a:moveTo>
                <a:cubicBezTo>
                  <a:pt x="58794" y="268480"/>
                  <a:pt x="117589" y="536960"/>
                  <a:pt x="235178" y="740770"/>
                </a:cubicBezTo>
                <a:cubicBezTo>
                  <a:pt x="352767" y="944580"/>
                  <a:pt x="533070" y="1105276"/>
                  <a:pt x="705533" y="1222858"/>
                </a:cubicBezTo>
                <a:cubicBezTo>
                  <a:pt x="877996" y="1340440"/>
                  <a:pt x="1128852" y="1405111"/>
                  <a:pt x="1269959" y="1446265"/>
                </a:cubicBezTo>
                <a:cubicBezTo>
                  <a:pt x="1411066" y="1487419"/>
                  <a:pt x="1552172" y="1469781"/>
                  <a:pt x="1552172" y="1469781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10354" y="1919308"/>
            <a:ext cx="1552172" cy="1473538"/>
          </a:xfrm>
          <a:custGeom>
            <a:avLst/>
            <a:gdLst>
              <a:gd name="connsiteX0" fmla="*/ 0 w 1552172"/>
              <a:gd name="connsiteY0" fmla="*/ 0 h 1473538"/>
              <a:gd name="connsiteX1" fmla="*/ 235178 w 1552172"/>
              <a:gd name="connsiteY1" fmla="*/ 740770 h 1473538"/>
              <a:gd name="connsiteX2" fmla="*/ 705533 w 1552172"/>
              <a:gd name="connsiteY2" fmla="*/ 1222858 h 1473538"/>
              <a:gd name="connsiteX3" fmla="*/ 1269959 w 1552172"/>
              <a:gd name="connsiteY3" fmla="*/ 1446265 h 1473538"/>
              <a:gd name="connsiteX4" fmla="*/ 1552172 w 1552172"/>
              <a:gd name="connsiteY4" fmla="*/ 1469781 h 147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172" h="1473538">
                <a:moveTo>
                  <a:pt x="0" y="0"/>
                </a:moveTo>
                <a:cubicBezTo>
                  <a:pt x="58794" y="268480"/>
                  <a:pt x="117589" y="536960"/>
                  <a:pt x="235178" y="740770"/>
                </a:cubicBezTo>
                <a:cubicBezTo>
                  <a:pt x="352767" y="944580"/>
                  <a:pt x="533070" y="1105276"/>
                  <a:pt x="705533" y="1222858"/>
                </a:cubicBezTo>
                <a:cubicBezTo>
                  <a:pt x="877996" y="1340440"/>
                  <a:pt x="1128852" y="1405111"/>
                  <a:pt x="1269959" y="1446265"/>
                </a:cubicBezTo>
                <a:cubicBezTo>
                  <a:pt x="1411066" y="1487419"/>
                  <a:pt x="1552172" y="1469781"/>
                  <a:pt x="1552172" y="1469781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62535" y="6399955"/>
            <a:ext cx="59871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Idea: </a:t>
            </a:r>
            <a:r>
              <a:rPr lang="en-US" dirty="0" smtClean="0"/>
              <a:t>Bulk space(time)</a:t>
            </a:r>
            <a:r>
              <a:rPr lang="en-US" b="1" i="1" dirty="0" smtClean="0"/>
              <a:t> is </a:t>
            </a:r>
            <a:r>
              <a:rPr lang="en-US" dirty="0" smtClean="0"/>
              <a:t>the tensor network [</a:t>
            </a:r>
            <a:r>
              <a:rPr lang="en-US" dirty="0" err="1" smtClean="0"/>
              <a:t>Swingle</a:t>
            </a:r>
            <a:r>
              <a:rPr lang="en-US" dirty="0" smtClean="0"/>
              <a:t>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of random tensors (PEPS)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87778" y="1933223"/>
            <a:ext cx="2427110" cy="1473198"/>
            <a:chOff x="987778" y="1933223"/>
            <a:chExt cx="2427110" cy="14731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87778" y="2159001"/>
              <a:ext cx="536222" cy="5136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0" y="2672644"/>
              <a:ext cx="7337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987778" y="2672644"/>
              <a:ext cx="536222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57778" y="2672644"/>
              <a:ext cx="719666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57778" y="2271889"/>
              <a:ext cx="719666" cy="400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77444" y="2271889"/>
              <a:ext cx="0" cy="7958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77444" y="3067755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977444" y="1933223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5222" y="3419311"/>
            <a:ext cx="1276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G=(V,E)</a:t>
            </a:r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611511" y="2554112"/>
            <a:ext cx="1117600" cy="908754"/>
            <a:chOff x="4611511" y="2554112"/>
            <a:chExt cx="1117600" cy="9087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11511" y="2554112"/>
              <a:ext cx="536222" cy="5136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47733" y="3067755"/>
              <a:ext cx="5813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611511" y="3067755"/>
              <a:ext cx="536222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5842000" y="3067755"/>
            <a:ext cx="49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35889" y="3067755"/>
            <a:ext cx="719666" cy="395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35889" y="2667001"/>
            <a:ext cx="719666" cy="400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207955" y="2173112"/>
            <a:ext cx="719666" cy="4007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27621" y="2173112"/>
            <a:ext cx="0" cy="795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927621" y="1834446"/>
            <a:ext cx="437444" cy="338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96665" y="3516489"/>
            <a:ext cx="719666" cy="395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916331" y="3115734"/>
            <a:ext cx="0" cy="795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16331" y="3911600"/>
            <a:ext cx="437444" cy="338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489222" y="2864556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9755371">
            <a:off x="6857998" y="2405944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2729218">
            <a:off x="6815663" y="3259173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5400000">
            <a:off x="7603854" y="2810477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56" y="3645799"/>
            <a:ext cx="1549400" cy="3048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82" y="1452034"/>
            <a:ext cx="2921000" cy="876300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51" idx="2"/>
            <a:endCxn id="46" idx="0"/>
          </p:cNvCxnSpPr>
          <p:nvPr/>
        </p:nvCxnSpPr>
        <p:spPr>
          <a:xfrm flipH="1">
            <a:off x="5785556" y="2328334"/>
            <a:ext cx="233226" cy="536222"/>
          </a:xfrm>
          <a:prstGeom prst="straightConnector1">
            <a:avLst/>
          </a:prstGeom>
          <a:ln>
            <a:solidFill>
              <a:srgbClr val="98009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61" y="2475794"/>
            <a:ext cx="292100" cy="2413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22" y="3084233"/>
            <a:ext cx="292100" cy="2413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61" y="3067755"/>
            <a:ext cx="292100" cy="2413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377267"/>
            <a:ext cx="2870200" cy="3048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99673" y="4907003"/>
            <a:ext cx="24051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tensors random: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622083" y="4907003"/>
            <a:ext cx="37342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Version 1: Unitarily invariant measure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622083" y="5540780"/>
            <a:ext cx="49141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Version 2: Random stabilizer states (d large prime)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23799" r="23220"/>
          <a:stretch/>
        </p:blipFill>
        <p:spPr>
          <a:xfrm>
            <a:off x="481652" y="5498343"/>
            <a:ext cx="1362413" cy="1185734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207835" y="2393023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28394" y="3297767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39887" y="1615724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239160" y="4046500"/>
            <a:ext cx="592667" cy="437444"/>
          </a:xfrm>
          <a:prstGeom prst="ellipse">
            <a:avLst/>
          </a:prstGeom>
          <a:noFill/>
          <a:ln w="19050">
            <a:solidFill>
              <a:srgbClr val="980098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61" grpId="0" animBg="1"/>
      <p:bldP spid="62" grpId="0" animBg="1"/>
      <p:bldP spid="63" grpId="0" animBg="1"/>
      <p:bldP spid="54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Purity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1992" y="1672411"/>
            <a:ext cx="1989666" cy="1134532"/>
            <a:chOff x="987778" y="1933223"/>
            <a:chExt cx="2427110" cy="14731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87778" y="2159001"/>
              <a:ext cx="536222" cy="5136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0" y="2672644"/>
              <a:ext cx="73377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987778" y="2672644"/>
              <a:ext cx="536222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57778" y="2672644"/>
              <a:ext cx="719666" cy="395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57778" y="2271889"/>
              <a:ext cx="719666" cy="400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77444" y="2271889"/>
              <a:ext cx="0" cy="7958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77444" y="3067755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77444" y="1933223"/>
              <a:ext cx="437444" cy="338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151569" y="2806943"/>
            <a:ext cx="96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G=(V,E)</a:t>
            </a:r>
            <a:endParaRPr lang="en-US" sz="20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6" y="3403600"/>
            <a:ext cx="2870200" cy="3048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57200" y="1672411"/>
            <a:ext cx="453463" cy="113453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9863" y="243761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10291" y="4658915"/>
            <a:ext cx="439577" cy="395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19201" y="5371931"/>
            <a:ext cx="601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10291" y="5623918"/>
            <a:ext cx="439577" cy="304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73507" y="5515246"/>
            <a:ext cx="589959" cy="304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73507" y="4986387"/>
            <a:ext cx="589959" cy="308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23873" y="5107810"/>
            <a:ext cx="0" cy="612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55656" y="5853006"/>
            <a:ext cx="358602" cy="260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55656" y="4700244"/>
            <a:ext cx="358602" cy="260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09226" y="4380714"/>
            <a:ext cx="453463" cy="193312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17996" y="594450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99071" y="4700244"/>
            <a:ext cx="479778" cy="124426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885713" y="4623107"/>
            <a:ext cx="479778" cy="681107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66193" y="4330912"/>
            <a:ext cx="38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23" idx="1"/>
            <a:endCxn id="22" idx="7"/>
          </p:cNvCxnSpPr>
          <p:nvPr/>
        </p:nvCxnSpPr>
        <p:spPr>
          <a:xfrm flipH="1">
            <a:off x="1508587" y="4515578"/>
            <a:ext cx="557606" cy="366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  <a:endCxn id="45" idx="1"/>
          </p:cNvCxnSpPr>
          <p:nvPr/>
        </p:nvCxnSpPr>
        <p:spPr>
          <a:xfrm>
            <a:off x="2448216" y="4515578"/>
            <a:ext cx="507759" cy="207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7" y="2690586"/>
            <a:ext cx="1943100" cy="5588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717704" y="2775046"/>
            <a:ext cx="252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 = # edges crossing cut)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8987" y="3523734"/>
            <a:ext cx="42774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Purity is dominated by MIN CUT for large d!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53900" y="2252945"/>
            <a:ext cx="42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 of entangled pair state on A union M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6766114" y="1108482"/>
            <a:ext cx="410146" cy="20751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63" y="1488261"/>
            <a:ext cx="990600" cy="3683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2" y="1477986"/>
            <a:ext cx="3530600" cy="736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675247" y="5190488"/>
            <a:ext cx="37625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Ryu-Takayanagi</a:t>
            </a:r>
            <a:r>
              <a:rPr lang="en-US" dirty="0" smtClean="0"/>
              <a:t> holds for all boundary</a:t>
            </a:r>
          </a:p>
          <a:p>
            <a:r>
              <a:rPr lang="en-US" dirty="0"/>
              <a:t>r</a:t>
            </a:r>
            <a:r>
              <a:rPr lang="en-US" dirty="0" smtClean="0"/>
              <a:t>egions in the limit of large d.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346221" y="4249678"/>
            <a:ext cx="4554193" cy="632784"/>
            <a:chOff x="4346221" y="4249678"/>
            <a:chExt cx="4554193" cy="632784"/>
          </a:xfrm>
        </p:grpSpPr>
        <p:sp>
          <p:nvSpPr>
            <p:cNvPr id="56" name="Rectangle 55"/>
            <p:cNvSpPr/>
            <p:nvPr/>
          </p:nvSpPr>
          <p:spPr>
            <a:xfrm>
              <a:off x="4346221" y="4249678"/>
              <a:ext cx="4554193" cy="6327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767" y="4422411"/>
              <a:ext cx="4267200" cy="33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73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22" grpId="0" animBg="1"/>
      <p:bldP spid="45" grpId="0" animBg="1"/>
      <p:bldP spid="23" grpId="0"/>
      <p:bldP spid="52" grpId="0"/>
      <p:bldP spid="53" grpId="0" animBg="1"/>
      <p:bldP spid="41" grpId="0"/>
      <p:bldP spid="42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30534</TotalTime>
  <Words>1318</Words>
  <Application>Microsoft Macintosh PowerPoint</Application>
  <PresentationFormat>On-screen Show (4:3)</PresentationFormat>
  <Paragraphs>223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Random codes and holographic duality</vt:lpstr>
      <vt:lpstr>The Holographic Principle</vt:lpstr>
      <vt:lpstr>Anti-de Sitter/Conformal Field Theory  Correspondence</vt:lpstr>
      <vt:lpstr>Spatial slice of anti-de Sitter space</vt:lpstr>
      <vt:lpstr>The plan</vt:lpstr>
      <vt:lpstr>Von Neumann entropy in AdS/CFT</vt:lpstr>
      <vt:lpstr>Space(time) as a tensor network</vt:lpstr>
      <vt:lpstr>Network of random tensors (PEPS)</vt:lpstr>
      <vt:lpstr>Average Purity</vt:lpstr>
      <vt:lpstr>Entanglement of assistance picture</vt:lpstr>
      <vt:lpstr>Anti-de Sitter/Conformal Field Theory  Correspondence</vt:lpstr>
      <vt:lpstr>Relating bulk and boundary observables</vt:lpstr>
      <vt:lpstr>Puzzle</vt:lpstr>
      <vt:lpstr>Puzzle</vt:lpstr>
      <vt:lpstr>Puzzle</vt:lpstr>
      <vt:lpstr>The HaPPY paper  (Precedes ours!)</vt:lpstr>
      <vt:lpstr>The entanglement wedge</vt:lpstr>
      <vt:lpstr>Random tensor models of holography</vt:lpstr>
      <vt:lpstr>What else recently at the QI/QG interface?</vt:lpstr>
      <vt:lpstr>Gravitation from entanglement</vt:lpstr>
      <vt:lpstr>It from Qubit Summer School July 18-29, 2016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Hayden</dc:creator>
  <cp:lastModifiedBy>Patrick Hayden</cp:lastModifiedBy>
  <cp:revision>438</cp:revision>
  <dcterms:created xsi:type="dcterms:W3CDTF">2012-07-04T23:31:01Z</dcterms:created>
  <dcterms:modified xsi:type="dcterms:W3CDTF">2016-01-12T18:13:29Z</dcterms:modified>
</cp:coreProperties>
</file>