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notesMasterIdLst>
    <p:notesMasterId r:id="rId20"/>
  </p:notesMasterIdLst>
  <p:sldIdLst>
    <p:sldId id="256" r:id="rId2"/>
    <p:sldId id="258" r:id="rId3"/>
    <p:sldId id="297" r:id="rId4"/>
    <p:sldId id="298" r:id="rId5"/>
    <p:sldId id="304" r:id="rId6"/>
    <p:sldId id="300" r:id="rId7"/>
    <p:sldId id="295" r:id="rId8"/>
    <p:sldId id="305" r:id="rId9"/>
    <p:sldId id="301" r:id="rId10"/>
    <p:sldId id="308" r:id="rId11"/>
    <p:sldId id="307" r:id="rId12"/>
    <p:sldId id="302" r:id="rId13"/>
    <p:sldId id="303" r:id="rId14"/>
    <p:sldId id="287" r:id="rId15"/>
    <p:sldId id="306" r:id="rId16"/>
    <p:sldId id="285" r:id="rId17"/>
    <p:sldId id="291" r:id="rId18"/>
    <p:sldId id="29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930" autoAdjust="0"/>
  </p:normalViewPr>
  <p:slideViewPr>
    <p:cSldViewPr snapToGrid="0" snapToObjects="1">
      <p:cViewPr>
        <p:scale>
          <a:sx n="134" d="100"/>
          <a:sy n="134" d="100"/>
        </p:scale>
        <p:origin x="-80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2B2E6-0350-D24E-96A6-36866FAA282A}" type="datetimeFigureOut">
              <a:rPr lang="en-US" smtClean="0"/>
              <a:t>1/14/16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F07B1-86B7-7540-8935-F691C9EFB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128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instead, let’s approach</a:t>
            </a:r>
            <a:r>
              <a:rPr lang="en-US" baseline="0"/>
              <a:t> entangled via games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68E13-FAD2-334D-9A0E-88A3FDEA24DB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35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8145-CC03-0246-A333-FD426F44ED8B}" type="datetimeFigureOut">
              <a:rPr lang="en-US" smtClean="0"/>
              <a:t>1/14/16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7E09-D64C-8A4C-BE58-364FA10F09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8145-CC03-0246-A333-FD426F44ED8B}" type="datetimeFigureOut">
              <a:rPr lang="en-US" smtClean="0"/>
              <a:t>1/14/16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7E09-D64C-8A4C-BE58-364FA10F09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8145-CC03-0246-A333-FD426F44ED8B}" type="datetimeFigureOut">
              <a:rPr lang="en-US" smtClean="0"/>
              <a:t>1/14/16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7E09-D64C-8A4C-BE58-364FA10F09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8145-CC03-0246-A333-FD426F44ED8B}" type="datetimeFigureOut">
              <a:rPr lang="en-US" smtClean="0"/>
              <a:t>1/14/16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7E09-D64C-8A4C-BE58-364FA10F092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8145-CC03-0246-A333-FD426F44ED8B}" type="datetimeFigureOut">
              <a:rPr lang="en-US" smtClean="0"/>
              <a:t>1/14/16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7E09-D64C-8A4C-BE58-364FA10F09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8145-CC03-0246-A333-FD426F44ED8B}" type="datetimeFigureOut">
              <a:rPr lang="en-US" smtClean="0"/>
              <a:t>1/14/16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7E09-D64C-8A4C-BE58-364FA10F09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8145-CC03-0246-A333-FD426F44ED8B}" type="datetimeFigureOut">
              <a:rPr lang="en-US" smtClean="0"/>
              <a:t>1/14/16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7E09-D64C-8A4C-BE58-364FA10F09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8145-CC03-0246-A333-FD426F44ED8B}" type="datetimeFigureOut">
              <a:rPr lang="en-US" smtClean="0"/>
              <a:t>1/14/16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7E09-D64C-8A4C-BE58-364FA10F092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8145-CC03-0246-A333-FD426F44ED8B}" type="datetimeFigureOut">
              <a:rPr lang="en-US" smtClean="0"/>
              <a:t>1/14/16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7E09-D64C-8A4C-BE58-364FA10F09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8145-CC03-0246-A333-FD426F44ED8B}" type="datetimeFigureOut">
              <a:rPr lang="en-US" smtClean="0"/>
              <a:t>1/14/16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7E09-D64C-8A4C-BE58-364FA10F09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8145-CC03-0246-A333-FD426F44ED8B}" type="datetimeFigureOut">
              <a:rPr lang="en-US" smtClean="0"/>
              <a:t>1/14/16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7E09-D64C-8A4C-BE58-364FA10F0928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8145-CC03-0246-A333-FD426F44ED8B}" type="datetimeFigureOut">
              <a:rPr lang="en-US" smtClean="0"/>
              <a:t>1/14/16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7E09-D64C-8A4C-BE58-364FA10F09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8145-CC03-0246-A333-FD426F44ED8B}" type="datetimeFigureOut">
              <a:rPr lang="en-US" smtClean="0"/>
              <a:t>1/14/16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7E09-D64C-8A4C-BE58-364FA10F09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8145-CC03-0246-A333-FD426F44ED8B}" type="datetimeFigureOut">
              <a:rPr lang="en-US" smtClean="0"/>
              <a:t>1/14/16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7E09-D64C-8A4C-BE58-364FA10F09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defRPr>
            </a:lvl1pPr>
          </a:lstStyle>
          <a:p>
            <a:fld id="{66598145-CC03-0246-A333-FD426F44ED8B}" type="datetimeFigureOut">
              <a:rPr lang="en-US" smtClean="0"/>
              <a:t>1/14/16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defRPr>
            </a:lvl1pPr>
          </a:lstStyle>
          <a:p>
            <a:fld id="{64E37E09-D64C-8A4C-BE58-364FA10F092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93524" y="96762"/>
            <a:ext cx="7813524" cy="3265714"/>
          </a:xfrm>
        </p:spPr>
        <p:txBody>
          <a:bodyPr/>
          <a:lstStyle/>
          <a:p>
            <a:r>
              <a:rPr lang="en-US" sz="7200" dirty="0" smtClean="0">
                <a:solidFill>
                  <a:srgbClr val="FFFF00">
                    <a:alpha val="71000"/>
                  </a:srgbClr>
                </a:solidFill>
              </a:rPr>
              <a:t>operator norms</a:t>
            </a:r>
            <a:br>
              <a:rPr lang="en-US" sz="7200" dirty="0" smtClean="0">
                <a:solidFill>
                  <a:srgbClr val="FFFF00">
                    <a:alpha val="71000"/>
                  </a:srgbClr>
                </a:solidFill>
              </a:rPr>
            </a:br>
            <a:r>
              <a:rPr lang="en-US" sz="7200" dirty="0" smtClean="0">
                <a:solidFill>
                  <a:srgbClr val="FFFF00">
                    <a:alpha val="71000"/>
                  </a:srgbClr>
                </a:solidFill>
              </a:rPr>
              <a:t>&amp;</a:t>
            </a:r>
            <a:br>
              <a:rPr lang="en-US" sz="7200" dirty="0" smtClean="0">
                <a:solidFill>
                  <a:srgbClr val="FFFF00">
                    <a:alpha val="71000"/>
                  </a:srgbClr>
                </a:solidFill>
              </a:rPr>
            </a:br>
            <a:r>
              <a:rPr lang="en-US" sz="7200" dirty="0" smtClean="0">
                <a:solidFill>
                  <a:srgbClr val="FFFF00">
                    <a:alpha val="71000"/>
                  </a:srgbClr>
                </a:solidFill>
              </a:rPr>
              <a:t> covering nets</a:t>
            </a:r>
            <a:endParaRPr lang="en-US" sz="7200" dirty="0">
              <a:solidFill>
                <a:srgbClr val="FFFF00">
                  <a:alpha val="71000"/>
                </a:srgb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9593" y="3940535"/>
            <a:ext cx="6074395" cy="877824"/>
          </a:xfrm>
        </p:spPr>
        <p:txBody>
          <a:bodyPr>
            <a:normAutofit/>
          </a:bodyPr>
          <a:lstStyle/>
          <a:p>
            <a:r>
              <a:rPr lang="en-US" sz="2400" dirty="0"/>
              <a:t>Fernando </a:t>
            </a:r>
            <a:r>
              <a:rPr lang="en-US" sz="2400" dirty="0" err="1"/>
              <a:t>Brandão</a:t>
            </a:r>
            <a:r>
              <a:rPr lang="en-US" sz="2400" dirty="0"/>
              <a:t> (UCL/MSR)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Aram Harrow (MIT)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047223"/>
            <a:ext cx="11864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halkboard"/>
                <a:cs typeface="Chalkboard"/>
              </a:rPr>
              <a:t>QIP</a:t>
            </a:r>
          </a:p>
          <a:p>
            <a:r>
              <a:rPr lang="en-US" sz="2000" dirty="0" smtClean="0">
                <a:latin typeface="Chalkboard"/>
                <a:cs typeface="Chalkboard"/>
              </a:rPr>
              <a:t>14.1.2016</a:t>
            </a:r>
            <a:endParaRPr lang="en-US" sz="2000" dirty="0">
              <a:latin typeface="Chalkboard"/>
              <a:cs typeface="Chalkboar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8000" y="5861165"/>
            <a:ext cx="2624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halkboard"/>
                <a:cs typeface="Chalkboard"/>
              </a:rPr>
              <a:t>arXiv:1509.05065</a:t>
            </a:r>
          </a:p>
        </p:txBody>
      </p:sp>
    </p:spTree>
    <p:extLst>
      <p:ext uri="{BB962C8B-B14F-4D97-AF65-F5344CB8AC3E}">
        <p14:creationId xmlns:p14="http://schemas.microsoft.com/office/powerpoint/2010/main" val="3970296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Rectangle 403"/>
          <p:cNvSpPr/>
          <p:nvPr/>
        </p:nvSpPr>
        <p:spPr>
          <a:xfrm>
            <a:off x="5463568" y="3508952"/>
            <a:ext cx="1268287" cy="1218204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>
              <a:latin typeface="Chalkboard"/>
              <a:cs typeface="Chalkboard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20476" y="3530842"/>
            <a:ext cx="1254972" cy="1254972"/>
          </a:xfrm>
          <a:prstGeom prst="ellipse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chemeClr val="accent5">
                  <a:lumMod val="5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>
              <a:latin typeface="Chalkboard"/>
              <a:cs typeface="Chalkboard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163" y="0"/>
            <a:ext cx="6860042" cy="1429871"/>
          </a:xfrm>
        </p:spPr>
        <p:txBody>
          <a:bodyPr>
            <a:normAutofit/>
          </a:bodyPr>
          <a:lstStyle/>
          <a:p>
            <a:r>
              <a:rPr lang="en-US" dirty="0" smtClean="0"/>
              <a:t>nets for h</a:t>
            </a:r>
            <a:r>
              <a:rPr lang="en-US" baseline="-25000" dirty="0" smtClean="0"/>
              <a:t>Sep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8205" y="-13211"/>
            <a:ext cx="1635795" cy="15641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2167" y="1550894"/>
            <a:ext cx="3203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Chalkboard"/>
                <a:cs typeface="Chalkboard"/>
              </a:rPr>
              <a:t>h</a:t>
            </a:r>
            <a:r>
              <a:rPr lang="en-US" sz="2400" baseline="-25000" dirty="0" err="1">
                <a:latin typeface="Chalkboard"/>
                <a:cs typeface="Chalkboard"/>
              </a:rPr>
              <a:t>Sep</a:t>
            </a:r>
            <a:r>
              <a:rPr lang="en-US" sz="2400" dirty="0">
                <a:latin typeface="Chalkboard"/>
                <a:cs typeface="Chalkboard"/>
              </a:rPr>
              <a:t>(M) = max</a:t>
            </a:r>
            <a:r>
              <a:rPr lang="en-US" sz="2400" baseline="-25000" dirty="0">
                <a:latin typeface="Chalkboard"/>
                <a:cs typeface="Chalkboard"/>
              </a:rPr>
              <a:t>p∈S </a:t>
            </a:r>
            <a:r>
              <a:rPr lang="en-US" sz="2400" dirty="0">
                <a:latin typeface="Chalkboard"/>
                <a:cs typeface="Chalkboard"/>
              </a:rPr>
              <a:t>||</a:t>
            </a:r>
            <a:r>
              <a:rPr lang="en-US" sz="2400" dirty="0" err="1">
                <a:latin typeface="Chalkboard"/>
                <a:cs typeface="Chalkboard"/>
              </a:rPr>
              <a:t>p</a:t>
            </a:r>
            <a:r>
              <a:rPr lang="en-US" sz="2400" dirty="0">
                <a:latin typeface="Chalkboard"/>
                <a:cs typeface="Chalkboard"/>
              </a:rPr>
              <a:t>||</a:t>
            </a:r>
            <a:r>
              <a:rPr lang="en-US" sz="2400" baseline="-25000" dirty="0">
                <a:latin typeface="Chalkboard"/>
                <a:cs typeface="Chalkboard"/>
              </a:rPr>
              <a:t>B</a:t>
            </a:r>
            <a:endParaRPr lang="en-US" sz="2400">
              <a:latin typeface="Chalkboard"/>
              <a:cs typeface="Chalkboard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66133" y="2153391"/>
            <a:ext cx="1816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halkboard"/>
                <a:cs typeface="Chalkboard"/>
              </a:rPr>
              <a:t>p</a:t>
            </a:r>
            <a:r>
              <a:rPr lang="en-US" sz="2400" baseline="-25000">
                <a:latin typeface="Chalkboard"/>
                <a:cs typeface="Chalkboard"/>
              </a:rPr>
              <a:t>i</a:t>
            </a:r>
            <a:r>
              <a:rPr lang="en-US" sz="2400">
                <a:latin typeface="Chalkboard"/>
                <a:cs typeface="Chalkboard"/>
              </a:rPr>
              <a:t> = </a:t>
            </a:r>
            <a:r>
              <a:rPr lang="en-US" sz="2400" dirty="0" err="1">
                <a:latin typeface="Chalkboard"/>
                <a:cs typeface="Chalkboard"/>
              </a:rPr>
              <a:t>tr</a:t>
            </a:r>
            <a:r>
              <a:rPr lang="en-US" sz="2400" dirty="0">
                <a:latin typeface="Chalkboard"/>
                <a:cs typeface="Chalkboard"/>
              </a:rPr>
              <a:t>[A</a:t>
            </a:r>
            <a:r>
              <a:rPr lang="en-US" sz="2400" baseline="-25000" dirty="0">
                <a:latin typeface="Chalkboard"/>
                <a:cs typeface="Chalkboard"/>
              </a:rPr>
              <a:t>i</a:t>
            </a:r>
            <a:r>
              <a:rPr lang="en-US" sz="2400" dirty="0">
                <a:latin typeface="Chalkboard"/>
                <a:cs typeface="Chalkboard"/>
              </a:rPr>
              <a:t>α]</a:t>
            </a:r>
            <a:endParaRPr lang="en-US" sz="2400">
              <a:latin typeface="Chalkboard"/>
              <a:cs typeface="Chalkboard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8163" y="2859075"/>
            <a:ext cx="1225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halkboard"/>
                <a:cs typeface="Chalkboard"/>
              </a:rPr>
              <a:t>α∈D</a:t>
            </a:r>
            <a:r>
              <a:rPr lang="en-US" sz="2400" baseline="-25000">
                <a:latin typeface="Chalkboard"/>
                <a:cs typeface="Chalkboard"/>
              </a:rPr>
              <a:t>n</a:t>
            </a:r>
            <a:endParaRPr lang="en-US" sz="2400">
              <a:latin typeface="Chalkboard"/>
              <a:cs typeface="Chalkboard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98919" y="2931532"/>
            <a:ext cx="1770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halkboard"/>
                <a:cs typeface="Chalkboard"/>
              </a:rPr>
              <a:t>p∈</a:t>
            </a:r>
            <a:r>
              <a:rPr lang="en-US" sz="2400">
                <a:solidFill>
                  <a:schemeClr val="accent2">
                    <a:lumMod val="60000"/>
                    <a:lumOff val="40000"/>
                  </a:schemeClr>
                </a:solidFill>
                <a:latin typeface="Chalkboard"/>
                <a:cs typeface="Chalkboard"/>
              </a:rPr>
              <a:t>S</a:t>
            </a:r>
            <a:r>
              <a:rPr lang="en-US" sz="2400">
                <a:latin typeface="Chalkboard"/>
                <a:cs typeface="Chalkboard"/>
              </a:rPr>
              <a:t>⊆Δ</a:t>
            </a:r>
            <a:r>
              <a:rPr lang="en-US" sz="2400" baseline="-25000">
                <a:latin typeface="Chalkboard"/>
                <a:cs typeface="Chalkboard"/>
              </a:rPr>
              <a:t>m</a:t>
            </a:r>
            <a:endParaRPr lang="en-US" sz="2400">
              <a:latin typeface="Chalkboard"/>
              <a:cs typeface="Chalkboard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17749" y="2931532"/>
            <a:ext cx="1232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/>
                <a:cs typeface="Chalkboard"/>
              </a:rPr>
              <a:t>∑</a:t>
            </a:r>
            <a:r>
              <a:rPr lang="en-US" sz="2400" baseline="-25000" dirty="0" err="1">
                <a:latin typeface="Chalkboard"/>
                <a:cs typeface="Chalkboard"/>
              </a:rPr>
              <a:t>i</a:t>
            </a:r>
            <a:r>
              <a:rPr lang="en-US" sz="2400" dirty="0">
                <a:latin typeface="Chalkboard"/>
                <a:cs typeface="Chalkboard"/>
              </a:rPr>
              <a:t> p</a:t>
            </a:r>
            <a:r>
              <a:rPr lang="en-US" sz="2400" baseline="-25000" dirty="0">
                <a:latin typeface="Chalkboard"/>
                <a:cs typeface="Chalkboard"/>
              </a:rPr>
              <a:t>i</a:t>
            </a:r>
            <a:r>
              <a:rPr lang="en-US" sz="2400" dirty="0">
                <a:latin typeface="Chalkboard"/>
                <a:cs typeface="Chalkboard"/>
              </a:rPr>
              <a:t> B</a:t>
            </a:r>
            <a:r>
              <a:rPr lang="en-US" sz="2400" baseline="-25000" dirty="0">
                <a:latin typeface="Chalkboard"/>
                <a:cs typeface="Chalkboard"/>
              </a:rPr>
              <a:t>i</a:t>
            </a:r>
            <a:endParaRPr lang="en-US" sz="2400">
              <a:latin typeface="Chalkboard"/>
              <a:cs typeface="Chalkboard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1987661" y="4274911"/>
            <a:ext cx="781402" cy="154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341100" y="4259416"/>
            <a:ext cx="781402" cy="154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2712281" y="3530842"/>
            <a:ext cx="1682314" cy="1433232"/>
            <a:chOff x="2473652" y="3458413"/>
            <a:chExt cx="1682314" cy="1433232"/>
          </a:xfrm>
        </p:grpSpPr>
        <p:sp>
          <p:nvSpPr>
            <p:cNvPr id="29" name="Isosceles Triangle 28"/>
            <p:cNvSpPr/>
            <p:nvPr/>
          </p:nvSpPr>
          <p:spPr>
            <a:xfrm>
              <a:off x="2473652" y="3458413"/>
              <a:ext cx="1682314" cy="1433232"/>
            </a:xfrm>
            <a:prstGeom prst="triangle">
              <a:avLst/>
            </a:pr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37000">
                  <a:schemeClr val="accent5">
                    <a:lumMod val="75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56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2914200" y="3780277"/>
              <a:ext cx="743763" cy="1038168"/>
            </a:xfrm>
            <a:custGeom>
              <a:avLst/>
              <a:gdLst>
                <a:gd name="connsiteX0" fmla="*/ 0 w 508000"/>
                <a:gd name="connsiteY0" fmla="*/ 338667 h 709083"/>
                <a:gd name="connsiteX1" fmla="*/ 0 w 508000"/>
                <a:gd name="connsiteY1" fmla="*/ 338667 h 709083"/>
                <a:gd name="connsiteX2" fmla="*/ 10583 w 508000"/>
                <a:gd name="connsiteY2" fmla="*/ 455083 h 709083"/>
                <a:gd name="connsiteX3" fmla="*/ 21167 w 508000"/>
                <a:gd name="connsiteY3" fmla="*/ 497417 h 709083"/>
                <a:gd name="connsiteX4" fmla="*/ 31750 w 508000"/>
                <a:gd name="connsiteY4" fmla="*/ 550333 h 709083"/>
                <a:gd name="connsiteX5" fmla="*/ 52917 w 508000"/>
                <a:gd name="connsiteY5" fmla="*/ 613833 h 709083"/>
                <a:gd name="connsiteX6" fmla="*/ 74083 w 508000"/>
                <a:gd name="connsiteY6" fmla="*/ 645583 h 709083"/>
                <a:gd name="connsiteX7" fmla="*/ 105833 w 508000"/>
                <a:gd name="connsiteY7" fmla="*/ 709083 h 709083"/>
                <a:gd name="connsiteX8" fmla="*/ 169333 w 508000"/>
                <a:gd name="connsiteY8" fmla="*/ 656167 h 709083"/>
                <a:gd name="connsiteX9" fmla="*/ 190500 w 508000"/>
                <a:gd name="connsiteY9" fmla="*/ 624417 h 709083"/>
                <a:gd name="connsiteX10" fmla="*/ 222250 w 508000"/>
                <a:gd name="connsiteY10" fmla="*/ 592667 h 709083"/>
                <a:gd name="connsiteX11" fmla="*/ 243417 w 508000"/>
                <a:gd name="connsiteY11" fmla="*/ 560917 h 709083"/>
                <a:gd name="connsiteX12" fmla="*/ 306917 w 508000"/>
                <a:gd name="connsiteY12" fmla="*/ 486833 h 709083"/>
                <a:gd name="connsiteX13" fmla="*/ 328083 w 508000"/>
                <a:gd name="connsiteY13" fmla="*/ 444500 h 709083"/>
                <a:gd name="connsiteX14" fmla="*/ 370417 w 508000"/>
                <a:gd name="connsiteY14" fmla="*/ 381000 h 709083"/>
                <a:gd name="connsiteX15" fmla="*/ 423333 w 508000"/>
                <a:gd name="connsiteY15" fmla="*/ 317500 h 709083"/>
                <a:gd name="connsiteX16" fmla="*/ 455083 w 508000"/>
                <a:gd name="connsiteY16" fmla="*/ 296333 h 709083"/>
                <a:gd name="connsiteX17" fmla="*/ 497417 w 508000"/>
                <a:gd name="connsiteY17" fmla="*/ 201083 h 709083"/>
                <a:gd name="connsiteX18" fmla="*/ 508000 w 508000"/>
                <a:gd name="connsiteY18" fmla="*/ 169333 h 709083"/>
                <a:gd name="connsiteX19" fmla="*/ 486833 w 508000"/>
                <a:gd name="connsiteY19" fmla="*/ 137583 h 709083"/>
                <a:gd name="connsiteX20" fmla="*/ 455083 w 508000"/>
                <a:gd name="connsiteY20" fmla="*/ 127000 h 709083"/>
                <a:gd name="connsiteX21" fmla="*/ 412750 w 508000"/>
                <a:gd name="connsiteY21" fmla="*/ 84667 h 709083"/>
                <a:gd name="connsiteX22" fmla="*/ 402167 w 508000"/>
                <a:gd name="connsiteY22" fmla="*/ 52917 h 709083"/>
                <a:gd name="connsiteX23" fmla="*/ 359833 w 508000"/>
                <a:gd name="connsiteY23" fmla="*/ 0 h 709083"/>
                <a:gd name="connsiteX24" fmla="*/ 317500 w 508000"/>
                <a:gd name="connsiteY24" fmla="*/ 63500 h 709083"/>
                <a:gd name="connsiteX25" fmla="*/ 275167 w 508000"/>
                <a:gd name="connsiteY25" fmla="*/ 95250 h 709083"/>
                <a:gd name="connsiteX26" fmla="*/ 201083 w 508000"/>
                <a:gd name="connsiteY26" fmla="*/ 169333 h 709083"/>
                <a:gd name="connsiteX27" fmla="*/ 190500 w 508000"/>
                <a:gd name="connsiteY27" fmla="*/ 201083 h 709083"/>
                <a:gd name="connsiteX28" fmla="*/ 158750 w 508000"/>
                <a:gd name="connsiteY28" fmla="*/ 211667 h 709083"/>
                <a:gd name="connsiteX29" fmla="*/ 127000 w 508000"/>
                <a:gd name="connsiteY29" fmla="*/ 232833 h 709083"/>
                <a:gd name="connsiteX30" fmla="*/ 116417 w 508000"/>
                <a:gd name="connsiteY30" fmla="*/ 264583 h 709083"/>
                <a:gd name="connsiteX31" fmla="*/ 52917 w 508000"/>
                <a:gd name="connsiteY31" fmla="*/ 306917 h 709083"/>
                <a:gd name="connsiteX32" fmla="*/ 0 w 508000"/>
                <a:gd name="connsiteY32" fmla="*/ 338667 h 70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08000" h="709083">
                  <a:moveTo>
                    <a:pt x="0" y="338667"/>
                  </a:moveTo>
                  <a:lnTo>
                    <a:pt x="0" y="338667"/>
                  </a:lnTo>
                  <a:cubicBezTo>
                    <a:pt x="3528" y="377472"/>
                    <a:pt x="5433" y="416459"/>
                    <a:pt x="10583" y="455083"/>
                  </a:cubicBezTo>
                  <a:cubicBezTo>
                    <a:pt x="12505" y="469501"/>
                    <a:pt x="18012" y="483218"/>
                    <a:pt x="21167" y="497417"/>
                  </a:cubicBezTo>
                  <a:cubicBezTo>
                    <a:pt x="25069" y="514977"/>
                    <a:pt x="27017" y="532979"/>
                    <a:pt x="31750" y="550333"/>
                  </a:cubicBezTo>
                  <a:cubicBezTo>
                    <a:pt x="37621" y="571858"/>
                    <a:pt x="40541" y="595268"/>
                    <a:pt x="52917" y="613833"/>
                  </a:cubicBezTo>
                  <a:cubicBezTo>
                    <a:pt x="59972" y="624416"/>
                    <a:pt x="68395" y="634206"/>
                    <a:pt x="74083" y="645583"/>
                  </a:cubicBezTo>
                  <a:cubicBezTo>
                    <a:pt x="117900" y="733216"/>
                    <a:pt x="45175" y="618093"/>
                    <a:pt x="105833" y="709083"/>
                  </a:cubicBezTo>
                  <a:cubicBezTo>
                    <a:pt x="137053" y="688270"/>
                    <a:pt x="143867" y="686726"/>
                    <a:pt x="169333" y="656167"/>
                  </a:cubicBezTo>
                  <a:cubicBezTo>
                    <a:pt x="177476" y="646396"/>
                    <a:pt x="182357" y="634188"/>
                    <a:pt x="190500" y="624417"/>
                  </a:cubicBezTo>
                  <a:cubicBezTo>
                    <a:pt x="200082" y="612919"/>
                    <a:pt x="212668" y="604165"/>
                    <a:pt x="222250" y="592667"/>
                  </a:cubicBezTo>
                  <a:cubicBezTo>
                    <a:pt x="230393" y="582896"/>
                    <a:pt x="235274" y="570688"/>
                    <a:pt x="243417" y="560917"/>
                  </a:cubicBezTo>
                  <a:cubicBezTo>
                    <a:pt x="286710" y="508966"/>
                    <a:pt x="267283" y="550248"/>
                    <a:pt x="306917" y="486833"/>
                  </a:cubicBezTo>
                  <a:cubicBezTo>
                    <a:pt x="315278" y="473454"/>
                    <a:pt x="319966" y="458028"/>
                    <a:pt x="328083" y="444500"/>
                  </a:cubicBezTo>
                  <a:cubicBezTo>
                    <a:pt x="341171" y="422686"/>
                    <a:pt x="356306" y="402167"/>
                    <a:pt x="370417" y="381000"/>
                  </a:cubicBezTo>
                  <a:cubicBezTo>
                    <a:pt x="391231" y="349779"/>
                    <a:pt x="392772" y="342967"/>
                    <a:pt x="423333" y="317500"/>
                  </a:cubicBezTo>
                  <a:cubicBezTo>
                    <a:pt x="433104" y="309357"/>
                    <a:pt x="444500" y="303389"/>
                    <a:pt x="455083" y="296333"/>
                  </a:cubicBezTo>
                  <a:cubicBezTo>
                    <a:pt x="488626" y="246019"/>
                    <a:pt x="472228" y="276649"/>
                    <a:pt x="497417" y="201083"/>
                  </a:cubicBezTo>
                  <a:lnTo>
                    <a:pt x="508000" y="169333"/>
                  </a:lnTo>
                  <a:cubicBezTo>
                    <a:pt x="500944" y="158750"/>
                    <a:pt x="496765" y="145529"/>
                    <a:pt x="486833" y="137583"/>
                  </a:cubicBezTo>
                  <a:cubicBezTo>
                    <a:pt x="478122" y="130614"/>
                    <a:pt x="462971" y="134888"/>
                    <a:pt x="455083" y="127000"/>
                  </a:cubicBezTo>
                  <a:cubicBezTo>
                    <a:pt x="398639" y="70556"/>
                    <a:pt x="497417" y="112888"/>
                    <a:pt x="412750" y="84667"/>
                  </a:cubicBezTo>
                  <a:cubicBezTo>
                    <a:pt x="409222" y="74084"/>
                    <a:pt x="409136" y="61628"/>
                    <a:pt x="402167" y="52917"/>
                  </a:cubicBezTo>
                  <a:cubicBezTo>
                    <a:pt x="347456" y="-15473"/>
                    <a:pt x="386437" y="79807"/>
                    <a:pt x="359833" y="0"/>
                  </a:cubicBezTo>
                  <a:cubicBezTo>
                    <a:pt x="345722" y="21167"/>
                    <a:pt x="337851" y="48236"/>
                    <a:pt x="317500" y="63500"/>
                  </a:cubicBezTo>
                  <a:cubicBezTo>
                    <a:pt x="303389" y="74083"/>
                    <a:pt x="286886" y="82067"/>
                    <a:pt x="275167" y="95250"/>
                  </a:cubicBezTo>
                  <a:cubicBezTo>
                    <a:pt x="203662" y="175693"/>
                    <a:pt x="267045" y="147346"/>
                    <a:pt x="201083" y="169333"/>
                  </a:cubicBezTo>
                  <a:cubicBezTo>
                    <a:pt x="197555" y="179916"/>
                    <a:pt x="198388" y="193195"/>
                    <a:pt x="190500" y="201083"/>
                  </a:cubicBezTo>
                  <a:cubicBezTo>
                    <a:pt x="182612" y="208971"/>
                    <a:pt x="168728" y="206678"/>
                    <a:pt x="158750" y="211667"/>
                  </a:cubicBezTo>
                  <a:cubicBezTo>
                    <a:pt x="147373" y="217355"/>
                    <a:pt x="137583" y="225778"/>
                    <a:pt x="127000" y="232833"/>
                  </a:cubicBezTo>
                  <a:cubicBezTo>
                    <a:pt x="123472" y="243416"/>
                    <a:pt x="124305" y="256695"/>
                    <a:pt x="116417" y="264583"/>
                  </a:cubicBezTo>
                  <a:cubicBezTo>
                    <a:pt x="98429" y="282571"/>
                    <a:pt x="52917" y="306917"/>
                    <a:pt x="52917" y="306917"/>
                  </a:cubicBezTo>
                  <a:lnTo>
                    <a:pt x="0" y="338667"/>
                  </a:lnTo>
                  <a:close/>
                </a:path>
              </a:pathLst>
            </a:custGeom>
            <a:solidFill>
              <a:srgbClr val="732E9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530636" y="2153391"/>
            <a:ext cx="2827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halkboard"/>
                <a:cs typeface="Chalkboard"/>
              </a:rPr>
              <a:t>||x||</a:t>
            </a:r>
            <a:r>
              <a:rPr lang="en-US" sz="2400" b="1" baseline="-25000" dirty="0">
                <a:latin typeface="Chalkboard"/>
                <a:cs typeface="Chalkboard"/>
              </a:rPr>
              <a:t>B</a:t>
            </a:r>
            <a:r>
              <a:rPr lang="en-US" sz="2400" dirty="0">
                <a:latin typeface="Chalkboard"/>
                <a:cs typeface="Chalkboard"/>
              </a:rPr>
              <a:t> = ||∑</a:t>
            </a:r>
            <a:r>
              <a:rPr lang="en-US" sz="2400" baseline="-25000" dirty="0" err="1">
                <a:latin typeface="Chalkboard"/>
                <a:cs typeface="Chalkboard"/>
              </a:rPr>
              <a:t>i</a:t>
            </a:r>
            <a:r>
              <a:rPr lang="en-US" sz="2400" dirty="0">
                <a:latin typeface="Chalkboard"/>
                <a:cs typeface="Chalkboard"/>
              </a:rPr>
              <a:t> x</a:t>
            </a:r>
            <a:r>
              <a:rPr lang="en-US" sz="2400" baseline="-25000" dirty="0">
                <a:latin typeface="Chalkboard"/>
                <a:cs typeface="Chalkboard"/>
              </a:rPr>
              <a:t>i</a:t>
            </a:r>
            <a:r>
              <a:rPr lang="en-US" sz="2400" dirty="0">
                <a:latin typeface="Chalkboard"/>
                <a:cs typeface="Chalkboard"/>
              </a:rPr>
              <a:t> B</a:t>
            </a:r>
            <a:r>
              <a:rPr lang="en-US" sz="2400" baseline="-25000" dirty="0">
                <a:latin typeface="Chalkboard"/>
                <a:cs typeface="Chalkboard"/>
              </a:rPr>
              <a:t>i</a:t>
            </a:r>
            <a:r>
              <a:rPr lang="en-US" sz="2400" dirty="0">
                <a:latin typeface="Chalkboard"/>
                <a:cs typeface="Chalkboard"/>
              </a:rPr>
              <a:t>||</a:t>
            </a:r>
            <a:r>
              <a:rPr lang="en-US" sz="2400" baseline="-25000" dirty="0">
                <a:latin typeface="Chalkboard"/>
                <a:cs typeface="Chalkboard"/>
              </a:rPr>
              <a:t>2-&gt;2</a:t>
            </a:r>
            <a:endParaRPr lang="en-US" sz="2400" dirty="0">
              <a:latin typeface="Chalkboard"/>
              <a:cs typeface="Chalkboard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53105" y="3599469"/>
            <a:ext cx="1301045" cy="2945131"/>
            <a:chOff x="553105" y="3599469"/>
            <a:chExt cx="1301045" cy="2945131"/>
          </a:xfrm>
        </p:grpSpPr>
        <p:sp>
          <p:nvSpPr>
            <p:cNvPr id="13" name="TextBox 12"/>
            <p:cNvSpPr txBox="1"/>
            <p:nvPr/>
          </p:nvSpPr>
          <p:spPr>
            <a:xfrm>
              <a:off x="568988" y="5148462"/>
              <a:ext cx="128516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Chalkboard"/>
                  <a:cs typeface="Chalkboard"/>
                </a:rPr>
                <a:t>net size</a:t>
              </a:r>
              <a:br>
                <a:rPr lang="en-US" sz="2400">
                  <a:latin typeface="Chalkboard"/>
                  <a:cs typeface="Chalkboard"/>
                </a:rPr>
              </a:br>
              <a:r>
                <a:rPr lang="en-US" sz="2400">
                  <a:latin typeface="Chalkboard"/>
                  <a:cs typeface="Chalkboard"/>
                </a:rPr>
                <a:t>O(1/ε)</a:t>
              </a:r>
              <a:r>
                <a:rPr lang="en-US" sz="2400" baseline="30000">
                  <a:latin typeface="Chalkboard"/>
                  <a:cs typeface="Chalkboard"/>
                </a:rPr>
                <a:t>n</a:t>
              </a:r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403" name="Smiley Face 402"/>
            <p:cNvSpPr/>
            <p:nvPr/>
          </p:nvSpPr>
          <p:spPr>
            <a:xfrm>
              <a:off x="753989" y="6012095"/>
              <a:ext cx="585755" cy="532505"/>
            </a:xfrm>
            <a:prstGeom prst="smileyFace">
              <a:avLst>
                <a:gd name="adj" fmla="val -4653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53105" y="3599469"/>
              <a:ext cx="1162534" cy="1149577"/>
              <a:chOff x="583585" y="3599469"/>
              <a:chExt cx="1162534" cy="1149577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879747" y="3599469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032147" y="3599469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1184547" y="3599469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1336947" y="3599469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489347" y="3599469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731666" y="3751869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884066" y="3751869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1036466" y="3751869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1188866" y="3751869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1341266" y="3751869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1493666" y="3751869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1646066" y="3751869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583585" y="3904269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735985" y="3904269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888385" y="3904269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1040785" y="3904269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1193185" y="3904269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1345585" y="3904269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1497985" y="3904269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1650385" y="3904269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587904" y="4056669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740304" y="4056669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892704" y="4056669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1045104" y="4056669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1197504" y="4056669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1349904" y="4056669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502304" y="4056669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1654704" y="4056669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592223" y="4209069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744623" y="4209069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897023" y="4209069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1049423" y="4209069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1201823" y="4209069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1354223" y="4209069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1506623" y="4209069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1659023" y="4209069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596542" y="4361469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748942" y="4361469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901342" y="4361469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1053742" y="4361469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1206142" y="4361469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1358542" y="4361469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1510942" y="4361469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1663342" y="4361469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753261" y="4513869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905661" y="4513869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1058061" y="4513869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1210461" y="4513869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1362861" y="4513869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1515261" y="4513869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909980" y="4666269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1062380" y="4666269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1214780" y="4666269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1367180" y="4666269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2847471" y="3644292"/>
            <a:ext cx="1522125" cy="2867672"/>
            <a:chOff x="2847471" y="3644292"/>
            <a:chExt cx="1522125" cy="2867672"/>
          </a:xfrm>
        </p:grpSpPr>
        <p:grpSp>
          <p:nvGrpSpPr>
            <p:cNvPr id="11" name="Group 10"/>
            <p:cNvGrpSpPr/>
            <p:nvPr/>
          </p:nvGrpSpPr>
          <p:grpSpPr>
            <a:xfrm>
              <a:off x="2847471" y="3644292"/>
              <a:ext cx="1458696" cy="1301977"/>
              <a:chOff x="2857631" y="3644292"/>
              <a:chExt cx="1458696" cy="1301977"/>
            </a:xfrm>
          </p:grpSpPr>
          <p:sp>
            <p:nvSpPr>
              <p:cNvPr id="258" name="Oval 257"/>
              <p:cNvSpPr/>
              <p:nvPr/>
            </p:nvSpPr>
            <p:spPr>
              <a:xfrm>
                <a:off x="3589398" y="3644292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267" name="Oval 266"/>
              <p:cNvSpPr/>
              <p:nvPr/>
            </p:nvSpPr>
            <p:spPr>
              <a:xfrm>
                <a:off x="3441317" y="3796692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268" name="Oval 267"/>
              <p:cNvSpPr/>
              <p:nvPr/>
            </p:nvSpPr>
            <p:spPr>
              <a:xfrm>
                <a:off x="3593717" y="3796692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276" name="Oval 275"/>
              <p:cNvSpPr/>
              <p:nvPr/>
            </p:nvSpPr>
            <p:spPr>
              <a:xfrm>
                <a:off x="3293236" y="3949092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277" name="Oval 276"/>
              <p:cNvSpPr/>
              <p:nvPr/>
            </p:nvSpPr>
            <p:spPr>
              <a:xfrm>
                <a:off x="3445636" y="3949092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278" name="Oval 277"/>
              <p:cNvSpPr/>
              <p:nvPr/>
            </p:nvSpPr>
            <p:spPr>
              <a:xfrm>
                <a:off x="3598036" y="3949092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279" name="Oval 278"/>
              <p:cNvSpPr/>
              <p:nvPr/>
            </p:nvSpPr>
            <p:spPr>
              <a:xfrm>
                <a:off x="3750436" y="3949092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286" name="Oval 285"/>
              <p:cNvSpPr/>
              <p:nvPr/>
            </p:nvSpPr>
            <p:spPr>
              <a:xfrm>
                <a:off x="3297555" y="4101492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287" name="Oval 286"/>
              <p:cNvSpPr/>
              <p:nvPr/>
            </p:nvSpPr>
            <p:spPr>
              <a:xfrm>
                <a:off x="3449955" y="4101492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288" name="Oval 287"/>
              <p:cNvSpPr/>
              <p:nvPr/>
            </p:nvSpPr>
            <p:spPr>
              <a:xfrm>
                <a:off x="3602355" y="4101492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289" name="Oval 288"/>
              <p:cNvSpPr/>
              <p:nvPr/>
            </p:nvSpPr>
            <p:spPr>
              <a:xfrm>
                <a:off x="3754755" y="4101492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290" name="Oval 289"/>
              <p:cNvSpPr/>
              <p:nvPr/>
            </p:nvSpPr>
            <p:spPr>
              <a:xfrm>
                <a:off x="3907155" y="4101492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295" name="Oval 294"/>
              <p:cNvSpPr/>
              <p:nvPr/>
            </p:nvSpPr>
            <p:spPr>
              <a:xfrm>
                <a:off x="3149474" y="4253892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296" name="Oval 295"/>
              <p:cNvSpPr/>
              <p:nvPr/>
            </p:nvSpPr>
            <p:spPr>
              <a:xfrm>
                <a:off x="3301874" y="4253892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297" name="Oval 296"/>
              <p:cNvSpPr/>
              <p:nvPr/>
            </p:nvSpPr>
            <p:spPr>
              <a:xfrm>
                <a:off x="3454274" y="4253892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298" name="Oval 297"/>
              <p:cNvSpPr/>
              <p:nvPr/>
            </p:nvSpPr>
            <p:spPr>
              <a:xfrm>
                <a:off x="3606674" y="4253892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299" name="Oval 298"/>
              <p:cNvSpPr/>
              <p:nvPr/>
            </p:nvSpPr>
            <p:spPr>
              <a:xfrm>
                <a:off x="3759074" y="4253892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300" name="Oval 299"/>
              <p:cNvSpPr/>
              <p:nvPr/>
            </p:nvSpPr>
            <p:spPr>
              <a:xfrm>
                <a:off x="3911474" y="4253892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304" name="Oval 303"/>
              <p:cNvSpPr/>
              <p:nvPr/>
            </p:nvSpPr>
            <p:spPr>
              <a:xfrm>
                <a:off x="3001393" y="4406292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305" name="Oval 304"/>
              <p:cNvSpPr/>
              <p:nvPr/>
            </p:nvSpPr>
            <p:spPr>
              <a:xfrm>
                <a:off x="3153793" y="4406292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306" name="Oval 305"/>
              <p:cNvSpPr/>
              <p:nvPr/>
            </p:nvSpPr>
            <p:spPr>
              <a:xfrm>
                <a:off x="3306193" y="4406292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307" name="Oval 306"/>
              <p:cNvSpPr/>
              <p:nvPr/>
            </p:nvSpPr>
            <p:spPr>
              <a:xfrm>
                <a:off x="3458593" y="4406292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308" name="Oval 307"/>
              <p:cNvSpPr/>
              <p:nvPr/>
            </p:nvSpPr>
            <p:spPr>
              <a:xfrm>
                <a:off x="3610993" y="4406292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309" name="Oval 308"/>
              <p:cNvSpPr/>
              <p:nvPr/>
            </p:nvSpPr>
            <p:spPr>
              <a:xfrm>
                <a:off x="3763393" y="4406292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310" name="Oval 309"/>
              <p:cNvSpPr/>
              <p:nvPr/>
            </p:nvSpPr>
            <p:spPr>
              <a:xfrm>
                <a:off x="3915793" y="4406292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314" name="Oval 313"/>
              <p:cNvSpPr/>
              <p:nvPr/>
            </p:nvSpPr>
            <p:spPr>
              <a:xfrm>
                <a:off x="3005712" y="4558692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315" name="Oval 314"/>
              <p:cNvSpPr/>
              <p:nvPr/>
            </p:nvSpPr>
            <p:spPr>
              <a:xfrm>
                <a:off x="3158112" y="4558692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316" name="Oval 315"/>
              <p:cNvSpPr/>
              <p:nvPr/>
            </p:nvSpPr>
            <p:spPr>
              <a:xfrm>
                <a:off x="3310512" y="4558692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317" name="Oval 316"/>
              <p:cNvSpPr/>
              <p:nvPr/>
            </p:nvSpPr>
            <p:spPr>
              <a:xfrm>
                <a:off x="3462912" y="4558692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318" name="Oval 317"/>
              <p:cNvSpPr/>
              <p:nvPr/>
            </p:nvSpPr>
            <p:spPr>
              <a:xfrm>
                <a:off x="3615312" y="4558692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319" name="Oval 318"/>
              <p:cNvSpPr/>
              <p:nvPr/>
            </p:nvSpPr>
            <p:spPr>
              <a:xfrm>
                <a:off x="3767712" y="4558692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320" name="Oval 319"/>
              <p:cNvSpPr/>
              <p:nvPr/>
            </p:nvSpPr>
            <p:spPr>
              <a:xfrm>
                <a:off x="3920112" y="4558692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321" name="Oval 320"/>
              <p:cNvSpPr/>
              <p:nvPr/>
            </p:nvSpPr>
            <p:spPr>
              <a:xfrm>
                <a:off x="4072512" y="4558692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323" name="Oval 322"/>
              <p:cNvSpPr/>
              <p:nvPr/>
            </p:nvSpPr>
            <p:spPr>
              <a:xfrm>
                <a:off x="2857631" y="4711092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324" name="Oval 323"/>
              <p:cNvSpPr/>
              <p:nvPr/>
            </p:nvSpPr>
            <p:spPr>
              <a:xfrm>
                <a:off x="3010031" y="4711092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325" name="Oval 324"/>
              <p:cNvSpPr/>
              <p:nvPr/>
            </p:nvSpPr>
            <p:spPr>
              <a:xfrm>
                <a:off x="3162431" y="4711092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326" name="Oval 325"/>
              <p:cNvSpPr/>
              <p:nvPr/>
            </p:nvSpPr>
            <p:spPr>
              <a:xfrm>
                <a:off x="3314831" y="4711092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327" name="Oval 326"/>
              <p:cNvSpPr/>
              <p:nvPr/>
            </p:nvSpPr>
            <p:spPr>
              <a:xfrm>
                <a:off x="3467231" y="4711092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328" name="Oval 327"/>
              <p:cNvSpPr/>
              <p:nvPr/>
            </p:nvSpPr>
            <p:spPr>
              <a:xfrm>
                <a:off x="3619631" y="4711092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329" name="Oval 328"/>
              <p:cNvSpPr/>
              <p:nvPr/>
            </p:nvSpPr>
            <p:spPr>
              <a:xfrm>
                <a:off x="3772031" y="4711092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330" name="Oval 329"/>
              <p:cNvSpPr/>
              <p:nvPr/>
            </p:nvSpPr>
            <p:spPr>
              <a:xfrm>
                <a:off x="3924431" y="4711092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331" name="Oval 330"/>
              <p:cNvSpPr/>
              <p:nvPr/>
            </p:nvSpPr>
            <p:spPr>
              <a:xfrm>
                <a:off x="4076831" y="4711092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332" name="Oval 331"/>
              <p:cNvSpPr/>
              <p:nvPr/>
            </p:nvSpPr>
            <p:spPr>
              <a:xfrm>
                <a:off x="4229231" y="4711092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333" name="Oval 332"/>
              <p:cNvSpPr/>
              <p:nvPr/>
            </p:nvSpPr>
            <p:spPr>
              <a:xfrm>
                <a:off x="2861950" y="4863492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334" name="Oval 333"/>
              <p:cNvSpPr/>
              <p:nvPr/>
            </p:nvSpPr>
            <p:spPr>
              <a:xfrm>
                <a:off x="3014350" y="4863492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335" name="Oval 334"/>
              <p:cNvSpPr/>
              <p:nvPr/>
            </p:nvSpPr>
            <p:spPr>
              <a:xfrm>
                <a:off x="3166750" y="4863492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336" name="Oval 335"/>
              <p:cNvSpPr/>
              <p:nvPr/>
            </p:nvSpPr>
            <p:spPr>
              <a:xfrm>
                <a:off x="3319150" y="4863492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337" name="Oval 336"/>
              <p:cNvSpPr/>
              <p:nvPr/>
            </p:nvSpPr>
            <p:spPr>
              <a:xfrm>
                <a:off x="3471550" y="4863492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338" name="Oval 337"/>
              <p:cNvSpPr/>
              <p:nvPr/>
            </p:nvSpPr>
            <p:spPr>
              <a:xfrm>
                <a:off x="3623950" y="4863492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339" name="Oval 338"/>
              <p:cNvSpPr/>
              <p:nvPr/>
            </p:nvSpPr>
            <p:spPr>
              <a:xfrm>
                <a:off x="3776350" y="4863492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340" name="Oval 339"/>
              <p:cNvSpPr/>
              <p:nvPr/>
            </p:nvSpPr>
            <p:spPr>
              <a:xfrm>
                <a:off x="3928750" y="4863492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341" name="Oval 340"/>
              <p:cNvSpPr/>
              <p:nvPr/>
            </p:nvSpPr>
            <p:spPr>
              <a:xfrm>
                <a:off x="4081150" y="4863492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342" name="Oval 341"/>
              <p:cNvSpPr/>
              <p:nvPr/>
            </p:nvSpPr>
            <p:spPr>
              <a:xfrm>
                <a:off x="4233550" y="4863492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</p:grpSp>
        <p:sp>
          <p:nvSpPr>
            <p:cNvPr id="400" name="TextBox 399"/>
            <p:cNvSpPr txBox="1"/>
            <p:nvPr/>
          </p:nvSpPr>
          <p:spPr>
            <a:xfrm>
              <a:off x="3056416" y="5164780"/>
              <a:ext cx="131318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FFFF00"/>
                  </a:solidFill>
                  <a:latin typeface="Chalkboard"/>
                  <a:cs typeface="Chalkboard"/>
                </a:rPr>
                <a:t>net size</a:t>
              </a:r>
            </a:p>
            <a:p>
              <a:r>
                <a:rPr lang="en-US" sz="2400">
                  <a:solidFill>
                    <a:srgbClr val="FFFF00"/>
                  </a:solidFill>
                  <a:latin typeface="Chalkboard"/>
                  <a:cs typeface="Chalkboard"/>
                </a:rPr>
                <a:t>m</a:t>
              </a:r>
              <a:r>
                <a:rPr lang="en-US" sz="2400" baseline="30000">
                  <a:solidFill>
                    <a:srgbClr val="FFFF00"/>
                  </a:solidFill>
                  <a:latin typeface="Chalkboard"/>
                  <a:cs typeface="Chalkboard"/>
                </a:rPr>
                <a:t>log(n)/ε</a:t>
              </a:r>
              <a:r>
                <a:rPr lang="en-US" sz="2000" baseline="60000">
                  <a:solidFill>
                    <a:srgbClr val="FFFF00"/>
                  </a:solidFill>
                  <a:latin typeface="Chalkboard"/>
                  <a:cs typeface="Chalkboard"/>
                </a:rPr>
                <a:t>2</a:t>
              </a:r>
            </a:p>
          </p:txBody>
        </p:sp>
        <p:sp>
          <p:nvSpPr>
            <p:cNvPr id="16" name="Smiley Face 15"/>
            <p:cNvSpPr/>
            <p:nvPr/>
          </p:nvSpPr>
          <p:spPr>
            <a:xfrm>
              <a:off x="3327054" y="5979459"/>
              <a:ext cx="585755" cy="532505"/>
            </a:xfrm>
            <a:prstGeom prst="smileyFac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</p:grpSp>
      <p:grpSp>
        <p:nvGrpSpPr>
          <p:cNvPr id="438" name="Group 437"/>
          <p:cNvGrpSpPr/>
          <p:nvPr/>
        </p:nvGrpSpPr>
        <p:grpSpPr>
          <a:xfrm>
            <a:off x="5488112" y="3537284"/>
            <a:ext cx="1439641" cy="2990998"/>
            <a:chOff x="5488112" y="3537284"/>
            <a:chExt cx="1439641" cy="2990998"/>
          </a:xfrm>
        </p:grpSpPr>
        <p:sp>
          <p:nvSpPr>
            <p:cNvPr id="399" name="TextBox 398"/>
            <p:cNvSpPr txBox="1"/>
            <p:nvPr/>
          </p:nvSpPr>
          <p:spPr>
            <a:xfrm>
              <a:off x="5642591" y="5148462"/>
              <a:ext cx="128516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Chalkboard"/>
                  <a:cs typeface="Chalkboard"/>
                </a:rPr>
                <a:t>net size</a:t>
              </a:r>
              <a:br>
                <a:rPr lang="en-US" sz="2400">
                  <a:latin typeface="Chalkboard"/>
                  <a:cs typeface="Chalkboard"/>
                </a:rPr>
              </a:br>
              <a:r>
                <a:rPr lang="en-US" sz="2400">
                  <a:latin typeface="Chalkboard"/>
                  <a:cs typeface="Chalkboard"/>
                </a:rPr>
                <a:t>O(1/ε)</a:t>
              </a:r>
              <a:r>
                <a:rPr lang="en-US" sz="2400" baseline="30000">
                  <a:latin typeface="Chalkboard"/>
                  <a:cs typeface="Chalkboard"/>
                </a:rPr>
                <a:t>n</a:t>
              </a:r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402" name="Smiley Face 401"/>
            <p:cNvSpPr/>
            <p:nvPr/>
          </p:nvSpPr>
          <p:spPr>
            <a:xfrm>
              <a:off x="5861210" y="5995777"/>
              <a:ext cx="585755" cy="532505"/>
            </a:xfrm>
            <a:prstGeom prst="smileyFace">
              <a:avLst>
                <a:gd name="adj" fmla="val -4653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grpSp>
          <p:nvGrpSpPr>
            <p:cNvPr id="437" name="Group 436"/>
            <p:cNvGrpSpPr/>
            <p:nvPr/>
          </p:nvGrpSpPr>
          <p:grpSpPr>
            <a:xfrm>
              <a:off x="5488112" y="3537284"/>
              <a:ext cx="1171172" cy="1151231"/>
              <a:chOff x="5488112" y="3867501"/>
              <a:chExt cx="1171172" cy="1151231"/>
            </a:xfrm>
          </p:grpSpPr>
          <p:sp>
            <p:nvSpPr>
              <p:cNvPr id="357" name="Oval 356"/>
              <p:cNvSpPr/>
              <p:nvPr/>
            </p:nvSpPr>
            <p:spPr>
              <a:xfrm>
                <a:off x="5488112" y="3867501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358" name="Oval 357"/>
              <p:cNvSpPr/>
              <p:nvPr/>
            </p:nvSpPr>
            <p:spPr>
              <a:xfrm>
                <a:off x="5640512" y="3867501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359" name="Oval 358"/>
              <p:cNvSpPr/>
              <p:nvPr/>
            </p:nvSpPr>
            <p:spPr>
              <a:xfrm>
                <a:off x="5792912" y="3867501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360" name="Oval 359"/>
              <p:cNvSpPr/>
              <p:nvPr/>
            </p:nvSpPr>
            <p:spPr>
              <a:xfrm>
                <a:off x="5945312" y="3867501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361" name="Oval 360"/>
              <p:cNvSpPr/>
              <p:nvPr/>
            </p:nvSpPr>
            <p:spPr>
              <a:xfrm>
                <a:off x="6097712" y="3867501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362" name="Oval 361"/>
              <p:cNvSpPr/>
              <p:nvPr/>
            </p:nvSpPr>
            <p:spPr>
              <a:xfrm>
                <a:off x="6250112" y="3867501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363" name="Oval 362"/>
              <p:cNvSpPr/>
              <p:nvPr/>
            </p:nvSpPr>
            <p:spPr>
              <a:xfrm>
                <a:off x="6402512" y="3867501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364" name="Oval 363"/>
              <p:cNvSpPr/>
              <p:nvPr/>
            </p:nvSpPr>
            <p:spPr>
              <a:xfrm>
                <a:off x="6554912" y="3867501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365" name="Oval 364"/>
              <p:cNvSpPr/>
              <p:nvPr/>
            </p:nvSpPr>
            <p:spPr>
              <a:xfrm>
                <a:off x="5492431" y="4019901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366" name="Oval 365"/>
              <p:cNvSpPr/>
              <p:nvPr/>
            </p:nvSpPr>
            <p:spPr>
              <a:xfrm>
                <a:off x="5644831" y="4019901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367" name="Oval 366"/>
              <p:cNvSpPr/>
              <p:nvPr/>
            </p:nvSpPr>
            <p:spPr>
              <a:xfrm>
                <a:off x="5797231" y="4019901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368" name="Oval 367"/>
              <p:cNvSpPr/>
              <p:nvPr/>
            </p:nvSpPr>
            <p:spPr>
              <a:xfrm>
                <a:off x="5949631" y="4019901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369" name="Oval 368"/>
              <p:cNvSpPr/>
              <p:nvPr/>
            </p:nvSpPr>
            <p:spPr>
              <a:xfrm>
                <a:off x="6102031" y="4019901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370" name="Oval 369"/>
              <p:cNvSpPr/>
              <p:nvPr/>
            </p:nvSpPr>
            <p:spPr>
              <a:xfrm>
                <a:off x="6254431" y="4019901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371" name="Oval 370"/>
              <p:cNvSpPr/>
              <p:nvPr/>
            </p:nvSpPr>
            <p:spPr>
              <a:xfrm>
                <a:off x="6406831" y="4019901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372" name="Oval 371"/>
              <p:cNvSpPr/>
              <p:nvPr/>
            </p:nvSpPr>
            <p:spPr>
              <a:xfrm>
                <a:off x="6559231" y="4019901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373" name="Oval 372"/>
              <p:cNvSpPr/>
              <p:nvPr/>
            </p:nvSpPr>
            <p:spPr>
              <a:xfrm>
                <a:off x="5496750" y="4172301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374" name="Oval 373"/>
              <p:cNvSpPr/>
              <p:nvPr/>
            </p:nvSpPr>
            <p:spPr>
              <a:xfrm>
                <a:off x="5649150" y="4172301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375" name="Oval 374"/>
              <p:cNvSpPr/>
              <p:nvPr/>
            </p:nvSpPr>
            <p:spPr>
              <a:xfrm>
                <a:off x="5801550" y="4172301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376" name="Oval 375"/>
              <p:cNvSpPr/>
              <p:nvPr/>
            </p:nvSpPr>
            <p:spPr>
              <a:xfrm>
                <a:off x="5953950" y="4172301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377" name="Oval 376"/>
              <p:cNvSpPr/>
              <p:nvPr/>
            </p:nvSpPr>
            <p:spPr>
              <a:xfrm>
                <a:off x="6106350" y="4172301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378" name="Oval 377"/>
              <p:cNvSpPr/>
              <p:nvPr/>
            </p:nvSpPr>
            <p:spPr>
              <a:xfrm>
                <a:off x="6258750" y="4172301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379" name="Oval 378"/>
              <p:cNvSpPr/>
              <p:nvPr/>
            </p:nvSpPr>
            <p:spPr>
              <a:xfrm>
                <a:off x="6411150" y="4172301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380" name="Oval 379"/>
              <p:cNvSpPr/>
              <p:nvPr/>
            </p:nvSpPr>
            <p:spPr>
              <a:xfrm>
                <a:off x="6563550" y="4172301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381" name="Oval 380"/>
              <p:cNvSpPr/>
              <p:nvPr/>
            </p:nvSpPr>
            <p:spPr>
              <a:xfrm>
                <a:off x="5501069" y="4324701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382" name="Oval 381"/>
              <p:cNvSpPr/>
              <p:nvPr/>
            </p:nvSpPr>
            <p:spPr>
              <a:xfrm>
                <a:off x="5653469" y="4324701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383" name="Oval 382"/>
              <p:cNvSpPr/>
              <p:nvPr/>
            </p:nvSpPr>
            <p:spPr>
              <a:xfrm>
                <a:off x="5805869" y="4324701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384" name="Oval 383"/>
              <p:cNvSpPr/>
              <p:nvPr/>
            </p:nvSpPr>
            <p:spPr>
              <a:xfrm>
                <a:off x="5958269" y="4324701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385" name="Oval 384"/>
              <p:cNvSpPr/>
              <p:nvPr/>
            </p:nvSpPr>
            <p:spPr>
              <a:xfrm>
                <a:off x="6110669" y="4324701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386" name="Oval 385"/>
              <p:cNvSpPr/>
              <p:nvPr/>
            </p:nvSpPr>
            <p:spPr>
              <a:xfrm>
                <a:off x="6263069" y="4324701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387" name="Oval 386"/>
              <p:cNvSpPr/>
              <p:nvPr/>
            </p:nvSpPr>
            <p:spPr>
              <a:xfrm>
                <a:off x="6415469" y="4324701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388" name="Oval 387"/>
              <p:cNvSpPr/>
              <p:nvPr/>
            </p:nvSpPr>
            <p:spPr>
              <a:xfrm>
                <a:off x="6567869" y="4324701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405" name="Oval 404"/>
              <p:cNvSpPr/>
              <p:nvPr/>
            </p:nvSpPr>
            <p:spPr>
              <a:xfrm>
                <a:off x="5501069" y="4477928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406" name="Oval 405"/>
              <p:cNvSpPr/>
              <p:nvPr/>
            </p:nvSpPr>
            <p:spPr>
              <a:xfrm>
                <a:off x="5653469" y="4477928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407" name="Oval 406"/>
              <p:cNvSpPr/>
              <p:nvPr/>
            </p:nvSpPr>
            <p:spPr>
              <a:xfrm>
                <a:off x="5805869" y="4477928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408" name="Oval 407"/>
              <p:cNvSpPr/>
              <p:nvPr/>
            </p:nvSpPr>
            <p:spPr>
              <a:xfrm>
                <a:off x="5958269" y="4477928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409" name="Oval 408"/>
              <p:cNvSpPr/>
              <p:nvPr/>
            </p:nvSpPr>
            <p:spPr>
              <a:xfrm>
                <a:off x="6110669" y="4477928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410" name="Oval 409"/>
              <p:cNvSpPr/>
              <p:nvPr/>
            </p:nvSpPr>
            <p:spPr>
              <a:xfrm>
                <a:off x="6263069" y="4477928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411" name="Oval 410"/>
              <p:cNvSpPr/>
              <p:nvPr/>
            </p:nvSpPr>
            <p:spPr>
              <a:xfrm>
                <a:off x="6415469" y="4477928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412" name="Oval 411"/>
              <p:cNvSpPr/>
              <p:nvPr/>
            </p:nvSpPr>
            <p:spPr>
              <a:xfrm>
                <a:off x="6567869" y="4477928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413" name="Oval 412"/>
              <p:cNvSpPr/>
              <p:nvPr/>
            </p:nvSpPr>
            <p:spPr>
              <a:xfrm>
                <a:off x="5505388" y="4630328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414" name="Oval 413"/>
              <p:cNvSpPr/>
              <p:nvPr/>
            </p:nvSpPr>
            <p:spPr>
              <a:xfrm>
                <a:off x="5657788" y="4630328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415" name="Oval 414"/>
              <p:cNvSpPr/>
              <p:nvPr/>
            </p:nvSpPr>
            <p:spPr>
              <a:xfrm>
                <a:off x="5810188" y="4630328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416" name="Oval 415"/>
              <p:cNvSpPr/>
              <p:nvPr/>
            </p:nvSpPr>
            <p:spPr>
              <a:xfrm>
                <a:off x="5962588" y="4630328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417" name="Oval 416"/>
              <p:cNvSpPr/>
              <p:nvPr/>
            </p:nvSpPr>
            <p:spPr>
              <a:xfrm>
                <a:off x="6114988" y="4630328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418" name="Oval 417"/>
              <p:cNvSpPr/>
              <p:nvPr/>
            </p:nvSpPr>
            <p:spPr>
              <a:xfrm>
                <a:off x="6267388" y="4630328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419" name="Oval 418"/>
              <p:cNvSpPr/>
              <p:nvPr/>
            </p:nvSpPr>
            <p:spPr>
              <a:xfrm>
                <a:off x="6419788" y="4630328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420" name="Oval 419"/>
              <p:cNvSpPr/>
              <p:nvPr/>
            </p:nvSpPr>
            <p:spPr>
              <a:xfrm>
                <a:off x="6572188" y="4630328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421" name="Oval 420"/>
              <p:cNvSpPr/>
              <p:nvPr/>
            </p:nvSpPr>
            <p:spPr>
              <a:xfrm>
                <a:off x="5505388" y="4783555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422" name="Oval 421"/>
              <p:cNvSpPr/>
              <p:nvPr/>
            </p:nvSpPr>
            <p:spPr>
              <a:xfrm>
                <a:off x="5657788" y="4783555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423" name="Oval 422"/>
              <p:cNvSpPr/>
              <p:nvPr/>
            </p:nvSpPr>
            <p:spPr>
              <a:xfrm>
                <a:off x="5810188" y="4783555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424" name="Oval 423"/>
              <p:cNvSpPr/>
              <p:nvPr/>
            </p:nvSpPr>
            <p:spPr>
              <a:xfrm>
                <a:off x="5962588" y="4783555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425" name="Oval 424"/>
              <p:cNvSpPr/>
              <p:nvPr/>
            </p:nvSpPr>
            <p:spPr>
              <a:xfrm>
                <a:off x="6114988" y="4783555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426" name="Oval 425"/>
              <p:cNvSpPr/>
              <p:nvPr/>
            </p:nvSpPr>
            <p:spPr>
              <a:xfrm>
                <a:off x="6267388" y="4783555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427" name="Oval 426"/>
              <p:cNvSpPr/>
              <p:nvPr/>
            </p:nvSpPr>
            <p:spPr>
              <a:xfrm>
                <a:off x="6419788" y="4783555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428" name="Oval 427"/>
              <p:cNvSpPr/>
              <p:nvPr/>
            </p:nvSpPr>
            <p:spPr>
              <a:xfrm>
                <a:off x="6572188" y="4783555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429" name="Oval 428"/>
              <p:cNvSpPr/>
              <p:nvPr/>
            </p:nvSpPr>
            <p:spPr>
              <a:xfrm>
                <a:off x="5509707" y="4935955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430" name="Oval 429"/>
              <p:cNvSpPr/>
              <p:nvPr/>
            </p:nvSpPr>
            <p:spPr>
              <a:xfrm>
                <a:off x="5662107" y="4935955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431" name="Oval 430"/>
              <p:cNvSpPr/>
              <p:nvPr/>
            </p:nvSpPr>
            <p:spPr>
              <a:xfrm>
                <a:off x="5814507" y="4935955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432" name="Oval 431"/>
              <p:cNvSpPr/>
              <p:nvPr/>
            </p:nvSpPr>
            <p:spPr>
              <a:xfrm>
                <a:off x="5966907" y="4935955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433" name="Oval 432"/>
              <p:cNvSpPr/>
              <p:nvPr/>
            </p:nvSpPr>
            <p:spPr>
              <a:xfrm>
                <a:off x="6119307" y="4935955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434" name="Oval 433"/>
              <p:cNvSpPr/>
              <p:nvPr/>
            </p:nvSpPr>
            <p:spPr>
              <a:xfrm>
                <a:off x="6271707" y="4935955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435" name="Oval 434"/>
              <p:cNvSpPr/>
              <p:nvPr/>
            </p:nvSpPr>
            <p:spPr>
              <a:xfrm>
                <a:off x="6424107" y="4935955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436" name="Oval 435"/>
              <p:cNvSpPr/>
              <p:nvPr/>
            </p:nvSpPr>
            <p:spPr>
              <a:xfrm>
                <a:off x="6576507" y="4935955"/>
                <a:ext cx="82777" cy="827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69706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163" y="0"/>
            <a:ext cx="6860042" cy="1429871"/>
          </a:xfrm>
        </p:spPr>
        <p:txBody>
          <a:bodyPr/>
          <a:lstStyle/>
          <a:p>
            <a:r>
              <a:rPr lang="en-US" dirty="0"/>
              <a:t>nets from sampling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1804" y="4920020"/>
            <a:ext cx="35153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Performance</a:t>
            </a:r>
          </a:p>
          <a:p>
            <a:r>
              <a:rPr lang="en-US" sz="2400" dirty="0" smtClean="0">
                <a:latin typeface="Chalkboard"/>
                <a:cs typeface="Chalkboard"/>
              </a:rPr>
              <a:t>k ≃ log(n)/ε</a:t>
            </a:r>
            <a:r>
              <a:rPr lang="en-US" sz="2400" baseline="30000" dirty="0" smtClean="0">
                <a:latin typeface="Chalkboard"/>
                <a:cs typeface="Chalkboard"/>
              </a:rPr>
              <a:t>2</a:t>
            </a:r>
            <a:r>
              <a:rPr lang="en-US" sz="2400" dirty="0" smtClean="0">
                <a:latin typeface="Chalkboard"/>
                <a:cs typeface="Chalkboard"/>
              </a:rPr>
              <a:t>, m=poly(n)</a:t>
            </a:r>
            <a:endParaRPr lang="en-US" sz="2400" dirty="0">
              <a:latin typeface="Chalkboard"/>
              <a:cs typeface="Chalkboard"/>
            </a:endParaRPr>
          </a:p>
          <a:p>
            <a:r>
              <a:rPr lang="en-US" sz="2400" u="sng" dirty="0" smtClean="0">
                <a:latin typeface="Chalkboard"/>
                <a:cs typeface="Chalkboard"/>
              </a:rPr>
              <a:t>run-time</a:t>
            </a:r>
          </a:p>
          <a:p>
            <a:r>
              <a:rPr lang="en-US" sz="2400" dirty="0" smtClean="0">
                <a:latin typeface="Chalkboard"/>
                <a:cs typeface="Chalkboard"/>
              </a:rPr>
              <a:t>O(</a:t>
            </a:r>
            <a:r>
              <a:rPr lang="en-US" sz="2400" dirty="0" err="1" smtClean="0">
                <a:latin typeface="Chalkboard"/>
                <a:cs typeface="Chalkboard"/>
              </a:rPr>
              <a:t>m</a:t>
            </a:r>
            <a:r>
              <a:rPr lang="en-US" sz="2400" baseline="30000" dirty="0" err="1" smtClean="0">
                <a:latin typeface="Chalkboard"/>
                <a:cs typeface="Chalkboard"/>
              </a:rPr>
              <a:t>k</a:t>
            </a:r>
            <a:r>
              <a:rPr lang="en-US" sz="2400" dirty="0" smtClean="0">
                <a:latin typeface="Chalkboard"/>
                <a:cs typeface="Chalkboard"/>
              </a:rPr>
              <a:t>) = </a:t>
            </a:r>
            <a:r>
              <a:rPr lang="en-US" sz="2400" dirty="0" err="1" smtClean="0">
                <a:latin typeface="Chalkboard"/>
                <a:cs typeface="Chalkboard"/>
              </a:rPr>
              <a:t>exp</a:t>
            </a:r>
            <a:r>
              <a:rPr lang="en-US" sz="2400" dirty="0" smtClean="0">
                <a:latin typeface="Chalkboard"/>
                <a:cs typeface="Chalkboard"/>
              </a:rPr>
              <a:t>(log</a:t>
            </a:r>
            <a:r>
              <a:rPr lang="en-US" sz="2400" baseline="30000" dirty="0" smtClean="0">
                <a:latin typeface="Chalkboard"/>
                <a:cs typeface="Chalkboard"/>
              </a:rPr>
              <a:t>2</a:t>
            </a:r>
            <a:r>
              <a:rPr lang="en-US" sz="2400" dirty="0" smtClean="0">
                <a:latin typeface="Chalkboard"/>
                <a:cs typeface="Chalkboard"/>
              </a:rPr>
              <a:t>(n)/ε</a:t>
            </a:r>
            <a:r>
              <a:rPr lang="en-US" sz="2400" baseline="30000" dirty="0" smtClean="0">
                <a:latin typeface="Chalkboard"/>
                <a:cs typeface="Chalkboard"/>
              </a:rPr>
              <a:t>2</a:t>
            </a:r>
            <a:r>
              <a:rPr lang="en-US" sz="2400" dirty="0" smtClean="0">
                <a:latin typeface="Chalkboard"/>
                <a:cs typeface="Chalkboard"/>
              </a:rPr>
              <a:t>)</a:t>
            </a:r>
            <a:r>
              <a:rPr lang="en-US" sz="2400" baseline="-25000" dirty="0" smtClean="0">
                <a:latin typeface="Chalkboard"/>
                <a:cs typeface="Chalkboard"/>
              </a:rPr>
              <a:t> </a:t>
            </a:r>
            <a:endParaRPr lang="en-US" sz="2400" dirty="0" smtClean="0">
              <a:latin typeface="Chalkboard"/>
              <a:cs typeface="Chalkboard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6285" y="5049586"/>
            <a:ext cx="5657856" cy="1235602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Algorithm</a:t>
            </a:r>
            <a:r>
              <a:rPr lang="en-US" sz="2400" dirty="0" smtClean="0">
                <a:latin typeface="Chalkboard"/>
                <a:cs typeface="Chalkboard"/>
              </a:rPr>
              <a:t>: Enumerate over k-sparse q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halkboard"/>
                <a:cs typeface="Chalkboard"/>
              </a:rPr>
              <a:t>check whether ∃</a:t>
            </a:r>
            <a:r>
              <a:rPr lang="en-US" sz="2400" dirty="0" err="1" smtClean="0">
                <a:latin typeface="Chalkboard"/>
                <a:cs typeface="Chalkboard"/>
              </a:rPr>
              <a:t>p∈S</a:t>
            </a:r>
            <a:r>
              <a:rPr lang="en-US" sz="2400" dirty="0" smtClean="0">
                <a:latin typeface="Chalkboard"/>
                <a:cs typeface="Chalkboard"/>
              </a:rPr>
              <a:t>, ||p-q||</a:t>
            </a:r>
            <a:r>
              <a:rPr lang="en-US" sz="2400" baseline="-25000" dirty="0" smtClean="0">
                <a:latin typeface="Chalkboard"/>
                <a:cs typeface="Chalkboard"/>
              </a:rPr>
              <a:t>B </a:t>
            </a:r>
            <a:r>
              <a:rPr lang="en-US" sz="2400" dirty="0" smtClean="0">
                <a:latin typeface="Chalkboard"/>
                <a:cs typeface="Chalkboard"/>
              </a:rPr>
              <a:t>≤</a:t>
            </a:r>
            <a:r>
              <a:rPr lang="en-US" sz="2400" dirty="0" err="1" smtClean="0">
                <a:latin typeface="Chalkboard"/>
                <a:cs typeface="Chalkboard"/>
              </a:rPr>
              <a:t>ε</a:t>
            </a:r>
            <a:endParaRPr lang="en-US" sz="2400" dirty="0" smtClean="0">
              <a:latin typeface="Chalkboard"/>
              <a:cs typeface="Chalkboard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halkboard"/>
                <a:cs typeface="Chalkboard"/>
              </a:rPr>
              <a:t>if so, compute ||q||</a:t>
            </a:r>
            <a:r>
              <a:rPr lang="en-US" sz="2400" baseline="-25000" dirty="0" smtClean="0">
                <a:latin typeface="Chalkboard"/>
                <a:cs typeface="Chalkboard"/>
              </a:rPr>
              <a:t>B</a:t>
            </a:r>
            <a:endParaRPr lang="en-US" sz="2400" dirty="0">
              <a:latin typeface="Chalkboard"/>
              <a:cs typeface="Chalkboard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8142" y="122517"/>
            <a:ext cx="8983908" cy="2370153"/>
            <a:chOff x="18142" y="122517"/>
            <a:chExt cx="8983908" cy="2370153"/>
          </a:xfrm>
        </p:grpSpPr>
        <p:sp>
          <p:nvSpPr>
            <p:cNvPr id="9" name="TextBox 8"/>
            <p:cNvSpPr txBox="1"/>
            <p:nvPr/>
          </p:nvSpPr>
          <p:spPr>
            <a:xfrm>
              <a:off x="18142" y="1284342"/>
              <a:ext cx="766075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FF00"/>
                  </a:solidFill>
                  <a:latin typeface="Chalkboard"/>
                  <a:cs typeface="Chalkboard"/>
                </a:rPr>
                <a:t>Lemma</a:t>
              </a:r>
              <a:r>
                <a:rPr lang="en-US" sz="2400" dirty="0" smtClean="0">
                  <a:latin typeface="Chalkboard"/>
                  <a:cs typeface="Chalkboard"/>
                </a:rPr>
                <a:t>: ∀</a:t>
              </a:r>
              <a:r>
                <a:rPr lang="en-US" sz="2400" dirty="0" err="1" smtClean="0">
                  <a:latin typeface="Chalkboard"/>
                  <a:cs typeface="Chalkboard"/>
                </a:rPr>
                <a:t>p∈Δ</a:t>
              </a:r>
              <a:r>
                <a:rPr lang="en-US" sz="2400" baseline="-25000" dirty="0" err="1" smtClean="0">
                  <a:latin typeface="Chalkboard"/>
                  <a:cs typeface="Chalkboard"/>
                </a:rPr>
                <a:t>m</a:t>
              </a:r>
              <a:r>
                <a:rPr lang="en-US" sz="2400" dirty="0" smtClean="0">
                  <a:latin typeface="Chalkboard"/>
                  <a:cs typeface="Chalkboard"/>
                </a:rPr>
                <a:t> ∃q k-sparse (each q</a:t>
              </a:r>
              <a:r>
                <a:rPr lang="en-US" sz="2400" baseline="-25000" dirty="0" smtClean="0">
                  <a:latin typeface="Chalkboard"/>
                  <a:cs typeface="Chalkboard"/>
                </a:rPr>
                <a:t>i</a:t>
              </a:r>
              <a:r>
                <a:rPr lang="en-US" sz="2400" dirty="0" smtClean="0">
                  <a:latin typeface="Chalkboard"/>
                  <a:cs typeface="Chalkboard"/>
                </a:rPr>
                <a:t> = integer / k)</a:t>
              </a:r>
              <a:br>
                <a:rPr lang="en-US" sz="2400" dirty="0" smtClean="0">
                  <a:latin typeface="Chalkboard"/>
                  <a:cs typeface="Chalkboard"/>
                </a:rPr>
              </a:br>
              <a:endParaRPr lang="en-US" sz="2400" dirty="0">
                <a:latin typeface="Chalkboard"/>
                <a:cs typeface="Chalkboard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50154" y="122517"/>
              <a:ext cx="1351896" cy="1292649"/>
            </a:xfrm>
            <a:prstGeom prst="rect">
              <a:avLst/>
            </a:prstGeom>
          </p:spPr>
        </p:pic>
        <p:pic>
          <p:nvPicPr>
            <p:cNvPr id="10" name="Picture 9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9694" y="1738008"/>
              <a:ext cx="2949252" cy="754662"/>
            </a:xfrm>
            <a:prstGeom prst="rect">
              <a:avLst/>
            </a:prstGeom>
          </p:spPr>
        </p:pic>
      </p:grpSp>
      <p:sp>
        <p:nvSpPr>
          <p:cNvPr id="12" name="Rounded Rectangle 11"/>
          <p:cNvSpPr/>
          <p:nvPr/>
        </p:nvSpPr>
        <p:spPr>
          <a:xfrm>
            <a:off x="0" y="1342802"/>
            <a:ext cx="7678896" cy="1169218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>
              <a:latin typeface="Chalkboard"/>
              <a:cs typeface="Chalkboard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293805" y="1611620"/>
            <a:ext cx="1682314" cy="1433232"/>
            <a:chOff x="2473652" y="3458413"/>
            <a:chExt cx="1682314" cy="1433232"/>
          </a:xfrm>
        </p:grpSpPr>
        <p:sp>
          <p:nvSpPr>
            <p:cNvPr id="16" name="Isosceles Triangle 15"/>
            <p:cNvSpPr/>
            <p:nvPr/>
          </p:nvSpPr>
          <p:spPr>
            <a:xfrm>
              <a:off x="2473652" y="3458413"/>
              <a:ext cx="1682314" cy="1433232"/>
            </a:xfrm>
            <a:prstGeom prst="triangle">
              <a:avLst/>
            </a:pr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37000">
                  <a:schemeClr val="accent5">
                    <a:lumMod val="75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56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2914200" y="3780277"/>
              <a:ext cx="743763" cy="1038168"/>
            </a:xfrm>
            <a:custGeom>
              <a:avLst/>
              <a:gdLst>
                <a:gd name="connsiteX0" fmla="*/ 0 w 508000"/>
                <a:gd name="connsiteY0" fmla="*/ 338667 h 709083"/>
                <a:gd name="connsiteX1" fmla="*/ 0 w 508000"/>
                <a:gd name="connsiteY1" fmla="*/ 338667 h 709083"/>
                <a:gd name="connsiteX2" fmla="*/ 10583 w 508000"/>
                <a:gd name="connsiteY2" fmla="*/ 455083 h 709083"/>
                <a:gd name="connsiteX3" fmla="*/ 21167 w 508000"/>
                <a:gd name="connsiteY3" fmla="*/ 497417 h 709083"/>
                <a:gd name="connsiteX4" fmla="*/ 31750 w 508000"/>
                <a:gd name="connsiteY4" fmla="*/ 550333 h 709083"/>
                <a:gd name="connsiteX5" fmla="*/ 52917 w 508000"/>
                <a:gd name="connsiteY5" fmla="*/ 613833 h 709083"/>
                <a:gd name="connsiteX6" fmla="*/ 74083 w 508000"/>
                <a:gd name="connsiteY6" fmla="*/ 645583 h 709083"/>
                <a:gd name="connsiteX7" fmla="*/ 105833 w 508000"/>
                <a:gd name="connsiteY7" fmla="*/ 709083 h 709083"/>
                <a:gd name="connsiteX8" fmla="*/ 169333 w 508000"/>
                <a:gd name="connsiteY8" fmla="*/ 656167 h 709083"/>
                <a:gd name="connsiteX9" fmla="*/ 190500 w 508000"/>
                <a:gd name="connsiteY9" fmla="*/ 624417 h 709083"/>
                <a:gd name="connsiteX10" fmla="*/ 222250 w 508000"/>
                <a:gd name="connsiteY10" fmla="*/ 592667 h 709083"/>
                <a:gd name="connsiteX11" fmla="*/ 243417 w 508000"/>
                <a:gd name="connsiteY11" fmla="*/ 560917 h 709083"/>
                <a:gd name="connsiteX12" fmla="*/ 306917 w 508000"/>
                <a:gd name="connsiteY12" fmla="*/ 486833 h 709083"/>
                <a:gd name="connsiteX13" fmla="*/ 328083 w 508000"/>
                <a:gd name="connsiteY13" fmla="*/ 444500 h 709083"/>
                <a:gd name="connsiteX14" fmla="*/ 370417 w 508000"/>
                <a:gd name="connsiteY14" fmla="*/ 381000 h 709083"/>
                <a:gd name="connsiteX15" fmla="*/ 423333 w 508000"/>
                <a:gd name="connsiteY15" fmla="*/ 317500 h 709083"/>
                <a:gd name="connsiteX16" fmla="*/ 455083 w 508000"/>
                <a:gd name="connsiteY16" fmla="*/ 296333 h 709083"/>
                <a:gd name="connsiteX17" fmla="*/ 497417 w 508000"/>
                <a:gd name="connsiteY17" fmla="*/ 201083 h 709083"/>
                <a:gd name="connsiteX18" fmla="*/ 508000 w 508000"/>
                <a:gd name="connsiteY18" fmla="*/ 169333 h 709083"/>
                <a:gd name="connsiteX19" fmla="*/ 486833 w 508000"/>
                <a:gd name="connsiteY19" fmla="*/ 137583 h 709083"/>
                <a:gd name="connsiteX20" fmla="*/ 455083 w 508000"/>
                <a:gd name="connsiteY20" fmla="*/ 127000 h 709083"/>
                <a:gd name="connsiteX21" fmla="*/ 412750 w 508000"/>
                <a:gd name="connsiteY21" fmla="*/ 84667 h 709083"/>
                <a:gd name="connsiteX22" fmla="*/ 402167 w 508000"/>
                <a:gd name="connsiteY22" fmla="*/ 52917 h 709083"/>
                <a:gd name="connsiteX23" fmla="*/ 359833 w 508000"/>
                <a:gd name="connsiteY23" fmla="*/ 0 h 709083"/>
                <a:gd name="connsiteX24" fmla="*/ 317500 w 508000"/>
                <a:gd name="connsiteY24" fmla="*/ 63500 h 709083"/>
                <a:gd name="connsiteX25" fmla="*/ 275167 w 508000"/>
                <a:gd name="connsiteY25" fmla="*/ 95250 h 709083"/>
                <a:gd name="connsiteX26" fmla="*/ 201083 w 508000"/>
                <a:gd name="connsiteY26" fmla="*/ 169333 h 709083"/>
                <a:gd name="connsiteX27" fmla="*/ 190500 w 508000"/>
                <a:gd name="connsiteY27" fmla="*/ 201083 h 709083"/>
                <a:gd name="connsiteX28" fmla="*/ 158750 w 508000"/>
                <a:gd name="connsiteY28" fmla="*/ 211667 h 709083"/>
                <a:gd name="connsiteX29" fmla="*/ 127000 w 508000"/>
                <a:gd name="connsiteY29" fmla="*/ 232833 h 709083"/>
                <a:gd name="connsiteX30" fmla="*/ 116417 w 508000"/>
                <a:gd name="connsiteY30" fmla="*/ 264583 h 709083"/>
                <a:gd name="connsiteX31" fmla="*/ 52917 w 508000"/>
                <a:gd name="connsiteY31" fmla="*/ 306917 h 709083"/>
                <a:gd name="connsiteX32" fmla="*/ 0 w 508000"/>
                <a:gd name="connsiteY32" fmla="*/ 338667 h 70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08000" h="709083">
                  <a:moveTo>
                    <a:pt x="0" y="338667"/>
                  </a:moveTo>
                  <a:lnTo>
                    <a:pt x="0" y="338667"/>
                  </a:lnTo>
                  <a:cubicBezTo>
                    <a:pt x="3528" y="377472"/>
                    <a:pt x="5433" y="416459"/>
                    <a:pt x="10583" y="455083"/>
                  </a:cubicBezTo>
                  <a:cubicBezTo>
                    <a:pt x="12505" y="469501"/>
                    <a:pt x="18012" y="483218"/>
                    <a:pt x="21167" y="497417"/>
                  </a:cubicBezTo>
                  <a:cubicBezTo>
                    <a:pt x="25069" y="514977"/>
                    <a:pt x="27017" y="532979"/>
                    <a:pt x="31750" y="550333"/>
                  </a:cubicBezTo>
                  <a:cubicBezTo>
                    <a:pt x="37621" y="571858"/>
                    <a:pt x="40541" y="595268"/>
                    <a:pt x="52917" y="613833"/>
                  </a:cubicBezTo>
                  <a:cubicBezTo>
                    <a:pt x="59972" y="624416"/>
                    <a:pt x="68395" y="634206"/>
                    <a:pt x="74083" y="645583"/>
                  </a:cubicBezTo>
                  <a:cubicBezTo>
                    <a:pt x="117900" y="733216"/>
                    <a:pt x="45175" y="618093"/>
                    <a:pt x="105833" y="709083"/>
                  </a:cubicBezTo>
                  <a:cubicBezTo>
                    <a:pt x="137053" y="688270"/>
                    <a:pt x="143867" y="686726"/>
                    <a:pt x="169333" y="656167"/>
                  </a:cubicBezTo>
                  <a:cubicBezTo>
                    <a:pt x="177476" y="646396"/>
                    <a:pt x="182357" y="634188"/>
                    <a:pt x="190500" y="624417"/>
                  </a:cubicBezTo>
                  <a:cubicBezTo>
                    <a:pt x="200082" y="612919"/>
                    <a:pt x="212668" y="604165"/>
                    <a:pt x="222250" y="592667"/>
                  </a:cubicBezTo>
                  <a:cubicBezTo>
                    <a:pt x="230393" y="582896"/>
                    <a:pt x="235274" y="570688"/>
                    <a:pt x="243417" y="560917"/>
                  </a:cubicBezTo>
                  <a:cubicBezTo>
                    <a:pt x="286710" y="508966"/>
                    <a:pt x="267283" y="550248"/>
                    <a:pt x="306917" y="486833"/>
                  </a:cubicBezTo>
                  <a:cubicBezTo>
                    <a:pt x="315278" y="473454"/>
                    <a:pt x="319966" y="458028"/>
                    <a:pt x="328083" y="444500"/>
                  </a:cubicBezTo>
                  <a:cubicBezTo>
                    <a:pt x="341171" y="422686"/>
                    <a:pt x="356306" y="402167"/>
                    <a:pt x="370417" y="381000"/>
                  </a:cubicBezTo>
                  <a:cubicBezTo>
                    <a:pt x="391231" y="349779"/>
                    <a:pt x="392772" y="342967"/>
                    <a:pt x="423333" y="317500"/>
                  </a:cubicBezTo>
                  <a:cubicBezTo>
                    <a:pt x="433104" y="309357"/>
                    <a:pt x="444500" y="303389"/>
                    <a:pt x="455083" y="296333"/>
                  </a:cubicBezTo>
                  <a:cubicBezTo>
                    <a:pt x="488626" y="246019"/>
                    <a:pt x="472228" y="276649"/>
                    <a:pt x="497417" y="201083"/>
                  </a:cubicBezTo>
                  <a:lnTo>
                    <a:pt x="508000" y="169333"/>
                  </a:lnTo>
                  <a:cubicBezTo>
                    <a:pt x="500944" y="158750"/>
                    <a:pt x="496765" y="145529"/>
                    <a:pt x="486833" y="137583"/>
                  </a:cubicBezTo>
                  <a:cubicBezTo>
                    <a:pt x="478122" y="130614"/>
                    <a:pt x="462971" y="134888"/>
                    <a:pt x="455083" y="127000"/>
                  </a:cubicBezTo>
                  <a:cubicBezTo>
                    <a:pt x="398639" y="70556"/>
                    <a:pt x="497417" y="112888"/>
                    <a:pt x="412750" y="84667"/>
                  </a:cubicBezTo>
                  <a:cubicBezTo>
                    <a:pt x="409222" y="74084"/>
                    <a:pt x="409136" y="61628"/>
                    <a:pt x="402167" y="52917"/>
                  </a:cubicBezTo>
                  <a:cubicBezTo>
                    <a:pt x="347456" y="-15473"/>
                    <a:pt x="386437" y="79807"/>
                    <a:pt x="359833" y="0"/>
                  </a:cubicBezTo>
                  <a:cubicBezTo>
                    <a:pt x="345722" y="21167"/>
                    <a:pt x="337851" y="48236"/>
                    <a:pt x="317500" y="63500"/>
                  </a:cubicBezTo>
                  <a:cubicBezTo>
                    <a:pt x="303389" y="74083"/>
                    <a:pt x="286886" y="82067"/>
                    <a:pt x="275167" y="95250"/>
                  </a:cubicBezTo>
                  <a:cubicBezTo>
                    <a:pt x="203662" y="175693"/>
                    <a:pt x="267045" y="147346"/>
                    <a:pt x="201083" y="169333"/>
                  </a:cubicBezTo>
                  <a:cubicBezTo>
                    <a:pt x="197555" y="179916"/>
                    <a:pt x="198388" y="193195"/>
                    <a:pt x="190500" y="201083"/>
                  </a:cubicBezTo>
                  <a:cubicBezTo>
                    <a:pt x="182612" y="208971"/>
                    <a:pt x="168728" y="206678"/>
                    <a:pt x="158750" y="211667"/>
                  </a:cubicBezTo>
                  <a:cubicBezTo>
                    <a:pt x="147373" y="217355"/>
                    <a:pt x="137583" y="225778"/>
                    <a:pt x="127000" y="232833"/>
                  </a:cubicBezTo>
                  <a:cubicBezTo>
                    <a:pt x="123472" y="243416"/>
                    <a:pt x="124305" y="256695"/>
                    <a:pt x="116417" y="264583"/>
                  </a:cubicBezTo>
                  <a:cubicBezTo>
                    <a:pt x="98429" y="282571"/>
                    <a:pt x="52917" y="306917"/>
                    <a:pt x="52917" y="306917"/>
                  </a:cubicBezTo>
                  <a:lnTo>
                    <a:pt x="0" y="338667"/>
                  </a:lnTo>
                  <a:close/>
                </a:path>
              </a:pathLst>
            </a:custGeom>
            <a:solidFill>
              <a:srgbClr val="732E9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408675" y="1725070"/>
            <a:ext cx="1458696" cy="1301977"/>
            <a:chOff x="2857631" y="3644292"/>
            <a:chExt cx="1458696" cy="1301977"/>
          </a:xfrm>
        </p:grpSpPr>
        <p:sp>
          <p:nvSpPr>
            <p:cNvPr id="19" name="Oval 18"/>
            <p:cNvSpPr/>
            <p:nvPr/>
          </p:nvSpPr>
          <p:spPr>
            <a:xfrm>
              <a:off x="3589398" y="3644292"/>
              <a:ext cx="82777" cy="827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3441317" y="3796692"/>
              <a:ext cx="82777" cy="827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593717" y="3796692"/>
              <a:ext cx="82777" cy="827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3293236" y="3949092"/>
              <a:ext cx="82777" cy="827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3445636" y="3949092"/>
              <a:ext cx="82777" cy="827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3598036" y="3949092"/>
              <a:ext cx="82777" cy="827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3750436" y="3949092"/>
              <a:ext cx="82777" cy="827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3297555" y="4101492"/>
              <a:ext cx="82777" cy="827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3449955" y="4101492"/>
              <a:ext cx="82777" cy="827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3602355" y="4101492"/>
              <a:ext cx="82777" cy="827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3754755" y="4101492"/>
              <a:ext cx="82777" cy="827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3907155" y="4101492"/>
              <a:ext cx="82777" cy="827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3149474" y="4253892"/>
              <a:ext cx="82777" cy="827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3301874" y="4253892"/>
              <a:ext cx="82777" cy="827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3454274" y="4253892"/>
              <a:ext cx="82777" cy="827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3606674" y="4253892"/>
              <a:ext cx="82777" cy="827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3759074" y="4253892"/>
              <a:ext cx="82777" cy="827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3911474" y="4253892"/>
              <a:ext cx="82777" cy="827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001393" y="4406292"/>
              <a:ext cx="82777" cy="827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3153793" y="4406292"/>
              <a:ext cx="82777" cy="827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3306193" y="4406292"/>
              <a:ext cx="82777" cy="827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458593" y="4406292"/>
              <a:ext cx="82777" cy="827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3610993" y="4406292"/>
              <a:ext cx="82777" cy="827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3763393" y="4406292"/>
              <a:ext cx="82777" cy="827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3915793" y="4406292"/>
              <a:ext cx="82777" cy="827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3005712" y="4558692"/>
              <a:ext cx="82777" cy="827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3158112" y="4558692"/>
              <a:ext cx="82777" cy="827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3310512" y="4558692"/>
              <a:ext cx="82777" cy="827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3462912" y="4558692"/>
              <a:ext cx="82777" cy="827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3615312" y="4558692"/>
              <a:ext cx="82777" cy="827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3767712" y="4558692"/>
              <a:ext cx="82777" cy="827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3920112" y="4558692"/>
              <a:ext cx="82777" cy="827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4072512" y="4558692"/>
              <a:ext cx="82777" cy="827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2857631" y="4711092"/>
              <a:ext cx="82777" cy="827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3010031" y="4711092"/>
              <a:ext cx="82777" cy="827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3162431" y="4711092"/>
              <a:ext cx="82777" cy="827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3314831" y="4711092"/>
              <a:ext cx="82777" cy="827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3467231" y="4711092"/>
              <a:ext cx="82777" cy="827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3619631" y="4711092"/>
              <a:ext cx="82777" cy="827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3772031" y="4711092"/>
              <a:ext cx="82777" cy="827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3924431" y="4711092"/>
              <a:ext cx="82777" cy="827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4076831" y="4711092"/>
              <a:ext cx="82777" cy="827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4229231" y="4711092"/>
              <a:ext cx="82777" cy="827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2861950" y="4863492"/>
              <a:ext cx="82777" cy="827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3014350" y="4863492"/>
              <a:ext cx="82777" cy="827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3166750" y="4863492"/>
              <a:ext cx="82777" cy="827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3319150" y="4863492"/>
              <a:ext cx="82777" cy="827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3471550" y="4863492"/>
              <a:ext cx="82777" cy="827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3623950" y="4863492"/>
              <a:ext cx="82777" cy="827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3776350" y="4863492"/>
              <a:ext cx="82777" cy="827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3928750" y="4863492"/>
              <a:ext cx="82777" cy="827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4081150" y="4863492"/>
              <a:ext cx="82777" cy="827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4233550" y="4863492"/>
              <a:ext cx="82777" cy="827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205251" y="3027047"/>
            <a:ext cx="8854949" cy="1353091"/>
            <a:chOff x="205251" y="3027047"/>
            <a:chExt cx="8854949" cy="1353091"/>
          </a:xfrm>
        </p:grpSpPr>
        <p:sp>
          <p:nvSpPr>
            <p:cNvPr id="4" name="TextBox 3"/>
            <p:cNvSpPr txBox="1"/>
            <p:nvPr/>
          </p:nvSpPr>
          <p:spPr>
            <a:xfrm>
              <a:off x="205251" y="3027047"/>
              <a:ext cx="73724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Chalkboard"/>
                  <a:cs typeface="Chalkboard"/>
                </a:rPr>
                <a:t>Pf: Sample i</a:t>
              </a:r>
              <a:r>
                <a:rPr lang="en-US" sz="2400" baseline="-25000">
                  <a:latin typeface="Chalkboard"/>
                  <a:cs typeface="Chalkboard"/>
                </a:rPr>
                <a:t>1</a:t>
              </a:r>
              <a:r>
                <a:rPr lang="en-US" sz="2400">
                  <a:latin typeface="Chalkboard"/>
                  <a:cs typeface="Chalkboard"/>
                </a:rPr>
                <a:t>, ..., i</a:t>
              </a:r>
              <a:r>
                <a:rPr lang="en-US" sz="2400" baseline="-25000">
                  <a:latin typeface="Chalkboard"/>
                  <a:cs typeface="Chalkboard"/>
                </a:rPr>
                <a:t>k</a:t>
              </a:r>
              <a:r>
                <a:rPr lang="en-US" sz="2400">
                  <a:latin typeface="Chalkboard"/>
                  <a:cs typeface="Chalkboard"/>
                </a:rPr>
                <a:t> from p.  Operator Chernoff says</a:t>
              </a:r>
            </a:p>
          </p:txBody>
        </p:sp>
        <p:pic>
          <p:nvPicPr>
            <p:cNvPr id="8" name="Picture 7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085" y="3488712"/>
              <a:ext cx="5677705" cy="891426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6254660" y="3908996"/>
              <a:ext cx="28055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Chalkboard"/>
                  <a:cs typeface="Chalkboard"/>
                </a:rPr>
                <a:t>[Ahlswede-Winter ‘00]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426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067697"/>
          </a:xfrm>
        </p:spPr>
        <p:txBody>
          <a:bodyPr/>
          <a:lstStyle/>
          <a:p>
            <a:r>
              <a:rPr lang="en-US" dirty="0" smtClean="0"/>
              <a:t>operator norms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7590" y="1127760"/>
            <a:ext cx="2164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Chalkboard"/>
                <a:cs typeface="Chalkboard"/>
              </a:rPr>
              <a:t>operator </a:t>
            </a:r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norm</a:t>
            </a:r>
            <a:endParaRPr lang="en-US" sz="2400" baseline="-25000" dirty="0">
              <a:solidFill>
                <a:srgbClr val="FFFF00"/>
              </a:solidFill>
              <a:latin typeface="Chalkboard"/>
              <a:cs typeface="Chalkboard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582786"/>
              </p:ext>
            </p:extLst>
          </p:nvPr>
        </p:nvGraphicFramePr>
        <p:xfrm>
          <a:off x="314476" y="2853608"/>
          <a:ext cx="8660192" cy="356616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1693335"/>
                <a:gridCol w="696685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l</a:t>
                      </a:r>
                      <a:r>
                        <a:rPr lang="en-US" sz="2400" baseline="-25000" dirty="0" smtClean="0">
                          <a:latin typeface="Chalkboard"/>
                          <a:cs typeface="Chalkboard"/>
                        </a:rPr>
                        <a:t>2 </a:t>
                      </a:r>
                      <a:r>
                        <a:rPr lang="en-US" sz="2400" baseline="0" dirty="0" smtClean="0">
                          <a:latin typeface="Chalkboard"/>
                          <a:cs typeface="Chalkboard"/>
                          <a:sym typeface="Wingdings"/>
                        </a:rPr>
                        <a:t></a:t>
                      </a:r>
                      <a:r>
                        <a:rPr lang="en-US" sz="2400" baseline="0" dirty="0" smtClean="0">
                          <a:latin typeface="Chalkboard"/>
                          <a:cs typeface="Chalkboard"/>
                        </a:rPr>
                        <a:t> l</a:t>
                      </a:r>
                      <a:r>
                        <a:rPr lang="en-US" sz="2400" baseline="-25000" dirty="0" smtClean="0">
                          <a:latin typeface="Chalkboard"/>
                          <a:cs typeface="Chalkboard"/>
                        </a:rPr>
                        <a:t>2</a:t>
                      </a:r>
                      <a:endParaRPr lang="en-US" sz="240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largest singular value.  ||X||</a:t>
                      </a:r>
                      <a:r>
                        <a:rPr lang="en-US" sz="2400" baseline="-25000" dirty="0" smtClean="0">
                          <a:latin typeface="Chalkboard"/>
                          <a:cs typeface="Chalkboard"/>
                        </a:rPr>
                        <a:t>2-&gt;2</a:t>
                      </a:r>
                      <a:r>
                        <a:rPr lang="en-US" sz="2400" baseline="0" dirty="0" smtClean="0">
                          <a:latin typeface="Chalkboard"/>
                          <a:cs typeface="Chalkboard"/>
                        </a:rPr>
                        <a:t> = ||X||</a:t>
                      </a:r>
                      <a:r>
                        <a:rPr lang="en-US" sz="2400" baseline="-25000" dirty="0" smtClean="0">
                          <a:latin typeface="Chalkboard"/>
                          <a:cs typeface="Chalkboard"/>
                        </a:rPr>
                        <a:t>op</a:t>
                      </a:r>
                      <a:endParaRPr lang="en-US" sz="240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l</a:t>
                      </a:r>
                      <a:r>
                        <a:rPr lang="en-US" sz="2400" baseline="-25000" dirty="0" smtClean="0">
                          <a:latin typeface="Chalkboard"/>
                          <a:cs typeface="Chalkboard"/>
                        </a:rPr>
                        <a:t>∞ </a:t>
                      </a:r>
                      <a:r>
                        <a:rPr lang="en-US" sz="2400" baseline="0" dirty="0" smtClean="0">
                          <a:latin typeface="Chalkboard"/>
                          <a:cs typeface="Chalkboard"/>
                          <a:sym typeface="Wingdings"/>
                        </a:rPr>
                        <a:t></a:t>
                      </a:r>
                      <a:r>
                        <a:rPr lang="en-US" sz="2400" baseline="0" dirty="0" smtClean="0">
                          <a:latin typeface="Chalkboard"/>
                          <a:cs typeface="Chalkboard"/>
                        </a:rPr>
                        <a:t> l</a:t>
                      </a:r>
                      <a:r>
                        <a:rPr lang="en-US" sz="2400" baseline="-25000" dirty="0" smtClean="0">
                          <a:latin typeface="Chalkboard"/>
                          <a:cs typeface="Chalkboard"/>
                        </a:rPr>
                        <a:t>1</a:t>
                      </a:r>
                      <a:endParaRPr lang="en-US" sz="240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MAX-CUT = max{⟨</a:t>
                      </a:r>
                      <a:r>
                        <a:rPr lang="en-US" sz="2400" dirty="0" err="1" smtClean="0">
                          <a:latin typeface="Chalkboard"/>
                          <a:cs typeface="Chalkboard"/>
                        </a:rPr>
                        <a:t>vec</a:t>
                      </a:r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(X), </a:t>
                      </a:r>
                      <a:r>
                        <a:rPr lang="en-US" sz="2400" dirty="0" err="1" smtClean="0">
                          <a:latin typeface="Chalkboard"/>
                          <a:cs typeface="Chalkboard"/>
                        </a:rPr>
                        <a:t>a⊗b</a:t>
                      </a:r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⟩: ||a||</a:t>
                      </a:r>
                      <a:r>
                        <a:rPr lang="en-US" sz="2400" baseline="-25000" dirty="0" smtClean="0">
                          <a:latin typeface="Chalkboard"/>
                          <a:cs typeface="Chalkboard"/>
                        </a:rPr>
                        <a:t>∞</a:t>
                      </a:r>
                      <a:r>
                        <a:rPr lang="en-US" sz="2400" baseline="0" dirty="0" smtClean="0">
                          <a:latin typeface="Chalkboard"/>
                          <a:cs typeface="Chalkboard"/>
                        </a:rPr>
                        <a:t>, ||</a:t>
                      </a:r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b||</a:t>
                      </a:r>
                      <a:r>
                        <a:rPr lang="en-US" sz="2400" baseline="-25000" dirty="0" smtClean="0">
                          <a:latin typeface="Chalkboard"/>
                          <a:cs typeface="Chalkboard"/>
                        </a:rPr>
                        <a:t>∞</a:t>
                      </a:r>
                      <a:r>
                        <a:rPr lang="en-US" sz="2400" baseline="0" dirty="0" smtClean="0">
                          <a:latin typeface="Chalkboard"/>
                          <a:cs typeface="Chalkboard"/>
                        </a:rPr>
                        <a:t> ≤ 1}</a:t>
                      </a:r>
                      <a:endParaRPr lang="en-US" sz="2400" baseline="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l</a:t>
                      </a:r>
                      <a:r>
                        <a:rPr lang="en-US" sz="2400" baseline="-25000" dirty="0" smtClean="0">
                          <a:latin typeface="Chalkboard"/>
                          <a:cs typeface="Chalkboard"/>
                        </a:rPr>
                        <a:t>1</a:t>
                      </a:r>
                      <a:r>
                        <a:rPr lang="en-US" sz="2400" baseline="0" dirty="0" smtClean="0">
                          <a:latin typeface="Chalkboard"/>
                          <a:cs typeface="Chalkboard"/>
                        </a:rPr>
                        <a:t> </a:t>
                      </a:r>
                      <a:r>
                        <a:rPr lang="en-US" sz="2400" baseline="0" dirty="0" smtClean="0">
                          <a:latin typeface="Chalkboard"/>
                          <a:cs typeface="Chalkboard"/>
                          <a:sym typeface="Wingdings"/>
                        </a:rPr>
                        <a:t> l</a:t>
                      </a:r>
                      <a:r>
                        <a:rPr lang="en-US" sz="2400" baseline="-25000" dirty="0" smtClean="0">
                          <a:latin typeface="Chalkboard"/>
                          <a:cs typeface="Chalkboard"/>
                          <a:sym typeface="Wingdings"/>
                        </a:rPr>
                        <a:t>∞</a:t>
                      </a:r>
                      <a:endParaRPr lang="en-US" sz="240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atin typeface="Chalkboard"/>
                          <a:cs typeface="Chalkboard"/>
                        </a:rPr>
                        <a:t>max</a:t>
                      </a:r>
                      <a:r>
                        <a:rPr lang="en-US" sz="2400" baseline="-25000" dirty="0" err="1" smtClean="0">
                          <a:latin typeface="Chalkboard"/>
                          <a:cs typeface="Chalkboard"/>
                        </a:rPr>
                        <a:t>i,j</a:t>
                      </a:r>
                      <a:r>
                        <a:rPr lang="en-US" sz="2400" baseline="-25000" dirty="0" smtClean="0">
                          <a:latin typeface="Chalkboard"/>
                          <a:cs typeface="Chalkboard"/>
                        </a:rPr>
                        <a:t> </a:t>
                      </a:r>
                      <a:r>
                        <a:rPr lang="en-US" sz="2400" baseline="0" dirty="0" smtClean="0">
                          <a:latin typeface="Chalkboard"/>
                          <a:cs typeface="Chalkboard"/>
                        </a:rPr>
                        <a:t>|</a:t>
                      </a:r>
                      <a:r>
                        <a:rPr lang="en-US" sz="2400" baseline="0" dirty="0" err="1" smtClean="0">
                          <a:latin typeface="Chalkboard"/>
                          <a:cs typeface="Chalkboard"/>
                        </a:rPr>
                        <a:t>X</a:t>
                      </a:r>
                      <a:r>
                        <a:rPr lang="en-US" sz="2400" baseline="-25000" dirty="0" err="1" smtClean="0">
                          <a:latin typeface="Chalkboard"/>
                          <a:cs typeface="Chalkboard"/>
                        </a:rPr>
                        <a:t>i,j</a:t>
                      </a:r>
                      <a:r>
                        <a:rPr lang="en-US" sz="2400" baseline="0" dirty="0" smtClean="0">
                          <a:latin typeface="Chalkboard"/>
                          <a:cs typeface="Chalkboard"/>
                        </a:rPr>
                        <a:t>| </a:t>
                      </a:r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= max{⟨</a:t>
                      </a:r>
                      <a:r>
                        <a:rPr lang="en-US" sz="2400" dirty="0" err="1" smtClean="0">
                          <a:latin typeface="Chalkboard"/>
                          <a:cs typeface="Chalkboard"/>
                        </a:rPr>
                        <a:t>vec</a:t>
                      </a:r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(X), </a:t>
                      </a:r>
                      <a:r>
                        <a:rPr lang="en-US" sz="2400" dirty="0" err="1" smtClean="0">
                          <a:latin typeface="Chalkboard"/>
                          <a:cs typeface="Chalkboard"/>
                        </a:rPr>
                        <a:t>a⊗b</a:t>
                      </a:r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⟩: ||a||</a:t>
                      </a:r>
                      <a:r>
                        <a:rPr lang="en-US" sz="2400" baseline="-25000" dirty="0" smtClean="0">
                          <a:latin typeface="Chalkboard"/>
                          <a:cs typeface="Chalkboard"/>
                        </a:rPr>
                        <a:t>1</a:t>
                      </a:r>
                      <a:r>
                        <a:rPr lang="en-US" sz="2400" baseline="0" dirty="0" smtClean="0">
                          <a:latin typeface="Chalkboard"/>
                          <a:cs typeface="Chalkboard"/>
                        </a:rPr>
                        <a:t>, ||</a:t>
                      </a:r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b||</a:t>
                      </a:r>
                      <a:r>
                        <a:rPr lang="en-US" sz="2400" baseline="-25000" dirty="0" smtClean="0">
                          <a:latin typeface="Chalkboard"/>
                          <a:cs typeface="Chalkboard"/>
                        </a:rPr>
                        <a:t>1</a:t>
                      </a:r>
                      <a:r>
                        <a:rPr lang="en-US" sz="2400" baseline="0" dirty="0" smtClean="0">
                          <a:latin typeface="Chalkboard"/>
                          <a:cs typeface="Chalkboard"/>
                        </a:rPr>
                        <a:t> ≤ 1}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S</a:t>
                      </a:r>
                      <a:r>
                        <a:rPr lang="en-US" sz="2400" baseline="-25000" dirty="0" smtClean="0">
                          <a:latin typeface="Chalkboard"/>
                          <a:cs typeface="Chalkboard"/>
                        </a:rPr>
                        <a:t>1</a:t>
                      </a:r>
                      <a:r>
                        <a:rPr lang="en-US" sz="2400" baseline="0" dirty="0" smtClean="0">
                          <a:latin typeface="Chalkboard"/>
                          <a:cs typeface="Chalkboard"/>
                        </a:rPr>
                        <a:t> -&gt; S</a:t>
                      </a:r>
                      <a:r>
                        <a:rPr lang="en-US" sz="2400" baseline="-25000" dirty="0" smtClean="0">
                          <a:latin typeface="Chalkboard"/>
                          <a:cs typeface="Chalkboard"/>
                        </a:rPr>
                        <a:t>1</a:t>
                      </a:r>
                      <a:br>
                        <a:rPr lang="en-US" sz="2400" baseline="-25000" dirty="0" smtClean="0">
                          <a:latin typeface="Chalkboard"/>
                          <a:cs typeface="Chalkboard"/>
                        </a:rPr>
                      </a:br>
                      <a:r>
                        <a:rPr lang="en-US" sz="2400" baseline="0" dirty="0" smtClean="0">
                          <a:latin typeface="Chalkboard"/>
                          <a:cs typeface="Chalkboard"/>
                        </a:rPr>
                        <a:t>of </a:t>
                      </a:r>
                      <a:r>
                        <a:rPr lang="en-US" sz="2400" baseline="0" dirty="0" err="1" smtClean="0">
                          <a:latin typeface="Chalkboard"/>
                          <a:cs typeface="Chalkboard"/>
                        </a:rPr>
                        <a:t>X⊗id</a:t>
                      </a:r>
                      <a:endParaRPr lang="en-US" sz="240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channel distinguishability</a:t>
                      </a:r>
                      <a:br>
                        <a:rPr lang="en-US" sz="2400" dirty="0" smtClean="0">
                          <a:latin typeface="Chalkboard"/>
                          <a:cs typeface="Chalkboard"/>
                        </a:rPr>
                      </a:br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(</a:t>
                      </a:r>
                      <a:r>
                        <a:rPr lang="en-US" sz="2400" dirty="0" err="1" smtClean="0">
                          <a:latin typeface="Chalkboard"/>
                          <a:cs typeface="Chalkboard"/>
                        </a:rPr>
                        <a:t>cb</a:t>
                      </a:r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 norm, diamond norm)</a:t>
                      </a:r>
                      <a:endParaRPr lang="en-US" sz="240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S</a:t>
                      </a:r>
                      <a:r>
                        <a:rPr lang="en-US" sz="2400" baseline="-25000" dirty="0" smtClean="0">
                          <a:latin typeface="Chalkboard"/>
                          <a:cs typeface="Chalkboard"/>
                        </a:rPr>
                        <a:t>1</a:t>
                      </a:r>
                      <a:r>
                        <a:rPr lang="en-US" sz="2400" baseline="0" dirty="0" smtClean="0">
                          <a:latin typeface="Chalkboard"/>
                          <a:cs typeface="Chalkboard"/>
                        </a:rPr>
                        <a:t> -&gt; </a:t>
                      </a:r>
                      <a:r>
                        <a:rPr lang="en-US" sz="2400" baseline="0" dirty="0" err="1" smtClean="0">
                          <a:latin typeface="Chalkboard"/>
                          <a:cs typeface="Chalkboard"/>
                        </a:rPr>
                        <a:t>S</a:t>
                      </a:r>
                      <a:r>
                        <a:rPr lang="en-US" sz="2400" baseline="-25000" dirty="0" err="1" smtClean="0">
                          <a:latin typeface="Chalkboard"/>
                          <a:cs typeface="Chalkboard"/>
                        </a:rPr>
                        <a:t>p</a:t>
                      </a:r>
                      <a:endParaRPr lang="en-US" sz="240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max output p-norm</a:t>
                      </a:r>
                      <a:r>
                        <a:rPr lang="en-US" sz="2400" baseline="0" dirty="0" smtClean="0">
                          <a:latin typeface="Chalkboard"/>
                          <a:cs typeface="Chalkboard"/>
                        </a:rPr>
                        <a:t>, min output </a:t>
                      </a:r>
                      <a:r>
                        <a:rPr lang="en-US" sz="2400" baseline="0" dirty="0" err="1" smtClean="0">
                          <a:latin typeface="Chalkboard"/>
                          <a:cs typeface="Chalkboard"/>
                        </a:rPr>
                        <a:t>Rènyi</a:t>
                      </a:r>
                      <a:r>
                        <a:rPr lang="en-US" sz="2400" baseline="0" dirty="0" smtClean="0">
                          <a:latin typeface="Chalkboard"/>
                          <a:cs typeface="Chalkboard"/>
                        </a:rPr>
                        <a:t>-p entropy</a:t>
                      </a:r>
                      <a:endParaRPr lang="en-US" sz="240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l</a:t>
                      </a:r>
                      <a:r>
                        <a:rPr lang="en-US" sz="2400" baseline="-25000" dirty="0" smtClean="0">
                          <a:latin typeface="Chalkboard"/>
                          <a:cs typeface="Chalkboard"/>
                        </a:rPr>
                        <a:t>2</a:t>
                      </a:r>
                      <a:r>
                        <a:rPr lang="en-US" sz="2400" baseline="0" dirty="0" smtClean="0">
                          <a:latin typeface="Chalkboard"/>
                          <a:cs typeface="Chalkboard"/>
                        </a:rPr>
                        <a:t> </a:t>
                      </a:r>
                      <a:r>
                        <a:rPr lang="en-US" sz="2400" baseline="0" dirty="0" smtClean="0">
                          <a:latin typeface="Chalkboard"/>
                          <a:cs typeface="Chalkboard"/>
                          <a:sym typeface="Wingdings"/>
                        </a:rPr>
                        <a:t> l</a:t>
                      </a:r>
                      <a:r>
                        <a:rPr lang="en-US" sz="2400" baseline="-25000" dirty="0" smtClean="0">
                          <a:latin typeface="Chalkboard"/>
                          <a:cs typeface="Chalkboard"/>
                          <a:sym typeface="Wingdings"/>
                        </a:rPr>
                        <a:t>4</a:t>
                      </a:r>
                      <a:endParaRPr lang="en-US" sz="240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Chalkboard"/>
                          <a:cs typeface="Chalkboard"/>
                        </a:rPr>
                        <a:t>hypercontractivity</a:t>
                      </a:r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,</a:t>
                      </a:r>
                      <a:r>
                        <a:rPr lang="en-US" sz="2400" baseline="0" dirty="0" smtClean="0">
                          <a:latin typeface="Chalkboard"/>
                          <a:cs typeface="Chalkboard"/>
                        </a:rPr>
                        <a:t> </a:t>
                      </a:r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small-set</a:t>
                      </a:r>
                      <a:r>
                        <a:rPr lang="en-US" sz="2400" baseline="0" dirty="0" smtClean="0">
                          <a:latin typeface="Chalkboard"/>
                          <a:cs typeface="Chalkboard"/>
                        </a:rPr>
                        <a:t> expansion</a:t>
                      </a:r>
                      <a:endParaRPr lang="en-US" sz="240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S</a:t>
                      </a:r>
                      <a:r>
                        <a:rPr lang="en-US" sz="2400" baseline="-25000" dirty="0" smtClean="0">
                          <a:latin typeface="Chalkboard"/>
                          <a:cs typeface="Chalkboard"/>
                        </a:rPr>
                        <a:t>1 </a:t>
                      </a:r>
                      <a:r>
                        <a:rPr lang="en-US" sz="2400" baseline="0" dirty="0" smtClean="0">
                          <a:latin typeface="Chalkboard"/>
                          <a:cs typeface="Chalkboard"/>
                          <a:sym typeface="Wingdings"/>
                        </a:rPr>
                        <a:t> S</a:t>
                      </a:r>
                      <a:r>
                        <a:rPr lang="en-US" sz="2400" baseline="-25000" dirty="0" smtClean="0">
                          <a:latin typeface="Chalkboard"/>
                          <a:cs typeface="Chalkboard"/>
                          <a:sym typeface="Wingdings"/>
                        </a:rPr>
                        <a:t>∞</a:t>
                      </a:r>
                      <a:endParaRPr lang="en-US" sz="240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Chalkboard"/>
                          <a:cs typeface="Chalkboard"/>
                        </a:rPr>
                        <a:t>h</a:t>
                      </a:r>
                      <a:r>
                        <a:rPr lang="en-US" sz="2400" baseline="-25000" dirty="0" err="1" smtClean="0">
                          <a:latin typeface="Chalkboard"/>
                          <a:cs typeface="Chalkboard"/>
                        </a:rPr>
                        <a:t>Sep</a:t>
                      </a:r>
                      <a:r>
                        <a:rPr lang="en-US" sz="2400" baseline="0" dirty="0" smtClean="0">
                          <a:latin typeface="Chalkboard"/>
                          <a:cs typeface="Chalkboard"/>
                        </a:rPr>
                        <a:t> = max{ ⟨Choi(X), </a:t>
                      </a:r>
                      <a:r>
                        <a:rPr lang="en-US" sz="2400" baseline="0" dirty="0" err="1" smtClean="0">
                          <a:latin typeface="Chalkboard"/>
                          <a:cs typeface="Chalkboard"/>
                        </a:rPr>
                        <a:t>a⊗b</a:t>
                      </a:r>
                      <a:r>
                        <a:rPr lang="en-US" sz="2400" baseline="0" dirty="0" smtClean="0">
                          <a:latin typeface="Chalkboard"/>
                          <a:cs typeface="Chalkboard"/>
                        </a:rPr>
                        <a:t>⟩ : ||a||</a:t>
                      </a:r>
                      <a:r>
                        <a:rPr lang="en-US" sz="2400" baseline="-25000" dirty="0" smtClean="0">
                          <a:latin typeface="Chalkboard"/>
                          <a:cs typeface="Chalkboard"/>
                        </a:rPr>
                        <a:t>S</a:t>
                      </a:r>
                      <a:r>
                        <a:rPr lang="en-US" sz="2400" baseline="-50000" dirty="0" smtClean="0">
                          <a:latin typeface="Chalkboard"/>
                          <a:cs typeface="Chalkboard"/>
                        </a:rPr>
                        <a:t>1</a:t>
                      </a:r>
                      <a:r>
                        <a:rPr lang="en-US" sz="2400" baseline="0" dirty="0" smtClean="0">
                          <a:latin typeface="Chalkboard"/>
                          <a:cs typeface="Chalkboard"/>
                        </a:rPr>
                        <a:t>, ||b||</a:t>
                      </a:r>
                      <a:r>
                        <a:rPr lang="en-US" sz="2400" baseline="-25000" dirty="0" smtClean="0">
                          <a:latin typeface="Chalkboard"/>
                          <a:cs typeface="Chalkboard"/>
                        </a:rPr>
                        <a:t>S</a:t>
                      </a:r>
                      <a:r>
                        <a:rPr lang="en-US" sz="2400" baseline="-50000" dirty="0" smtClean="0">
                          <a:latin typeface="Chalkboard"/>
                          <a:cs typeface="Chalkboard"/>
                        </a:rPr>
                        <a:t>1</a:t>
                      </a:r>
                      <a:r>
                        <a:rPr lang="en-US" sz="2400" baseline="0" dirty="0" smtClean="0">
                          <a:latin typeface="Chalkboard"/>
                          <a:cs typeface="Chalkboard"/>
                        </a:rPr>
                        <a:t> ≤ 1 }</a:t>
                      </a:r>
                      <a:endParaRPr lang="en-US" sz="240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9189" y="2212408"/>
            <a:ext cx="1444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latin typeface="Chalkboard"/>
                <a:cs typeface="Chalkboard"/>
              </a:rPr>
              <a:t>Examples</a:t>
            </a:r>
            <a:endParaRPr lang="en-US" sz="2400" u="sng" dirty="0">
              <a:latin typeface="Chalkboard"/>
              <a:cs typeface="Chalkboard"/>
            </a:endParaRP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702" y="1391822"/>
            <a:ext cx="3463636" cy="820586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655" y="1391822"/>
            <a:ext cx="3177385" cy="83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684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86441"/>
            <a:ext cx="7770813" cy="1429871"/>
          </a:xfrm>
          <a:effectLst/>
        </p:spPr>
        <p:txBody>
          <a:bodyPr>
            <a:normAutofit/>
          </a:bodyPr>
          <a:lstStyle/>
          <a:p>
            <a:r>
              <a:rPr lang="en-US" dirty="0" smtClean="0"/>
              <a:t>complexity of l</a:t>
            </a:r>
            <a:r>
              <a:rPr lang="en-US" baseline="-25000" dirty="0" smtClean="0"/>
              <a:t>2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l</a:t>
            </a:r>
            <a:r>
              <a:rPr lang="en-US" baseline="-25000" dirty="0" smtClean="0"/>
              <a:t>4</a:t>
            </a:r>
            <a:r>
              <a:rPr lang="en-US" dirty="0" smtClean="0"/>
              <a:t> norm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625557" y="3362783"/>
            <a:ext cx="3518621" cy="583349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halkboard"/>
                <a:cs typeface="Chalkboard"/>
              </a:rPr>
              <a:t>UG ≈ SSE ≤ 2-&gt;4 = h</a:t>
            </a:r>
            <a:r>
              <a:rPr lang="en-US" sz="2400" baseline="-25000" dirty="0">
                <a:latin typeface="Chalkboard"/>
                <a:cs typeface="Chalkboard"/>
              </a:rPr>
              <a:t>Sep</a:t>
            </a:r>
            <a:endParaRPr lang="en-US" sz="2400" dirty="0">
              <a:latin typeface="Chalkboard"/>
              <a:cs typeface="Chalkboard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85800" y="4037934"/>
            <a:ext cx="7629012" cy="2682257"/>
            <a:chOff x="685800" y="4037934"/>
            <a:chExt cx="7629012" cy="2682257"/>
          </a:xfrm>
        </p:grpSpPr>
        <p:sp>
          <p:nvSpPr>
            <p:cNvPr id="8" name="TextBox 7"/>
            <p:cNvSpPr txBox="1"/>
            <p:nvPr/>
          </p:nvSpPr>
          <p:spPr>
            <a:xfrm>
              <a:off x="685800" y="4037934"/>
              <a:ext cx="5157637" cy="83099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latin typeface="Chalkboard"/>
                  <a:cs typeface="Chalkboard"/>
                </a:rPr>
                <a:t>G = normalized adjacency matrix</a:t>
              </a:r>
            </a:p>
            <a:p>
              <a:r>
                <a:rPr lang="en-US" sz="2400">
                  <a:latin typeface="Chalkboard"/>
                  <a:cs typeface="Chalkboard"/>
                </a:rPr>
                <a:t>P</a:t>
              </a:r>
              <a:r>
                <a:rPr lang="en-US" sz="2400" baseline="-25000">
                  <a:latin typeface="Chalkboard"/>
                  <a:cs typeface="Chalkboard"/>
                </a:rPr>
                <a:t>λ</a:t>
              </a:r>
              <a:r>
                <a:rPr lang="en-US" sz="2400">
                  <a:latin typeface="Chalkboard"/>
                  <a:cs typeface="Chalkboard"/>
                </a:rPr>
                <a:t> = largest projector s.t.  G ≥ </a:t>
              </a:r>
              <a:r>
                <a:rPr lang="en-US" sz="2400">
                  <a:latin typeface="cmmi10"/>
                  <a:ea typeface="cmmi10"/>
                  <a:cs typeface="cmmi10"/>
                </a:rPr>
                <a:t>¸</a:t>
              </a:r>
              <a:r>
                <a:rPr lang="en-US" sz="2400">
                  <a:latin typeface="Chalkboard"/>
                  <a:cs typeface="Chalkboard"/>
                </a:rPr>
                <a:t>P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115613" y="5034625"/>
              <a:ext cx="7199199" cy="1685566"/>
            </a:xfrm>
            <a:prstGeom prst="roundRect">
              <a:avLst/>
            </a:prstGeom>
            <a:gradFill rotWithShape="1">
              <a:gsLst>
                <a:gs pos="0">
                  <a:srgbClr val="1D86CD">
                    <a:shade val="20000"/>
                    <a:satMod val="130000"/>
                  </a:srgbClr>
                </a:gs>
                <a:gs pos="50000">
                  <a:srgbClr val="1D86CD">
                    <a:shade val="90000"/>
                    <a:satMod val="130000"/>
                  </a:srgbClr>
                </a:gs>
                <a:gs pos="100000">
                  <a:srgbClr val="1D86CD">
                    <a:shade val="100000"/>
                    <a:satMod val="200000"/>
                    <a:lumMod val="120000"/>
                  </a:srgbClr>
                </a:gs>
              </a:gsLst>
              <a:lin ang="16200000" scaled="0"/>
            </a:gradFill>
            <a:ln w="6350" cap="flat" cmpd="sng" algn="ctr">
              <a:solidFill>
                <a:srgbClr val="1D86C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sng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halkboard"/>
                  <a:ea typeface="+mn-ea"/>
                  <a:cs typeface="+mn-cs"/>
                </a:rPr>
                <a:t>Theorem: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halkboard"/>
                  <a:ea typeface="+mn-ea"/>
                  <a:cs typeface="+mn-cs"/>
                </a:rPr>
                <a:t>All sets of volume ≤ </a:t>
              </a: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mmi10"/>
                  <a:ea typeface="cmmi10"/>
                  <a:cs typeface="cmmi10"/>
                </a:rPr>
                <a:t>±</a:t>
              </a: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halkboard"/>
                  <a:ea typeface="+mn-ea"/>
                  <a:cs typeface="+mn-cs"/>
                </a:rPr>
                <a:t> have expansion ≥ 1 - </a:t>
              </a: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mmi10"/>
                  <a:ea typeface="cmmi10"/>
                  <a:cs typeface="cmmi10"/>
                </a:rPr>
                <a:t>¸</a:t>
              </a:r>
              <a:r>
                <a:rPr kumimoji="0" lang="en-US" sz="2400" b="0" i="0" u="none" strike="noStrike" kern="0" cap="none" spc="0" normalizeH="0" baseline="3000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mmi10"/>
                  <a:ea typeface="cmmi10"/>
                  <a:cs typeface="cmmi10"/>
                </a:rPr>
                <a:t>O</a:t>
              </a:r>
              <a:r>
                <a:rPr kumimoji="0" lang="en-US" sz="2400" b="0" i="0" u="none" strike="noStrike" kern="0" cap="none" spc="0" normalizeH="0" baseline="3000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halkboard"/>
                  <a:ea typeface="cmmi10"/>
                  <a:cs typeface="Chalkboard"/>
                </a:rPr>
                <a:t>(1)</a:t>
              </a: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halkboard"/>
                  <a:ea typeface="+mn-ea"/>
                  <a:cs typeface="+mn-cs"/>
                </a:rPr>
                <a:t/>
              </a:r>
              <a:b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halkboard"/>
                  <a:ea typeface="+mn-ea"/>
                  <a:cs typeface="+mn-cs"/>
                </a:rPr>
              </a:b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halkboard"/>
                  <a:ea typeface="+mn-ea"/>
                  <a:cs typeface="+mn-cs"/>
                </a:rPr>
                <a:t>        iff</a:t>
              </a:r>
            </a:p>
            <a:p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halkboard"/>
                  <a:ea typeface="+mn-ea"/>
                  <a:cs typeface="+mn-cs"/>
                </a:rPr>
                <a:t>||P</a:t>
              </a:r>
              <a:r>
                <a:rPr lang="en-US" sz="2400" baseline="-25000">
                  <a:latin typeface="Chalkboard"/>
                  <a:cs typeface="Chalkboard"/>
                </a:rPr>
                <a:t>λ</a:t>
              </a: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halkboard"/>
                  <a:ea typeface="+mn-ea"/>
                  <a:cs typeface="+mn-cs"/>
                </a:rPr>
                <a:t>||</a:t>
              </a:r>
              <a:r>
                <a:rPr kumimoji="0" lang="en-US" sz="2400" b="0" i="0" u="none" strike="noStrike" kern="0" cap="none" spc="0" normalizeH="0" baseline="-2500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halkboard"/>
                  <a:ea typeface="+mn-ea"/>
                  <a:cs typeface="+mn-cs"/>
                </a:rPr>
                <a:t>2-&gt;4</a:t>
              </a: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halkboard"/>
                  <a:ea typeface="+mn-ea"/>
                  <a:cs typeface="+mn-cs"/>
                </a:rPr>
                <a:t> ≤ 1/</a:t>
              </a: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mmi10"/>
                  <a:ea typeface="cmmi10"/>
                  <a:cs typeface="cmmi10"/>
                </a:rPr>
                <a:t>±</a:t>
              </a:r>
              <a:r>
                <a:rPr kumimoji="0" lang="en-US" sz="2400" b="0" i="0" u="none" strike="noStrike" kern="0" cap="none" spc="0" normalizeH="0" baseline="3000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halkboard"/>
                  <a:ea typeface="+mn-ea"/>
                  <a:cs typeface="+mn-cs"/>
                </a:rPr>
                <a:t>O(1)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0157" y="1042910"/>
            <a:ext cx="9264317" cy="3592113"/>
            <a:chOff x="60157" y="1042910"/>
            <a:chExt cx="9264317" cy="3592113"/>
          </a:xfrm>
        </p:grpSpPr>
        <p:sp>
          <p:nvSpPr>
            <p:cNvPr id="4" name="Rectangle 3"/>
            <p:cNvSpPr/>
            <p:nvPr/>
          </p:nvSpPr>
          <p:spPr>
            <a:xfrm>
              <a:off x="60157" y="1042910"/>
              <a:ext cx="9264317" cy="2564805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lvl="0">
                <a:spcBef>
                  <a:spcPts val="2000"/>
                </a:spcBef>
              </a:pPr>
              <a:r>
                <a:rPr lang="en-US" sz="2400" dirty="0">
                  <a:solidFill>
                    <a:srgbClr val="FFFF00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Unique Games (UG):</a:t>
              </a:r>
              <a:br>
                <a:rPr lang="en-US" sz="2400" dirty="0">
                  <a:solidFill>
                    <a:srgbClr val="FFFF00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</a:br>
              <a:r>
                <a:rPr lang="en-US" sz="2400" dirty="0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Given a system of linear equations: x</a:t>
              </a:r>
              <a:r>
                <a:rPr lang="en-US" sz="2400" baseline="-25000" dirty="0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i</a:t>
              </a:r>
              <a:r>
                <a:rPr lang="en-US" sz="2400" dirty="0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 – </a:t>
              </a:r>
              <a:r>
                <a:rPr lang="en-US" sz="2400" dirty="0" err="1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x</a:t>
              </a:r>
              <a:r>
                <a:rPr lang="en-US" sz="2400" baseline="-25000" dirty="0" err="1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j</a:t>
              </a:r>
              <a:r>
                <a:rPr lang="en-US" sz="2400" dirty="0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 = </a:t>
              </a:r>
              <a:r>
                <a:rPr lang="en-US" sz="2400" dirty="0" err="1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a</a:t>
              </a:r>
              <a:r>
                <a:rPr lang="en-US" sz="2400" baseline="-25000" dirty="0" err="1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ij</a:t>
              </a:r>
              <a:r>
                <a:rPr lang="en-US" sz="2400" dirty="0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 mod k.</a:t>
              </a:r>
              <a:br>
                <a:rPr lang="en-US" sz="2400" dirty="0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</a:br>
              <a:r>
                <a:rPr lang="en-US" sz="2400" dirty="0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Determine whether ≥1-</a:t>
              </a:r>
              <a:r>
                <a:rPr lang="en-US" sz="2400" dirty="0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mmi10"/>
                  <a:ea typeface="cmmi10"/>
                  <a:cs typeface="cmmi10"/>
                </a:rPr>
                <a:t>²</a:t>
              </a:r>
              <a:r>
                <a:rPr lang="en-US" sz="2400" dirty="0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 or ≤</a:t>
              </a:r>
              <a:r>
                <a:rPr lang="en-US" sz="2400" dirty="0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mmi10"/>
                  <a:ea typeface="cmmi10"/>
                  <a:cs typeface="cmmi10"/>
                </a:rPr>
                <a:t>²</a:t>
              </a:r>
              <a:r>
                <a:rPr lang="en-US" sz="2400" dirty="0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 fraction are </a:t>
              </a:r>
              <a:r>
                <a:rPr lang="en-US" sz="2400" dirty="0" err="1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satisfiable</a:t>
              </a:r>
              <a:r>
                <a:rPr lang="en-US" sz="2400" dirty="0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.</a:t>
              </a:r>
            </a:p>
            <a:p>
              <a:pPr lvl="0">
                <a:spcBef>
                  <a:spcPts val="2000"/>
                </a:spcBef>
              </a:pPr>
              <a:r>
                <a:rPr lang="en-US" sz="2400" dirty="0">
                  <a:solidFill>
                    <a:srgbClr val="FFFF00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Small-Set Expansion (SSE):</a:t>
              </a:r>
              <a:br>
                <a:rPr lang="en-US" sz="2400" dirty="0">
                  <a:solidFill>
                    <a:srgbClr val="FFFF00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</a:br>
              <a:r>
                <a:rPr lang="en-US" sz="2400" dirty="0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Is the minimum expansion of a set with ≤</a:t>
              </a:r>
              <a:r>
                <a:rPr lang="en-US" sz="2400" dirty="0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mmi10"/>
                  <a:ea typeface="cmmi10"/>
                  <a:cs typeface="cmmi10"/>
                </a:rPr>
                <a:t>±</a:t>
              </a:r>
              <a:r>
                <a:rPr lang="en-US" sz="2400" dirty="0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n vertices ≥1-</a:t>
              </a:r>
              <a:r>
                <a:rPr lang="en-US" sz="2400" dirty="0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mmi10"/>
                  <a:ea typeface="cmmi10"/>
                  <a:cs typeface="cmmi10"/>
                </a:rPr>
                <a:t>²</a:t>
              </a:r>
              <a:r>
                <a:rPr lang="en-US" sz="2400" dirty="0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 or ≤</a:t>
              </a:r>
              <a:r>
                <a:rPr lang="en-US" sz="2400" dirty="0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mmi10"/>
                  <a:ea typeface="cmmi10"/>
                  <a:cs typeface="cmmi10"/>
                </a:rPr>
                <a:t>²</a:t>
              </a:r>
              <a:r>
                <a:rPr lang="en-US" sz="2400" dirty="0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?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6998699" y="3440844"/>
              <a:ext cx="1832210" cy="1194179"/>
              <a:chOff x="5295536" y="3886200"/>
              <a:chExt cx="3124200" cy="2251262"/>
            </a:xfrm>
          </p:grpSpPr>
          <p:sp>
            <p:nvSpPr>
              <p:cNvPr id="11" name="Oval 10"/>
              <p:cNvSpPr/>
              <p:nvPr/>
            </p:nvSpPr>
            <p:spPr>
              <a:xfrm rot="20596051">
                <a:off x="5295536" y="3886200"/>
                <a:ext cx="3124200" cy="2251262"/>
              </a:xfrm>
              <a:prstGeom prst="ellipse">
                <a:avLst/>
              </a:prstGeom>
              <a:gradFill flip="none" rotWithShape="1"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 rot="739991">
                <a:off x="5638800" y="5060349"/>
                <a:ext cx="1353561" cy="920242"/>
              </a:xfrm>
              <a:prstGeom prst="ellipse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+mn-cs"/>
                </a:endParaRPr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 flipV="1">
                <a:off x="6315581" y="4919197"/>
                <a:ext cx="157210" cy="581770"/>
              </a:xfrm>
              <a:prstGeom prst="line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</a:ln>
              <a:effectLst/>
            </p:spPr>
          </p:cxnSp>
          <p:cxnSp>
            <p:nvCxnSpPr>
              <p:cNvPr id="14" name="Straight Connector 13"/>
              <p:cNvCxnSpPr/>
              <p:nvPr/>
            </p:nvCxnSpPr>
            <p:spPr>
              <a:xfrm flipH="1" flipV="1">
                <a:off x="5913331" y="4909307"/>
                <a:ext cx="402252" cy="591660"/>
              </a:xfrm>
              <a:prstGeom prst="line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</a:ln>
              <a:effectLst/>
            </p:spPr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6315581" y="5285150"/>
                <a:ext cx="698329" cy="215818"/>
              </a:xfrm>
              <a:prstGeom prst="line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</a:ln>
              <a:effectLst/>
            </p:spPr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6315581" y="5500968"/>
                <a:ext cx="790044" cy="41340"/>
              </a:xfrm>
              <a:prstGeom prst="line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</a:ln>
              <a:effectLst/>
            </p:spPr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6315581" y="5500968"/>
                <a:ext cx="735014" cy="189698"/>
              </a:xfrm>
              <a:prstGeom prst="line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>
              <a:xfrm flipV="1">
                <a:off x="6315581" y="5136790"/>
                <a:ext cx="551585" cy="364176"/>
              </a:xfrm>
              <a:prstGeom prst="line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</a:ln>
              <a:effectLst/>
            </p:spPr>
          </p:cxnSp>
          <p:sp>
            <p:nvSpPr>
              <p:cNvPr id="19" name="Oval 18"/>
              <p:cNvSpPr/>
              <p:nvPr/>
            </p:nvSpPr>
            <p:spPr>
              <a:xfrm rot="739991">
                <a:off x="5782010" y="5183064"/>
                <a:ext cx="1065515" cy="696231"/>
              </a:xfrm>
              <a:prstGeom prst="ellipse">
                <a:avLst/>
              </a:prstGeom>
              <a:gradFill flip="none" rotWithShape="1"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6082427" y="5209088"/>
                    <a:ext cx="417631" cy="47071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mbria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3" name="Rectangle 7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2427" y="5209088"/>
                    <a:ext cx="417631" cy="470718"/>
                  </a:xfrm>
                  <a:prstGeom prst="rect">
                    <a:avLst/>
                  </a:prstGeom>
                  <a:blipFill rotWithShape="1">
                    <a:blip r:embed="rId2" cstate="print"/>
                    <a:stretch>
                      <a:fillRect r="-20000" b="-3902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82815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336" y="121023"/>
            <a:ext cx="6422159" cy="14298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nets for </a:t>
            </a:r>
            <a:r>
              <a:rPr lang="en-US" dirty="0" err="1" smtClean="0"/>
              <a:t>Banach</a:t>
            </a:r>
            <a:r>
              <a:rPr lang="en-US" dirty="0" smtClean="0"/>
              <a:t> spaces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8191" y="1311698"/>
            <a:ext cx="839517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halkboard"/>
                <a:cs typeface="Chalkboard"/>
              </a:rPr>
              <a:t>X</a:t>
            </a:r>
            <a:r>
              <a:rPr lang="en-US" sz="2400" dirty="0" smtClean="0">
                <a:latin typeface="Chalkboard"/>
                <a:cs typeface="Chalkboard"/>
              </a:rPr>
              <a:t>:A-&gt;B</a:t>
            </a:r>
            <a:br>
              <a:rPr lang="en-US" sz="2400" dirty="0" smtClean="0">
                <a:latin typeface="Chalkboard"/>
                <a:cs typeface="Chalkboard"/>
              </a:rPr>
            </a:br>
            <a:r>
              <a:rPr lang="en-US" sz="2400" dirty="0" smtClean="0">
                <a:latin typeface="Chalkboard"/>
                <a:cs typeface="Chalkboard"/>
              </a:rPr>
              <a:t>||X||</a:t>
            </a:r>
            <a:r>
              <a:rPr lang="en-US" sz="2400" baseline="-25000" dirty="0" smtClean="0">
                <a:latin typeface="Chalkboard"/>
                <a:cs typeface="Chalkboard"/>
              </a:rPr>
              <a:t>A-&gt;B</a:t>
            </a:r>
            <a:r>
              <a:rPr lang="en-US" sz="2400" dirty="0" smtClean="0">
                <a:latin typeface="Chalkboard"/>
                <a:cs typeface="Chalkboard"/>
              </a:rPr>
              <a:t> = sup ||</a:t>
            </a:r>
            <a:r>
              <a:rPr lang="en-US" sz="2400" dirty="0" err="1" smtClean="0">
                <a:latin typeface="Chalkboard"/>
                <a:cs typeface="Chalkboard"/>
              </a:rPr>
              <a:t>Xa</a:t>
            </a:r>
            <a:r>
              <a:rPr lang="en-US" sz="2400" dirty="0" smtClean="0">
                <a:latin typeface="Chalkboard"/>
                <a:cs typeface="Chalkboard"/>
              </a:rPr>
              <a:t>||</a:t>
            </a:r>
            <a:r>
              <a:rPr lang="en-US" sz="2400" baseline="-25000" dirty="0" smtClean="0">
                <a:latin typeface="Chalkboard"/>
                <a:cs typeface="Chalkboard"/>
              </a:rPr>
              <a:t>B</a:t>
            </a:r>
            <a:r>
              <a:rPr lang="en-US" sz="2400" dirty="0" smtClean="0">
                <a:latin typeface="Chalkboard"/>
                <a:cs typeface="Chalkboard"/>
              </a:rPr>
              <a:t> / ||a||</a:t>
            </a:r>
            <a:r>
              <a:rPr lang="en-US" sz="2400" baseline="-25000" dirty="0" smtClean="0">
                <a:latin typeface="Chalkboard"/>
                <a:cs typeface="Chalkboard"/>
              </a:rPr>
              <a:t>A                          </a:t>
            </a:r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operator norm</a:t>
            </a:r>
            <a:endParaRPr lang="en-US" sz="2400" baseline="-25000" dirty="0" smtClean="0">
              <a:solidFill>
                <a:srgbClr val="FFFF00"/>
              </a:solidFill>
              <a:latin typeface="Chalkboard"/>
              <a:cs typeface="Chalkboard"/>
            </a:endParaRPr>
          </a:p>
          <a:p>
            <a:r>
              <a:rPr lang="en-US" sz="2400" dirty="0" smtClean="0">
                <a:latin typeface="Chalkboard"/>
                <a:cs typeface="Chalkboard"/>
              </a:rPr>
              <a:t>||X||</a:t>
            </a:r>
            <a:r>
              <a:rPr lang="en-US" sz="2400" baseline="-25000" dirty="0" smtClean="0">
                <a:latin typeface="Chalkboard"/>
                <a:cs typeface="Chalkboard"/>
              </a:rPr>
              <a:t>A-&gt;C-&gt;B</a:t>
            </a:r>
            <a:r>
              <a:rPr lang="en-US" sz="2400" dirty="0" smtClean="0">
                <a:latin typeface="Chalkboard"/>
                <a:cs typeface="Chalkboard"/>
              </a:rPr>
              <a:t> = min {||Z||</a:t>
            </a:r>
            <a:r>
              <a:rPr lang="en-US" sz="2400" baseline="-25000" dirty="0" smtClean="0">
                <a:latin typeface="Chalkboard"/>
                <a:cs typeface="Chalkboard"/>
              </a:rPr>
              <a:t>A-&gt;C</a:t>
            </a:r>
            <a:r>
              <a:rPr lang="en-US" sz="2400" dirty="0" smtClean="0">
                <a:latin typeface="Chalkboard"/>
                <a:cs typeface="Chalkboard"/>
              </a:rPr>
              <a:t> ||Y||</a:t>
            </a:r>
            <a:r>
              <a:rPr lang="en-US" sz="2400" baseline="-25000" dirty="0" smtClean="0">
                <a:latin typeface="Chalkboard"/>
                <a:cs typeface="Chalkboard"/>
              </a:rPr>
              <a:t>C-&gt;B</a:t>
            </a:r>
            <a:r>
              <a:rPr lang="en-US" sz="2400" dirty="0" smtClean="0">
                <a:latin typeface="Chalkboard"/>
                <a:cs typeface="Chalkboard"/>
              </a:rPr>
              <a:t> : X=YZ} </a:t>
            </a:r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factorization norm</a:t>
            </a:r>
            <a:endParaRPr lang="en-US" sz="2400" dirty="0">
              <a:solidFill>
                <a:srgbClr val="FFFF00"/>
              </a:solidFill>
              <a:latin typeface="Chalkboard"/>
              <a:cs typeface="Chalkboar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906" y="2612581"/>
            <a:ext cx="822821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halkboard"/>
                <a:cs typeface="Chalkboard"/>
              </a:rPr>
              <a:t>Let A,B be arbitrary.  C = l</a:t>
            </a:r>
            <a:r>
              <a:rPr lang="en-US" sz="2400" spc="-3000" baseline="-25000" dirty="0" smtClean="0">
                <a:latin typeface="Chalkboard"/>
                <a:cs typeface="Chalkboard"/>
              </a:rPr>
              <a:t>1</a:t>
            </a:r>
            <a:r>
              <a:rPr lang="en-US" sz="2400" spc="-3000" baseline="30000" dirty="0" smtClean="0">
                <a:latin typeface="Chalkboard"/>
                <a:cs typeface="Chalkboard"/>
              </a:rPr>
              <a:t>m</a:t>
            </a:r>
            <a:r>
              <a:rPr lang="en-US" sz="2400" dirty="0" smtClean="0">
                <a:latin typeface="Chalkboard"/>
                <a:cs typeface="Chalkboard"/>
              </a:rPr>
              <a:t> </a:t>
            </a:r>
          </a:p>
          <a:p>
            <a:r>
              <a:rPr lang="en-US" sz="2400" dirty="0" smtClean="0">
                <a:latin typeface="Chalkboard"/>
                <a:cs typeface="Chalkboard"/>
              </a:rPr>
              <a:t>Only changes are </a:t>
            </a:r>
            <a:r>
              <a:rPr lang="en-US" sz="2400" dirty="0" err="1" smtClean="0">
                <a:latin typeface="Chalkboard"/>
                <a:cs typeface="Chalkboard"/>
              </a:rPr>
              <a:t>sparsification</a:t>
            </a:r>
            <a:r>
              <a:rPr lang="en-US" sz="2400" dirty="0" smtClean="0">
                <a:latin typeface="Chalkboard"/>
                <a:cs typeface="Chalkboard"/>
              </a:rPr>
              <a:t> (cannot assume </a:t>
            </a:r>
            <a:r>
              <a:rPr lang="en-US" sz="2400" dirty="0" err="1" smtClean="0">
                <a:latin typeface="Chalkboard"/>
                <a:cs typeface="Chalkboard"/>
              </a:rPr>
              <a:t>m≤poly</a:t>
            </a:r>
            <a:r>
              <a:rPr lang="en-US" sz="2400" dirty="0" smtClean="0">
                <a:latin typeface="Chalkboard"/>
                <a:cs typeface="Chalkboard"/>
              </a:rPr>
              <a:t>(n))</a:t>
            </a:r>
          </a:p>
          <a:p>
            <a:r>
              <a:rPr lang="en-US" sz="2400" dirty="0" smtClean="0">
                <a:latin typeface="Chalkboard"/>
                <a:cs typeface="Chalkboard"/>
              </a:rPr>
              <a:t>and operator </a:t>
            </a:r>
            <a:r>
              <a:rPr lang="en-US" sz="2400" dirty="0" err="1" smtClean="0">
                <a:latin typeface="Chalkboard"/>
                <a:cs typeface="Chalkboard"/>
              </a:rPr>
              <a:t>Chernoff</a:t>
            </a:r>
            <a:r>
              <a:rPr lang="en-US" sz="2400" dirty="0" smtClean="0">
                <a:latin typeface="Chalkboard"/>
                <a:cs typeface="Chalkboard"/>
              </a:rPr>
              <a:t> for B.</a:t>
            </a:r>
            <a:endParaRPr lang="en-US" sz="2400" dirty="0">
              <a:latin typeface="Chalkboard"/>
              <a:cs typeface="Chalkboard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52002" y="5666095"/>
            <a:ext cx="6178288" cy="1057131"/>
            <a:chOff x="815717" y="5714475"/>
            <a:chExt cx="6178288" cy="1057131"/>
          </a:xfrm>
        </p:grpSpPr>
        <p:sp>
          <p:nvSpPr>
            <p:cNvPr id="10" name="Rounded Rectangle 9"/>
            <p:cNvSpPr/>
            <p:nvPr/>
          </p:nvSpPr>
          <p:spPr>
            <a:xfrm>
              <a:off x="815717" y="5714475"/>
              <a:ext cx="6178288" cy="1057131"/>
            </a:xfrm>
            <a:prstGeom prst="round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400" dirty="0" smtClean="0">
                  <a:solidFill>
                    <a:srgbClr val="FFFF00"/>
                  </a:solidFill>
                  <a:latin typeface="Chalkboard"/>
                  <a:cs typeface="Chalkboard"/>
                </a:rPr>
                <a:t>result</a:t>
              </a:r>
              <a:r>
                <a:rPr lang="en-US" sz="2400" dirty="0" smtClean="0">
                  <a:latin typeface="Chalkboard"/>
                  <a:cs typeface="Chalkboard"/>
                </a:rPr>
                <a:t>: </a:t>
              </a:r>
            </a:p>
            <a:p>
              <a:r>
                <a:rPr lang="en-US" sz="2400" dirty="0" smtClean="0">
                  <a:latin typeface="Chalkboard"/>
                  <a:cs typeface="Chalkboard"/>
                </a:rPr>
                <a:t>estimated in time </a:t>
              </a:r>
              <a:r>
                <a:rPr lang="en-US" sz="2400" dirty="0" err="1" smtClean="0">
                  <a:latin typeface="Chalkboard"/>
                  <a:cs typeface="Chalkboard"/>
                </a:rPr>
                <a:t>exp</a:t>
              </a:r>
              <a:r>
                <a:rPr lang="en-US" sz="2400" dirty="0" smtClean="0">
                  <a:latin typeface="Chalkboard"/>
                  <a:cs typeface="Chalkboard"/>
                </a:rPr>
                <a:t>(T</a:t>
              </a:r>
              <a:r>
                <a:rPr lang="en-US" sz="2400" baseline="-25000" dirty="0" smtClean="0">
                  <a:latin typeface="Chalkboard"/>
                  <a:cs typeface="Chalkboard"/>
                </a:rPr>
                <a:t>2</a:t>
              </a:r>
              <a:r>
                <a:rPr lang="en-US" sz="2400" dirty="0" smtClean="0">
                  <a:latin typeface="Chalkboard"/>
                  <a:cs typeface="Chalkboard"/>
                </a:rPr>
                <a:t>(B)</a:t>
              </a:r>
              <a:r>
                <a:rPr lang="en-US" sz="2400" baseline="30000" dirty="0" smtClean="0">
                  <a:latin typeface="Chalkboard"/>
                  <a:cs typeface="Chalkboard"/>
                </a:rPr>
                <a:t>2</a:t>
              </a:r>
              <a:r>
                <a:rPr lang="en-US" sz="2400" dirty="0" smtClean="0">
                  <a:latin typeface="Chalkboard"/>
                  <a:cs typeface="Chalkboard"/>
                </a:rPr>
                <a:t> log(m)/ε</a:t>
              </a:r>
              <a:r>
                <a:rPr lang="en-US" sz="2400" baseline="30000" dirty="0" smtClean="0">
                  <a:latin typeface="Chalkboard"/>
                  <a:cs typeface="Chalkboard"/>
                </a:rPr>
                <a:t>2</a:t>
              </a:r>
              <a:r>
                <a:rPr lang="en-US" sz="2400" dirty="0" smtClean="0">
                  <a:latin typeface="Chalkboard"/>
                  <a:cs typeface="Chalkboard"/>
                </a:rPr>
                <a:t>)</a:t>
              </a:r>
            </a:p>
          </p:txBody>
        </p:sp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49" y="5792118"/>
              <a:ext cx="4219339" cy="430331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7294123" y="3988584"/>
            <a:ext cx="1647162" cy="1908343"/>
            <a:chOff x="7294123" y="3988584"/>
            <a:chExt cx="1647162" cy="1908343"/>
          </a:xfrm>
        </p:grpSpPr>
        <p:sp>
          <p:nvSpPr>
            <p:cNvPr id="19" name="TextBox 18"/>
            <p:cNvSpPr txBox="1"/>
            <p:nvPr/>
          </p:nvSpPr>
          <p:spPr>
            <a:xfrm>
              <a:off x="7294123" y="3988584"/>
              <a:ext cx="14557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Chalkboard"/>
                  <a:cs typeface="Chalkboard"/>
                </a:rPr>
                <a:t>T</a:t>
              </a:r>
              <a:r>
                <a:rPr lang="en-US" sz="2400" baseline="-25000">
                  <a:latin typeface="Chalkboard"/>
                  <a:cs typeface="Chalkboard"/>
                </a:rPr>
                <a:t>2</a:t>
              </a:r>
              <a:r>
                <a:rPr lang="en-US" sz="2400">
                  <a:latin typeface="Chalkboard"/>
                  <a:cs typeface="Chalkboard"/>
                </a:rPr>
                <a:t>(S</a:t>
              </a:r>
              <a:r>
                <a:rPr lang="en-US" sz="2400" baseline="-25000">
                  <a:latin typeface="Chalkboard"/>
                  <a:cs typeface="Chalkboard"/>
                </a:rPr>
                <a:t>2</a:t>
              </a:r>
              <a:r>
                <a:rPr lang="en-US" sz="2400">
                  <a:latin typeface="Chalkboard"/>
                  <a:cs typeface="Chalkboard"/>
                </a:rPr>
                <a:t>) = 1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294123" y="4539553"/>
              <a:ext cx="10099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Chalkboard"/>
                  <a:cs typeface="Chalkboard"/>
                </a:rPr>
                <a:t>T</a:t>
              </a:r>
              <a:r>
                <a:rPr lang="en-US" sz="2400" baseline="-25000">
                  <a:latin typeface="Chalkboard"/>
                  <a:cs typeface="Chalkboard"/>
                </a:rPr>
                <a:t>2</a:t>
              </a:r>
              <a:r>
                <a:rPr lang="en-US" sz="2400">
                  <a:latin typeface="Chalkboard"/>
                  <a:cs typeface="Chalkboard"/>
                </a:rPr>
                <a:t>(S</a:t>
              </a:r>
              <a:r>
                <a:rPr lang="en-US" sz="2400" baseline="-25000">
                  <a:latin typeface="Chalkboard"/>
                  <a:cs typeface="Chalkboard"/>
                </a:rPr>
                <a:t>∞</a:t>
              </a:r>
              <a:r>
                <a:rPr lang="en-US" sz="2400">
                  <a:latin typeface="Chalkboard"/>
                  <a:cs typeface="Chalkboard"/>
                </a:rPr>
                <a:t>)</a:t>
              </a:r>
            </a:p>
          </p:txBody>
        </p:sp>
        <p:pic>
          <p:nvPicPr>
            <p:cNvPr id="23" name="Picture 22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4380" y="5000091"/>
              <a:ext cx="1296905" cy="29326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7335520" y="5435262"/>
              <a:ext cx="11849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Chalkboard"/>
                  <a:cs typeface="Chalkboard"/>
                </a:rPr>
                <a:t>T</a:t>
              </a:r>
              <a:r>
                <a:rPr lang="en-US" sz="2400" baseline="-25000">
                  <a:latin typeface="Chalkboard"/>
                  <a:cs typeface="Chalkboard"/>
                </a:rPr>
                <a:t>2</a:t>
              </a:r>
              <a:r>
                <a:rPr lang="en-US" sz="2400">
                  <a:latin typeface="Chalkboard"/>
                  <a:cs typeface="Chalkboard"/>
                </a:rPr>
                <a:t>(S</a:t>
              </a:r>
              <a:r>
                <a:rPr lang="en-US" sz="2400" baseline="-25000">
                  <a:latin typeface="Chalkboard"/>
                  <a:cs typeface="Chalkboard"/>
                </a:rPr>
                <a:t>1</a:t>
              </a:r>
              <a:r>
                <a:rPr lang="en-US" sz="2400">
                  <a:latin typeface="Chalkboard"/>
                  <a:cs typeface="Chalkboard"/>
                </a:rPr>
                <a:t>) =</a:t>
              </a:r>
            </a:p>
          </p:txBody>
        </p:sp>
        <p:pic>
          <p:nvPicPr>
            <p:cNvPr id="25" name="Picture 24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1806" y="5553870"/>
              <a:ext cx="433714" cy="320948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249601" y="3808008"/>
            <a:ext cx="6796117" cy="1702520"/>
            <a:chOff x="249601" y="3808008"/>
            <a:chExt cx="6796117" cy="1702520"/>
          </a:xfrm>
        </p:grpSpPr>
        <p:sp>
          <p:nvSpPr>
            <p:cNvPr id="15" name="TextBox 14"/>
            <p:cNvSpPr txBox="1"/>
            <p:nvPr/>
          </p:nvSpPr>
          <p:spPr>
            <a:xfrm>
              <a:off x="249601" y="3881095"/>
              <a:ext cx="665343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FF00"/>
                  </a:solidFill>
                  <a:latin typeface="Chalkboard"/>
                  <a:cs typeface="Chalkboard"/>
                </a:rPr>
                <a:t>Type-2 constant</a:t>
              </a:r>
              <a:r>
                <a:rPr lang="en-US" sz="2400" dirty="0" smtClean="0">
                  <a:latin typeface="Chalkboard"/>
                  <a:cs typeface="Chalkboard"/>
                </a:rPr>
                <a:t>: T</a:t>
              </a:r>
              <a:r>
                <a:rPr lang="en-US" sz="2400" baseline="-25000" dirty="0" smtClean="0">
                  <a:latin typeface="Chalkboard"/>
                  <a:cs typeface="Chalkboard"/>
                </a:rPr>
                <a:t>2</a:t>
              </a:r>
              <a:r>
                <a:rPr lang="en-US" sz="2400" dirty="0" smtClean="0">
                  <a:latin typeface="Chalkboard"/>
                  <a:cs typeface="Chalkboard"/>
                </a:rPr>
                <a:t>(B) is smallest </a:t>
              </a:r>
              <a:r>
                <a:rPr lang="en-US" sz="2400" dirty="0" err="1" smtClean="0">
                  <a:latin typeface="Chalkboard"/>
                  <a:cs typeface="Chalkboard"/>
                </a:rPr>
                <a:t>λ</a:t>
              </a:r>
              <a:r>
                <a:rPr lang="en-US" sz="2400" dirty="0" smtClean="0">
                  <a:latin typeface="Chalkboard"/>
                  <a:cs typeface="Chalkboard"/>
                </a:rPr>
                <a:t> such that</a:t>
              </a:r>
            </a:p>
            <a:p>
              <a:endParaRPr lang="en-US" sz="2400" dirty="0">
                <a:latin typeface="Chalkboard"/>
                <a:cs typeface="Chalkboard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249601" y="3808008"/>
              <a:ext cx="6796117" cy="1702520"/>
              <a:chOff x="249601" y="3808008"/>
              <a:chExt cx="6796117" cy="1702520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249601" y="3808008"/>
                <a:ext cx="6796117" cy="1702520"/>
              </a:xfrm>
              <a:prstGeom prst="roundRect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pic>
            <p:nvPicPr>
              <p:cNvPr id="27" name="Picture 26" descr="latex-image-1.pd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6497" y="4274437"/>
                <a:ext cx="6106686" cy="1164086"/>
              </a:xfrm>
              <a:prstGeom prst="rect">
                <a:avLst/>
              </a:prstGeom>
            </p:spPr>
          </p:pic>
        </p:grpSp>
      </p:grpSp>
      <p:pic>
        <p:nvPicPr>
          <p:cNvPr id="31" name="Picture 30" descr="jfish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175" y="121023"/>
            <a:ext cx="2017428" cy="134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33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04569" y="1713576"/>
            <a:ext cx="8083050" cy="1798705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>
                <a:solidFill>
                  <a:schemeClr val="accent4"/>
                </a:solidFill>
                <a:latin typeface="Chalkboard"/>
                <a:cs typeface="Chalkboard"/>
              </a:rPr>
              <a:t>S</a:t>
            </a:r>
            <a:r>
              <a:rPr lang="en-US" sz="2400" baseline="-25000">
                <a:solidFill>
                  <a:schemeClr val="accent4"/>
                </a:solidFill>
                <a:latin typeface="Chalkboard"/>
                <a:cs typeface="Chalkboard"/>
              </a:rPr>
              <a:t>1</a:t>
            </a:r>
            <a:r>
              <a:rPr lang="en-US" sz="2400">
                <a:solidFill>
                  <a:schemeClr val="accent4"/>
                </a:solidFill>
                <a:latin typeface="Chalkboard"/>
                <a:cs typeface="Chalkboard"/>
              </a:rPr>
              <a:t> </a:t>
            </a:r>
            <a:r>
              <a:rPr lang="en-US" sz="2400">
                <a:solidFill>
                  <a:schemeClr val="accent4"/>
                </a:solidFill>
                <a:latin typeface="Chalkboard"/>
                <a:cs typeface="Chalkboard"/>
                <a:sym typeface="Wingdings"/>
              </a:rPr>
              <a:t> S</a:t>
            </a:r>
            <a:r>
              <a:rPr lang="en-US" sz="2400" baseline="-25000">
                <a:solidFill>
                  <a:schemeClr val="accent4"/>
                </a:solidFill>
                <a:latin typeface="Chalkboard"/>
                <a:cs typeface="Chalkboard"/>
                <a:sym typeface="Wingdings"/>
              </a:rPr>
              <a:t>p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  <a:sym typeface="Wingdings"/>
              </a:rPr>
              <a:t> </a:t>
            </a:r>
            <a:r>
              <a:rPr lang="en-US" sz="2400">
                <a:latin typeface="Chalkboard"/>
                <a:cs typeface="Chalkboard"/>
                <a:sym typeface="Wingdings"/>
              </a:rPr>
              <a:t>norms of </a:t>
            </a:r>
            <a:r>
              <a:rPr lang="en-US" sz="2400">
                <a:solidFill>
                  <a:srgbClr val="E8950E"/>
                </a:solidFill>
                <a:latin typeface="Chalkboard"/>
                <a:cs typeface="Chalkboard"/>
                <a:sym typeface="Wingdings"/>
              </a:rPr>
              <a:t>entanglement-breaking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  <a:sym typeface="Wingdings"/>
              </a:rPr>
              <a:t> </a:t>
            </a:r>
            <a:r>
              <a:rPr lang="en-US" sz="2400">
                <a:solidFill>
                  <a:srgbClr val="FFFFFF"/>
                </a:solidFill>
                <a:latin typeface="Chalkboard"/>
                <a:cs typeface="Chalkboard"/>
                <a:sym typeface="Wingdings"/>
              </a:rPr>
              <a:t>channels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  <a:sym typeface="Wingdings"/>
              </a:rPr>
              <a:t/>
            </a:r>
            <a:br>
              <a:rPr lang="en-US" sz="2400">
                <a:solidFill>
                  <a:srgbClr val="FFFF00"/>
                </a:solidFill>
                <a:latin typeface="Chalkboard"/>
                <a:cs typeface="Chalkboard"/>
                <a:sym typeface="Wingdings"/>
              </a:rPr>
            </a:br>
            <a:r>
              <a:rPr lang="en-US" sz="2400">
                <a:latin typeface="Chalkboard"/>
                <a:cs typeface="Chalkboard"/>
              </a:rPr>
              <a:t>N(ρ) = ∑</a:t>
            </a:r>
            <a:r>
              <a:rPr lang="en-US" sz="2400" baseline="-25000">
                <a:latin typeface="Chalkboard"/>
                <a:cs typeface="Chalkboard"/>
              </a:rPr>
              <a:t>i</a:t>
            </a:r>
            <a:r>
              <a:rPr lang="en-US" sz="2400">
                <a:latin typeface="Chalkboard"/>
                <a:cs typeface="Chalkboard"/>
              </a:rPr>
              <a:t> tr[A</a:t>
            </a:r>
            <a:r>
              <a:rPr lang="en-US" sz="2400" baseline="-25000">
                <a:latin typeface="Chalkboard"/>
                <a:cs typeface="Chalkboard"/>
              </a:rPr>
              <a:t>i</a:t>
            </a:r>
            <a:r>
              <a:rPr lang="en-US" sz="2400">
                <a:latin typeface="Chalkboard"/>
                <a:cs typeface="Chalkboard"/>
              </a:rPr>
              <a:t>ρ]B</a:t>
            </a:r>
            <a:r>
              <a:rPr lang="en-US" sz="2400" baseline="-25000">
                <a:latin typeface="Chalkboard"/>
                <a:cs typeface="Chalkboard"/>
              </a:rPr>
              <a:t>i</a:t>
            </a:r>
            <a:r>
              <a:rPr lang="en-US" sz="2400">
                <a:latin typeface="Chalkboard"/>
                <a:cs typeface="Chalkboard"/>
              </a:rPr>
              <a:t>, where ∑</a:t>
            </a:r>
            <a:r>
              <a:rPr lang="en-US" sz="2400" baseline="-25000">
                <a:latin typeface="Chalkboard"/>
                <a:cs typeface="Chalkboard"/>
              </a:rPr>
              <a:t>i </a:t>
            </a:r>
            <a:r>
              <a:rPr lang="en-US" sz="2400">
                <a:latin typeface="Chalkboard"/>
                <a:cs typeface="Chalkboard"/>
              </a:rPr>
              <a:t>A</a:t>
            </a:r>
            <a:r>
              <a:rPr lang="en-US" sz="2400" baseline="-25000">
                <a:latin typeface="Chalkboard"/>
                <a:cs typeface="Chalkboard"/>
              </a:rPr>
              <a:t>i</a:t>
            </a:r>
            <a:r>
              <a:rPr lang="en-US" sz="2400">
                <a:latin typeface="Chalkboard"/>
                <a:cs typeface="Chalkboard"/>
              </a:rPr>
              <a:t> = I, ||B</a:t>
            </a:r>
            <a:r>
              <a:rPr lang="en-US" sz="2400" baseline="-25000">
                <a:latin typeface="Chalkboard"/>
                <a:cs typeface="Chalkboard"/>
              </a:rPr>
              <a:t>i</a:t>
            </a:r>
            <a:r>
              <a:rPr lang="en-US" sz="2400">
                <a:latin typeface="Chalkboard"/>
                <a:cs typeface="Chalkboard"/>
              </a:rPr>
              <a:t>||</a:t>
            </a:r>
            <a:r>
              <a:rPr lang="en-US" sz="2400" baseline="-25000">
                <a:latin typeface="Chalkboard"/>
                <a:cs typeface="Chalkboard"/>
              </a:rPr>
              <a:t>1</a:t>
            </a:r>
            <a:r>
              <a:rPr lang="en-US" sz="2400">
                <a:latin typeface="Chalkboard"/>
                <a:cs typeface="Chalkboard"/>
              </a:rPr>
              <a:t> = 1.</a:t>
            </a:r>
            <a:br>
              <a:rPr lang="en-US" sz="2400">
                <a:latin typeface="Chalkboard"/>
                <a:cs typeface="Chalkboard"/>
              </a:rPr>
            </a:br>
            <a:r>
              <a:rPr lang="en-US" sz="2400">
                <a:latin typeface="Chalkboard"/>
                <a:cs typeface="Chalkboard"/>
              </a:rPr>
              <a:t>Can estimate 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||N||</a:t>
            </a:r>
            <a:r>
              <a:rPr lang="en-US" sz="2400" baseline="-25000">
                <a:solidFill>
                  <a:srgbClr val="FFFF00"/>
                </a:solidFill>
                <a:latin typeface="Chalkboard"/>
                <a:cs typeface="Chalkboard"/>
              </a:rPr>
              <a:t>1</a:t>
            </a:r>
            <a:r>
              <a:rPr lang="en-US" sz="2400" baseline="-25000">
                <a:solidFill>
                  <a:srgbClr val="FFFF00"/>
                </a:solidFill>
                <a:latin typeface="Chalkboard"/>
                <a:cs typeface="Chalkboard"/>
                <a:sym typeface="Wingdings"/>
              </a:rPr>
              <a:t>p 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  <a:sym typeface="Wingdings"/>
              </a:rPr>
              <a:t>±ε</a:t>
            </a:r>
            <a:r>
              <a:rPr lang="en-US" sz="2400">
                <a:latin typeface="Chalkboard"/>
                <a:cs typeface="Chalkboard"/>
                <a:sym typeface="Wingdings"/>
              </a:rPr>
              <a:t>in time 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  <a:sym typeface="Wingdings"/>
              </a:rPr>
              <a:t>n</a:t>
            </a:r>
            <a:r>
              <a:rPr lang="en-US" sz="2400" baseline="30000">
                <a:solidFill>
                  <a:srgbClr val="FFFF00"/>
                </a:solidFill>
                <a:latin typeface="Chalkboard"/>
                <a:cs typeface="Chalkboard"/>
                <a:sym typeface="Wingdings"/>
              </a:rPr>
              <a:t>f(p,ε)</a:t>
            </a:r>
            <a:r>
              <a:rPr lang="en-US" sz="2400">
                <a:latin typeface="Chalkboard"/>
                <a:cs typeface="Chalkboard"/>
                <a:sym typeface="Wingdings"/>
              </a:rPr>
              <a:t>.</a:t>
            </a:r>
            <a:endParaRPr lang="en-US" sz="2400" baseline="30000">
              <a:latin typeface="Chalkboard"/>
              <a:cs typeface="Chalkboard"/>
              <a:sym typeface="Wingdings"/>
            </a:endParaRPr>
          </a:p>
          <a:p>
            <a:r>
              <a:rPr lang="en-US" sz="2400">
                <a:latin typeface="Chalkboard"/>
                <a:cs typeface="Chalkboard"/>
              </a:rPr>
              <a:t>(uses bounds on T</a:t>
            </a:r>
            <a:r>
              <a:rPr lang="en-US" sz="2400" baseline="-25000">
                <a:latin typeface="Chalkboard"/>
                <a:cs typeface="Chalkboard"/>
              </a:rPr>
              <a:t>2</a:t>
            </a:r>
            <a:r>
              <a:rPr lang="en-US" sz="2400">
                <a:latin typeface="Chalkboard"/>
                <a:cs typeface="Chalkboard"/>
              </a:rPr>
              <a:t>(S</a:t>
            </a:r>
            <a:r>
              <a:rPr lang="en-US" sz="2400" baseline="-25000">
                <a:latin typeface="Chalkboard"/>
                <a:cs typeface="Chalkboard"/>
              </a:rPr>
              <a:t>p</a:t>
            </a:r>
            <a:r>
              <a:rPr lang="en-US" sz="2400">
                <a:latin typeface="Chalkboard"/>
                <a:cs typeface="Chalkboard"/>
              </a:rPr>
              <a:t>) from [Ball-Carlen-Lieb </a:t>
            </a:r>
            <a:r>
              <a:rPr lang="fr-FR" sz="2400">
                <a:latin typeface="Chalkboard"/>
                <a:cs typeface="Chalkboard"/>
              </a:rPr>
              <a:t>’</a:t>
            </a:r>
            <a:r>
              <a:rPr lang="en-US" sz="2400">
                <a:latin typeface="Chalkboard"/>
                <a:cs typeface="Chalkboard"/>
              </a:rPr>
              <a:t>94</a:t>
            </a:r>
            <a:r>
              <a:rPr lang="en-US" sz="2400" smtClean="0">
                <a:latin typeface="Chalkboard"/>
                <a:cs typeface="Chalkboard"/>
              </a:rPr>
              <a:t>]</a:t>
            </a:r>
            <a:endParaRPr lang="en-US" sz="2400">
              <a:latin typeface="Chalkboard"/>
              <a:cs typeface="Chalkboard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8409" y="3943453"/>
            <a:ext cx="3840608" cy="1635186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  <a:latin typeface="Chalkboard"/>
                <a:cs typeface="Chalkboard"/>
              </a:rPr>
              <a:t>low-rank measurements:</a:t>
            </a:r>
          </a:p>
          <a:p>
            <a:r>
              <a:rPr lang="en-US" sz="2400" dirty="0" err="1" smtClean="0">
                <a:latin typeface="Chalkboard"/>
                <a:cs typeface="Chalkboard"/>
              </a:rPr>
              <a:t>h</a:t>
            </a:r>
            <a:r>
              <a:rPr lang="en-US" sz="2400" baseline="-25000" dirty="0" err="1" smtClean="0">
                <a:latin typeface="Chalkboard"/>
                <a:cs typeface="Chalkboard"/>
              </a:rPr>
              <a:t>Sep</a:t>
            </a:r>
            <a:r>
              <a:rPr lang="en-US" sz="2400" dirty="0" smtClean="0">
                <a:latin typeface="Chalkboard"/>
                <a:cs typeface="Chalkboard"/>
              </a:rPr>
              <a:t>(∑</a:t>
            </a:r>
            <a:r>
              <a:rPr lang="en-US" sz="2400" baseline="-25000" dirty="0" err="1" smtClean="0">
                <a:latin typeface="Chalkboard"/>
                <a:cs typeface="Chalkboard"/>
              </a:rPr>
              <a:t>i</a:t>
            </a:r>
            <a:r>
              <a:rPr lang="en-US" sz="2400" dirty="0" smtClean="0">
                <a:latin typeface="Chalkboard"/>
                <a:cs typeface="Chalkboard"/>
              </a:rPr>
              <a:t> </a:t>
            </a:r>
            <a:r>
              <a:rPr lang="en-US" sz="2400" dirty="0" err="1" smtClean="0">
                <a:latin typeface="Chalkboard"/>
                <a:cs typeface="Chalkboard"/>
              </a:rPr>
              <a:t>A</a:t>
            </a:r>
            <a:r>
              <a:rPr lang="en-US" sz="2400" baseline="-25000" dirty="0" err="1" smtClean="0">
                <a:latin typeface="Chalkboard"/>
                <a:cs typeface="Chalkboard"/>
              </a:rPr>
              <a:t>i</a:t>
            </a:r>
            <a:r>
              <a:rPr lang="en-US" sz="2400" dirty="0" err="1" smtClean="0">
                <a:latin typeface="Chalkboard"/>
                <a:cs typeface="Chalkboard"/>
              </a:rPr>
              <a:t>⊗B</a:t>
            </a:r>
            <a:r>
              <a:rPr lang="en-US" sz="2400" baseline="-25000" dirty="0" err="1" smtClean="0">
                <a:latin typeface="Chalkboard"/>
                <a:cs typeface="Chalkboard"/>
              </a:rPr>
              <a:t>i</a:t>
            </a:r>
            <a:r>
              <a:rPr lang="en-US" sz="2400" dirty="0" smtClean="0">
                <a:latin typeface="Chalkboard"/>
                <a:cs typeface="Chalkboard"/>
              </a:rPr>
              <a:t>)±</a:t>
            </a:r>
            <a:r>
              <a:rPr lang="en-US" sz="2400" dirty="0" err="1" smtClean="0">
                <a:latin typeface="Chalkboard"/>
                <a:cs typeface="Chalkboard"/>
              </a:rPr>
              <a:t>εfor</a:t>
            </a:r>
            <a:r>
              <a:rPr lang="en-US" sz="2400" dirty="0" smtClean="0">
                <a:latin typeface="Chalkboard"/>
                <a:cs typeface="Chalkboard"/>
              </a:rPr>
              <a:t> </a:t>
            </a:r>
          </a:p>
          <a:p>
            <a:r>
              <a:rPr lang="en-US" sz="2400" dirty="0" smtClean="0">
                <a:latin typeface="Chalkboard"/>
                <a:cs typeface="Chalkboard"/>
              </a:rPr>
              <a:t>∑</a:t>
            </a:r>
            <a:r>
              <a:rPr lang="en-US" sz="2400" baseline="-25000" dirty="0" err="1" smtClean="0">
                <a:latin typeface="Chalkboard"/>
                <a:cs typeface="Chalkboard"/>
              </a:rPr>
              <a:t>i</a:t>
            </a:r>
            <a:r>
              <a:rPr lang="en-US" sz="2400" dirty="0" err="1" smtClean="0">
                <a:latin typeface="Chalkboard"/>
                <a:cs typeface="Chalkboard"/>
              </a:rPr>
              <a:t>|A</a:t>
            </a:r>
            <a:r>
              <a:rPr lang="en-US" sz="2400" baseline="-25000" dirty="0" err="1" smtClean="0">
                <a:latin typeface="Chalkboard"/>
                <a:cs typeface="Chalkboard"/>
              </a:rPr>
              <a:t>i</a:t>
            </a:r>
            <a:r>
              <a:rPr lang="en-US" sz="2400" dirty="0" smtClean="0">
                <a:latin typeface="Chalkboard"/>
                <a:cs typeface="Chalkboard"/>
              </a:rPr>
              <a:t>|=1, ||B</a:t>
            </a:r>
            <a:r>
              <a:rPr lang="en-US" sz="2400" baseline="-25000" dirty="0" smtClean="0">
                <a:latin typeface="Chalkboard"/>
                <a:cs typeface="Chalkboard"/>
              </a:rPr>
              <a:t>i</a:t>
            </a:r>
            <a:r>
              <a:rPr lang="en-US" sz="2400" dirty="0" smtClean="0">
                <a:latin typeface="Chalkboard"/>
                <a:cs typeface="Chalkboard"/>
              </a:rPr>
              <a:t>||</a:t>
            </a:r>
            <a:r>
              <a:rPr lang="en-US" sz="2400" baseline="-25000" dirty="0" smtClean="0">
                <a:latin typeface="Chalkboard"/>
                <a:cs typeface="Chalkboard"/>
              </a:rPr>
              <a:t>∞</a:t>
            </a:r>
            <a:r>
              <a:rPr lang="en-US" sz="2400" dirty="0" smtClean="0">
                <a:latin typeface="Chalkboard"/>
                <a:cs typeface="Chalkboard"/>
              </a:rPr>
              <a:t>≤1, </a:t>
            </a:r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rank </a:t>
            </a:r>
            <a:r>
              <a:rPr lang="en-US" sz="2400" dirty="0" err="1" smtClean="0">
                <a:solidFill>
                  <a:srgbClr val="FFFF00"/>
                </a:solidFill>
                <a:latin typeface="Chalkboard"/>
                <a:cs typeface="Chalkboard"/>
              </a:rPr>
              <a:t>B</a:t>
            </a:r>
            <a:r>
              <a:rPr lang="en-US" sz="2400" baseline="-25000" dirty="0" err="1" smtClean="0">
                <a:solidFill>
                  <a:srgbClr val="FFFF00"/>
                </a:solidFill>
                <a:latin typeface="Chalkboard"/>
                <a:cs typeface="Chalkboard"/>
              </a:rPr>
              <a:t>i</a:t>
            </a:r>
            <a:r>
              <a:rPr lang="en-US" sz="2400" dirty="0" err="1" smtClean="0">
                <a:solidFill>
                  <a:srgbClr val="FFFF00"/>
                </a:solidFill>
                <a:latin typeface="Chalkboard"/>
                <a:cs typeface="Chalkboard"/>
              </a:rPr>
              <a:t>≤r</a:t>
            </a:r>
            <a:endParaRPr lang="en-US" sz="2400" dirty="0" smtClean="0">
              <a:solidFill>
                <a:srgbClr val="FFFF00"/>
              </a:solidFill>
              <a:latin typeface="Chalkboard"/>
              <a:cs typeface="Chalkboard"/>
            </a:endParaRPr>
          </a:p>
          <a:p>
            <a:r>
              <a:rPr lang="en-US" sz="2400" dirty="0" smtClean="0">
                <a:latin typeface="Chalkboard"/>
                <a:cs typeface="Chalkboard"/>
              </a:rPr>
              <a:t>in time </a:t>
            </a:r>
            <a:r>
              <a:rPr lang="en-US" sz="2400" dirty="0" err="1">
                <a:solidFill>
                  <a:srgbClr val="FFFF00"/>
                </a:solidFill>
                <a:latin typeface="Chalkboard"/>
                <a:cs typeface="Chalkboard"/>
              </a:rPr>
              <a:t>n</a:t>
            </a:r>
            <a:r>
              <a:rPr lang="en-US" sz="2400" baseline="30000" dirty="0" err="1" smtClean="0">
                <a:solidFill>
                  <a:srgbClr val="FFFF00"/>
                </a:solidFill>
                <a:latin typeface="Chalkboard"/>
                <a:cs typeface="Chalkboard"/>
              </a:rPr>
              <a:t>O</a:t>
            </a:r>
            <a:r>
              <a:rPr lang="en-US" sz="2400" baseline="30000" dirty="0" smtClean="0">
                <a:solidFill>
                  <a:srgbClr val="FFFF00"/>
                </a:solidFill>
                <a:latin typeface="Chalkboard"/>
                <a:cs typeface="Chalkboard"/>
              </a:rPr>
              <a:t>(r/ε</a:t>
            </a:r>
            <a:r>
              <a:rPr lang="en-US" sz="2400" baseline="50000" dirty="0" smtClean="0">
                <a:solidFill>
                  <a:srgbClr val="FFFF00"/>
                </a:solidFill>
                <a:latin typeface="Chalkboard"/>
                <a:cs typeface="Chalkboard"/>
              </a:rPr>
              <a:t>2</a:t>
            </a:r>
            <a:r>
              <a:rPr lang="en-US" sz="2400" baseline="30000" dirty="0" smtClean="0">
                <a:solidFill>
                  <a:srgbClr val="FFFF00"/>
                </a:solidFill>
                <a:latin typeface="Chalkboard"/>
                <a:cs typeface="Chalkboard"/>
              </a:rPr>
              <a:t>)</a:t>
            </a:r>
            <a:endParaRPr lang="en-US" sz="2400" dirty="0">
              <a:solidFill>
                <a:srgbClr val="FFFF00"/>
              </a:solidFill>
              <a:latin typeface="Chalkboard"/>
              <a:cs typeface="Chalkboard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584095" y="3943453"/>
            <a:ext cx="4451048" cy="1729214"/>
            <a:chOff x="4584095" y="3943453"/>
            <a:chExt cx="4451048" cy="1729214"/>
          </a:xfrm>
        </p:grpSpPr>
        <p:sp>
          <p:nvSpPr>
            <p:cNvPr id="9" name="Rounded Rectangle 8"/>
            <p:cNvSpPr/>
            <p:nvPr/>
          </p:nvSpPr>
          <p:spPr>
            <a:xfrm>
              <a:off x="4584095" y="3943453"/>
              <a:ext cx="4451048" cy="1729214"/>
            </a:xfrm>
            <a:prstGeom prst="round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400" dirty="0" smtClean="0">
                  <a:solidFill>
                    <a:schemeClr val="accent4"/>
                  </a:solidFill>
                  <a:latin typeface="Chalkboard"/>
                  <a:cs typeface="Chalkboard"/>
                </a:rPr>
                <a:t>l</a:t>
              </a:r>
              <a:r>
                <a:rPr lang="en-US" sz="2400" baseline="-25000" dirty="0">
                  <a:solidFill>
                    <a:schemeClr val="accent4"/>
                  </a:solidFill>
                  <a:latin typeface="Chalkboard"/>
                  <a:cs typeface="Chalkboard"/>
                </a:rPr>
                <a:t>2</a:t>
              </a:r>
              <a:r>
                <a:rPr lang="en-US" sz="2400" dirty="0" smtClean="0">
                  <a:solidFill>
                    <a:schemeClr val="accent4"/>
                  </a:solidFill>
                  <a:latin typeface="Chalkboard"/>
                  <a:cs typeface="Chalkboard"/>
                  <a:sym typeface="Wingdings"/>
                </a:rPr>
                <a:t>l</a:t>
              </a:r>
              <a:r>
                <a:rPr lang="en-US" sz="2400" baseline="-25000" dirty="0" smtClean="0">
                  <a:solidFill>
                    <a:schemeClr val="accent4"/>
                  </a:solidFill>
                  <a:latin typeface="Chalkboard"/>
                  <a:cs typeface="Chalkboard"/>
                  <a:sym typeface="Wingdings"/>
                </a:rPr>
                <a:t>p</a:t>
              </a:r>
              <a:r>
                <a:rPr lang="en-US" sz="2400" dirty="0" smtClean="0">
                  <a:solidFill>
                    <a:schemeClr val="accent4"/>
                  </a:solidFill>
                  <a:latin typeface="Chalkboard"/>
                  <a:cs typeface="Chalkboard"/>
                  <a:sym typeface="Wingdings"/>
                </a:rPr>
                <a:t> for even p≥4</a:t>
              </a:r>
              <a:endParaRPr lang="en-US" sz="2400" dirty="0" smtClean="0">
                <a:solidFill>
                  <a:schemeClr val="accent4"/>
                </a:solidFill>
                <a:latin typeface="Chalkboard"/>
                <a:cs typeface="Chalkboard"/>
              </a:endParaRPr>
            </a:p>
            <a:p>
              <a:endParaRPr lang="en-US" sz="2400" dirty="0" smtClean="0">
                <a:latin typeface="Chalkboard"/>
                <a:cs typeface="Chalkboard"/>
              </a:endParaRPr>
            </a:p>
            <a:p>
              <a:endParaRPr lang="en-US" sz="2400" dirty="0">
                <a:latin typeface="Chalkboard"/>
                <a:cs typeface="Chalkboard"/>
              </a:endParaRPr>
            </a:p>
            <a:p>
              <a:r>
                <a:rPr lang="en-US" sz="2400" dirty="0" smtClean="0">
                  <a:latin typeface="Chalkboard"/>
                  <a:cs typeface="Chalkboard"/>
                </a:rPr>
                <a:t>in time </a:t>
              </a:r>
              <a:r>
                <a:rPr lang="en-US" sz="2400" dirty="0" err="1">
                  <a:solidFill>
                    <a:srgbClr val="FFFF00"/>
                  </a:solidFill>
                  <a:latin typeface="Chalkboard"/>
                  <a:cs typeface="Chalkboard"/>
                </a:rPr>
                <a:t>n</a:t>
              </a:r>
              <a:r>
                <a:rPr lang="en-US" sz="2400" baseline="30000" dirty="0" err="1" smtClean="0">
                  <a:solidFill>
                    <a:srgbClr val="FFFF00"/>
                  </a:solidFill>
                  <a:latin typeface="Chalkboard"/>
                  <a:cs typeface="Chalkboard"/>
                </a:rPr>
                <a:t>O</a:t>
              </a:r>
              <a:r>
                <a:rPr lang="en-US" sz="2400" baseline="30000" dirty="0" smtClean="0">
                  <a:solidFill>
                    <a:srgbClr val="FFFF00"/>
                  </a:solidFill>
                  <a:latin typeface="Chalkboard"/>
                  <a:cs typeface="Chalkboard"/>
                </a:rPr>
                <a:t>(p/ε</a:t>
              </a:r>
              <a:r>
                <a:rPr lang="en-US" sz="2400" baseline="50000" dirty="0" smtClean="0">
                  <a:solidFill>
                    <a:srgbClr val="FFFF00"/>
                  </a:solidFill>
                  <a:latin typeface="Chalkboard"/>
                  <a:cs typeface="Chalkboard"/>
                </a:rPr>
                <a:t>2</a:t>
              </a:r>
              <a:r>
                <a:rPr lang="en-US" sz="2400" baseline="30000" dirty="0" smtClean="0">
                  <a:solidFill>
                    <a:srgbClr val="FFFF00"/>
                  </a:solidFill>
                  <a:latin typeface="Chalkboard"/>
                  <a:cs typeface="Chalkboard"/>
                </a:rPr>
                <a:t>)</a:t>
              </a:r>
              <a:endParaRPr lang="en-US" sz="2400" dirty="0">
                <a:solidFill>
                  <a:srgbClr val="FFFF00"/>
                </a:solidFill>
                <a:latin typeface="Chalkboard"/>
                <a:cs typeface="Chalkboard"/>
              </a:endParaRPr>
            </a:p>
          </p:txBody>
        </p:sp>
        <p:pic>
          <p:nvPicPr>
            <p:cNvPr id="10" name="Picture 9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9986" y="4580134"/>
              <a:ext cx="4274681" cy="467543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665238" y="6047619"/>
            <a:ext cx="831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Chalkboard"/>
                <a:cs typeface="Chalkboard"/>
              </a:rPr>
              <a:t>Multipartite versions of 1-LOCC norm too [cf. Li-Smith ‘14]</a:t>
            </a:r>
            <a:endParaRPr lang="en-US" sz="240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4093699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40664"/>
            <a:ext cx="9052559" cy="976622"/>
          </a:xfrm>
        </p:spPr>
        <p:txBody>
          <a:bodyPr>
            <a:noAutofit/>
          </a:bodyPr>
          <a:lstStyle/>
          <a:p>
            <a:r>
              <a:rPr lang="en-US" sz="4000" dirty="0" err="1"/>
              <a:t>lots of coincidences!  ε</a:t>
            </a:r>
            <a:r>
              <a:rPr lang="en-US" sz="4000" dirty="0"/>
              <a:t>-nets vs. </a:t>
            </a:r>
            <a:r>
              <a:rPr lang="en-US" sz="4000" dirty="0" err="1" smtClean="0"/>
              <a:t>SoS</a:t>
            </a:r>
            <a:endParaRPr 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415811"/>
              </p:ext>
            </p:extLst>
          </p:nvPr>
        </p:nvGraphicFramePr>
        <p:xfrm>
          <a:off x="383416" y="936074"/>
          <a:ext cx="8180012" cy="5758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5662"/>
                <a:gridCol w="2775610"/>
                <a:gridCol w="2968740"/>
              </a:tblGrid>
              <a:tr h="449344">
                <a:tc>
                  <a:txBody>
                    <a:bodyPr/>
                    <a:lstStyle/>
                    <a:p>
                      <a:r>
                        <a:rPr lang="en-US" sz="2400">
                          <a:latin typeface="Chalkboard"/>
                          <a:cs typeface="Chalkboard"/>
                        </a:rPr>
                        <a:t>Problem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Chalkboard"/>
                          <a:cs typeface="Chalkboard"/>
                        </a:rPr>
                        <a:t>ε-nets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Chalkboard"/>
                          <a:cs typeface="Chalkboard"/>
                        </a:rPr>
                        <a:t>SoS</a:t>
                      </a:r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/info</a:t>
                      </a:r>
                      <a:r>
                        <a:rPr lang="en-US" sz="2400" baseline="0" dirty="0" smtClean="0">
                          <a:latin typeface="Chalkboard"/>
                          <a:cs typeface="Chalkboard"/>
                        </a:rPr>
                        <a:t> </a:t>
                      </a:r>
                      <a:r>
                        <a:rPr lang="en-US" sz="2400" baseline="0" dirty="0">
                          <a:latin typeface="Chalkboard"/>
                          <a:cs typeface="Chalkboard"/>
                        </a:rPr>
                        <a:t>theory</a:t>
                      </a:r>
                      <a:endParaRPr lang="en-US" sz="240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</a:tr>
              <a:tr h="780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atin typeface="Chalkboard"/>
                          <a:cs typeface="Chalkboard"/>
                        </a:rPr>
                        <a:t>max</a:t>
                      </a:r>
                      <a:r>
                        <a:rPr lang="en-US" sz="2400" baseline="-25000" dirty="0" err="1" smtClean="0">
                          <a:latin typeface="Chalkboard"/>
                          <a:cs typeface="Chalkboard"/>
                        </a:rPr>
                        <a:t>p∈Δ</a:t>
                      </a:r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 </a:t>
                      </a:r>
                      <a:r>
                        <a:rPr lang="en-US" sz="2400" baseline="0" dirty="0" err="1" smtClean="0">
                          <a:latin typeface="Chalkboard"/>
                          <a:cs typeface="Chalkboard"/>
                        </a:rPr>
                        <a:t>p</a:t>
                      </a:r>
                      <a:r>
                        <a:rPr lang="en-US" sz="2400" baseline="30000" dirty="0" err="1" smtClean="0">
                          <a:latin typeface="Chalkboard"/>
                          <a:cs typeface="Chalkboard"/>
                        </a:rPr>
                        <a:t>T</a:t>
                      </a:r>
                      <a:r>
                        <a:rPr lang="en-US" sz="2400" baseline="0" dirty="0" err="1" smtClean="0">
                          <a:latin typeface="Chalkboard"/>
                          <a:cs typeface="Chalkboard"/>
                        </a:rPr>
                        <a:t>Ap</a:t>
                      </a:r>
                      <a:endParaRPr lang="en-US" sz="2400" dirty="0" smtClean="0">
                        <a:latin typeface="Chalkboard"/>
                        <a:cs typeface="Chalkboard"/>
                      </a:endParaRPr>
                    </a:p>
                    <a:p>
                      <a:endParaRPr lang="en-US" sz="240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BK</a:t>
                      </a:r>
                      <a:r>
                        <a:rPr lang="en-US" sz="2400" baseline="0" dirty="0" smtClean="0">
                          <a:latin typeface="Chalkboard"/>
                          <a:cs typeface="Chalkboard"/>
                        </a:rPr>
                        <a:t> </a:t>
                      </a:r>
                      <a:r>
                        <a:rPr lang="fr-FR" sz="2400" baseline="0" dirty="0" smtClean="0">
                          <a:latin typeface="Chalkboard"/>
                          <a:cs typeface="Chalkboard"/>
                        </a:rPr>
                        <a:t>’</a:t>
                      </a:r>
                      <a:r>
                        <a:rPr lang="en-US" sz="2400" baseline="0" smtClean="0">
                          <a:latin typeface="Chalkboard"/>
                          <a:cs typeface="Chalkboard"/>
                        </a:rPr>
                        <a:t>02, </a:t>
                      </a:r>
                      <a:r>
                        <a:rPr lang="en-US" sz="2400" smtClean="0">
                          <a:latin typeface="Chalkboard"/>
                          <a:cs typeface="Chalkboard"/>
                        </a:rPr>
                        <a:t>KLP</a:t>
                      </a:r>
                      <a:r>
                        <a:rPr lang="en-US" sz="2400" baseline="0" smtClean="0">
                          <a:latin typeface="Chalkboard"/>
                          <a:cs typeface="Chalkboard"/>
                        </a:rPr>
                        <a:t> </a:t>
                      </a:r>
                      <a:r>
                        <a:rPr lang="en-US" sz="2400" baseline="0" dirty="0" smtClean="0">
                          <a:latin typeface="Chalkboard"/>
                          <a:cs typeface="Chalkboard"/>
                        </a:rPr>
                        <a:t>‘06</a:t>
                      </a:r>
                      <a:endParaRPr lang="en-US" sz="240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DF </a:t>
                      </a:r>
                      <a:r>
                        <a:rPr lang="fr-FR" sz="2400" dirty="0" smtClean="0">
                          <a:latin typeface="Chalkboard"/>
                          <a:cs typeface="Chalkboard"/>
                        </a:rPr>
                        <a:t>’</a:t>
                      </a:r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80</a:t>
                      </a:r>
                      <a:br>
                        <a:rPr lang="en-US" sz="2400" dirty="0" smtClean="0">
                          <a:latin typeface="Chalkboard"/>
                          <a:cs typeface="Chalkboard"/>
                        </a:rPr>
                      </a:br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BK </a:t>
                      </a:r>
                      <a:r>
                        <a:rPr lang="fr-FR" sz="2400" dirty="0" smtClean="0">
                          <a:latin typeface="Chalkboard"/>
                          <a:cs typeface="Chalkboard"/>
                        </a:rPr>
                        <a:t>’</a:t>
                      </a:r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02</a:t>
                      </a:r>
                      <a:r>
                        <a:rPr lang="en-US" sz="2400" baseline="0" dirty="0" smtClean="0">
                          <a:latin typeface="Chalkboard"/>
                          <a:cs typeface="Chalkboard"/>
                        </a:rPr>
                        <a:t>, </a:t>
                      </a:r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KLP ‘06</a:t>
                      </a:r>
                      <a:endParaRPr lang="en-US" sz="240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</a:tr>
              <a:tr h="780968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Chalkboard"/>
                          <a:cs typeface="Chalkboard"/>
                        </a:rPr>
                        <a:t>approx</a:t>
                      </a:r>
                      <a:r>
                        <a:rPr lang="en-US" sz="2400" dirty="0">
                          <a:latin typeface="Chalkboard"/>
                          <a:cs typeface="Chalkboard"/>
                        </a:rPr>
                        <a:t> Nash</a:t>
                      </a:r>
                    </a:p>
                    <a:p>
                      <a:endParaRPr lang="en-US" sz="240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halkboard"/>
                          <a:cs typeface="Chalkboard"/>
                        </a:rPr>
                        <a:t>LMM</a:t>
                      </a:r>
                      <a:r>
                        <a:rPr lang="en-US" sz="2400" baseline="0" dirty="0">
                          <a:latin typeface="Chalkboard"/>
                          <a:cs typeface="Chalkboard"/>
                        </a:rPr>
                        <a:t> </a:t>
                      </a:r>
                      <a:r>
                        <a:rPr lang="fr-FR" sz="2400" baseline="0" dirty="0" smtClean="0">
                          <a:latin typeface="Chalkboard"/>
                          <a:cs typeface="Chalkboard"/>
                        </a:rPr>
                        <a:t>’</a:t>
                      </a:r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03</a:t>
                      </a:r>
                      <a:endParaRPr lang="en-US" sz="240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halkboard"/>
                          <a:cs typeface="Chalkboard"/>
                        </a:rPr>
                        <a:t>HNW</a:t>
                      </a:r>
                      <a:r>
                        <a:rPr lang="en-US" sz="2400" baseline="0" dirty="0">
                          <a:latin typeface="Chalkboard"/>
                          <a:cs typeface="Chalkboard"/>
                        </a:rPr>
                        <a:t> ‘</a:t>
                      </a:r>
                      <a:r>
                        <a:rPr lang="en-US" sz="2400" baseline="0" dirty="0" smtClean="0">
                          <a:latin typeface="Chalkboard"/>
                          <a:cs typeface="Chalkboard"/>
                        </a:rPr>
                        <a:t>16</a:t>
                      </a:r>
                      <a:endParaRPr lang="en-US" sz="240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</a:tr>
              <a:tr h="82197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halkboard"/>
                          <a:cs typeface="Chalkboard"/>
                        </a:rPr>
                        <a:t>free games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halkboard"/>
                          <a:cs typeface="Chalkboard"/>
                        </a:rPr>
                        <a:t>AIM</a:t>
                      </a:r>
                      <a:r>
                        <a:rPr lang="en-US" sz="2400" baseline="0" dirty="0">
                          <a:latin typeface="Chalkboard"/>
                          <a:cs typeface="Chalkboard"/>
                        </a:rPr>
                        <a:t> ‘</a:t>
                      </a:r>
                      <a:r>
                        <a:rPr lang="en-US" sz="2400" dirty="0">
                          <a:latin typeface="Chalkboard"/>
                          <a:cs typeface="Chalkboard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Chalkboard"/>
                          <a:cs typeface="Chalkboard"/>
                        </a:rPr>
                        <a:t>Brandão</a:t>
                      </a:r>
                      <a:r>
                        <a:rPr lang="en-US" sz="2400" dirty="0">
                          <a:latin typeface="Chalkboard"/>
                          <a:cs typeface="Chalkboard"/>
                        </a:rPr>
                        <a:t>-H</a:t>
                      </a:r>
                      <a:r>
                        <a:rPr lang="en-US" sz="2400" baseline="0" dirty="0">
                          <a:latin typeface="Chalkboard"/>
                          <a:cs typeface="Chalkboard"/>
                        </a:rPr>
                        <a:t> ‘</a:t>
                      </a:r>
                      <a:r>
                        <a:rPr lang="en-US" sz="2400" dirty="0">
                          <a:latin typeface="Chalkboard"/>
                          <a:cs typeface="Chalkboard"/>
                        </a:rPr>
                        <a:t>13</a:t>
                      </a:r>
                    </a:p>
                  </a:txBody>
                  <a:tcPr/>
                </a:tc>
              </a:tr>
              <a:tr h="82197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unique games</a:t>
                      </a:r>
                      <a:endParaRPr lang="en-US" sz="240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ABS </a:t>
                      </a:r>
                      <a:r>
                        <a:rPr lang="fr-FR" sz="2400" dirty="0" smtClean="0">
                          <a:latin typeface="Chalkboard"/>
                          <a:cs typeface="Chalkboard"/>
                        </a:rPr>
                        <a:t>’</a:t>
                      </a:r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10</a:t>
                      </a:r>
                      <a:endParaRPr lang="en-US" sz="240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BRS ‘11</a:t>
                      </a:r>
                      <a:endParaRPr lang="en-US" sz="240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</a:tr>
              <a:tr h="82197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small-set expansion</a:t>
                      </a:r>
                      <a:endParaRPr lang="en-US" sz="240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ABS</a:t>
                      </a:r>
                      <a:r>
                        <a:rPr lang="en-US" sz="2400" baseline="0" dirty="0" smtClean="0">
                          <a:latin typeface="Chalkboard"/>
                          <a:cs typeface="Chalkboard"/>
                        </a:rPr>
                        <a:t> </a:t>
                      </a:r>
                      <a:r>
                        <a:rPr lang="fr-FR" sz="2400" baseline="0" dirty="0" smtClean="0">
                          <a:latin typeface="Chalkboard"/>
                          <a:cs typeface="Chalkboard"/>
                        </a:rPr>
                        <a:t>’</a:t>
                      </a:r>
                      <a:r>
                        <a:rPr lang="en-US" sz="2400" baseline="0" dirty="0" smtClean="0">
                          <a:latin typeface="Chalkboard"/>
                          <a:cs typeface="Chalkboard"/>
                        </a:rPr>
                        <a:t>10</a:t>
                      </a:r>
                      <a:endParaRPr lang="en-US" sz="240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BBHKSZ </a:t>
                      </a:r>
                      <a:r>
                        <a:rPr lang="fr-FR" sz="2400" dirty="0" smtClean="0">
                          <a:latin typeface="Chalkboard"/>
                          <a:cs typeface="Chalkboard"/>
                        </a:rPr>
                        <a:t>’</a:t>
                      </a:r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12</a:t>
                      </a:r>
                      <a:endParaRPr lang="en-US" sz="240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</a:tr>
              <a:tr h="1128064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Chalkboard"/>
                          <a:cs typeface="Chalkboard"/>
                        </a:rPr>
                        <a:t>h</a:t>
                      </a:r>
                      <a:r>
                        <a:rPr lang="en-US" sz="2400" baseline="-25000" dirty="0" err="1" smtClean="0">
                          <a:latin typeface="Chalkboard"/>
                          <a:cs typeface="Chalkboard"/>
                        </a:rPr>
                        <a:t>Sep</a:t>
                      </a:r>
                      <a:endParaRPr lang="en-US" sz="240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halkboard"/>
                          <a:cs typeface="Chalkboard"/>
                        </a:rPr>
                        <a:t>Shi-Wu</a:t>
                      </a:r>
                      <a:r>
                        <a:rPr lang="en-US" sz="2400" baseline="0" dirty="0">
                          <a:latin typeface="Chalkboard"/>
                          <a:cs typeface="Chalkboard"/>
                        </a:rPr>
                        <a:t> </a:t>
                      </a:r>
                      <a:r>
                        <a:rPr lang="fr-FR" sz="2400" baseline="0" dirty="0">
                          <a:latin typeface="Chalkboard"/>
                          <a:cs typeface="Chalkboard"/>
                        </a:rPr>
                        <a:t>’</a:t>
                      </a:r>
                      <a:r>
                        <a:rPr lang="en-US" sz="2400" baseline="0" dirty="0">
                          <a:latin typeface="Chalkboard"/>
                          <a:cs typeface="Chalkboard"/>
                        </a:rPr>
                        <a:t>11</a:t>
                      </a:r>
                      <a:br>
                        <a:rPr lang="en-US" sz="2400" baseline="0" dirty="0">
                          <a:latin typeface="Chalkboard"/>
                          <a:cs typeface="Chalkboard"/>
                        </a:rPr>
                      </a:br>
                      <a:r>
                        <a:rPr lang="en-US" sz="2400" dirty="0">
                          <a:latin typeface="Chalkboard"/>
                          <a:cs typeface="Chalkboard"/>
                        </a:rPr>
                        <a:t>BKS </a:t>
                      </a:r>
                      <a:r>
                        <a:rPr lang="fr-FR" sz="2400" dirty="0">
                          <a:latin typeface="Chalkboard"/>
                          <a:cs typeface="Chalkboard"/>
                        </a:rPr>
                        <a:t>’</a:t>
                      </a:r>
                      <a:r>
                        <a:rPr lang="en-US" sz="2400" dirty="0">
                          <a:latin typeface="Chalkboard"/>
                          <a:cs typeface="Chalkboard"/>
                        </a:rPr>
                        <a:t>13</a:t>
                      </a:r>
                      <a:br>
                        <a:rPr lang="en-US" sz="2400" dirty="0">
                          <a:latin typeface="Chalkboard"/>
                          <a:cs typeface="Chalkboard"/>
                        </a:rPr>
                      </a:br>
                      <a:r>
                        <a:rPr lang="en-US" sz="2400" baseline="0" dirty="0" err="1" smtClean="0">
                          <a:latin typeface="Chalkboard"/>
                          <a:cs typeface="Chalkboard"/>
                        </a:rPr>
                        <a:t>Brandão</a:t>
                      </a:r>
                      <a:r>
                        <a:rPr lang="en-US" sz="2400" baseline="0" dirty="0" smtClean="0">
                          <a:latin typeface="Chalkboard"/>
                          <a:cs typeface="Chalkboard"/>
                        </a:rPr>
                        <a:t>-H </a:t>
                      </a:r>
                      <a:r>
                        <a:rPr lang="en-US" sz="2400" baseline="0" dirty="0">
                          <a:latin typeface="Chalkboard"/>
                          <a:cs typeface="Chalkboard"/>
                        </a:rPr>
                        <a:t>‘</a:t>
                      </a:r>
                      <a:r>
                        <a:rPr lang="en-US" sz="2400" baseline="0" dirty="0" smtClean="0">
                          <a:latin typeface="Chalkboard"/>
                          <a:cs typeface="Chalkboard"/>
                        </a:rPr>
                        <a:t>15</a:t>
                      </a:r>
                      <a:endParaRPr lang="en-US" sz="240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halkboard"/>
                          <a:cs typeface="Chalkboard"/>
                        </a:rPr>
                        <a:t>BCY ‘10</a:t>
                      </a:r>
                      <a:br>
                        <a:rPr lang="en-US" sz="2400" dirty="0">
                          <a:latin typeface="Chalkboard"/>
                          <a:cs typeface="Chalkboard"/>
                        </a:rPr>
                      </a:br>
                      <a:r>
                        <a:rPr lang="en-US" sz="2400" dirty="0" err="1">
                          <a:latin typeface="Chalkboard"/>
                          <a:cs typeface="Chalkboard"/>
                        </a:rPr>
                        <a:t>Brandão</a:t>
                      </a:r>
                      <a:r>
                        <a:rPr lang="en-US" sz="2400" dirty="0">
                          <a:latin typeface="Chalkboard"/>
                          <a:cs typeface="Chalkboard"/>
                        </a:rPr>
                        <a:t>-H </a:t>
                      </a:r>
                      <a:r>
                        <a:rPr lang="fr-FR" sz="2400" dirty="0">
                          <a:latin typeface="Chalkboard"/>
                          <a:cs typeface="Chalkboard"/>
                        </a:rPr>
                        <a:t>’</a:t>
                      </a:r>
                      <a:r>
                        <a:rPr lang="en-US" sz="2400" dirty="0">
                          <a:latin typeface="Chalkboard"/>
                          <a:cs typeface="Chalkboard"/>
                        </a:rPr>
                        <a:t>12</a:t>
                      </a:r>
                      <a:br>
                        <a:rPr lang="en-US" sz="2400" dirty="0">
                          <a:latin typeface="Chalkboard"/>
                          <a:cs typeface="Chalkboard"/>
                        </a:rPr>
                      </a:br>
                      <a:r>
                        <a:rPr lang="en-US" sz="2400" dirty="0">
                          <a:latin typeface="Chalkboard"/>
                          <a:cs typeface="Chalkboard"/>
                        </a:rPr>
                        <a:t>BKS ‘13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9751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229" y="121023"/>
            <a:ext cx="8361438" cy="1429871"/>
          </a:xfrm>
        </p:spPr>
        <p:txBody>
          <a:bodyPr>
            <a:normAutofit fontScale="90000"/>
          </a:bodyPr>
          <a:lstStyle/>
          <a:p>
            <a:r>
              <a:rPr lang="en-US" smtClean="0"/>
              <a:t>simplest version: </a:t>
            </a:r>
            <a:r>
              <a:rPr lang="en-US" dirty="0" smtClean="0"/>
              <a:t>polynomial optimization over the simplex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1241" y="1793790"/>
            <a:ext cx="533657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Chalkboard"/>
                <a:cs typeface="Chalkboard"/>
              </a:rPr>
              <a:t>Δ</a:t>
            </a:r>
            <a:r>
              <a:rPr lang="en-US" sz="3200" baseline="-25000" dirty="0" err="1" smtClean="0">
                <a:latin typeface="Chalkboard"/>
                <a:cs typeface="Chalkboard"/>
              </a:rPr>
              <a:t>n</a:t>
            </a:r>
            <a:r>
              <a:rPr lang="en-US" sz="3200" dirty="0">
                <a:latin typeface="Chalkboard"/>
                <a:cs typeface="Chalkboard"/>
              </a:rPr>
              <a:t> </a:t>
            </a:r>
            <a:r>
              <a:rPr lang="en-US" sz="3200" dirty="0" smtClean="0">
                <a:latin typeface="Chalkboard"/>
                <a:cs typeface="Chalkboard"/>
              </a:rPr>
              <a:t>= {</a:t>
            </a:r>
            <a:r>
              <a:rPr lang="en-US" sz="3200" dirty="0" err="1" smtClean="0">
                <a:latin typeface="Chalkboard"/>
                <a:cs typeface="Chalkboard"/>
              </a:rPr>
              <a:t>p∈</a:t>
            </a:r>
            <a:r>
              <a:rPr lang="en-US" sz="3200" dirty="0" err="1" smtClean="0">
                <a:latin typeface="msbm10"/>
                <a:ea typeface="msbm10"/>
                <a:cs typeface="msbm10"/>
                <a:sym typeface="Wingdings"/>
              </a:rPr>
              <a:t>R</a:t>
            </a:r>
            <a:r>
              <a:rPr lang="en-US" sz="3200" baseline="30000" dirty="0" err="1" smtClean="0">
                <a:latin typeface="Chalkboard"/>
                <a:ea typeface="msbm10"/>
                <a:cs typeface="msbm10"/>
              </a:rPr>
              <a:t>n</a:t>
            </a:r>
            <a:r>
              <a:rPr lang="en-US" sz="3200" dirty="0" smtClean="0">
                <a:latin typeface="Chalkboard"/>
                <a:cs typeface="Chalkboard"/>
              </a:rPr>
              <a:t> : p≥0, ∑</a:t>
            </a:r>
            <a:r>
              <a:rPr lang="en-US" sz="3200" baseline="-25000" dirty="0" err="1" smtClean="0">
                <a:latin typeface="Chalkboard"/>
                <a:cs typeface="Chalkboard"/>
              </a:rPr>
              <a:t>i</a:t>
            </a:r>
            <a:r>
              <a:rPr lang="en-US" sz="3200" dirty="0" smtClean="0">
                <a:latin typeface="Chalkboard"/>
                <a:cs typeface="Chalkboard"/>
              </a:rPr>
              <a:t> p</a:t>
            </a:r>
            <a:r>
              <a:rPr lang="en-US" sz="3200" baseline="-25000" dirty="0" smtClean="0">
                <a:latin typeface="Chalkboard"/>
                <a:cs typeface="Chalkboard"/>
              </a:rPr>
              <a:t>i</a:t>
            </a:r>
            <a:r>
              <a:rPr lang="en-US" sz="3200" dirty="0" smtClean="0">
                <a:latin typeface="Chalkboard"/>
                <a:cs typeface="Chalkboard"/>
              </a:rPr>
              <a:t> = 1}</a:t>
            </a:r>
            <a:endParaRPr lang="en-US" sz="3200" dirty="0">
              <a:latin typeface="Chalkboard"/>
              <a:cs typeface="Chalkboar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994" y="2390661"/>
            <a:ext cx="8689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halkboard"/>
                <a:cs typeface="Chalkboard"/>
              </a:rPr>
              <a:t>Given homogenous degree-d poly f(p</a:t>
            </a:r>
            <a:r>
              <a:rPr lang="en-US" sz="2400" baseline="-25000" dirty="0" smtClean="0">
                <a:latin typeface="Chalkboard"/>
                <a:cs typeface="Chalkboard"/>
              </a:rPr>
              <a:t>1</a:t>
            </a:r>
            <a:r>
              <a:rPr lang="en-US" sz="2400" dirty="0" smtClean="0">
                <a:latin typeface="Chalkboard"/>
                <a:cs typeface="Chalkboard"/>
              </a:rPr>
              <a:t>, …, </a:t>
            </a:r>
            <a:r>
              <a:rPr lang="en-US" sz="2400" dirty="0" err="1">
                <a:latin typeface="Chalkboard"/>
                <a:cs typeface="Chalkboard"/>
              </a:rPr>
              <a:t>p</a:t>
            </a:r>
            <a:r>
              <a:rPr lang="en-US" sz="2400" baseline="-25000" dirty="0" err="1" smtClean="0">
                <a:latin typeface="Chalkboard"/>
                <a:cs typeface="Chalkboard"/>
              </a:rPr>
              <a:t>n</a:t>
            </a:r>
            <a:r>
              <a:rPr lang="en-US" sz="2400" dirty="0" smtClean="0">
                <a:latin typeface="Chalkboard"/>
                <a:cs typeface="Chalkboard"/>
              </a:rPr>
              <a:t>), find </a:t>
            </a:r>
            <a:r>
              <a:rPr lang="en-US" sz="2400" dirty="0" err="1" smtClean="0">
                <a:latin typeface="Chalkboard"/>
                <a:cs typeface="Chalkboard"/>
              </a:rPr>
              <a:t>max</a:t>
            </a:r>
            <a:r>
              <a:rPr lang="en-US" sz="2400" baseline="-25000" dirty="0" err="1" smtClean="0">
                <a:latin typeface="Chalkboard"/>
                <a:cs typeface="Chalkboard"/>
              </a:rPr>
              <a:t>p</a:t>
            </a:r>
            <a:r>
              <a:rPr lang="en-US" sz="2400" dirty="0" smtClean="0">
                <a:latin typeface="Chalkboard"/>
                <a:cs typeface="Chalkboard"/>
              </a:rPr>
              <a:t> f(p).</a:t>
            </a:r>
            <a:endParaRPr lang="en-US" sz="2400" dirty="0">
              <a:latin typeface="Chalkboard"/>
              <a:cs typeface="Chalkboard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01993" y="1572390"/>
            <a:ext cx="8527131" cy="1415134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>
              <a:latin typeface="Chalkboard"/>
              <a:cs typeface="Chalkboard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9229" y="3151321"/>
            <a:ext cx="7327441" cy="809357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solidFill>
                  <a:srgbClr val="E8950E"/>
                </a:solidFill>
                <a:latin typeface="Chalkboard"/>
                <a:cs typeface="Chalkboard"/>
              </a:rPr>
              <a:t>NP-complete</a:t>
            </a:r>
            <a:r>
              <a:rPr lang="en-US" sz="2400" dirty="0">
                <a:latin typeface="Chalkboard"/>
                <a:cs typeface="Chalkboard"/>
              </a:rPr>
              <a:t>: given graph G with clique number </a:t>
            </a:r>
            <a:r>
              <a:rPr lang="en-US" sz="2400" dirty="0">
                <a:solidFill>
                  <a:srgbClr val="FFFF00"/>
                </a:solidFill>
                <a:latin typeface="Chalkboard"/>
                <a:cs typeface="Chalkboard"/>
              </a:rPr>
              <a:t>α</a:t>
            </a:r>
            <a:r>
              <a:rPr lang="en-US" sz="2400" dirty="0">
                <a:latin typeface="Chalkboard"/>
                <a:cs typeface="Chalkboard"/>
              </a:rPr>
              <a:t>,</a:t>
            </a:r>
          </a:p>
          <a:p>
            <a:r>
              <a:rPr lang="en-US" sz="2400" dirty="0" err="1" smtClean="0">
                <a:latin typeface="Chalkboard"/>
                <a:cs typeface="Chalkboard"/>
              </a:rPr>
              <a:t>max</a:t>
            </a:r>
            <a:r>
              <a:rPr lang="en-US" sz="2400" baseline="-25000" dirty="0" err="1" smtClean="0">
                <a:latin typeface="Chalkboard"/>
                <a:cs typeface="Chalkboard"/>
              </a:rPr>
              <a:t>p</a:t>
            </a:r>
            <a:r>
              <a:rPr lang="en-US" sz="2400" baseline="-25000" dirty="0" smtClean="0">
                <a:latin typeface="Chalkboard"/>
                <a:cs typeface="Chalkboard"/>
              </a:rPr>
              <a:t> </a:t>
            </a:r>
            <a:r>
              <a:rPr lang="en-US" sz="2400" dirty="0" err="1" smtClean="0">
                <a:latin typeface="Chalkboard"/>
                <a:cs typeface="Chalkboard"/>
              </a:rPr>
              <a:t>p</a:t>
            </a:r>
            <a:r>
              <a:rPr lang="en-US" sz="2400" baseline="30000" dirty="0" err="1" smtClean="0">
                <a:latin typeface="Chalkboard"/>
                <a:cs typeface="Chalkboard"/>
              </a:rPr>
              <a:t>T</a:t>
            </a:r>
            <a:r>
              <a:rPr lang="en-US" sz="2400" dirty="0" err="1" smtClean="0">
                <a:latin typeface="Chalkboard"/>
                <a:cs typeface="Chalkboard"/>
              </a:rPr>
              <a:t>Ap</a:t>
            </a:r>
            <a:r>
              <a:rPr lang="en-US" sz="2400" dirty="0" smtClean="0">
                <a:latin typeface="Chalkboard"/>
                <a:cs typeface="Chalkboard"/>
              </a:rPr>
              <a:t> </a:t>
            </a:r>
            <a:r>
              <a:rPr lang="en-US" sz="2400" dirty="0">
                <a:latin typeface="Chalkboard"/>
                <a:cs typeface="Chalkboard"/>
              </a:rPr>
              <a:t>= 1 – 1/α</a:t>
            </a:r>
            <a:r>
              <a:rPr lang="en-US" sz="2400" dirty="0" smtClean="0">
                <a:latin typeface="Chalkboard"/>
                <a:cs typeface="Chalkboard"/>
              </a:rPr>
              <a:t>.    </a:t>
            </a:r>
            <a:r>
              <a:rPr lang="en-US" sz="2400" dirty="0">
                <a:latin typeface="Chalkboard"/>
                <a:cs typeface="Chalkboard"/>
              </a:rPr>
              <a:t> </a:t>
            </a:r>
            <a:r>
              <a:rPr lang="en-US" sz="2400" dirty="0" smtClean="0">
                <a:latin typeface="Chalkboard"/>
                <a:cs typeface="Chalkboard"/>
              </a:rPr>
              <a:t> [</a:t>
            </a:r>
            <a:r>
              <a:rPr lang="en-US" sz="2400" dirty="0" err="1" smtClean="0">
                <a:latin typeface="Chalkboard"/>
                <a:cs typeface="Chalkboard"/>
              </a:rPr>
              <a:t>Motzkin</a:t>
            </a:r>
            <a:r>
              <a:rPr lang="en-US" sz="2400" dirty="0" smtClean="0">
                <a:latin typeface="Chalkboard"/>
                <a:cs typeface="Chalkboard"/>
              </a:rPr>
              <a:t>-Strauss, ‘65]</a:t>
            </a:r>
            <a:endParaRPr lang="en-US" sz="2400" dirty="0">
              <a:latin typeface="Chalkboard"/>
              <a:cs typeface="Chalkboard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01993" y="4252694"/>
            <a:ext cx="8518673" cy="2351306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solidFill>
                  <a:schemeClr val="accent4"/>
                </a:solidFill>
                <a:latin typeface="Chalkboard"/>
                <a:cs typeface="Chalkboard"/>
              </a:rPr>
              <a:t>Approximation algorithms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halkboard"/>
                <a:cs typeface="Chalkboard"/>
              </a:rPr>
              <a:t>Net: Enumerate over all points in </a:t>
            </a:r>
            <a:r>
              <a:rPr lang="en-US" sz="2400" dirty="0" err="1">
                <a:solidFill>
                  <a:srgbClr val="FFFF00"/>
                </a:solidFill>
                <a:latin typeface="Chalkboard"/>
                <a:cs typeface="Chalkboard"/>
              </a:rPr>
              <a:t>Δ</a:t>
            </a:r>
            <a:r>
              <a:rPr lang="en-US" sz="2400" baseline="-25000" dirty="0" err="1">
                <a:solidFill>
                  <a:srgbClr val="FFFF00"/>
                </a:solidFill>
                <a:latin typeface="Chalkboard"/>
                <a:cs typeface="Chalkboard"/>
              </a:rPr>
              <a:t>n</a:t>
            </a:r>
            <a:r>
              <a:rPr lang="en-US" sz="2400" dirty="0">
                <a:solidFill>
                  <a:srgbClr val="FFFF00"/>
                </a:solidFill>
                <a:latin typeface="Chalkboard"/>
                <a:cs typeface="Chalkboard"/>
              </a:rPr>
              <a:t>(k)</a:t>
            </a:r>
            <a:r>
              <a:rPr lang="en-US" sz="2400" dirty="0">
                <a:latin typeface="Chalkboard"/>
                <a:cs typeface="Chalkboard"/>
              </a:rPr>
              <a:t> := </a:t>
            </a:r>
            <a:r>
              <a:rPr lang="en-US" sz="2400" dirty="0" err="1">
                <a:latin typeface="Chalkboard"/>
                <a:cs typeface="Chalkboard"/>
              </a:rPr>
              <a:t>Δ</a:t>
            </a:r>
            <a:r>
              <a:rPr lang="en-US" sz="2400" baseline="-25000" dirty="0" err="1">
                <a:latin typeface="Chalkboard"/>
                <a:cs typeface="Chalkboard"/>
              </a:rPr>
              <a:t>n</a:t>
            </a:r>
            <a:r>
              <a:rPr lang="en-US" sz="2400" dirty="0">
                <a:latin typeface="Chalkboard"/>
                <a:cs typeface="Chalkboard"/>
              </a:rPr>
              <a:t> ∩ </a:t>
            </a:r>
            <a:r>
              <a:rPr lang="en-US" sz="2400" dirty="0">
                <a:latin typeface="msbm10"/>
                <a:ea typeface="msbm10"/>
                <a:cs typeface="msbm10"/>
              </a:rPr>
              <a:t>Z</a:t>
            </a:r>
            <a:r>
              <a:rPr lang="en-US" sz="2400" baseline="30000" dirty="0">
                <a:latin typeface="Chalkboard"/>
                <a:ea typeface="msbm10"/>
                <a:cs typeface="msbm10"/>
              </a:rPr>
              <a:t>n</a:t>
            </a:r>
            <a:r>
              <a:rPr lang="en-US" sz="2400" dirty="0">
                <a:latin typeface="Chalkboard"/>
                <a:cs typeface="Chalkboard"/>
              </a:rPr>
              <a:t>/k.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halkboard"/>
                <a:cs typeface="Chalkboard"/>
              </a:rPr>
              <a:t>Hierarchy: min </a:t>
            </a:r>
            <a:r>
              <a:rPr lang="en-US" sz="2400" dirty="0" err="1">
                <a:latin typeface="Chalkboard"/>
                <a:cs typeface="Chalkboard"/>
              </a:rPr>
              <a:t>λs.t</a:t>
            </a:r>
            <a:r>
              <a:rPr lang="en-US" sz="2400" dirty="0">
                <a:latin typeface="Chalkboard"/>
                <a:cs typeface="Chalkboard"/>
              </a:rPr>
              <a:t>. (∑</a:t>
            </a:r>
            <a:r>
              <a:rPr lang="en-US" sz="2400" baseline="-25000" dirty="0" err="1">
                <a:latin typeface="Chalkboard"/>
                <a:cs typeface="Chalkboard"/>
              </a:rPr>
              <a:t>i</a:t>
            </a:r>
            <a:r>
              <a:rPr lang="en-US" sz="2400" dirty="0">
                <a:latin typeface="Chalkboard"/>
                <a:cs typeface="Chalkboard"/>
              </a:rPr>
              <a:t> </a:t>
            </a:r>
            <a:r>
              <a:rPr lang="en-US" sz="2400" dirty="0" smtClean="0">
                <a:latin typeface="Chalkboard"/>
                <a:cs typeface="Chalkboard"/>
              </a:rPr>
              <a:t>p</a:t>
            </a:r>
            <a:r>
              <a:rPr lang="en-US" sz="2400" baseline="-25000" dirty="0" smtClean="0">
                <a:latin typeface="Chalkboard"/>
                <a:cs typeface="Chalkboard"/>
              </a:rPr>
              <a:t>i</a:t>
            </a:r>
            <a:r>
              <a:rPr lang="en-US" sz="2400" dirty="0">
                <a:latin typeface="Chalkboard"/>
                <a:cs typeface="Chalkboard"/>
              </a:rPr>
              <a:t>)</a:t>
            </a:r>
            <a:r>
              <a:rPr lang="en-US" sz="2400" baseline="30000" dirty="0">
                <a:latin typeface="Chalkboard"/>
                <a:cs typeface="Chalkboard"/>
              </a:rPr>
              <a:t>k</a:t>
            </a:r>
            <a:r>
              <a:rPr lang="en-US" sz="2400" dirty="0">
                <a:latin typeface="Chalkboard"/>
                <a:cs typeface="Chalkboard"/>
              </a:rPr>
              <a:t> </a:t>
            </a:r>
            <a:r>
              <a:rPr lang="en-US" sz="2400" dirty="0" smtClean="0">
                <a:latin typeface="Chalkboard"/>
                <a:cs typeface="Chalkboard"/>
              </a:rPr>
              <a:t>(</a:t>
            </a:r>
            <a:r>
              <a:rPr lang="en-US" sz="2400" dirty="0" err="1">
                <a:latin typeface="Chalkboard"/>
                <a:cs typeface="Chalkboard"/>
              </a:rPr>
              <a:t>λ</a:t>
            </a:r>
            <a:r>
              <a:rPr lang="en-US" sz="2400" dirty="0">
                <a:latin typeface="Chalkboard"/>
                <a:cs typeface="Chalkboard"/>
              </a:rPr>
              <a:t>(∑</a:t>
            </a:r>
            <a:r>
              <a:rPr lang="en-US" sz="2400" baseline="-25000" dirty="0" err="1">
                <a:latin typeface="Chalkboard"/>
                <a:cs typeface="Chalkboard"/>
              </a:rPr>
              <a:t>i</a:t>
            </a:r>
            <a:r>
              <a:rPr lang="en-US" sz="2400" dirty="0">
                <a:latin typeface="Chalkboard"/>
                <a:cs typeface="Chalkboard"/>
              </a:rPr>
              <a:t> p</a:t>
            </a:r>
            <a:r>
              <a:rPr lang="en-US" sz="2400" baseline="-25000" dirty="0">
                <a:latin typeface="Chalkboard"/>
                <a:cs typeface="Chalkboard"/>
              </a:rPr>
              <a:t>i</a:t>
            </a:r>
            <a:r>
              <a:rPr lang="en-US" sz="2400" dirty="0">
                <a:latin typeface="Chalkboard"/>
                <a:cs typeface="Chalkboard"/>
              </a:rPr>
              <a:t>)</a:t>
            </a:r>
            <a:r>
              <a:rPr lang="en-US" sz="2400" baseline="30000" dirty="0">
                <a:latin typeface="Chalkboard"/>
                <a:cs typeface="Chalkboard"/>
              </a:rPr>
              <a:t>d</a:t>
            </a:r>
            <a:r>
              <a:rPr lang="en-US" sz="2400" dirty="0" smtClean="0">
                <a:latin typeface="Chalkboard"/>
                <a:cs typeface="Chalkboard"/>
              </a:rPr>
              <a:t>-f(p)) </a:t>
            </a:r>
            <a:r>
              <a:rPr lang="en-US" sz="2400" dirty="0">
                <a:latin typeface="Chalkboard"/>
                <a:cs typeface="Chalkboard"/>
              </a:rPr>
              <a:t>has all</a:t>
            </a:r>
            <a:br>
              <a:rPr lang="en-US" sz="2400" dirty="0">
                <a:latin typeface="Chalkboard"/>
                <a:cs typeface="Chalkboard"/>
              </a:rPr>
            </a:br>
            <a:r>
              <a:rPr lang="en-US" sz="2400" dirty="0">
                <a:latin typeface="Chalkboard"/>
                <a:cs typeface="Chalkboard"/>
              </a:rPr>
              <a:t>nonnegative coefficients</a:t>
            </a:r>
            <a:r>
              <a:rPr lang="en-US" sz="2400" dirty="0" smtClean="0">
                <a:latin typeface="Chalkboard"/>
                <a:cs typeface="Chalkboard"/>
              </a:rPr>
              <a:t>.</a:t>
            </a:r>
          </a:p>
          <a:p>
            <a:r>
              <a:rPr lang="en-US" sz="2400" dirty="0" err="1" smtClean="0">
                <a:solidFill>
                  <a:schemeClr val="accent4"/>
                </a:solidFill>
                <a:latin typeface="Chalkboard"/>
                <a:cs typeface="Chalkboard"/>
              </a:rPr>
              <a:t>Thm</a:t>
            </a:r>
            <a:r>
              <a:rPr lang="en-US" sz="2400" dirty="0" smtClean="0">
                <a:latin typeface="Chalkboard"/>
                <a:cs typeface="Chalkboard"/>
              </a:rPr>
              <a:t>: Each gives error ≤ (</a:t>
            </a:r>
            <a:r>
              <a:rPr lang="en-US" sz="2400" dirty="0" err="1" smtClean="0">
                <a:latin typeface="Chalkboard"/>
                <a:cs typeface="Chalkboard"/>
              </a:rPr>
              <a:t>max</a:t>
            </a:r>
            <a:r>
              <a:rPr lang="en-US" sz="2400" baseline="-25000" dirty="0" err="1" smtClean="0">
                <a:latin typeface="Chalkboard"/>
                <a:cs typeface="Chalkboard"/>
              </a:rPr>
              <a:t>p</a:t>
            </a:r>
            <a:r>
              <a:rPr lang="en-US" sz="2400" dirty="0" err="1" smtClean="0">
                <a:latin typeface="Chalkboard"/>
                <a:cs typeface="Chalkboard"/>
              </a:rPr>
              <a:t>f</a:t>
            </a:r>
            <a:r>
              <a:rPr lang="en-US" sz="2400" dirty="0" smtClean="0">
                <a:latin typeface="Chalkboard"/>
                <a:cs typeface="Chalkboard"/>
              </a:rPr>
              <a:t>(p)-</a:t>
            </a:r>
            <a:r>
              <a:rPr lang="en-US" sz="2400" dirty="0" err="1" smtClean="0">
                <a:latin typeface="Chalkboard"/>
                <a:cs typeface="Chalkboard"/>
              </a:rPr>
              <a:t>min</a:t>
            </a:r>
            <a:r>
              <a:rPr lang="en-US" sz="2400" baseline="-25000" dirty="0" err="1" smtClean="0">
                <a:latin typeface="Chalkboard"/>
                <a:cs typeface="Chalkboard"/>
              </a:rPr>
              <a:t>p</a:t>
            </a:r>
            <a:r>
              <a:rPr lang="en-US" sz="2400" dirty="0" err="1" smtClean="0">
                <a:latin typeface="Chalkboard"/>
                <a:cs typeface="Chalkboard"/>
              </a:rPr>
              <a:t>f</a:t>
            </a:r>
            <a:r>
              <a:rPr lang="en-US" sz="2400" dirty="0" smtClean="0">
                <a:latin typeface="Chalkboard"/>
                <a:cs typeface="Chalkboard"/>
              </a:rPr>
              <a:t>(p)) </a:t>
            </a:r>
            <a:r>
              <a:rPr lang="en-US" sz="2400" dirty="0" err="1" smtClean="0">
                <a:latin typeface="Chalkboard"/>
                <a:cs typeface="Chalkboard"/>
              </a:rPr>
              <a:t>exp</a:t>
            </a:r>
            <a:r>
              <a:rPr lang="en-US" sz="2400" dirty="0" smtClean="0">
                <a:latin typeface="Chalkboard"/>
                <a:cs typeface="Chalkboard"/>
              </a:rPr>
              <a:t>(d) / k</a:t>
            </a:r>
            <a:br>
              <a:rPr lang="en-US" sz="2400" dirty="0" smtClean="0">
                <a:latin typeface="Chalkboard"/>
                <a:cs typeface="Chalkboard"/>
              </a:rPr>
            </a:br>
            <a:r>
              <a:rPr lang="en-US" sz="2400" dirty="0" smtClean="0">
                <a:latin typeface="Chalkboard"/>
                <a:cs typeface="Chalkboard"/>
              </a:rPr>
              <a:t>in time </a:t>
            </a:r>
            <a:r>
              <a:rPr lang="en-US" sz="2400" dirty="0" err="1" smtClean="0">
                <a:latin typeface="Chalkboard"/>
                <a:cs typeface="Chalkboard"/>
              </a:rPr>
              <a:t>n</a:t>
            </a:r>
            <a:r>
              <a:rPr lang="en-US" sz="2400" baseline="30000" dirty="0" err="1" smtClean="0">
                <a:latin typeface="Chalkboard"/>
                <a:cs typeface="Chalkboard"/>
              </a:rPr>
              <a:t>O</a:t>
            </a:r>
            <a:r>
              <a:rPr lang="en-US" sz="2400" baseline="30000" dirty="0" smtClean="0">
                <a:latin typeface="Chalkboard"/>
                <a:cs typeface="Chalkboard"/>
              </a:rPr>
              <a:t>(k)</a:t>
            </a:r>
            <a:r>
              <a:rPr lang="en-US" sz="2400" dirty="0" smtClean="0">
                <a:latin typeface="Chalkboard"/>
                <a:cs typeface="Chalkboard"/>
              </a:rPr>
              <a:t>.             [de Klerk, Laurent, </a:t>
            </a:r>
            <a:r>
              <a:rPr lang="en-US" sz="2400" dirty="0" err="1" smtClean="0">
                <a:latin typeface="Chalkboard"/>
                <a:cs typeface="Chalkboard"/>
              </a:rPr>
              <a:t>Parrilo</a:t>
            </a:r>
            <a:r>
              <a:rPr lang="en-US" sz="2400" dirty="0" smtClean="0">
                <a:latin typeface="Chalkboard"/>
                <a:cs typeface="Chalkboard"/>
              </a:rPr>
              <a:t>, </a:t>
            </a:r>
            <a:r>
              <a:rPr lang="fr-FR" sz="2400" dirty="0" smtClean="0">
                <a:latin typeface="Chalkboard"/>
                <a:cs typeface="Chalkboard"/>
              </a:rPr>
              <a:t>’</a:t>
            </a:r>
            <a:r>
              <a:rPr lang="en-US" sz="2400" dirty="0" smtClean="0">
                <a:latin typeface="Chalkboard"/>
                <a:cs typeface="Chalkboard"/>
              </a:rPr>
              <a:t>06]</a:t>
            </a:r>
          </a:p>
        </p:txBody>
      </p:sp>
    </p:spTree>
    <p:extLst>
      <p:ext uri="{BB962C8B-B14F-4D97-AF65-F5344CB8AC3E}">
        <p14:creationId xmlns:p14="http://schemas.microsoft.com/office/powerpoint/2010/main" val="3832122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61618"/>
            <a:ext cx="7770813" cy="4257022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800" dirty="0" smtClean="0"/>
              <a:t>Application to unique games, small-set expansion, etc.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Tight hardness results, e.g. for </a:t>
            </a:r>
            <a:r>
              <a:rPr lang="en-US" sz="2800" dirty="0" err="1" smtClean="0"/>
              <a:t>h</a:t>
            </a:r>
            <a:r>
              <a:rPr lang="en-US" sz="2800" baseline="-25000" dirty="0" err="1" smtClean="0"/>
              <a:t>Sep</a:t>
            </a:r>
            <a:r>
              <a:rPr lang="en-US" sz="2800" dirty="0" smtClean="0"/>
              <a:t>.</a:t>
            </a:r>
            <a:endParaRPr lang="en-US" sz="2800" dirty="0"/>
          </a:p>
          <a:p>
            <a:pPr>
              <a:buFont typeface="Arial"/>
              <a:buChar char="•"/>
            </a:pPr>
            <a:r>
              <a:rPr lang="en-US" sz="2800" dirty="0"/>
              <a:t>What about operators with unknown factorization?</a:t>
            </a:r>
          </a:p>
          <a:p>
            <a:pPr>
              <a:buFont typeface="Arial"/>
              <a:buChar char="•"/>
            </a:pPr>
            <a:r>
              <a:rPr lang="en-US" sz="2800" dirty="0"/>
              <a:t>Explain the coincidences!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91631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8077200" cy="4257022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smtClean="0"/>
              <a:t>separable states and their complexity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approximating the set of separable states</a:t>
            </a:r>
          </a:p>
          <a:p>
            <a:pPr marL="457200" indent="-457200">
              <a:buAutoNum type="arabicPeriod"/>
            </a:pPr>
            <a:r>
              <a:rPr lang="en-US" dirty="0" smtClean="0"/>
              <a:t>approximating general operator norms</a:t>
            </a:r>
          </a:p>
          <a:p>
            <a:pPr marL="457200" indent="-457200">
              <a:buAutoNum type="arabicPeriod"/>
            </a:pPr>
            <a:r>
              <a:rPr lang="en-US" smtClean="0"/>
              <a:t>the simple case of the simplex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76374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entanglement and optimization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850332"/>
            <a:ext cx="642306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latin typeface="Chalkboard"/>
                <a:cs typeface="Chalkboard"/>
              </a:rPr>
              <a:t>Definition</a:t>
            </a:r>
            <a:r>
              <a:rPr lang="en-US" sz="2400" dirty="0" smtClean="0">
                <a:latin typeface="Chalkboard"/>
                <a:cs typeface="Chalkboard"/>
              </a:rPr>
              <a:t>: </a:t>
            </a:r>
            <a:r>
              <a:rPr lang="en-US" sz="2400" dirty="0" err="1" smtClean="0">
                <a:solidFill>
                  <a:srgbClr val="FFFF00"/>
                </a:solidFill>
                <a:latin typeface="Chalkboard"/>
                <a:cs typeface="Chalkboard"/>
              </a:rPr>
              <a:t>ρ</a:t>
            </a:r>
            <a:r>
              <a:rPr lang="en-US" sz="2400" dirty="0" smtClean="0">
                <a:latin typeface="Chalkboard"/>
                <a:cs typeface="Chalkboard"/>
              </a:rPr>
              <a:t> is separable (i.e. not entangled)</a:t>
            </a:r>
          </a:p>
          <a:p>
            <a:r>
              <a:rPr lang="en-US" sz="2400" dirty="0" smtClean="0">
                <a:latin typeface="Chalkboard"/>
                <a:cs typeface="Chalkboard"/>
              </a:rPr>
              <a:t>if it can be written as</a:t>
            </a:r>
          </a:p>
          <a:p>
            <a:r>
              <a:rPr lang="en-US" sz="2400" dirty="0">
                <a:latin typeface="Chalkboard"/>
                <a:cs typeface="Chalkboard"/>
              </a:rPr>
              <a:t>ρ = ∑</a:t>
            </a:r>
            <a:r>
              <a:rPr lang="en-US" sz="2400" baseline="-25000" dirty="0">
                <a:latin typeface="Chalkboard"/>
                <a:cs typeface="Chalkboard"/>
              </a:rPr>
              <a:t>i</a:t>
            </a:r>
            <a:r>
              <a:rPr lang="en-US" sz="2400" dirty="0">
                <a:latin typeface="Chalkboard"/>
                <a:cs typeface="Chalkboard"/>
              </a:rPr>
              <a:t> p</a:t>
            </a:r>
            <a:r>
              <a:rPr lang="en-US" sz="2400" baseline="-25000" dirty="0">
                <a:latin typeface="Chalkboard"/>
                <a:cs typeface="Chalkboard"/>
              </a:rPr>
              <a:t>i</a:t>
            </a:r>
            <a:r>
              <a:rPr lang="en-US" sz="2400" dirty="0">
                <a:latin typeface="Chalkboard"/>
                <a:cs typeface="Chalkboard"/>
              </a:rPr>
              <a:t> |v</a:t>
            </a:r>
            <a:r>
              <a:rPr lang="en-US" sz="2400" baseline="-25000" dirty="0">
                <a:latin typeface="Chalkboard"/>
                <a:cs typeface="Chalkboard"/>
              </a:rPr>
              <a:t>i</a:t>
            </a:r>
            <a:r>
              <a:rPr lang="en-US" sz="2400" dirty="0">
                <a:latin typeface="Chalkboard"/>
                <a:cs typeface="Chalkboard"/>
              </a:rPr>
              <a:t>⟩⟨v</a:t>
            </a:r>
            <a:r>
              <a:rPr lang="en-US" sz="2400" baseline="-25000" dirty="0">
                <a:latin typeface="Chalkboard"/>
                <a:cs typeface="Chalkboard"/>
              </a:rPr>
              <a:t>i</a:t>
            </a:r>
            <a:r>
              <a:rPr lang="en-US" sz="2400" dirty="0">
                <a:latin typeface="Chalkboard"/>
                <a:cs typeface="Chalkboard"/>
              </a:rPr>
              <a:t>| </a:t>
            </a:r>
            <a:r>
              <a:rPr lang="en-US" sz="2400" dirty="0">
                <a:latin typeface="Chalkboard"/>
                <a:ea typeface="msbm10"/>
                <a:cs typeface="msbm10"/>
              </a:rPr>
              <a:t>⊗</a:t>
            </a:r>
            <a:r>
              <a:rPr lang="en-US" sz="2400" dirty="0">
                <a:latin typeface="Chalkboard"/>
                <a:cs typeface="Chalkboard"/>
              </a:rPr>
              <a:t> |w</a:t>
            </a:r>
            <a:r>
              <a:rPr lang="en-US" sz="2400" baseline="-25000" dirty="0">
                <a:latin typeface="Chalkboard"/>
                <a:cs typeface="Chalkboard"/>
              </a:rPr>
              <a:t>i</a:t>
            </a:r>
            <a:r>
              <a:rPr lang="en-US" sz="2400" dirty="0">
                <a:latin typeface="Chalkboard"/>
                <a:cs typeface="Chalkboard"/>
              </a:rPr>
              <a:t>⟩⟨w</a:t>
            </a:r>
            <a:r>
              <a:rPr lang="en-US" sz="2400" baseline="-25000" dirty="0">
                <a:latin typeface="Chalkboard"/>
                <a:cs typeface="Chalkboard"/>
              </a:rPr>
              <a:t>i</a:t>
            </a:r>
            <a:r>
              <a:rPr lang="en-US" sz="2400" dirty="0">
                <a:latin typeface="Chalkboard"/>
                <a:cs typeface="Chalkboard"/>
              </a:rPr>
              <a:t>| </a:t>
            </a:r>
            <a:endParaRPr lang="en-US" sz="2400" dirty="0" smtClean="0">
              <a:latin typeface="Chalkboard"/>
              <a:cs typeface="Chalkboard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14704" y="3225032"/>
            <a:ext cx="1748689" cy="1541629"/>
            <a:chOff x="1143000" y="3251768"/>
            <a:chExt cx="1748689" cy="1541629"/>
          </a:xfrm>
        </p:grpSpPr>
        <p:sp>
          <p:nvSpPr>
            <p:cNvPr id="9" name="TextBox 8"/>
            <p:cNvSpPr txBox="1"/>
            <p:nvPr/>
          </p:nvSpPr>
          <p:spPr>
            <a:xfrm>
              <a:off x="1143000" y="3962400"/>
              <a:ext cx="17486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halkboard"/>
                  <a:cs typeface="Chalkboard"/>
                </a:rPr>
                <a:t>probability</a:t>
              </a:r>
              <a:br>
                <a:rPr lang="en-US" sz="2400" dirty="0" smtClean="0">
                  <a:latin typeface="Chalkboard"/>
                  <a:cs typeface="Chalkboard"/>
                </a:rPr>
              </a:br>
              <a:r>
                <a:rPr lang="en-US" sz="2400" dirty="0" smtClean="0">
                  <a:latin typeface="Chalkboard"/>
                  <a:cs typeface="Chalkboard"/>
                </a:rPr>
                <a:t>distribution</a:t>
              </a:r>
            </a:p>
          </p:txBody>
        </p:sp>
        <p:cxnSp>
          <p:nvCxnSpPr>
            <p:cNvPr id="11" name="Straight Arrow Connector 10"/>
            <p:cNvCxnSpPr>
              <a:stCxn id="9" idx="0"/>
            </p:cNvCxnSpPr>
            <p:nvPr/>
          </p:nvCxnSpPr>
          <p:spPr>
            <a:xfrm flipV="1">
              <a:off x="2017345" y="3251768"/>
              <a:ext cx="434922" cy="7106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572096" y="3225032"/>
            <a:ext cx="1829967" cy="1408093"/>
            <a:chOff x="3240496" y="3225032"/>
            <a:chExt cx="1829967" cy="1408093"/>
          </a:xfrm>
        </p:grpSpPr>
        <p:sp>
          <p:nvSpPr>
            <p:cNvPr id="14" name="TextBox 13"/>
            <p:cNvSpPr txBox="1"/>
            <p:nvPr/>
          </p:nvSpPr>
          <p:spPr>
            <a:xfrm>
              <a:off x="3240496" y="4171460"/>
              <a:ext cx="18299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halkboard"/>
                  <a:cs typeface="Chalkboard"/>
                </a:rPr>
                <a:t>unit vectors</a:t>
              </a:r>
            </a:p>
          </p:txBody>
        </p:sp>
        <p:cxnSp>
          <p:nvCxnSpPr>
            <p:cNvPr id="16" name="Straight Arrow Connector 15"/>
            <p:cNvCxnSpPr>
              <a:stCxn id="14" idx="0"/>
            </p:cNvCxnSpPr>
            <p:nvPr/>
          </p:nvCxnSpPr>
          <p:spPr>
            <a:xfrm flipH="1" flipV="1">
              <a:off x="3240497" y="3251768"/>
              <a:ext cx="914983" cy="91969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 flipV="1">
              <a:off x="4155480" y="3225032"/>
              <a:ext cx="114092" cy="94642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ounded Rectangle 7"/>
          <p:cNvSpPr/>
          <p:nvPr/>
        </p:nvSpPr>
        <p:spPr>
          <a:xfrm>
            <a:off x="262905" y="4880334"/>
            <a:ext cx="8641235" cy="817143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>
                <a:solidFill>
                  <a:schemeClr val="accent4"/>
                </a:solidFill>
                <a:latin typeface="Chalkboard"/>
                <a:cs typeface="Chalkboard"/>
              </a:rPr>
              <a:t>Weak membership problem</a:t>
            </a:r>
            <a:r>
              <a:rPr lang="en-US" sz="2400">
                <a:latin typeface="Chalkboard"/>
                <a:cs typeface="Chalkboard"/>
              </a:rPr>
              <a:t>: Given </a:t>
            </a:r>
            <a:r>
              <a:rPr lang="en-US" sz="2400" dirty="0">
                <a:latin typeface="Chalkboard"/>
                <a:cs typeface="Chalkboard"/>
              </a:rPr>
              <a:t>ρ and the promise that</a:t>
            </a:r>
            <a:br>
              <a:rPr lang="en-US" sz="2400" dirty="0">
                <a:latin typeface="Chalkboard"/>
                <a:cs typeface="Chalkboard"/>
              </a:rPr>
            </a:br>
            <a:r>
              <a:rPr lang="en-US" sz="2400" dirty="0">
                <a:latin typeface="Chalkboard"/>
                <a:cs typeface="Chalkboard"/>
              </a:rPr>
              <a:t>ρ∈Sep or ρ is far from Sep, determine which is the case.</a:t>
            </a:r>
            <a:endParaRPr lang="en-US" sz="2400">
              <a:latin typeface="Chalkboard"/>
              <a:cs typeface="Chalkboard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571316" y="2750655"/>
            <a:ext cx="4149351" cy="1035934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latin typeface="Chalkboard"/>
                <a:cs typeface="Chalkboard"/>
              </a:rPr>
              <a:t>Sep = </a:t>
            </a:r>
            <a:r>
              <a:rPr lang="en-US" sz="2400" dirty="0" err="1">
                <a:latin typeface="Chalkboard"/>
                <a:cs typeface="Chalkboard"/>
              </a:rPr>
              <a:t>conv</a:t>
            </a:r>
            <a:r>
              <a:rPr lang="en-US" sz="2400" dirty="0">
                <a:latin typeface="Chalkboard"/>
                <a:cs typeface="Chalkboard"/>
              </a:rPr>
              <a:t>{|v⟩⟨v| </a:t>
            </a:r>
            <a:r>
              <a:rPr lang="en-US" sz="2400" dirty="0">
                <a:latin typeface="Chalkboard"/>
                <a:ea typeface="msbm10"/>
                <a:cs typeface="msbm10"/>
              </a:rPr>
              <a:t>⊗</a:t>
            </a:r>
            <a:r>
              <a:rPr lang="en-US" sz="2400" dirty="0">
                <a:latin typeface="Chalkboard"/>
                <a:cs typeface="Chalkboard"/>
              </a:rPr>
              <a:t> |w⟩⟨w|</a:t>
            </a:r>
            <a:r>
              <a:rPr lang="en-US" sz="2400" dirty="0" smtClean="0">
                <a:latin typeface="Chalkboard"/>
                <a:ea typeface="msbm10"/>
                <a:cs typeface="msbm10"/>
              </a:rPr>
              <a:t>}</a:t>
            </a:r>
          </a:p>
          <a:p>
            <a:r>
              <a:rPr lang="en-US" sz="2400" dirty="0">
                <a:latin typeface="Chalkboard"/>
                <a:ea typeface="msbm10"/>
                <a:cs typeface="msbm10"/>
              </a:rPr>
              <a:t> </a:t>
            </a:r>
            <a:r>
              <a:rPr lang="en-US" sz="2400" dirty="0" smtClean="0">
                <a:latin typeface="Chalkboard"/>
                <a:ea typeface="msbm10"/>
                <a:cs typeface="msbm10"/>
              </a:rPr>
              <a:t>    = </a:t>
            </a:r>
            <a:r>
              <a:rPr lang="en-US" sz="2400" dirty="0" err="1" smtClean="0">
                <a:latin typeface="Chalkboard"/>
                <a:ea typeface="msbm10"/>
                <a:cs typeface="msbm10"/>
              </a:rPr>
              <a:t>conv</a:t>
            </a:r>
            <a:r>
              <a:rPr lang="en-US" sz="2400" dirty="0" smtClean="0">
                <a:latin typeface="Chalkboard"/>
                <a:ea typeface="msbm10"/>
                <a:cs typeface="msbm10"/>
              </a:rPr>
              <a:t>{</a:t>
            </a:r>
            <a:r>
              <a:rPr lang="en-US" sz="2400" dirty="0" err="1" smtClean="0">
                <a:latin typeface="Chalkboard"/>
                <a:ea typeface="msbm10"/>
                <a:cs typeface="msbm10"/>
              </a:rPr>
              <a:t>α⊗β</a:t>
            </a:r>
            <a:r>
              <a:rPr lang="en-US" sz="2400" dirty="0" smtClean="0">
                <a:latin typeface="Chalkboard"/>
                <a:ea typeface="msbm10"/>
                <a:cs typeface="msbm10"/>
              </a:rPr>
              <a:t>}</a:t>
            </a:r>
          </a:p>
          <a:p>
            <a:pPr algn="ctr"/>
            <a:r>
              <a:rPr lang="en-US" sz="2400" baseline="-25000" dirty="0" smtClean="0">
                <a:latin typeface="Chalkboard"/>
                <a:ea typeface="msbm10"/>
                <a:cs typeface="msbm10"/>
              </a:rPr>
              <a:t>=</a:t>
            </a:r>
            <a:endParaRPr lang="en-US" sz="2400" baseline="-25000" dirty="0">
              <a:latin typeface="Chalkboard"/>
              <a:cs typeface="Chalkboard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55688" y="5976793"/>
            <a:ext cx="7364941" cy="613932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>
                <a:solidFill>
                  <a:srgbClr val="E8950E"/>
                </a:solidFill>
                <a:latin typeface="Chalkboard"/>
                <a:cs typeface="Chalkboard"/>
              </a:rPr>
              <a:t>Optimization</a:t>
            </a:r>
            <a:r>
              <a:rPr lang="en-US" sz="2400">
                <a:latin typeface="Chalkboard"/>
                <a:cs typeface="Chalkboard"/>
              </a:rPr>
              <a:t>: 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h</a:t>
            </a:r>
            <a:r>
              <a:rPr lang="en-US" sz="2400" baseline="-25000">
                <a:solidFill>
                  <a:srgbClr val="FFFF00"/>
                </a:solidFill>
                <a:latin typeface="Chalkboard"/>
                <a:cs typeface="Chalkboard"/>
              </a:rPr>
              <a:t>Sep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(M)</a:t>
            </a:r>
            <a:r>
              <a:rPr lang="en-US" sz="2400">
                <a:latin typeface="Chalkboard"/>
                <a:cs typeface="Chalkboard"/>
              </a:rPr>
              <a:t> := max { tr[Mρ] : ρ∈Sep }</a:t>
            </a:r>
          </a:p>
        </p:txBody>
      </p:sp>
    </p:spTree>
    <p:extLst>
      <p:ext uri="{BB962C8B-B14F-4D97-AF65-F5344CB8AC3E}">
        <p14:creationId xmlns:p14="http://schemas.microsoft.com/office/powerpoint/2010/main" val="3606344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45157"/>
            <a:ext cx="7770813" cy="1429871"/>
          </a:xfrm>
        </p:spPr>
        <p:txBody>
          <a:bodyPr/>
          <a:lstStyle/>
          <a:p>
            <a:r>
              <a:rPr lang="en-US" dirty="0" smtClean="0"/>
              <a:t>complexity of </a:t>
            </a:r>
            <a:r>
              <a:rPr lang="en-US" dirty="0" err="1" smtClean="0"/>
              <a:t>h</a:t>
            </a:r>
            <a:r>
              <a:rPr lang="en-US" baseline="-25000" dirty="0" err="1" smtClean="0"/>
              <a:t>Sep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6932" y="2947703"/>
            <a:ext cx="819968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  <a:latin typeface="Chalkboard"/>
                <a:cs typeface="Chalkboard"/>
              </a:rPr>
              <a:t>h</a:t>
            </a:r>
            <a:r>
              <a:rPr lang="en-US" sz="2400" baseline="-25000" dirty="0" err="1" smtClean="0">
                <a:solidFill>
                  <a:srgbClr val="FFFF00"/>
                </a:solidFill>
                <a:latin typeface="Chalkboard"/>
                <a:cs typeface="Chalkboard"/>
              </a:rPr>
              <a:t>Sep</a:t>
            </a:r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(M) ± 0.99 ||M||</a:t>
            </a:r>
            <a:r>
              <a:rPr lang="en-US" sz="2400" baseline="-25000" dirty="0" smtClean="0">
                <a:solidFill>
                  <a:srgbClr val="FFFF00"/>
                </a:solidFill>
                <a:latin typeface="Chalkboard"/>
                <a:cs typeface="Chalkboard"/>
              </a:rPr>
              <a:t>op</a:t>
            </a:r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 at least as hard as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halkboard"/>
                <a:cs typeface="Chalkboard"/>
              </a:rPr>
              <a:t>planted clique                          </a:t>
            </a:r>
            <a:r>
              <a:rPr lang="en-US" sz="2000" dirty="0" smtClean="0">
                <a:solidFill>
                  <a:schemeClr val="tx2"/>
                </a:solidFill>
                <a:latin typeface="Chalkboard"/>
                <a:cs typeface="Chalkboard"/>
              </a:rPr>
              <a:t>[Brubaker, </a:t>
            </a:r>
            <a:r>
              <a:rPr lang="en-US" sz="2000" dirty="0" err="1" smtClean="0">
                <a:solidFill>
                  <a:schemeClr val="tx2"/>
                </a:solidFill>
                <a:latin typeface="Chalkboard"/>
                <a:cs typeface="Chalkboard"/>
              </a:rPr>
              <a:t>Vempala</a:t>
            </a:r>
            <a:r>
              <a:rPr lang="en-US" sz="2000" dirty="0" smtClean="0">
                <a:solidFill>
                  <a:schemeClr val="tx2"/>
                </a:solidFill>
                <a:latin typeface="Chalkboard"/>
                <a:cs typeface="Chalkboard"/>
              </a:rPr>
              <a:t> ‘09]</a:t>
            </a:r>
            <a:endParaRPr lang="en-US" sz="2400" dirty="0" smtClean="0">
              <a:solidFill>
                <a:schemeClr val="tx2"/>
              </a:solidFill>
              <a:latin typeface="Chalkboard"/>
              <a:cs typeface="Chalkboard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halkboard"/>
                <a:cs typeface="Chalkboard"/>
              </a:rPr>
              <a:t>3-SAT[log</a:t>
            </a:r>
            <a:r>
              <a:rPr lang="en-US" sz="2400" baseline="30000" dirty="0" smtClean="0">
                <a:latin typeface="Chalkboard"/>
                <a:cs typeface="Chalkboard"/>
              </a:rPr>
              <a:t>2</a:t>
            </a:r>
            <a:r>
              <a:rPr lang="en-US" sz="2400" dirty="0" smtClean="0">
                <a:latin typeface="Chalkboard"/>
                <a:cs typeface="Chalkboard"/>
              </a:rPr>
              <a:t>(n) / </a:t>
            </a:r>
            <a:r>
              <a:rPr lang="en-US" sz="2400" dirty="0" err="1" smtClean="0">
                <a:latin typeface="Chalkboard"/>
                <a:cs typeface="Chalkboard"/>
              </a:rPr>
              <a:t>polyloglog</a:t>
            </a:r>
            <a:r>
              <a:rPr lang="en-US" sz="2400" dirty="0" smtClean="0">
                <a:latin typeface="Chalkboard"/>
                <a:cs typeface="Chalkboard"/>
              </a:rPr>
              <a:t>(n)]         </a:t>
            </a:r>
            <a:r>
              <a:rPr lang="en-US" sz="2000" dirty="0" smtClean="0">
                <a:solidFill>
                  <a:schemeClr val="tx2"/>
                </a:solidFill>
                <a:latin typeface="Chalkboard"/>
                <a:cs typeface="Chalkboard"/>
              </a:rPr>
              <a:t>[H, </a:t>
            </a:r>
            <a:r>
              <a:rPr lang="en-US" sz="2000" dirty="0" err="1" smtClean="0">
                <a:solidFill>
                  <a:schemeClr val="tx2"/>
                </a:solidFill>
                <a:latin typeface="Chalkboard"/>
                <a:cs typeface="Chalkboard"/>
              </a:rPr>
              <a:t>Montanaro</a:t>
            </a:r>
            <a:r>
              <a:rPr lang="en-US" sz="2000" dirty="0" smtClean="0">
                <a:solidFill>
                  <a:schemeClr val="tx2"/>
                </a:solidFill>
                <a:latin typeface="Chalkboard"/>
                <a:cs typeface="Chalkboard"/>
              </a:rPr>
              <a:t> ‘10]</a:t>
            </a:r>
            <a:r>
              <a:rPr lang="en-US" sz="2400" dirty="0" smtClean="0">
                <a:latin typeface="Chalkboard"/>
                <a:cs typeface="Chalkboard"/>
              </a:rPr>
              <a:t> </a:t>
            </a:r>
            <a:endParaRPr lang="en-US" sz="2400" dirty="0">
              <a:latin typeface="Chalkboard"/>
              <a:cs typeface="Chalkboar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932" y="4409685"/>
            <a:ext cx="85587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  <a:latin typeface="Chalkboard"/>
                <a:cs typeface="Chalkboard"/>
              </a:rPr>
              <a:t>h</a:t>
            </a:r>
            <a:r>
              <a:rPr lang="en-US" sz="2400" baseline="-25000" dirty="0" err="1" smtClean="0">
                <a:solidFill>
                  <a:srgbClr val="FFFF00"/>
                </a:solidFill>
                <a:latin typeface="Chalkboard"/>
                <a:cs typeface="Chalkboard"/>
              </a:rPr>
              <a:t>Sep</a:t>
            </a:r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(M) ± 0.99 </a:t>
            </a:r>
            <a:r>
              <a:rPr lang="en-US" sz="2400" dirty="0" err="1" smtClean="0">
                <a:solidFill>
                  <a:srgbClr val="FFFF00"/>
                </a:solidFill>
                <a:latin typeface="Chalkboard"/>
                <a:cs typeface="Chalkboard"/>
              </a:rPr>
              <a:t>h</a:t>
            </a:r>
            <a:r>
              <a:rPr lang="en-US" sz="2400" baseline="-25000" dirty="0" err="1" smtClean="0">
                <a:solidFill>
                  <a:srgbClr val="FFFF00"/>
                </a:solidFill>
                <a:latin typeface="Chalkboard"/>
                <a:cs typeface="Chalkboard"/>
              </a:rPr>
              <a:t>Sep</a:t>
            </a:r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(M) at least as hard as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halkboard"/>
                <a:cs typeface="Chalkboard"/>
              </a:rPr>
              <a:t>small-set expansion </a:t>
            </a:r>
            <a:r>
              <a:rPr lang="en-US" sz="2000" dirty="0" smtClean="0">
                <a:solidFill>
                  <a:schemeClr val="tx2"/>
                </a:solidFill>
                <a:latin typeface="Chalkboard"/>
                <a:cs typeface="Chalkboard"/>
              </a:rPr>
              <a:t>[Barak, </a:t>
            </a:r>
            <a:r>
              <a:rPr lang="en-US" sz="2000" dirty="0" err="1" smtClean="0">
                <a:solidFill>
                  <a:schemeClr val="tx2"/>
                </a:solidFill>
                <a:latin typeface="Chalkboard"/>
                <a:cs typeface="Chalkboard"/>
              </a:rPr>
              <a:t>Brandão</a:t>
            </a:r>
            <a:r>
              <a:rPr lang="en-US" sz="2000" dirty="0" smtClean="0">
                <a:solidFill>
                  <a:schemeClr val="tx2"/>
                </a:solidFill>
                <a:latin typeface="Chalkboard"/>
                <a:cs typeface="Chalkboard"/>
              </a:rPr>
              <a:t>, H, </a:t>
            </a:r>
            <a:r>
              <a:rPr lang="en-US" sz="2000" dirty="0" err="1" smtClean="0">
                <a:solidFill>
                  <a:schemeClr val="tx2"/>
                </a:solidFill>
                <a:latin typeface="Chalkboard"/>
                <a:cs typeface="Chalkboard"/>
              </a:rPr>
              <a:t>Kelner</a:t>
            </a:r>
            <a:r>
              <a:rPr lang="en-US" sz="2000" dirty="0" smtClean="0">
                <a:solidFill>
                  <a:schemeClr val="tx2"/>
                </a:solidFill>
                <a:latin typeface="Chalkboard"/>
                <a:cs typeface="Chalkboard"/>
              </a:rPr>
              <a:t>, </a:t>
            </a:r>
            <a:r>
              <a:rPr lang="en-US" sz="2000" dirty="0" err="1" smtClean="0">
                <a:solidFill>
                  <a:schemeClr val="tx2"/>
                </a:solidFill>
                <a:latin typeface="Chalkboard"/>
                <a:cs typeface="Chalkboard"/>
              </a:rPr>
              <a:t>Steurer</a:t>
            </a:r>
            <a:r>
              <a:rPr lang="en-US" sz="2000" dirty="0" smtClean="0">
                <a:solidFill>
                  <a:schemeClr val="tx2"/>
                </a:solidFill>
                <a:latin typeface="Chalkboard"/>
                <a:cs typeface="Chalkboard"/>
              </a:rPr>
              <a:t>, Zhou ‘12]</a:t>
            </a:r>
            <a:r>
              <a:rPr lang="en-US" sz="2400" dirty="0" smtClean="0">
                <a:latin typeface="Chalkboard"/>
                <a:cs typeface="Chalkboard"/>
              </a:rPr>
              <a:t> </a:t>
            </a:r>
            <a:endParaRPr lang="en-US" sz="2400" dirty="0">
              <a:latin typeface="Chalkboard"/>
              <a:cs typeface="Chalkboar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6932" y="1879845"/>
            <a:ext cx="84561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  <a:latin typeface="Chalkboard"/>
                <a:cs typeface="Chalkboard"/>
              </a:rPr>
              <a:t>h</a:t>
            </a:r>
            <a:r>
              <a:rPr lang="en-US" sz="2400" baseline="-25000" dirty="0" err="1" smtClean="0">
                <a:solidFill>
                  <a:srgbClr val="FFFF00"/>
                </a:solidFill>
                <a:latin typeface="Chalkboard"/>
                <a:cs typeface="Chalkboard"/>
              </a:rPr>
              <a:t>Sep</a:t>
            </a:r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(M) ± ||M||</a:t>
            </a:r>
            <a:r>
              <a:rPr lang="en-US" sz="2400" baseline="-25000" dirty="0">
                <a:solidFill>
                  <a:srgbClr val="FFFF00"/>
                </a:solidFill>
                <a:latin typeface="Chalkboard"/>
                <a:cs typeface="Chalkboard"/>
              </a:rPr>
              <a:t>op</a:t>
            </a:r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 / poly(n) at least as hard as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halkboard"/>
                <a:cs typeface="Chalkboard"/>
              </a:rPr>
              <a:t>3-SAT[n]          </a:t>
            </a:r>
            <a:r>
              <a:rPr lang="en-US" sz="2000" dirty="0" smtClean="0">
                <a:solidFill>
                  <a:schemeClr val="tx2"/>
                </a:solidFill>
                <a:latin typeface="Chalkboard"/>
                <a:cs typeface="Chalkboard"/>
              </a:rPr>
              <a:t>[</a:t>
            </a:r>
            <a:r>
              <a:rPr lang="en-US" sz="2000" dirty="0" err="1" smtClean="0">
                <a:solidFill>
                  <a:schemeClr val="tx2"/>
                </a:solidFill>
                <a:latin typeface="Chalkboard"/>
                <a:cs typeface="Chalkboard"/>
              </a:rPr>
              <a:t>Gurvits</a:t>
            </a:r>
            <a:r>
              <a:rPr lang="en-US" sz="2000" dirty="0" smtClean="0">
                <a:solidFill>
                  <a:schemeClr val="tx2"/>
                </a:solidFill>
                <a:latin typeface="Chalkboard"/>
                <a:cs typeface="Chalkboard"/>
              </a:rPr>
              <a:t> ‘03], [Le Gall, Nakagawa, Nishimura ‘12]</a:t>
            </a:r>
            <a:endParaRPr lang="en-US" sz="2000" dirty="0">
              <a:solidFill>
                <a:schemeClr val="tx2"/>
              </a:solidFill>
              <a:latin typeface="Chalkboard"/>
              <a:cs typeface="Chalkboar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9824" y="1175047"/>
            <a:ext cx="5785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halkboard"/>
                <a:cs typeface="Chalkboard"/>
              </a:rPr>
              <a:t>Suppose local systems have dimension n.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56932" y="5264593"/>
            <a:ext cx="6919694" cy="1292662"/>
            <a:chOff x="256932" y="5264593"/>
            <a:chExt cx="6919694" cy="1292662"/>
          </a:xfrm>
        </p:grpSpPr>
        <p:sp>
          <p:nvSpPr>
            <p:cNvPr id="8" name="TextBox 7"/>
            <p:cNvSpPr txBox="1"/>
            <p:nvPr/>
          </p:nvSpPr>
          <p:spPr>
            <a:xfrm>
              <a:off x="256932" y="5726258"/>
              <a:ext cx="691969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rgbClr val="FFFF00"/>
                  </a:solidFill>
                  <a:latin typeface="Chalkboard"/>
                  <a:cs typeface="Chalkboard"/>
                </a:rPr>
                <a:t>h</a:t>
              </a:r>
              <a:r>
                <a:rPr lang="en-US" sz="2400" baseline="-25000" dirty="0" err="1" smtClean="0">
                  <a:solidFill>
                    <a:srgbClr val="FFFF00"/>
                  </a:solidFill>
                  <a:latin typeface="Chalkboard"/>
                  <a:cs typeface="Chalkboard"/>
                </a:rPr>
                <a:t>Sep(√n parties)</a:t>
              </a:r>
              <a:r>
                <a:rPr lang="en-US" sz="2400" dirty="0" smtClean="0">
                  <a:solidFill>
                    <a:srgbClr val="FFFF00"/>
                  </a:solidFill>
                  <a:latin typeface="Chalkboard"/>
                  <a:cs typeface="Chalkboard"/>
                </a:rPr>
                <a:t>(M) ± 0.99 ||M||</a:t>
              </a:r>
              <a:r>
                <a:rPr lang="en-US" sz="2400" baseline="-25000" dirty="0">
                  <a:solidFill>
                    <a:srgbClr val="FFFF00"/>
                  </a:solidFill>
                  <a:latin typeface="Chalkboard"/>
                  <a:cs typeface="Chalkboard"/>
                </a:rPr>
                <a:t>op</a:t>
              </a:r>
              <a:r>
                <a:rPr lang="en-US" sz="2400" dirty="0" smtClean="0">
                  <a:solidFill>
                    <a:srgbClr val="FFFF00"/>
                  </a:solidFill>
                  <a:latin typeface="Chalkboard"/>
                  <a:cs typeface="Chalkboard"/>
                </a:rPr>
                <a:t> at least as hard as</a:t>
              </a:r>
            </a:p>
            <a:p>
              <a:pPr marL="342900" indent="-342900">
                <a:buFont typeface="Arial"/>
                <a:buChar char="•"/>
              </a:pPr>
              <a:r>
                <a:rPr lang="en-US" sz="2400" dirty="0" smtClean="0">
                  <a:latin typeface="Chalkboard"/>
                  <a:cs typeface="Chalkboard"/>
                </a:rPr>
                <a:t>3-SAT[n]          </a:t>
              </a:r>
              <a:r>
                <a:rPr lang="en-US" sz="2000" dirty="0" smtClean="0">
                  <a:solidFill>
                    <a:schemeClr val="tx2"/>
                  </a:solidFill>
                  <a:latin typeface="Chalkboard"/>
                  <a:cs typeface="Chalkboard"/>
                </a:rPr>
                <a:t> 			[Chen, Drucker ‘10]</a:t>
              </a:r>
              <a:endParaRPr lang="en-US" sz="2000" dirty="0">
                <a:solidFill>
                  <a:schemeClr val="tx2"/>
                </a:solidFill>
                <a:latin typeface="Chalkboard"/>
                <a:cs typeface="Chalkboard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19917" y="5264593"/>
              <a:ext cx="25186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Chalkboard"/>
                  <a:cs typeface="Chalkboard"/>
                </a:rPr>
                <a:t>multipartite case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4215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 smtClean="0">
                <a:solidFill>
                  <a:srgbClr val="FFFFFF"/>
                </a:solidFill>
                <a:latin typeface="Chalkboard"/>
                <a:cs typeface="Chalkboard"/>
              </a:rPr>
              <a:t>A hierachy of tests for entanglement</a:t>
            </a:r>
          </a:p>
        </p:txBody>
      </p:sp>
      <p:sp>
        <p:nvSpPr>
          <p:cNvPr id="2" name="Oval 1"/>
          <p:cNvSpPr/>
          <p:nvPr/>
        </p:nvSpPr>
        <p:spPr>
          <a:xfrm>
            <a:off x="2834114" y="4692327"/>
            <a:ext cx="2446422" cy="909047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halkboard"/>
                <a:cs typeface="Chalkboard"/>
              </a:rPr>
              <a:t>separable = </a:t>
            </a:r>
            <a:br>
              <a:rPr lang="en-US">
                <a:latin typeface="Chalkboard"/>
                <a:cs typeface="Chalkboard"/>
              </a:rPr>
            </a:br>
            <a:r>
              <a:rPr lang="en-US">
                <a:latin typeface="Chalkboard"/>
                <a:cs typeface="Chalkboard"/>
              </a:rPr>
              <a:t>∞-extendable</a:t>
            </a:r>
            <a:br>
              <a:rPr lang="en-US">
                <a:latin typeface="Chalkboard"/>
                <a:cs typeface="Chalkboard"/>
              </a:rPr>
            </a:br>
            <a:endParaRPr lang="en-US">
              <a:latin typeface="Chalkboard"/>
              <a:cs typeface="Chalkboard"/>
            </a:endParaRPr>
          </a:p>
        </p:txBody>
      </p:sp>
      <p:sp>
        <p:nvSpPr>
          <p:cNvPr id="6" name="Oval 5"/>
          <p:cNvSpPr/>
          <p:nvPr/>
        </p:nvSpPr>
        <p:spPr>
          <a:xfrm>
            <a:off x="2352850" y="3756538"/>
            <a:ext cx="3422316" cy="1844836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Chalkboard"/>
              <a:cs typeface="Chalkboar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2113" y="3895199"/>
            <a:ext cx="1938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halkboard"/>
                <a:cs typeface="Chalkboard"/>
              </a:rPr>
              <a:t>100-extendable</a:t>
            </a:r>
          </a:p>
        </p:txBody>
      </p:sp>
      <p:cxnSp>
        <p:nvCxnSpPr>
          <p:cNvPr id="10" name="Straight Connector 9"/>
          <p:cNvCxnSpPr>
            <a:stCxn id="8" idx="2"/>
            <a:endCxn id="2" idx="0"/>
          </p:cNvCxnSpPr>
          <p:nvPr/>
        </p:nvCxnSpPr>
        <p:spPr>
          <a:xfrm flipH="1">
            <a:off x="4057325" y="4264531"/>
            <a:ext cx="253999" cy="427796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255605" y="2673194"/>
            <a:ext cx="6792195" cy="2965359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Chalkboard"/>
              <a:cs typeface="Chalkboar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46955" y="2816671"/>
            <a:ext cx="3865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halkboard"/>
                <a:cs typeface="Chalkboard"/>
              </a:rPr>
              <a:t>all quantum states (= 1-extendable)</a:t>
            </a:r>
          </a:p>
        </p:txBody>
      </p:sp>
      <p:sp>
        <p:nvSpPr>
          <p:cNvPr id="15" name="Oval 14"/>
          <p:cNvSpPr/>
          <p:nvPr/>
        </p:nvSpPr>
        <p:spPr>
          <a:xfrm>
            <a:off x="1430429" y="3157005"/>
            <a:ext cx="6269790" cy="2471602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Chalkboard"/>
              <a:cs typeface="Chalkboard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01318" y="3144076"/>
            <a:ext cx="156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halkboard"/>
                <a:cs typeface="Chalkboard"/>
              </a:rPr>
              <a:t>2-extendable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4400224" y="3328742"/>
            <a:ext cx="127000" cy="427796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3667" y="5804388"/>
            <a:ext cx="8393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>
                <a:latin typeface="Chalkboard"/>
                <a:cs typeface="Chalkboard"/>
              </a:rPr>
              <a:t>Algorithms</a:t>
            </a:r>
            <a:r>
              <a:rPr lang="en-US" sz="2000">
                <a:latin typeface="Chalkboard"/>
                <a:cs typeface="Chalkboard"/>
              </a:rPr>
              <a:t>: Can search/optimize over k-extendable states in time 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n</a:t>
            </a:r>
            <a:r>
              <a:rPr lang="en-US" sz="2000" baseline="30000">
                <a:solidFill>
                  <a:srgbClr val="FFFF00"/>
                </a:solidFill>
                <a:latin typeface="Chalkboard"/>
                <a:cs typeface="Chalkboard"/>
              </a:rPr>
              <a:t>O(k)</a:t>
            </a:r>
            <a:r>
              <a:rPr lang="en-US" sz="2000">
                <a:latin typeface="Chalkboard"/>
                <a:cs typeface="Chalkboard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6902" y="6272648"/>
            <a:ext cx="7763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>
                <a:solidFill>
                  <a:srgbClr val="FFFF00"/>
                </a:solidFill>
                <a:latin typeface="Chalkboard"/>
                <a:cs typeface="Chalkboard"/>
              </a:rPr>
              <a:t>Question</a:t>
            </a:r>
            <a:r>
              <a:rPr lang="en-US" sz="2000">
                <a:latin typeface="Chalkboard"/>
                <a:cs typeface="Chalkboard"/>
              </a:rPr>
              <a:t>: How close are k-extendable states to separable states?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66893" y="1686527"/>
            <a:ext cx="7073901" cy="808451"/>
            <a:chOff x="466893" y="1801977"/>
            <a:chExt cx="7073901" cy="808451"/>
          </a:xfrm>
        </p:grpSpPr>
        <p:sp>
          <p:nvSpPr>
            <p:cNvPr id="4" name="TextBox 3"/>
            <p:cNvSpPr txBox="1"/>
            <p:nvPr/>
          </p:nvSpPr>
          <p:spPr>
            <a:xfrm>
              <a:off x="466893" y="1801977"/>
              <a:ext cx="707390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u="sng">
                  <a:latin typeface="Chalkboard"/>
                  <a:cs typeface="Chalkboard"/>
                </a:rPr>
                <a:t>Definition:</a:t>
              </a:r>
              <a:r>
                <a:rPr lang="en-US" sz="2000">
                  <a:latin typeface="Chalkboard"/>
                  <a:cs typeface="Chalkboard"/>
                </a:rPr>
                <a:t> ρ</a:t>
              </a:r>
              <a:r>
                <a:rPr lang="en-US" sz="2000" baseline="30000">
                  <a:latin typeface="Chalkboard"/>
                  <a:cs typeface="Chalkboard"/>
                </a:rPr>
                <a:t>AB</a:t>
              </a:r>
              <a:r>
                <a:rPr lang="en-US" sz="2000">
                  <a:latin typeface="Chalkboard"/>
                  <a:cs typeface="Chalkboard"/>
                </a:rPr>
                <a:t> is </a:t>
              </a:r>
              <a:r>
                <a:rPr lang="en-US" sz="2000">
                  <a:solidFill>
                    <a:srgbClr val="FFFF00"/>
                  </a:solidFill>
                  <a:latin typeface="Chalkboard"/>
                  <a:cs typeface="Chalkboard"/>
                </a:rPr>
                <a:t>k-extendable</a:t>
              </a:r>
              <a:r>
                <a:rPr lang="en-US" sz="2000">
                  <a:latin typeface="Chalkboard"/>
                  <a:cs typeface="Chalkboard"/>
                </a:rPr>
                <a:t> if there exists an extension</a:t>
              </a:r>
              <a:br>
                <a:rPr lang="en-US" sz="2000">
                  <a:latin typeface="Chalkboard"/>
                  <a:cs typeface="Chalkboard"/>
                </a:rPr>
              </a:br>
              <a:r>
                <a:rPr lang="en-US" sz="2000">
                  <a:latin typeface="Chalkboard"/>
                  <a:cs typeface="Chalkboard"/>
                </a:rPr>
                <a:t>                       with                        for each i.</a:t>
              </a:r>
            </a:p>
          </p:txBody>
        </p:sp>
        <p:pic>
          <p:nvPicPr>
            <p:cNvPr id="3" name="Picture 2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2102" y="2154560"/>
              <a:ext cx="1975427" cy="455868"/>
            </a:xfrm>
            <a:prstGeom prst="rect">
              <a:avLst/>
            </a:prstGeom>
          </p:spPr>
        </p:pic>
      </p:grp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28" y="2121690"/>
            <a:ext cx="17145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953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127" y="57367"/>
            <a:ext cx="6731587" cy="9766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SDP hierarchies for </a:t>
            </a:r>
            <a:r>
              <a:rPr lang="en-US" dirty="0" err="1" smtClean="0"/>
              <a:t>h</a:t>
            </a:r>
            <a:r>
              <a:rPr lang="en-US" baseline="-25000" dirty="0" err="1" smtClean="0"/>
              <a:t>Sep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4039816" y="1840146"/>
            <a:ext cx="4865563" cy="1002225"/>
            <a:chOff x="4414761" y="1320061"/>
            <a:chExt cx="4865563" cy="1002225"/>
          </a:xfrm>
        </p:grpSpPr>
        <p:sp>
          <p:nvSpPr>
            <p:cNvPr id="10" name="Rounded Rectangle 9"/>
            <p:cNvSpPr/>
            <p:nvPr/>
          </p:nvSpPr>
          <p:spPr>
            <a:xfrm>
              <a:off x="4414761" y="1838472"/>
              <a:ext cx="1354667" cy="483814"/>
            </a:xfrm>
            <a:prstGeom prst="roundRect">
              <a:avLst/>
            </a:prstGeom>
            <a:solidFill>
              <a:schemeClr val="accent4">
                <a:alpha val="39000"/>
              </a:schemeClr>
            </a:solidFill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cxnSp>
          <p:nvCxnSpPr>
            <p:cNvPr id="12" name="Straight Arrow Connector 11"/>
            <p:cNvCxnSpPr>
              <a:stCxn id="10" idx="0"/>
            </p:cNvCxnSpPr>
            <p:nvPr/>
          </p:nvCxnSpPr>
          <p:spPr>
            <a:xfrm flipV="1">
              <a:off x="5092095" y="1550894"/>
              <a:ext cx="846666" cy="287578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902476" y="1320061"/>
              <a:ext cx="33778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4"/>
                  </a:solidFill>
                  <a:latin typeface="Chalkboard"/>
                  <a:cs typeface="Chalkboard"/>
                </a:rPr>
                <a:t>doesn’t match hardness</a:t>
              </a:r>
              <a:endParaRPr lang="en-US" sz="2400" dirty="0">
                <a:solidFill>
                  <a:schemeClr val="accent4"/>
                </a:solidFill>
                <a:latin typeface="Chalkboard"/>
                <a:cs typeface="Chalkboard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95260" y="1840146"/>
            <a:ext cx="8710119" cy="1837779"/>
            <a:chOff x="195260" y="1840146"/>
            <a:chExt cx="8710119" cy="1837779"/>
          </a:xfrm>
        </p:grpSpPr>
        <p:sp>
          <p:nvSpPr>
            <p:cNvPr id="17" name="Rounded Rectangle 16"/>
            <p:cNvSpPr/>
            <p:nvPr/>
          </p:nvSpPr>
          <p:spPr>
            <a:xfrm>
              <a:off x="400174" y="2326002"/>
              <a:ext cx="7788302" cy="875648"/>
            </a:xfrm>
            <a:prstGeom prst="round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400" dirty="0" err="1" smtClean="0">
                  <a:latin typeface="Chalkboard"/>
                  <a:cs typeface="Chalkboard"/>
                </a:rPr>
                <a:t>Thm</a:t>
              </a:r>
              <a:r>
                <a:rPr lang="en-US" sz="2400" dirty="0" smtClean="0">
                  <a:latin typeface="Chalkboard"/>
                  <a:cs typeface="Chalkboard"/>
                </a:rPr>
                <a:t>: If M =∑</a:t>
              </a:r>
              <a:r>
                <a:rPr lang="en-US" sz="2400" baseline="-25000" dirty="0" err="1" smtClean="0">
                  <a:latin typeface="Chalkboard"/>
                  <a:cs typeface="Chalkboard"/>
                </a:rPr>
                <a:t>i</a:t>
              </a:r>
              <a:r>
                <a:rPr lang="en-US" sz="2400" dirty="0" smtClean="0">
                  <a:latin typeface="Chalkboard"/>
                  <a:cs typeface="Chalkboard"/>
                </a:rPr>
                <a:t> A</a:t>
              </a:r>
              <a:r>
                <a:rPr lang="en-US" sz="2400" baseline="-25000" dirty="0" smtClean="0">
                  <a:latin typeface="Chalkboard"/>
                  <a:cs typeface="Chalkboard"/>
                </a:rPr>
                <a:t>i</a:t>
              </a:r>
              <a:r>
                <a:rPr lang="en-US" sz="2400" dirty="0" smtClean="0">
                  <a:latin typeface="Chalkboard"/>
                  <a:cs typeface="Chalkboard"/>
                </a:rPr>
                <a:t> ⊗B</a:t>
              </a:r>
              <a:r>
                <a:rPr lang="en-US" sz="2400" baseline="-25000" dirty="0" smtClean="0">
                  <a:latin typeface="Chalkboard"/>
                  <a:cs typeface="Chalkboard"/>
                </a:rPr>
                <a:t>i</a:t>
              </a:r>
              <a:r>
                <a:rPr lang="en-US" sz="2400" dirty="0" smtClean="0">
                  <a:latin typeface="Chalkboard"/>
                  <a:cs typeface="Chalkboard"/>
                </a:rPr>
                <a:t> with ∑</a:t>
              </a:r>
              <a:r>
                <a:rPr lang="en-US" sz="2400" baseline="-25000" dirty="0" err="1" smtClean="0">
                  <a:latin typeface="Chalkboard"/>
                  <a:cs typeface="Chalkboard"/>
                </a:rPr>
                <a:t>i</a:t>
              </a:r>
              <a:r>
                <a:rPr lang="en-US" sz="2400" dirty="0" smtClean="0">
                  <a:latin typeface="Chalkboard"/>
                  <a:cs typeface="Chalkboard"/>
                </a:rPr>
                <a:t> |B</a:t>
              </a:r>
              <a:r>
                <a:rPr lang="en-US" sz="2400" baseline="-25000" dirty="0" smtClean="0">
                  <a:latin typeface="Chalkboard"/>
                  <a:cs typeface="Chalkboard"/>
                </a:rPr>
                <a:t>i</a:t>
              </a:r>
              <a:r>
                <a:rPr lang="en-US" sz="2400" dirty="0" smtClean="0">
                  <a:latin typeface="Chalkboard"/>
                  <a:cs typeface="Chalkboard"/>
                </a:rPr>
                <a:t>| ≤ I, each |A</a:t>
              </a:r>
              <a:r>
                <a:rPr lang="en-US" sz="2400" baseline="-25000" dirty="0" smtClean="0">
                  <a:latin typeface="Chalkboard"/>
                  <a:cs typeface="Chalkboard"/>
                </a:rPr>
                <a:t>i</a:t>
              </a:r>
              <a:r>
                <a:rPr lang="en-US" sz="2400" dirty="0" smtClean="0">
                  <a:latin typeface="Chalkboard"/>
                  <a:cs typeface="Chalkboard"/>
                </a:rPr>
                <a:t>| ≤ I, then</a:t>
              </a:r>
              <a:br>
                <a:rPr lang="en-US" sz="2400" dirty="0" smtClean="0">
                  <a:latin typeface="Chalkboard"/>
                  <a:cs typeface="Chalkboard"/>
                </a:rPr>
              </a:br>
              <a:r>
                <a:rPr lang="en-US" sz="2400" dirty="0" err="1" smtClean="0">
                  <a:latin typeface="Chalkboard"/>
                  <a:cs typeface="Chalkboard"/>
                </a:rPr>
                <a:t>h</a:t>
              </a:r>
              <a:r>
                <a:rPr lang="en-US" sz="2400" baseline="-25000" dirty="0" err="1" smtClean="0">
                  <a:latin typeface="Chalkboard"/>
                  <a:cs typeface="Chalkboard"/>
                </a:rPr>
                <a:t>Sep</a:t>
              </a:r>
              <a:r>
                <a:rPr lang="en-US" sz="2400" baseline="-25000" dirty="0" smtClean="0">
                  <a:latin typeface="Chalkboard"/>
                  <a:cs typeface="Chalkboard"/>
                </a:rPr>
                <a:t>(n,2)</a:t>
              </a:r>
              <a:r>
                <a:rPr lang="en-US" sz="2400" dirty="0" smtClean="0">
                  <a:latin typeface="Chalkboard"/>
                  <a:cs typeface="Chalkboard"/>
                </a:rPr>
                <a:t>(M) ≤ </a:t>
              </a:r>
              <a:r>
                <a:rPr lang="en-US" sz="2400" dirty="0" err="1" smtClean="0">
                  <a:latin typeface="Chalkboard"/>
                  <a:cs typeface="Chalkboard"/>
                </a:rPr>
                <a:t>h</a:t>
              </a:r>
              <a:r>
                <a:rPr lang="en-US" sz="2400" baseline="-25000" dirty="0" err="1" smtClean="0">
                  <a:latin typeface="Chalkboard"/>
                  <a:cs typeface="Chalkboard"/>
                </a:rPr>
                <a:t>k-ext</a:t>
              </a:r>
              <a:r>
                <a:rPr lang="en-US" sz="2400" dirty="0" smtClean="0">
                  <a:latin typeface="Chalkboard"/>
                  <a:cs typeface="Chalkboard"/>
                </a:rPr>
                <a:t>(M) ≤ </a:t>
              </a:r>
              <a:r>
                <a:rPr lang="en-US" sz="2400" dirty="0" err="1" smtClean="0">
                  <a:latin typeface="Chalkboard"/>
                  <a:cs typeface="Chalkboard"/>
                </a:rPr>
                <a:t>h</a:t>
              </a:r>
              <a:r>
                <a:rPr lang="en-US" sz="2400" baseline="-25000" dirty="0" err="1" smtClean="0">
                  <a:latin typeface="Chalkboard"/>
                  <a:cs typeface="Chalkboard"/>
                </a:rPr>
                <a:t>Sep</a:t>
              </a:r>
              <a:r>
                <a:rPr lang="en-US" sz="2400" baseline="-25000" dirty="0" smtClean="0">
                  <a:latin typeface="Chalkboard"/>
                  <a:cs typeface="Chalkboard"/>
                </a:rPr>
                <a:t>(n,2)</a:t>
              </a:r>
              <a:r>
                <a:rPr lang="en-US" sz="2400" dirty="0" smtClean="0">
                  <a:latin typeface="Chalkboard"/>
                  <a:cs typeface="Chalkboard"/>
                </a:rPr>
                <a:t>(M) + c (log(n)/k)</a:t>
              </a:r>
              <a:r>
                <a:rPr lang="en-US" sz="2400" baseline="30000" dirty="0" smtClean="0">
                  <a:latin typeface="Chalkboard"/>
                  <a:cs typeface="Chalkboard"/>
                </a:rPr>
                <a:t>1/2</a:t>
              </a:r>
              <a:endParaRPr lang="en-US" sz="2400" dirty="0">
                <a:latin typeface="Chalkboard"/>
                <a:cs typeface="Chalkboard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2233" y="1840146"/>
              <a:ext cx="13773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FF00"/>
                  </a:solidFill>
                  <a:latin typeface="Chalkboard"/>
                  <a:cs typeface="Chalkboard"/>
                </a:rPr>
                <a:t>bipartite</a:t>
              </a:r>
              <a:endParaRPr lang="en-US" sz="2400" dirty="0">
                <a:solidFill>
                  <a:srgbClr val="FFFF00"/>
                </a:solidFill>
                <a:latin typeface="Chalkboard"/>
                <a:cs typeface="Chalkboard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5260" y="3277815"/>
              <a:ext cx="87101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sz="2000" dirty="0">
                  <a:solidFill>
                    <a:prstClr val="white"/>
                  </a:solidFill>
                  <a:latin typeface="Chalkboard"/>
                  <a:cs typeface="Chalkboard"/>
                </a:rPr>
                <a:t>[</a:t>
              </a:r>
              <a:r>
                <a:rPr lang="en-US" sz="2000" dirty="0" err="1">
                  <a:solidFill>
                    <a:prstClr val="white"/>
                  </a:solidFill>
                  <a:latin typeface="Chalkboard"/>
                  <a:cs typeface="Chalkboard"/>
                </a:rPr>
                <a:t>Brandão</a:t>
              </a:r>
              <a:r>
                <a:rPr lang="en-US" sz="2000" dirty="0">
                  <a:solidFill>
                    <a:prstClr val="white"/>
                  </a:solidFill>
                  <a:latin typeface="Chalkboard"/>
                  <a:cs typeface="Chalkboard"/>
                </a:rPr>
                <a:t>, </a:t>
              </a:r>
              <a:r>
                <a:rPr lang="en-US" sz="2000" dirty="0" err="1">
                  <a:solidFill>
                    <a:prstClr val="white"/>
                  </a:solidFill>
                  <a:latin typeface="Chalkboard"/>
                  <a:cs typeface="Chalkboard"/>
                </a:rPr>
                <a:t>Christandl</a:t>
              </a:r>
              <a:r>
                <a:rPr lang="en-US" sz="2000" dirty="0">
                  <a:solidFill>
                    <a:prstClr val="white"/>
                  </a:solidFill>
                  <a:latin typeface="Chalkboard"/>
                  <a:cs typeface="Chalkboard"/>
                </a:rPr>
                <a:t>, Yard </a:t>
              </a:r>
              <a:r>
                <a:rPr lang="fr-FR" sz="2000" dirty="0">
                  <a:solidFill>
                    <a:prstClr val="white"/>
                  </a:solidFill>
                  <a:latin typeface="Chalkboard"/>
                  <a:cs typeface="Chalkboard"/>
                </a:rPr>
                <a:t>’</a:t>
              </a:r>
              <a:r>
                <a:rPr lang="en-US" sz="2000" dirty="0">
                  <a:solidFill>
                    <a:prstClr val="white"/>
                  </a:solidFill>
                  <a:latin typeface="Chalkboard"/>
                  <a:cs typeface="Chalkboard"/>
                </a:rPr>
                <a:t>10], [Yang </a:t>
              </a:r>
              <a:r>
                <a:rPr lang="fr-FR" sz="2000" dirty="0">
                  <a:solidFill>
                    <a:prstClr val="white"/>
                  </a:solidFill>
                  <a:latin typeface="Chalkboard"/>
                  <a:cs typeface="Chalkboard"/>
                </a:rPr>
                <a:t>’</a:t>
              </a:r>
              <a:r>
                <a:rPr lang="en-US" sz="2000" dirty="0">
                  <a:solidFill>
                    <a:prstClr val="white"/>
                  </a:solidFill>
                  <a:latin typeface="Chalkboard"/>
                  <a:cs typeface="Chalkboard"/>
                </a:rPr>
                <a:t>06], [</a:t>
              </a:r>
              <a:r>
                <a:rPr lang="en-US" sz="2000" dirty="0" err="1">
                  <a:solidFill>
                    <a:prstClr val="white"/>
                  </a:solidFill>
                  <a:latin typeface="Chalkboard"/>
                  <a:cs typeface="Chalkboard"/>
                </a:rPr>
                <a:t>Brandão</a:t>
              </a:r>
              <a:r>
                <a:rPr lang="en-US" sz="2000" dirty="0">
                  <a:solidFill>
                    <a:prstClr val="white"/>
                  </a:solidFill>
                  <a:latin typeface="Chalkboard"/>
                  <a:cs typeface="Chalkboard"/>
                </a:rPr>
                <a:t>, H </a:t>
              </a:r>
              <a:r>
                <a:rPr lang="fr-FR" sz="2000" dirty="0">
                  <a:solidFill>
                    <a:prstClr val="white"/>
                  </a:solidFill>
                  <a:latin typeface="Chalkboard"/>
                  <a:cs typeface="Chalkboard"/>
                </a:rPr>
                <a:t>’</a:t>
              </a:r>
              <a:r>
                <a:rPr lang="en-US" sz="2000" dirty="0">
                  <a:solidFill>
                    <a:prstClr val="white"/>
                  </a:solidFill>
                  <a:latin typeface="Chalkboard"/>
                  <a:cs typeface="Chalkboard"/>
                </a:rPr>
                <a:t>12], [Li, Winter ‘12] 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12026" y="985609"/>
            <a:ext cx="59683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halkboard"/>
                <a:cs typeface="Chalkboard"/>
              </a:rPr>
              <a:t>Sep(</a:t>
            </a:r>
            <a:r>
              <a:rPr lang="en-US" sz="2400" dirty="0" err="1" smtClean="0">
                <a:latin typeface="Chalkboard"/>
                <a:cs typeface="Chalkboard"/>
              </a:rPr>
              <a:t>n,m</a:t>
            </a:r>
            <a:r>
              <a:rPr lang="en-US" sz="2400" dirty="0" smtClean="0">
                <a:latin typeface="Chalkboard"/>
                <a:cs typeface="Chalkboard"/>
              </a:rPr>
              <a:t>) = </a:t>
            </a:r>
            <a:r>
              <a:rPr lang="en-US" sz="2400" dirty="0" err="1" smtClean="0">
                <a:latin typeface="Chalkboard"/>
                <a:cs typeface="Chalkboard"/>
              </a:rPr>
              <a:t>conv</a:t>
            </a:r>
            <a:r>
              <a:rPr lang="en-US" sz="2400" dirty="0" smtClean="0">
                <a:latin typeface="Chalkboard"/>
                <a:cs typeface="Chalkboard"/>
              </a:rPr>
              <a:t>{ρ</a:t>
            </a:r>
            <a:r>
              <a:rPr lang="en-US" sz="2400" baseline="-25000" dirty="0" smtClean="0">
                <a:latin typeface="Chalkboard"/>
                <a:cs typeface="Chalkboard"/>
              </a:rPr>
              <a:t>1</a:t>
            </a:r>
            <a:r>
              <a:rPr lang="en-US" sz="2400" dirty="0" smtClean="0">
                <a:latin typeface="Chalkboard"/>
                <a:cs typeface="Chalkboard"/>
              </a:rPr>
              <a:t> ⊗ ... ⊗ </a:t>
            </a:r>
            <a:r>
              <a:rPr lang="en-US" sz="2400" dirty="0" err="1" smtClean="0">
                <a:latin typeface="Chalkboard"/>
                <a:cs typeface="Chalkboard"/>
              </a:rPr>
              <a:t>ρ</a:t>
            </a:r>
            <a:r>
              <a:rPr lang="en-US" sz="2400" baseline="-25000" dirty="0" err="1">
                <a:latin typeface="Chalkboard"/>
                <a:cs typeface="Chalkboard"/>
              </a:rPr>
              <a:t>m</a:t>
            </a:r>
            <a:r>
              <a:rPr lang="en-US" sz="2400" dirty="0" smtClean="0">
                <a:latin typeface="Chalkboard"/>
                <a:cs typeface="Chalkboard"/>
              </a:rPr>
              <a:t> : </a:t>
            </a:r>
            <a:r>
              <a:rPr lang="en-US" sz="2400" dirty="0" err="1" smtClean="0">
                <a:latin typeface="Chalkboard"/>
                <a:cs typeface="Chalkboard"/>
              </a:rPr>
              <a:t>ρ</a:t>
            </a:r>
            <a:r>
              <a:rPr lang="en-US" sz="2400" baseline="-25000" dirty="0" err="1">
                <a:latin typeface="Chalkboard"/>
                <a:cs typeface="Chalkboard"/>
              </a:rPr>
              <a:t>i</a:t>
            </a:r>
            <a:r>
              <a:rPr lang="en-US" sz="2400" dirty="0" smtClean="0">
                <a:latin typeface="Chalkboard"/>
                <a:cs typeface="Chalkboard"/>
              </a:rPr>
              <a:t> ∈ </a:t>
            </a:r>
            <a:r>
              <a:rPr lang="en-US" sz="2400" dirty="0" err="1" smtClean="0">
                <a:latin typeface="Chalkboard"/>
                <a:cs typeface="Chalkboard"/>
              </a:rPr>
              <a:t>D</a:t>
            </a:r>
            <a:r>
              <a:rPr lang="en-US" sz="2400" baseline="-25000" dirty="0" err="1" smtClean="0">
                <a:latin typeface="Chalkboard"/>
                <a:cs typeface="Chalkboard"/>
              </a:rPr>
              <a:t>n</a:t>
            </a:r>
            <a:r>
              <a:rPr lang="en-US" sz="2400" dirty="0" smtClean="0">
                <a:latin typeface="Chalkboard"/>
                <a:cs typeface="Chalkboard"/>
              </a:rPr>
              <a:t>}</a:t>
            </a:r>
          </a:p>
          <a:p>
            <a:r>
              <a:rPr lang="en-US" sz="2400" dirty="0" err="1" smtClean="0">
                <a:latin typeface="Chalkboard"/>
                <a:cs typeface="Chalkboard"/>
              </a:rPr>
              <a:t>SepSym</a:t>
            </a:r>
            <a:r>
              <a:rPr lang="en-US" sz="2400" dirty="0" smtClean="0">
                <a:latin typeface="Chalkboard"/>
                <a:cs typeface="Chalkboard"/>
              </a:rPr>
              <a:t>(</a:t>
            </a:r>
            <a:r>
              <a:rPr lang="en-US" sz="2400" dirty="0" err="1" smtClean="0">
                <a:latin typeface="Chalkboard"/>
                <a:cs typeface="Chalkboard"/>
              </a:rPr>
              <a:t>n,</a:t>
            </a:r>
            <a:r>
              <a:rPr lang="en-US" sz="2400" dirty="0" err="1">
                <a:latin typeface="Chalkboard"/>
                <a:cs typeface="Chalkboard"/>
              </a:rPr>
              <a:t>m</a:t>
            </a:r>
            <a:r>
              <a:rPr lang="en-US" sz="2400" dirty="0" smtClean="0">
                <a:latin typeface="Chalkboard"/>
                <a:cs typeface="Chalkboard"/>
              </a:rPr>
              <a:t>) = </a:t>
            </a:r>
            <a:r>
              <a:rPr lang="en-US" sz="2400" dirty="0" err="1" smtClean="0">
                <a:latin typeface="Chalkboard"/>
                <a:cs typeface="Chalkboard"/>
              </a:rPr>
              <a:t>conv</a:t>
            </a:r>
            <a:r>
              <a:rPr lang="en-US" sz="2400" dirty="0" smtClean="0">
                <a:latin typeface="Chalkboard"/>
                <a:cs typeface="Chalkboard"/>
              </a:rPr>
              <a:t>{</a:t>
            </a:r>
            <a:r>
              <a:rPr lang="en-US" sz="2400" dirty="0" err="1" smtClean="0">
                <a:latin typeface="Chalkboard"/>
                <a:cs typeface="Chalkboard"/>
              </a:rPr>
              <a:t>ρ</a:t>
            </a:r>
            <a:r>
              <a:rPr lang="en-US" sz="2400" baseline="30000" dirty="0" err="1" smtClean="0">
                <a:latin typeface="Chalkboard"/>
                <a:cs typeface="Chalkboard"/>
              </a:rPr>
              <a:t>⊗m</a:t>
            </a:r>
            <a:r>
              <a:rPr lang="en-US" sz="2400" dirty="0" smtClean="0">
                <a:latin typeface="Chalkboard"/>
                <a:cs typeface="Chalkboard"/>
              </a:rPr>
              <a:t> : </a:t>
            </a:r>
            <a:r>
              <a:rPr lang="en-US" sz="2400" dirty="0" err="1" smtClean="0">
                <a:latin typeface="Chalkboard"/>
                <a:cs typeface="Chalkboard"/>
              </a:rPr>
              <a:t>ρ</a:t>
            </a:r>
            <a:r>
              <a:rPr lang="en-US" sz="2400" dirty="0" smtClean="0">
                <a:latin typeface="Chalkboard"/>
                <a:cs typeface="Chalkboard"/>
              </a:rPr>
              <a:t> ∈ </a:t>
            </a:r>
            <a:r>
              <a:rPr lang="en-US" sz="2400" dirty="0" err="1" smtClean="0">
                <a:latin typeface="Chalkboard"/>
                <a:cs typeface="Chalkboard"/>
              </a:rPr>
              <a:t>D</a:t>
            </a:r>
            <a:r>
              <a:rPr lang="en-US" sz="2400" baseline="-25000" dirty="0" err="1" smtClean="0">
                <a:latin typeface="Chalkboard"/>
                <a:cs typeface="Chalkboard"/>
              </a:rPr>
              <a:t>n</a:t>
            </a:r>
            <a:r>
              <a:rPr lang="en-US" sz="2400" dirty="0" smtClean="0">
                <a:latin typeface="Chalkboard"/>
                <a:cs typeface="Chalkboard"/>
              </a:rPr>
              <a:t>}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81439" y="3723132"/>
            <a:ext cx="8697661" cy="2841738"/>
            <a:chOff x="181439" y="3723132"/>
            <a:chExt cx="8697661" cy="2841738"/>
          </a:xfrm>
        </p:grpSpPr>
        <p:pic>
          <p:nvPicPr>
            <p:cNvPr id="20" name="Picture 19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0875" y="4162297"/>
              <a:ext cx="1483946" cy="58067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81439" y="6164760"/>
              <a:ext cx="43542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halkboard"/>
                  <a:cs typeface="Chalkboard"/>
                </a:rPr>
                <a:t>[</a:t>
              </a:r>
              <a:r>
                <a:rPr lang="en-US" sz="2000" dirty="0" err="1" smtClean="0">
                  <a:latin typeface="Chalkboard"/>
                  <a:cs typeface="Chalkboard"/>
                </a:rPr>
                <a:t>Brandão</a:t>
              </a:r>
              <a:r>
                <a:rPr lang="en-US" sz="2000" dirty="0" smtClean="0">
                  <a:latin typeface="Chalkboard"/>
                  <a:cs typeface="Chalkboard"/>
                </a:rPr>
                <a:t>, H </a:t>
              </a:r>
              <a:r>
                <a:rPr lang="fr-FR" sz="2000" dirty="0" smtClean="0">
                  <a:latin typeface="Chalkboard"/>
                  <a:cs typeface="Chalkboard"/>
                </a:rPr>
                <a:t>’</a:t>
              </a:r>
              <a:r>
                <a:rPr lang="en-US" sz="2000" dirty="0" smtClean="0">
                  <a:latin typeface="Chalkboard"/>
                  <a:cs typeface="Chalkboard"/>
                </a:rPr>
                <a:t>12], [Li, Smith </a:t>
              </a:r>
              <a:r>
                <a:rPr lang="fr-FR" sz="2000" dirty="0" smtClean="0">
                  <a:latin typeface="Chalkboard"/>
                  <a:cs typeface="Chalkboard"/>
                </a:rPr>
                <a:t>’</a:t>
              </a:r>
              <a:r>
                <a:rPr lang="en-US" sz="2000" dirty="0" smtClean="0">
                  <a:latin typeface="Chalkboard"/>
                  <a:cs typeface="Chalkboard"/>
                </a:rPr>
                <a:t>14]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43970" y="4903431"/>
              <a:ext cx="8635130" cy="1136442"/>
            </a:xfrm>
            <a:prstGeom prst="round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400" dirty="0" err="1" smtClean="0">
                  <a:latin typeface="Chalkboard"/>
                  <a:cs typeface="Chalkboard"/>
                </a:rPr>
                <a:t>Thm</a:t>
              </a:r>
              <a:r>
                <a:rPr lang="en-US" sz="2400" dirty="0" smtClean="0">
                  <a:latin typeface="Chalkboard"/>
                  <a:cs typeface="Chalkboard"/>
                </a:rPr>
                <a:t>: </a:t>
              </a:r>
            </a:p>
            <a:p>
              <a:r>
                <a:rPr lang="en-US" sz="2400" dirty="0" err="1" smtClean="0">
                  <a:latin typeface="Chalkboard"/>
                  <a:cs typeface="Chalkboard"/>
                </a:rPr>
                <a:t>ε-approx</a:t>
              </a:r>
              <a:r>
                <a:rPr lang="en-US" sz="2400" dirty="0" smtClean="0">
                  <a:latin typeface="Chalkboard"/>
                  <a:cs typeface="Chalkboard"/>
                </a:rPr>
                <a:t> to </a:t>
              </a:r>
              <a:r>
                <a:rPr lang="en-US" sz="2400" dirty="0" err="1" smtClean="0">
                  <a:latin typeface="Chalkboard"/>
                  <a:cs typeface="Chalkboard"/>
                </a:rPr>
                <a:t>h</a:t>
              </a:r>
              <a:r>
                <a:rPr lang="en-US" sz="2400" baseline="-25000" dirty="0" err="1" smtClean="0">
                  <a:latin typeface="Chalkboard"/>
                  <a:cs typeface="Chalkboard"/>
                </a:rPr>
                <a:t>SepSym</a:t>
              </a:r>
              <a:r>
                <a:rPr lang="en-US" sz="2400" baseline="-25000" dirty="0" smtClean="0">
                  <a:latin typeface="Chalkboard"/>
                  <a:cs typeface="Chalkboard"/>
                </a:rPr>
                <a:t>(</a:t>
              </a:r>
              <a:r>
                <a:rPr lang="en-US" sz="2400" baseline="-25000" dirty="0" err="1" smtClean="0">
                  <a:latin typeface="Chalkboard"/>
                  <a:cs typeface="Chalkboard"/>
                </a:rPr>
                <a:t>n,m</a:t>
              </a:r>
              <a:r>
                <a:rPr lang="en-US" sz="2400" baseline="-25000" dirty="0" smtClean="0">
                  <a:latin typeface="Chalkboard"/>
                  <a:cs typeface="Chalkboard"/>
                </a:rPr>
                <a:t>)</a:t>
              </a:r>
              <a:r>
                <a:rPr lang="en-US" sz="2400" dirty="0" smtClean="0">
                  <a:latin typeface="Chalkboard"/>
                  <a:cs typeface="Chalkboard"/>
                </a:rPr>
                <a:t>(M) in time </a:t>
              </a:r>
              <a:r>
                <a:rPr lang="en-US" sz="2400" dirty="0" err="1" smtClean="0">
                  <a:latin typeface="Chalkboard"/>
                  <a:cs typeface="Chalkboard"/>
                </a:rPr>
                <a:t>exp</a:t>
              </a:r>
              <a:r>
                <a:rPr lang="en-US" sz="2400" dirty="0" smtClean="0">
                  <a:latin typeface="Chalkboard"/>
                  <a:cs typeface="Chalkboard"/>
                </a:rPr>
                <a:t>(m</a:t>
              </a:r>
              <a:r>
                <a:rPr lang="en-US" sz="2400" baseline="30000" dirty="0" smtClean="0">
                  <a:latin typeface="Chalkboard"/>
                  <a:cs typeface="Chalkboard"/>
                </a:rPr>
                <a:t>2</a:t>
              </a:r>
              <a:r>
                <a:rPr lang="en-US" sz="2400" dirty="0" smtClean="0">
                  <a:latin typeface="Chalkboard"/>
                  <a:cs typeface="Chalkboard"/>
                </a:rPr>
                <a:t> log</a:t>
              </a:r>
              <a:r>
                <a:rPr lang="en-US" sz="2400" baseline="30000" dirty="0" smtClean="0">
                  <a:latin typeface="Chalkboard"/>
                  <a:cs typeface="Chalkboard"/>
                </a:rPr>
                <a:t>2</a:t>
              </a:r>
              <a:r>
                <a:rPr lang="en-US" sz="2400" dirty="0" smtClean="0">
                  <a:latin typeface="Chalkboard"/>
                  <a:cs typeface="Chalkboard"/>
                </a:rPr>
                <a:t>(n)/ε</a:t>
              </a:r>
              <a:r>
                <a:rPr lang="en-US" sz="2400" baseline="30000" dirty="0" smtClean="0">
                  <a:latin typeface="Chalkboard"/>
                  <a:cs typeface="Chalkboard"/>
                </a:rPr>
                <a:t>2</a:t>
              </a:r>
              <a:r>
                <a:rPr lang="en-US" sz="2400" dirty="0" smtClean="0">
                  <a:latin typeface="Chalkboard"/>
                  <a:cs typeface="Chalkboard"/>
                </a:rPr>
                <a:t>).</a:t>
              </a:r>
            </a:p>
            <a:p>
              <a:r>
                <a:rPr lang="en-US" sz="2400" dirty="0" err="1" smtClean="0">
                  <a:latin typeface="Chalkboard"/>
                  <a:cs typeface="Chalkboard"/>
                </a:rPr>
                <a:t>ε-approx</a:t>
              </a:r>
              <a:r>
                <a:rPr lang="en-US" sz="2400" dirty="0" smtClean="0">
                  <a:latin typeface="Chalkboard"/>
                  <a:cs typeface="Chalkboard"/>
                </a:rPr>
                <a:t> to </a:t>
              </a:r>
              <a:r>
                <a:rPr lang="en-US" sz="2400" dirty="0" err="1" smtClean="0">
                  <a:latin typeface="Chalkboard"/>
                  <a:cs typeface="Chalkboard"/>
                </a:rPr>
                <a:t>h</a:t>
              </a:r>
              <a:r>
                <a:rPr lang="en-US" sz="2400" baseline="-25000" dirty="0" err="1" smtClean="0">
                  <a:latin typeface="Chalkboard"/>
                  <a:cs typeface="Chalkboard"/>
                </a:rPr>
                <a:t>Sep</a:t>
              </a:r>
              <a:r>
                <a:rPr lang="en-US" sz="2400" baseline="-25000" dirty="0" smtClean="0">
                  <a:latin typeface="Chalkboard"/>
                  <a:cs typeface="Chalkboard"/>
                </a:rPr>
                <a:t>(</a:t>
              </a:r>
              <a:r>
                <a:rPr lang="en-US" sz="2400" baseline="-25000" dirty="0" err="1" smtClean="0">
                  <a:latin typeface="Chalkboard"/>
                  <a:cs typeface="Chalkboard"/>
                </a:rPr>
                <a:t>n,m</a:t>
              </a:r>
              <a:r>
                <a:rPr lang="en-US" sz="2400" baseline="-25000" dirty="0" smtClean="0">
                  <a:latin typeface="Chalkboard"/>
                  <a:cs typeface="Chalkboard"/>
                </a:rPr>
                <a:t>)</a:t>
              </a:r>
              <a:r>
                <a:rPr lang="en-US" sz="2400" dirty="0" smtClean="0">
                  <a:latin typeface="Chalkboard"/>
                  <a:cs typeface="Chalkboard"/>
                </a:rPr>
                <a:t>(M) in time </a:t>
              </a:r>
              <a:r>
                <a:rPr lang="en-US" sz="2400" dirty="0" err="1" smtClean="0">
                  <a:latin typeface="Chalkboard"/>
                  <a:cs typeface="Chalkboard"/>
                </a:rPr>
                <a:t>exp</a:t>
              </a:r>
              <a:r>
                <a:rPr lang="en-US" sz="2400" dirty="0" smtClean="0">
                  <a:latin typeface="Chalkboard"/>
                  <a:cs typeface="Chalkboard"/>
                </a:rPr>
                <a:t>(m</a:t>
              </a:r>
              <a:r>
                <a:rPr lang="en-US" sz="2400" baseline="30000" dirty="0">
                  <a:latin typeface="Chalkboard"/>
                  <a:cs typeface="Chalkboard"/>
                </a:rPr>
                <a:t>3</a:t>
              </a:r>
              <a:r>
                <a:rPr lang="en-US" sz="2400" dirty="0" smtClean="0">
                  <a:latin typeface="Chalkboard"/>
                  <a:cs typeface="Chalkboard"/>
                </a:rPr>
                <a:t> log</a:t>
              </a:r>
              <a:r>
                <a:rPr lang="en-US" sz="2400" baseline="30000" dirty="0" smtClean="0">
                  <a:latin typeface="Chalkboard"/>
                  <a:cs typeface="Chalkboard"/>
                </a:rPr>
                <a:t>2</a:t>
              </a:r>
              <a:r>
                <a:rPr lang="en-US" sz="2400" dirty="0" smtClean="0">
                  <a:latin typeface="Chalkboard"/>
                  <a:cs typeface="Chalkboard"/>
                </a:rPr>
                <a:t>(n)/ε</a:t>
              </a:r>
              <a:r>
                <a:rPr lang="en-US" sz="2400" baseline="30000" dirty="0" smtClean="0">
                  <a:latin typeface="Chalkboard"/>
                  <a:cs typeface="Chalkboard"/>
                </a:rPr>
                <a:t>2</a:t>
              </a:r>
              <a:r>
                <a:rPr lang="en-US" sz="2400" dirty="0" smtClean="0">
                  <a:latin typeface="Chalkboard"/>
                  <a:cs typeface="Chalkboard"/>
                </a:rPr>
                <a:t>).</a:t>
              </a:r>
              <a:endParaRPr lang="en-US" sz="2400" dirty="0">
                <a:latin typeface="Chalkboard"/>
                <a:cs typeface="Chalkboard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55473" y="3723132"/>
              <a:ext cx="18004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FF00"/>
                  </a:solidFill>
                  <a:latin typeface="Chalkboard"/>
                  <a:cs typeface="Chalkboard"/>
                </a:rPr>
                <a:t>multipartite</a:t>
              </a:r>
              <a:endParaRPr lang="en-US" sz="2400" dirty="0">
                <a:solidFill>
                  <a:srgbClr val="FFFF00"/>
                </a:solidFill>
                <a:latin typeface="Chalkboard"/>
                <a:cs typeface="Chalkboard"/>
              </a:endParaRPr>
            </a:p>
          </p:txBody>
        </p:sp>
        <p:pic>
          <p:nvPicPr>
            <p:cNvPr id="26" name="Picture 25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925" y="4167772"/>
              <a:ext cx="4550049" cy="678170"/>
            </a:xfrm>
            <a:prstGeom prst="rect">
              <a:avLst/>
            </a:prstGeom>
          </p:spPr>
        </p:pic>
        <p:pic>
          <p:nvPicPr>
            <p:cNvPr id="27" name="Picture 26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9844" y="4160906"/>
              <a:ext cx="1889256" cy="362585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4338868" y="5269516"/>
            <a:ext cx="5267105" cy="1526186"/>
            <a:chOff x="5277876" y="2066086"/>
            <a:chExt cx="5267105" cy="1526186"/>
          </a:xfrm>
        </p:grpSpPr>
        <p:sp>
          <p:nvSpPr>
            <p:cNvPr id="32" name="Rounded Rectangle 31"/>
            <p:cNvSpPr/>
            <p:nvPr/>
          </p:nvSpPr>
          <p:spPr>
            <a:xfrm>
              <a:off x="6120708" y="2066086"/>
              <a:ext cx="2624776" cy="439831"/>
            </a:xfrm>
            <a:prstGeom prst="roundRect">
              <a:avLst/>
            </a:prstGeom>
            <a:solidFill>
              <a:schemeClr val="accent4">
                <a:alpha val="39000"/>
              </a:schemeClr>
            </a:solidFill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cxnSp>
          <p:nvCxnSpPr>
            <p:cNvPr id="33" name="Straight Arrow Connector 32"/>
            <p:cNvCxnSpPr>
              <a:stCxn id="32" idx="2"/>
              <a:endCxn id="34" idx="0"/>
            </p:cNvCxnSpPr>
            <p:nvPr/>
          </p:nvCxnSpPr>
          <p:spPr>
            <a:xfrm>
              <a:off x="7433096" y="2505917"/>
              <a:ext cx="478333" cy="624690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277876" y="3130607"/>
              <a:ext cx="52671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accent4"/>
                  </a:solidFill>
                  <a:latin typeface="Chalkboard"/>
                  <a:cs typeface="Chalkboard"/>
                </a:rPr>
                <a:t>≈matches Chen-</a:t>
              </a:r>
              <a:r>
                <a:rPr lang="en-US" sz="2400" dirty="0" err="1" smtClean="0">
                  <a:solidFill>
                    <a:schemeClr val="accent4"/>
                  </a:solidFill>
                  <a:latin typeface="Chalkboard"/>
                  <a:cs typeface="Chalkboard"/>
                </a:rPr>
                <a:t>Drucker</a:t>
              </a:r>
              <a:r>
                <a:rPr lang="en-US" sz="2400" dirty="0" smtClean="0">
                  <a:solidFill>
                    <a:schemeClr val="accent4"/>
                  </a:solidFill>
                  <a:latin typeface="Chalkboard"/>
                  <a:cs typeface="Chalkboard"/>
                </a:rPr>
                <a:t> hardness</a:t>
              </a:r>
              <a:endParaRPr lang="en-US" sz="2400" dirty="0">
                <a:solidFill>
                  <a:schemeClr val="accent4"/>
                </a:solidFill>
                <a:latin typeface="Chalkboard"/>
                <a:cs typeface="Chalkboar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6633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0813" cy="887838"/>
          </a:xfrm>
        </p:spPr>
        <p:txBody>
          <a:bodyPr/>
          <a:lstStyle/>
          <a:p>
            <a:r>
              <a:rPr lang="en-US" dirty="0"/>
              <a:t>proof </a:t>
            </a:r>
            <a:r>
              <a:rPr lang="en-US" dirty="0" smtClean="0"/>
              <a:t>intuition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0181" y="1090251"/>
            <a:ext cx="78213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2400" dirty="0" smtClean="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Measure extended state and get outcomes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p(a</a:t>
            </a:r>
            <a:r>
              <a:rPr lang="en-US" sz="2400" dirty="0">
                <a:solidFill>
                  <a:srgbClr val="FFFF00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,b</a:t>
            </a:r>
            <a:r>
              <a:rPr lang="en-US" sz="2400" baseline="-25000" dirty="0">
                <a:solidFill>
                  <a:srgbClr val="FFFF00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1</a:t>
            </a:r>
            <a:r>
              <a:rPr lang="en-US" sz="2400" dirty="0">
                <a:solidFill>
                  <a:srgbClr val="FFFF00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,…,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b</a:t>
            </a:r>
            <a:r>
              <a:rPr lang="en-US" sz="2400" baseline="-25000" dirty="0" err="1">
                <a:solidFill>
                  <a:srgbClr val="FFFF00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k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).</a:t>
            </a:r>
            <a:br>
              <a:rPr lang="en-US" sz="2400" dirty="0" smtClean="0">
                <a:solidFill>
                  <a:srgbClr val="FFFF00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</a:br>
            <a:r>
              <a:rPr lang="en-US" sz="2400" dirty="0" smtClean="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Possible because of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1-LOCC</a:t>
            </a:r>
            <a:r>
              <a:rPr lang="en-US" sz="2400" dirty="0" smtClean="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 form of M. </a:t>
            </a:r>
            <a:endParaRPr lang="en-US" sz="2400" dirty="0">
              <a:effectLst>
                <a:outerShdw blurRad="50800" dist="50800" dir="5400000" sx="101000" sy="101000" algn="t" rotWithShape="0">
                  <a:prstClr val="black">
                    <a:alpha val="40000"/>
                  </a:prstClr>
                </a:outerShdw>
              </a:effectLst>
              <a:latin typeface="Chalkboar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624" y="2187575"/>
            <a:ext cx="4131555" cy="381667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-1" y="2959090"/>
            <a:ext cx="4874383" cy="830996"/>
            <a:chOff x="-112889" y="2921304"/>
            <a:chExt cx="3803262" cy="628904"/>
          </a:xfrm>
        </p:grpSpPr>
        <p:sp>
          <p:nvSpPr>
            <p:cNvPr id="6" name="TextBox 5"/>
            <p:cNvSpPr txBox="1"/>
            <p:nvPr/>
          </p:nvSpPr>
          <p:spPr>
            <a:xfrm>
              <a:off x="-112889" y="2921304"/>
              <a:ext cx="2225524" cy="628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en-US" sz="2400" u="sng" dirty="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case 1</a:t>
              </a:r>
              <a:r>
                <a:rPr lang="en-US" sz="2400" dirty="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/>
              </a:r>
              <a:br>
                <a:rPr lang="en-US" sz="2400" dirty="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</a:br>
              <a:r>
                <a:rPr lang="en-US" sz="2400" dirty="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p</a:t>
              </a:r>
              <a:r>
                <a:rPr lang="en-US" sz="2400" dirty="0" smtClean="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(a</a:t>
              </a:r>
              <a:r>
                <a:rPr lang="en-US" sz="2400" dirty="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,b</a:t>
              </a:r>
              <a:r>
                <a:rPr lang="en-US" sz="2400" baseline="-25000" dirty="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1</a:t>
              </a:r>
              <a:r>
                <a:rPr lang="en-US" sz="2400" dirty="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) </a:t>
              </a:r>
              <a:r>
                <a:rPr lang="en-US" sz="2400" dirty="0" smtClean="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≈ p(a)⋅</a:t>
              </a:r>
              <a:r>
                <a:rPr lang="en-US" sz="2400" dirty="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p</a:t>
              </a:r>
              <a:r>
                <a:rPr lang="en-US" sz="2400" dirty="0" smtClean="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(b</a:t>
              </a:r>
              <a:r>
                <a:rPr lang="en-US" sz="2400" baseline="-25000" dirty="0" smtClean="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1</a:t>
              </a:r>
              <a:r>
                <a:rPr lang="en-US" sz="2400" dirty="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)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 flipV="1">
              <a:off x="1689649" y="3112169"/>
              <a:ext cx="2000724" cy="297496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5954889" y="2367844"/>
            <a:ext cx="3101145" cy="1608133"/>
            <a:chOff x="5954889" y="2367844"/>
            <a:chExt cx="3101145" cy="1608133"/>
          </a:xfrm>
        </p:grpSpPr>
        <p:sp>
          <p:nvSpPr>
            <p:cNvPr id="7" name="TextBox 6"/>
            <p:cNvSpPr txBox="1"/>
            <p:nvPr/>
          </p:nvSpPr>
          <p:spPr>
            <a:xfrm>
              <a:off x="6728179" y="2367844"/>
              <a:ext cx="2327855" cy="16081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en-US" sz="2400" u="sng" dirty="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case 2</a:t>
              </a:r>
              <a:r>
                <a:rPr lang="en-US" sz="2400" dirty="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/>
              </a:r>
              <a:br>
                <a:rPr lang="en-US" sz="2400" dirty="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</a:br>
              <a:r>
                <a:rPr lang="en-US" sz="2400" dirty="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p</a:t>
              </a:r>
              <a:r>
                <a:rPr lang="en-US" sz="2400" dirty="0" smtClean="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(a,</a:t>
              </a:r>
              <a:r>
                <a:rPr lang="en-US" sz="2400" baseline="-25000" dirty="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 </a:t>
              </a:r>
              <a:r>
                <a:rPr lang="en-US" sz="2400" dirty="0" smtClean="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b</a:t>
              </a:r>
              <a:r>
                <a:rPr lang="en-US" sz="2400" baseline="-25000" dirty="0" smtClean="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2</a:t>
              </a:r>
              <a:r>
                <a:rPr lang="en-US" sz="2400" dirty="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 </a:t>
              </a:r>
              <a:r>
                <a:rPr lang="en-US" sz="2400" dirty="0" smtClean="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| b</a:t>
              </a:r>
              <a:r>
                <a:rPr lang="en-US" sz="2400" baseline="-25000" dirty="0" smtClean="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1</a:t>
              </a:r>
              <a:r>
                <a:rPr lang="en-US" sz="2400" dirty="0" smtClean="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)</a:t>
              </a:r>
              <a:endParaRPr lang="en-US" sz="2400" dirty="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endParaRPr>
            </a:p>
            <a:p>
              <a:pPr>
                <a:spcBef>
                  <a:spcPts val="300"/>
                </a:spcBef>
              </a:pPr>
              <a:r>
                <a:rPr lang="en-US" sz="2400" dirty="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has less mutual</a:t>
              </a:r>
              <a:br>
                <a:rPr lang="en-US" sz="2400" dirty="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</a:br>
              <a:r>
                <a:rPr lang="en-US" sz="2400" dirty="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information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5954889" y="2748844"/>
              <a:ext cx="773290" cy="256823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>
          <a:xfrm>
            <a:off x="24190" y="6004254"/>
            <a:ext cx="90318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schemeClr val="tx1">
                    <a:lumMod val="85000"/>
                  </a:schemeClr>
                </a:solidFill>
                <a:latin typeface="Chalkboard"/>
                <a:cs typeface="Chalkboard"/>
              </a:rPr>
              <a:t>[</a:t>
            </a:r>
            <a:r>
              <a:rPr lang="en-US" sz="2000" dirty="0" err="1">
                <a:solidFill>
                  <a:schemeClr val="tx1">
                    <a:lumMod val="85000"/>
                  </a:schemeClr>
                </a:solidFill>
                <a:latin typeface="Chalkboard"/>
                <a:cs typeface="Chalkboard"/>
              </a:rPr>
              <a:t>Brandão</a:t>
            </a:r>
            <a:r>
              <a:rPr lang="en-US" sz="2000" dirty="0">
                <a:solidFill>
                  <a:schemeClr val="tx1">
                    <a:lumMod val="85000"/>
                  </a:schemeClr>
                </a:solidFill>
                <a:latin typeface="Chalkboard"/>
                <a:cs typeface="Chalkboard"/>
              </a:rPr>
              <a:t>, </a:t>
            </a:r>
            <a:r>
              <a:rPr lang="en-US" sz="2000" dirty="0" err="1">
                <a:solidFill>
                  <a:schemeClr val="tx1">
                    <a:lumMod val="85000"/>
                  </a:schemeClr>
                </a:solidFill>
                <a:latin typeface="Chalkboard"/>
                <a:cs typeface="Chalkboard"/>
              </a:rPr>
              <a:t>Christandl</a:t>
            </a:r>
            <a:r>
              <a:rPr lang="en-US" sz="2000" dirty="0">
                <a:solidFill>
                  <a:schemeClr val="tx1">
                    <a:lumMod val="85000"/>
                  </a:schemeClr>
                </a:solidFill>
                <a:latin typeface="Chalkboard"/>
                <a:cs typeface="Chalkboard"/>
              </a:rPr>
              <a:t>, Yard </a:t>
            </a:r>
            <a:r>
              <a:rPr lang="fr-FR" sz="2000" dirty="0">
                <a:solidFill>
                  <a:schemeClr val="tx1">
                    <a:lumMod val="85000"/>
                  </a:schemeClr>
                </a:solidFill>
                <a:latin typeface="Chalkboard"/>
                <a:cs typeface="Chalkboard"/>
              </a:rPr>
              <a:t>’</a:t>
            </a:r>
            <a:r>
              <a:rPr lang="en-US" sz="2000" dirty="0">
                <a:solidFill>
                  <a:schemeClr val="tx1">
                    <a:lumMod val="85000"/>
                  </a:schemeClr>
                </a:solidFill>
                <a:latin typeface="Chalkboard"/>
                <a:cs typeface="Chalkboard"/>
              </a:rPr>
              <a:t>10] (secretly in [Yang </a:t>
            </a:r>
            <a:r>
              <a:rPr lang="fr-FR" sz="2000" dirty="0">
                <a:solidFill>
                  <a:schemeClr val="tx1">
                    <a:lumMod val="85000"/>
                  </a:schemeClr>
                </a:solidFill>
                <a:latin typeface="Chalkboard"/>
                <a:cs typeface="Chalkboard"/>
              </a:rPr>
              <a:t>’</a:t>
            </a:r>
            <a:r>
              <a:rPr lang="en-US" sz="2000" dirty="0">
                <a:solidFill>
                  <a:schemeClr val="tx1">
                    <a:lumMod val="85000"/>
                  </a:schemeClr>
                </a:solidFill>
                <a:latin typeface="Chalkboard"/>
                <a:cs typeface="Chalkboard"/>
              </a:rPr>
              <a:t>06])</a:t>
            </a:r>
            <a:br>
              <a:rPr lang="en-US" sz="2000" dirty="0">
                <a:solidFill>
                  <a:schemeClr val="tx1">
                    <a:lumMod val="85000"/>
                  </a:schemeClr>
                </a:solidFill>
                <a:latin typeface="Chalkboard"/>
                <a:cs typeface="Chalkboard"/>
              </a:rPr>
            </a:br>
            <a:r>
              <a:rPr lang="en-US" sz="2000" dirty="0">
                <a:solidFill>
                  <a:schemeClr val="tx1">
                    <a:lumMod val="85000"/>
                  </a:schemeClr>
                </a:solidFill>
                <a:latin typeface="Chalkboard"/>
                <a:cs typeface="Chalkboard"/>
              </a:rPr>
              <a:t> [</a:t>
            </a:r>
            <a:r>
              <a:rPr lang="en-US" sz="2000" dirty="0" err="1">
                <a:solidFill>
                  <a:schemeClr val="tx1">
                    <a:lumMod val="85000"/>
                  </a:schemeClr>
                </a:solidFill>
                <a:latin typeface="Chalkboard"/>
                <a:cs typeface="Chalkboard"/>
              </a:rPr>
              <a:t>Brandão</a:t>
            </a:r>
            <a:r>
              <a:rPr lang="en-US" sz="2000" dirty="0">
                <a:solidFill>
                  <a:schemeClr val="tx1">
                    <a:lumMod val="85000"/>
                  </a:schemeClr>
                </a:solidFill>
                <a:latin typeface="Chalkboard"/>
                <a:cs typeface="Chalkboard"/>
              </a:rPr>
              <a:t>, H </a:t>
            </a:r>
            <a:r>
              <a:rPr lang="fr-FR" sz="2000" dirty="0">
                <a:solidFill>
                  <a:schemeClr val="tx1">
                    <a:lumMod val="85000"/>
                  </a:schemeClr>
                </a:solidFill>
                <a:latin typeface="Chalkboard"/>
                <a:cs typeface="Chalkboard"/>
              </a:rPr>
              <a:t>’</a:t>
            </a:r>
            <a:r>
              <a:rPr lang="en-US" sz="2000" dirty="0">
                <a:solidFill>
                  <a:schemeClr val="tx1">
                    <a:lumMod val="85000"/>
                  </a:schemeClr>
                </a:solidFill>
                <a:latin typeface="Chalkboard"/>
                <a:cs typeface="Chalkboard"/>
              </a:rPr>
              <a:t>12], [Li, Winter </a:t>
            </a:r>
            <a:r>
              <a:rPr lang="fr-FR" sz="2000" dirty="0">
                <a:solidFill>
                  <a:schemeClr val="tx1">
                    <a:lumMod val="85000"/>
                  </a:schemeClr>
                </a:solidFill>
                <a:latin typeface="Chalkboard"/>
                <a:cs typeface="Chalkboard"/>
              </a:rPr>
              <a:t>’</a:t>
            </a:r>
            <a:r>
              <a:rPr lang="en-US" sz="2000" dirty="0">
                <a:solidFill>
                  <a:schemeClr val="tx1">
                    <a:lumMod val="85000"/>
                  </a:schemeClr>
                </a:solidFill>
                <a:latin typeface="Chalkboard"/>
                <a:cs typeface="Chalkboard"/>
              </a:rPr>
              <a:t>12], [Li, Smith ‘14]</a:t>
            </a:r>
          </a:p>
        </p:txBody>
      </p:sp>
    </p:spTree>
    <p:extLst>
      <p:ext uri="{BB962C8B-B14F-4D97-AF65-F5344CB8AC3E}">
        <p14:creationId xmlns:p14="http://schemas.microsoft.com/office/powerpoint/2010/main" val="2904265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suspicious coincidence!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729" y="1854350"/>
            <a:ext cx="7866063" cy="3136776"/>
          </a:xfrm>
        </p:spPr>
        <p:txBody>
          <a:bodyPr/>
          <a:lstStyle/>
          <a:p>
            <a:r>
              <a:rPr lang="en-US" dirty="0" smtClean="0"/>
              <a:t>Run-time </a:t>
            </a:r>
            <a:r>
              <a:rPr lang="en-US" dirty="0" err="1" smtClean="0">
                <a:solidFill>
                  <a:srgbClr val="FFFF00"/>
                </a:solidFill>
              </a:rPr>
              <a:t>exp</a:t>
            </a:r>
            <a:r>
              <a:rPr lang="en-US" dirty="0">
                <a:solidFill>
                  <a:srgbClr val="FFFF00"/>
                </a:solidFill>
              </a:rPr>
              <a:t>(c log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(n) </a:t>
            </a:r>
            <a:r>
              <a:rPr lang="en-US" dirty="0">
                <a:solidFill>
                  <a:srgbClr val="FFFF00"/>
                </a:solidFill>
              </a:rPr>
              <a:t>/ ε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  <a:r>
              <a:rPr lang="en-US" dirty="0" smtClean="0"/>
              <a:t> appears in both</a:t>
            </a:r>
          </a:p>
          <a:p>
            <a:pPr lvl="1"/>
            <a:r>
              <a:rPr lang="en-US" dirty="0" smtClean="0"/>
              <a:t>Algorithm for M in 1-LOCC</a:t>
            </a:r>
          </a:p>
          <a:p>
            <a:pPr lvl="1"/>
            <a:r>
              <a:rPr lang="en-US" dirty="0" smtClean="0"/>
              <a:t>Hardness for M in SEP.</a:t>
            </a:r>
          </a:p>
          <a:p>
            <a:pPr marL="0" indent="0">
              <a:buNone/>
            </a:pPr>
            <a:r>
              <a:rPr lang="en-US" dirty="0" smtClean="0"/>
              <a:t>Why?  Can we bridge the gap?</a:t>
            </a:r>
          </a:p>
          <a:p>
            <a:r>
              <a:rPr lang="en-US" dirty="0" smtClean="0"/>
              <a:t>Can we find multiplicative approximations, or otherwise use these approaches for small-set expansion?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74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163" y="0"/>
            <a:ext cx="6860042" cy="1429871"/>
          </a:xfrm>
        </p:spPr>
        <p:txBody>
          <a:bodyPr/>
          <a:lstStyle/>
          <a:p>
            <a:r>
              <a:rPr lang="en-US" dirty="0" smtClean="0"/>
              <a:t>h</a:t>
            </a:r>
            <a:r>
              <a:rPr lang="en-US" baseline="-25000" dirty="0" smtClean="0"/>
              <a:t>Sep</a:t>
            </a:r>
            <a:r>
              <a:rPr lang="en-US" dirty="0" smtClean="0"/>
              <a:t> for 1-LOCC 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8205" y="-13211"/>
            <a:ext cx="1635795" cy="15641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5169" y="1199038"/>
            <a:ext cx="6976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halkboard"/>
                <a:cs typeface="Chalkboard"/>
              </a:rPr>
              <a:t>M =∑</a:t>
            </a:r>
            <a:r>
              <a:rPr lang="en-US" sz="2400" baseline="-25000" dirty="0" err="1">
                <a:latin typeface="Chalkboard"/>
                <a:cs typeface="Chalkboard"/>
              </a:rPr>
              <a:t>i</a:t>
            </a:r>
            <a:r>
              <a:rPr lang="en-US" sz="2400" baseline="-25000" dirty="0">
                <a:latin typeface="Chalkboard"/>
                <a:cs typeface="Chalkboard"/>
              </a:rPr>
              <a:t>∈[m]</a:t>
            </a:r>
            <a:r>
              <a:rPr lang="en-US" sz="2400" dirty="0">
                <a:latin typeface="Chalkboard"/>
                <a:cs typeface="Chalkboard"/>
              </a:rPr>
              <a:t> A</a:t>
            </a:r>
            <a:r>
              <a:rPr lang="en-US" sz="2400" baseline="-25000" dirty="0">
                <a:latin typeface="Chalkboard"/>
                <a:cs typeface="Chalkboard"/>
              </a:rPr>
              <a:t>i</a:t>
            </a:r>
            <a:r>
              <a:rPr lang="en-US" sz="2400" dirty="0">
                <a:latin typeface="Chalkboard"/>
                <a:cs typeface="Chalkboard"/>
              </a:rPr>
              <a:t> ⊗B</a:t>
            </a:r>
            <a:r>
              <a:rPr lang="en-US" sz="2400" baseline="-25000" dirty="0">
                <a:latin typeface="Chalkboard"/>
                <a:cs typeface="Chalkboard"/>
              </a:rPr>
              <a:t>i</a:t>
            </a:r>
            <a:r>
              <a:rPr lang="en-US" sz="2400" dirty="0">
                <a:latin typeface="Chalkboard"/>
                <a:cs typeface="Chalkboard"/>
              </a:rPr>
              <a:t> with ∑</a:t>
            </a:r>
            <a:r>
              <a:rPr lang="en-US" sz="2400" baseline="-25000" dirty="0" err="1">
                <a:latin typeface="Chalkboard"/>
                <a:cs typeface="Chalkboard"/>
              </a:rPr>
              <a:t>i</a:t>
            </a:r>
            <a:r>
              <a:rPr lang="en-US" sz="2400" dirty="0">
                <a:latin typeface="Chalkboard"/>
                <a:cs typeface="Chalkboard"/>
              </a:rPr>
              <a:t> A</a:t>
            </a:r>
            <a:r>
              <a:rPr lang="en-US" sz="2400" baseline="-25000" dirty="0">
                <a:latin typeface="Chalkboard"/>
                <a:cs typeface="Chalkboard"/>
              </a:rPr>
              <a:t>i</a:t>
            </a:r>
            <a:r>
              <a:rPr lang="en-US" sz="2400" dirty="0">
                <a:latin typeface="Chalkboard"/>
                <a:cs typeface="Chalkboard"/>
              </a:rPr>
              <a:t> ≤ I, each A</a:t>
            </a:r>
            <a:r>
              <a:rPr lang="en-US" sz="2400" baseline="-25000" dirty="0">
                <a:latin typeface="Chalkboard"/>
                <a:cs typeface="Chalkboard"/>
              </a:rPr>
              <a:t>i</a:t>
            </a:r>
            <a:r>
              <a:rPr lang="en-US" sz="2400" dirty="0">
                <a:latin typeface="Chalkboard"/>
                <a:cs typeface="Chalkboard"/>
              </a:rPr>
              <a:t> ≥ 0, |B</a:t>
            </a:r>
            <a:r>
              <a:rPr lang="en-US" sz="2400" baseline="-25000" dirty="0">
                <a:latin typeface="Chalkboard"/>
                <a:cs typeface="Chalkboard"/>
              </a:rPr>
              <a:t>i</a:t>
            </a:r>
            <a:r>
              <a:rPr lang="en-US" sz="2400" dirty="0">
                <a:latin typeface="Chalkboard"/>
                <a:cs typeface="Chalkboard"/>
              </a:rPr>
              <a:t>| ≤ 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9250" y="1830917"/>
            <a:ext cx="4256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Chalkboard"/>
                <a:cs typeface="Chalkboard"/>
              </a:rPr>
              <a:t>h</a:t>
            </a:r>
            <a:r>
              <a:rPr lang="en-US" sz="2400" baseline="-25000" dirty="0" err="1">
                <a:latin typeface="Chalkboard"/>
                <a:cs typeface="Chalkboard"/>
              </a:rPr>
              <a:t>Sep</a:t>
            </a:r>
            <a:r>
              <a:rPr lang="en-US" sz="2400" dirty="0">
                <a:latin typeface="Chalkboard"/>
                <a:cs typeface="Chalkboard"/>
              </a:rPr>
              <a:t>(M) = max</a:t>
            </a:r>
            <a:r>
              <a:rPr lang="en-US" sz="2400" baseline="-25000" dirty="0">
                <a:latin typeface="Chalkboard"/>
                <a:cs typeface="Chalkboard"/>
              </a:rPr>
              <a:t>α,β</a:t>
            </a:r>
            <a:r>
              <a:rPr lang="en-US" sz="2400" dirty="0" err="1">
                <a:latin typeface="Chalkboard"/>
                <a:cs typeface="Chalkboard"/>
              </a:rPr>
              <a:t>tr</a:t>
            </a:r>
            <a:r>
              <a:rPr lang="en-US" sz="2400" dirty="0">
                <a:latin typeface="Chalkboard"/>
                <a:cs typeface="Chalkboard"/>
              </a:rPr>
              <a:t>[M(α⊗β)]</a:t>
            </a:r>
            <a:endParaRPr lang="en-US" sz="2400">
              <a:latin typeface="Chalkboard"/>
              <a:cs typeface="Chalkboard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99025" y="1859918"/>
            <a:ext cx="4240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halkboard"/>
                <a:cs typeface="Chalkboard"/>
              </a:rPr>
              <a:t>= max</a:t>
            </a:r>
            <a:r>
              <a:rPr lang="en-US" sz="2400" baseline="-25000" dirty="0">
                <a:latin typeface="Chalkboard"/>
                <a:cs typeface="Chalkboard"/>
              </a:rPr>
              <a:t>α,β</a:t>
            </a:r>
            <a:r>
              <a:rPr lang="en-US" sz="2400" dirty="0">
                <a:latin typeface="Chalkboard"/>
                <a:cs typeface="Chalkboard"/>
              </a:rPr>
              <a:t>∑</a:t>
            </a:r>
            <a:r>
              <a:rPr lang="en-US" sz="2400" baseline="-25000" dirty="0" err="1">
                <a:latin typeface="Chalkboard"/>
                <a:cs typeface="Chalkboard"/>
              </a:rPr>
              <a:t>i</a:t>
            </a:r>
            <a:r>
              <a:rPr lang="en-US" sz="2400" baseline="-25000" dirty="0">
                <a:latin typeface="Chalkboard"/>
                <a:cs typeface="Chalkboard"/>
              </a:rPr>
              <a:t>∈[m]</a:t>
            </a:r>
            <a:r>
              <a:rPr lang="en-US" sz="2400" dirty="0" err="1">
                <a:latin typeface="Chalkboard"/>
                <a:cs typeface="Chalkboard"/>
              </a:rPr>
              <a:t>tr</a:t>
            </a:r>
            <a:r>
              <a:rPr lang="en-US" sz="2400" dirty="0">
                <a:latin typeface="Chalkboard"/>
                <a:cs typeface="Chalkboard"/>
              </a:rPr>
              <a:t>[A</a:t>
            </a:r>
            <a:r>
              <a:rPr lang="en-US" sz="2400" baseline="-25000" dirty="0">
                <a:latin typeface="Chalkboard"/>
                <a:cs typeface="Chalkboard"/>
              </a:rPr>
              <a:t>i</a:t>
            </a:r>
            <a:r>
              <a:rPr lang="en-US" sz="2400" dirty="0">
                <a:latin typeface="Chalkboard"/>
                <a:cs typeface="Chalkboard"/>
              </a:rPr>
              <a:t>α]tr[B</a:t>
            </a:r>
            <a:r>
              <a:rPr lang="en-US" sz="2400" baseline="-25000" dirty="0">
                <a:latin typeface="Chalkboard"/>
                <a:cs typeface="Chalkboard"/>
              </a:rPr>
              <a:t>i</a:t>
            </a:r>
            <a:r>
              <a:rPr lang="en-US" sz="2400" dirty="0">
                <a:latin typeface="Chalkboard"/>
                <a:cs typeface="Chalkboard"/>
              </a:rPr>
              <a:t>β]</a:t>
            </a:r>
            <a:endParaRPr lang="en-US" sz="2400">
              <a:latin typeface="Chalkboard"/>
              <a:cs typeface="Chalkboard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697593" y="2538700"/>
            <a:ext cx="7591136" cy="2312940"/>
            <a:chOff x="1697593" y="2538700"/>
            <a:chExt cx="7591136" cy="2312940"/>
          </a:xfrm>
        </p:grpSpPr>
        <p:sp>
          <p:nvSpPr>
            <p:cNvPr id="23" name="TextBox 22"/>
            <p:cNvSpPr txBox="1"/>
            <p:nvPr/>
          </p:nvSpPr>
          <p:spPr>
            <a:xfrm>
              <a:off x="2258438" y="3026837"/>
              <a:ext cx="3472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Chalkboard"/>
                  <a:cs typeface="Chalkboard"/>
                </a:rPr>
                <a:t>p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97593" y="3589756"/>
              <a:ext cx="18161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Chalkboard"/>
                  <a:cs typeface="Chalkboard"/>
                </a:rPr>
                <a:t>p</a:t>
              </a:r>
              <a:r>
                <a:rPr lang="en-US" sz="2400" baseline="-25000">
                  <a:latin typeface="Chalkboard"/>
                  <a:cs typeface="Chalkboard"/>
                </a:rPr>
                <a:t>i</a:t>
              </a:r>
              <a:r>
                <a:rPr lang="en-US" sz="2400">
                  <a:latin typeface="Chalkboard"/>
                  <a:cs typeface="Chalkboard"/>
                </a:rPr>
                <a:t> = </a:t>
              </a:r>
              <a:r>
                <a:rPr lang="en-US" sz="2400" dirty="0" err="1">
                  <a:latin typeface="Chalkboard"/>
                  <a:cs typeface="Chalkboard"/>
                </a:rPr>
                <a:t>tr</a:t>
              </a:r>
              <a:r>
                <a:rPr lang="en-US" sz="2400" dirty="0">
                  <a:latin typeface="Chalkboard"/>
                  <a:cs typeface="Chalkboard"/>
                </a:rPr>
                <a:t>[A</a:t>
              </a:r>
              <a:r>
                <a:rPr lang="en-US" sz="2400" baseline="-25000" dirty="0">
                  <a:latin typeface="Chalkboard"/>
                  <a:cs typeface="Chalkboard"/>
                </a:rPr>
                <a:t>i</a:t>
              </a:r>
              <a:r>
                <a:rPr lang="en-US" sz="2400" dirty="0">
                  <a:latin typeface="Chalkboard"/>
                  <a:cs typeface="Chalkboard"/>
                </a:rPr>
                <a:t>α]</a:t>
              </a:r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088790" y="4389975"/>
              <a:ext cx="14401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Chalkboard"/>
                  <a:cs typeface="Chalkboard"/>
                </a:rPr>
                <a:t>∈</a:t>
              </a:r>
              <a:r>
                <a:rPr lang="en-US" sz="240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halkboard"/>
                  <a:cs typeface="Chalkboard"/>
                </a:rPr>
                <a:t>S</a:t>
              </a:r>
              <a:r>
                <a:rPr lang="en-US" sz="2400">
                  <a:latin typeface="Chalkboard"/>
                  <a:cs typeface="Chalkboard"/>
                </a:rPr>
                <a:t>⊆Δ</a:t>
              </a:r>
              <a:r>
                <a:rPr lang="en-US" sz="2400" baseline="-25000">
                  <a:latin typeface="Chalkboard"/>
                  <a:cs typeface="Chalkboard"/>
                </a:rPr>
                <a:t>m</a:t>
              </a:r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824944" y="2538700"/>
              <a:ext cx="44637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halkboard"/>
                  <a:cs typeface="Chalkboard"/>
                </a:rPr>
                <a:t>= max</a:t>
              </a:r>
              <a:r>
                <a:rPr lang="en-US" sz="2400" baseline="-25000" dirty="0">
                  <a:latin typeface="Chalkboard"/>
                  <a:cs typeface="Chalkboard"/>
                </a:rPr>
                <a:t>p∈</a:t>
              </a:r>
              <a:r>
                <a:rPr lang="en-US" sz="2400" baseline="-250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halkboard"/>
                  <a:cs typeface="Chalkboard"/>
                </a:rPr>
                <a:t>S</a:t>
              </a:r>
              <a:r>
                <a:rPr lang="en-US" sz="2400" baseline="-25000" dirty="0">
                  <a:latin typeface="Chalkboard"/>
                  <a:cs typeface="Chalkboard"/>
                </a:rPr>
                <a:t> </a:t>
              </a:r>
              <a:r>
                <a:rPr lang="en-US" sz="2400" dirty="0">
                  <a:latin typeface="Chalkboard"/>
                  <a:cs typeface="Chalkboard"/>
                </a:rPr>
                <a:t>max</a:t>
              </a:r>
              <a:r>
                <a:rPr lang="en-US" sz="2400" baseline="-25000" dirty="0">
                  <a:latin typeface="Chalkboard"/>
                  <a:cs typeface="Chalkboard"/>
                </a:rPr>
                <a:t>β</a:t>
              </a:r>
              <a:r>
                <a:rPr lang="en-US" sz="2400" dirty="0">
                  <a:latin typeface="Chalkboard"/>
                  <a:cs typeface="Chalkboard"/>
                </a:rPr>
                <a:t>∑</a:t>
              </a:r>
              <a:r>
                <a:rPr lang="en-US" sz="2400" baseline="-25000" dirty="0" err="1">
                  <a:latin typeface="Chalkboard"/>
                  <a:cs typeface="Chalkboard"/>
                </a:rPr>
                <a:t>i</a:t>
              </a:r>
              <a:r>
                <a:rPr lang="en-US" sz="2400" baseline="-25000" dirty="0">
                  <a:latin typeface="Chalkboard"/>
                  <a:cs typeface="Chalkboard"/>
                </a:rPr>
                <a:t>∈[m]</a:t>
              </a:r>
              <a:r>
                <a:rPr lang="en-US" sz="2400" dirty="0" err="1">
                  <a:latin typeface="Chalkboard"/>
                  <a:cs typeface="Chalkboard"/>
                </a:rPr>
                <a:t> p</a:t>
              </a:r>
              <a:r>
                <a:rPr lang="en-US" sz="2400" baseline="-25000" dirty="0" err="1">
                  <a:latin typeface="Chalkboard"/>
                  <a:cs typeface="Chalkboard"/>
                </a:rPr>
                <a:t>i</a:t>
              </a:r>
              <a:r>
                <a:rPr lang="en-US" sz="2400" dirty="0">
                  <a:latin typeface="Chalkboard"/>
                  <a:cs typeface="Chalkboard"/>
                </a:rPr>
                <a:t>tr[B</a:t>
              </a:r>
              <a:r>
                <a:rPr lang="en-US" sz="2400" baseline="-25000" dirty="0">
                  <a:latin typeface="Chalkboard"/>
                  <a:cs typeface="Chalkboard"/>
                </a:rPr>
                <a:t>i</a:t>
              </a:r>
              <a:r>
                <a:rPr lang="en-US" sz="2400" dirty="0">
                  <a:latin typeface="Chalkboard"/>
                  <a:cs typeface="Chalkboard"/>
                </a:rPr>
                <a:t>β]</a:t>
              </a:r>
              <a:endParaRPr lang="en-US" sz="2400">
                <a:latin typeface="Chalkboard"/>
                <a:cs typeface="Chalkboard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4856693" y="3159836"/>
            <a:ext cx="3386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halkboard"/>
                <a:cs typeface="Chalkboard"/>
              </a:rPr>
              <a:t>= max</a:t>
            </a:r>
            <a:r>
              <a:rPr lang="en-US" sz="2400" baseline="-25000" dirty="0">
                <a:latin typeface="Chalkboard"/>
                <a:cs typeface="Chalkboard"/>
              </a:rPr>
              <a:t>p∈</a:t>
            </a:r>
            <a:r>
              <a:rPr lang="en-US" sz="2400" baseline="-25000" dirty="0">
                <a:solidFill>
                  <a:srgbClr val="B070D4"/>
                </a:solidFill>
                <a:latin typeface="Chalkboard"/>
                <a:cs typeface="Chalkboard"/>
              </a:rPr>
              <a:t>S</a:t>
            </a:r>
            <a:r>
              <a:rPr lang="en-US" sz="2400" baseline="-25000" dirty="0">
                <a:latin typeface="Chalkboard"/>
                <a:cs typeface="Chalkboard"/>
              </a:rPr>
              <a:t> </a:t>
            </a:r>
            <a:r>
              <a:rPr lang="en-US" sz="2400" dirty="0">
                <a:latin typeface="Chalkboard"/>
                <a:cs typeface="Chalkboard"/>
              </a:rPr>
              <a:t>||∑</a:t>
            </a:r>
            <a:r>
              <a:rPr lang="en-US" sz="2400" baseline="-25000" dirty="0" err="1">
                <a:latin typeface="Chalkboard"/>
                <a:cs typeface="Chalkboard"/>
              </a:rPr>
              <a:t>i</a:t>
            </a:r>
            <a:r>
              <a:rPr lang="en-US" sz="2400" baseline="-25000" dirty="0">
                <a:latin typeface="Chalkboard"/>
                <a:cs typeface="Chalkboard"/>
              </a:rPr>
              <a:t>∈[m]</a:t>
            </a:r>
            <a:r>
              <a:rPr lang="en-US" sz="2400" dirty="0" err="1">
                <a:latin typeface="Chalkboard"/>
                <a:cs typeface="Chalkboard"/>
              </a:rPr>
              <a:t> p</a:t>
            </a:r>
            <a:r>
              <a:rPr lang="en-US" sz="2400" baseline="-25000" dirty="0" err="1">
                <a:latin typeface="Chalkboard"/>
                <a:cs typeface="Chalkboard"/>
              </a:rPr>
              <a:t>i</a:t>
            </a:r>
            <a:r>
              <a:rPr lang="en-US" sz="2400" dirty="0" err="1">
                <a:latin typeface="Chalkboard"/>
                <a:cs typeface="Chalkboard"/>
              </a:rPr>
              <a:t> </a:t>
            </a:r>
            <a:r>
              <a:rPr lang="en-US" sz="2400" dirty="0">
                <a:latin typeface="Chalkboard"/>
                <a:cs typeface="Chalkboard"/>
              </a:rPr>
              <a:t>B||</a:t>
            </a:r>
            <a:r>
              <a:rPr lang="en-US" sz="2400" baseline="-25000" dirty="0">
                <a:latin typeface="Chalkboard"/>
                <a:cs typeface="Chalkboard"/>
              </a:rPr>
              <a:t>op</a:t>
            </a:r>
            <a:endParaRPr lang="en-US" sz="2400">
              <a:latin typeface="Chalkboard"/>
              <a:cs typeface="Chalkboard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4899025" y="3883736"/>
            <a:ext cx="3425565" cy="1325732"/>
            <a:chOff x="4899025" y="3883736"/>
            <a:chExt cx="3425565" cy="1325732"/>
          </a:xfrm>
        </p:grpSpPr>
        <p:sp>
          <p:nvSpPr>
            <p:cNvPr id="43" name="TextBox 42"/>
            <p:cNvSpPr txBox="1"/>
            <p:nvPr/>
          </p:nvSpPr>
          <p:spPr>
            <a:xfrm>
              <a:off x="4899025" y="3883736"/>
              <a:ext cx="22055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halkboard"/>
                  <a:cs typeface="Chalkboard"/>
                </a:rPr>
                <a:t>:= </a:t>
              </a:r>
              <a:r>
                <a:rPr lang="en-US" sz="2400" dirty="0">
                  <a:solidFill>
                    <a:srgbClr val="FFFF00"/>
                  </a:solidFill>
                  <a:latin typeface="Chalkboard"/>
                  <a:cs typeface="Chalkboard"/>
                </a:rPr>
                <a:t>max</a:t>
              </a:r>
              <a:r>
                <a:rPr lang="en-US" sz="2400" baseline="-25000" dirty="0">
                  <a:solidFill>
                    <a:srgbClr val="FFFF00"/>
                  </a:solidFill>
                  <a:latin typeface="Chalkboard"/>
                  <a:cs typeface="Chalkboard"/>
                </a:rPr>
                <a:t>p∈S </a:t>
              </a:r>
              <a:r>
                <a:rPr lang="en-US" sz="2400" dirty="0">
                  <a:solidFill>
                    <a:srgbClr val="FFFF00"/>
                  </a:solidFill>
                  <a:latin typeface="Chalkboard"/>
                  <a:cs typeface="Chalkboard"/>
                </a:rPr>
                <a:t>||</a:t>
              </a:r>
              <a:r>
                <a:rPr lang="en-US" sz="2400" dirty="0" err="1">
                  <a:solidFill>
                    <a:srgbClr val="FFFF00"/>
                  </a:solidFill>
                  <a:latin typeface="Chalkboard"/>
                  <a:cs typeface="Chalkboard"/>
                </a:rPr>
                <a:t>p</a:t>
              </a:r>
              <a:r>
                <a:rPr lang="en-US" sz="2400" dirty="0">
                  <a:solidFill>
                    <a:srgbClr val="FFFF00"/>
                  </a:solidFill>
                  <a:latin typeface="Chalkboard"/>
                  <a:cs typeface="Chalkboard"/>
                </a:rPr>
                <a:t>||</a:t>
              </a:r>
              <a:r>
                <a:rPr lang="en-US" sz="2400" baseline="-25000" dirty="0">
                  <a:solidFill>
                    <a:srgbClr val="FFFF00"/>
                  </a:solidFill>
                  <a:latin typeface="Chalkboard"/>
                  <a:cs typeface="Chalkboard"/>
                </a:rPr>
                <a:t>B</a:t>
              </a:r>
              <a:endParaRPr lang="en-US" sz="2400">
                <a:solidFill>
                  <a:srgbClr val="FFFF00"/>
                </a:solidFill>
                <a:latin typeface="Chalkboard"/>
                <a:cs typeface="Chalkboard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704417" y="4747803"/>
              <a:ext cx="26201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halkboard"/>
                  <a:cs typeface="Chalkboard"/>
                </a:rPr>
                <a:t>||x||</a:t>
              </a:r>
              <a:r>
                <a:rPr lang="en-US" sz="2400" b="1" baseline="-25000" dirty="0">
                  <a:latin typeface="Chalkboard"/>
                  <a:cs typeface="Chalkboard"/>
                </a:rPr>
                <a:t>B</a:t>
              </a:r>
              <a:r>
                <a:rPr lang="en-US" sz="2400" dirty="0">
                  <a:latin typeface="Chalkboard"/>
                  <a:cs typeface="Chalkboard"/>
                </a:rPr>
                <a:t> = ||∑</a:t>
              </a:r>
              <a:r>
                <a:rPr lang="en-US" sz="2400" baseline="-25000" dirty="0" err="1">
                  <a:latin typeface="Chalkboard"/>
                  <a:cs typeface="Chalkboard"/>
                </a:rPr>
                <a:t>i</a:t>
              </a:r>
              <a:r>
                <a:rPr lang="en-US" sz="2400" dirty="0">
                  <a:latin typeface="Chalkboard"/>
                  <a:cs typeface="Chalkboard"/>
                </a:rPr>
                <a:t> x</a:t>
              </a:r>
              <a:r>
                <a:rPr lang="en-US" sz="2400" baseline="-25000" dirty="0">
                  <a:latin typeface="Chalkboard"/>
                  <a:cs typeface="Chalkboard"/>
                </a:rPr>
                <a:t>i</a:t>
              </a:r>
              <a:r>
                <a:rPr lang="en-US" sz="2400" dirty="0">
                  <a:latin typeface="Chalkboard"/>
                  <a:cs typeface="Chalkboard"/>
                </a:rPr>
                <a:t> B</a:t>
              </a:r>
              <a:r>
                <a:rPr lang="en-US" sz="2400" baseline="-25000" dirty="0">
                  <a:latin typeface="Chalkboard"/>
                  <a:cs typeface="Chalkboard"/>
                </a:rPr>
                <a:t>i</a:t>
              </a:r>
              <a:r>
                <a:rPr lang="en-US" sz="2400" dirty="0">
                  <a:latin typeface="Chalkboard"/>
                  <a:cs typeface="Chalkboard"/>
                </a:rPr>
                <a:t>||</a:t>
              </a:r>
              <a:r>
                <a:rPr lang="en-US" sz="2400" baseline="-25000" dirty="0">
                  <a:latin typeface="Chalkboard"/>
                  <a:cs typeface="Chalkboard"/>
                </a:rPr>
                <a:t>op</a:t>
              </a:r>
              <a:endParaRPr lang="en-US" sz="2400" dirty="0">
                <a:latin typeface="Chalkboard"/>
                <a:cs typeface="Chalkboard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31740" y="2454036"/>
            <a:ext cx="4115218" cy="2059101"/>
            <a:chOff x="855260" y="2454036"/>
            <a:chExt cx="4115218" cy="2059101"/>
          </a:xfrm>
        </p:grpSpPr>
        <p:sp>
          <p:nvSpPr>
            <p:cNvPr id="5" name="Rounded Rectangle 4"/>
            <p:cNvSpPr/>
            <p:nvPr/>
          </p:nvSpPr>
          <p:spPr>
            <a:xfrm>
              <a:off x="855260" y="2508242"/>
              <a:ext cx="814917" cy="814917"/>
            </a:xfrm>
            <a:prstGeom prst="round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>
                  <a:latin typeface="Chalkboard"/>
                  <a:cs typeface="Chalkboard"/>
                </a:rPr>
                <a:t>{A</a:t>
              </a:r>
              <a:r>
                <a:rPr lang="en-US" sz="2400" baseline="-25000">
                  <a:latin typeface="Chalkboard"/>
                  <a:cs typeface="Chalkboard"/>
                </a:rPr>
                <a:t>i</a:t>
              </a:r>
              <a:r>
                <a:rPr lang="en-US" sz="2400">
                  <a:latin typeface="Chalkboard"/>
                  <a:cs typeface="Chalkboard"/>
                </a:rPr>
                <a:t>}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791076" y="2508242"/>
              <a:ext cx="814917" cy="814917"/>
            </a:xfrm>
            <a:prstGeom prst="round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>
                  <a:latin typeface="Chalkboard"/>
                  <a:cs typeface="Chalkboard"/>
                </a:rPr>
                <a:t>B</a:t>
              </a:r>
              <a:r>
                <a:rPr lang="en-US" sz="2400" baseline="-25000">
                  <a:latin typeface="Chalkboard"/>
                  <a:cs typeface="Chalkboard"/>
                </a:rPr>
                <a:t>i</a:t>
              </a:r>
              <a:r>
                <a:rPr lang="en-US" sz="2400">
                  <a:latin typeface="Chalkboard"/>
                  <a:cs typeface="Chalkboard"/>
                </a:rPr>
                <a:t>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36540" y="3989917"/>
              <a:ext cx="12535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Chalkboard"/>
                  <a:cs typeface="Chalkboard"/>
                </a:rPr>
                <a:t>α</a:t>
              </a:r>
              <a:r>
                <a:rPr lang="en-US" sz="2800">
                  <a:latin typeface="Chalkboard"/>
                  <a:cs typeface="Chalkboard"/>
                </a:rPr>
                <a:t>∈D</a:t>
              </a:r>
              <a:r>
                <a:rPr lang="en-US" sz="2800" baseline="-25000">
                  <a:latin typeface="Chalkboard"/>
                  <a:cs typeface="Chalkboard"/>
                </a:rPr>
                <a:t>n</a:t>
              </a:r>
              <a:endParaRPr lang="en-US" sz="2800">
                <a:latin typeface="Chalkboard"/>
                <a:cs typeface="Chalkboard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16931" y="3989917"/>
              <a:ext cx="12535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Chalkboard"/>
                  <a:cs typeface="Chalkboard"/>
                </a:rPr>
                <a:t>β</a:t>
              </a:r>
              <a:r>
                <a:rPr lang="en-US" sz="2800">
                  <a:latin typeface="Chalkboard"/>
                  <a:cs typeface="Chalkboard"/>
                </a:rPr>
                <a:t>∈D</a:t>
              </a:r>
              <a:r>
                <a:rPr lang="en-US" sz="2800" baseline="-25000">
                  <a:latin typeface="Chalkboard"/>
                  <a:cs typeface="Chalkboard"/>
                </a:rPr>
                <a:t>n</a:t>
              </a:r>
              <a:endParaRPr lang="en-US" sz="2800">
                <a:latin typeface="Chalkboard"/>
                <a:cs typeface="Chalkboard"/>
              </a:endParaRPr>
            </a:p>
          </p:txBody>
        </p:sp>
        <p:cxnSp>
          <p:nvCxnSpPr>
            <p:cNvPr id="17" name="Straight Connector 16"/>
            <p:cNvCxnSpPr>
              <a:stCxn id="5" idx="3"/>
              <a:endCxn id="12" idx="1"/>
            </p:cNvCxnSpPr>
            <p:nvPr/>
          </p:nvCxnSpPr>
          <p:spPr>
            <a:xfrm>
              <a:off x="1670177" y="2915701"/>
              <a:ext cx="2120899" cy="0"/>
            </a:xfrm>
            <a:prstGeom prst="line">
              <a:avLst/>
            </a:prstGeom>
            <a:ln w="76200" cmpd="dbl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endCxn id="5" idx="2"/>
            </p:cNvCxnSpPr>
            <p:nvPr/>
          </p:nvCxnSpPr>
          <p:spPr>
            <a:xfrm flipV="1">
              <a:off x="1262719" y="3323159"/>
              <a:ext cx="0" cy="6667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endCxn id="12" idx="2"/>
            </p:cNvCxnSpPr>
            <p:nvPr/>
          </p:nvCxnSpPr>
          <p:spPr>
            <a:xfrm flipV="1">
              <a:off x="4137577" y="3323159"/>
              <a:ext cx="60958" cy="7282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2547341" y="2454036"/>
              <a:ext cx="2615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Chalkboard"/>
                  <a:cs typeface="Chalkboard"/>
                </a:rPr>
                <a:t>i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23118" y="4947751"/>
            <a:ext cx="5440487" cy="1791716"/>
            <a:chOff x="423118" y="4947751"/>
            <a:chExt cx="5440487" cy="1791716"/>
          </a:xfrm>
        </p:grpSpPr>
        <p:sp>
          <p:nvSpPr>
            <p:cNvPr id="25" name="Oval 24"/>
            <p:cNvSpPr/>
            <p:nvPr/>
          </p:nvSpPr>
          <p:spPr>
            <a:xfrm>
              <a:off x="813014" y="5074752"/>
              <a:ext cx="857163" cy="857163"/>
            </a:xfrm>
            <a:prstGeom prst="ellipse">
              <a:avLst/>
            </a:prstGeom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50000">
                  <a:schemeClr val="accent5">
                    <a:lumMod val="7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2311707" y="4947751"/>
              <a:ext cx="1149043" cy="978916"/>
            </a:xfrm>
            <a:prstGeom prst="triangle">
              <a:avLst/>
            </a:pr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37000">
                  <a:schemeClr val="accent5">
                    <a:lumMod val="75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56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1778000" y="5450417"/>
              <a:ext cx="533707" cy="1058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3257369" y="5348817"/>
              <a:ext cx="533707" cy="1058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Freeform 37"/>
            <p:cNvSpPr/>
            <p:nvPr/>
          </p:nvSpPr>
          <p:spPr>
            <a:xfrm>
              <a:off x="2603500" y="5207000"/>
              <a:ext cx="508000" cy="709083"/>
            </a:xfrm>
            <a:custGeom>
              <a:avLst/>
              <a:gdLst>
                <a:gd name="connsiteX0" fmla="*/ 0 w 508000"/>
                <a:gd name="connsiteY0" fmla="*/ 338667 h 709083"/>
                <a:gd name="connsiteX1" fmla="*/ 0 w 508000"/>
                <a:gd name="connsiteY1" fmla="*/ 338667 h 709083"/>
                <a:gd name="connsiteX2" fmla="*/ 10583 w 508000"/>
                <a:gd name="connsiteY2" fmla="*/ 455083 h 709083"/>
                <a:gd name="connsiteX3" fmla="*/ 21167 w 508000"/>
                <a:gd name="connsiteY3" fmla="*/ 497417 h 709083"/>
                <a:gd name="connsiteX4" fmla="*/ 31750 w 508000"/>
                <a:gd name="connsiteY4" fmla="*/ 550333 h 709083"/>
                <a:gd name="connsiteX5" fmla="*/ 52917 w 508000"/>
                <a:gd name="connsiteY5" fmla="*/ 613833 h 709083"/>
                <a:gd name="connsiteX6" fmla="*/ 74083 w 508000"/>
                <a:gd name="connsiteY6" fmla="*/ 645583 h 709083"/>
                <a:gd name="connsiteX7" fmla="*/ 105833 w 508000"/>
                <a:gd name="connsiteY7" fmla="*/ 709083 h 709083"/>
                <a:gd name="connsiteX8" fmla="*/ 169333 w 508000"/>
                <a:gd name="connsiteY8" fmla="*/ 656167 h 709083"/>
                <a:gd name="connsiteX9" fmla="*/ 190500 w 508000"/>
                <a:gd name="connsiteY9" fmla="*/ 624417 h 709083"/>
                <a:gd name="connsiteX10" fmla="*/ 222250 w 508000"/>
                <a:gd name="connsiteY10" fmla="*/ 592667 h 709083"/>
                <a:gd name="connsiteX11" fmla="*/ 243417 w 508000"/>
                <a:gd name="connsiteY11" fmla="*/ 560917 h 709083"/>
                <a:gd name="connsiteX12" fmla="*/ 306917 w 508000"/>
                <a:gd name="connsiteY12" fmla="*/ 486833 h 709083"/>
                <a:gd name="connsiteX13" fmla="*/ 328083 w 508000"/>
                <a:gd name="connsiteY13" fmla="*/ 444500 h 709083"/>
                <a:gd name="connsiteX14" fmla="*/ 370417 w 508000"/>
                <a:gd name="connsiteY14" fmla="*/ 381000 h 709083"/>
                <a:gd name="connsiteX15" fmla="*/ 423333 w 508000"/>
                <a:gd name="connsiteY15" fmla="*/ 317500 h 709083"/>
                <a:gd name="connsiteX16" fmla="*/ 455083 w 508000"/>
                <a:gd name="connsiteY16" fmla="*/ 296333 h 709083"/>
                <a:gd name="connsiteX17" fmla="*/ 497417 w 508000"/>
                <a:gd name="connsiteY17" fmla="*/ 201083 h 709083"/>
                <a:gd name="connsiteX18" fmla="*/ 508000 w 508000"/>
                <a:gd name="connsiteY18" fmla="*/ 169333 h 709083"/>
                <a:gd name="connsiteX19" fmla="*/ 486833 w 508000"/>
                <a:gd name="connsiteY19" fmla="*/ 137583 h 709083"/>
                <a:gd name="connsiteX20" fmla="*/ 455083 w 508000"/>
                <a:gd name="connsiteY20" fmla="*/ 127000 h 709083"/>
                <a:gd name="connsiteX21" fmla="*/ 412750 w 508000"/>
                <a:gd name="connsiteY21" fmla="*/ 84667 h 709083"/>
                <a:gd name="connsiteX22" fmla="*/ 402167 w 508000"/>
                <a:gd name="connsiteY22" fmla="*/ 52917 h 709083"/>
                <a:gd name="connsiteX23" fmla="*/ 359833 w 508000"/>
                <a:gd name="connsiteY23" fmla="*/ 0 h 709083"/>
                <a:gd name="connsiteX24" fmla="*/ 317500 w 508000"/>
                <a:gd name="connsiteY24" fmla="*/ 63500 h 709083"/>
                <a:gd name="connsiteX25" fmla="*/ 275167 w 508000"/>
                <a:gd name="connsiteY25" fmla="*/ 95250 h 709083"/>
                <a:gd name="connsiteX26" fmla="*/ 201083 w 508000"/>
                <a:gd name="connsiteY26" fmla="*/ 169333 h 709083"/>
                <a:gd name="connsiteX27" fmla="*/ 190500 w 508000"/>
                <a:gd name="connsiteY27" fmla="*/ 201083 h 709083"/>
                <a:gd name="connsiteX28" fmla="*/ 158750 w 508000"/>
                <a:gd name="connsiteY28" fmla="*/ 211667 h 709083"/>
                <a:gd name="connsiteX29" fmla="*/ 127000 w 508000"/>
                <a:gd name="connsiteY29" fmla="*/ 232833 h 709083"/>
                <a:gd name="connsiteX30" fmla="*/ 116417 w 508000"/>
                <a:gd name="connsiteY30" fmla="*/ 264583 h 709083"/>
                <a:gd name="connsiteX31" fmla="*/ 52917 w 508000"/>
                <a:gd name="connsiteY31" fmla="*/ 306917 h 709083"/>
                <a:gd name="connsiteX32" fmla="*/ 0 w 508000"/>
                <a:gd name="connsiteY32" fmla="*/ 338667 h 70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08000" h="709083">
                  <a:moveTo>
                    <a:pt x="0" y="338667"/>
                  </a:moveTo>
                  <a:lnTo>
                    <a:pt x="0" y="338667"/>
                  </a:lnTo>
                  <a:cubicBezTo>
                    <a:pt x="3528" y="377472"/>
                    <a:pt x="5433" y="416459"/>
                    <a:pt x="10583" y="455083"/>
                  </a:cubicBezTo>
                  <a:cubicBezTo>
                    <a:pt x="12505" y="469501"/>
                    <a:pt x="18012" y="483218"/>
                    <a:pt x="21167" y="497417"/>
                  </a:cubicBezTo>
                  <a:cubicBezTo>
                    <a:pt x="25069" y="514977"/>
                    <a:pt x="27017" y="532979"/>
                    <a:pt x="31750" y="550333"/>
                  </a:cubicBezTo>
                  <a:cubicBezTo>
                    <a:pt x="37621" y="571858"/>
                    <a:pt x="40541" y="595268"/>
                    <a:pt x="52917" y="613833"/>
                  </a:cubicBezTo>
                  <a:cubicBezTo>
                    <a:pt x="59972" y="624416"/>
                    <a:pt x="68395" y="634206"/>
                    <a:pt x="74083" y="645583"/>
                  </a:cubicBezTo>
                  <a:cubicBezTo>
                    <a:pt x="117900" y="733216"/>
                    <a:pt x="45175" y="618093"/>
                    <a:pt x="105833" y="709083"/>
                  </a:cubicBezTo>
                  <a:cubicBezTo>
                    <a:pt x="137053" y="688270"/>
                    <a:pt x="143867" y="686726"/>
                    <a:pt x="169333" y="656167"/>
                  </a:cubicBezTo>
                  <a:cubicBezTo>
                    <a:pt x="177476" y="646396"/>
                    <a:pt x="182357" y="634188"/>
                    <a:pt x="190500" y="624417"/>
                  </a:cubicBezTo>
                  <a:cubicBezTo>
                    <a:pt x="200082" y="612919"/>
                    <a:pt x="212668" y="604165"/>
                    <a:pt x="222250" y="592667"/>
                  </a:cubicBezTo>
                  <a:cubicBezTo>
                    <a:pt x="230393" y="582896"/>
                    <a:pt x="235274" y="570688"/>
                    <a:pt x="243417" y="560917"/>
                  </a:cubicBezTo>
                  <a:cubicBezTo>
                    <a:pt x="286710" y="508966"/>
                    <a:pt x="267283" y="550248"/>
                    <a:pt x="306917" y="486833"/>
                  </a:cubicBezTo>
                  <a:cubicBezTo>
                    <a:pt x="315278" y="473454"/>
                    <a:pt x="319966" y="458028"/>
                    <a:pt x="328083" y="444500"/>
                  </a:cubicBezTo>
                  <a:cubicBezTo>
                    <a:pt x="341171" y="422686"/>
                    <a:pt x="356306" y="402167"/>
                    <a:pt x="370417" y="381000"/>
                  </a:cubicBezTo>
                  <a:cubicBezTo>
                    <a:pt x="391231" y="349779"/>
                    <a:pt x="392772" y="342967"/>
                    <a:pt x="423333" y="317500"/>
                  </a:cubicBezTo>
                  <a:cubicBezTo>
                    <a:pt x="433104" y="309357"/>
                    <a:pt x="444500" y="303389"/>
                    <a:pt x="455083" y="296333"/>
                  </a:cubicBezTo>
                  <a:cubicBezTo>
                    <a:pt x="488626" y="246019"/>
                    <a:pt x="472228" y="276649"/>
                    <a:pt x="497417" y="201083"/>
                  </a:cubicBezTo>
                  <a:lnTo>
                    <a:pt x="508000" y="169333"/>
                  </a:lnTo>
                  <a:cubicBezTo>
                    <a:pt x="500944" y="158750"/>
                    <a:pt x="496765" y="145529"/>
                    <a:pt x="486833" y="137583"/>
                  </a:cubicBezTo>
                  <a:cubicBezTo>
                    <a:pt x="478122" y="130614"/>
                    <a:pt x="462971" y="134888"/>
                    <a:pt x="455083" y="127000"/>
                  </a:cubicBezTo>
                  <a:cubicBezTo>
                    <a:pt x="398639" y="70556"/>
                    <a:pt x="497417" y="112888"/>
                    <a:pt x="412750" y="84667"/>
                  </a:cubicBezTo>
                  <a:cubicBezTo>
                    <a:pt x="409222" y="74084"/>
                    <a:pt x="409136" y="61628"/>
                    <a:pt x="402167" y="52917"/>
                  </a:cubicBezTo>
                  <a:cubicBezTo>
                    <a:pt x="347456" y="-15473"/>
                    <a:pt x="386437" y="79807"/>
                    <a:pt x="359833" y="0"/>
                  </a:cubicBezTo>
                  <a:cubicBezTo>
                    <a:pt x="345722" y="21167"/>
                    <a:pt x="337851" y="48236"/>
                    <a:pt x="317500" y="63500"/>
                  </a:cubicBezTo>
                  <a:cubicBezTo>
                    <a:pt x="303389" y="74083"/>
                    <a:pt x="286886" y="82067"/>
                    <a:pt x="275167" y="95250"/>
                  </a:cubicBezTo>
                  <a:cubicBezTo>
                    <a:pt x="203662" y="175693"/>
                    <a:pt x="267045" y="147346"/>
                    <a:pt x="201083" y="169333"/>
                  </a:cubicBezTo>
                  <a:cubicBezTo>
                    <a:pt x="197555" y="179916"/>
                    <a:pt x="198388" y="193195"/>
                    <a:pt x="190500" y="201083"/>
                  </a:cubicBezTo>
                  <a:cubicBezTo>
                    <a:pt x="182612" y="208971"/>
                    <a:pt x="168728" y="206678"/>
                    <a:pt x="158750" y="211667"/>
                  </a:cubicBezTo>
                  <a:cubicBezTo>
                    <a:pt x="147373" y="217355"/>
                    <a:pt x="137583" y="225778"/>
                    <a:pt x="127000" y="232833"/>
                  </a:cubicBezTo>
                  <a:cubicBezTo>
                    <a:pt x="123472" y="243416"/>
                    <a:pt x="124305" y="256695"/>
                    <a:pt x="116417" y="264583"/>
                  </a:cubicBezTo>
                  <a:cubicBezTo>
                    <a:pt x="98429" y="282571"/>
                    <a:pt x="52917" y="306917"/>
                    <a:pt x="52917" y="306917"/>
                  </a:cubicBezTo>
                  <a:lnTo>
                    <a:pt x="0" y="338667"/>
                  </a:lnTo>
                  <a:close/>
                </a:path>
              </a:pathLst>
            </a:custGeom>
            <a:solidFill>
              <a:srgbClr val="732E9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927418" y="5119885"/>
              <a:ext cx="858982" cy="780893"/>
            </a:xfrm>
            <a:prstGeom prst="rect">
              <a:avLst/>
            </a:prstGeom>
            <a:gradFill>
              <a:gsLst>
                <a:gs pos="0">
                  <a:schemeClr val="accent5">
                    <a:lumMod val="50000"/>
                  </a:schemeClr>
                </a:gs>
                <a:gs pos="50000">
                  <a:schemeClr val="accent5">
                    <a:lumMod val="75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23118" y="5908470"/>
              <a:ext cx="135488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Chalkboard"/>
                  <a:cs typeface="Chalkboard"/>
                </a:rPr>
                <a:t>density</a:t>
              </a:r>
              <a:br>
                <a:rPr lang="en-US" sz="2400">
                  <a:latin typeface="Chalkboard"/>
                  <a:cs typeface="Chalkboard"/>
                </a:rPr>
              </a:br>
              <a:r>
                <a:rPr lang="en-US" sz="2400">
                  <a:latin typeface="Chalkboard"/>
                  <a:cs typeface="Chalkboard"/>
                </a:rPr>
                <a:t>matrices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900793" y="6136640"/>
              <a:ext cx="18537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Chalkboard"/>
                  <a:cs typeface="Chalkboard"/>
                </a:rPr>
                <a:t>probabilities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709194" y="6126480"/>
              <a:ext cx="21544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Chalkboard"/>
                  <a:cs typeface="Chalkboard"/>
                </a:rPr>
                <a:t>measurements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3083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odified_blackboard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>
            <a:latin typeface="Chalkboard"/>
            <a:cs typeface="Chalkboard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>
            <a:latin typeface="Chalkboard"/>
            <a:cs typeface="Chalkboard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modified_blackboard.thmx</Template>
  <TotalTime>5335</TotalTime>
  <Words>1617</Words>
  <Application>Microsoft Macintosh PowerPoint</Application>
  <PresentationFormat>On-screen Show (4:3)</PresentationFormat>
  <Paragraphs>195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modified_blackboard</vt:lpstr>
      <vt:lpstr>operator norms &amp;  covering nets</vt:lpstr>
      <vt:lpstr>outline</vt:lpstr>
      <vt:lpstr>entanglement and optimization</vt:lpstr>
      <vt:lpstr>complexity of hSep</vt:lpstr>
      <vt:lpstr>PowerPoint Presentation</vt:lpstr>
      <vt:lpstr>SDP hierarchies for hSep</vt:lpstr>
      <vt:lpstr>proof intuition</vt:lpstr>
      <vt:lpstr>suspicious coincidence!</vt:lpstr>
      <vt:lpstr>hSep for 1-LOCC M</vt:lpstr>
      <vt:lpstr>nets for hSep</vt:lpstr>
      <vt:lpstr>nets from sampling</vt:lpstr>
      <vt:lpstr>operator norms</vt:lpstr>
      <vt:lpstr>complexity of l2l4 norm</vt:lpstr>
      <vt:lpstr>nets for Banach spaces</vt:lpstr>
      <vt:lpstr>applications</vt:lpstr>
      <vt:lpstr>lots of coincidences!  ε-nets vs. SoS</vt:lpstr>
      <vt:lpstr>simplest version: polynomial optimization over the simplex</vt:lpstr>
      <vt:lpstr>open questions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information and convex optimization</dc:title>
  <dc:creator>Aram Harrow</dc:creator>
  <cp:lastModifiedBy>MS Office</cp:lastModifiedBy>
  <cp:revision>131</cp:revision>
  <dcterms:created xsi:type="dcterms:W3CDTF">2014-09-24T18:20:01Z</dcterms:created>
  <dcterms:modified xsi:type="dcterms:W3CDTF">2016-01-15T00:56:19Z</dcterms:modified>
</cp:coreProperties>
</file>