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7" r:id="rId2"/>
    <p:sldId id="276" r:id="rId3"/>
    <p:sldId id="260" r:id="rId4"/>
    <p:sldId id="320" r:id="rId5"/>
    <p:sldId id="321" r:id="rId6"/>
    <p:sldId id="319" r:id="rId7"/>
    <p:sldId id="264" r:id="rId8"/>
    <p:sldId id="349" r:id="rId9"/>
    <p:sldId id="350" r:id="rId10"/>
    <p:sldId id="352" r:id="rId11"/>
    <p:sldId id="351" r:id="rId12"/>
    <p:sldId id="269" r:id="rId13"/>
    <p:sldId id="262" r:id="rId14"/>
    <p:sldId id="307" r:id="rId15"/>
    <p:sldId id="308" r:id="rId16"/>
    <p:sldId id="270" r:id="rId17"/>
    <p:sldId id="265" r:id="rId18"/>
    <p:sldId id="336" r:id="rId19"/>
    <p:sldId id="337" r:id="rId20"/>
    <p:sldId id="344" r:id="rId21"/>
    <p:sldId id="345" r:id="rId22"/>
    <p:sldId id="338" r:id="rId23"/>
    <p:sldId id="280" r:id="rId24"/>
    <p:sldId id="333" r:id="rId25"/>
    <p:sldId id="335" r:id="rId26"/>
    <p:sldId id="334" r:id="rId27"/>
    <p:sldId id="279" r:id="rId28"/>
    <p:sldId id="339" r:id="rId29"/>
    <p:sldId id="329" r:id="rId30"/>
    <p:sldId id="330" r:id="rId31"/>
    <p:sldId id="288" r:id="rId32"/>
    <p:sldId id="286" r:id="rId33"/>
    <p:sldId id="311" r:id="rId34"/>
    <p:sldId id="310" r:id="rId35"/>
    <p:sldId id="291" r:id="rId36"/>
    <p:sldId id="322" r:id="rId37"/>
    <p:sldId id="323" r:id="rId38"/>
    <p:sldId id="326" r:id="rId39"/>
    <p:sldId id="327" r:id="rId40"/>
    <p:sldId id="328" r:id="rId41"/>
    <p:sldId id="293" r:id="rId42"/>
    <p:sldId id="314" r:id="rId43"/>
    <p:sldId id="315" r:id="rId44"/>
    <p:sldId id="316" r:id="rId45"/>
    <p:sldId id="346" r:id="rId46"/>
    <p:sldId id="313" r:id="rId47"/>
    <p:sldId id="298" r:id="rId48"/>
    <p:sldId id="300" r:id="rId49"/>
    <p:sldId id="303" r:id="rId50"/>
    <p:sldId id="304" r:id="rId51"/>
    <p:sldId id="302" r:id="rId52"/>
    <p:sldId id="305" r:id="rId53"/>
    <p:sldId id="306" r:id="rId54"/>
    <p:sldId id="331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5" autoAdjust="0"/>
    <p:restoredTop sz="88489" autoAdjust="0"/>
  </p:normalViewPr>
  <p:slideViewPr>
    <p:cSldViewPr>
      <p:cViewPr>
        <p:scale>
          <a:sx n="100" d="100"/>
          <a:sy n="100" d="100"/>
        </p:scale>
        <p:origin x="-720" y="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76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38CD8-4473-4ED7-BBF2-7BA8DFBC82AC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BF856F-2F2B-4ABA-BC79-77C0364DE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473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F856F-2F2B-4ABA-BC79-77C0364DEE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1454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F856F-2F2B-4ABA-BC79-77C0364DEE9F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1258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F856F-2F2B-4ABA-BC79-77C0364DEE9F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1258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F856F-2F2B-4ABA-BC79-77C0364DEE9F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1258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F856F-2F2B-4ABA-BC79-77C0364DEE9F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1258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F856F-2F2B-4ABA-BC79-77C0364DEE9F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1258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F856F-2F2B-4ABA-BC79-77C0364DEE9F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1258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F856F-2F2B-4ABA-BC79-77C0364DEE9F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1258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F856F-2F2B-4ABA-BC79-77C0364DEE9F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1258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F856F-2F2B-4ABA-BC79-77C0364DEE9F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1258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F856F-2F2B-4ABA-BC79-77C0364DEE9F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125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F856F-2F2B-4ABA-BC79-77C0364DEE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145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F856F-2F2B-4ABA-BC79-77C0364DEE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145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F856F-2F2B-4ABA-BC79-77C0364DEE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145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F856F-2F2B-4ABA-BC79-77C0364DEE9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145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F856F-2F2B-4ABA-BC79-77C0364DEE9F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125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F856F-2F2B-4ABA-BC79-77C0364DEE9F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125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F856F-2F2B-4ABA-BC79-77C0364DEE9F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125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F856F-2F2B-4ABA-BC79-77C0364DEE9F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125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BB5F-11D1-4342-A4E6-604D0B196D5B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7303-03E0-43BA-8935-8C84CC341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429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BB5F-11D1-4342-A4E6-604D0B196D5B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7303-03E0-43BA-8935-8C84CC341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588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BB5F-11D1-4342-A4E6-604D0B196D5B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7303-03E0-43BA-8935-8C84CC341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243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BB5F-11D1-4342-A4E6-604D0B196D5B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7303-03E0-43BA-8935-8C84CC341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109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BB5F-11D1-4342-A4E6-604D0B196D5B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7303-03E0-43BA-8935-8C84CC341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410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BB5F-11D1-4342-A4E6-604D0B196D5B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7303-03E0-43BA-8935-8C84CC341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222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BB5F-11D1-4342-A4E6-604D0B196D5B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7303-03E0-43BA-8935-8C84CC341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641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BB5F-11D1-4342-A4E6-604D0B196D5B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7303-03E0-43BA-8935-8C84CC341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506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BB5F-11D1-4342-A4E6-604D0B196D5B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7303-03E0-43BA-8935-8C84CC341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220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BB5F-11D1-4342-A4E6-604D0B196D5B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7303-03E0-43BA-8935-8C84CC341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386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BB5F-11D1-4342-A4E6-604D0B196D5B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7303-03E0-43BA-8935-8C84CC341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468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5BB5F-11D1-4342-A4E6-604D0B196D5B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A7303-03E0-43BA-8935-8C84CC341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303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5.png"/><Relationship Id="rId9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3.png"/><Relationship Id="rId7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2.png"/><Relationship Id="rId4" Type="http://schemas.openxmlformats.org/officeDocument/2006/relationships/image" Target="../media/image29.png"/><Relationship Id="rId9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6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1.png"/><Relationship Id="rId4" Type="http://schemas.openxmlformats.org/officeDocument/2006/relationships/image" Target="../media/image37.png"/><Relationship Id="rId9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6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41.png"/><Relationship Id="rId5" Type="http://schemas.openxmlformats.org/officeDocument/2006/relationships/image" Target="../media/image38.png"/><Relationship Id="rId10" Type="http://schemas.openxmlformats.org/officeDocument/2006/relationships/image" Target="../media/image40.png"/><Relationship Id="rId4" Type="http://schemas.openxmlformats.org/officeDocument/2006/relationships/image" Target="../media/image37.png"/><Relationship Id="rId9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7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6.png"/><Relationship Id="rId4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6.png"/><Relationship Id="rId10" Type="http://schemas.openxmlformats.org/officeDocument/2006/relationships/image" Target="../media/image54.png"/><Relationship Id="rId4" Type="http://schemas.openxmlformats.org/officeDocument/2006/relationships/image" Target="../media/image49.png"/><Relationship Id="rId9" Type="http://schemas.openxmlformats.org/officeDocument/2006/relationships/image" Target="../media/image5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71.png"/><Relationship Id="rId7" Type="http://schemas.openxmlformats.org/officeDocument/2006/relationships/image" Target="../media/image66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5" Type="http://schemas.openxmlformats.org/officeDocument/2006/relationships/image" Target="../media/image70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3.png"/><Relationship Id="rId4" Type="http://schemas.openxmlformats.org/officeDocument/2006/relationships/image" Target="../media/image7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73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5" Type="http://schemas.openxmlformats.org/officeDocument/2006/relationships/image" Target="../media/image76.png"/><Relationship Id="rId4" Type="http://schemas.openxmlformats.org/officeDocument/2006/relationships/image" Target="../media/image7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73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5" Type="http://schemas.openxmlformats.org/officeDocument/2006/relationships/image" Target="../media/image76.png"/><Relationship Id="rId4" Type="http://schemas.openxmlformats.org/officeDocument/2006/relationships/image" Target="../media/image7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83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8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5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Relationship Id="rId9" Type="http://schemas.openxmlformats.org/officeDocument/2006/relationships/image" Target="../media/image85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Relationship Id="rId9" Type="http://schemas.openxmlformats.org/officeDocument/2006/relationships/image" Target="../media/image8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92.png"/><Relationship Id="rId7" Type="http://schemas.openxmlformats.org/officeDocument/2006/relationships/image" Target="../media/image95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87.png"/><Relationship Id="rId9" Type="http://schemas.openxmlformats.org/officeDocument/2006/relationships/image" Target="../media/image85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87.png"/><Relationship Id="rId7" Type="http://schemas.openxmlformats.org/officeDocument/2006/relationships/image" Target="../media/image99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8.png"/><Relationship Id="rId11" Type="http://schemas.openxmlformats.org/officeDocument/2006/relationships/image" Target="../media/image85.png"/><Relationship Id="rId5" Type="http://schemas.openxmlformats.org/officeDocument/2006/relationships/image" Target="../media/image97.png"/><Relationship Id="rId10" Type="http://schemas.openxmlformats.org/officeDocument/2006/relationships/image" Target="../media/image101.png"/><Relationship Id="rId4" Type="http://schemas.openxmlformats.org/officeDocument/2006/relationships/image" Target="../media/image96.png"/><Relationship Id="rId9" Type="http://schemas.openxmlformats.org/officeDocument/2006/relationships/image" Target="../media/image100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85.png"/><Relationship Id="rId3" Type="http://schemas.openxmlformats.org/officeDocument/2006/relationships/image" Target="../media/image83.png"/><Relationship Id="rId7" Type="http://schemas.openxmlformats.org/officeDocument/2006/relationships/image" Target="../media/image103.png"/><Relationship Id="rId12" Type="http://schemas.openxmlformats.org/officeDocument/2006/relationships/image" Target="../media/image101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0.png"/><Relationship Id="rId11" Type="http://schemas.openxmlformats.org/officeDocument/2006/relationships/image" Target="../media/image99.png"/><Relationship Id="rId5" Type="http://schemas.openxmlformats.org/officeDocument/2006/relationships/image" Target="../media/image87.png"/><Relationship Id="rId10" Type="http://schemas.openxmlformats.org/officeDocument/2006/relationships/image" Target="../media/image98.png"/><Relationship Id="rId4" Type="http://schemas.openxmlformats.org/officeDocument/2006/relationships/image" Target="../media/image102.png"/><Relationship Id="rId9" Type="http://schemas.openxmlformats.org/officeDocument/2006/relationships/image" Target="../media/image97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105.png"/><Relationship Id="rId7" Type="http://schemas.openxmlformats.org/officeDocument/2006/relationships/image" Target="../media/image101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0.png"/><Relationship Id="rId5" Type="http://schemas.openxmlformats.org/officeDocument/2006/relationships/image" Target="../media/image83.png"/><Relationship Id="rId4" Type="http://schemas.openxmlformats.org/officeDocument/2006/relationships/image" Target="../media/image106.png"/><Relationship Id="rId9" Type="http://schemas.openxmlformats.org/officeDocument/2006/relationships/image" Target="../media/image107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3900" y="1600200"/>
            <a:ext cx="7772400" cy="1470025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Garamond" pitchFamily="18" charset="0"/>
                <a:cs typeface="Arial" pitchFamily="34" charset="0"/>
              </a:rPr>
              <a:t>Quantum 3-SAT is QMA</a:t>
            </a:r>
            <a:r>
              <a:rPr lang="en-US" sz="2800" baseline="-25000" dirty="0" smtClean="0">
                <a:solidFill>
                  <a:schemeClr val="accent1"/>
                </a:solidFill>
                <a:latin typeface="Garamond" pitchFamily="18" charset="0"/>
                <a:cs typeface="Arial" pitchFamily="34" charset="0"/>
              </a:rPr>
              <a:t>1</a:t>
            </a:r>
            <a:r>
              <a:rPr lang="en-US" sz="2800" dirty="0" smtClean="0">
                <a:solidFill>
                  <a:schemeClr val="accent1"/>
                </a:solidFill>
                <a:latin typeface="Garamond" pitchFamily="18" charset="0"/>
                <a:cs typeface="Arial" pitchFamily="34" charset="0"/>
              </a:rPr>
              <a:t>-complete</a:t>
            </a:r>
            <a:endParaRPr lang="en-US" sz="2800" dirty="0">
              <a:solidFill>
                <a:schemeClr val="accent1"/>
              </a:solidFill>
              <a:latin typeface="Garamond" pitchFamily="18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276600"/>
            <a:ext cx="8763000" cy="2819400"/>
          </a:xfrm>
        </p:spPr>
        <p:txBody>
          <a:bodyPr>
            <a:norm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Garamond" pitchFamily="18" charset="0"/>
                <a:cs typeface="Arial" pitchFamily="34" charset="0"/>
              </a:rPr>
              <a:t/>
            </a:r>
            <a:br>
              <a:rPr lang="en-US" sz="1600" dirty="0" smtClean="0">
                <a:solidFill>
                  <a:schemeClr val="tx1"/>
                </a:solidFill>
                <a:latin typeface="Garamond" pitchFamily="18" charset="0"/>
                <a:cs typeface="Arial" pitchFamily="34" charset="0"/>
              </a:rPr>
            </a:br>
            <a:r>
              <a:rPr lang="en-US" sz="1600" dirty="0" smtClean="0">
                <a:solidFill>
                  <a:schemeClr val="tx1"/>
                </a:solidFill>
                <a:latin typeface="Garamond" pitchFamily="18" charset="0"/>
                <a:cs typeface="Arial" pitchFamily="34" charset="0"/>
              </a:rPr>
              <a:t>David </a:t>
            </a:r>
            <a:r>
              <a:rPr lang="en-US" sz="1600" dirty="0" err="1" smtClean="0">
                <a:solidFill>
                  <a:schemeClr val="tx1"/>
                </a:solidFill>
                <a:latin typeface="Garamond" pitchFamily="18" charset="0"/>
                <a:cs typeface="Arial" pitchFamily="34" charset="0"/>
              </a:rPr>
              <a:t>Gosset</a:t>
            </a:r>
            <a:r>
              <a:rPr lang="en-US" sz="1600" baseline="30000" dirty="0">
                <a:solidFill>
                  <a:schemeClr val="tx1"/>
                </a:solidFill>
                <a:latin typeface="Garamond" pitchFamily="18" charset="0"/>
                <a:cs typeface="Arial" pitchFamily="34" charset="0"/>
              </a:rPr>
              <a:t> </a:t>
            </a:r>
            <a:r>
              <a:rPr lang="en-US" sz="1600" dirty="0">
                <a:latin typeface="Garamond" pitchFamily="18" charset="0"/>
                <a:cs typeface="Arial" pitchFamily="34" charset="0"/>
              </a:rPr>
              <a:t> </a:t>
            </a:r>
            <a:r>
              <a:rPr lang="en-US" sz="1600" dirty="0" smtClean="0">
                <a:latin typeface="Garamond" pitchFamily="18" charset="0"/>
                <a:cs typeface="Arial" pitchFamily="34" charset="0"/>
              </a:rPr>
              <a:t>(Institute </a:t>
            </a:r>
            <a:r>
              <a:rPr lang="en-US" sz="1600" dirty="0">
                <a:latin typeface="Garamond" pitchFamily="18" charset="0"/>
                <a:cs typeface="Arial" pitchFamily="34" charset="0"/>
              </a:rPr>
              <a:t>for Quantum </a:t>
            </a:r>
            <a:r>
              <a:rPr lang="en-US" sz="1600" dirty="0" smtClean="0">
                <a:latin typeface="Garamond" pitchFamily="18" charset="0"/>
                <a:cs typeface="Arial" pitchFamily="34" charset="0"/>
              </a:rPr>
              <a:t>Computing, </a:t>
            </a:r>
            <a:r>
              <a:rPr lang="en-US" sz="1600" dirty="0">
                <a:latin typeface="Garamond" pitchFamily="18" charset="0"/>
                <a:cs typeface="Arial" pitchFamily="34" charset="0"/>
              </a:rPr>
              <a:t>University of </a:t>
            </a:r>
            <a:r>
              <a:rPr lang="en-US" sz="1600" dirty="0" smtClean="0">
                <a:latin typeface="Garamond" pitchFamily="18" charset="0"/>
                <a:cs typeface="Arial" pitchFamily="34" charset="0"/>
              </a:rPr>
              <a:t>Waterloo)</a:t>
            </a:r>
            <a:endParaRPr lang="en-US" sz="1600" dirty="0">
              <a:latin typeface="Garamond" pitchFamily="18" charset="0"/>
              <a:cs typeface="Arial" pitchFamily="34" charset="0"/>
            </a:endParaRPr>
          </a:p>
          <a:p>
            <a:r>
              <a:rPr lang="en-US" sz="1600" dirty="0" smtClean="0">
                <a:solidFill>
                  <a:schemeClr val="tx1"/>
                </a:solidFill>
                <a:latin typeface="Garamond" pitchFamily="18" charset="0"/>
                <a:cs typeface="Arial" pitchFamily="34" charset="0"/>
              </a:rPr>
              <a:t/>
            </a:r>
            <a:br>
              <a:rPr lang="en-US" sz="1600" dirty="0" smtClean="0">
                <a:solidFill>
                  <a:schemeClr val="tx1"/>
                </a:solidFill>
                <a:latin typeface="Garamond" pitchFamily="18" charset="0"/>
                <a:cs typeface="Arial" pitchFamily="34" charset="0"/>
              </a:rPr>
            </a:br>
            <a:r>
              <a:rPr lang="en-US" sz="1600" dirty="0" smtClean="0">
                <a:solidFill>
                  <a:schemeClr val="tx1"/>
                </a:solidFill>
                <a:latin typeface="Garamond" pitchFamily="18" charset="0"/>
                <a:cs typeface="Arial" pitchFamily="34" charset="0"/>
              </a:rPr>
              <a:t>Daniel </a:t>
            </a:r>
            <a:r>
              <a:rPr lang="en-US" sz="1600" dirty="0" err="1" smtClean="0">
                <a:solidFill>
                  <a:schemeClr val="tx1"/>
                </a:solidFill>
                <a:latin typeface="Garamond" pitchFamily="18" charset="0"/>
                <a:cs typeface="Arial" pitchFamily="34" charset="0"/>
              </a:rPr>
              <a:t>Nagaj</a:t>
            </a:r>
            <a:r>
              <a:rPr lang="en-US" sz="1600" dirty="0" smtClean="0">
                <a:solidFill>
                  <a:schemeClr val="tx1"/>
                </a:solidFill>
                <a:latin typeface="Garamond" pitchFamily="18" charset="0"/>
                <a:cs typeface="Arial" pitchFamily="34" charset="0"/>
              </a:rPr>
              <a:t> (</a:t>
            </a:r>
            <a:r>
              <a:rPr lang="en-US" sz="1600" dirty="0" smtClean="0">
                <a:latin typeface="Garamond" pitchFamily="18" charset="0"/>
                <a:cs typeface="Arial" pitchFamily="34" charset="0"/>
              </a:rPr>
              <a:t>University </a:t>
            </a:r>
            <a:r>
              <a:rPr lang="en-US" sz="1600" dirty="0">
                <a:latin typeface="Garamond" pitchFamily="18" charset="0"/>
                <a:cs typeface="Arial" pitchFamily="34" charset="0"/>
              </a:rPr>
              <a:t>of </a:t>
            </a:r>
            <a:r>
              <a:rPr lang="en-US" sz="1600" dirty="0" smtClean="0">
                <a:latin typeface="Garamond" pitchFamily="18" charset="0"/>
                <a:cs typeface="Arial" pitchFamily="34" charset="0"/>
              </a:rPr>
              <a:t>Vienna)</a:t>
            </a:r>
            <a:endParaRPr lang="en-US" sz="1600" dirty="0">
              <a:latin typeface="Garamond" pitchFamily="18" charset="0"/>
              <a:cs typeface="Arial" pitchFamily="34" charset="0"/>
            </a:endParaRPr>
          </a:p>
          <a:p>
            <a:endParaRPr lang="en-US" sz="1600" baseline="30000" dirty="0" smtClean="0">
              <a:solidFill>
                <a:schemeClr val="tx1"/>
              </a:solidFill>
              <a:latin typeface="Garamond" pitchFamily="18" charset="0"/>
              <a:cs typeface="Arial" pitchFamily="34" charset="0"/>
            </a:endParaRPr>
          </a:p>
          <a:p>
            <a:r>
              <a:rPr lang="en-US" sz="1600" dirty="0" smtClean="0">
                <a:solidFill>
                  <a:schemeClr val="tx1"/>
                </a:solidFill>
                <a:latin typeface="Garamond" pitchFamily="18" charset="0"/>
                <a:cs typeface="Arial" pitchFamily="34" charset="0"/>
              </a:rPr>
              <a:t> </a:t>
            </a:r>
            <a:br>
              <a:rPr lang="en-US" sz="1600" dirty="0" smtClean="0">
                <a:solidFill>
                  <a:schemeClr val="tx1"/>
                </a:solidFill>
                <a:latin typeface="Garamond" pitchFamily="18" charset="0"/>
                <a:cs typeface="Arial" pitchFamily="34" charset="0"/>
              </a:rPr>
            </a:br>
            <a:r>
              <a:rPr lang="en-US" sz="1600" dirty="0" smtClean="0">
                <a:solidFill>
                  <a:schemeClr val="tx1"/>
                </a:solidFill>
                <a:latin typeface="Garamond" pitchFamily="18" charset="0"/>
                <a:cs typeface="Arial" pitchFamily="34" charset="0"/>
              </a:rPr>
              <a:t>Long version:  </a:t>
            </a:r>
            <a:r>
              <a:rPr lang="en-US" sz="1600" dirty="0" err="1" smtClean="0">
                <a:solidFill>
                  <a:schemeClr val="tx1"/>
                </a:solidFill>
                <a:latin typeface="Garamond" pitchFamily="18" charset="0"/>
                <a:cs typeface="Arial" pitchFamily="34" charset="0"/>
              </a:rPr>
              <a:t>arXiv</a:t>
            </a:r>
            <a:r>
              <a:rPr lang="en-US" sz="1600" dirty="0" smtClean="0">
                <a:solidFill>
                  <a:schemeClr val="tx1"/>
                </a:solidFill>
                <a:latin typeface="Garamond" pitchFamily="18" charset="0"/>
                <a:cs typeface="Arial" pitchFamily="34" charset="0"/>
              </a:rPr>
              <a:t>: 1302.0290</a:t>
            </a:r>
            <a:br>
              <a:rPr lang="en-US" sz="1600" dirty="0" smtClean="0">
                <a:solidFill>
                  <a:schemeClr val="tx1"/>
                </a:solidFill>
                <a:latin typeface="Garamond" pitchFamily="18" charset="0"/>
                <a:cs typeface="Arial" pitchFamily="34" charset="0"/>
              </a:rPr>
            </a:br>
            <a:r>
              <a:rPr lang="en-US" sz="1600" dirty="0" smtClean="0">
                <a:solidFill>
                  <a:schemeClr val="tx1"/>
                </a:solidFill>
                <a:latin typeface="Garamond" pitchFamily="18" charset="0"/>
                <a:cs typeface="Arial" pitchFamily="34" charset="0"/>
              </a:rPr>
              <a:t>Short version :  Proceedings of FOCS 2013</a:t>
            </a:r>
          </a:p>
          <a:p>
            <a:endParaRPr lang="en-US" sz="1600" dirty="0">
              <a:latin typeface="Garamond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85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47800" y="570886"/>
            <a:ext cx="6096000" cy="3086714"/>
            <a:chOff x="1676400" y="1905000"/>
            <a:chExt cx="5486400" cy="2709922"/>
          </a:xfrm>
        </p:grpSpPr>
        <p:sp>
          <p:nvSpPr>
            <p:cNvPr id="26" name="Oval 25"/>
            <p:cNvSpPr/>
            <p:nvPr/>
          </p:nvSpPr>
          <p:spPr>
            <a:xfrm>
              <a:off x="1676400" y="1905000"/>
              <a:ext cx="5486400" cy="270992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k</a:t>
              </a:r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3048000" y="2795016"/>
              <a:ext cx="2819400" cy="1812161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3380232" y="3507673"/>
              <a:ext cx="2154936" cy="1099504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285140" y="2224766"/>
              <a:ext cx="27687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Garamond" pitchFamily="18" charset="0"/>
                </a:rPr>
                <a:t>k</a:t>
              </a:r>
              <a:r>
                <a:rPr lang="en-US" dirty="0" smtClean="0">
                  <a:latin typeface="Garamond" pitchFamily="18" charset="0"/>
                </a:rPr>
                <a:t>-local Hamiltonian problem</a:t>
              </a:r>
              <a:endParaRPr lang="en-US" dirty="0">
                <a:latin typeface="Garamond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709420" y="3049125"/>
              <a:ext cx="1293840" cy="2575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aramond" pitchFamily="18" charset="0"/>
                </a:rPr>
                <a:t>Quantum k-SAT</a:t>
              </a:r>
              <a:endParaRPr lang="en-US" dirty="0">
                <a:latin typeface="Garamond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613110" y="3872759"/>
              <a:ext cx="15865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aramond" pitchFamily="18" charset="0"/>
                </a:rPr>
                <a:t>Classical k-SAT</a:t>
              </a:r>
              <a:endParaRPr lang="en-US" dirty="0">
                <a:latin typeface="Garamond" pitchFamily="18" charset="0"/>
              </a:endParaRPr>
            </a:p>
          </p:txBody>
        </p:sp>
      </p:grpSp>
      <p:cxnSp>
        <p:nvCxnSpPr>
          <p:cNvPr id="4" name="Straight Arrow Connector 3"/>
          <p:cNvCxnSpPr/>
          <p:nvPr/>
        </p:nvCxnSpPr>
        <p:spPr>
          <a:xfrm>
            <a:off x="4481137" y="1478743"/>
            <a:ext cx="0" cy="364318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495800" y="2265553"/>
            <a:ext cx="0" cy="351162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8359" y="1573154"/>
            <a:ext cx="3117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Garamond" pitchFamily="18" charset="0"/>
              </a:rPr>
              <a:t>Yes instances are frustration-free</a:t>
            </a:r>
            <a:endParaRPr lang="en-US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63909" y="2335154"/>
            <a:ext cx="2675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Garamond" pitchFamily="18" charset="0"/>
              </a:rPr>
              <a:t>All constraints are diagonal </a:t>
            </a:r>
            <a:endParaRPr lang="en-US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6200" y="3732148"/>
            <a:ext cx="940065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Garamond" pitchFamily="18" charset="0"/>
              </a:rPr>
              <a:t>Complexity of quantum k-SAT</a:t>
            </a:r>
            <a:r>
              <a:rPr lang="en-US" b="1" dirty="0">
                <a:solidFill>
                  <a:schemeClr val="accent1"/>
                </a:solidFill>
                <a:latin typeface="Garamond" pitchFamily="18" charset="0"/>
              </a:rPr>
              <a:t>	 </a:t>
            </a:r>
            <a:r>
              <a:rPr lang="en-US" b="1" dirty="0" smtClean="0">
                <a:solidFill>
                  <a:schemeClr val="accent1"/>
                </a:solidFill>
                <a:latin typeface="Garamond" pitchFamily="18" charset="0"/>
              </a:rPr>
              <a:t>         </a:t>
            </a:r>
          </a:p>
          <a:p>
            <a:endParaRPr lang="en-US" b="1" dirty="0">
              <a:solidFill>
                <a:schemeClr val="accent1"/>
              </a:solidFill>
              <a:latin typeface="Garamond" pitchFamily="18" charset="0"/>
            </a:endParaRPr>
          </a:p>
          <a:p>
            <a:endParaRPr lang="en-US" b="1" dirty="0" smtClean="0">
              <a:solidFill>
                <a:schemeClr val="accent1"/>
              </a:solidFill>
              <a:latin typeface="Garamond" pitchFamily="18" charset="0"/>
            </a:endParaRPr>
          </a:p>
          <a:p>
            <a:endParaRPr lang="en-US" b="1" dirty="0">
              <a:solidFill>
                <a:schemeClr val="accent1"/>
              </a:solidFill>
              <a:latin typeface="Garamond" pitchFamily="18" charset="0"/>
            </a:endParaRPr>
          </a:p>
          <a:p>
            <a:endParaRPr lang="en-US" b="1" dirty="0" smtClean="0">
              <a:solidFill>
                <a:schemeClr val="accent1"/>
              </a:solidFill>
              <a:latin typeface="Garamond" pitchFamily="18" charset="0"/>
            </a:endParaRPr>
          </a:p>
          <a:p>
            <a:endParaRPr lang="en-US" b="1" dirty="0" smtClean="0">
              <a:solidFill>
                <a:schemeClr val="accent1"/>
              </a:solidFill>
              <a:latin typeface="Garamond" pitchFamily="18" charset="0"/>
            </a:endParaRPr>
          </a:p>
          <a:p>
            <a:r>
              <a:rPr lang="en-US" b="1" dirty="0" smtClean="0">
                <a:solidFill>
                  <a:schemeClr val="accent1"/>
                </a:solidFill>
                <a:latin typeface="Garamond" pitchFamily="18" charset="0"/>
              </a:rPr>
              <a:t> </a:t>
            </a:r>
            <a:endParaRPr lang="en-US" b="1" dirty="0">
              <a:solidFill>
                <a:schemeClr val="accent1"/>
              </a:solidFill>
              <a:latin typeface="Garamond" pitchFamily="18" charset="0"/>
            </a:endParaRPr>
          </a:p>
          <a:p>
            <a:endParaRPr lang="en-US" b="1" dirty="0" smtClean="0">
              <a:solidFill>
                <a:schemeClr val="accent1"/>
              </a:solidFill>
              <a:latin typeface="Garamond" pitchFamily="18" charset="0"/>
            </a:endParaRPr>
          </a:p>
          <a:p>
            <a:endParaRPr lang="en-US" b="1" dirty="0" smtClean="0">
              <a:solidFill>
                <a:schemeClr val="accent1"/>
              </a:solidFill>
              <a:latin typeface="Garamond" pitchFamily="18" charset="0"/>
            </a:endParaRPr>
          </a:p>
          <a:p>
            <a:r>
              <a:rPr lang="en-US" b="1" dirty="0" smtClean="0">
                <a:solidFill>
                  <a:schemeClr val="accent1"/>
                </a:solidFill>
                <a:latin typeface="Garamond" pitchFamily="18" charset="0"/>
              </a:rPr>
              <a:t>We prove quantum 3-SAT </a:t>
            </a:r>
            <a:r>
              <a:rPr lang="en-US" b="1" dirty="0">
                <a:solidFill>
                  <a:schemeClr val="accent1"/>
                </a:solidFill>
                <a:latin typeface="Garamond" pitchFamily="18" charset="0"/>
              </a:rPr>
              <a:t>is </a:t>
            </a:r>
            <a:r>
              <a:rPr lang="en-US" b="1" dirty="0" smtClean="0">
                <a:solidFill>
                  <a:schemeClr val="accent1"/>
                </a:solidFill>
                <a:latin typeface="Garamond" pitchFamily="18" charset="0"/>
              </a:rPr>
              <a:t>QMA</a:t>
            </a:r>
            <a:r>
              <a:rPr lang="en-US" b="1" baseline="-25000" dirty="0" smtClean="0">
                <a:solidFill>
                  <a:schemeClr val="accent1"/>
                </a:solidFill>
                <a:latin typeface="Garamond" pitchFamily="18" charset="0"/>
              </a:rPr>
              <a:t>1</a:t>
            </a:r>
            <a:r>
              <a:rPr lang="en-US" b="1" dirty="0" smtClean="0">
                <a:solidFill>
                  <a:schemeClr val="accent1"/>
                </a:solidFill>
                <a:latin typeface="Garamond" pitchFamily="18" charset="0"/>
              </a:rPr>
              <a:t>-hard (and therefore QMA</a:t>
            </a:r>
            <a:r>
              <a:rPr lang="en-US" b="1" baseline="-25000" dirty="0" smtClean="0">
                <a:solidFill>
                  <a:schemeClr val="accent1"/>
                </a:solidFill>
                <a:latin typeface="Garamond" pitchFamily="18" charset="0"/>
              </a:rPr>
              <a:t>1</a:t>
            </a:r>
            <a:r>
              <a:rPr lang="en-US" b="1" dirty="0" smtClean="0">
                <a:solidFill>
                  <a:schemeClr val="accent1"/>
                </a:solidFill>
                <a:latin typeface="Garamond" pitchFamily="18" charset="0"/>
              </a:rPr>
              <a:t>-complete).</a:t>
            </a:r>
            <a:r>
              <a:rPr lang="en-US" b="1" dirty="0">
                <a:solidFill>
                  <a:schemeClr val="accent1"/>
                </a:solidFill>
                <a:latin typeface="Garamond" pitchFamily="18" charset="0"/>
              </a:rPr>
              <a:t/>
            </a:r>
            <a:br>
              <a:rPr lang="en-US" b="1" dirty="0">
                <a:solidFill>
                  <a:schemeClr val="accent1"/>
                </a:solidFill>
                <a:latin typeface="Garamond" pitchFamily="18" charset="0"/>
              </a:rPr>
            </a:br>
            <a:endParaRPr lang="en-US" dirty="0">
              <a:solidFill>
                <a:schemeClr val="accent1"/>
              </a:solidFill>
              <a:latin typeface="Garamond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/>
              <p:cNvSpPr txBox="1"/>
              <p:nvPr/>
            </p:nvSpPr>
            <p:spPr>
              <a:xfrm>
                <a:off x="665270" y="4443524"/>
                <a:ext cx="9593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white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prstClr val="white"/>
                          </a:solidFill>
                          <a:latin typeface="Cambria Math"/>
                        </a:rPr>
                        <m:t>k</m:t>
                      </m:r>
                      <m:r>
                        <a:rPr lang="en-US" b="0" i="1" smtClean="0">
                          <a:solidFill>
                            <a:prstClr val="white"/>
                          </a:solidFill>
                          <a:latin typeface="Cambria Math"/>
                        </a:rPr>
                        <m:t>=</m:t>
                      </m:r>
                      <m:r>
                        <a:rPr lang="en-US" smtClean="0">
                          <a:solidFill>
                            <a:prstClr val="white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dirty="0">
                  <a:solidFill>
                    <a:prstClr val="white"/>
                  </a:solidFill>
                  <a:latin typeface="Garamond" pitchFamily="18" charset="0"/>
                </a:endParaRPr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70" y="4443524"/>
                <a:ext cx="959307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/>
              <p:cNvSpPr txBox="1"/>
              <p:nvPr/>
            </p:nvSpPr>
            <p:spPr>
              <a:xfrm>
                <a:off x="2121118" y="5883717"/>
                <a:ext cx="9724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white"/>
                          </a:solidFill>
                          <a:latin typeface="Cambria Math"/>
                        </a:rPr>
                        <m:t> </m:t>
                      </m:r>
                      <m:r>
                        <a:rPr lang="en-US" i="1" smtClean="0">
                          <a:solidFill>
                            <a:prstClr val="white"/>
                          </a:solidFill>
                          <a:latin typeface="Cambria Math"/>
                        </a:rPr>
                        <m:t>𝑘</m:t>
                      </m:r>
                      <m:r>
                        <a:rPr lang="en-US" b="0" i="1" smtClean="0">
                          <a:solidFill>
                            <a:prstClr val="white"/>
                          </a:solidFill>
                          <a:latin typeface="Cambria Math"/>
                        </a:rPr>
                        <m:t>≥</m:t>
                      </m:r>
                      <m:r>
                        <a:rPr lang="en-US" smtClean="0">
                          <a:solidFill>
                            <a:prstClr val="white"/>
                          </a:solidFill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dirty="0">
                  <a:solidFill>
                    <a:prstClr val="white"/>
                  </a:solidFill>
                  <a:latin typeface="Garamond" pitchFamily="18" charset="0"/>
                </a:endParaRPr>
              </a:p>
            </p:txBody>
          </p:sp>
        </mc:Choice>
        <mc:Fallback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1118" y="5883717"/>
                <a:ext cx="972408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2070347" y="4251917"/>
            <a:ext cx="1729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Garamond" pitchFamily="18" charset="0"/>
              </a:rPr>
              <a:t>Contained in </a:t>
            </a:r>
            <a:r>
              <a:rPr lang="en-US" dirty="0" smtClean="0">
                <a:solidFill>
                  <a:prstClr val="black"/>
                </a:solidFill>
                <a:latin typeface="Garamond" pitchFamily="18" charset="0"/>
              </a:rPr>
              <a:t>P</a:t>
            </a:r>
            <a:endParaRPr lang="en-US" dirty="0" smtClean="0">
              <a:solidFill>
                <a:prstClr val="black"/>
              </a:solidFill>
              <a:latin typeface="Garamond" pitchFamily="18" charset="0"/>
            </a:endParaRPr>
          </a:p>
          <a:p>
            <a:endParaRPr lang="en-US" dirty="0">
              <a:solidFill>
                <a:prstClr val="black"/>
              </a:solidFill>
              <a:latin typeface="Garamond" pitchFamily="18" charset="0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1370032" y="4724400"/>
            <a:ext cx="3363472" cy="0"/>
          </a:xfrm>
          <a:prstGeom prst="line">
            <a:avLst/>
          </a:prstGeom>
          <a:ln w="317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905000" y="5562600"/>
            <a:ext cx="1969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Garamond" pitchFamily="18" charset="0"/>
              </a:rPr>
              <a:t>QMA</a:t>
            </a:r>
            <a:r>
              <a:rPr lang="en-US" baseline="-25000" dirty="0" smtClean="0">
                <a:solidFill>
                  <a:prstClr val="black"/>
                </a:solidFill>
                <a:latin typeface="Garamond" pitchFamily="18" charset="0"/>
              </a:rPr>
              <a:t>1</a:t>
            </a:r>
            <a:r>
              <a:rPr lang="en-US" dirty="0" smtClean="0">
                <a:solidFill>
                  <a:prstClr val="black"/>
                </a:solidFill>
                <a:latin typeface="Garamond" pitchFamily="18" charset="0"/>
              </a:rPr>
              <a:t>-complete </a:t>
            </a:r>
            <a:endParaRPr lang="en-US" dirty="0" smtClean="0">
              <a:solidFill>
                <a:prstClr val="black"/>
              </a:solidFill>
              <a:latin typeface="Garamond" pitchFamily="18" charset="0"/>
            </a:endParaRPr>
          </a:p>
          <a:p>
            <a:endParaRPr lang="en-US" dirty="0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929761" y="4800600"/>
            <a:ext cx="2305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Garamond" pitchFamily="18" charset="0"/>
              </a:rPr>
              <a:t>Contained in </a:t>
            </a:r>
            <a:r>
              <a:rPr lang="en-US" dirty="0" smtClean="0">
                <a:solidFill>
                  <a:prstClr val="black"/>
                </a:solidFill>
                <a:latin typeface="Garamond" pitchFamily="18" charset="0"/>
              </a:rPr>
              <a:t>QMA</a:t>
            </a:r>
            <a:r>
              <a:rPr lang="en-US" baseline="-25000" dirty="0" smtClean="0">
                <a:solidFill>
                  <a:prstClr val="black"/>
                </a:solidFill>
                <a:latin typeface="Garamond" pitchFamily="18" charset="0"/>
              </a:rPr>
              <a:t>1 </a:t>
            </a:r>
            <a:endParaRPr lang="en-US" baseline="-25000" dirty="0" smtClean="0">
              <a:solidFill>
                <a:prstClr val="black"/>
              </a:solidFill>
              <a:latin typeface="Garamond" pitchFamily="18" charset="0"/>
            </a:endParaRPr>
          </a:p>
          <a:p>
            <a:r>
              <a:rPr lang="en-US" dirty="0" smtClean="0">
                <a:solidFill>
                  <a:prstClr val="black"/>
                </a:solidFill>
                <a:latin typeface="Garamond" pitchFamily="18" charset="0"/>
              </a:rPr>
              <a:t>NP-hard</a:t>
            </a:r>
            <a:endParaRPr lang="en-US" dirty="0">
              <a:solidFill>
                <a:prstClr val="black"/>
              </a:solidFill>
              <a:latin typeface="Garamond" pitchFamily="18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1371600" y="5413844"/>
            <a:ext cx="3363472" cy="0"/>
          </a:xfrm>
          <a:prstGeom prst="line">
            <a:avLst/>
          </a:prstGeom>
          <a:ln w="317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457200" y="4282782"/>
                <a:ext cx="9338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𝒌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US" b="1" dirty="0">
                  <a:latin typeface="Garamond" pitchFamily="18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282782"/>
                <a:ext cx="933831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476250" y="4890469"/>
                <a:ext cx="9338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𝒌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en-US" b="1" dirty="0">
                  <a:latin typeface="Garamond" pitchFamily="18" charset="0"/>
                </a:endParaRPr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0" y="4890469"/>
                <a:ext cx="933831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547221" y="5497733"/>
                <a:ext cx="7627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𝒌</m:t>
                    </m:r>
                    <m:r>
                      <a:rPr lang="en-US" b="1" i="1" smtClean="0">
                        <a:latin typeface="Cambria Math"/>
                      </a:rPr>
                      <m:t>≥</m:t>
                    </m:r>
                  </m:oMath>
                </a14:m>
                <a:r>
                  <a:rPr lang="en-US" b="1" dirty="0" smtClean="0">
                    <a:latin typeface="Garamond" pitchFamily="18" charset="0"/>
                  </a:rPr>
                  <a:t>4</a:t>
                </a:r>
                <a:endParaRPr lang="en-US" b="1" dirty="0">
                  <a:latin typeface="Garamond" pitchFamily="18" charset="0"/>
                </a:endParaRPr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221" y="5497733"/>
                <a:ext cx="762787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6667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/>
          <p:cNvSpPr/>
          <p:nvPr/>
        </p:nvSpPr>
        <p:spPr>
          <a:xfrm>
            <a:off x="4780776" y="4267561"/>
            <a:ext cx="172995" cy="161514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4953000" y="4890469"/>
                <a:ext cx="368565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Garamond" pitchFamily="18" charset="0"/>
                  </a:rPr>
                  <a:t>[</a:t>
                </a:r>
                <a:r>
                  <a:rPr lang="en-US" dirty="0" err="1" smtClean="0">
                    <a:latin typeface="Garamond" pitchFamily="18" charset="0"/>
                  </a:rPr>
                  <a:t>Bravyi</a:t>
                </a:r>
                <a:r>
                  <a:rPr lang="en-US" dirty="0" smtClean="0">
                    <a:latin typeface="Garamond" pitchFamily="18" charset="0"/>
                  </a:rPr>
                  <a:t> 2006]</a:t>
                </a:r>
              </a:p>
              <a:p>
                <a:r>
                  <a:rPr lang="en-US" dirty="0" smtClean="0">
                    <a:latin typeface="Garamond" pitchFamily="18" charset="0"/>
                  </a:rPr>
                  <a:t/>
                </a:r>
                <a:br>
                  <a:rPr lang="en-US" dirty="0" smtClean="0">
                    <a:latin typeface="Garamond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≥5</m:t>
                    </m:r>
                  </m:oMath>
                </a14:m>
                <a:r>
                  <a:rPr lang="en-US" dirty="0" smtClean="0">
                    <a:latin typeface="Garamond" pitchFamily="18" charset="0"/>
                  </a:rPr>
                  <a:t> also follows from [</a:t>
                </a:r>
                <a:r>
                  <a:rPr lang="en-US" dirty="0" err="1" smtClean="0">
                    <a:latin typeface="Garamond" pitchFamily="18" charset="0"/>
                  </a:rPr>
                  <a:t>Kitaev</a:t>
                </a:r>
                <a:r>
                  <a:rPr lang="en-US" dirty="0" smtClean="0">
                    <a:latin typeface="Garamond" pitchFamily="18" charset="0"/>
                  </a:rPr>
                  <a:t> 99])</a:t>
                </a:r>
                <a:endParaRPr lang="en-US" dirty="0">
                  <a:latin typeface="Garamond" pitchFamily="18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4890469"/>
                <a:ext cx="3685658" cy="923330"/>
              </a:xfrm>
              <a:prstGeom prst="rect">
                <a:avLst/>
              </a:prstGeom>
              <a:blipFill rotWithShape="1">
                <a:blip r:embed="rId7"/>
                <a:stretch>
                  <a:fillRect l="-1490" t="-3289" b="-9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909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47800" y="570886"/>
            <a:ext cx="6096000" cy="3086714"/>
            <a:chOff x="1676400" y="1905000"/>
            <a:chExt cx="5486400" cy="2709922"/>
          </a:xfrm>
        </p:grpSpPr>
        <p:sp>
          <p:nvSpPr>
            <p:cNvPr id="26" name="Oval 25"/>
            <p:cNvSpPr/>
            <p:nvPr/>
          </p:nvSpPr>
          <p:spPr>
            <a:xfrm>
              <a:off x="1676400" y="1905000"/>
              <a:ext cx="5486400" cy="270992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k</a:t>
              </a:r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3048000" y="2795016"/>
              <a:ext cx="2819400" cy="1812161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3380232" y="3507673"/>
              <a:ext cx="2154936" cy="1099504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285140" y="2224766"/>
              <a:ext cx="27687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Garamond" pitchFamily="18" charset="0"/>
                </a:rPr>
                <a:t>k</a:t>
              </a:r>
              <a:r>
                <a:rPr lang="en-US" dirty="0" smtClean="0">
                  <a:latin typeface="Garamond" pitchFamily="18" charset="0"/>
                </a:rPr>
                <a:t>-local Hamiltonian problem</a:t>
              </a:r>
              <a:endParaRPr lang="en-US" dirty="0">
                <a:latin typeface="Garamond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709420" y="3049125"/>
              <a:ext cx="1293840" cy="2575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aramond" pitchFamily="18" charset="0"/>
                </a:rPr>
                <a:t>Quantum k-SAT</a:t>
              </a:r>
              <a:endParaRPr lang="en-US" dirty="0">
                <a:latin typeface="Garamond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613110" y="3872759"/>
              <a:ext cx="15865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aramond" pitchFamily="18" charset="0"/>
                </a:rPr>
                <a:t>Classical k-SAT</a:t>
              </a:r>
              <a:endParaRPr lang="en-US" dirty="0">
                <a:latin typeface="Garamond" pitchFamily="18" charset="0"/>
              </a:endParaRPr>
            </a:p>
          </p:txBody>
        </p:sp>
      </p:grpSp>
      <p:cxnSp>
        <p:nvCxnSpPr>
          <p:cNvPr id="4" name="Straight Arrow Connector 3"/>
          <p:cNvCxnSpPr/>
          <p:nvPr/>
        </p:nvCxnSpPr>
        <p:spPr>
          <a:xfrm>
            <a:off x="4481137" y="1478743"/>
            <a:ext cx="0" cy="364318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495800" y="2265553"/>
            <a:ext cx="0" cy="351162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8359" y="1573154"/>
            <a:ext cx="3117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Garamond" pitchFamily="18" charset="0"/>
              </a:rPr>
              <a:t>Yes instances are frustration-free</a:t>
            </a:r>
            <a:endParaRPr lang="en-US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63909" y="2335154"/>
            <a:ext cx="2675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Garamond" pitchFamily="18" charset="0"/>
              </a:rPr>
              <a:t>All constraints are diagonal </a:t>
            </a:r>
            <a:endParaRPr lang="en-US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6200" y="3732148"/>
            <a:ext cx="940065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Garamond" pitchFamily="18" charset="0"/>
              </a:rPr>
              <a:t>Complexity of quantum k-SAT</a:t>
            </a:r>
            <a:r>
              <a:rPr lang="en-US" b="1" dirty="0">
                <a:solidFill>
                  <a:schemeClr val="accent1"/>
                </a:solidFill>
                <a:latin typeface="Garamond" pitchFamily="18" charset="0"/>
              </a:rPr>
              <a:t>	 </a:t>
            </a:r>
            <a:r>
              <a:rPr lang="en-US" b="1" dirty="0" smtClean="0">
                <a:solidFill>
                  <a:schemeClr val="accent1"/>
                </a:solidFill>
                <a:latin typeface="Garamond" pitchFamily="18" charset="0"/>
              </a:rPr>
              <a:t>         </a:t>
            </a:r>
          </a:p>
          <a:p>
            <a:endParaRPr lang="en-US" b="1" dirty="0">
              <a:solidFill>
                <a:schemeClr val="accent1"/>
              </a:solidFill>
              <a:latin typeface="Garamond" pitchFamily="18" charset="0"/>
            </a:endParaRPr>
          </a:p>
          <a:p>
            <a:endParaRPr lang="en-US" b="1" dirty="0" smtClean="0">
              <a:solidFill>
                <a:schemeClr val="accent1"/>
              </a:solidFill>
              <a:latin typeface="Garamond" pitchFamily="18" charset="0"/>
            </a:endParaRPr>
          </a:p>
          <a:p>
            <a:endParaRPr lang="en-US" b="1" dirty="0">
              <a:solidFill>
                <a:schemeClr val="accent1"/>
              </a:solidFill>
              <a:latin typeface="Garamond" pitchFamily="18" charset="0"/>
            </a:endParaRPr>
          </a:p>
          <a:p>
            <a:endParaRPr lang="en-US" b="1" dirty="0" smtClean="0">
              <a:solidFill>
                <a:schemeClr val="accent1"/>
              </a:solidFill>
              <a:latin typeface="Garamond" pitchFamily="18" charset="0"/>
            </a:endParaRPr>
          </a:p>
          <a:p>
            <a:endParaRPr lang="en-US" b="1" dirty="0" smtClean="0">
              <a:solidFill>
                <a:schemeClr val="accent1"/>
              </a:solidFill>
              <a:latin typeface="Garamond" pitchFamily="18" charset="0"/>
            </a:endParaRPr>
          </a:p>
          <a:p>
            <a:r>
              <a:rPr lang="en-US" b="1" dirty="0" smtClean="0">
                <a:solidFill>
                  <a:schemeClr val="accent1"/>
                </a:solidFill>
                <a:latin typeface="Garamond" pitchFamily="18" charset="0"/>
              </a:rPr>
              <a:t> </a:t>
            </a:r>
            <a:endParaRPr lang="en-US" b="1" dirty="0">
              <a:solidFill>
                <a:schemeClr val="accent1"/>
              </a:solidFill>
              <a:latin typeface="Garamond" pitchFamily="18" charset="0"/>
            </a:endParaRPr>
          </a:p>
          <a:p>
            <a:endParaRPr lang="en-US" b="1" dirty="0" smtClean="0">
              <a:solidFill>
                <a:schemeClr val="accent1"/>
              </a:solidFill>
              <a:latin typeface="Garamond" pitchFamily="18" charset="0"/>
            </a:endParaRPr>
          </a:p>
          <a:p>
            <a:endParaRPr lang="en-US" b="1" dirty="0" smtClean="0">
              <a:solidFill>
                <a:schemeClr val="accent1"/>
              </a:solidFill>
              <a:latin typeface="Garamond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/>
              <p:cNvSpPr txBox="1"/>
              <p:nvPr/>
            </p:nvSpPr>
            <p:spPr>
              <a:xfrm>
                <a:off x="665270" y="4443524"/>
                <a:ext cx="9593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white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prstClr val="white"/>
                          </a:solidFill>
                          <a:latin typeface="Cambria Math"/>
                        </a:rPr>
                        <m:t>k</m:t>
                      </m:r>
                      <m:r>
                        <a:rPr lang="en-US" b="0" i="1" smtClean="0">
                          <a:solidFill>
                            <a:prstClr val="white"/>
                          </a:solidFill>
                          <a:latin typeface="Cambria Math"/>
                        </a:rPr>
                        <m:t>=</m:t>
                      </m:r>
                      <m:r>
                        <a:rPr lang="en-US" smtClean="0">
                          <a:solidFill>
                            <a:prstClr val="white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dirty="0">
                  <a:solidFill>
                    <a:prstClr val="white"/>
                  </a:solidFill>
                  <a:latin typeface="Garamond" pitchFamily="18" charset="0"/>
                </a:endParaRPr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70" y="4443524"/>
                <a:ext cx="959307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/>
              <p:cNvSpPr txBox="1"/>
              <p:nvPr/>
            </p:nvSpPr>
            <p:spPr>
              <a:xfrm>
                <a:off x="2121118" y="5883717"/>
                <a:ext cx="9724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white"/>
                          </a:solidFill>
                          <a:latin typeface="Cambria Math"/>
                        </a:rPr>
                        <m:t> </m:t>
                      </m:r>
                      <m:r>
                        <a:rPr lang="en-US" i="1" smtClean="0">
                          <a:solidFill>
                            <a:prstClr val="white"/>
                          </a:solidFill>
                          <a:latin typeface="Cambria Math"/>
                        </a:rPr>
                        <m:t>𝑘</m:t>
                      </m:r>
                      <m:r>
                        <a:rPr lang="en-US" b="0" i="1" smtClean="0">
                          <a:solidFill>
                            <a:prstClr val="white"/>
                          </a:solidFill>
                          <a:latin typeface="Cambria Math"/>
                        </a:rPr>
                        <m:t>≥</m:t>
                      </m:r>
                      <m:r>
                        <a:rPr lang="en-US" smtClean="0">
                          <a:solidFill>
                            <a:prstClr val="white"/>
                          </a:solidFill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dirty="0">
                  <a:solidFill>
                    <a:prstClr val="white"/>
                  </a:solidFill>
                  <a:latin typeface="Garamond" pitchFamily="18" charset="0"/>
                </a:endParaRPr>
              </a:p>
            </p:txBody>
          </p:sp>
        </mc:Choice>
        <mc:Fallback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1118" y="5883717"/>
                <a:ext cx="972408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2070347" y="4251917"/>
            <a:ext cx="1729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Garamond" pitchFamily="18" charset="0"/>
              </a:rPr>
              <a:t>Contained in </a:t>
            </a:r>
            <a:r>
              <a:rPr lang="en-US" dirty="0" smtClean="0">
                <a:solidFill>
                  <a:prstClr val="black"/>
                </a:solidFill>
                <a:latin typeface="Garamond" pitchFamily="18" charset="0"/>
              </a:rPr>
              <a:t>P</a:t>
            </a:r>
            <a:endParaRPr lang="en-US" dirty="0" smtClean="0">
              <a:solidFill>
                <a:prstClr val="black"/>
              </a:solidFill>
              <a:latin typeface="Garamond" pitchFamily="18" charset="0"/>
            </a:endParaRPr>
          </a:p>
          <a:p>
            <a:endParaRPr lang="en-US" dirty="0">
              <a:solidFill>
                <a:prstClr val="black"/>
              </a:solidFill>
              <a:latin typeface="Garamond" pitchFamily="18" charset="0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1370032" y="4724400"/>
            <a:ext cx="3363472" cy="0"/>
          </a:xfrm>
          <a:prstGeom prst="line">
            <a:avLst/>
          </a:prstGeom>
          <a:ln w="317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905000" y="4916269"/>
            <a:ext cx="1969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Garamond" pitchFamily="18" charset="0"/>
              </a:rPr>
              <a:t>QMA</a:t>
            </a:r>
            <a:r>
              <a:rPr lang="en-US" baseline="-25000" dirty="0" smtClean="0">
                <a:solidFill>
                  <a:prstClr val="black"/>
                </a:solidFill>
                <a:latin typeface="Garamond" pitchFamily="18" charset="0"/>
              </a:rPr>
              <a:t>1</a:t>
            </a:r>
            <a:r>
              <a:rPr lang="en-US" dirty="0" smtClean="0">
                <a:solidFill>
                  <a:prstClr val="black"/>
                </a:solidFill>
                <a:latin typeface="Garamond" pitchFamily="18" charset="0"/>
              </a:rPr>
              <a:t>-complete </a:t>
            </a:r>
            <a:endParaRPr lang="en-US" dirty="0" smtClean="0">
              <a:solidFill>
                <a:prstClr val="black"/>
              </a:solidFill>
              <a:latin typeface="Garamond" pitchFamily="18" charset="0"/>
            </a:endParaRPr>
          </a:p>
          <a:p>
            <a:endParaRPr lang="en-US" dirty="0">
              <a:solidFill>
                <a:prstClr val="black"/>
              </a:solidFill>
              <a:latin typeface="Garamond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457200" y="4282782"/>
                <a:ext cx="9338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𝒌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US" b="1" dirty="0">
                  <a:latin typeface="Garamond" pitchFamily="18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282782"/>
                <a:ext cx="933831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476250" y="4890469"/>
                <a:ext cx="9338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𝒌</m:t>
                      </m:r>
                      <m:r>
                        <a:rPr lang="en-US" b="1" i="1" smtClean="0">
                          <a:latin typeface="Cambria Math"/>
                        </a:rPr>
                        <m:t>≥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en-US" b="1" dirty="0">
                  <a:latin typeface="Garamond" pitchFamily="18" charset="0"/>
                </a:endParaRPr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0" y="4890469"/>
                <a:ext cx="933831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598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667000"/>
            <a:ext cx="31220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aramond" pitchFamily="18" charset="0"/>
              </a:rPr>
              <a:t>[</a:t>
            </a:r>
            <a:r>
              <a:rPr lang="en-US" dirty="0" err="1" smtClean="0">
                <a:latin typeface="Garamond" pitchFamily="18" charset="0"/>
              </a:rPr>
              <a:t>Ambainis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en-US" dirty="0" err="1" smtClean="0">
                <a:latin typeface="Garamond" pitchFamily="18" charset="0"/>
              </a:rPr>
              <a:t>Kempe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en-US" dirty="0" err="1" smtClean="0">
                <a:latin typeface="Garamond" pitchFamily="18" charset="0"/>
              </a:rPr>
              <a:t>Sattath</a:t>
            </a:r>
            <a:r>
              <a:rPr lang="en-US" dirty="0" smtClean="0">
                <a:latin typeface="Garamond" pitchFamily="18" charset="0"/>
              </a:rPr>
              <a:t> 2010]</a:t>
            </a:r>
            <a:br>
              <a:rPr lang="en-US" dirty="0" smtClean="0">
                <a:latin typeface="Garamond" pitchFamily="18" charset="0"/>
              </a:rPr>
            </a:br>
            <a:r>
              <a:rPr lang="en-US" dirty="0" smtClean="0">
                <a:latin typeface="Garamond" pitchFamily="18" charset="0"/>
              </a:rPr>
              <a:t>[Arad </a:t>
            </a:r>
            <a:r>
              <a:rPr lang="en-US" dirty="0" err="1" smtClean="0">
                <a:latin typeface="Garamond" pitchFamily="18" charset="0"/>
              </a:rPr>
              <a:t>Sattath</a:t>
            </a:r>
            <a:r>
              <a:rPr lang="en-US" dirty="0" smtClean="0">
                <a:latin typeface="Garamond" pitchFamily="18" charset="0"/>
              </a:rPr>
              <a:t> 2013]</a:t>
            </a:r>
          </a:p>
          <a:p>
            <a:r>
              <a:rPr lang="en-US" dirty="0" smtClean="0">
                <a:latin typeface="Garamond" pitchFamily="18" charset="0"/>
              </a:rPr>
              <a:t>[Schwarz </a:t>
            </a:r>
            <a:r>
              <a:rPr lang="en-US" dirty="0" err="1" smtClean="0">
                <a:latin typeface="Garamond" pitchFamily="18" charset="0"/>
              </a:rPr>
              <a:t>Cubitt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en-US" dirty="0" err="1" smtClean="0">
                <a:latin typeface="Garamond" pitchFamily="18" charset="0"/>
              </a:rPr>
              <a:t>Verstraete</a:t>
            </a:r>
            <a:r>
              <a:rPr lang="en-US" dirty="0" smtClean="0">
                <a:latin typeface="Garamond" pitchFamily="18" charset="0"/>
              </a:rPr>
              <a:t> 2013]</a:t>
            </a:r>
          </a:p>
          <a:p>
            <a:endParaRPr lang="en-US" dirty="0">
              <a:solidFill>
                <a:schemeClr val="accent1"/>
              </a:solidFill>
              <a:latin typeface="Garamond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00" y="28305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Garamond" pitchFamily="18" charset="0"/>
              </a:rPr>
              <a:t>Many authors have studied quantum SAT since </a:t>
            </a:r>
            <a:r>
              <a:rPr lang="en-US" b="1" dirty="0" err="1" smtClean="0">
                <a:solidFill>
                  <a:schemeClr val="accent1"/>
                </a:solidFill>
                <a:latin typeface="Garamond" pitchFamily="18" charset="0"/>
              </a:rPr>
              <a:t>Bravyi’s</a:t>
            </a:r>
            <a:r>
              <a:rPr lang="en-US" b="1" dirty="0" smtClean="0">
                <a:solidFill>
                  <a:schemeClr val="accent1"/>
                </a:solidFill>
                <a:latin typeface="Garamond" pitchFamily="18" charset="0"/>
              </a:rPr>
              <a:t> work</a:t>
            </a:r>
            <a:endParaRPr lang="en-US" b="1" dirty="0">
              <a:solidFill>
                <a:schemeClr val="accent1"/>
              </a:solidFill>
              <a:latin typeface="Garamon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1000" y="2977634"/>
            <a:ext cx="3023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Garamond" pitchFamily="18" charset="0"/>
              </a:rPr>
              <a:t>Quantum </a:t>
            </a:r>
            <a:r>
              <a:rPr lang="en-US" dirty="0" err="1">
                <a:solidFill>
                  <a:schemeClr val="accent1"/>
                </a:solidFill>
                <a:latin typeface="Garamond" pitchFamily="18" charset="0"/>
              </a:rPr>
              <a:t>Lovász</a:t>
            </a:r>
            <a:r>
              <a:rPr lang="en-US" dirty="0">
                <a:solidFill>
                  <a:schemeClr val="accent1"/>
                </a:solidFill>
                <a:latin typeface="Garamond" pitchFamily="18" charset="0"/>
              </a:rPr>
              <a:t> Local </a:t>
            </a:r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Lemma</a:t>
            </a:r>
            <a:endParaRPr lang="en-US" dirty="0"/>
          </a:p>
        </p:txBody>
      </p:sp>
      <p:sp>
        <p:nvSpPr>
          <p:cNvPr id="9" name="Left Brace 8"/>
          <p:cNvSpPr/>
          <p:nvPr/>
        </p:nvSpPr>
        <p:spPr>
          <a:xfrm flipH="1">
            <a:off x="3390900" y="2667000"/>
            <a:ext cx="381000" cy="990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28600" y="4355068"/>
            <a:ext cx="511268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aramond" pitchFamily="18" charset="0"/>
              </a:rPr>
              <a:t>[</a:t>
            </a:r>
            <a:r>
              <a:rPr lang="en-US" dirty="0" err="1" smtClean="0">
                <a:latin typeface="Garamond" pitchFamily="18" charset="0"/>
              </a:rPr>
              <a:t>Laumann</a:t>
            </a:r>
            <a:r>
              <a:rPr lang="en-US" dirty="0" smtClean="0">
                <a:latin typeface="Garamond" pitchFamily="18" charset="0"/>
              </a:rPr>
              <a:t>  </a:t>
            </a:r>
            <a:r>
              <a:rPr lang="en-US" dirty="0" err="1" smtClean="0">
                <a:latin typeface="Garamond" pitchFamily="18" charset="0"/>
              </a:rPr>
              <a:t>Läuchli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en-US" dirty="0" err="1" smtClean="0">
                <a:latin typeface="Garamond" pitchFamily="18" charset="0"/>
              </a:rPr>
              <a:t>Moessner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en-US" dirty="0" err="1" smtClean="0">
                <a:latin typeface="Garamond" pitchFamily="18" charset="0"/>
              </a:rPr>
              <a:t>Scardicchio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en-US" dirty="0" err="1" smtClean="0">
                <a:latin typeface="Garamond" pitchFamily="18" charset="0"/>
              </a:rPr>
              <a:t>Sondhi</a:t>
            </a:r>
            <a:r>
              <a:rPr lang="en-US" dirty="0" smtClean="0">
                <a:latin typeface="Garamond" pitchFamily="18" charset="0"/>
              </a:rPr>
              <a:t> 2010]</a:t>
            </a:r>
            <a:br>
              <a:rPr lang="en-US" dirty="0" smtClean="0">
                <a:latin typeface="Garamond" pitchFamily="18" charset="0"/>
              </a:rPr>
            </a:br>
            <a:r>
              <a:rPr lang="en-US" dirty="0" smtClean="0">
                <a:latin typeface="Garamond" pitchFamily="18" charset="0"/>
              </a:rPr>
              <a:t>[</a:t>
            </a:r>
            <a:r>
              <a:rPr lang="en-US" dirty="0" err="1" smtClean="0">
                <a:latin typeface="Garamond" pitchFamily="18" charset="0"/>
              </a:rPr>
              <a:t>Laumann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en-US" dirty="0" err="1" smtClean="0">
                <a:latin typeface="Garamond" pitchFamily="18" charset="0"/>
              </a:rPr>
              <a:t>Moessner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en-US" dirty="0" err="1" smtClean="0">
                <a:latin typeface="Garamond" pitchFamily="18" charset="0"/>
              </a:rPr>
              <a:t>Scardicchio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en-US" dirty="0" err="1" smtClean="0">
                <a:latin typeface="Garamond" pitchFamily="18" charset="0"/>
              </a:rPr>
              <a:t>Sondhi</a:t>
            </a:r>
            <a:r>
              <a:rPr lang="en-US" dirty="0" smtClean="0">
                <a:latin typeface="Garamond" pitchFamily="18" charset="0"/>
              </a:rPr>
              <a:t> 2010]</a:t>
            </a:r>
            <a:br>
              <a:rPr lang="en-US" dirty="0" smtClean="0">
                <a:latin typeface="Garamond" pitchFamily="18" charset="0"/>
              </a:rPr>
            </a:br>
            <a:r>
              <a:rPr lang="en-US" dirty="0">
                <a:latin typeface="Garamond" pitchFamily="18" charset="0"/>
              </a:rPr>
              <a:t>[</a:t>
            </a:r>
            <a:r>
              <a:rPr lang="en-US" dirty="0" err="1">
                <a:latin typeface="Garamond" pitchFamily="18" charset="0"/>
              </a:rPr>
              <a:t>Bravyi</a:t>
            </a:r>
            <a:r>
              <a:rPr lang="en-US" dirty="0">
                <a:latin typeface="Garamond" pitchFamily="18" charset="0"/>
              </a:rPr>
              <a:t> Moore Russell 2010]</a:t>
            </a:r>
            <a:r>
              <a:rPr lang="en-US" dirty="0" smtClean="0">
                <a:latin typeface="Garamond" pitchFamily="18" charset="0"/>
              </a:rPr>
              <a:t/>
            </a:r>
            <a:br>
              <a:rPr lang="en-US" dirty="0" smtClean="0">
                <a:latin typeface="Garamond" pitchFamily="18" charset="0"/>
              </a:rPr>
            </a:br>
            <a:r>
              <a:rPr lang="en-US" dirty="0" smtClean="0">
                <a:latin typeface="Garamond" pitchFamily="18" charset="0"/>
              </a:rPr>
              <a:t>[Hsu </a:t>
            </a:r>
            <a:r>
              <a:rPr lang="en-US" dirty="0" err="1" smtClean="0">
                <a:latin typeface="Garamond" pitchFamily="18" charset="0"/>
              </a:rPr>
              <a:t>Laumann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en-US" dirty="0" err="1">
                <a:latin typeface="Garamond" pitchFamily="18" charset="0"/>
              </a:rPr>
              <a:t>Läuchli</a:t>
            </a:r>
            <a:r>
              <a:rPr lang="en-US" dirty="0">
                <a:latin typeface="Garamond" pitchFamily="18" charset="0"/>
              </a:rPr>
              <a:t> </a:t>
            </a:r>
            <a:r>
              <a:rPr lang="en-US" dirty="0" err="1" smtClean="0">
                <a:latin typeface="Garamond" pitchFamily="18" charset="0"/>
              </a:rPr>
              <a:t>Moessner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en-US" dirty="0" err="1" smtClean="0">
                <a:latin typeface="Garamond" pitchFamily="18" charset="0"/>
              </a:rPr>
              <a:t>Sondhi</a:t>
            </a:r>
            <a:r>
              <a:rPr lang="en-US" dirty="0" smtClean="0">
                <a:latin typeface="Garamond" pitchFamily="18" charset="0"/>
              </a:rPr>
              <a:t> 2013]</a:t>
            </a:r>
          </a:p>
          <a:p>
            <a:r>
              <a:rPr lang="en-US" dirty="0" smtClean="0">
                <a:latin typeface="Garamond" pitchFamily="18" charset="0"/>
              </a:rPr>
              <a:t>[</a:t>
            </a:r>
            <a:r>
              <a:rPr lang="en-US" dirty="0" err="1" smtClean="0">
                <a:latin typeface="Garamond" pitchFamily="18" charset="0"/>
              </a:rPr>
              <a:t>Bardoscia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en-US" dirty="0" err="1" smtClean="0">
                <a:latin typeface="Garamond" pitchFamily="18" charset="0"/>
              </a:rPr>
              <a:t>Nagaj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en-US" dirty="0" err="1" smtClean="0">
                <a:latin typeface="Garamond" pitchFamily="18" charset="0"/>
              </a:rPr>
              <a:t>Scardicchio</a:t>
            </a:r>
            <a:r>
              <a:rPr lang="en-US" dirty="0" smtClean="0">
                <a:latin typeface="Garamond" pitchFamily="18" charset="0"/>
              </a:rPr>
              <a:t> 2013]</a:t>
            </a:r>
          </a:p>
          <a:p>
            <a:endParaRPr lang="en-US" dirty="0">
              <a:solidFill>
                <a:schemeClr val="accent1"/>
              </a:solidFill>
              <a:latin typeface="Garamond" pitchFamily="18" charset="0"/>
            </a:endParaRPr>
          </a:p>
        </p:txBody>
      </p:sp>
      <p:sp>
        <p:nvSpPr>
          <p:cNvPr id="26" name="Left Brace 25"/>
          <p:cNvSpPr/>
          <p:nvPr/>
        </p:nvSpPr>
        <p:spPr>
          <a:xfrm flipH="1">
            <a:off x="5285650" y="4355068"/>
            <a:ext cx="381000" cy="1371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666650" y="4355068"/>
            <a:ext cx="2772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Ensembles of random</a:t>
            </a:r>
            <a:b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</a:br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instances of quantum k-SAT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28600" y="1938754"/>
            <a:ext cx="18991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aramond" pitchFamily="18" charset="0"/>
              </a:rPr>
              <a:t>[</a:t>
            </a:r>
            <a:r>
              <a:rPr lang="en-US" dirty="0" err="1" smtClean="0">
                <a:latin typeface="Garamond" pitchFamily="18" charset="0"/>
              </a:rPr>
              <a:t>Eldar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en-US" dirty="0" err="1" smtClean="0">
                <a:latin typeface="Garamond" pitchFamily="18" charset="0"/>
              </a:rPr>
              <a:t>Regev</a:t>
            </a:r>
            <a:r>
              <a:rPr lang="en-US" dirty="0" smtClean="0">
                <a:latin typeface="Garamond" pitchFamily="18" charset="0"/>
              </a:rPr>
              <a:t> 2008]</a:t>
            </a:r>
          </a:p>
          <a:p>
            <a:r>
              <a:rPr lang="en-US" dirty="0" smtClean="0">
                <a:latin typeface="Garamond" pitchFamily="18" charset="0"/>
              </a:rPr>
              <a:t/>
            </a:r>
            <a:br>
              <a:rPr lang="en-US" dirty="0" smtClean="0">
                <a:latin typeface="Garamond" pitchFamily="18" charset="0"/>
              </a:rPr>
            </a:br>
            <a:r>
              <a:rPr lang="en-US" dirty="0" smtClean="0">
                <a:latin typeface="Garamond" pitchFamily="18" charset="0"/>
              </a:rPr>
              <a:t/>
            </a:r>
            <a:br>
              <a:rPr lang="en-US" dirty="0" smtClean="0">
                <a:latin typeface="Garamond" pitchFamily="18" charset="0"/>
              </a:rPr>
            </a:br>
            <a:endParaRPr lang="en-US" dirty="0">
              <a:solidFill>
                <a:schemeClr val="accent1"/>
              </a:solidFill>
              <a:latin typeface="Garamond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60318" y="1944469"/>
            <a:ext cx="3588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Complexity of quantum </a:t>
            </a:r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2-SAT with higher dimensional </a:t>
            </a:r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particles (</a:t>
            </a:r>
            <a:r>
              <a:rPr lang="en-US" dirty="0" err="1" smtClean="0">
                <a:solidFill>
                  <a:schemeClr val="accent1"/>
                </a:solidFill>
                <a:latin typeface="Garamond" pitchFamily="18" charset="0"/>
              </a:rPr>
              <a:t>qudits</a:t>
            </a:r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)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28600" y="1187195"/>
            <a:ext cx="24317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aramond" pitchFamily="18" charset="0"/>
              </a:rPr>
              <a:t>[</a:t>
            </a:r>
            <a:r>
              <a:rPr lang="en-US" dirty="0" err="1" smtClean="0">
                <a:latin typeface="Garamond" pitchFamily="18" charset="0"/>
              </a:rPr>
              <a:t>Ji</a:t>
            </a:r>
            <a:r>
              <a:rPr lang="en-US" dirty="0" smtClean="0">
                <a:latin typeface="Garamond" pitchFamily="18" charset="0"/>
              </a:rPr>
              <a:t> Wei </a:t>
            </a:r>
            <a:r>
              <a:rPr lang="en-US" dirty="0" err="1" smtClean="0">
                <a:latin typeface="Garamond" pitchFamily="18" charset="0"/>
              </a:rPr>
              <a:t>Zeng</a:t>
            </a:r>
            <a:r>
              <a:rPr lang="en-US" dirty="0" smtClean="0">
                <a:latin typeface="Garamond" pitchFamily="18" charset="0"/>
              </a:rPr>
              <a:t> 2011] </a:t>
            </a:r>
            <a:br>
              <a:rPr lang="en-US" dirty="0" smtClean="0">
                <a:latin typeface="Garamond" pitchFamily="18" charset="0"/>
              </a:rPr>
            </a:br>
            <a:r>
              <a:rPr lang="en-US" dirty="0" smtClean="0">
                <a:latin typeface="Garamond" pitchFamily="18" charset="0"/>
              </a:rPr>
              <a:t/>
            </a:r>
            <a:br>
              <a:rPr lang="en-US" dirty="0" smtClean="0">
                <a:latin typeface="Garamond" pitchFamily="18" charset="0"/>
              </a:rPr>
            </a:br>
            <a:endParaRPr lang="en-US" dirty="0">
              <a:solidFill>
                <a:schemeClr val="accent1"/>
              </a:solidFill>
              <a:latin typeface="Garamond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566624" y="1179731"/>
            <a:ext cx="5891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Characterization of the </a:t>
            </a:r>
            <a:r>
              <a:rPr lang="en-US" dirty="0" err="1" smtClean="0">
                <a:solidFill>
                  <a:schemeClr val="accent1"/>
                </a:solidFill>
                <a:latin typeface="Garamond" pitchFamily="18" charset="0"/>
              </a:rPr>
              <a:t>groundspace</a:t>
            </a:r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 of yes instances of quantum 2-SAT 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237744" y="3764047"/>
            <a:ext cx="24317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aramond" pitchFamily="18" charset="0"/>
              </a:rPr>
              <a:t>[</a:t>
            </a:r>
            <a:r>
              <a:rPr lang="en-US" dirty="0" err="1" smtClean="0">
                <a:latin typeface="Garamond" pitchFamily="18" charset="0"/>
              </a:rPr>
              <a:t>Sattath</a:t>
            </a:r>
            <a:r>
              <a:rPr lang="en-US" dirty="0" smtClean="0">
                <a:latin typeface="Garamond" pitchFamily="18" charset="0"/>
              </a:rPr>
              <a:t> 2013] </a:t>
            </a:r>
            <a:br>
              <a:rPr lang="en-US" dirty="0" smtClean="0">
                <a:latin typeface="Garamond" pitchFamily="18" charset="0"/>
              </a:rPr>
            </a:br>
            <a:r>
              <a:rPr lang="en-US" dirty="0" smtClean="0">
                <a:latin typeface="Garamond" pitchFamily="18" charset="0"/>
              </a:rPr>
              <a:t/>
            </a:r>
            <a:br>
              <a:rPr lang="en-US" dirty="0" smtClean="0">
                <a:latin typeface="Garamond" pitchFamily="18" charset="0"/>
              </a:rPr>
            </a:br>
            <a:endParaRPr lang="en-US" dirty="0">
              <a:solidFill>
                <a:schemeClr val="accent1"/>
              </a:solidFill>
              <a:latin typeface="Garamond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969508" y="3764047"/>
            <a:ext cx="4631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“An almost sudden jump in quantum complexity”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69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038600" y="152400"/>
            <a:ext cx="1117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4F81BD"/>
                </a:solidFill>
                <a:latin typeface="Garamond" pitchFamily="18" charset="0"/>
              </a:rPr>
              <a:t>QMA</a:t>
            </a:r>
            <a:r>
              <a:rPr lang="en-US" sz="2800" baseline="-25000" dirty="0" smtClean="0">
                <a:solidFill>
                  <a:srgbClr val="4F81BD"/>
                </a:solidFill>
                <a:latin typeface="Garamond" pitchFamily="18" charset="0"/>
              </a:rPr>
              <a:t>1</a:t>
            </a:r>
            <a:endParaRPr lang="en-US" sz="2800" baseline="-25000" dirty="0">
              <a:solidFill>
                <a:srgbClr val="4F81BD"/>
              </a:solidFill>
              <a:latin typeface="Garamond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/>
              <p:cNvSpPr txBox="1"/>
              <p:nvPr/>
            </p:nvSpPr>
            <p:spPr>
              <a:xfrm>
                <a:off x="246321" y="2943808"/>
                <a:ext cx="8763001" cy="22377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 smtClean="0">
                  <a:solidFill>
                    <a:prstClr val="black"/>
                  </a:solidFill>
                </a:endParaRPr>
              </a:p>
              <a:p>
                <a:r>
                  <a:rPr lang="en-US" dirty="0">
                    <a:solidFill>
                      <a:prstClr val="black"/>
                    </a:solidFill>
                  </a:rPr>
                  <a:t>			</a:t>
                </a:r>
                <a:endParaRPr lang="en-US" dirty="0" smtClean="0">
                  <a:solidFill>
                    <a:prstClr val="black"/>
                  </a:solidFill>
                </a:endParaRPr>
              </a:p>
              <a:p>
                <a:r>
                  <a:rPr lang="en-US" sz="2400" dirty="0">
                    <a:solidFill>
                      <a:prstClr val="black"/>
                    </a:solidFill>
                  </a:rPr>
                  <a:t>	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		</a:t>
                </a:r>
                <a:endParaRPr lang="en-US" sz="2400" dirty="0">
                  <a:solidFill>
                    <a:prstClr val="black"/>
                  </a:solidFill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b="1" dirty="0" smtClean="0">
                  <a:solidFill>
                    <a:prstClr val="black"/>
                  </a:solidFill>
                  <a:latin typeface="Garamond" pitchFamily="18" charset="0"/>
                </a:endParaRPr>
              </a:p>
              <a:p>
                <a:r>
                  <a:rPr lang="en-US" b="1" dirty="0" smtClean="0">
                    <a:solidFill>
                      <a:prstClr val="black"/>
                    </a:solidFill>
                    <a:latin typeface="Garamond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</a:rPr>
                      <m:t>𝒙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Garamond" pitchFamily="18" charset="0"/>
                  </a:rPr>
                  <a:t> </a:t>
                </a:r>
                <a:r>
                  <a:rPr lang="en-US" b="1" dirty="0" smtClean="0">
                    <a:solidFill>
                      <a:prstClr val="black"/>
                    </a:solidFill>
                    <a:latin typeface="Garamond" pitchFamily="18" charset="0"/>
                  </a:rPr>
                  <a:t>is a yes instance </a:t>
                </a:r>
                <a:r>
                  <a:rPr lang="en-US" dirty="0" smtClean="0">
                    <a:solidFill>
                      <a:prstClr val="black"/>
                    </a:solidFill>
                    <a:latin typeface="Garamond" pitchFamily="18" charset="0"/>
                  </a:rPr>
                  <a:t>there exists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𝜓</m:t>
                        </m:r>
                      </m:e>
                    </m:d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  <a:latin typeface="Garamond" pitchFamily="18" charset="0"/>
                  </a:rPr>
                  <a:t>(a witness) which is accepted with probability </a:t>
                </a:r>
                <a:r>
                  <a:rPr lang="en-US" dirty="0" smtClean="0">
                    <a:solidFill>
                      <a:srgbClr val="FF0000"/>
                    </a:solidFill>
                    <a:latin typeface="Garamond" pitchFamily="18" charset="0"/>
                  </a:rPr>
                  <a:t>exactly 1</a:t>
                </a:r>
                <a:r>
                  <a:rPr lang="en-US" dirty="0" smtClean="0">
                    <a:solidFill>
                      <a:prstClr val="black"/>
                    </a:solidFill>
                    <a:latin typeface="Garamond" pitchFamily="18" charset="0"/>
                  </a:rPr>
                  <a:t>.</a:t>
                </a:r>
              </a:p>
              <a:p>
                <a:r>
                  <a:rPr lang="en-US" b="1" dirty="0" smtClean="0">
                    <a:solidFill>
                      <a:prstClr val="black"/>
                    </a:solidFill>
                    <a:latin typeface="Garamond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</a:rPr>
                      <m:t>𝒙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Garamond" pitchFamily="18" charset="0"/>
                  </a:rPr>
                  <a:t> </a:t>
                </a:r>
                <a:r>
                  <a:rPr lang="en-US" b="1" dirty="0" smtClean="0">
                    <a:solidFill>
                      <a:prstClr val="black"/>
                    </a:solidFill>
                    <a:latin typeface="Garamond" pitchFamily="18" charset="0"/>
                  </a:rPr>
                  <a:t>is a no instance </a:t>
                </a:r>
                <a:r>
                  <a:rPr lang="en-US" dirty="0">
                    <a:solidFill>
                      <a:prstClr val="black"/>
                    </a:solidFill>
                    <a:latin typeface="Garamond" pitchFamily="18" charset="0"/>
                  </a:rPr>
                  <a:t>e</a:t>
                </a:r>
                <a:r>
                  <a:rPr lang="en-US" dirty="0" smtClean="0">
                    <a:solidFill>
                      <a:prstClr val="black"/>
                    </a:solidFill>
                    <a:latin typeface="Garamond" pitchFamily="18" charset="0"/>
                  </a:rPr>
                  <a:t>very state is accepted with probability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𝑠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b="1" dirty="0">
                  <a:solidFill>
                    <a:srgbClr val="92D050"/>
                  </a:solidFill>
                </a:endParaRPr>
              </a:p>
              <a:p>
                <a:r>
                  <a:rPr lang="en-US" dirty="0" smtClean="0">
                    <a:solidFill>
                      <a:prstClr val="black"/>
                    </a:solidFill>
                  </a:rPr>
                  <a:t> 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321" y="2943808"/>
                <a:ext cx="8763001" cy="2237792"/>
              </a:xfrm>
              <a:prstGeom prst="rect">
                <a:avLst/>
              </a:prstGeom>
              <a:blipFill rotWithShape="1">
                <a:blip r:embed="rId3"/>
                <a:stretch>
                  <a:fillRect l="-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2102545" y="2943808"/>
            <a:ext cx="27432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prstClr val="white"/>
              </a:solidFill>
            </a:endParaRPr>
          </a:p>
          <a:p>
            <a:pPr algn="ctr"/>
            <a:r>
              <a:rPr lang="en-US" sz="2000" dirty="0" smtClean="0">
                <a:solidFill>
                  <a:prstClr val="white"/>
                </a:solidFill>
              </a:rPr>
              <a:t>W</a:t>
            </a:r>
            <a:r>
              <a:rPr lang="en-US" sz="2000" baseline="-25000" dirty="0" smtClean="0">
                <a:solidFill>
                  <a:prstClr val="white"/>
                </a:solidFill>
              </a:rPr>
              <a:t>m-1</a:t>
            </a:r>
            <a:r>
              <a:rPr lang="en-US" sz="2000" dirty="0" smtClean="0">
                <a:solidFill>
                  <a:prstClr val="white"/>
                </a:solidFill>
              </a:rPr>
              <a:t>W</a:t>
            </a:r>
            <a:r>
              <a:rPr lang="en-US" sz="2000" baseline="-25000" dirty="0" smtClean="0">
                <a:solidFill>
                  <a:prstClr val="white"/>
                </a:solidFill>
              </a:rPr>
              <a:t>m-2</a:t>
            </a:r>
            <a:r>
              <a:rPr lang="en-US" sz="2000" dirty="0" smtClean="0">
                <a:solidFill>
                  <a:prstClr val="white"/>
                </a:solidFill>
              </a:rPr>
              <a:t>…W</a:t>
            </a:r>
            <a:r>
              <a:rPr lang="en-US" sz="2000" baseline="-25000" dirty="0" smtClean="0">
                <a:solidFill>
                  <a:prstClr val="white"/>
                </a:solidFill>
              </a:rPr>
              <a:t>0</a:t>
            </a:r>
            <a:endParaRPr lang="en-US" sz="2000" baseline="-25000" dirty="0">
              <a:solidFill>
                <a:prstClr val="white"/>
              </a:solidFill>
            </a:endParaRPr>
          </a:p>
          <a:p>
            <a:pPr algn="ctr"/>
            <a:endParaRPr lang="en-US" sz="4400" dirty="0">
              <a:solidFill>
                <a:prstClr val="white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1569145" y="3096208"/>
            <a:ext cx="68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569145" y="3248884"/>
            <a:ext cx="68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569145" y="3417613"/>
            <a:ext cx="68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569145" y="3553408"/>
            <a:ext cx="68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569145" y="3705808"/>
            <a:ext cx="68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4845745" y="3096208"/>
            <a:ext cx="993278" cy="108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845745" y="3259770"/>
            <a:ext cx="68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845745" y="3428499"/>
            <a:ext cx="68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845745" y="3564294"/>
            <a:ext cx="68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845745" y="3716694"/>
            <a:ext cx="68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Left Brace 45"/>
          <p:cNvSpPr/>
          <p:nvPr/>
        </p:nvSpPr>
        <p:spPr>
          <a:xfrm>
            <a:off x="1416745" y="3417613"/>
            <a:ext cx="45719" cy="44059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/>
              <p:cNvSpPr txBox="1"/>
              <p:nvPr/>
            </p:nvSpPr>
            <p:spPr>
              <a:xfrm>
                <a:off x="838200" y="3498169"/>
                <a:ext cx="5599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|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𝜓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〉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498169"/>
                <a:ext cx="559960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/>
              <p:cNvSpPr txBox="1"/>
              <p:nvPr/>
            </p:nvSpPr>
            <p:spPr>
              <a:xfrm>
                <a:off x="838200" y="2991603"/>
                <a:ext cx="909736" cy="380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|0〉</m:t>
                          </m:r>
                        </m:e>
                        <m:sup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⊗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991603"/>
                <a:ext cx="909736" cy="380810"/>
              </a:xfrm>
              <a:prstGeom prst="rect">
                <a:avLst/>
              </a:prstGeom>
              <a:blipFill rotWithShape="1">
                <a:blip r:embed="rId5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48"/>
          <p:cNvSpPr/>
          <p:nvPr/>
        </p:nvSpPr>
        <p:spPr>
          <a:xfrm>
            <a:off x="5855750" y="2949113"/>
            <a:ext cx="685800" cy="3050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Arc 49"/>
          <p:cNvSpPr/>
          <p:nvPr/>
        </p:nvSpPr>
        <p:spPr>
          <a:xfrm>
            <a:off x="5855750" y="2991603"/>
            <a:ext cx="685800" cy="640731"/>
          </a:xfrm>
          <a:prstGeom prst="arc">
            <a:avLst>
              <a:gd name="adj1" fmla="val 11613122"/>
              <a:gd name="adj2" fmla="val 2075785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51" name="Straight Arrow Connector 50"/>
          <p:cNvCxnSpPr>
            <a:stCxn id="49" idx="2"/>
          </p:cNvCxnSpPr>
          <p:nvPr/>
        </p:nvCxnSpPr>
        <p:spPr>
          <a:xfrm flipV="1">
            <a:off x="6198650" y="3024959"/>
            <a:ext cx="158440" cy="2292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228600" y="2105607"/>
            <a:ext cx="8521800" cy="28957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6321" y="2258008"/>
            <a:ext cx="7681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Garamond" pitchFamily="18" charset="0"/>
              </a:rPr>
              <a:t>QMA</a:t>
            </a:r>
            <a:r>
              <a:rPr lang="en-US" b="1" baseline="-25000" dirty="0" smtClean="0">
                <a:solidFill>
                  <a:srgbClr val="FF0000"/>
                </a:solidFill>
                <a:latin typeface="Garamond" pitchFamily="18" charset="0"/>
              </a:rPr>
              <a:t>1</a:t>
            </a:r>
            <a:r>
              <a:rPr lang="en-US" b="1" dirty="0" smtClean="0">
                <a:solidFill>
                  <a:prstClr val="black"/>
                </a:solidFill>
                <a:latin typeface="Garamond" pitchFamily="18" charset="0"/>
              </a:rPr>
              <a:t> verification circuit</a:t>
            </a:r>
            <a:endParaRPr lang="en-US" b="1" dirty="0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52400" y="5428318"/>
            <a:ext cx="8504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4F81BD"/>
                </a:solidFill>
                <a:latin typeface="Garamond" pitchFamily="18" charset="0"/>
              </a:rPr>
              <a:t>Because of the perfect completeness, the definition of QMA</a:t>
            </a:r>
            <a:r>
              <a:rPr lang="en-US" b="1" baseline="-25000" dirty="0" smtClean="0">
                <a:solidFill>
                  <a:srgbClr val="4F81BD"/>
                </a:solidFill>
                <a:latin typeface="Garamond" pitchFamily="18" charset="0"/>
              </a:rPr>
              <a:t>1  </a:t>
            </a:r>
            <a:r>
              <a:rPr lang="en-US" b="1" dirty="0" smtClean="0">
                <a:solidFill>
                  <a:srgbClr val="4F81BD"/>
                </a:solidFill>
                <a:latin typeface="Garamond" pitchFamily="18" charset="0"/>
              </a:rPr>
              <a:t>is gate-set dependent.</a:t>
            </a:r>
            <a:endParaRPr lang="en-US" b="1" dirty="0">
              <a:solidFill>
                <a:srgbClr val="4F81BD"/>
              </a:solidFill>
              <a:latin typeface="Garamond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2400" y="5878697"/>
            <a:ext cx="8504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4F81BD"/>
                </a:solidFill>
                <a:latin typeface="Garamond" pitchFamily="18" charset="0"/>
              </a:rPr>
              <a:t>It is not known whether or not QMA=QMA</a:t>
            </a:r>
            <a:r>
              <a:rPr lang="en-US" b="1" baseline="-25000" dirty="0" smtClean="0">
                <a:solidFill>
                  <a:srgbClr val="4F81BD"/>
                </a:solidFill>
                <a:latin typeface="Garamond" pitchFamily="18" charset="0"/>
              </a:rPr>
              <a:t>1</a:t>
            </a:r>
            <a:r>
              <a:rPr lang="en-US" b="1" dirty="0" smtClean="0">
                <a:solidFill>
                  <a:srgbClr val="4F81BD"/>
                </a:solidFill>
                <a:latin typeface="Garamond" pitchFamily="18" charset="0"/>
              </a:rPr>
              <a:t>; </a:t>
            </a:r>
            <a:r>
              <a:rPr lang="en-US" b="1" dirty="0" smtClean="0">
                <a:solidFill>
                  <a:srgbClr val="4F81BD"/>
                </a:solidFill>
                <a:latin typeface="Garamond" pitchFamily="18" charset="0"/>
              </a:rPr>
              <a:t>see</a:t>
            </a:r>
            <a:endParaRPr lang="en-US" b="1" dirty="0">
              <a:solidFill>
                <a:srgbClr val="4F81BD"/>
              </a:solidFill>
              <a:latin typeface="Garamond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752600" y="6210636"/>
            <a:ext cx="12383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Garamond" pitchFamily="18" charset="0"/>
              </a:rPr>
              <a:t>[Aaronson 2009] [Jordan, Kobayashi, </a:t>
            </a:r>
            <a:r>
              <a:rPr lang="en-US" sz="1600" dirty="0" err="1" smtClean="0">
                <a:latin typeface="Garamond" pitchFamily="18" charset="0"/>
              </a:rPr>
              <a:t>Nagaj</a:t>
            </a:r>
            <a:r>
              <a:rPr lang="en-US" sz="1600" dirty="0" smtClean="0">
                <a:latin typeface="Garamond" pitchFamily="18" charset="0"/>
              </a:rPr>
              <a:t>, Nishimura 2012]</a:t>
            </a:r>
          </a:p>
          <a:p>
            <a:r>
              <a:rPr lang="en-US" sz="1600" dirty="0" smtClean="0">
                <a:latin typeface="Garamond" pitchFamily="18" charset="0"/>
              </a:rPr>
              <a:t>[Kobayashi, Le Gall, Nishimura 2013] [</a:t>
            </a:r>
            <a:r>
              <a:rPr lang="en-US" sz="1600" dirty="0" err="1">
                <a:latin typeface="Garamond" pitchFamily="18" charset="0"/>
              </a:rPr>
              <a:t>P</a:t>
            </a:r>
            <a:r>
              <a:rPr lang="en-US" sz="1600" dirty="0" err="1" smtClean="0">
                <a:latin typeface="Garamond" pitchFamily="18" charset="0"/>
              </a:rPr>
              <a:t>ereszlenyi</a:t>
            </a:r>
            <a:r>
              <a:rPr lang="en-US" sz="1600" dirty="0" smtClean="0">
                <a:latin typeface="Garamond" pitchFamily="18" charset="0"/>
              </a:rPr>
              <a:t> 2013] </a:t>
            </a:r>
            <a:endParaRPr lang="en-US" sz="1600" dirty="0">
              <a:latin typeface="Garamond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6321" y="997611"/>
            <a:ext cx="85040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4F81BD"/>
                </a:solidFill>
                <a:latin typeface="Garamond" pitchFamily="18" charset="0"/>
              </a:rPr>
              <a:t>QMA</a:t>
            </a:r>
            <a:r>
              <a:rPr lang="en-US" b="1" baseline="-25000" dirty="0" smtClean="0">
                <a:solidFill>
                  <a:srgbClr val="4F81BD"/>
                </a:solidFill>
                <a:latin typeface="Garamond" pitchFamily="18" charset="0"/>
              </a:rPr>
              <a:t>1</a:t>
            </a:r>
            <a:r>
              <a:rPr lang="en-US" b="1" dirty="0" smtClean="0">
                <a:solidFill>
                  <a:srgbClr val="4F81BD"/>
                </a:solidFill>
                <a:latin typeface="Garamond" pitchFamily="18" charset="0"/>
              </a:rPr>
              <a:t> is a one-sided error version of QMA. This is the relevant class because</a:t>
            </a:r>
            <a:br>
              <a:rPr lang="en-US" b="1" dirty="0" smtClean="0">
                <a:solidFill>
                  <a:srgbClr val="4F81BD"/>
                </a:solidFill>
                <a:latin typeface="Garamond" pitchFamily="18" charset="0"/>
              </a:rPr>
            </a:br>
            <a:r>
              <a:rPr lang="en-US" b="1" dirty="0" smtClean="0">
                <a:solidFill>
                  <a:srgbClr val="4F81BD"/>
                </a:solidFill>
                <a:latin typeface="Garamond" pitchFamily="18" charset="0"/>
              </a:rPr>
              <a:t>quantum k-SAT is defined with one-sided error.</a:t>
            </a:r>
            <a:br>
              <a:rPr lang="en-US" b="1" dirty="0" smtClean="0">
                <a:solidFill>
                  <a:srgbClr val="4F81BD"/>
                </a:solidFill>
                <a:latin typeface="Garamond" pitchFamily="18" charset="0"/>
              </a:rPr>
            </a:br>
            <a:r>
              <a:rPr lang="en-US" b="1" dirty="0" smtClean="0">
                <a:solidFill>
                  <a:srgbClr val="4F81BD"/>
                </a:solidFill>
                <a:latin typeface="Garamond" pitchFamily="18" charset="0"/>
              </a:rPr>
              <a:t/>
            </a:r>
            <a:br>
              <a:rPr lang="en-US" b="1" dirty="0" smtClean="0">
                <a:solidFill>
                  <a:srgbClr val="4F81BD"/>
                </a:solidFill>
                <a:latin typeface="Garamond" pitchFamily="18" charset="0"/>
              </a:rPr>
            </a:br>
            <a:endParaRPr lang="en-US" baseline="-25000" dirty="0">
              <a:solidFill>
                <a:srgbClr val="4F81BD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51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276224" y="2818468"/>
            <a:ext cx="8504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4F81BD"/>
                </a:solidFill>
                <a:latin typeface="Garamond" pitchFamily="18" charset="0"/>
              </a:rPr>
              <a:t>Bravyi</a:t>
            </a:r>
            <a:r>
              <a:rPr lang="en-US" b="1" dirty="0" smtClean="0">
                <a:solidFill>
                  <a:srgbClr val="4F81BD"/>
                </a:solidFill>
                <a:latin typeface="Garamond" pitchFamily="18" charset="0"/>
              </a:rPr>
              <a:t> proved quantum k-SAT is contained in QMA</a:t>
            </a:r>
            <a:r>
              <a:rPr lang="en-US" b="1" baseline="-25000" dirty="0" smtClean="0">
                <a:solidFill>
                  <a:srgbClr val="4F81BD"/>
                </a:solidFill>
                <a:latin typeface="Garamond" pitchFamily="18" charset="0"/>
              </a:rPr>
              <a:t>1</a:t>
            </a:r>
            <a:r>
              <a:rPr lang="en-US" b="1" dirty="0">
                <a:solidFill>
                  <a:srgbClr val="4F81BD"/>
                </a:solidFill>
                <a:latin typeface="Garamond" pitchFamily="18" charset="0"/>
              </a:rPr>
              <a:t> </a:t>
            </a:r>
            <a:endParaRPr lang="en-US" b="1" dirty="0" smtClean="0">
              <a:solidFill>
                <a:srgbClr val="4F81BD"/>
              </a:solidFill>
              <a:latin typeface="Garamond" pitchFamily="18" charset="0"/>
            </a:endParaRPr>
          </a:p>
          <a:p>
            <a:r>
              <a:rPr lang="en-US" b="1" dirty="0" smtClean="0">
                <a:solidFill>
                  <a:srgbClr val="4F81BD"/>
                </a:solidFill>
                <a:latin typeface="Garamond" pitchFamily="18" charset="0"/>
              </a:rPr>
              <a:t>(verification circuit: choose one projector at random and measure it).</a:t>
            </a:r>
            <a:endParaRPr lang="en-US" b="1" baseline="-25000" dirty="0">
              <a:solidFill>
                <a:srgbClr val="4F81BD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97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276224" y="2818468"/>
            <a:ext cx="85040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4F81BD"/>
                </a:solidFill>
                <a:latin typeface="Garamond" pitchFamily="18" charset="0"/>
              </a:rPr>
              <a:t>Bravyi</a:t>
            </a:r>
            <a:r>
              <a:rPr lang="en-US" b="1" dirty="0" smtClean="0">
                <a:solidFill>
                  <a:srgbClr val="4F81BD"/>
                </a:solidFill>
                <a:latin typeface="Garamond" pitchFamily="18" charset="0"/>
              </a:rPr>
              <a:t> proved quantum k-SAT is contained in QMA</a:t>
            </a:r>
            <a:r>
              <a:rPr lang="en-US" b="1" baseline="-25000" dirty="0" smtClean="0">
                <a:solidFill>
                  <a:srgbClr val="4F81BD"/>
                </a:solidFill>
                <a:latin typeface="Garamond" pitchFamily="18" charset="0"/>
              </a:rPr>
              <a:t>1</a:t>
            </a:r>
            <a:r>
              <a:rPr lang="en-US" b="1" dirty="0">
                <a:solidFill>
                  <a:srgbClr val="4F81BD"/>
                </a:solidFill>
                <a:latin typeface="Garamond" pitchFamily="18" charset="0"/>
              </a:rPr>
              <a:t> </a:t>
            </a:r>
            <a:endParaRPr lang="en-US" b="1" dirty="0" smtClean="0">
              <a:solidFill>
                <a:srgbClr val="4F81BD"/>
              </a:solidFill>
              <a:latin typeface="Garamond" pitchFamily="18" charset="0"/>
            </a:endParaRPr>
          </a:p>
          <a:p>
            <a:r>
              <a:rPr lang="en-US" b="1" dirty="0" smtClean="0">
                <a:solidFill>
                  <a:srgbClr val="4F81BD"/>
                </a:solidFill>
                <a:latin typeface="Garamond" pitchFamily="18" charset="0"/>
              </a:rPr>
              <a:t>(verification circuit: choose one projector at random and measure it).</a:t>
            </a:r>
            <a:br>
              <a:rPr lang="en-US" b="1" dirty="0" smtClean="0">
                <a:solidFill>
                  <a:srgbClr val="4F81BD"/>
                </a:solidFill>
                <a:latin typeface="Garamond" pitchFamily="18" charset="0"/>
              </a:rPr>
            </a:br>
            <a:r>
              <a:rPr lang="en-US" b="1" dirty="0" smtClean="0">
                <a:solidFill>
                  <a:srgbClr val="4F81BD"/>
                </a:solidFill>
                <a:latin typeface="Garamond" pitchFamily="18" charset="0"/>
              </a:rPr>
              <a:t/>
            </a:r>
            <a:br>
              <a:rPr lang="en-US" b="1" dirty="0" smtClean="0">
                <a:solidFill>
                  <a:srgbClr val="4F81BD"/>
                </a:solidFill>
                <a:latin typeface="Garamond" pitchFamily="18" charset="0"/>
              </a:rPr>
            </a:br>
            <a:r>
              <a:rPr lang="en-US" b="1" dirty="0" smtClean="0">
                <a:solidFill>
                  <a:srgbClr val="4F81BD"/>
                </a:solidFill>
                <a:latin typeface="Garamond" pitchFamily="18" charset="0"/>
              </a:rPr>
              <a:t>To prove QMA</a:t>
            </a:r>
            <a:r>
              <a:rPr lang="en-US" b="1" baseline="-25000" dirty="0" smtClean="0">
                <a:solidFill>
                  <a:srgbClr val="4F81BD"/>
                </a:solidFill>
                <a:latin typeface="Garamond" pitchFamily="18" charset="0"/>
              </a:rPr>
              <a:t>1</a:t>
            </a:r>
            <a:r>
              <a:rPr lang="en-US" b="1" dirty="0" smtClean="0">
                <a:solidFill>
                  <a:srgbClr val="4F81BD"/>
                </a:solidFill>
                <a:latin typeface="Garamond" pitchFamily="18" charset="0"/>
              </a:rPr>
              <a:t>-hardness of quantum 3-SAT we use a circuit-to-Hamiltonian mapping, i.e., we reduce from quantum circuit </a:t>
            </a:r>
            <a:r>
              <a:rPr lang="en-US" b="1" dirty="0" err="1" smtClean="0">
                <a:solidFill>
                  <a:srgbClr val="4F81BD"/>
                </a:solidFill>
                <a:latin typeface="Garamond" pitchFamily="18" charset="0"/>
              </a:rPr>
              <a:t>satisfiability</a:t>
            </a:r>
            <a:r>
              <a:rPr lang="en-US" b="1" dirty="0">
                <a:solidFill>
                  <a:srgbClr val="4F81BD"/>
                </a:solidFill>
                <a:latin typeface="Garamond" pitchFamily="18" charset="0"/>
              </a:rPr>
              <a:t>.</a:t>
            </a:r>
            <a:endParaRPr lang="en-US" b="1" baseline="-25000" dirty="0">
              <a:solidFill>
                <a:srgbClr val="4F81BD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61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/>
              <p:cNvSpPr txBox="1"/>
              <p:nvPr/>
            </p:nvSpPr>
            <p:spPr>
              <a:xfrm>
                <a:off x="533400" y="3507739"/>
                <a:ext cx="8001000" cy="2816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prstClr val="black"/>
                    </a:solidFill>
                  </a:rPr>
                  <a:t>	</a:t>
                </a:r>
              </a:p>
              <a:p>
                <a:r>
                  <a:rPr lang="en-US" sz="2400" dirty="0">
                    <a:solidFill>
                      <a:prstClr val="black"/>
                    </a:solidFill>
                    <a:latin typeface="Garamond" pitchFamily="18" charset="0"/>
                  </a:rPr>
                  <a:t>	</a:t>
                </a:r>
                <a:r>
                  <a:rPr lang="en-US" sz="2400" dirty="0" smtClean="0">
                    <a:solidFill>
                      <a:prstClr val="black"/>
                    </a:solidFill>
                    <a:latin typeface="Garamond" pitchFamily="18" charset="0"/>
                  </a:rPr>
                  <a:t>		</a:t>
                </a:r>
                <a:endParaRPr lang="en-US" sz="2400" dirty="0">
                  <a:solidFill>
                    <a:prstClr val="black"/>
                  </a:solidFill>
                  <a:latin typeface="Garamond" pitchFamily="18" charset="0"/>
                </a:endParaRPr>
              </a:p>
              <a:p>
                <a:endParaRPr lang="en-US" dirty="0">
                  <a:solidFill>
                    <a:prstClr val="black"/>
                  </a:solidFill>
                  <a:latin typeface="Garamond" pitchFamily="18" charset="0"/>
                </a:endParaRPr>
              </a:p>
              <a:p>
                <a:r>
                  <a:rPr lang="en-US" b="1" dirty="0" smtClean="0">
                    <a:solidFill>
                      <a:prstClr val="black"/>
                    </a:solidFill>
                    <a:latin typeface="Garamond" pitchFamily="18" charset="0"/>
                  </a:rPr>
                  <a:t>If x is a yes instance </a:t>
                </a:r>
                <a:r>
                  <a:rPr lang="en-US" dirty="0" smtClean="0">
                    <a:solidFill>
                      <a:prstClr val="black"/>
                    </a:solidFill>
                    <a:latin typeface="Garamond" pitchFamily="18" charset="0"/>
                  </a:rPr>
                  <a:t>there </a:t>
                </a:r>
                <a:r>
                  <a:rPr lang="en-US" dirty="0">
                    <a:solidFill>
                      <a:prstClr val="black"/>
                    </a:solidFill>
                    <a:latin typeface="Garamond" pitchFamily="18" charset="0"/>
                  </a:rPr>
                  <a:t>is an input state (witness) which makes the circuit output </a:t>
                </a:r>
                <a:r>
                  <a:rPr lang="en-US" dirty="0" smtClean="0">
                    <a:solidFill>
                      <a:prstClr val="black"/>
                    </a:solidFill>
                    <a:latin typeface="Garamond" pitchFamily="18" charset="0"/>
                  </a:rPr>
                  <a:t>1 with certainty.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Garamond" pitchFamily="18" charset="0"/>
                  </a:rPr>
                  <a:t>Ground energy </a:t>
                </a:r>
                <a:r>
                  <a:rPr lang="en-US" b="1" dirty="0">
                    <a:solidFill>
                      <a:schemeClr val="accent1"/>
                    </a:solidFill>
                    <a:latin typeface="Garamond" pitchFamily="18" charset="0"/>
                  </a:rPr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𝒙</m:t>
                        </m:r>
                      </m:sub>
                    </m:sSub>
                  </m:oMath>
                </a14:m>
                <a:r>
                  <a:rPr lang="en-US" b="1" dirty="0" smtClean="0">
                    <a:solidFill>
                      <a:schemeClr val="accent1"/>
                    </a:solidFill>
                    <a:latin typeface="Garamond" pitchFamily="18" charset="0"/>
                  </a:rPr>
                  <a:t> </a:t>
                </a:r>
                <a:r>
                  <a:rPr lang="en-US" b="1" dirty="0">
                    <a:solidFill>
                      <a:schemeClr val="accent1"/>
                    </a:solidFill>
                    <a:latin typeface="Garamond" pitchFamily="18" charset="0"/>
                  </a:rPr>
                  <a:t>is zero.</a:t>
                </a:r>
              </a:p>
              <a:p>
                <a:endParaRPr lang="en-US" dirty="0">
                  <a:solidFill>
                    <a:prstClr val="black"/>
                  </a:solidFill>
                  <a:latin typeface="Garamond" pitchFamily="18" charset="0"/>
                </a:endParaRPr>
              </a:p>
              <a:p>
                <a:r>
                  <a:rPr lang="en-US" b="1" dirty="0" smtClean="0">
                    <a:solidFill>
                      <a:prstClr val="black"/>
                    </a:solidFill>
                    <a:latin typeface="Garamond" pitchFamily="18" charset="0"/>
                  </a:rPr>
                  <a:t>If x is a no instance </a:t>
                </a:r>
                <a:r>
                  <a:rPr lang="en-US" dirty="0" smtClean="0">
                    <a:solidFill>
                      <a:prstClr val="black"/>
                    </a:solidFill>
                    <a:latin typeface="Garamond" pitchFamily="18" charset="0"/>
                  </a:rPr>
                  <a:t>no </a:t>
                </a:r>
                <a:r>
                  <a:rPr lang="en-US" dirty="0">
                    <a:solidFill>
                      <a:prstClr val="black"/>
                    </a:solidFill>
                    <a:latin typeface="Garamond" pitchFamily="18" charset="0"/>
                  </a:rPr>
                  <a:t>input state makes the circuit </a:t>
                </a:r>
                <a:r>
                  <a:rPr lang="en-US" dirty="0" smtClean="0">
                    <a:solidFill>
                      <a:prstClr val="black"/>
                    </a:solidFill>
                    <a:latin typeface="Garamond" pitchFamily="18" charset="0"/>
                  </a:rPr>
                  <a:t>output 1 with probability greater than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. </m:t>
                    </m:r>
                  </m:oMath>
                </a14:m>
                <a:r>
                  <a:rPr lang="en-US" b="1" dirty="0" smtClean="0">
                    <a:solidFill>
                      <a:schemeClr val="accent1"/>
                    </a:solidFill>
                    <a:latin typeface="Garamond" pitchFamily="18" charset="0"/>
                  </a:rPr>
                  <a:t>Ground </a:t>
                </a:r>
                <a:r>
                  <a:rPr lang="en-US" b="1" dirty="0">
                    <a:solidFill>
                      <a:schemeClr val="accent1"/>
                    </a:solidFill>
                    <a:latin typeface="Garamond" pitchFamily="18" charset="0"/>
                  </a:rPr>
                  <a:t>energy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𝒙</m:t>
                        </m:r>
                      </m:sub>
                    </m:sSub>
                  </m:oMath>
                </a14:m>
                <a:r>
                  <a:rPr lang="en-US" b="1" dirty="0" smtClean="0">
                    <a:solidFill>
                      <a:schemeClr val="accent1"/>
                    </a:solidFill>
                    <a:latin typeface="Garamond" pitchFamily="18" charset="0"/>
                  </a:rPr>
                  <a:t> </a:t>
                </a:r>
                <a:r>
                  <a:rPr lang="en-US" b="1" dirty="0">
                    <a:solidFill>
                      <a:schemeClr val="accent1"/>
                    </a:solidFill>
                    <a:latin typeface="Garamond" pitchFamily="18" charset="0"/>
                  </a:rPr>
                  <a:t>is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Garamond" pitchFamily="18" charset="0"/>
                  </a:rPr>
                  <a:t>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𝒑𝒐𝒍𝒚</m:t>
                        </m:r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chemeClr val="accent1"/>
                    </a:solidFill>
                    <a:latin typeface="Garamond" pitchFamily="18" charset="0"/>
                  </a:rPr>
                  <a:t>.</a:t>
                </a:r>
                <a:endParaRPr lang="en-US" b="1" dirty="0">
                  <a:solidFill>
                    <a:schemeClr val="accent1"/>
                  </a:solidFill>
                  <a:latin typeface="Garamond" pitchFamily="18" charset="0"/>
                </a:endParaRPr>
              </a:p>
              <a:p>
                <a:r>
                  <a:rPr lang="en-US" dirty="0" smtClean="0">
                    <a:solidFill>
                      <a:prstClr val="black"/>
                    </a:solidFill>
                  </a:rPr>
                  <a:t> 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507739"/>
                <a:ext cx="8001000" cy="2816861"/>
              </a:xfrm>
              <a:prstGeom prst="rect">
                <a:avLst/>
              </a:prstGeom>
              <a:blipFill rotWithShape="1">
                <a:blip r:embed="rId2"/>
                <a:stretch>
                  <a:fillRect l="-686" r="-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861133" y="238780"/>
            <a:ext cx="7444667" cy="810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4F81BD"/>
                </a:solidFill>
                <a:latin typeface="Garamond" pitchFamily="18" charset="0"/>
              </a:rPr>
              <a:t>QMA</a:t>
            </a:r>
            <a:r>
              <a:rPr lang="en-US" sz="2800" baseline="-25000" dirty="0" smtClean="0">
                <a:solidFill>
                  <a:srgbClr val="4F81BD"/>
                </a:solidFill>
                <a:latin typeface="Garamond" pitchFamily="18" charset="0"/>
              </a:rPr>
              <a:t>1</a:t>
            </a:r>
            <a:r>
              <a:rPr lang="en-US" sz="2800" dirty="0" smtClean="0">
                <a:solidFill>
                  <a:srgbClr val="4F81BD"/>
                </a:solidFill>
                <a:latin typeface="Garamond" pitchFamily="18" charset="0"/>
              </a:rPr>
              <a:t>-hardness via circuit-to-Hamiltonian mapping</a:t>
            </a:r>
            <a:br>
              <a:rPr lang="en-US" sz="2800" dirty="0" smtClean="0">
                <a:solidFill>
                  <a:srgbClr val="4F81BD"/>
                </a:solidFill>
                <a:latin typeface="Garamond" pitchFamily="18" charset="0"/>
              </a:rPr>
            </a:br>
            <a:endParaRPr lang="en-US" sz="2800" baseline="-25000" dirty="0">
              <a:solidFill>
                <a:srgbClr val="4F81BD"/>
              </a:solidFill>
              <a:latin typeface="Garamond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647822" y="2419405"/>
            <a:ext cx="3581559" cy="762000"/>
            <a:chOff x="818732" y="1598474"/>
            <a:chExt cx="6496468" cy="990600"/>
          </a:xfrm>
        </p:grpSpPr>
        <p:sp>
          <p:nvSpPr>
            <p:cNvPr id="30" name="Rectangle 29"/>
            <p:cNvSpPr/>
            <p:nvPr/>
          </p:nvSpPr>
          <p:spPr>
            <a:xfrm>
              <a:off x="2876195" y="1598474"/>
              <a:ext cx="2743200" cy="990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white"/>
                  </a:solidFill>
                </a:rPr>
                <a:t>W</a:t>
              </a:r>
              <a:r>
                <a:rPr lang="en-US" baseline="-25000" dirty="0">
                  <a:solidFill>
                    <a:prstClr val="white"/>
                  </a:solidFill>
                </a:rPr>
                <a:t>m-1</a:t>
              </a:r>
              <a:r>
                <a:rPr lang="en-US" dirty="0">
                  <a:solidFill>
                    <a:prstClr val="white"/>
                  </a:solidFill>
                </a:rPr>
                <a:t>W</a:t>
              </a:r>
              <a:r>
                <a:rPr lang="en-US" baseline="-25000" dirty="0">
                  <a:solidFill>
                    <a:prstClr val="white"/>
                  </a:solidFill>
                </a:rPr>
                <a:t>m-2</a:t>
              </a:r>
              <a:r>
                <a:rPr lang="en-US" dirty="0">
                  <a:solidFill>
                    <a:prstClr val="white"/>
                  </a:solidFill>
                </a:rPr>
                <a:t>…W</a:t>
              </a:r>
              <a:r>
                <a:rPr lang="en-US" baseline="-25000" dirty="0">
                  <a:solidFill>
                    <a:prstClr val="white"/>
                  </a:solidFill>
                </a:rPr>
                <a:t>0</a:t>
              </a: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2342795" y="1750874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2342795" y="1903550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2342795" y="2072279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2342795" y="2208074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2342795" y="2360474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5619395" y="1750874"/>
              <a:ext cx="993278" cy="108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5619395" y="1914436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5619395" y="2083165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5619395" y="2218960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5619395" y="2371360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Left Brace 40"/>
            <p:cNvSpPr/>
            <p:nvPr/>
          </p:nvSpPr>
          <p:spPr>
            <a:xfrm>
              <a:off x="2190395" y="2072279"/>
              <a:ext cx="45719" cy="440595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818732" y="2152836"/>
                  <a:ext cx="559960" cy="3693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𝜓</m:t>
                        </m:r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〉</m:t>
                        </m:r>
                      </m:oMath>
                    </m:oMathPara>
                  </a14:m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8732" y="2152836"/>
                  <a:ext cx="559960" cy="36933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3922" r="-70588" b="-446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818732" y="1600718"/>
                  <a:ext cx="909735" cy="3808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|0〉</m:t>
                            </m:r>
                          </m:e>
                          <m:sup>
                            <m: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⊗</m:t>
                            </m:r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sub>
                            </m:sSub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8732" y="1600718"/>
                  <a:ext cx="909735" cy="38081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2410" r="-56627" b="-458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Rectangle 43"/>
            <p:cNvSpPr/>
            <p:nvPr/>
          </p:nvSpPr>
          <p:spPr>
            <a:xfrm>
              <a:off x="6629400" y="1603779"/>
              <a:ext cx="685800" cy="30507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Arc 64"/>
            <p:cNvSpPr/>
            <p:nvPr/>
          </p:nvSpPr>
          <p:spPr>
            <a:xfrm>
              <a:off x="6629400" y="1646269"/>
              <a:ext cx="685800" cy="640731"/>
            </a:xfrm>
            <a:prstGeom prst="arc">
              <a:avLst>
                <a:gd name="adj1" fmla="val 11613122"/>
                <a:gd name="adj2" fmla="val 2075785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66" name="Straight Arrow Connector 65"/>
            <p:cNvCxnSpPr>
              <a:stCxn id="44" idx="2"/>
            </p:cNvCxnSpPr>
            <p:nvPr/>
          </p:nvCxnSpPr>
          <p:spPr>
            <a:xfrm flipV="1">
              <a:off x="6972300" y="1679625"/>
              <a:ext cx="158440" cy="22923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7" name="Straight Arrow Connector 66"/>
          <p:cNvCxnSpPr/>
          <p:nvPr/>
        </p:nvCxnSpPr>
        <p:spPr>
          <a:xfrm>
            <a:off x="4762622" y="2783870"/>
            <a:ext cx="1609625" cy="0"/>
          </a:xfrm>
          <a:prstGeom prst="straightConnector1">
            <a:avLst/>
          </a:prstGeom>
          <a:ln w="666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Box 67"/>
              <p:cNvSpPr txBox="1"/>
              <p:nvPr/>
            </p:nvSpPr>
            <p:spPr>
              <a:xfrm>
                <a:off x="6667622" y="2499956"/>
                <a:ext cx="1790578" cy="839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Π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622" y="2499956"/>
                <a:ext cx="1790578" cy="83926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9" name="TextBox 68"/>
              <p:cNvSpPr txBox="1"/>
              <p:nvPr/>
            </p:nvSpPr>
            <p:spPr>
              <a:xfrm>
                <a:off x="982866" y="1973997"/>
                <a:ext cx="31013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Garamond" pitchFamily="18" charset="0"/>
                  </a:rPr>
                  <a:t>QMA</a:t>
                </a:r>
                <a:r>
                  <a:rPr lang="en-US" baseline="-25000" dirty="0" smtClean="0">
                    <a:latin typeface="Garamond" pitchFamily="18" charset="0"/>
                  </a:rPr>
                  <a:t>1</a:t>
                </a:r>
                <a:r>
                  <a:rPr lang="en-US" dirty="0" smtClean="0">
                    <a:latin typeface="Garamond" pitchFamily="18" charset="0"/>
                  </a:rPr>
                  <a:t> </a:t>
                </a:r>
                <a:r>
                  <a:rPr lang="en-US" dirty="0" smtClean="0">
                    <a:latin typeface="Garamond" pitchFamily="18" charset="0"/>
                  </a:rPr>
                  <a:t>Verification circuit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>
                    <a:latin typeface="Garamond" pitchFamily="18" charset="0"/>
                  </a:rPr>
                  <a:t> </a:t>
                </a:r>
                <a:endParaRPr lang="en-US" dirty="0">
                  <a:latin typeface="Garamond" pitchFamily="18" charset="0"/>
                </a:endParaRPr>
              </a:p>
            </p:txBody>
          </p:sp>
        </mc:Choice>
        <mc:Fallback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866" y="1973997"/>
                <a:ext cx="3101362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1572" t="-6667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69"/>
          <p:cNvSpPr txBox="1"/>
          <p:nvPr/>
        </p:nvSpPr>
        <p:spPr>
          <a:xfrm>
            <a:off x="6641722" y="2019813"/>
            <a:ext cx="17468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aramond" pitchFamily="18" charset="0"/>
              </a:rPr>
              <a:t>Quantum 3-SAT </a:t>
            </a:r>
            <a:br>
              <a:rPr lang="en-US" dirty="0" smtClean="0">
                <a:latin typeface="Garamond" pitchFamily="18" charset="0"/>
              </a:rPr>
            </a:br>
            <a:r>
              <a:rPr lang="en-US" dirty="0" smtClean="0">
                <a:latin typeface="Garamond" pitchFamily="18" charset="0"/>
              </a:rPr>
              <a:t>Hamiltonian</a:t>
            </a:r>
            <a:endParaRPr lang="en-US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89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60961" y="1819507"/>
            <a:ext cx="4687639" cy="923693"/>
            <a:chOff x="1475158" y="1066800"/>
            <a:chExt cx="5935647" cy="990600"/>
          </a:xfrm>
        </p:grpSpPr>
        <p:sp>
          <p:nvSpPr>
            <p:cNvPr id="5" name="Rectangle 4"/>
            <p:cNvSpPr/>
            <p:nvPr/>
          </p:nvSpPr>
          <p:spPr>
            <a:xfrm>
              <a:off x="2971800" y="1066800"/>
              <a:ext cx="2743200" cy="990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W</a:t>
              </a:r>
              <a:r>
                <a:rPr lang="en-US" sz="2000" baseline="-25000" dirty="0" smtClean="0"/>
                <a:t>m-1</a:t>
              </a:r>
              <a:r>
                <a:rPr lang="en-US" sz="2000" dirty="0" smtClean="0"/>
                <a:t>W</a:t>
              </a:r>
              <a:r>
                <a:rPr lang="en-US" sz="2000" baseline="-25000" dirty="0" smtClean="0"/>
                <a:t>m-2</a:t>
              </a:r>
              <a:r>
                <a:rPr lang="en-US" sz="2000" dirty="0" smtClean="0"/>
                <a:t>…W</a:t>
              </a:r>
              <a:r>
                <a:rPr lang="en-US" sz="2000" baseline="-25000" dirty="0" smtClean="0"/>
                <a:t>0</a:t>
              </a:r>
              <a:endParaRPr lang="en-US" sz="2000" baseline="-25000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2438400" y="1219200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438400" y="1371876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438400" y="1540605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438400" y="1676400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438400" y="1828800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5715000" y="1219200"/>
              <a:ext cx="993278" cy="108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715000" y="1382762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715000" y="1551491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715000" y="1687286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715000" y="1839686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Left Brace 15"/>
            <p:cNvSpPr/>
            <p:nvPr/>
          </p:nvSpPr>
          <p:spPr>
            <a:xfrm>
              <a:off x="2286000" y="1540605"/>
              <a:ext cx="45719" cy="440595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475158" y="1621161"/>
                  <a:ext cx="5599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  <m:r>
                          <a:rPr lang="en-US" b="0" i="1" smtClean="0">
                            <a:latin typeface="Cambria Math"/>
                          </a:rPr>
                          <m:t>𝜓</m:t>
                        </m:r>
                        <m:r>
                          <a:rPr lang="en-US" b="0" i="1" smtClean="0">
                            <a:latin typeface="Cambria Math"/>
                          </a:rPr>
                          <m:t>〉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5158" y="1621161"/>
                  <a:ext cx="559960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4167" r="-19444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1475158" y="1114595"/>
                  <a:ext cx="909736" cy="3808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|0〉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⊗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𝑎</m:t>
                                </m:r>
                              </m:sub>
                            </m:sSub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5158" y="1114595"/>
                  <a:ext cx="909736" cy="38081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2564" r="-10256" b="-206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Rectangle 18"/>
            <p:cNvSpPr/>
            <p:nvPr/>
          </p:nvSpPr>
          <p:spPr>
            <a:xfrm>
              <a:off x="6725005" y="1072105"/>
              <a:ext cx="685800" cy="30507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Arc 19"/>
            <p:cNvSpPr/>
            <p:nvPr/>
          </p:nvSpPr>
          <p:spPr>
            <a:xfrm>
              <a:off x="6725005" y="1114595"/>
              <a:ext cx="685800" cy="640731"/>
            </a:xfrm>
            <a:prstGeom prst="arc">
              <a:avLst>
                <a:gd name="adj1" fmla="val 11613122"/>
                <a:gd name="adj2" fmla="val 2075785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Arrow Connector 20"/>
            <p:cNvCxnSpPr>
              <a:stCxn id="19" idx="2"/>
            </p:cNvCxnSpPr>
            <p:nvPr/>
          </p:nvCxnSpPr>
          <p:spPr>
            <a:xfrm flipV="1">
              <a:off x="7067905" y="1147951"/>
              <a:ext cx="158440" cy="22923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76200" y="3008853"/>
            <a:ext cx="142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Hilbert space</a:t>
            </a:r>
            <a:endParaRPr lang="en-US" dirty="0">
              <a:solidFill>
                <a:schemeClr val="accent1"/>
              </a:solidFill>
              <a:latin typeface="Garamond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57199" y="1741184"/>
            <a:ext cx="2924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QMA</a:t>
            </a:r>
            <a:r>
              <a:rPr lang="en-US" baseline="-25000" dirty="0" smtClean="0">
                <a:solidFill>
                  <a:schemeClr val="accent1"/>
                </a:solidFill>
                <a:latin typeface="Garamond" pitchFamily="18" charset="0"/>
              </a:rPr>
              <a:t>1</a:t>
            </a:r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 verification circuit </a:t>
            </a:r>
          </a:p>
          <a:p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(</a:t>
            </a:r>
            <a:r>
              <a:rPr lang="en-US" dirty="0">
                <a:solidFill>
                  <a:schemeClr val="accent1"/>
                </a:solidFill>
                <a:latin typeface="Garamond" pitchFamily="18" charset="0"/>
              </a:rPr>
              <a:t>n </a:t>
            </a:r>
            <a:r>
              <a:rPr lang="en-US" dirty="0" err="1" smtClean="0">
                <a:solidFill>
                  <a:schemeClr val="accent1"/>
                </a:solidFill>
                <a:latin typeface="Garamond" pitchFamily="18" charset="0"/>
              </a:rPr>
              <a:t>qubits</a:t>
            </a:r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, </a:t>
            </a:r>
            <a:r>
              <a:rPr lang="en-US" dirty="0">
                <a:solidFill>
                  <a:schemeClr val="accent1"/>
                </a:solidFill>
                <a:latin typeface="Garamond" pitchFamily="18" charset="0"/>
              </a:rPr>
              <a:t>m </a:t>
            </a:r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gates) </a:t>
            </a:r>
            <a:endParaRPr lang="en-US" dirty="0">
              <a:solidFill>
                <a:schemeClr val="accent1"/>
              </a:solidFill>
              <a:latin typeface="Garamond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447800" y="3056602"/>
                <a:ext cx="335450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d>
                        <m:dPr>
                          <m:begChr m:val="|"/>
                          <m:endChr m:val="〉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      </m:t>
                      </m:r>
                      <m:r>
                        <a:rPr lang="en-US" sz="1600" b="0" i="1" smtClean="0">
                          <a:latin typeface="Cambria Math"/>
                        </a:rPr>
                        <m:t>𝑧</m:t>
                      </m:r>
                      <m:r>
                        <a:rPr lang="en-US" sz="1600" b="0" i="1" smtClean="0">
                          <a:latin typeface="Cambria Math"/>
                        </a:rPr>
                        <m:t>∈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, </m:t>
                      </m:r>
                      <m:r>
                        <a:rPr lang="en-US" sz="1600" b="0" i="1" smtClean="0">
                          <a:latin typeface="Cambria Math"/>
                        </a:rPr>
                        <m:t>𝑡</m:t>
                      </m:r>
                      <m:r>
                        <a:rPr lang="en-US" sz="1600" b="0" i="1" smtClean="0">
                          <a:latin typeface="Cambria Math"/>
                        </a:rPr>
                        <m:t>∈{0,1,2,…,</m:t>
                      </m:r>
                      <m:r>
                        <a:rPr lang="en-US" sz="1600" b="0" i="1" smtClean="0">
                          <a:latin typeface="Cambria Math"/>
                        </a:rPr>
                        <m:t>𝑚</m:t>
                      </m:r>
                      <m:r>
                        <a:rPr lang="en-US" sz="1600" b="0" i="1" smtClean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056602"/>
                <a:ext cx="3354508" cy="338554"/>
              </a:xfrm>
              <a:prstGeom prst="rect">
                <a:avLst/>
              </a:prstGeom>
              <a:blipFill rotWithShape="1">
                <a:blip r:embed="rId5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2590800" y="391180"/>
            <a:ext cx="3957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4F81BD"/>
                </a:solidFill>
                <a:latin typeface="Garamond" pitchFamily="18" charset="0"/>
              </a:rPr>
              <a:t>E</a:t>
            </a:r>
            <a:r>
              <a:rPr lang="en-US" sz="2800" dirty="0">
                <a:solidFill>
                  <a:srgbClr val="4F81BD"/>
                </a:solidFill>
                <a:latin typeface="Garamond" pitchFamily="18" charset="0"/>
              </a:rPr>
              <a:t>xample </a:t>
            </a:r>
            <a:r>
              <a:rPr lang="en-US" sz="2800" dirty="0" smtClean="0">
                <a:solidFill>
                  <a:srgbClr val="4F81BD"/>
                </a:solidFill>
                <a:latin typeface="Garamond" pitchFamily="18" charset="0"/>
              </a:rPr>
              <a:t>part 1</a:t>
            </a:r>
            <a:r>
              <a:rPr lang="en-US" sz="2800" dirty="0">
                <a:solidFill>
                  <a:srgbClr val="4F81BD"/>
                </a:solidFill>
                <a:latin typeface="Garamond" pitchFamily="18" charset="0"/>
              </a:rPr>
              <a:t> </a:t>
            </a:r>
            <a:r>
              <a:rPr lang="en-US" sz="2800" dirty="0" smtClean="0">
                <a:solidFill>
                  <a:srgbClr val="4F81BD"/>
                </a:solidFill>
                <a:latin typeface="Garamond" pitchFamily="18" charset="0"/>
              </a:rPr>
              <a:t>[</a:t>
            </a:r>
            <a:r>
              <a:rPr lang="en-US" sz="2800" dirty="0" err="1" smtClean="0">
                <a:solidFill>
                  <a:srgbClr val="4F81BD"/>
                </a:solidFill>
                <a:latin typeface="Garamond" pitchFamily="18" charset="0"/>
              </a:rPr>
              <a:t>Kitaev</a:t>
            </a:r>
            <a:r>
              <a:rPr lang="en-US" sz="2800" dirty="0" smtClean="0">
                <a:solidFill>
                  <a:srgbClr val="4F81BD"/>
                </a:solidFill>
                <a:latin typeface="Garamond" pitchFamily="18" charset="0"/>
              </a:rPr>
              <a:t> 99]</a:t>
            </a:r>
            <a:endParaRPr lang="en-US" sz="2800" baseline="-25000" dirty="0">
              <a:solidFill>
                <a:srgbClr val="4F81BD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18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60961" y="1819507"/>
            <a:ext cx="4687639" cy="923693"/>
            <a:chOff x="1475158" y="1066800"/>
            <a:chExt cx="5935647" cy="990600"/>
          </a:xfrm>
        </p:grpSpPr>
        <p:sp>
          <p:nvSpPr>
            <p:cNvPr id="5" name="Rectangle 4"/>
            <p:cNvSpPr/>
            <p:nvPr/>
          </p:nvSpPr>
          <p:spPr>
            <a:xfrm>
              <a:off x="2971800" y="1066800"/>
              <a:ext cx="2743200" cy="990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W</a:t>
              </a:r>
              <a:r>
                <a:rPr lang="en-US" sz="2000" baseline="-25000" dirty="0" smtClean="0"/>
                <a:t>m-1</a:t>
              </a:r>
              <a:r>
                <a:rPr lang="en-US" sz="2000" dirty="0" smtClean="0"/>
                <a:t>W</a:t>
              </a:r>
              <a:r>
                <a:rPr lang="en-US" sz="2000" baseline="-25000" dirty="0" smtClean="0"/>
                <a:t>m-2</a:t>
              </a:r>
              <a:r>
                <a:rPr lang="en-US" sz="2000" dirty="0" smtClean="0"/>
                <a:t>…W</a:t>
              </a:r>
              <a:r>
                <a:rPr lang="en-US" sz="2000" baseline="-25000" dirty="0" smtClean="0"/>
                <a:t>0</a:t>
              </a:r>
              <a:endParaRPr lang="en-US" sz="2000" baseline="-25000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2438400" y="1219200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438400" y="1371876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438400" y="1540605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438400" y="1676400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438400" y="1828800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5715000" y="1219200"/>
              <a:ext cx="993278" cy="108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715000" y="1382762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715000" y="1551491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715000" y="1687286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715000" y="1839686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Left Brace 15"/>
            <p:cNvSpPr/>
            <p:nvPr/>
          </p:nvSpPr>
          <p:spPr>
            <a:xfrm>
              <a:off x="2286000" y="1540605"/>
              <a:ext cx="45719" cy="440595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475158" y="1621161"/>
                  <a:ext cx="5599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  <m:r>
                          <a:rPr lang="en-US" b="0" i="1" smtClean="0">
                            <a:latin typeface="Cambria Math"/>
                          </a:rPr>
                          <m:t>𝜓</m:t>
                        </m:r>
                        <m:r>
                          <a:rPr lang="en-US" b="0" i="1" smtClean="0">
                            <a:latin typeface="Cambria Math"/>
                          </a:rPr>
                          <m:t>〉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5158" y="1621161"/>
                  <a:ext cx="559960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4167" r="-19444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1475158" y="1114595"/>
                  <a:ext cx="909736" cy="3808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|0〉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⊗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𝑎</m:t>
                                </m:r>
                              </m:sub>
                            </m:sSub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5158" y="1114595"/>
                  <a:ext cx="909736" cy="38081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2564" r="-10256" b="-206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Rectangle 18"/>
            <p:cNvSpPr/>
            <p:nvPr/>
          </p:nvSpPr>
          <p:spPr>
            <a:xfrm>
              <a:off x="6725005" y="1072105"/>
              <a:ext cx="685800" cy="30507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Arc 19"/>
            <p:cNvSpPr/>
            <p:nvPr/>
          </p:nvSpPr>
          <p:spPr>
            <a:xfrm>
              <a:off x="6725005" y="1114595"/>
              <a:ext cx="685800" cy="640731"/>
            </a:xfrm>
            <a:prstGeom prst="arc">
              <a:avLst>
                <a:gd name="adj1" fmla="val 11613122"/>
                <a:gd name="adj2" fmla="val 2075785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Arrow Connector 20"/>
            <p:cNvCxnSpPr>
              <a:stCxn id="19" idx="2"/>
            </p:cNvCxnSpPr>
            <p:nvPr/>
          </p:nvCxnSpPr>
          <p:spPr>
            <a:xfrm flipV="1">
              <a:off x="7067905" y="1147951"/>
              <a:ext cx="158440" cy="22923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76200" y="3008853"/>
            <a:ext cx="142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Hilbert space</a:t>
            </a:r>
            <a:endParaRPr lang="en-US" dirty="0">
              <a:solidFill>
                <a:schemeClr val="accent1"/>
              </a:solidFill>
              <a:latin typeface="Garamond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57199" y="1741184"/>
            <a:ext cx="2924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QMA</a:t>
            </a:r>
            <a:r>
              <a:rPr lang="en-US" baseline="-25000" dirty="0" smtClean="0">
                <a:solidFill>
                  <a:schemeClr val="accent1"/>
                </a:solidFill>
                <a:latin typeface="Garamond" pitchFamily="18" charset="0"/>
              </a:rPr>
              <a:t>1</a:t>
            </a:r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 verification circuit </a:t>
            </a:r>
          </a:p>
          <a:p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(</a:t>
            </a:r>
            <a:r>
              <a:rPr lang="en-US" dirty="0">
                <a:solidFill>
                  <a:schemeClr val="accent1"/>
                </a:solidFill>
                <a:latin typeface="Garamond" pitchFamily="18" charset="0"/>
              </a:rPr>
              <a:t>n </a:t>
            </a:r>
            <a:r>
              <a:rPr lang="en-US" dirty="0" err="1" smtClean="0">
                <a:solidFill>
                  <a:schemeClr val="accent1"/>
                </a:solidFill>
                <a:latin typeface="Garamond" pitchFamily="18" charset="0"/>
              </a:rPr>
              <a:t>qubits</a:t>
            </a:r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, </a:t>
            </a:r>
            <a:r>
              <a:rPr lang="en-US" dirty="0">
                <a:solidFill>
                  <a:schemeClr val="accent1"/>
                </a:solidFill>
                <a:latin typeface="Garamond" pitchFamily="18" charset="0"/>
              </a:rPr>
              <a:t>m </a:t>
            </a:r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gates) </a:t>
            </a:r>
            <a:endParaRPr lang="en-US" dirty="0">
              <a:solidFill>
                <a:schemeClr val="accent1"/>
              </a:solidFill>
              <a:latin typeface="Garamond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447800" y="3056602"/>
                <a:ext cx="335450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d>
                        <m:dPr>
                          <m:begChr m:val="|"/>
                          <m:endChr m:val="〉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      </m:t>
                      </m:r>
                      <m:r>
                        <a:rPr lang="en-US" sz="1600" b="0" i="1" smtClean="0">
                          <a:latin typeface="Cambria Math"/>
                        </a:rPr>
                        <m:t>𝑧</m:t>
                      </m:r>
                      <m:r>
                        <a:rPr lang="en-US" sz="1600" b="0" i="1" smtClean="0">
                          <a:latin typeface="Cambria Math"/>
                        </a:rPr>
                        <m:t>∈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, </m:t>
                      </m:r>
                      <m:r>
                        <a:rPr lang="en-US" sz="1600" b="0" i="1" smtClean="0">
                          <a:latin typeface="Cambria Math"/>
                        </a:rPr>
                        <m:t>𝑡</m:t>
                      </m:r>
                      <m:r>
                        <a:rPr lang="en-US" sz="1600" b="0" i="1" smtClean="0">
                          <a:latin typeface="Cambria Math"/>
                        </a:rPr>
                        <m:t>∈{0,1,2,…,</m:t>
                      </m:r>
                      <m:r>
                        <a:rPr lang="en-US" sz="1600" b="0" i="1" smtClean="0">
                          <a:latin typeface="Cambria Math"/>
                        </a:rPr>
                        <m:t>𝑚</m:t>
                      </m:r>
                      <m:r>
                        <a:rPr lang="en-US" sz="1600" b="0" i="1" smtClean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056602"/>
                <a:ext cx="3354508" cy="338554"/>
              </a:xfrm>
              <a:prstGeom prst="rect">
                <a:avLst/>
              </a:prstGeom>
              <a:blipFill rotWithShape="1">
                <a:blip r:embed="rId5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457242" y="3493845"/>
                <a:ext cx="7762958" cy="553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1⊗|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〉〈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|+1⊗|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+1〉〈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+1|−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en-US" sz="1600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  <m:sup/>
                              </m:sSubSup>
                            </m:e>
                            <m:sup>
                              <m:r>
                                <a:rPr lang="en-US" sz="1600" i="1">
                                  <a:latin typeface="Cambria Math"/>
                                </a:rPr>
                                <m:t>†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/>
                            </a:rPr>
                            <m:t>⊗|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〉〈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+1|−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/>
                            </a:rPr>
                            <m:t>⊗|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+1 〉〈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|</m:t>
                          </m:r>
                        </m:e>
                      </m:d>
                    </m:oMath>
                  </m:oMathPara>
                </a14:m>
                <a:endParaRPr lang="en-US" sz="1600" dirty="0">
                  <a:latin typeface="Garamond" pitchFamily="18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242" y="3493845"/>
                <a:ext cx="7762958" cy="55335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76200" y="3601670"/>
            <a:ext cx="1096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Transition</a:t>
            </a:r>
            <a:b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</a:br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operators</a:t>
            </a:r>
            <a:endParaRPr lang="en-US" dirty="0">
              <a:solidFill>
                <a:schemeClr val="accent1"/>
              </a:solidFill>
              <a:latin typeface="Garamond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590800" y="391180"/>
            <a:ext cx="3957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4F81BD"/>
                </a:solidFill>
                <a:latin typeface="Garamond" pitchFamily="18" charset="0"/>
              </a:rPr>
              <a:t>E</a:t>
            </a:r>
            <a:r>
              <a:rPr lang="en-US" sz="2800" dirty="0">
                <a:solidFill>
                  <a:srgbClr val="4F81BD"/>
                </a:solidFill>
                <a:latin typeface="Garamond" pitchFamily="18" charset="0"/>
              </a:rPr>
              <a:t>xample </a:t>
            </a:r>
            <a:r>
              <a:rPr lang="en-US" sz="2800" dirty="0" smtClean="0">
                <a:solidFill>
                  <a:srgbClr val="4F81BD"/>
                </a:solidFill>
                <a:latin typeface="Garamond" pitchFamily="18" charset="0"/>
              </a:rPr>
              <a:t>part 1</a:t>
            </a:r>
            <a:r>
              <a:rPr lang="en-US" sz="2800" dirty="0">
                <a:solidFill>
                  <a:srgbClr val="4F81BD"/>
                </a:solidFill>
                <a:latin typeface="Garamond" pitchFamily="18" charset="0"/>
              </a:rPr>
              <a:t> </a:t>
            </a:r>
            <a:r>
              <a:rPr lang="en-US" sz="2800" dirty="0" smtClean="0">
                <a:solidFill>
                  <a:srgbClr val="4F81BD"/>
                </a:solidFill>
                <a:latin typeface="Garamond" pitchFamily="18" charset="0"/>
              </a:rPr>
              <a:t>[</a:t>
            </a:r>
            <a:r>
              <a:rPr lang="en-US" sz="2800" dirty="0" err="1" smtClean="0">
                <a:solidFill>
                  <a:srgbClr val="4F81BD"/>
                </a:solidFill>
                <a:latin typeface="Garamond" pitchFamily="18" charset="0"/>
              </a:rPr>
              <a:t>Kitaev</a:t>
            </a:r>
            <a:r>
              <a:rPr lang="en-US" sz="2800" dirty="0" smtClean="0">
                <a:solidFill>
                  <a:srgbClr val="4F81BD"/>
                </a:solidFill>
                <a:latin typeface="Garamond" pitchFamily="18" charset="0"/>
              </a:rPr>
              <a:t> 99]</a:t>
            </a:r>
            <a:endParaRPr lang="en-US" sz="2800" baseline="-25000" dirty="0">
              <a:solidFill>
                <a:srgbClr val="4F81BD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01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60961" y="1819507"/>
            <a:ext cx="4687639" cy="923693"/>
            <a:chOff x="1475158" y="1066800"/>
            <a:chExt cx="5935647" cy="990600"/>
          </a:xfrm>
        </p:grpSpPr>
        <p:sp>
          <p:nvSpPr>
            <p:cNvPr id="5" name="Rectangle 4"/>
            <p:cNvSpPr/>
            <p:nvPr/>
          </p:nvSpPr>
          <p:spPr>
            <a:xfrm>
              <a:off x="2971800" y="1066800"/>
              <a:ext cx="2743200" cy="990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W</a:t>
              </a:r>
              <a:r>
                <a:rPr lang="en-US" sz="2000" baseline="-25000" dirty="0" smtClean="0"/>
                <a:t>m-1</a:t>
              </a:r>
              <a:r>
                <a:rPr lang="en-US" sz="2000" dirty="0" smtClean="0"/>
                <a:t>W</a:t>
              </a:r>
              <a:r>
                <a:rPr lang="en-US" sz="2000" baseline="-25000" dirty="0" smtClean="0"/>
                <a:t>m-2</a:t>
              </a:r>
              <a:r>
                <a:rPr lang="en-US" sz="2000" dirty="0" smtClean="0"/>
                <a:t>…W</a:t>
              </a:r>
              <a:r>
                <a:rPr lang="en-US" sz="2000" baseline="-25000" dirty="0" smtClean="0"/>
                <a:t>0</a:t>
              </a:r>
              <a:endParaRPr lang="en-US" sz="2000" baseline="-25000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2438400" y="1219200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438400" y="1371876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438400" y="1540605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438400" y="1676400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438400" y="1828800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5715000" y="1219200"/>
              <a:ext cx="993278" cy="108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715000" y="1382762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715000" y="1551491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715000" y="1687286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715000" y="1839686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Left Brace 15"/>
            <p:cNvSpPr/>
            <p:nvPr/>
          </p:nvSpPr>
          <p:spPr>
            <a:xfrm>
              <a:off x="2286000" y="1540605"/>
              <a:ext cx="45719" cy="440595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475158" y="1621161"/>
                  <a:ext cx="5599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  <m:r>
                          <a:rPr lang="en-US" b="0" i="1" smtClean="0">
                            <a:latin typeface="Cambria Math"/>
                          </a:rPr>
                          <m:t>𝜓</m:t>
                        </m:r>
                        <m:r>
                          <a:rPr lang="en-US" b="0" i="1" smtClean="0">
                            <a:latin typeface="Cambria Math"/>
                          </a:rPr>
                          <m:t>〉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5158" y="1621161"/>
                  <a:ext cx="559960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4167" r="-19444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1475158" y="1114595"/>
                  <a:ext cx="909736" cy="3808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|0〉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⊗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𝑎</m:t>
                                </m:r>
                              </m:sub>
                            </m:sSub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5158" y="1114595"/>
                  <a:ext cx="909736" cy="38081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2564" r="-10256" b="-206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Rectangle 18"/>
            <p:cNvSpPr/>
            <p:nvPr/>
          </p:nvSpPr>
          <p:spPr>
            <a:xfrm>
              <a:off x="6725005" y="1072105"/>
              <a:ext cx="685800" cy="30507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Arc 19"/>
            <p:cNvSpPr/>
            <p:nvPr/>
          </p:nvSpPr>
          <p:spPr>
            <a:xfrm>
              <a:off x="6725005" y="1114595"/>
              <a:ext cx="685800" cy="640731"/>
            </a:xfrm>
            <a:prstGeom prst="arc">
              <a:avLst>
                <a:gd name="adj1" fmla="val 11613122"/>
                <a:gd name="adj2" fmla="val 2075785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Arrow Connector 20"/>
            <p:cNvCxnSpPr>
              <a:stCxn id="19" idx="2"/>
            </p:cNvCxnSpPr>
            <p:nvPr/>
          </p:nvCxnSpPr>
          <p:spPr>
            <a:xfrm flipV="1">
              <a:off x="7067905" y="1147951"/>
              <a:ext cx="158440" cy="22923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76200" y="3008853"/>
            <a:ext cx="142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Hilbert space</a:t>
            </a:r>
            <a:endParaRPr lang="en-US" dirty="0">
              <a:solidFill>
                <a:schemeClr val="accent1"/>
              </a:solidFill>
              <a:latin typeface="Garamond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200" y="3601670"/>
            <a:ext cx="1096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Transition</a:t>
            </a:r>
            <a:b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</a:br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operators</a:t>
            </a:r>
            <a:endParaRPr lang="en-US" dirty="0">
              <a:solidFill>
                <a:schemeClr val="accent1"/>
              </a:solidFill>
              <a:latin typeface="Garamond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57199" y="1741184"/>
            <a:ext cx="2924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QMA</a:t>
            </a:r>
            <a:r>
              <a:rPr lang="en-US" baseline="-25000" dirty="0" smtClean="0">
                <a:solidFill>
                  <a:schemeClr val="accent1"/>
                </a:solidFill>
                <a:latin typeface="Garamond" pitchFamily="18" charset="0"/>
              </a:rPr>
              <a:t>1</a:t>
            </a:r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 verification circuit </a:t>
            </a:r>
          </a:p>
          <a:p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(</a:t>
            </a:r>
            <a:r>
              <a:rPr lang="en-US" dirty="0">
                <a:solidFill>
                  <a:schemeClr val="accent1"/>
                </a:solidFill>
                <a:latin typeface="Garamond" pitchFamily="18" charset="0"/>
              </a:rPr>
              <a:t>n </a:t>
            </a:r>
            <a:r>
              <a:rPr lang="en-US" dirty="0" err="1" smtClean="0">
                <a:solidFill>
                  <a:schemeClr val="accent1"/>
                </a:solidFill>
                <a:latin typeface="Garamond" pitchFamily="18" charset="0"/>
              </a:rPr>
              <a:t>qubits</a:t>
            </a:r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, </a:t>
            </a:r>
            <a:r>
              <a:rPr lang="en-US" dirty="0">
                <a:solidFill>
                  <a:schemeClr val="accent1"/>
                </a:solidFill>
                <a:latin typeface="Garamond" pitchFamily="18" charset="0"/>
              </a:rPr>
              <a:t>m </a:t>
            </a:r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gates) </a:t>
            </a:r>
            <a:endParaRPr lang="en-US" dirty="0">
              <a:solidFill>
                <a:schemeClr val="accent1"/>
              </a:solidFill>
              <a:latin typeface="Garamond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447800" y="3056602"/>
                <a:ext cx="335450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d>
                        <m:dPr>
                          <m:begChr m:val="|"/>
                          <m:endChr m:val="〉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      </m:t>
                      </m:r>
                      <m:r>
                        <a:rPr lang="en-US" sz="1600" b="0" i="1" smtClean="0">
                          <a:latin typeface="Cambria Math"/>
                        </a:rPr>
                        <m:t>𝑧</m:t>
                      </m:r>
                      <m:r>
                        <a:rPr lang="en-US" sz="1600" b="0" i="1" smtClean="0">
                          <a:latin typeface="Cambria Math"/>
                        </a:rPr>
                        <m:t>∈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, </m:t>
                      </m:r>
                      <m:r>
                        <a:rPr lang="en-US" sz="1600" b="0" i="1" smtClean="0">
                          <a:latin typeface="Cambria Math"/>
                        </a:rPr>
                        <m:t>𝑡</m:t>
                      </m:r>
                      <m:r>
                        <a:rPr lang="en-US" sz="1600" b="0" i="1" smtClean="0">
                          <a:latin typeface="Cambria Math"/>
                        </a:rPr>
                        <m:t>∈{0,1,2,…,</m:t>
                      </m:r>
                      <m:r>
                        <a:rPr lang="en-US" sz="1600" b="0" i="1" smtClean="0">
                          <a:latin typeface="Cambria Math"/>
                        </a:rPr>
                        <m:t>𝑚</m:t>
                      </m:r>
                      <m:r>
                        <a:rPr lang="en-US" sz="1600" b="0" i="1" smtClean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056602"/>
                <a:ext cx="3354508" cy="338554"/>
              </a:xfrm>
              <a:prstGeom prst="rect">
                <a:avLst/>
              </a:prstGeom>
              <a:blipFill rotWithShape="1">
                <a:blip r:embed="rId5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457242" y="3493845"/>
                <a:ext cx="7762958" cy="553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1⊗|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〉〈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|+1⊗|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+1〉〈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+1|−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en-US" sz="1600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  <m:sup/>
                              </m:sSubSup>
                            </m:e>
                            <m:sup>
                              <m:r>
                                <a:rPr lang="en-US" sz="1600" i="1">
                                  <a:latin typeface="Cambria Math"/>
                                </a:rPr>
                                <m:t>†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/>
                            </a:rPr>
                            <m:t>⊗|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〉〈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+1|−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/>
                            </a:rPr>
                            <m:t>⊗|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+1 〉〈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|</m:t>
                          </m:r>
                        </m:e>
                      </m:d>
                    </m:oMath>
                  </m:oMathPara>
                </a14:m>
                <a:endParaRPr lang="en-US" sz="1600" dirty="0">
                  <a:latin typeface="Garamond" pitchFamily="18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242" y="3493845"/>
                <a:ext cx="7762958" cy="55335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/>
              <p:cNvSpPr txBox="1"/>
              <p:nvPr/>
            </p:nvSpPr>
            <p:spPr>
              <a:xfrm>
                <a:off x="1524000" y="4397539"/>
                <a:ext cx="6472028" cy="7840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𝐹𝑒𝑦𝑛𝑚𝑎𝑛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begChr m:val="|"/>
                              <m:endChr m:val="〉"/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〈"/>
                                  <m:endChr m:val="|"/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600" i="1">
                              <a:latin typeface="Cambria Math"/>
                            </a:rPr>
                            <m:t>⊗|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0</m:t>
                          </m:r>
                          <m:r>
                            <a:rPr lang="en-US" sz="1600" i="1">
                              <a:latin typeface="Cambria Math"/>
                            </a:rPr>
                            <m:t>〉〈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0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|</m:t>
                          </m:r>
                        </m:e>
                      </m:nary>
                      <m:r>
                        <a:rPr lang="en-US" sz="1600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sz="1600" b="0" i="1" smtClean="0">
                          <a:latin typeface="Cambria Math"/>
                        </a:rPr>
                        <m:t>+</m:t>
                      </m:r>
                      <m:d>
                        <m:dPr>
                          <m:begChr m:val="|"/>
                          <m:endChr m:val="〉"/>
                          <m:ctrlPr>
                            <a:rPr lang="en-US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sSub>
                        <m:sSubPr>
                          <m:ctrlPr>
                            <a:rPr lang="en-US" sz="1600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〈"/>
                              <m:endChr m:val="|"/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d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𝑜𝑢𝑡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⊗|</m:t>
                      </m:r>
                      <m:r>
                        <a:rPr lang="en-US" sz="1600" b="0" i="1" smtClean="0">
                          <a:latin typeface="Cambria Math"/>
                        </a:rPr>
                        <m:t>𝑚</m:t>
                      </m:r>
                      <m:r>
                        <a:rPr lang="en-US" sz="1600" i="1">
                          <a:latin typeface="Cambria Math"/>
                        </a:rPr>
                        <m:t>〉〈</m:t>
                      </m:r>
                      <m:r>
                        <a:rPr lang="en-US" sz="1600" b="0" i="1" smtClean="0">
                          <a:latin typeface="Cambria Math"/>
                        </a:rPr>
                        <m:t>𝑚</m:t>
                      </m:r>
                      <m:r>
                        <a:rPr lang="en-US" sz="1600" b="0" i="1" smtClean="0">
                          <a:latin typeface="Cambria Math"/>
                        </a:rPr>
                        <m:t>|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4397539"/>
                <a:ext cx="6472028" cy="78406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24941" y="4741604"/>
            <a:ext cx="1303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Hamiltonian</a:t>
            </a:r>
            <a:endParaRPr lang="en-US" dirty="0">
              <a:solidFill>
                <a:schemeClr val="accent1"/>
              </a:solidFill>
              <a:latin typeface="Garamond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590800" y="391180"/>
            <a:ext cx="3957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4F81BD"/>
                </a:solidFill>
                <a:latin typeface="Garamond" pitchFamily="18" charset="0"/>
              </a:rPr>
              <a:t>E</a:t>
            </a:r>
            <a:r>
              <a:rPr lang="en-US" sz="2800" dirty="0">
                <a:solidFill>
                  <a:srgbClr val="4F81BD"/>
                </a:solidFill>
                <a:latin typeface="Garamond" pitchFamily="18" charset="0"/>
              </a:rPr>
              <a:t>xample </a:t>
            </a:r>
            <a:r>
              <a:rPr lang="en-US" sz="2800" dirty="0" smtClean="0">
                <a:solidFill>
                  <a:srgbClr val="4F81BD"/>
                </a:solidFill>
                <a:latin typeface="Garamond" pitchFamily="18" charset="0"/>
              </a:rPr>
              <a:t>part 1</a:t>
            </a:r>
            <a:r>
              <a:rPr lang="en-US" sz="2800" dirty="0">
                <a:solidFill>
                  <a:srgbClr val="4F81BD"/>
                </a:solidFill>
                <a:latin typeface="Garamond" pitchFamily="18" charset="0"/>
              </a:rPr>
              <a:t> </a:t>
            </a:r>
            <a:r>
              <a:rPr lang="en-US" sz="2800" dirty="0" smtClean="0">
                <a:solidFill>
                  <a:srgbClr val="4F81BD"/>
                </a:solidFill>
                <a:latin typeface="Garamond" pitchFamily="18" charset="0"/>
              </a:rPr>
              <a:t>[</a:t>
            </a:r>
            <a:r>
              <a:rPr lang="en-US" sz="2800" dirty="0" err="1" smtClean="0">
                <a:solidFill>
                  <a:srgbClr val="4F81BD"/>
                </a:solidFill>
                <a:latin typeface="Garamond" pitchFamily="18" charset="0"/>
              </a:rPr>
              <a:t>Kitaev</a:t>
            </a:r>
            <a:r>
              <a:rPr lang="en-US" sz="2800" dirty="0" smtClean="0">
                <a:solidFill>
                  <a:srgbClr val="4F81BD"/>
                </a:solidFill>
                <a:latin typeface="Garamond" pitchFamily="18" charset="0"/>
              </a:rPr>
              <a:t> 99]</a:t>
            </a:r>
            <a:endParaRPr lang="en-US" sz="2800" baseline="-25000" dirty="0">
              <a:solidFill>
                <a:srgbClr val="4F81BD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762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242262" y="238780"/>
            <a:ext cx="4463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4F81BD"/>
                </a:solidFill>
                <a:latin typeface="Garamond" pitchFamily="18" charset="0"/>
              </a:rPr>
              <a:t>Quantum k-SAT (</a:t>
            </a:r>
            <a:r>
              <a:rPr lang="en-US" sz="2800" dirty="0" err="1" smtClean="0">
                <a:solidFill>
                  <a:srgbClr val="4F81BD"/>
                </a:solidFill>
                <a:latin typeface="Garamond" pitchFamily="18" charset="0"/>
              </a:rPr>
              <a:t>Bravyi</a:t>
            </a:r>
            <a:r>
              <a:rPr lang="en-US" sz="2800" dirty="0" smtClean="0">
                <a:solidFill>
                  <a:srgbClr val="4F81BD"/>
                </a:solidFill>
                <a:latin typeface="Garamond" pitchFamily="18" charset="0"/>
              </a:rPr>
              <a:t> 2006)</a:t>
            </a:r>
            <a:endParaRPr lang="en-US" sz="2800" baseline="-25000" dirty="0">
              <a:solidFill>
                <a:srgbClr val="4F81BD"/>
              </a:solidFill>
              <a:latin typeface="Garamond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26209" y="894814"/>
                <a:ext cx="798678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1"/>
                    </a:solidFill>
                    <a:latin typeface="Garamond" pitchFamily="18" charset="0"/>
                  </a:rPr>
                  <a:t>Each </a:t>
                </a:r>
                <a:r>
                  <a:rPr lang="en-US" dirty="0" smtClean="0">
                    <a:solidFill>
                      <a:schemeClr val="accent1"/>
                    </a:solidFill>
                    <a:latin typeface="Garamond" pitchFamily="18" charset="0"/>
                  </a:rPr>
                  <a:t>clause is a k-local projector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accent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/>
                      </a:rPr>
                      <m:t>Π</m:t>
                    </m:r>
                  </m:oMath>
                </a14:m>
                <a:r>
                  <a:rPr lang="en-US" dirty="0" smtClean="0">
                    <a:solidFill>
                      <a:schemeClr val="accent1"/>
                    </a:solidFill>
                    <a:latin typeface="Garamond" pitchFamily="18" charset="0"/>
                  </a:rPr>
                  <a:t> and is satisfied by a state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/>
                      </a:rPr>
                      <m:t>|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/>
                      </a:rPr>
                      <m:t>𝜓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/>
                      </a:rPr>
                      <m:t>〉</m:t>
                    </m:r>
                  </m:oMath>
                </a14:m>
                <a:r>
                  <a:rPr lang="en-US" dirty="0" smtClean="0">
                    <a:solidFill>
                      <a:schemeClr val="accent1"/>
                    </a:solidFill>
                    <a:latin typeface="Garamond" pitchFamily="18" charset="0"/>
                  </a:rPr>
                  <a:t>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/>
                      </a:rPr>
                      <m:t>Π</m:t>
                    </m:r>
                    <m:d>
                      <m:dPr>
                        <m:begChr m:val="|"/>
                        <m:endChr m:val="〉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𝜓</m:t>
                        </m:r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en-US" dirty="0" smtClean="0">
                    <a:solidFill>
                      <a:schemeClr val="accent1"/>
                    </a:solidFill>
                    <a:latin typeface="Garamond" pitchFamily="18" charset="0"/>
                  </a:rPr>
                  <a:t>.</a:t>
                </a:r>
                <a:br>
                  <a:rPr lang="en-US" dirty="0" smtClean="0">
                    <a:solidFill>
                      <a:schemeClr val="accent1"/>
                    </a:solidFill>
                    <a:latin typeface="Garamond" pitchFamily="18" charset="0"/>
                  </a:rPr>
                </a:br>
                <a:r>
                  <a:rPr lang="en-US" dirty="0">
                    <a:solidFill>
                      <a:schemeClr val="accent1"/>
                    </a:solidFill>
                    <a:latin typeface="Garamond" pitchFamily="18" charset="0"/>
                  </a:rPr>
                  <a:t/>
                </a:r>
                <a:br>
                  <a:rPr lang="en-US" dirty="0">
                    <a:solidFill>
                      <a:schemeClr val="accent1"/>
                    </a:solidFill>
                    <a:latin typeface="Garamond" pitchFamily="18" charset="0"/>
                  </a:rPr>
                </a:br>
                <a:r>
                  <a:rPr lang="en-US" dirty="0" smtClean="0">
                    <a:solidFill>
                      <a:schemeClr val="accent1"/>
                    </a:solidFill>
                    <a:latin typeface="Garamond" pitchFamily="18" charset="0"/>
                  </a:rPr>
                  <a:t>The amount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/>
                      </a:rPr>
                      <m:t>|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/>
                      </a:rPr>
                      <m:t>𝜙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/>
                      </a:rPr>
                      <m:t>〉</m:t>
                    </m:r>
                  </m:oMath>
                </a14:m>
                <a:r>
                  <a:rPr lang="en-US" dirty="0" smtClean="0">
                    <a:solidFill>
                      <a:schemeClr val="accent1"/>
                    </a:solidFill>
                    <a:latin typeface="Garamond" pitchFamily="18" charset="0"/>
                  </a:rPr>
                  <a:t> violates a clause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/>
                      </a:rPr>
                      <m:t>〈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/>
                      </a:rPr>
                      <m:t>𝜙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Π</m:t>
                        </m:r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/>
                      </a:rPr>
                      <m:t>𝜙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/>
                      </a:rPr>
                      <m:t>〉</m:t>
                    </m:r>
                  </m:oMath>
                </a14:m>
                <a:endParaRPr lang="en-US" dirty="0" smtClean="0">
                  <a:solidFill>
                    <a:schemeClr val="accent1"/>
                  </a:solidFill>
                  <a:latin typeface="Garamond" pitchFamily="18" charset="0"/>
                </a:endParaRPr>
              </a:p>
              <a:p>
                <a:endParaRPr lang="en-US" b="1" dirty="0">
                  <a:solidFill>
                    <a:schemeClr val="accent1"/>
                  </a:solidFill>
                  <a:latin typeface="Garamond" pitchFamily="18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209" y="894814"/>
                <a:ext cx="7986782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687" t="-2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851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60961" y="1819507"/>
            <a:ext cx="4687639" cy="923693"/>
            <a:chOff x="1475158" y="1066800"/>
            <a:chExt cx="5935647" cy="990600"/>
          </a:xfrm>
        </p:grpSpPr>
        <p:sp>
          <p:nvSpPr>
            <p:cNvPr id="5" name="Rectangle 4"/>
            <p:cNvSpPr/>
            <p:nvPr/>
          </p:nvSpPr>
          <p:spPr>
            <a:xfrm>
              <a:off x="2971800" y="1066800"/>
              <a:ext cx="2743200" cy="990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W</a:t>
              </a:r>
              <a:r>
                <a:rPr lang="en-US" sz="2000" baseline="-25000" dirty="0" smtClean="0"/>
                <a:t>m-1</a:t>
              </a:r>
              <a:r>
                <a:rPr lang="en-US" sz="2000" dirty="0" smtClean="0"/>
                <a:t>W</a:t>
              </a:r>
              <a:r>
                <a:rPr lang="en-US" sz="2000" baseline="-25000" dirty="0" smtClean="0"/>
                <a:t>m-2</a:t>
              </a:r>
              <a:r>
                <a:rPr lang="en-US" sz="2000" dirty="0" smtClean="0"/>
                <a:t>…W</a:t>
              </a:r>
              <a:r>
                <a:rPr lang="en-US" sz="2000" baseline="-25000" dirty="0" smtClean="0"/>
                <a:t>0</a:t>
              </a:r>
              <a:endParaRPr lang="en-US" sz="2000" baseline="-25000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2438400" y="1219200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438400" y="1371876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438400" y="1540605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438400" y="1676400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438400" y="1828800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5715000" y="1219200"/>
              <a:ext cx="993278" cy="108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715000" y="1382762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715000" y="1551491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715000" y="1687286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715000" y="1839686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Left Brace 15"/>
            <p:cNvSpPr/>
            <p:nvPr/>
          </p:nvSpPr>
          <p:spPr>
            <a:xfrm>
              <a:off x="2286000" y="1540605"/>
              <a:ext cx="45719" cy="440595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475158" y="1621161"/>
                  <a:ext cx="5599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  <m:r>
                          <a:rPr lang="en-US" b="0" i="1" smtClean="0">
                            <a:latin typeface="Cambria Math"/>
                          </a:rPr>
                          <m:t>𝜓</m:t>
                        </m:r>
                        <m:r>
                          <a:rPr lang="en-US" b="0" i="1" smtClean="0">
                            <a:latin typeface="Cambria Math"/>
                          </a:rPr>
                          <m:t>〉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5158" y="1621161"/>
                  <a:ext cx="559960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4167" r="-19444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1475158" y="1114595"/>
                  <a:ext cx="909736" cy="3808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|0〉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⊗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𝑎</m:t>
                                </m:r>
                              </m:sub>
                            </m:sSub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5158" y="1114595"/>
                  <a:ext cx="909736" cy="38081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2564" r="-10256" b="-206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Rectangle 18"/>
            <p:cNvSpPr/>
            <p:nvPr/>
          </p:nvSpPr>
          <p:spPr>
            <a:xfrm>
              <a:off x="6725005" y="1072105"/>
              <a:ext cx="685800" cy="30507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Arc 19"/>
            <p:cNvSpPr/>
            <p:nvPr/>
          </p:nvSpPr>
          <p:spPr>
            <a:xfrm>
              <a:off x="6725005" y="1114595"/>
              <a:ext cx="685800" cy="640731"/>
            </a:xfrm>
            <a:prstGeom prst="arc">
              <a:avLst>
                <a:gd name="adj1" fmla="val 11613122"/>
                <a:gd name="adj2" fmla="val 2075785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Arrow Connector 20"/>
            <p:cNvCxnSpPr>
              <a:stCxn id="19" idx="2"/>
            </p:cNvCxnSpPr>
            <p:nvPr/>
          </p:nvCxnSpPr>
          <p:spPr>
            <a:xfrm flipV="1">
              <a:off x="7067905" y="1147951"/>
              <a:ext cx="158440" cy="22923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76200" y="3008853"/>
            <a:ext cx="142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Hilbert space</a:t>
            </a:r>
            <a:endParaRPr lang="en-US" dirty="0">
              <a:solidFill>
                <a:schemeClr val="accent1"/>
              </a:solidFill>
              <a:latin typeface="Garamond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200" y="3601670"/>
            <a:ext cx="1096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Transition</a:t>
            </a:r>
            <a:b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</a:br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operators</a:t>
            </a:r>
            <a:endParaRPr lang="en-US" dirty="0">
              <a:solidFill>
                <a:schemeClr val="accent1"/>
              </a:solidFill>
              <a:latin typeface="Garamond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57199" y="1741184"/>
            <a:ext cx="2924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QMA</a:t>
            </a:r>
            <a:r>
              <a:rPr lang="en-US" baseline="-25000" dirty="0" smtClean="0">
                <a:solidFill>
                  <a:schemeClr val="accent1"/>
                </a:solidFill>
                <a:latin typeface="Garamond" pitchFamily="18" charset="0"/>
              </a:rPr>
              <a:t>1</a:t>
            </a:r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 verification circuit </a:t>
            </a:r>
          </a:p>
          <a:p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(</a:t>
            </a:r>
            <a:r>
              <a:rPr lang="en-US" dirty="0">
                <a:solidFill>
                  <a:schemeClr val="accent1"/>
                </a:solidFill>
                <a:latin typeface="Garamond" pitchFamily="18" charset="0"/>
              </a:rPr>
              <a:t>n </a:t>
            </a:r>
            <a:r>
              <a:rPr lang="en-US" dirty="0" err="1" smtClean="0">
                <a:solidFill>
                  <a:schemeClr val="accent1"/>
                </a:solidFill>
                <a:latin typeface="Garamond" pitchFamily="18" charset="0"/>
              </a:rPr>
              <a:t>qubits</a:t>
            </a:r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, </a:t>
            </a:r>
            <a:r>
              <a:rPr lang="en-US" dirty="0">
                <a:solidFill>
                  <a:schemeClr val="accent1"/>
                </a:solidFill>
                <a:latin typeface="Garamond" pitchFamily="18" charset="0"/>
              </a:rPr>
              <a:t>m </a:t>
            </a:r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gates) </a:t>
            </a:r>
            <a:endParaRPr lang="en-US" dirty="0">
              <a:solidFill>
                <a:schemeClr val="accent1"/>
              </a:solidFill>
              <a:latin typeface="Garamond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447800" y="3056602"/>
                <a:ext cx="335450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d>
                        <m:dPr>
                          <m:begChr m:val="|"/>
                          <m:endChr m:val="〉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      </m:t>
                      </m:r>
                      <m:r>
                        <a:rPr lang="en-US" sz="1600" b="0" i="1" smtClean="0">
                          <a:latin typeface="Cambria Math"/>
                        </a:rPr>
                        <m:t>𝑧</m:t>
                      </m:r>
                      <m:r>
                        <a:rPr lang="en-US" sz="1600" b="0" i="1" smtClean="0">
                          <a:latin typeface="Cambria Math"/>
                        </a:rPr>
                        <m:t>∈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, </m:t>
                      </m:r>
                      <m:r>
                        <a:rPr lang="en-US" sz="1600" b="0" i="1" smtClean="0">
                          <a:latin typeface="Cambria Math"/>
                        </a:rPr>
                        <m:t>𝑡</m:t>
                      </m:r>
                      <m:r>
                        <a:rPr lang="en-US" sz="1600" b="0" i="1" smtClean="0">
                          <a:latin typeface="Cambria Math"/>
                        </a:rPr>
                        <m:t>∈{0,1,2,…,</m:t>
                      </m:r>
                      <m:r>
                        <a:rPr lang="en-US" sz="1600" b="0" i="1" smtClean="0">
                          <a:latin typeface="Cambria Math"/>
                        </a:rPr>
                        <m:t>𝑚</m:t>
                      </m:r>
                      <m:r>
                        <a:rPr lang="en-US" sz="1600" b="0" i="1" smtClean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056602"/>
                <a:ext cx="3354508" cy="338554"/>
              </a:xfrm>
              <a:prstGeom prst="rect">
                <a:avLst/>
              </a:prstGeom>
              <a:blipFill rotWithShape="1">
                <a:blip r:embed="rId5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457242" y="3493845"/>
                <a:ext cx="7762958" cy="553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1⊗|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〉〈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|+1⊗|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+1〉〈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+1|−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en-US" sz="1600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  <m:sup/>
                              </m:sSubSup>
                            </m:e>
                            <m:sup>
                              <m:r>
                                <a:rPr lang="en-US" sz="1600" i="1">
                                  <a:latin typeface="Cambria Math"/>
                                </a:rPr>
                                <m:t>†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/>
                            </a:rPr>
                            <m:t>⊗|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〉〈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+1|−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/>
                            </a:rPr>
                            <m:t>⊗|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+1 〉〈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|</m:t>
                          </m:r>
                        </m:e>
                      </m:d>
                    </m:oMath>
                  </m:oMathPara>
                </a14:m>
                <a:endParaRPr lang="en-US" sz="1600" dirty="0">
                  <a:latin typeface="Garamond" pitchFamily="18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242" y="3493845"/>
                <a:ext cx="7762958" cy="55335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24941" y="4741604"/>
            <a:ext cx="1303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Hamiltonian</a:t>
            </a:r>
            <a:endParaRPr lang="en-US" dirty="0">
              <a:solidFill>
                <a:schemeClr val="accent1"/>
              </a:solidFill>
              <a:latin typeface="Garamond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/>
              <p:cNvSpPr txBox="1"/>
              <p:nvPr/>
            </p:nvSpPr>
            <p:spPr>
              <a:xfrm>
                <a:off x="1962412" y="5571202"/>
                <a:ext cx="6752618" cy="600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+1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〉"/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𝜙</m:t>
                              </m:r>
                            </m:e>
                          </m:d>
                          <m:d>
                            <m:dPr>
                              <m:begChr m:val="|"/>
                              <m:endChr m:val="〉"/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d>
                          <m:r>
                            <a:rPr lang="en-US" sz="16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begChr m:val="|"/>
                              <m:endChr m:val="〉"/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𝜙</m:t>
                              </m:r>
                            </m:e>
                          </m:d>
                          <m:d>
                            <m:dPr>
                              <m:begChr m:val="|"/>
                              <m:endChr m:val="〉"/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  <m:r>
                            <a:rPr lang="en-US" sz="16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begChr m:val="|"/>
                              <m:endChr m:val="〉"/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𝜙</m:t>
                              </m:r>
                            </m:e>
                          </m:d>
                          <m:d>
                            <m:dPr>
                              <m:begChr m:val="|"/>
                              <m:endChr m:val="〉"/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  <m:r>
                            <a:rPr lang="en-US" sz="1600" b="0" i="1" smtClean="0">
                              <a:latin typeface="Cambria Math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−2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/>
                            </a:rPr>
                            <m:t>…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/>
                            </a:rPr>
                            <m:t>|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𝜙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〉|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〉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2412" y="5571202"/>
                <a:ext cx="6752618" cy="60099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ight Brace 21"/>
          <p:cNvSpPr/>
          <p:nvPr/>
        </p:nvSpPr>
        <p:spPr>
          <a:xfrm rot="5400000">
            <a:off x="5149368" y="4532618"/>
            <a:ext cx="350639" cy="150889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657600" y="5342602"/>
            <a:ext cx="3547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1"/>
                </a:solidFill>
                <a:latin typeface="Garamond" pitchFamily="18" charset="0"/>
              </a:rPr>
              <a:t>Nullspace</a:t>
            </a:r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 consists of “history states”</a:t>
            </a:r>
            <a:endParaRPr lang="en-US" dirty="0">
              <a:solidFill>
                <a:schemeClr val="accent1"/>
              </a:solidFill>
              <a:latin typeface="Garamond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>
                <a:off x="1524000" y="4397539"/>
                <a:ext cx="6472028" cy="7840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𝐹𝑒𝑦𝑛𝑚𝑎𝑛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begChr m:val="|"/>
                              <m:endChr m:val="〉"/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〈"/>
                                  <m:endChr m:val="|"/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600" i="1">
                              <a:latin typeface="Cambria Math"/>
                            </a:rPr>
                            <m:t>⊗|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0</m:t>
                          </m:r>
                          <m:r>
                            <a:rPr lang="en-US" sz="1600" i="1">
                              <a:latin typeface="Cambria Math"/>
                            </a:rPr>
                            <m:t>〉〈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0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|</m:t>
                          </m:r>
                        </m:e>
                      </m:nary>
                      <m:r>
                        <a:rPr lang="en-US" sz="1600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sz="1600" b="0" i="1" smtClean="0">
                          <a:latin typeface="Cambria Math"/>
                        </a:rPr>
                        <m:t>+</m:t>
                      </m:r>
                      <m:d>
                        <m:dPr>
                          <m:begChr m:val="|"/>
                          <m:endChr m:val="〉"/>
                          <m:ctrlPr>
                            <a:rPr lang="en-US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sSub>
                        <m:sSubPr>
                          <m:ctrlPr>
                            <a:rPr lang="en-US" sz="1600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〈"/>
                              <m:endChr m:val="|"/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d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𝑜𝑢𝑡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⊗|</m:t>
                      </m:r>
                      <m:r>
                        <a:rPr lang="en-US" sz="1600" b="0" i="1" smtClean="0">
                          <a:latin typeface="Cambria Math"/>
                        </a:rPr>
                        <m:t>𝑚</m:t>
                      </m:r>
                      <m:r>
                        <a:rPr lang="en-US" sz="1600" i="1">
                          <a:latin typeface="Cambria Math"/>
                        </a:rPr>
                        <m:t>〉〈</m:t>
                      </m:r>
                      <m:r>
                        <a:rPr lang="en-US" sz="1600" b="0" i="1" smtClean="0">
                          <a:latin typeface="Cambria Math"/>
                        </a:rPr>
                        <m:t>𝑚</m:t>
                      </m:r>
                      <m:r>
                        <a:rPr lang="en-US" sz="1600" b="0" i="1" smtClean="0">
                          <a:latin typeface="Cambria Math"/>
                        </a:rPr>
                        <m:t>|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4397539"/>
                <a:ext cx="6472028" cy="78406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2590800" y="391180"/>
            <a:ext cx="3957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4F81BD"/>
                </a:solidFill>
                <a:latin typeface="Garamond" pitchFamily="18" charset="0"/>
              </a:rPr>
              <a:t>E</a:t>
            </a:r>
            <a:r>
              <a:rPr lang="en-US" sz="2800" dirty="0">
                <a:solidFill>
                  <a:srgbClr val="4F81BD"/>
                </a:solidFill>
                <a:latin typeface="Garamond" pitchFamily="18" charset="0"/>
              </a:rPr>
              <a:t>xample </a:t>
            </a:r>
            <a:r>
              <a:rPr lang="en-US" sz="2800" dirty="0" smtClean="0">
                <a:solidFill>
                  <a:srgbClr val="4F81BD"/>
                </a:solidFill>
                <a:latin typeface="Garamond" pitchFamily="18" charset="0"/>
              </a:rPr>
              <a:t>part 1</a:t>
            </a:r>
            <a:r>
              <a:rPr lang="en-US" sz="2800" dirty="0">
                <a:solidFill>
                  <a:srgbClr val="4F81BD"/>
                </a:solidFill>
                <a:latin typeface="Garamond" pitchFamily="18" charset="0"/>
              </a:rPr>
              <a:t> </a:t>
            </a:r>
            <a:r>
              <a:rPr lang="en-US" sz="2800" dirty="0" smtClean="0">
                <a:solidFill>
                  <a:srgbClr val="4F81BD"/>
                </a:solidFill>
                <a:latin typeface="Garamond" pitchFamily="18" charset="0"/>
              </a:rPr>
              <a:t>[</a:t>
            </a:r>
            <a:r>
              <a:rPr lang="en-US" sz="2800" dirty="0" err="1" smtClean="0">
                <a:solidFill>
                  <a:srgbClr val="4F81BD"/>
                </a:solidFill>
                <a:latin typeface="Garamond" pitchFamily="18" charset="0"/>
              </a:rPr>
              <a:t>Kitaev</a:t>
            </a:r>
            <a:r>
              <a:rPr lang="en-US" sz="2800" dirty="0" smtClean="0">
                <a:solidFill>
                  <a:srgbClr val="4F81BD"/>
                </a:solidFill>
                <a:latin typeface="Garamond" pitchFamily="18" charset="0"/>
              </a:rPr>
              <a:t> 99]</a:t>
            </a:r>
            <a:endParaRPr lang="en-US" sz="2800" baseline="-25000" dirty="0">
              <a:solidFill>
                <a:srgbClr val="4F81BD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180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60961" y="1819507"/>
            <a:ext cx="4687639" cy="923693"/>
            <a:chOff x="1475158" y="1066800"/>
            <a:chExt cx="5935647" cy="990600"/>
          </a:xfrm>
        </p:grpSpPr>
        <p:sp>
          <p:nvSpPr>
            <p:cNvPr id="5" name="Rectangle 4"/>
            <p:cNvSpPr/>
            <p:nvPr/>
          </p:nvSpPr>
          <p:spPr>
            <a:xfrm>
              <a:off x="2971800" y="1066800"/>
              <a:ext cx="2743200" cy="990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W</a:t>
              </a:r>
              <a:r>
                <a:rPr lang="en-US" sz="2000" baseline="-25000" dirty="0" smtClean="0"/>
                <a:t>m-1</a:t>
              </a:r>
              <a:r>
                <a:rPr lang="en-US" sz="2000" dirty="0" smtClean="0"/>
                <a:t>W</a:t>
              </a:r>
              <a:r>
                <a:rPr lang="en-US" sz="2000" baseline="-25000" dirty="0" smtClean="0"/>
                <a:t>m-2</a:t>
              </a:r>
              <a:r>
                <a:rPr lang="en-US" sz="2000" dirty="0" smtClean="0"/>
                <a:t>…W</a:t>
              </a:r>
              <a:r>
                <a:rPr lang="en-US" sz="2000" baseline="-25000" dirty="0" smtClean="0"/>
                <a:t>0</a:t>
              </a:r>
              <a:endParaRPr lang="en-US" sz="2000" baseline="-25000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2438400" y="1219200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438400" y="1371876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438400" y="1540605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438400" y="1676400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438400" y="1828800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5715000" y="1219200"/>
              <a:ext cx="993278" cy="108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715000" y="1382762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715000" y="1551491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715000" y="1687286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715000" y="1839686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Left Brace 15"/>
            <p:cNvSpPr/>
            <p:nvPr/>
          </p:nvSpPr>
          <p:spPr>
            <a:xfrm>
              <a:off x="2286000" y="1540605"/>
              <a:ext cx="45719" cy="440595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475158" y="1621161"/>
                  <a:ext cx="5599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  <m:r>
                          <a:rPr lang="en-US" b="0" i="1" smtClean="0">
                            <a:latin typeface="Cambria Math"/>
                          </a:rPr>
                          <m:t>𝜓</m:t>
                        </m:r>
                        <m:r>
                          <a:rPr lang="en-US" b="0" i="1" smtClean="0">
                            <a:latin typeface="Cambria Math"/>
                          </a:rPr>
                          <m:t>〉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5158" y="1621161"/>
                  <a:ext cx="559960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4167" r="-19444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1475158" y="1114595"/>
                  <a:ext cx="909736" cy="3808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|0〉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⊗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𝑎</m:t>
                                </m:r>
                              </m:sub>
                            </m:sSub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5158" y="1114595"/>
                  <a:ext cx="909736" cy="38081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2564" r="-10256" b="-206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Rectangle 18"/>
            <p:cNvSpPr/>
            <p:nvPr/>
          </p:nvSpPr>
          <p:spPr>
            <a:xfrm>
              <a:off x="6725005" y="1072105"/>
              <a:ext cx="685800" cy="30507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Arc 19"/>
            <p:cNvSpPr/>
            <p:nvPr/>
          </p:nvSpPr>
          <p:spPr>
            <a:xfrm>
              <a:off x="6725005" y="1114595"/>
              <a:ext cx="685800" cy="640731"/>
            </a:xfrm>
            <a:prstGeom prst="arc">
              <a:avLst>
                <a:gd name="adj1" fmla="val 11613122"/>
                <a:gd name="adj2" fmla="val 2075785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Arrow Connector 20"/>
            <p:cNvCxnSpPr>
              <a:stCxn id="19" idx="2"/>
            </p:cNvCxnSpPr>
            <p:nvPr/>
          </p:nvCxnSpPr>
          <p:spPr>
            <a:xfrm flipV="1">
              <a:off x="7067905" y="1147951"/>
              <a:ext cx="158440" cy="22923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76200" y="3008853"/>
            <a:ext cx="142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Hilbert space</a:t>
            </a:r>
            <a:endParaRPr lang="en-US" dirty="0">
              <a:solidFill>
                <a:schemeClr val="accent1"/>
              </a:solidFill>
              <a:latin typeface="Garamond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200" y="3601670"/>
            <a:ext cx="1096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Transition</a:t>
            </a:r>
            <a:b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</a:br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operators</a:t>
            </a:r>
            <a:endParaRPr lang="en-US" dirty="0">
              <a:solidFill>
                <a:schemeClr val="accent1"/>
              </a:solidFill>
              <a:latin typeface="Garamond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57199" y="1741184"/>
            <a:ext cx="2924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QMA</a:t>
            </a:r>
            <a:r>
              <a:rPr lang="en-US" baseline="-25000" dirty="0" smtClean="0">
                <a:solidFill>
                  <a:schemeClr val="accent1"/>
                </a:solidFill>
                <a:latin typeface="Garamond" pitchFamily="18" charset="0"/>
              </a:rPr>
              <a:t>1</a:t>
            </a:r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 verification circuit </a:t>
            </a:r>
          </a:p>
          <a:p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(</a:t>
            </a:r>
            <a:r>
              <a:rPr lang="en-US" dirty="0">
                <a:solidFill>
                  <a:schemeClr val="accent1"/>
                </a:solidFill>
                <a:latin typeface="Garamond" pitchFamily="18" charset="0"/>
              </a:rPr>
              <a:t>n </a:t>
            </a:r>
            <a:r>
              <a:rPr lang="en-US" dirty="0" err="1" smtClean="0">
                <a:solidFill>
                  <a:schemeClr val="accent1"/>
                </a:solidFill>
                <a:latin typeface="Garamond" pitchFamily="18" charset="0"/>
              </a:rPr>
              <a:t>qubits</a:t>
            </a:r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, </a:t>
            </a:r>
            <a:r>
              <a:rPr lang="en-US" dirty="0">
                <a:solidFill>
                  <a:schemeClr val="accent1"/>
                </a:solidFill>
                <a:latin typeface="Garamond" pitchFamily="18" charset="0"/>
              </a:rPr>
              <a:t>m </a:t>
            </a:r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gates) </a:t>
            </a:r>
            <a:endParaRPr lang="en-US" dirty="0">
              <a:solidFill>
                <a:schemeClr val="accent1"/>
              </a:solidFill>
              <a:latin typeface="Garamond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447800" y="3056602"/>
                <a:ext cx="335450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d>
                        <m:dPr>
                          <m:begChr m:val="|"/>
                          <m:endChr m:val="〉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      </m:t>
                      </m:r>
                      <m:r>
                        <a:rPr lang="en-US" sz="1600" b="0" i="1" smtClean="0">
                          <a:latin typeface="Cambria Math"/>
                        </a:rPr>
                        <m:t>𝑧</m:t>
                      </m:r>
                      <m:r>
                        <a:rPr lang="en-US" sz="1600" b="0" i="1" smtClean="0">
                          <a:latin typeface="Cambria Math"/>
                        </a:rPr>
                        <m:t>∈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, </m:t>
                      </m:r>
                      <m:r>
                        <a:rPr lang="en-US" sz="1600" b="0" i="1" smtClean="0">
                          <a:latin typeface="Cambria Math"/>
                        </a:rPr>
                        <m:t>𝑡</m:t>
                      </m:r>
                      <m:r>
                        <a:rPr lang="en-US" sz="1600" b="0" i="1" smtClean="0">
                          <a:latin typeface="Cambria Math"/>
                        </a:rPr>
                        <m:t>∈{0,1,2,…,</m:t>
                      </m:r>
                      <m:r>
                        <a:rPr lang="en-US" sz="1600" b="0" i="1" smtClean="0">
                          <a:latin typeface="Cambria Math"/>
                        </a:rPr>
                        <m:t>𝑚</m:t>
                      </m:r>
                      <m:r>
                        <a:rPr lang="en-US" sz="1600" b="0" i="1" smtClean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056602"/>
                <a:ext cx="3354508" cy="338554"/>
              </a:xfrm>
              <a:prstGeom prst="rect">
                <a:avLst/>
              </a:prstGeom>
              <a:blipFill rotWithShape="1">
                <a:blip r:embed="rId5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457242" y="3493845"/>
                <a:ext cx="7762958" cy="553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1⊗|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〉〈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|+1⊗|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+1〉〈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+1|−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en-US" sz="1600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  <m:sup/>
                              </m:sSubSup>
                            </m:e>
                            <m:sup>
                              <m:r>
                                <a:rPr lang="en-US" sz="1600" i="1">
                                  <a:latin typeface="Cambria Math"/>
                                </a:rPr>
                                <m:t>†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/>
                            </a:rPr>
                            <m:t>⊗|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〉〈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+1|−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/>
                            </a:rPr>
                            <m:t>⊗|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+1 〉〈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|</m:t>
                          </m:r>
                        </m:e>
                      </m:d>
                    </m:oMath>
                  </m:oMathPara>
                </a14:m>
                <a:endParaRPr lang="en-US" sz="1600" dirty="0">
                  <a:latin typeface="Garamond" pitchFamily="18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242" y="3493845"/>
                <a:ext cx="7762958" cy="55335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24941" y="4741604"/>
            <a:ext cx="1303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Hamiltonian</a:t>
            </a:r>
            <a:endParaRPr lang="en-US" dirty="0">
              <a:solidFill>
                <a:schemeClr val="accent1"/>
              </a:solidFill>
              <a:latin typeface="Garamond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/>
              <p:cNvSpPr txBox="1"/>
              <p:nvPr/>
            </p:nvSpPr>
            <p:spPr>
              <a:xfrm>
                <a:off x="1962412" y="5571202"/>
                <a:ext cx="6752618" cy="600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+1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〉"/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𝜙</m:t>
                              </m:r>
                            </m:e>
                          </m:d>
                          <m:d>
                            <m:dPr>
                              <m:begChr m:val="|"/>
                              <m:endChr m:val="〉"/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d>
                          <m:r>
                            <a:rPr lang="en-US" sz="16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begChr m:val="|"/>
                              <m:endChr m:val="〉"/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𝜙</m:t>
                              </m:r>
                            </m:e>
                          </m:d>
                          <m:d>
                            <m:dPr>
                              <m:begChr m:val="|"/>
                              <m:endChr m:val="〉"/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  <m:r>
                            <a:rPr lang="en-US" sz="16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begChr m:val="|"/>
                              <m:endChr m:val="〉"/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𝜙</m:t>
                              </m:r>
                            </m:e>
                          </m:d>
                          <m:d>
                            <m:dPr>
                              <m:begChr m:val="|"/>
                              <m:endChr m:val="〉"/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  <m:r>
                            <a:rPr lang="en-US" sz="1600" b="0" i="1" smtClean="0">
                              <a:latin typeface="Cambria Math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−2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/>
                            </a:rPr>
                            <m:t>…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/>
                            </a:rPr>
                            <m:t>|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𝜙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〉|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〉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2412" y="5571202"/>
                <a:ext cx="6752618" cy="60099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ight Brace 21"/>
          <p:cNvSpPr/>
          <p:nvPr/>
        </p:nvSpPr>
        <p:spPr>
          <a:xfrm rot="5400000">
            <a:off x="5149368" y="4532618"/>
            <a:ext cx="350639" cy="150889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657600" y="5342602"/>
            <a:ext cx="3547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1"/>
                </a:solidFill>
                <a:latin typeface="Garamond" pitchFamily="18" charset="0"/>
              </a:rPr>
              <a:t>Nullspace</a:t>
            </a:r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 consists of “history states”</a:t>
            </a:r>
            <a:endParaRPr lang="en-US" dirty="0">
              <a:solidFill>
                <a:schemeClr val="accent1"/>
              </a:solidFill>
              <a:latin typeface="Garamond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0" y="6334125"/>
            <a:ext cx="5463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To have zero energy for the other two terms, we must have</a:t>
            </a:r>
            <a:endParaRPr lang="en-US" dirty="0">
              <a:solidFill>
                <a:schemeClr val="accent1"/>
              </a:solidFill>
              <a:latin typeface="Garamond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5410200" y="6334125"/>
                <a:ext cx="16821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𝜙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〉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|</m:t>
                      </m:r>
                      <m:r>
                        <a:rPr lang="en-US" b="0" i="1" smtClean="0">
                          <a:latin typeface="Cambria Math"/>
                        </a:rPr>
                        <m:t>𝜓</m:t>
                      </m:r>
                      <m:r>
                        <a:rPr lang="en-US" b="0" i="1" smtClean="0">
                          <a:latin typeface="Cambria Math"/>
                        </a:rPr>
                        <m:t>〉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6334125"/>
                <a:ext cx="1682127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/>
          <p:cNvCxnSpPr/>
          <p:nvPr/>
        </p:nvCxnSpPr>
        <p:spPr>
          <a:xfrm flipH="1">
            <a:off x="6984994" y="6334125"/>
            <a:ext cx="337532" cy="1084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322526" y="6103292"/>
            <a:ext cx="1953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aramond" pitchFamily="18" charset="0"/>
              </a:rPr>
              <a:t>A witness accepted </a:t>
            </a:r>
          </a:p>
          <a:p>
            <a:r>
              <a:rPr lang="en-US" dirty="0" smtClean="0">
                <a:latin typeface="Garamond" pitchFamily="18" charset="0"/>
              </a:rPr>
              <a:t>with probability 1</a:t>
            </a:r>
            <a:endParaRPr lang="en-US" dirty="0">
              <a:latin typeface="Garamond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>
                <a:off x="1524000" y="4397539"/>
                <a:ext cx="6472028" cy="7840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𝐹𝑒𝑦𝑛𝑚𝑎𝑛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begChr m:val="|"/>
                              <m:endChr m:val="〉"/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〈"/>
                                  <m:endChr m:val="|"/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600" i="1">
                              <a:latin typeface="Cambria Math"/>
                            </a:rPr>
                            <m:t>⊗|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0</m:t>
                          </m:r>
                          <m:r>
                            <a:rPr lang="en-US" sz="1600" i="1">
                              <a:latin typeface="Cambria Math"/>
                            </a:rPr>
                            <m:t>〉〈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0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|</m:t>
                          </m:r>
                        </m:e>
                      </m:nary>
                      <m:r>
                        <a:rPr lang="en-US" sz="1600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sz="1600" b="0" i="1" smtClean="0">
                          <a:latin typeface="Cambria Math"/>
                        </a:rPr>
                        <m:t>+</m:t>
                      </m:r>
                      <m:d>
                        <m:dPr>
                          <m:begChr m:val="|"/>
                          <m:endChr m:val="〉"/>
                          <m:ctrlPr>
                            <a:rPr lang="en-US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sSub>
                        <m:sSubPr>
                          <m:ctrlPr>
                            <a:rPr lang="en-US" sz="1600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〈"/>
                              <m:endChr m:val="|"/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d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𝑜𝑢𝑡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⊗|</m:t>
                      </m:r>
                      <m:r>
                        <a:rPr lang="en-US" sz="1600" b="0" i="1" smtClean="0">
                          <a:latin typeface="Cambria Math"/>
                        </a:rPr>
                        <m:t>𝑚</m:t>
                      </m:r>
                      <m:r>
                        <a:rPr lang="en-US" sz="1600" i="1">
                          <a:latin typeface="Cambria Math"/>
                        </a:rPr>
                        <m:t>〉〈</m:t>
                      </m:r>
                      <m:r>
                        <a:rPr lang="en-US" sz="1600" b="0" i="1" smtClean="0">
                          <a:latin typeface="Cambria Math"/>
                        </a:rPr>
                        <m:t>𝑚</m:t>
                      </m:r>
                      <m:r>
                        <a:rPr lang="en-US" sz="1600" b="0" i="1" smtClean="0">
                          <a:latin typeface="Cambria Math"/>
                        </a:rPr>
                        <m:t>|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4397539"/>
                <a:ext cx="6472028" cy="78406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2590800" y="391180"/>
            <a:ext cx="3957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4F81BD"/>
                </a:solidFill>
                <a:latin typeface="Garamond" pitchFamily="18" charset="0"/>
              </a:rPr>
              <a:t>E</a:t>
            </a:r>
            <a:r>
              <a:rPr lang="en-US" sz="2800" dirty="0">
                <a:solidFill>
                  <a:srgbClr val="4F81BD"/>
                </a:solidFill>
                <a:latin typeface="Garamond" pitchFamily="18" charset="0"/>
              </a:rPr>
              <a:t>xample </a:t>
            </a:r>
            <a:r>
              <a:rPr lang="en-US" sz="2800" dirty="0" smtClean="0">
                <a:solidFill>
                  <a:srgbClr val="4F81BD"/>
                </a:solidFill>
                <a:latin typeface="Garamond" pitchFamily="18" charset="0"/>
              </a:rPr>
              <a:t>part 1</a:t>
            </a:r>
            <a:r>
              <a:rPr lang="en-US" sz="2800" dirty="0">
                <a:solidFill>
                  <a:srgbClr val="4F81BD"/>
                </a:solidFill>
                <a:latin typeface="Garamond" pitchFamily="18" charset="0"/>
              </a:rPr>
              <a:t> </a:t>
            </a:r>
            <a:r>
              <a:rPr lang="en-US" sz="2800" dirty="0" smtClean="0">
                <a:solidFill>
                  <a:srgbClr val="4F81BD"/>
                </a:solidFill>
                <a:latin typeface="Garamond" pitchFamily="18" charset="0"/>
              </a:rPr>
              <a:t>[</a:t>
            </a:r>
            <a:r>
              <a:rPr lang="en-US" sz="2800" dirty="0" err="1" smtClean="0">
                <a:solidFill>
                  <a:srgbClr val="4F81BD"/>
                </a:solidFill>
                <a:latin typeface="Garamond" pitchFamily="18" charset="0"/>
              </a:rPr>
              <a:t>Kitaev</a:t>
            </a:r>
            <a:r>
              <a:rPr lang="en-US" sz="2800" dirty="0" smtClean="0">
                <a:solidFill>
                  <a:srgbClr val="4F81BD"/>
                </a:solidFill>
                <a:latin typeface="Garamond" pitchFamily="18" charset="0"/>
              </a:rPr>
              <a:t> 99]</a:t>
            </a:r>
            <a:endParaRPr lang="en-US" sz="2800" baseline="-25000" dirty="0">
              <a:solidFill>
                <a:srgbClr val="4F81BD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822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60961" y="1819507"/>
            <a:ext cx="4687639" cy="923693"/>
            <a:chOff x="1475158" y="1066800"/>
            <a:chExt cx="5935647" cy="990600"/>
          </a:xfrm>
        </p:grpSpPr>
        <p:sp>
          <p:nvSpPr>
            <p:cNvPr id="5" name="Rectangle 4"/>
            <p:cNvSpPr/>
            <p:nvPr/>
          </p:nvSpPr>
          <p:spPr>
            <a:xfrm>
              <a:off x="2971800" y="1066800"/>
              <a:ext cx="2743200" cy="990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W</a:t>
              </a:r>
              <a:r>
                <a:rPr lang="en-US" sz="2000" baseline="-25000" dirty="0" smtClean="0"/>
                <a:t>m-1</a:t>
              </a:r>
              <a:r>
                <a:rPr lang="en-US" sz="2000" dirty="0" smtClean="0"/>
                <a:t>W</a:t>
              </a:r>
              <a:r>
                <a:rPr lang="en-US" sz="2000" baseline="-25000" dirty="0" smtClean="0"/>
                <a:t>m-2</a:t>
              </a:r>
              <a:r>
                <a:rPr lang="en-US" sz="2000" dirty="0" smtClean="0"/>
                <a:t>…W</a:t>
              </a:r>
              <a:r>
                <a:rPr lang="en-US" sz="2000" baseline="-25000" dirty="0" smtClean="0"/>
                <a:t>0</a:t>
              </a:r>
              <a:endParaRPr lang="en-US" sz="2000" baseline="-25000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2438400" y="1219200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438400" y="1371876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438400" y="1540605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438400" y="1676400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438400" y="1828800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5715000" y="1219200"/>
              <a:ext cx="993278" cy="108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715000" y="1382762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715000" y="1551491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715000" y="1687286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715000" y="1839686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Left Brace 15"/>
            <p:cNvSpPr/>
            <p:nvPr/>
          </p:nvSpPr>
          <p:spPr>
            <a:xfrm>
              <a:off x="2286000" y="1540605"/>
              <a:ext cx="45719" cy="440595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475158" y="1621161"/>
                  <a:ext cx="5599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  <m:r>
                          <a:rPr lang="en-US" b="0" i="1" smtClean="0">
                            <a:latin typeface="Cambria Math"/>
                          </a:rPr>
                          <m:t>𝜓</m:t>
                        </m:r>
                        <m:r>
                          <a:rPr lang="en-US" b="0" i="1" smtClean="0">
                            <a:latin typeface="Cambria Math"/>
                          </a:rPr>
                          <m:t>〉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5158" y="1621161"/>
                  <a:ext cx="559960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4167" r="-19444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1475158" y="1114595"/>
                  <a:ext cx="909736" cy="3808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|0〉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⊗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𝑎</m:t>
                                </m:r>
                              </m:sub>
                            </m:sSub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5158" y="1114595"/>
                  <a:ext cx="909736" cy="38081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2564" r="-10256" b="-206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Rectangle 18"/>
            <p:cNvSpPr/>
            <p:nvPr/>
          </p:nvSpPr>
          <p:spPr>
            <a:xfrm>
              <a:off x="6725005" y="1072105"/>
              <a:ext cx="685800" cy="30507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Arc 19"/>
            <p:cNvSpPr/>
            <p:nvPr/>
          </p:nvSpPr>
          <p:spPr>
            <a:xfrm>
              <a:off x="6725005" y="1114595"/>
              <a:ext cx="685800" cy="640731"/>
            </a:xfrm>
            <a:prstGeom prst="arc">
              <a:avLst>
                <a:gd name="adj1" fmla="val 11613122"/>
                <a:gd name="adj2" fmla="val 2075785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Arrow Connector 20"/>
            <p:cNvCxnSpPr>
              <a:stCxn id="19" idx="2"/>
            </p:cNvCxnSpPr>
            <p:nvPr/>
          </p:nvCxnSpPr>
          <p:spPr>
            <a:xfrm flipV="1">
              <a:off x="7067905" y="1147951"/>
              <a:ext cx="158440" cy="22923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76200" y="3008853"/>
            <a:ext cx="142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Hilbert space</a:t>
            </a:r>
            <a:endParaRPr lang="en-US" dirty="0">
              <a:solidFill>
                <a:schemeClr val="accent1"/>
              </a:solidFill>
              <a:latin typeface="Garamond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57199" y="1741184"/>
            <a:ext cx="2924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QMA</a:t>
            </a:r>
            <a:r>
              <a:rPr lang="en-US" baseline="-25000" dirty="0" smtClean="0">
                <a:solidFill>
                  <a:schemeClr val="accent1"/>
                </a:solidFill>
                <a:latin typeface="Garamond" pitchFamily="18" charset="0"/>
              </a:rPr>
              <a:t>1</a:t>
            </a:r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 verification circuit </a:t>
            </a:r>
          </a:p>
          <a:p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(</a:t>
            </a:r>
            <a:r>
              <a:rPr lang="en-US" dirty="0">
                <a:solidFill>
                  <a:schemeClr val="accent1"/>
                </a:solidFill>
                <a:latin typeface="Garamond" pitchFamily="18" charset="0"/>
              </a:rPr>
              <a:t>n </a:t>
            </a:r>
            <a:r>
              <a:rPr lang="en-US" dirty="0" err="1" smtClean="0">
                <a:solidFill>
                  <a:schemeClr val="accent1"/>
                </a:solidFill>
                <a:latin typeface="Garamond" pitchFamily="18" charset="0"/>
              </a:rPr>
              <a:t>qubits</a:t>
            </a:r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, </a:t>
            </a:r>
            <a:r>
              <a:rPr lang="en-US" dirty="0">
                <a:solidFill>
                  <a:schemeClr val="accent1"/>
                </a:solidFill>
                <a:latin typeface="Garamond" pitchFamily="18" charset="0"/>
              </a:rPr>
              <a:t>m </a:t>
            </a:r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gates) </a:t>
            </a:r>
            <a:endParaRPr lang="en-US" dirty="0">
              <a:solidFill>
                <a:schemeClr val="accent1"/>
              </a:solidFill>
              <a:latin typeface="Garamond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447800" y="3056602"/>
                <a:ext cx="335450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d>
                        <m:dPr>
                          <m:begChr m:val="|"/>
                          <m:endChr m:val="〉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      </m:t>
                      </m:r>
                      <m:r>
                        <a:rPr lang="en-US" sz="1600" b="0" i="1" smtClean="0">
                          <a:latin typeface="Cambria Math"/>
                        </a:rPr>
                        <m:t>𝑧</m:t>
                      </m:r>
                      <m:r>
                        <a:rPr lang="en-US" sz="1600" b="0" i="1" smtClean="0">
                          <a:latin typeface="Cambria Math"/>
                        </a:rPr>
                        <m:t>∈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, </m:t>
                      </m:r>
                      <m:r>
                        <a:rPr lang="en-US" sz="1600" b="0" i="1" smtClean="0">
                          <a:latin typeface="Cambria Math"/>
                        </a:rPr>
                        <m:t>𝑡</m:t>
                      </m:r>
                      <m:r>
                        <a:rPr lang="en-US" sz="1600" b="0" i="1" smtClean="0">
                          <a:latin typeface="Cambria Math"/>
                        </a:rPr>
                        <m:t>∈{0,1,2,…,</m:t>
                      </m:r>
                      <m:r>
                        <a:rPr lang="en-US" sz="1600" b="0" i="1" smtClean="0">
                          <a:latin typeface="Cambria Math"/>
                        </a:rPr>
                        <m:t>𝑚</m:t>
                      </m:r>
                      <m:r>
                        <a:rPr lang="en-US" sz="1600" b="0" i="1" smtClean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056602"/>
                <a:ext cx="3354508" cy="338554"/>
              </a:xfrm>
              <a:prstGeom prst="rect">
                <a:avLst/>
              </a:prstGeom>
              <a:blipFill rotWithShape="1">
                <a:blip r:embed="rId5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457242" y="3493845"/>
                <a:ext cx="7762958" cy="553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1⊗|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〉〈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|+1⊗|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+1〉〈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+1|−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en-US" sz="1600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  <m:sup/>
                              </m:sSubSup>
                            </m:e>
                            <m:sup>
                              <m:r>
                                <a:rPr lang="en-US" sz="1600" i="1">
                                  <a:latin typeface="Cambria Math"/>
                                </a:rPr>
                                <m:t>†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/>
                            </a:rPr>
                            <m:t>⊗|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〉〈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+1|−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/>
                            </a:rPr>
                            <m:t>⊗|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+1 〉〈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|</m:t>
                          </m:r>
                        </m:e>
                      </m:d>
                    </m:oMath>
                  </m:oMathPara>
                </a14:m>
                <a:endParaRPr lang="en-US" sz="1600" dirty="0">
                  <a:latin typeface="Garamond" pitchFamily="18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242" y="3493845"/>
                <a:ext cx="7762958" cy="55335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/>
              <p:cNvSpPr txBox="1"/>
              <p:nvPr/>
            </p:nvSpPr>
            <p:spPr>
              <a:xfrm>
                <a:off x="76200" y="5410200"/>
                <a:ext cx="8649680" cy="668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1"/>
                    </a:solidFill>
                    <a:latin typeface="Garamond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𝑭𝒆𝒚𝒏𝒎𝒂𝒏</m:t>
                        </m:r>
                      </m:sub>
                    </m:sSub>
                  </m:oMath>
                </a14:m>
                <a:r>
                  <a:rPr lang="en-US" b="1" dirty="0" smtClean="0">
                    <a:solidFill>
                      <a:schemeClr val="accent1"/>
                    </a:solidFill>
                    <a:latin typeface="Garamond" pitchFamily="18" charset="0"/>
                  </a:rPr>
                  <a:t> has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Garamond" pitchFamily="18" charset="0"/>
                  </a:rPr>
                  <a:t>a zero energy ground state if and only if the QMA</a:t>
                </a:r>
                <a:r>
                  <a:rPr lang="en-US" b="1" baseline="-25000" dirty="0" smtClean="0">
                    <a:solidFill>
                      <a:schemeClr val="accent1"/>
                    </a:solidFill>
                    <a:latin typeface="Garamond" pitchFamily="18" charset="0"/>
                  </a:rPr>
                  <a:t>1</a:t>
                </a:r>
                <a:r>
                  <a:rPr lang="en-US" b="1" dirty="0" smtClean="0">
                    <a:solidFill>
                      <a:schemeClr val="accent1"/>
                    </a:solidFill>
                    <a:latin typeface="Garamond" pitchFamily="18" charset="0"/>
                  </a:rPr>
                  <a:t> verification circuit accepts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Garamond" pitchFamily="18" charset="0"/>
                  </a:rPr>
                  <a:t>a witness with probability 1. However, it’s not local.</a:t>
                </a:r>
                <a:endParaRPr lang="en-US" b="1" dirty="0" smtClean="0">
                  <a:solidFill>
                    <a:schemeClr val="accent1"/>
                  </a:solidFill>
                  <a:latin typeface="Garamond" pitchFamily="18" charset="0"/>
                </a:endParaRPr>
              </a:p>
            </p:txBody>
          </p:sp>
        </mc:Choice>
        <mc:Fallback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5410200"/>
                <a:ext cx="8649680" cy="668260"/>
              </a:xfrm>
              <a:prstGeom prst="rect">
                <a:avLst/>
              </a:prstGeom>
              <a:blipFill rotWithShape="1">
                <a:blip r:embed="rId7"/>
                <a:stretch>
                  <a:fillRect l="-635" t="-2752" b="-14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2590800" y="391180"/>
            <a:ext cx="3957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4F81BD"/>
                </a:solidFill>
                <a:latin typeface="Garamond" pitchFamily="18" charset="0"/>
              </a:rPr>
              <a:t>E</a:t>
            </a:r>
            <a:r>
              <a:rPr lang="en-US" sz="2800" dirty="0">
                <a:solidFill>
                  <a:srgbClr val="4F81BD"/>
                </a:solidFill>
                <a:latin typeface="Garamond" pitchFamily="18" charset="0"/>
              </a:rPr>
              <a:t>xample </a:t>
            </a:r>
            <a:r>
              <a:rPr lang="en-US" sz="2800" dirty="0" smtClean="0">
                <a:solidFill>
                  <a:srgbClr val="4F81BD"/>
                </a:solidFill>
                <a:latin typeface="Garamond" pitchFamily="18" charset="0"/>
              </a:rPr>
              <a:t>part 1</a:t>
            </a:r>
            <a:r>
              <a:rPr lang="en-US" sz="2800" dirty="0">
                <a:solidFill>
                  <a:srgbClr val="4F81BD"/>
                </a:solidFill>
                <a:latin typeface="Garamond" pitchFamily="18" charset="0"/>
              </a:rPr>
              <a:t> </a:t>
            </a:r>
            <a:r>
              <a:rPr lang="en-US" sz="2800" dirty="0" smtClean="0">
                <a:solidFill>
                  <a:srgbClr val="4F81BD"/>
                </a:solidFill>
                <a:latin typeface="Garamond" pitchFamily="18" charset="0"/>
              </a:rPr>
              <a:t>[</a:t>
            </a:r>
            <a:r>
              <a:rPr lang="en-US" sz="2800" dirty="0" err="1" smtClean="0">
                <a:solidFill>
                  <a:srgbClr val="4F81BD"/>
                </a:solidFill>
                <a:latin typeface="Garamond" pitchFamily="18" charset="0"/>
              </a:rPr>
              <a:t>Kitaev</a:t>
            </a:r>
            <a:r>
              <a:rPr lang="en-US" sz="2800" dirty="0" smtClean="0">
                <a:solidFill>
                  <a:srgbClr val="4F81BD"/>
                </a:solidFill>
                <a:latin typeface="Garamond" pitchFamily="18" charset="0"/>
              </a:rPr>
              <a:t> 99]</a:t>
            </a:r>
            <a:endParaRPr lang="en-US" sz="2800" baseline="-25000" dirty="0">
              <a:solidFill>
                <a:srgbClr val="4F81BD"/>
              </a:solidFill>
              <a:latin typeface="Garamond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2486" y="6172200"/>
            <a:ext cx="8649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1"/>
                </a:solidFill>
                <a:latin typeface="Garamond" pitchFamily="18" charset="0"/>
              </a:rPr>
              <a:t>Kitaev</a:t>
            </a:r>
            <a:r>
              <a:rPr lang="en-US" b="1" dirty="0" smtClean="0">
                <a:solidFill>
                  <a:schemeClr val="accent1"/>
                </a:solidFill>
                <a:latin typeface="Garamond" pitchFamily="18" charset="0"/>
              </a:rPr>
              <a:t> used a clock construction to convert it to a local Hamiltonian…</a:t>
            </a:r>
            <a:endParaRPr lang="en-US" b="1" dirty="0" smtClean="0">
              <a:solidFill>
                <a:schemeClr val="accent1"/>
              </a:solidFill>
              <a:latin typeface="Garamond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6200" y="3601670"/>
            <a:ext cx="1096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Transition</a:t>
            </a:r>
            <a:b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</a:br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operators</a:t>
            </a:r>
            <a:endParaRPr lang="en-US" dirty="0">
              <a:solidFill>
                <a:schemeClr val="accent1"/>
              </a:solidFill>
              <a:latin typeface="Garamond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4941" y="4741604"/>
            <a:ext cx="1303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Hamiltonian</a:t>
            </a:r>
            <a:endParaRPr lang="en-US" dirty="0">
              <a:solidFill>
                <a:schemeClr val="accent1"/>
              </a:solidFill>
              <a:latin typeface="Garamond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>
                <a:off x="1524000" y="4397539"/>
                <a:ext cx="6472028" cy="7840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𝐹𝑒𝑦𝑛𝑚𝑎𝑛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begChr m:val="|"/>
                              <m:endChr m:val="〉"/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〈"/>
                                  <m:endChr m:val="|"/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600" i="1">
                              <a:latin typeface="Cambria Math"/>
                            </a:rPr>
                            <m:t>⊗|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0</m:t>
                          </m:r>
                          <m:r>
                            <a:rPr lang="en-US" sz="1600" i="1">
                              <a:latin typeface="Cambria Math"/>
                            </a:rPr>
                            <m:t>〉〈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0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|</m:t>
                          </m:r>
                        </m:e>
                      </m:nary>
                      <m:r>
                        <a:rPr lang="en-US" sz="1600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sz="1600" b="0" i="1" smtClean="0">
                          <a:latin typeface="Cambria Math"/>
                        </a:rPr>
                        <m:t>+</m:t>
                      </m:r>
                      <m:d>
                        <m:dPr>
                          <m:begChr m:val="|"/>
                          <m:endChr m:val="〉"/>
                          <m:ctrlPr>
                            <a:rPr lang="en-US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sSub>
                        <m:sSubPr>
                          <m:ctrlPr>
                            <a:rPr lang="en-US" sz="1600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〈"/>
                              <m:endChr m:val="|"/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d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𝑜𝑢𝑡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⊗|</m:t>
                      </m:r>
                      <m:r>
                        <a:rPr lang="en-US" sz="1600" b="0" i="1" smtClean="0">
                          <a:latin typeface="Cambria Math"/>
                        </a:rPr>
                        <m:t>𝑚</m:t>
                      </m:r>
                      <m:r>
                        <a:rPr lang="en-US" sz="1600" i="1">
                          <a:latin typeface="Cambria Math"/>
                        </a:rPr>
                        <m:t>〉〈</m:t>
                      </m:r>
                      <m:r>
                        <a:rPr lang="en-US" sz="1600" b="0" i="1" smtClean="0">
                          <a:latin typeface="Cambria Math"/>
                        </a:rPr>
                        <m:t>𝑚</m:t>
                      </m:r>
                      <m:r>
                        <a:rPr lang="en-US" sz="1600" b="0" i="1" smtClean="0">
                          <a:latin typeface="Cambria Math"/>
                        </a:rPr>
                        <m:t>|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4397539"/>
                <a:ext cx="6472028" cy="78406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996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90"/>
          <p:cNvSpPr txBox="1"/>
          <p:nvPr/>
        </p:nvSpPr>
        <p:spPr>
          <a:xfrm>
            <a:off x="152400" y="1611868"/>
            <a:ext cx="1518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Garamond" pitchFamily="18" charset="0"/>
              </a:rPr>
              <a:t>Hilbert space</a:t>
            </a:r>
            <a:endParaRPr lang="en-US" b="1" dirty="0">
              <a:solidFill>
                <a:schemeClr val="accent1"/>
              </a:solidFill>
              <a:latin typeface="Garamond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2" name="TextBox 91"/>
              <p:cNvSpPr txBox="1"/>
              <p:nvPr/>
            </p:nvSpPr>
            <p:spPr>
              <a:xfrm>
                <a:off x="2345008" y="1551674"/>
                <a:ext cx="1535805" cy="3435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600" dirty="0">
                          <a:latin typeface="Lucida Calligraphy" pitchFamily="66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1600" baseline="-25000" dirty="0">
                          <a:latin typeface="Garamond" pitchFamily="18" charset="0"/>
                        </a:rPr>
                        <m:t>comp</m:t>
                      </m:r>
                      <m:r>
                        <a:rPr lang="en-US" sz="1600" i="1">
                          <a:latin typeface="Cambria Math"/>
                        </a:rPr>
                        <m:t>⊗</m:t>
                      </m:r>
                      <m:r>
                        <m:rPr>
                          <m:nor/>
                        </m:rPr>
                        <a:rPr lang="en-US" sz="1600" dirty="0">
                          <a:latin typeface="Lucida Calligraphy" pitchFamily="66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1600" baseline="-25000" dirty="0">
                          <a:latin typeface="Garamond" pitchFamily="18" charset="0"/>
                        </a:rPr>
                        <m:t>clock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5008" y="1551674"/>
                <a:ext cx="1535805" cy="343556"/>
              </a:xfrm>
              <a:prstGeom prst="rect">
                <a:avLst/>
              </a:prstGeom>
              <a:blipFill rotWithShape="1">
                <a:blip r:embed="rId2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TextBox 94"/>
          <p:cNvSpPr txBox="1"/>
          <p:nvPr/>
        </p:nvSpPr>
        <p:spPr>
          <a:xfrm>
            <a:off x="3309729" y="2116781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m </a:t>
            </a:r>
            <a:r>
              <a:rPr lang="en-US" dirty="0" err="1" smtClean="0">
                <a:solidFill>
                  <a:schemeClr val="accent1"/>
                </a:solidFill>
                <a:latin typeface="Garamond" pitchFamily="18" charset="0"/>
              </a:rPr>
              <a:t>qubits</a:t>
            </a:r>
            <a:endParaRPr lang="en-US" dirty="0">
              <a:solidFill>
                <a:schemeClr val="accent1"/>
              </a:solidFill>
              <a:latin typeface="Garamond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209800" y="2116781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n </a:t>
            </a:r>
            <a:r>
              <a:rPr lang="en-US" dirty="0" err="1" smtClean="0">
                <a:solidFill>
                  <a:schemeClr val="accent1"/>
                </a:solidFill>
                <a:latin typeface="Garamond" pitchFamily="18" charset="0"/>
              </a:rPr>
              <a:t>qubits</a:t>
            </a:r>
            <a:endParaRPr lang="en-US" dirty="0">
              <a:solidFill>
                <a:schemeClr val="accent1"/>
              </a:solidFill>
              <a:latin typeface="Garamond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95400" y="391180"/>
            <a:ext cx="67485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4F81BD"/>
                </a:solidFill>
                <a:latin typeface="Garamond" pitchFamily="18" charset="0"/>
              </a:rPr>
              <a:t>E</a:t>
            </a:r>
            <a:r>
              <a:rPr lang="en-US" sz="2800" dirty="0">
                <a:solidFill>
                  <a:srgbClr val="4F81BD"/>
                </a:solidFill>
                <a:latin typeface="Garamond" pitchFamily="18" charset="0"/>
              </a:rPr>
              <a:t>xample </a:t>
            </a:r>
            <a:r>
              <a:rPr lang="en-US" sz="2800" dirty="0" smtClean="0">
                <a:solidFill>
                  <a:srgbClr val="4F81BD"/>
                </a:solidFill>
                <a:latin typeface="Garamond" pitchFamily="18" charset="0"/>
              </a:rPr>
              <a:t>part 2: Clock construction</a:t>
            </a:r>
            <a:r>
              <a:rPr lang="en-US" sz="2800" baseline="-25000" dirty="0" smtClean="0">
                <a:solidFill>
                  <a:srgbClr val="4F81BD"/>
                </a:solidFill>
                <a:latin typeface="Garamond" pitchFamily="18" charset="0"/>
              </a:rPr>
              <a:t> </a:t>
            </a:r>
            <a:r>
              <a:rPr lang="en-US" sz="2800" dirty="0" smtClean="0">
                <a:solidFill>
                  <a:srgbClr val="4F81BD"/>
                </a:solidFill>
                <a:latin typeface="Garamond" pitchFamily="18" charset="0"/>
              </a:rPr>
              <a:t>[</a:t>
            </a:r>
            <a:r>
              <a:rPr lang="en-US" sz="2800" dirty="0" err="1" smtClean="0">
                <a:solidFill>
                  <a:srgbClr val="4F81BD"/>
                </a:solidFill>
                <a:latin typeface="Garamond" pitchFamily="18" charset="0"/>
              </a:rPr>
              <a:t>Kitaev</a:t>
            </a:r>
            <a:r>
              <a:rPr lang="en-US" sz="2800" dirty="0" smtClean="0">
                <a:solidFill>
                  <a:srgbClr val="4F81BD"/>
                </a:solidFill>
                <a:latin typeface="Garamond" pitchFamily="18" charset="0"/>
              </a:rPr>
              <a:t> 99]</a:t>
            </a:r>
            <a:br>
              <a:rPr lang="en-US" sz="2800" dirty="0" smtClean="0">
                <a:solidFill>
                  <a:srgbClr val="4F81BD"/>
                </a:solidFill>
                <a:latin typeface="Garamond" pitchFamily="18" charset="0"/>
              </a:rPr>
            </a:br>
            <a:r>
              <a:rPr lang="en-US" sz="2800" dirty="0" smtClean="0">
                <a:solidFill>
                  <a:srgbClr val="4F81BD"/>
                </a:solidFill>
                <a:latin typeface="Garamond" pitchFamily="18" charset="0"/>
              </a:rPr>
              <a:t>            </a:t>
            </a:r>
            <a:endParaRPr lang="en-US" sz="2800" baseline="-25000" dirty="0">
              <a:solidFill>
                <a:srgbClr val="4F81BD"/>
              </a:solidFill>
              <a:latin typeface="Garamond" pitchFamily="18" charset="0"/>
            </a:endParaRPr>
          </a:p>
        </p:txBody>
      </p:sp>
      <p:sp>
        <p:nvSpPr>
          <p:cNvPr id="25" name="Left Brace 24"/>
          <p:cNvSpPr/>
          <p:nvPr/>
        </p:nvSpPr>
        <p:spPr>
          <a:xfrm rot="16200000">
            <a:off x="2554773" y="1767937"/>
            <a:ext cx="304800" cy="55586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eft Brace 31"/>
          <p:cNvSpPr/>
          <p:nvPr/>
        </p:nvSpPr>
        <p:spPr>
          <a:xfrm rot="16200000">
            <a:off x="3386859" y="1784118"/>
            <a:ext cx="304800" cy="55586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7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>
                <a:off x="914400" y="2743200"/>
                <a:ext cx="4970554" cy="783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𝐾𝑖𝑡𝑎𝑒𝑣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=1⊗</m:t>
                      </m:r>
                      <m:nary>
                        <m:naryPr>
                          <m:chr m:val="∑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−1</m:t>
                          </m:r>
                        </m:sup>
                        <m:e>
                          <m:d>
                            <m:dPr>
                              <m:begChr m:val="|"/>
                              <m:endChr m:val="〉"/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01</m:t>
                              </m:r>
                            </m:e>
                          </m:d>
                          <m:r>
                            <a:rPr lang="en-US" sz="1600" b="0" i="1" smtClean="0">
                              <a:latin typeface="Cambria Math"/>
                            </a:rPr>
                            <m:t>〈01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|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</m:e>
                      </m:nary>
                      <m:r>
                        <a:rPr lang="en-US" sz="16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𝑠𝑖𝑚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743200"/>
                <a:ext cx="4970554" cy="78399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TextBox 90"/>
          <p:cNvSpPr txBox="1"/>
          <p:nvPr/>
        </p:nvSpPr>
        <p:spPr>
          <a:xfrm>
            <a:off x="152400" y="1611868"/>
            <a:ext cx="1518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Garamond" pitchFamily="18" charset="0"/>
              </a:rPr>
              <a:t>Hilbert space</a:t>
            </a:r>
            <a:endParaRPr lang="en-US" b="1" dirty="0">
              <a:solidFill>
                <a:schemeClr val="accent1"/>
              </a:solidFill>
              <a:latin typeface="Garamond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2" name="TextBox 91"/>
              <p:cNvSpPr txBox="1"/>
              <p:nvPr/>
            </p:nvSpPr>
            <p:spPr>
              <a:xfrm>
                <a:off x="2345008" y="1551674"/>
                <a:ext cx="1535805" cy="3435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600" dirty="0">
                          <a:latin typeface="Lucida Calligraphy" pitchFamily="66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1600" baseline="-25000" dirty="0">
                          <a:latin typeface="Garamond" pitchFamily="18" charset="0"/>
                        </a:rPr>
                        <m:t>comp</m:t>
                      </m:r>
                      <m:r>
                        <a:rPr lang="en-US" sz="1600" i="1">
                          <a:latin typeface="Cambria Math"/>
                        </a:rPr>
                        <m:t>⊗</m:t>
                      </m:r>
                      <m:r>
                        <m:rPr>
                          <m:nor/>
                        </m:rPr>
                        <a:rPr lang="en-US" sz="1600" dirty="0">
                          <a:latin typeface="Lucida Calligraphy" pitchFamily="66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1600" baseline="-25000" dirty="0">
                          <a:latin typeface="Garamond" pitchFamily="18" charset="0"/>
                        </a:rPr>
                        <m:t>clock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5008" y="1551674"/>
                <a:ext cx="1535805" cy="343556"/>
              </a:xfrm>
              <a:prstGeom prst="rect">
                <a:avLst/>
              </a:prstGeom>
              <a:blipFill rotWithShape="1">
                <a:blip r:embed="rId3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TextBox 94"/>
          <p:cNvSpPr txBox="1"/>
          <p:nvPr/>
        </p:nvSpPr>
        <p:spPr>
          <a:xfrm>
            <a:off x="3309729" y="2116781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m </a:t>
            </a:r>
            <a:r>
              <a:rPr lang="en-US" dirty="0" err="1" smtClean="0">
                <a:solidFill>
                  <a:schemeClr val="accent1"/>
                </a:solidFill>
                <a:latin typeface="Garamond" pitchFamily="18" charset="0"/>
              </a:rPr>
              <a:t>qubits</a:t>
            </a:r>
            <a:endParaRPr lang="en-US" dirty="0">
              <a:solidFill>
                <a:schemeClr val="accent1"/>
              </a:solidFill>
              <a:latin typeface="Garamond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209800" y="2116781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n </a:t>
            </a:r>
            <a:r>
              <a:rPr lang="en-US" dirty="0" err="1" smtClean="0">
                <a:solidFill>
                  <a:schemeClr val="accent1"/>
                </a:solidFill>
                <a:latin typeface="Garamond" pitchFamily="18" charset="0"/>
              </a:rPr>
              <a:t>qubits</a:t>
            </a:r>
            <a:endParaRPr lang="en-US" dirty="0">
              <a:solidFill>
                <a:schemeClr val="accent1"/>
              </a:solidFill>
              <a:latin typeface="Garamond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152400" y="2983451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Garamond" pitchFamily="18" charset="0"/>
              </a:rPr>
              <a:t>Hamiltonian</a:t>
            </a:r>
            <a:endParaRPr lang="en-US" b="1" dirty="0">
              <a:solidFill>
                <a:schemeClr val="accent1"/>
              </a:solidFill>
              <a:latin typeface="Garamond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95400" y="391180"/>
            <a:ext cx="6689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4F81BD"/>
                </a:solidFill>
                <a:latin typeface="Garamond" pitchFamily="18" charset="0"/>
              </a:rPr>
              <a:t>E</a:t>
            </a:r>
            <a:r>
              <a:rPr lang="en-US" sz="2800" dirty="0">
                <a:solidFill>
                  <a:srgbClr val="4F81BD"/>
                </a:solidFill>
                <a:latin typeface="Garamond" pitchFamily="18" charset="0"/>
              </a:rPr>
              <a:t>xample </a:t>
            </a:r>
            <a:r>
              <a:rPr lang="en-US" sz="2800" dirty="0" smtClean="0">
                <a:solidFill>
                  <a:srgbClr val="4F81BD"/>
                </a:solidFill>
                <a:latin typeface="Garamond" pitchFamily="18" charset="0"/>
              </a:rPr>
              <a:t>part 2: Clock construction</a:t>
            </a:r>
            <a:r>
              <a:rPr lang="en-US" sz="2800" baseline="-25000" dirty="0" smtClean="0">
                <a:solidFill>
                  <a:srgbClr val="4F81BD"/>
                </a:solidFill>
                <a:latin typeface="Garamond" pitchFamily="18" charset="0"/>
              </a:rPr>
              <a:t> </a:t>
            </a:r>
            <a:r>
              <a:rPr lang="en-US" sz="2800" dirty="0" smtClean="0">
                <a:solidFill>
                  <a:srgbClr val="4F81BD"/>
                </a:solidFill>
                <a:latin typeface="Garamond" pitchFamily="18" charset="0"/>
              </a:rPr>
              <a:t>[</a:t>
            </a:r>
            <a:r>
              <a:rPr lang="en-US" sz="2800" dirty="0" err="1" smtClean="0">
                <a:solidFill>
                  <a:srgbClr val="4F81BD"/>
                </a:solidFill>
                <a:latin typeface="Garamond" pitchFamily="18" charset="0"/>
              </a:rPr>
              <a:t>Kitaev</a:t>
            </a:r>
            <a:r>
              <a:rPr lang="en-US" sz="2800" dirty="0" smtClean="0">
                <a:solidFill>
                  <a:srgbClr val="4F81BD"/>
                </a:solidFill>
                <a:latin typeface="Garamond" pitchFamily="18" charset="0"/>
              </a:rPr>
              <a:t> 99]</a:t>
            </a:r>
            <a:endParaRPr lang="en-US" sz="2800" baseline="-25000" dirty="0">
              <a:solidFill>
                <a:srgbClr val="4F81BD"/>
              </a:solidFill>
              <a:latin typeface="Garamond" pitchFamily="18" charset="0"/>
            </a:endParaRPr>
          </a:p>
        </p:txBody>
      </p:sp>
      <p:sp>
        <p:nvSpPr>
          <p:cNvPr id="25" name="Left Brace 24"/>
          <p:cNvSpPr/>
          <p:nvPr/>
        </p:nvSpPr>
        <p:spPr>
          <a:xfrm rot="16200000">
            <a:off x="2554773" y="1767937"/>
            <a:ext cx="304800" cy="55586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5086992" y="2699266"/>
            <a:ext cx="628008" cy="3010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545607" y="2383393"/>
            <a:ext cx="2667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A sum of 5-local projectors</a:t>
            </a:r>
            <a:endParaRPr lang="en-US" dirty="0">
              <a:solidFill>
                <a:schemeClr val="accent1"/>
              </a:solidFill>
              <a:latin typeface="Garamond" pitchFamily="18" charset="0"/>
            </a:endParaRPr>
          </a:p>
        </p:txBody>
      </p:sp>
      <p:sp>
        <p:nvSpPr>
          <p:cNvPr id="32" name="Left Brace 31"/>
          <p:cNvSpPr/>
          <p:nvPr/>
        </p:nvSpPr>
        <p:spPr>
          <a:xfrm rot="16200000">
            <a:off x="3386859" y="1784118"/>
            <a:ext cx="304800" cy="55586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44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>
                <a:off x="914400" y="2743200"/>
                <a:ext cx="4970554" cy="783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𝐾𝑖𝑡𝑎𝑒𝑣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=1⊗</m:t>
                      </m:r>
                      <m:nary>
                        <m:naryPr>
                          <m:chr m:val="∑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−1</m:t>
                          </m:r>
                        </m:sup>
                        <m:e>
                          <m:d>
                            <m:dPr>
                              <m:begChr m:val="|"/>
                              <m:endChr m:val="〉"/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01</m:t>
                              </m:r>
                            </m:e>
                          </m:d>
                          <m:r>
                            <a:rPr lang="en-US" sz="1600" b="0" i="1" smtClean="0">
                              <a:latin typeface="Cambria Math"/>
                            </a:rPr>
                            <m:t>〈01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|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</m:e>
                      </m:nary>
                      <m:r>
                        <a:rPr lang="en-US" sz="16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𝑠𝑖𝑚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743200"/>
                <a:ext cx="4970554" cy="78399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1981200" y="3882509"/>
                <a:ext cx="28825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tx1"/>
                    </a:solidFill>
                    <a:latin typeface="Garamond" pitchFamily="18" charset="0"/>
                  </a:rPr>
                  <a:t>Nullspace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dirty="0">
                        <a:solidFill>
                          <a:schemeClr val="tx1"/>
                        </a:solidFill>
                        <a:latin typeface="Garamond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b="1" baseline="-25000" dirty="0">
                        <a:solidFill>
                          <a:schemeClr val="tx1"/>
                        </a:solidFill>
                        <a:latin typeface="Garamond" pitchFamily="18" charset="0"/>
                      </a:rPr>
                      <m:t>clock</m:t>
                    </m:r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latin typeface="Garamond" pitchFamily="18" charset="0"/>
                  </a:rPr>
                  <a:t> spanned by</a:t>
                </a:r>
                <a:endParaRPr lang="en-US" b="1" dirty="0">
                  <a:solidFill>
                    <a:schemeClr val="tx1"/>
                  </a:solidFill>
                  <a:latin typeface="Garamond" pitchFamily="18" charset="0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3882509"/>
                <a:ext cx="2882520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1691" t="-6667" r="-634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TextBox 90"/>
          <p:cNvSpPr txBox="1"/>
          <p:nvPr/>
        </p:nvSpPr>
        <p:spPr>
          <a:xfrm>
            <a:off x="152400" y="1611868"/>
            <a:ext cx="1518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Garamond" pitchFamily="18" charset="0"/>
              </a:rPr>
              <a:t>Hilbert space</a:t>
            </a:r>
            <a:endParaRPr lang="en-US" b="1" dirty="0">
              <a:solidFill>
                <a:schemeClr val="accent1"/>
              </a:solidFill>
              <a:latin typeface="Garamond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2" name="TextBox 91"/>
              <p:cNvSpPr txBox="1"/>
              <p:nvPr/>
            </p:nvSpPr>
            <p:spPr>
              <a:xfrm>
                <a:off x="2345008" y="1551674"/>
                <a:ext cx="1535805" cy="3435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600" dirty="0">
                          <a:latin typeface="Lucida Calligraphy" pitchFamily="66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1600" baseline="-25000" dirty="0">
                          <a:latin typeface="Garamond" pitchFamily="18" charset="0"/>
                        </a:rPr>
                        <m:t>comp</m:t>
                      </m:r>
                      <m:r>
                        <a:rPr lang="en-US" sz="1600" i="1">
                          <a:latin typeface="Cambria Math"/>
                        </a:rPr>
                        <m:t>⊗</m:t>
                      </m:r>
                      <m:r>
                        <m:rPr>
                          <m:nor/>
                        </m:rPr>
                        <a:rPr lang="en-US" sz="1600" dirty="0">
                          <a:latin typeface="Lucida Calligraphy" pitchFamily="66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1600" baseline="-25000" dirty="0">
                          <a:latin typeface="Garamond" pitchFamily="18" charset="0"/>
                        </a:rPr>
                        <m:t>clock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5008" y="1551674"/>
                <a:ext cx="1535805" cy="343556"/>
              </a:xfrm>
              <a:prstGeom prst="rect">
                <a:avLst/>
              </a:prstGeom>
              <a:blipFill rotWithShape="1">
                <a:blip r:embed="rId4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TextBox 94"/>
          <p:cNvSpPr txBox="1"/>
          <p:nvPr/>
        </p:nvSpPr>
        <p:spPr>
          <a:xfrm>
            <a:off x="3309729" y="2116781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m </a:t>
            </a:r>
            <a:r>
              <a:rPr lang="en-US" dirty="0" err="1" smtClean="0">
                <a:solidFill>
                  <a:schemeClr val="accent1"/>
                </a:solidFill>
                <a:latin typeface="Garamond" pitchFamily="18" charset="0"/>
              </a:rPr>
              <a:t>qubits</a:t>
            </a:r>
            <a:endParaRPr lang="en-US" dirty="0">
              <a:solidFill>
                <a:schemeClr val="accent1"/>
              </a:solidFill>
              <a:latin typeface="Garamond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209800" y="2116781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n </a:t>
            </a:r>
            <a:r>
              <a:rPr lang="en-US" dirty="0" err="1" smtClean="0">
                <a:solidFill>
                  <a:schemeClr val="accent1"/>
                </a:solidFill>
                <a:latin typeface="Garamond" pitchFamily="18" charset="0"/>
              </a:rPr>
              <a:t>qubits</a:t>
            </a:r>
            <a:endParaRPr lang="en-US" dirty="0">
              <a:solidFill>
                <a:schemeClr val="accent1"/>
              </a:solidFill>
              <a:latin typeface="Garamond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8" name="TextBox 97"/>
              <p:cNvSpPr txBox="1"/>
              <p:nvPr/>
            </p:nvSpPr>
            <p:spPr>
              <a:xfrm>
                <a:off x="4800600" y="3886200"/>
                <a:ext cx="339189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〉"/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/>
                                </a:rPr>
                                <m:t>t</m:t>
                              </m:r>
                            </m:e>
                          </m:d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en-US" sz="1600" b="0" i="0" smtClean="0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〉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111…1000…0</m:t>
                          </m:r>
                        </m:e>
                      </m:d>
                      <m:r>
                        <a:rPr lang="en-US" sz="1600" b="0" i="0" smtClean="0">
                          <a:latin typeface="Cambria Math"/>
                        </a:rPr>
                        <m:t> ,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/>
                        </a:rPr>
                        <m:t>t</m:t>
                      </m:r>
                      <m:r>
                        <a:rPr lang="en-US" sz="1600" b="0" i="0" smtClean="0">
                          <a:latin typeface="Cambria Math"/>
                        </a:rPr>
                        <m:t>=0,…,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/>
                        </a:rPr>
                        <m:t>m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3886200"/>
                <a:ext cx="3391891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Left Brace 98"/>
          <p:cNvSpPr/>
          <p:nvPr/>
        </p:nvSpPr>
        <p:spPr>
          <a:xfrm rot="16200000">
            <a:off x="5732556" y="3948806"/>
            <a:ext cx="304800" cy="76200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0" name="TextBox 99"/>
              <p:cNvSpPr txBox="1"/>
              <p:nvPr/>
            </p:nvSpPr>
            <p:spPr>
              <a:xfrm>
                <a:off x="5717666" y="4385846"/>
                <a:ext cx="31790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7666" y="4385846"/>
                <a:ext cx="317908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Left Brace 100"/>
          <p:cNvSpPr/>
          <p:nvPr/>
        </p:nvSpPr>
        <p:spPr>
          <a:xfrm rot="16200000">
            <a:off x="6494560" y="3948806"/>
            <a:ext cx="304800" cy="76200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TextBox 101"/>
              <p:cNvSpPr txBox="1"/>
              <p:nvPr/>
            </p:nvSpPr>
            <p:spPr>
              <a:xfrm>
                <a:off x="6265959" y="4385846"/>
                <a:ext cx="73802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𝑚</m:t>
                      </m:r>
                      <m:r>
                        <a:rPr lang="en-US" sz="1600" b="0" i="1" smtClean="0">
                          <a:latin typeface="Cambria Math"/>
                        </a:rPr>
                        <m:t>−</m:t>
                      </m:r>
                      <m:r>
                        <a:rPr lang="en-US" sz="16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5959" y="4385846"/>
                <a:ext cx="738023" cy="3385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TextBox 102"/>
          <p:cNvSpPr txBox="1"/>
          <p:nvPr/>
        </p:nvSpPr>
        <p:spPr>
          <a:xfrm>
            <a:off x="152400" y="2983451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Garamond" pitchFamily="18" charset="0"/>
              </a:rPr>
              <a:t>Hamiltonian</a:t>
            </a:r>
            <a:endParaRPr lang="en-US" b="1" dirty="0">
              <a:solidFill>
                <a:schemeClr val="accent1"/>
              </a:solidFill>
              <a:latin typeface="Garamond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95400" y="391180"/>
            <a:ext cx="6689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4F81BD"/>
                </a:solidFill>
                <a:latin typeface="Garamond" pitchFamily="18" charset="0"/>
              </a:rPr>
              <a:t>E</a:t>
            </a:r>
            <a:r>
              <a:rPr lang="en-US" sz="2800" dirty="0">
                <a:solidFill>
                  <a:srgbClr val="4F81BD"/>
                </a:solidFill>
                <a:latin typeface="Garamond" pitchFamily="18" charset="0"/>
              </a:rPr>
              <a:t>xample </a:t>
            </a:r>
            <a:r>
              <a:rPr lang="en-US" sz="2800" dirty="0" smtClean="0">
                <a:solidFill>
                  <a:srgbClr val="4F81BD"/>
                </a:solidFill>
                <a:latin typeface="Garamond" pitchFamily="18" charset="0"/>
              </a:rPr>
              <a:t>part 2: Clock construction</a:t>
            </a:r>
            <a:r>
              <a:rPr lang="en-US" sz="2800" baseline="-25000" dirty="0" smtClean="0">
                <a:solidFill>
                  <a:srgbClr val="4F81BD"/>
                </a:solidFill>
                <a:latin typeface="Garamond" pitchFamily="18" charset="0"/>
              </a:rPr>
              <a:t> </a:t>
            </a:r>
            <a:r>
              <a:rPr lang="en-US" sz="2800" dirty="0" smtClean="0">
                <a:solidFill>
                  <a:srgbClr val="4F81BD"/>
                </a:solidFill>
                <a:latin typeface="Garamond" pitchFamily="18" charset="0"/>
              </a:rPr>
              <a:t>[</a:t>
            </a:r>
            <a:r>
              <a:rPr lang="en-US" sz="2800" dirty="0" err="1" smtClean="0">
                <a:solidFill>
                  <a:srgbClr val="4F81BD"/>
                </a:solidFill>
                <a:latin typeface="Garamond" pitchFamily="18" charset="0"/>
              </a:rPr>
              <a:t>Kitaev</a:t>
            </a:r>
            <a:r>
              <a:rPr lang="en-US" sz="2800" dirty="0" smtClean="0">
                <a:solidFill>
                  <a:srgbClr val="4F81BD"/>
                </a:solidFill>
                <a:latin typeface="Garamond" pitchFamily="18" charset="0"/>
              </a:rPr>
              <a:t> 99]</a:t>
            </a:r>
            <a:endParaRPr lang="en-US" sz="2800" baseline="-25000" dirty="0">
              <a:solidFill>
                <a:srgbClr val="4F81BD"/>
              </a:solidFill>
              <a:latin typeface="Garamond" pitchFamily="18" charset="0"/>
            </a:endParaRPr>
          </a:p>
        </p:txBody>
      </p:sp>
      <p:sp>
        <p:nvSpPr>
          <p:cNvPr id="25" name="Left Brace 24"/>
          <p:cNvSpPr/>
          <p:nvPr/>
        </p:nvSpPr>
        <p:spPr>
          <a:xfrm rot="16200000">
            <a:off x="2554773" y="1767937"/>
            <a:ext cx="304800" cy="55586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5086992" y="2699266"/>
            <a:ext cx="628008" cy="3010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545607" y="2383393"/>
            <a:ext cx="2667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A sum of 5-local projectors</a:t>
            </a:r>
            <a:endParaRPr lang="en-US" dirty="0">
              <a:solidFill>
                <a:schemeClr val="accent1"/>
              </a:solidFill>
              <a:latin typeface="Garamond" pitchFamily="18" charset="0"/>
            </a:endParaRPr>
          </a:p>
        </p:txBody>
      </p:sp>
      <p:sp>
        <p:nvSpPr>
          <p:cNvPr id="31" name="Left Brace 30"/>
          <p:cNvSpPr/>
          <p:nvPr/>
        </p:nvSpPr>
        <p:spPr>
          <a:xfrm rot="16200000">
            <a:off x="3427091" y="3058594"/>
            <a:ext cx="304800" cy="124200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eft Brace 31"/>
          <p:cNvSpPr/>
          <p:nvPr/>
        </p:nvSpPr>
        <p:spPr>
          <a:xfrm rot="16200000">
            <a:off x="3386859" y="1784118"/>
            <a:ext cx="304800" cy="55586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78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>
                <a:off x="914400" y="2743200"/>
                <a:ext cx="4970554" cy="783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𝐾𝑖𝑡𝑎𝑒𝑣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=1⊗</m:t>
                      </m:r>
                      <m:nary>
                        <m:naryPr>
                          <m:chr m:val="∑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−1</m:t>
                          </m:r>
                        </m:sup>
                        <m:e>
                          <m:d>
                            <m:dPr>
                              <m:begChr m:val="|"/>
                              <m:endChr m:val="〉"/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01</m:t>
                              </m:r>
                            </m:e>
                          </m:d>
                          <m:r>
                            <a:rPr lang="en-US" sz="1600" b="0" i="1" smtClean="0">
                              <a:latin typeface="Cambria Math"/>
                            </a:rPr>
                            <m:t>〈01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|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</m:e>
                      </m:nary>
                      <m:r>
                        <a:rPr lang="en-US" sz="16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𝑠𝑖𝑚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743200"/>
                <a:ext cx="4970554" cy="78399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2677531" y="5272392"/>
                <a:ext cx="2931765" cy="5262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𝑠𝑖𝑚</m:t>
                          </m:r>
                        </m:sub>
                      </m:sSub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>
                                  <a:latin typeface="Cambria Math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sz="1600" dirty="0">
                              <a:latin typeface="Lucida Calligraphy" pitchFamily="66" charset="0"/>
                            </a:rPr>
                            <m:t>H</m:t>
                          </m:r>
                          <m:r>
                            <m:rPr>
                              <m:nor/>
                            </m:rPr>
                            <a:rPr lang="en-US" sz="1600" baseline="-25000" dirty="0">
                              <a:latin typeface="Garamond" pitchFamily="18" charset="0"/>
                            </a:rPr>
                            <m:t>comp</m:t>
                          </m:r>
                          <m:r>
                            <a:rPr lang="en-US" sz="1600" i="1">
                              <a:latin typeface="Cambria Math"/>
                            </a:rPr>
                            <m:t>⊗</m:t>
                          </m:r>
                          <m:r>
                            <m:rPr>
                              <m:nor/>
                            </m:rPr>
                            <a:rPr lang="en-US" sz="1600" dirty="0">
                              <a:latin typeface="Lucida Calligraphy" pitchFamily="66" charset="0"/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en-US" sz="1600" baseline="-25000" dirty="0">
                              <a:latin typeface="Garamond" pitchFamily="18" charset="0"/>
                            </a:rPr>
                            <m:t>clock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𝐹𝑒𝑦𝑛𝑚𝑎𝑛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7531" y="5272392"/>
                <a:ext cx="2931765" cy="526234"/>
              </a:xfrm>
              <a:prstGeom prst="rect">
                <a:avLst/>
              </a:prstGeom>
              <a:blipFill rotWithShape="1">
                <a:blip r:embed="rId3"/>
                <a:stretch>
                  <a:fillRect l="-3326" t="-144186" b="-20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1981200" y="3882509"/>
                <a:ext cx="28825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tx1"/>
                    </a:solidFill>
                    <a:latin typeface="Garamond" pitchFamily="18" charset="0"/>
                  </a:rPr>
                  <a:t>Nullspace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dirty="0">
                        <a:solidFill>
                          <a:schemeClr val="tx1"/>
                        </a:solidFill>
                        <a:latin typeface="Garamond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b="1" baseline="-25000" dirty="0">
                        <a:solidFill>
                          <a:schemeClr val="tx1"/>
                        </a:solidFill>
                        <a:latin typeface="Garamond" pitchFamily="18" charset="0"/>
                      </a:rPr>
                      <m:t>clock</m:t>
                    </m:r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latin typeface="Garamond" pitchFamily="18" charset="0"/>
                  </a:rPr>
                  <a:t> spanned by</a:t>
                </a:r>
                <a:endParaRPr lang="en-US" b="1" dirty="0">
                  <a:solidFill>
                    <a:schemeClr val="tx1"/>
                  </a:solidFill>
                  <a:latin typeface="Garamond" pitchFamily="18" charset="0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3882509"/>
                <a:ext cx="2882520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1691" t="-6667" r="-634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2" name="TextBox 81"/>
              <p:cNvSpPr txBox="1"/>
              <p:nvPr/>
            </p:nvSpPr>
            <p:spPr>
              <a:xfrm>
                <a:off x="228600" y="4953000"/>
                <a:ext cx="25602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𝒔𝒊𝒎</m:t>
                        </m:r>
                      </m:sub>
                    </m:sSub>
                  </m:oMath>
                </a14:m>
                <a:r>
                  <a:rPr lang="en-US" b="1" dirty="0" smtClean="0">
                    <a:solidFill>
                      <a:schemeClr val="accent1"/>
                    </a:solidFill>
                    <a:latin typeface="Garamond" pitchFamily="18" charset="0"/>
                  </a:rPr>
                  <a:t> is designed so that</a:t>
                </a:r>
                <a:endParaRPr lang="en-US" b="1" dirty="0">
                  <a:solidFill>
                    <a:schemeClr val="accent1"/>
                  </a:solidFill>
                  <a:latin typeface="Garamond" pitchFamily="18" charset="0"/>
                </a:endParaRPr>
              </a:p>
            </p:txBody>
          </p:sp>
        </mc:Choice>
        <mc:Fallback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953000"/>
                <a:ext cx="2560253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6667" r="-119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228600" y="5948862"/>
                <a:ext cx="7726793" cy="3947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1"/>
                    </a:solidFill>
                    <a:latin typeface="Garamond" pitchFamily="18" charset="0"/>
                  </a:rPr>
                  <a:t>This implies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𝑲𝒊𝒕𝒂𝒆𝒗</m:t>
                        </m:r>
                      </m:sub>
                    </m:sSub>
                  </m:oMath>
                </a14:m>
                <a:r>
                  <a:rPr lang="en-US" b="1" dirty="0" smtClean="0">
                    <a:solidFill>
                      <a:schemeClr val="accent1"/>
                    </a:solidFill>
                    <a:latin typeface="Garamond" pitchFamily="18" charset="0"/>
                  </a:rPr>
                  <a:t>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Garamond" pitchFamily="18" charset="0"/>
                  </a:rPr>
                  <a:t>has the same </a:t>
                </a:r>
                <a:r>
                  <a:rPr lang="en-US" b="1" dirty="0" err="1" smtClean="0">
                    <a:solidFill>
                      <a:schemeClr val="accent1"/>
                    </a:solidFill>
                    <a:latin typeface="Garamond" pitchFamily="18" charset="0"/>
                  </a:rPr>
                  <a:t>nullspace</a:t>
                </a:r>
                <a:r>
                  <a:rPr lang="en-US" b="1" dirty="0" smtClean="0">
                    <a:solidFill>
                      <a:schemeClr val="accent1"/>
                    </a:solidFill>
                    <a:latin typeface="Garamond" pitchFamily="18" charset="0"/>
                  </a:rPr>
                  <a:t>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𝑭𝒆𝒚𝒏𝒎𝒂𝒏</m:t>
                        </m:r>
                      </m:sub>
                    </m:sSub>
                  </m:oMath>
                </a14:m>
                <a:endParaRPr lang="en-US" b="1" dirty="0">
                  <a:latin typeface="Garamond" pitchFamily="18" charset="0"/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948862"/>
                <a:ext cx="7726793" cy="394788"/>
              </a:xfrm>
              <a:prstGeom prst="rect">
                <a:avLst/>
              </a:prstGeom>
              <a:blipFill rotWithShape="1">
                <a:blip r:embed="rId6"/>
                <a:stretch>
                  <a:fillRect l="-710" t="-4615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TextBox 90"/>
          <p:cNvSpPr txBox="1"/>
          <p:nvPr/>
        </p:nvSpPr>
        <p:spPr>
          <a:xfrm>
            <a:off x="152400" y="1611868"/>
            <a:ext cx="1518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Garamond" pitchFamily="18" charset="0"/>
              </a:rPr>
              <a:t>Hilbert space</a:t>
            </a:r>
            <a:endParaRPr lang="en-US" b="1" dirty="0">
              <a:solidFill>
                <a:schemeClr val="accent1"/>
              </a:solidFill>
              <a:latin typeface="Garamond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2" name="TextBox 91"/>
              <p:cNvSpPr txBox="1"/>
              <p:nvPr/>
            </p:nvSpPr>
            <p:spPr>
              <a:xfrm>
                <a:off x="2345008" y="1551674"/>
                <a:ext cx="1535805" cy="3435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600" dirty="0">
                          <a:latin typeface="Lucida Calligraphy" pitchFamily="66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1600" baseline="-25000" dirty="0">
                          <a:latin typeface="Garamond" pitchFamily="18" charset="0"/>
                        </a:rPr>
                        <m:t>comp</m:t>
                      </m:r>
                      <m:r>
                        <a:rPr lang="en-US" sz="1600" i="1">
                          <a:latin typeface="Cambria Math"/>
                        </a:rPr>
                        <m:t>⊗</m:t>
                      </m:r>
                      <m:r>
                        <m:rPr>
                          <m:nor/>
                        </m:rPr>
                        <a:rPr lang="en-US" sz="1600" dirty="0">
                          <a:latin typeface="Lucida Calligraphy" pitchFamily="66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1600" baseline="-25000" dirty="0">
                          <a:latin typeface="Garamond" pitchFamily="18" charset="0"/>
                        </a:rPr>
                        <m:t>clock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5008" y="1551674"/>
                <a:ext cx="1535805" cy="343556"/>
              </a:xfrm>
              <a:prstGeom prst="rect">
                <a:avLst/>
              </a:prstGeom>
              <a:blipFill rotWithShape="1">
                <a:blip r:embed="rId7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TextBox 94"/>
          <p:cNvSpPr txBox="1"/>
          <p:nvPr/>
        </p:nvSpPr>
        <p:spPr>
          <a:xfrm>
            <a:off x="3309729" y="2116781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m </a:t>
            </a:r>
            <a:r>
              <a:rPr lang="en-US" dirty="0" err="1" smtClean="0">
                <a:solidFill>
                  <a:schemeClr val="accent1"/>
                </a:solidFill>
                <a:latin typeface="Garamond" pitchFamily="18" charset="0"/>
              </a:rPr>
              <a:t>qubits</a:t>
            </a:r>
            <a:endParaRPr lang="en-US" dirty="0">
              <a:solidFill>
                <a:schemeClr val="accent1"/>
              </a:solidFill>
              <a:latin typeface="Garamond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209800" y="2116781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n </a:t>
            </a:r>
            <a:r>
              <a:rPr lang="en-US" dirty="0" err="1" smtClean="0">
                <a:solidFill>
                  <a:schemeClr val="accent1"/>
                </a:solidFill>
                <a:latin typeface="Garamond" pitchFamily="18" charset="0"/>
              </a:rPr>
              <a:t>qubits</a:t>
            </a:r>
            <a:endParaRPr lang="en-US" dirty="0">
              <a:solidFill>
                <a:schemeClr val="accent1"/>
              </a:solidFill>
              <a:latin typeface="Garamond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8" name="TextBox 97"/>
              <p:cNvSpPr txBox="1"/>
              <p:nvPr/>
            </p:nvSpPr>
            <p:spPr>
              <a:xfrm>
                <a:off x="4800600" y="3886200"/>
                <a:ext cx="339189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〉"/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/>
                                </a:rPr>
                                <m:t>t</m:t>
                              </m:r>
                            </m:e>
                          </m:d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en-US" sz="1600" b="0" i="0" smtClean="0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〉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111…1000…0</m:t>
                          </m:r>
                        </m:e>
                      </m:d>
                      <m:r>
                        <a:rPr lang="en-US" sz="1600" b="0" i="0" smtClean="0">
                          <a:latin typeface="Cambria Math"/>
                        </a:rPr>
                        <m:t> ,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/>
                        </a:rPr>
                        <m:t>t</m:t>
                      </m:r>
                      <m:r>
                        <a:rPr lang="en-US" sz="1600" b="0" i="0" smtClean="0">
                          <a:latin typeface="Cambria Math"/>
                        </a:rPr>
                        <m:t>=0,…,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/>
                        </a:rPr>
                        <m:t>m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3886200"/>
                <a:ext cx="3391891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Left Brace 98"/>
          <p:cNvSpPr/>
          <p:nvPr/>
        </p:nvSpPr>
        <p:spPr>
          <a:xfrm rot="16200000">
            <a:off x="5732556" y="3948806"/>
            <a:ext cx="304800" cy="76200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0" name="TextBox 99"/>
              <p:cNvSpPr txBox="1"/>
              <p:nvPr/>
            </p:nvSpPr>
            <p:spPr>
              <a:xfrm>
                <a:off x="5717666" y="4385846"/>
                <a:ext cx="31790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7666" y="4385846"/>
                <a:ext cx="317908" cy="33855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Left Brace 100"/>
          <p:cNvSpPr/>
          <p:nvPr/>
        </p:nvSpPr>
        <p:spPr>
          <a:xfrm rot="16200000">
            <a:off x="6494560" y="3948806"/>
            <a:ext cx="304800" cy="76200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TextBox 101"/>
              <p:cNvSpPr txBox="1"/>
              <p:nvPr/>
            </p:nvSpPr>
            <p:spPr>
              <a:xfrm>
                <a:off x="6265959" y="4385846"/>
                <a:ext cx="73802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𝑚</m:t>
                      </m:r>
                      <m:r>
                        <a:rPr lang="en-US" sz="1600" b="0" i="1" smtClean="0">
                          <a:latin typeface="Cambria Math"/>
                        </a:rPr>
                        <m:t>−</m:t>
                      </m:r>
                      <m:r>
                        <a:rPr lang="en-US" sz="16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5959" y="4385846"/>
                <a:ext cx="738023" cy="33855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TextBox 102"/>
          <p:cNvSpPr txBox="1"/>
          <p:nvPr/>
        </p:nvSpPr>
        <p:spPr>
          <a:xfrm>
            <a:off x="152400" y="2983451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Garamond" pitchFamily="18" charset="0"/>
              </a:rPr>
              <a:t>Hamiltonian</a:t>
            </a:r>
            <a:endParaRPr lang="en-US" b="1" dirty="0">
              <a:solidFill>
                <a:schemeClr val="accent1"/>
              </a:solidFill>
              <a:latin typeface="Garamond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95400" y="391180"/>
            <a:ext cx="6689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4F81BD"/>
                </a:solidFill>
                <a:latin typeface="Garamond" pitchFamily="18" charset="0"/>
              </a:rPr>
              <a:t>E</a:t>
            </a:r>
            <a:r>
              <a:rPr lang="en-US" sz="2800" dirty="0">
                <a:solidFill>
                  <a:srgbClr val="4F81BD"/>
                </a:solidFill>
                <a:latin typeface="Garamond" pitchFamily="18" charset="0"/>
              </a:rPr>
              <a:t>xample </a:t>
            </a:r>
            <a:r>
              <a:rPr lang="en-US" sz="2800" dirty="0" smtClean="0">
                <a:solidFill>
                  <a:srgbClr val="4F81BD"/>
                </a:solidFill>
                <a:latin typeface="Garamond" pitchFamily="18" charset="0"/>
              </a:rPr>
              <a:t>part 2: Clock construction</a:t>
            </a:r>
            <a:r>
              <a:rPr lang="en-US" sz="2800" baseline="-25000" dirty="0" smtClean="0">
                <a:solidFill>
                  <a:srgbClr val="4F81BD"/>
                </a:solidFill>
                <a:latin typeface="Garamond" pitchFamily="18" charset="0"/>
              </a:rPr>
              <a:t> </a:t>
            </a:r>
            <a:r>
              <a:rPr lang="en-US" sz="2800" dirty="0" smtClean="0">
                <a:solidFill>
                  <a:srgbClr val="4F81BD"/>
                </a:solidFill>
                <a:latin typeface="Garamond" pitchFamily="18" charset="0"/>
              </a:rPr>
              <a:t>[</a:t>
            </a:r>
            <a:r>
              <a:rPr lang="en-US" sz="2800" dirty="0" err="1" smtClean="0">
                <a:solidFill>
                  <a:srgbClr val="4F81BD"/>
                </a:solidFill>
                <a:latin typeface="Garamond" pitchFamily="18" charset="0"/>
              </a:rPr>
              <a:t>Kitaev</a:t>
            </a:r>
            <a:r>
              <a:rPr lang="en-US" sz="2800" dirty="0" smtClean="0">
                <a:solidFill>
                  <a:srgbClr val="4F81BD"/>
                </a:solidFill>
                <a:latin typeface="Garamond" pitchFamily="18" charset="0"/>
              </a:rPr>
              <a:t> 99]</a:t>
            </a:r>
            <a:endParaRPr lang="en-US" sz="2800" baseline="-25000" dirty="0">
              <a:solidFill>
                <a:srgbClr val="4F81BD"/>
              </a:solidFill>
              <a:latin typeface="Garamond" pitchFamily="18" charset="0"/>
            </a:endParaRPr>
          </a:p>
        </p:txBody>
      </p:sp>
      <p:sp>
        <p:nvSpPr>
          <p:cNvPr id="25" name="Left Brace 24"/>
          <p:cNvSpPr/>
          <p:nvPr/>
        </p:nvSpPr>
        <p:spPr>
          <a:xfrm rot="16200000">
            <a:off x="2554773" y="1767937"/>
            <a:ext cx="304800" cy="55586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5086992" y="2699266"/>
            <a:ext cx="628008" cy="3010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545607" y="2383393"/>
            <a:ext cx="2667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A sum of 5-local projectors</a:t>
            </a:r>
            <a:endParaRPr lang="en-US" dirty="0">
              <a:solidFill>
                <a:schemeClr val="accent1"/>
              </a:solidFill>
              <a:latin typeface="Garamond" pitchFamily="18" charset="0"/>
            </a:endParaRPr>
          </a:p>
        </p:txBody>
      </p:sp>
      <p:sp>
        <p:nvSpPr>
          <p:cNvPr id="31" name="Left Brace 30"/>
          <p:cNvSpPr/>
          <p:nvPr/>
        </p:nvSpPr>
        <p:spPr>
          <a:xfrm rot="16200000">
            <a:off x="3427091" y="3058594"/>
            <a:ext cx="304800" cy="124200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eft Brace 31"/>
          <p:cNvSpPr/>
          <p:nvPr/>
        </p:nvSpPr>
        <p:spPr>
          <a:xfrm rot="16200000">
            <a:off x="3386859" y="1784118"/>
            <a:ext cx="304800" cy="55586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2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1208720" y="2198114"/>
                <a:ext cx="6849502" cy="586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  <m:r>
                            <a:rPr lang="en-US" i="1">
                              <a:latin typeface="Cambria Math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dirty="0">
                              <a:latin typeface="Lucida Calligraphy" pitchFamily="66" charset="0"/>
                            </a:rPr>
                            <m:t>H</m:t>
                          </m:r>
                          <m:r>
                            <m:rPr>
                              <m:nor/>
                            </m:rPr>
                            <a:rPr lang="en-US" baseline="-25000" dirty="0">
                              <a:latin typeface="Garamond" pitchFamily="18" charset="0"/>
                            </a:rPr>
                            <m:t>comp</m:t>
                          </m:r>
                          <m:r>
                            <a:rPr lang="en-US" i="1">
                              <a:latin typeface="Cambria Math"/>
                            </a:rPr>
                            <m:t>⊗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Lucida Calligraphy" pitchFamily="66" charset="0"/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en-US" baseline="-25000" dirty="0">
                              <a:latin typeface="Garamond" pitchFamily="18" charset="0"/>
                            </a:rPr>
                            <m:t>clock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+1 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720" y="2198114"/>
                <a:ext cx="6849502" cy="586314"/>
              </a:xfrm>
              <a:prstGeom prst="rect">
                <a:avLst/>
              </a:prstGeom>
              <a:blipFill rotWithShape="1">
                <a:blip r:embed="rId3"/>
                <a:stretch>
                  <a:fillRect t="-148958" b="-20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/>
              <p:cNvSpPr txBox="1"/>
              <p:nvPr/>
            </p:nvSpPr>
            <p:spPr>
              <a:xfrm>
                <a:off x="-255078" y="3569714"/>
                <a:ext cx="9448800" cy="5450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dirty="0">
                              <a:latin typeface="Lucida Calligraphy" pitchFamily="66" charset="0"/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en-US" baseline="-25000" dirty="0">
                              <a:latin typeface="Garamond" pitchFamily="18" charset="0"/>
                            </a:rPr>
                            <m:t>clock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〉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〈</m:t>
                      </m:r>
                      <m:r>
                        <a:rPr lang="en-US" b="0" i="1" smtClean="0">
                          <a:latin typeface="Cambria Math"/>
                        </a:rPr>
                        <m:t>0</m:t>
                      </m:r>
                      <m:r>
                        <a:rPr lang="en-US" b="0" i="1" smtClean="0">
                          <a:latin typeface="Cambria Math"/>
                        </a:rPr>
                        <m:t>|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55078" y="3569714"/>
                <a:ext cx="9448800" cy="545086"/>
              </a:xfrm>
              <a:prstGeom prst="rect">
                <a:avLst/>
              </a:prstGeom>
              <a:blipFill rotWithShape="1">
                <a:blip r:embed="rId4"/>
                <a:stretch>
                  <a:fillRect t="-160674" b="-228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/>
              <p:cNvSpPr txBox="1"/>
              <p:nvPr/>
            </p:nvSpPr>
            <p:spPr>
              <a:xfrm>
                <a:off x="-228600" y="2883914"/>
                <a:ext cx="9448800" cy="5450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dirty="0">
                              <a:latin typeface="Lucida Calligraphy" pitchFamily="66" charset="0"/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en-US" baseline="-25000" dirty="0">
                              <a:latin typeface="Garamond" pitchFamily="18" charset="0"/>
                            </a:rPr>
                            <m:t>clock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〉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〈</m:t>
                      </m:r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  <m:r>
                        <a:rPr lang="en-US" b="0" i="1" smtClean="0">
                          <a:latin typeface="Cambria Math"/>
                        </a:rPr>
                        <m:t>|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8600" y="2883914"/>
                <a:ext cx="9448800" cy="545086"/>
              </a:xfrm>
              <a:prstGeom prst="rect">
                <a:avLst/>
              </a:prstGeom>
              <a:blipFill rotWithShape="1">
                <a:blip r:embed="rId5"/>
                <a:stretch>
                  <a:fillRect t="-158889" b="-22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/>
              <p:cNvSpPr txBox="1"/>
              <p:nvPr/>
            </p:nvSpPr>
            <p:spPr>
              <a:xfrm>
                <a:off x="346169" y="1066800"/>
                <a:ext cx="7636706" cy="6585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1"/>
                    </a:solidFill>
                    <a:latin typeface="Garamond" pitchFamily="18" charset="0"/>
                  </a:rPr>
                  <a:t>This is achieved “term by term”, by exhibiting projectors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𝑡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𝑊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 smtClean="0">
                    <a:solidFill>
                      <a:schemeClr val="accent1"/>
                    </a:solidFill>
                    <a:latin typeface="Garamond" pitchFamily="18" charset="0"/>
                  </a:rPr>
                  <a:t> </a:t>
                </a:r>
              </a:p>
              <a:p>
                <a:r>
                  <a:rPr lang="en-US" b="1" dirty="0" smtClean="0">
                    <a:solidFill>
                      <a:schemeClr val="accent1"/>
                    </a:solidFill>
                    <a:latin typeface="Garamond" pitchFamily="18" charset="0"/>
                  </a:rPr>
                  <a:t>(acting on                        ) and projectors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b="1" dirty="0" smtClean="0">
                    <a:solidFill>
                      <a:schemeClr val="accent1"/>
                    </a:solidFill>
                    <a:latin typeface="Garamond" pitchFamily="18" charset="0"/>
                  </a:rPr>
                  <a:t> acting on            such that   </a:t>
                </a:r>
                <a:endParaRPr lang="en-US" b="1" dirty="0">
                  <a:solidFill>
                    <a:schemeClr val="accent1"/>
                  </a:solidFill>
                  <a:latin typeface="Garamond" pitchFamily="18" charset="0"/>
                </a:endParaRPr>
              </a:p>
            </p:txBody>
          </p:sp>
        </mc:Choice>
        <mc:Fallback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169" y="1066800"/>
                <a:ext cx="7636706" cy="658514"/>
              </a:xfrm>
              <a:prstGeom prst="rect">
                <a:avLst/>
              </a:prstGeom>
              <a:blipFill rotWithShape="1">
                <a:blip r:embed="rId6"/>
                <a:stretch>
                  <a:fillRect l="-718" t="-2778"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1295400" y="391180"/>
            <a:ext cx="6689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4F81BD"/>
                </a:solidFill>
                <a:latin typeface="Garamond" pitchFamily="18" charset="0"/>
              </a:rPr>
              <a:t>E</a:t>
            </a:r>
            <a:r>
              <a:rPr lang="en-US" sz="2800" dirty="0">
                <a:solidFill>
                  <a:srgbClr val="4F81BD"/>
                </a:solidFill>
                <a:latin typeface="Garamond" pitchFamily="18" charset="0"/>
              </a:rPr>
              <a:t>xample </a:t>
            </a:r>
            <a:r>
              <a:rPr lang="en-US" sz="2800" dirty="0" smtClean="0">
                <a:solidFill>
                  <a:srgbClr val="4F81BD"/>
                </a:solidFill>
                <a:latin typeface="Garamond" pitchFamily="18" charset="0"/>
              </a:rPr>
              <a:t>part 2: Clock construction</a:t>
            </a:r>
            <a:r>
              <a:rPr lang="en-US" sz="2800" baseline="-25000" dirty="0" smtClean="0">
                <a:solidFill>
                  <a:srgbClr val="4F81BD"/>
                </a:solidFill>
                <a:latin typeface="Garamond" pitchFamily="18" charset="0"/>
              </a:rPr>
              <a:t> </a:t>
            </a:r>
            <a:r>
              <a:rPr lang="en-US" sz="2800" dirty="0" smtClean="0">
                <a:solidFill>
                  <a:srgbClr val="4F81BD"/>
                </a:solidFill>
                <a:latin typeface="Garamond" pitchFamily="18" charset="0"/>
              </a:rPr>
              <a:t>[</a:t>
            </a:r>
            <a:r>
              <a:rPr lang="en-US" sz="2800" dirty="0" err="1" smtClean="0">
                <a:solidFill>
                  <a:srgbClr val="4F81BD"/>
                </a:solidFill>
                <a:latin typeface="Garamond" pitchFamily="18" charset="0"/>
              </a:rPr>
              <a:t>Kitaev</a:t>
            </a:r>
            <a:r>
              <a:rPr lang="en-US" sz="2800" dirty="0" smtClean="0">
                <a:solidFill>
                  <a:srgbClr val="4F81BD"/>
                </a:solidFill>
                <a:latin typeface="Garamond" pitchFamily="18" charset="0"/>
              </a:rPr>
              <a:t> 99]</a:t>
            </a:r>
            <a:endParaRPr lang="en-US" sz="2800" baseline="-25000" dirty="0">
              <a:solidFill>
                <a:srgbClr val="4F81BD"/>
              </a:solidFill>
              <a:latin typeface="Garamond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1399441" y="1375778"/>
                <a:ext cx="1535805" cy="3435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600" dirty="0">
                        <a:latin typeface="Lucida Calligraphy" pitchFamily="66" charset="0"/>
                      </a:rPr>
                      <m:t>H</m:t>
                    </m:r>
                    <m:r>
                      <m:rPr>
                        <m:nor/>
                      </m:rPr>
                      <a:rPr lang="en-US" sz="1600" baseline="-25000" dirty="0">
                        <a:latin typeface="Garamond" pitchFamily="18" charset="0"/>
                      </a:rPr>
                      <m:t>comp</m:t>
                    </m:r>
                    <m:r>
                      <a:rPr lang="en-US" sz="1600" i="1">
                        <a:latin typeface="Cambria Math"/>
                      </a:rPr>
                      <m:t>⊗</m:t>
                    </m:r>
                    <m:r>
                      <m:rPr>
                        <m:nor/>
                      </m:rPr>
                      <a:rPr lang="en-US" sz="1600" dirty="0">
                        <a:latin typeface="Lucida Calligraphy" pitchFamily="66" charset="0"/>
                      </a:rPr>
                      <m:t>H</m:t>
                    </m:r>
                    <m:r>
                      <m:rPr>
                        <m:nor/>
                      </m:rPr>
                      <a:rPr lang="en-US" sz="1600" baseline="-25000" dirty="0">
                        <a:latin typeface="Garamond" pitchFamily="18" charset="0"/>
                      </a:rPr>
                      <m:t>clock</m:t>
                    </m:r>
                  </m:oMath>
                </a14:m>
                <a:r>
                  <a:rPr lang="en-US" sz="1600" dirty="0" smtClean="0"/>
                  <a:t> </a:t>
                </a:r>
                <a:endParaRPr lang="en-US" sz="1600" dirty="0"/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9441" y="1375778"/>
                <a:ext cx="1535805" cy="343556"/>
              </a:xfrm>
              <a:prstGeom prst="rect">
                <a:avLst/>
              </a:prstGeom>
              <a:blipFill rotWithShape="1">
                <a:blip r:embed="rId7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5943600" y="1375778"/>
                <a:ext cx="724878" cy="3435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600" dirty="0">
                        <a:latin typeface="Lucida Calligraphy" pitchFamily="66" charset="0"/>
                      </a:rPr>
                      <m:t>H</m:t>
                    </m:r>
                    <m:r>
                      <m:rPr>
                        <m:nor/>
                      </m:rPr>
                      <a:rPr lang="en-US" sz="1600" baseline="-25000" dirty="0">
                        <a:latin typeface="Garamond" pitchFamily="18" charset="0"/>
                      </a:rPr>
                      <m:t>clock</m:t>
                    </m:r>
                  </m:oMath>
                </a14:m>
                <a:r>
                  <a:rPr lang="en-US" sz="1600" dirty="0" smtClean="0"/>
                  <a:t> </a:t>
                </a:r>
                <a:endParaRPr lang="en-US" sz="1600" dirty="0"/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1375778"/>
                <a:ext cx="724878" cy="34355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340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1208720" y="2198114"/>
                <a:ext cx="6849502" cy="586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  <m:r>
                            <a:rPr lang="en-US" i="1">
                              <a:latin typeface="Cambria Math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dirty="0">
                              <a:latin typeface="Lucida Calligraphy" pitchFamily="66" charset="0"/>
                            </a:rPr>
                            <m:t>H</m:t>
                          </m:r>
                          <m:r>
                            <m:rPr>
                              <m:nor/>
                            </m:rPr>
                            <a:rPr lang="en-US" baseline="-25000" dirty="0">
                              <a:latin typeface="Garamond" pitchFamily="18" charset="0"/>
                            </a:rPr>
                            <m:t>comp</m:t>
                          </m:r>
                          <m:r>
                            <a:rPr lang="en-US" i="1">
                              <a:latin typeface="Cambria Math"/>
                            </a:rPr>
                            <m:t>⊗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Lucida Calligraphy" pitchFamily="66" charset="0"/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en-US" baseline="-25000" dirty="0">
                              <a:latin typeface="Garamond" pitchFamily="18" charset="0"/>
                            </a:rPr>
                            <m:t>clock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+1 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720" y="2198114"/>
                <a:ext cx="6849502" cy="586314"/>
              </a:xfrm>
              <a:prstGeom prst="rect">
                <a:avLst/>
              </a:prstGeom>
              <a:blipFill rotWithShape="1">
                <a:blip r:embed="rId3"/>
                <a:stretch>
                  <a:fillRect t="-148958" b="-20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/>
              <p:cNvSpPr txBox="1"/>
              <p:nvPr/>
            </p:nvSpPr>
            <p:spPr>
              <a:xfrm>
                <a:off x="-255078" y="3569714"/>
                <a:ext cx="9448800" cy="5450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dirty="0">
                              <a:latin typeface="Lucida Calligraphy" pitchFamily="66" charset="0"/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en-US" baseline="-25000" dirty="0">
                              <a:latin typeface="Garamond" pitchFamily="18" charset="0"/>
                            </a:rPr>
                            <m:t>clock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〉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〈</m:t>
                      </m:r>
                      <m:r>
                        <a:rPr lang="en-US" b="0" i="1" smtClean="0">
                          <a:latin typeface="Cambria Math"/>
                        </a:rPr>
                        <m:t>0</m:t>
                      </m:r>
                      <m:r>
                        <a:rPr lang="en-US" b="0" i="1" smtClean="0">
                          <a:latin typeface="Cambria Math"/>
                        </a:rPr>
                        <m:t>|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55078" y="3569714"/>
                <a:ext cx="9448800" cy="545086"/>
              </a:xfrm>
              <a:prstGeom prst="rect">
                <a:avLst/>
              </a:prstGeom>
              <a:blipFill rotWithShape="1">
                <a:blip r:embed="rId4"/>
                <a:stretch>
                  <a:fillRect t="-160674" b="-228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/>
              <p:cNvSpPr txBox="1"/>
              <p:nvPr/>
            </p:nvSpPr>
            <p:spPr>
              <a:xfrm>
                <a:off x="-228600" y="2883914"/>
                <a:ext cx="9448800" cy="5450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dirty="0">
                              <a:latin typeface="Lucida Calligraphy" pitchFamily="66" charset="0"/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en-US" baseline="-25000" dirty="0">
                              <a:latin typeface="Garamond" pitchFamily="18" charset="0"/>
                            </a:rPr>
                            <m:t>clock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〉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〈</m:t>
                      </m:r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  <m:r>
                        <a:rPr lang="en-US" b="0" i="1" smtClean="0">
                          <a:latin typeface="Cambria Math"/>
                        </a:rPr>
                        <m:t>|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8600" y="2883914"/>
                <a:ext cx="9448800" cy="545086"/>
              </a:xfrm>
              <a:prstGeom prst="rect">
                <a:avLst/>
              </a:prstGeom>
              <a:blipFill rotWithShape="1">
                <a:blip r:embed="rId5"/>
                <a:stretch>
                  <a:fillRect t="-158889" b="-22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/>
              <p:cNvSpPr txBox="1"/>
              <p:nvPr/>
            </p:nvSpPr>
            <p:spPr>
              <a:xfrm>
                <a:off x="346169" y="1066800"/>
                <a:ext cx="7636706" cy="6585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1"/>
                    </a:solidFill>
                    <a:latin typeface="Garamond" pitchFamily="18" charset="0"/>
                  </a:rPr>
                  <a:t>This is achieved “term by term”, by exhibiting projectors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𝑡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𝑊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 smtClean="0">
                    <a:solidFill>
                      <a:schemeClr val="accent1"/>
                    </a:solidFill>
                    <a:latin typeface="Garamond" pitchFamily="18" charset="0"/>
                  </a:rPr>
                  <a:t> </a:t>
                </a:r>
              </a:p>
              <a:p>
                <a:r>
                  <a:rPr lang="en-US" b="1" dirty="0" smtClean="0">
                    <a:solidFill>
                      <a:schemeClr val="accent1"/>
                    </a:solidFill>
                    <a:latin typeface="Garamond" pitchFamily="18" charset="0"/>
                  </a:rPr>
                  <a:t>(acting on                        ) and projectors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b="1" dirty="0" smtClean="0">
                    <a:solidFill>
                      <a:schemeClr val="accent1"/>
                    </a:solidFill>
                    <a:latin typeface="Garamond" pitchFamily="18" charset="0"/>
                  </a:rPr>
                  <a:t> acting on            such that   </a:t>
                </a:r>
                <a:endParaRPr lang="en-US" b="1" dirty="0">
                  <a:solidFill>
                    <a:schemeClr val="accent1"/>
                  </a:solidFill>
                  <a:latin typeface="Garamond" pitchFamily="18" charset="0"/>
                </a:endParaRPr>
              </a:p>
            </p:txBody>
          </p:sp>
        </mc:Choice>
        <mc:Fallback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169" y="1066800"/>
                <a:ext cx="7636706" cy="658514"/>
              </a:xfrm>
              <a:prstGeom prst="rect">
                <a:avLst/>
              </a:prstGeom>
              <a:blipFill rotWithShape="1">
                <a:blip r:embed="rId6"/>
                <a:stretch>
                  <a:fillRect l="-718" t="-2778"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1295400" y="391180"/>
            <a:ext cx="6689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4F81BD"/>
                </a:solidFill>
                <a:latin typeface="Garamond" pitchFamily="18" charset="0"/>
              </a:rPr>
              <a:t>E</a:t>
            </a:r>
            <a:r>
              <a:rPr lang="en-US" sz="2800" dirty="0">
                <a:solidFill>
                  <a:srgbClr val="4F81BD"/>
                </a:solidFill>
                <a:latin typeface="Garamond" pitchFamily="18" charset="0"/>
              </a:rPr>
              <a:t>xample </a:t>
            </a:r>
            <a:r>
              <a:rPr lang="en-US" sz="2800" dirty="0" smtClean="0">
                <a:solidFill>
                  <a:srgbClr val="4F81BD"/>
                </a:solidFill>
                <a:latin typeface="Garamond" pitchFamily="18" charset="0"/>
              </a:rPr>
              <a:t>part 2: Clock construction</a:t>
            </a:r>
            <a:r>
              <a:rPr lang="en-US" sz="2800" baseline="-25000" dirty="0" smtClean="0">
                <a:solidFill>
                  <a:srgbClr val="4F81BD"/>
                </a:solidFill>
                <a:latin typeface="Garamond" pitchFamily="18" charset="0"/>
              </a:rPr>
              <a:t> </a:t>
            </a:r>
            <a:r>
              <a:rPr lang="en-US" sz="2800" dirty="0" smtClean="0">
                <a:solidFill>
                  <a:srgbClr val="4F81BD"/>
                </a:solidFill>
                <a:latin typeface="Garamond" pitchFamily="18" charset="0"/>
              </a:rPr>
              <a:t>[</a:t>
            </a:r>
            <a:r>
              <a:rPr lang="en-US" sz="2800" dirty="0" err="1" smtClean="0">
                <a:solidFill>
                  <a:srgbClr val="4F81BD"/>
                </a:solidFill>
                <a:latin typeface="Garamond" pitchFamily="18" charset="0"/>
              </a:rPr>
              <a:t>Kitaev</a:t>
            </a:r>
            <a:r>
              <a:rPr lang="en-US" sz="2800" dirty="0" smtClean="0">
                <a:solidFill>
                  <a:srgbClr val="4F81BD"/>
                </a:solidFill>
                <a:latin typeface="Garamond" pitchFamily="18" charset="0"/>
              </a:rPr>
              <a:t> 99]</a:t>
            </a:r>
            <a:endParaRPr lang="en-US" sz="2800" baseline="-25000" dirty="0">
              <a:solidFill>
                <a:srgbClr val="4F81BD"/>
              </a:solidFill>
              <a:latin typeface="Garamond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134937" y="4440925"/>
                <a:ext cx="8630183" cy="8707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𝐾𝑖𝑡𝑎𝑒𝑣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1⊗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𝑚</m:t>
                          </m:r>
                          <m:r>
                            <a:rPr lang="en-US" i="1">
                              <a:latin typeface="Cambria Math"/>
                            </a:rPr>
                            <m:t>−1</m:t>
                          </m:r>
                        </m:sup>
                        <m:e>
                          <m:d>
                            <m:dPr>
                              <m:begChr m:val="|"/>
                              <m:endChr m:val="〉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01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〈01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|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begChr m:val="|"/>
                              <m:endChr m:val="〉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〈"/>
                                  <m:endChr m:val="|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⊗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d>
                        <m:dPr>
                          <m:begChr m:val="|"/>
                          <m:endChr m:val="〉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〈"/>
                              <m:endChr m:val="|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𝑜𝑢𝑡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⊗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37" y="4440925"/>
                <a:ext cx="8630183" cy="87075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1399441" y="1375778"/>
                <a:ext cx="1535805" cy="3435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600" dirty="0">
                        <a:latin typeface="Lucida Calligraphy" pitchFamily="66" charset="0"/>
                      </a:rPr>
                      <m:t>H</m:t>
                    </m:r>
                    <m:r>
                      <m:rPr>
                        <m:nor/>
                      </m:rPr>
                      <a:rPr lang="en-US" sz="1600" baseline="-25000" dirty="0">
                        <a:latin typeface="Garamond" pitchFamily="18" charset="0"/>
                      </a:rPr>
                      <m:t>comp</m:t>
                    </m:r>
                    <m:r>
                      <a:rPr lang="en-US" sz="1600" i="1">
                        <a:latin typeface="Cambria Math"/>
                      </a:rPr>
                      <m:t>⊗</m:t>
                    </m:r>
                    <m:r>
                      <m:rPr>
                        <m:nor/>
                      </m:rPr>
                      <a:rPr lang="en-US" sz="1600" dirty="0">
                        <a:latin typeface="Lucida Calligraphy" pitchFamily="66" charset="0"/>
                      </a:rPr>
                      <m:t>H</m:t>
                    </m:r>
                    <m:r>
                      <m:rPr>
                        <m:nor/>
                      </m:rPr>
                      <a:rPr lang="en-US" sz="1600" baseline="-25000" dirty="0">
                        <a:latin typeface="Garamond" pitchFamily="18" charset="0"/>
                      </a:rPr>
                      <m:t>clock</m:t>
                    </m:r>
                  </m:oMath>
                </a14:m>
                <a:r>
                  <a:rPr lang="en-US" sz="1600" dirty="0" smtClean="0"/>
                  <a:t> </a:t>
                </a:r>
                <a:endParaRPr lang="en-US" sz="1600" dirty="0"/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9441" y="1375778"/>
                <a:ext cx="1535805" cy="343556"/>
              </a:xfrm>
              <a:prstGeom prst="rect">
                <a:avLst/>
              </a:prstGeom>
              <a:blipFill rotWithShape="1">
                <a:blip r:embed="rId8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5943600" y="1375778"/>
                <a:ext cx="724878" cy="3435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600" dirty="0">
                        <a:latin typeface="Lucida Calligraphy" pitchFamily="66" charset="0"/>
                      </a:rPr>
                      <m:t>H</m:t>
                    </m:r>
                    <m:r>
                      <m:rPr>
                        <m:nor/>
                      </m:rPr>
                      <a:rPr lang="en-US" sz="1600" baseline="-25000" dirty="0">
                        <a:latin typeface="Garamond" pitchFamily="18" charset="0"/>
                      </a:rPr>
                      <m:t>clock</m:t>
                    </m:r>
                  </m:oMath>
                </a14:m>
                <a:r>
                  <a:rPr lang="en-US" sz="1600" dirty="0" smtClean="0"/>
                  <a:t> </a:t>
                </a:r>
                <a:endParaRPr lang="en-US" sz="1600" dirty="0"/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1375778"/>
                <a:ext cx="724878" cy="34355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820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1208720" y="2198114"/>
                <a:ext cx="6849502" cy="586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  <m:r>
                            <a:rPr lang="en-US" i="1">
                              <a:latin typeface="Cambria Math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dirty="0">
                              <a:latin typeface="Lucida Calligraphy" pitchFamily="66" charset="0"/>
                            </a:rPr>
                            <m:t>H</m:t>
                          </m:r>
                          <m:r>
                            <m:rPr>
                              <m:nor/>
                            </m:rPr>
                            <a:rPr lang="en-US" baseline="-25000" dirty="0">
                              <a:latin typeface="Garamond" pitchFamily="18" charset="0"/>
                            </a:rPr>
                            <m:t>comp</m:t>
                          </m:r>
                          <m:r>
                            <a:rPr lang="en-US" i="1">
                              <a:latin typeface="Cambria Math"/>
                            </a:rPr>
                            <m:t>⊗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Lucida Calligraphy" pitchFamily="66" charset="0"/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en-US" baseline="-25000" dirty="0">
                              <a:latin typeface="Garamond" pitchFamily="18" charset="0"/>
                            </a:rPr>
                            <m:t>clock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+1 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720" y="2198114"/>
                <a:ext cx="6849502" cy="586314"/>
              </a:xfrm>
              <a:prstGeom prst="rect">
                <a:avLst/>
              </a:prstGeom>
              <a:blipFill rotWithShape="1">
                <a:blip r:embed="rId3"/>
                <a:stretch>
                  <a:fillRect t="-148958" b="-20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/>
              <p:cNvSpPr txBox="1"/>
              <p:nvPr/>
            </p:nvSpPr>
            <p:spPr>
              <a:xfrm>
                <a:off x="-255078" y="3569714"/>
                <a:ext cx="9448800" cy="5450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dirty="0">
                              <a:latin typeface="Lucida Calligraphy" pitchFamily="66" charset="0"/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en-US" baseline="-25000" dirty="0">
                              <a:latin typeface="Garamond" pitchFamily="18" charset="0"/>
                            </a:rPr>
                            <m:t>clock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〉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〈</m:t>
                      </m:r>
                      <m:r>
                        <a:rPr lang="en-US" b="0" i="1" smtClean="0">
                          <a:latin typeface="Cambria Math"/>
                        </a:rPr>
                        <m:t>0</m:t>
                      </m:r>
                      <m:r>
                        <a:rPr lang="en-US" b="0" i="1" smtClean="0">
                          <a:latin typeface="Cambria Math"/>
                        </a:rPr>
                        <m:t>|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55078" y="3569714"/>
                <a:ext cx="9448800" cy="545086"/>
              </a:xfrm>
              <a:prstGeom prst="rect">
                <a:avLst/>
              </a:prstGeom>
              <a:blipFill rotWithShape="1">
                <a:blip r:embed="rId4"/>
                <a:stretch>
                  <a:fillRect t="-160674" b="-228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/>
              <p:cNvSpPr txBox="1"/>
              <p:nvPr/>
            </p:nvSpPr>
            <p:spPr>
              <a:xfrm>
                <a:off x="-228600" y="2883914"/>
                <a:ext cx="9448800" cy="5450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dirty="0">
                              <a:latin typeface="Lucida Calligraphy" pitchFamily="66" charset="0"/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en-US" baseline="-25000" dirty="0">
                              <a:latin typeface="Garamond" pitchFamily="18" charset="0"/>
                            </a:rPr>
                            <m:t>clock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〉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〈</m:t>
                      </m:r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  <m:r>
                        <a:rPr lang="en-US" b="0" i="1" smtClean="0">
                          <a:latin typeface="Cambria Math"/>
                        </a:rPr>
                        <m:t>|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8600" y="2883914"/>
                <a:ext cx="9448800" cy="545086"/>
              </a:xfrm>
              <a:prstGeom prst="rect">
                <a:avLst/>
              </a:prstGeom>
              <a:blipFill rotWithShape="1">
                <a:blip r:embed="rId5"/>
                <a:stretch>
                  <a:fillRect t="-158889" b="-22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/>
              <p:cNvSpPr txBox="1"/>
              <p:nvPr/>
            </p:nvSpPr>
            <p:spPr>
              <a:xfrm>
                <a:off x="346169" y="1066800"/>
                <a:ext cx="7636706" cy="6585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1"/>
                    </a:solidFill>
                    <a:latin typeface="Garamond" pitchFamily="18" charset="0"/>
                  </a:rPr>
                  <a:t>This is achieved “term by term”, by exhibiting projectors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𝑡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𝑊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 smtClean="0">
                    <a:solidFill>
                      <a:schemeClr val="accent1"/>
                    </a:solidFill>
                    <a:latin typeface="Garamond" pitchFamily="18" charset="0"/>
                  </a:rPr>
                  <a:t> </a:t>
                </a:r>
              </a:p>
              <a:p>
                <a:r>
                  <a:rPr lang="en-US" b="1" dirty="0" smtClean="0">
                    <a:solidFill>
                      <a:schemeClr val="accent1"/>
                    </a:solidFill>
                    <a:latin typeface="Garamond" pitchFamily="18" charset="0"/>
                  </a:rPr>
                  <a:t>(acting on                        ) and projectors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b="1" dirty="0" smtClean="0">
                    <a:solidFill>
                      <a:schemeClr val="accent1"/>
                    </a:solidFill>
                    <a:latin typeface="Garamond" pitchFamily="18" charset="0"/>
                  </a:rPr>
                  <a:t> acting on            such that   </a:t>
                </a:r>
                <a:endParaRPr lang="en-US" b="1" dirty="0">
                  <a:solidFill>
                    <a:schemeClr val="accent1"/>
                  </a:solidFill>
                  <a:latin typeface="Garamond" pitchFamily="18" charset="0"/>
                </a:endParaRPr>
              </a:p>
            </p:txBody>
          </p:sp>
        </mc:Choice>
        <mc:Fallback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169" y="1066800"/>
                <a:ext cx="7636706" cy="658514"/>
              </a:xfrm>
              <a:prstGeom prst="rect">
                <a:avLst/>
              </a:prstGeom>
              <a:blipFill rotWithShape="1">
                <a:blip r:embed="rId6"/>
                <a:stretch>
                  <a:fillRect l="-718" t="-2778"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1295400" y="391180"/>
            <a:ext cx="6689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4F81BD"/>
                </a:solidFill>
                <a:latin typeface="Garamond" pitchFamily="18" charset="0"/>
              </a:rPr>
              <a:t>E</a:t>
            </a:r>
            <a:r>
              <a:rPr lang="en-US" sz="2800" dirty="0">
                <a:solidFill>
                  <a:srgbClr val="4F81BD"/>
                </a:solidFill>
                <a:latin typeface="Garamond" pitchFamily="18" charset="0"/>
              </a:rPr>
              <a:t>xample </a:t>
            </a:r>
            <a:r>
              <a:rPr lang="en-US" sz="2800" dirty="0" smtClean="0">
                <a:solidFill>
                  <a:srgbClr val="4F81BD"/>
                </a:solidFill>
                <a:latin typeface="Garamond" pitchFamily="18" charset="0"/>
              </a:rPr>
              <a:t>part 2: Clock construction</a:t>
            </a:r>
            <a:r>
              <a:rPr lang="en-US" sz="2800" baseline="-25000" dirty="0" smtClean="0">
                <a:solidFill>
                  <a:srgbClr val="4F81BD"/>
                </a:solidFill>
                <a:latin typeface="Garamond" pitchFamily="18" charset="0"/>
              </a:rPr>
              <a:t> </a:t>
            </a:r>
            <a:r>
              <a:rPr lang="en-US" sz="2800" dirty="0" smtClean="0">
                <a:solidFill>
                  <a:srgbClr val="4F81BD"/>
                </a:solidFill>
                <a:latin typeface="Garamond" pitchFamily="18" charset="0"/>
              </a:rPr>
              <a:t>[</a:t>
            </a:r>
            <a:r>
              <a:rPr lang="en-US" sz="2800" dirty="0" err="1" smtClean="0">
                <a:solidFill>
                  <a:srgbClr val="4F81BD"/>
                </a:solidFill>
                <a:latin typeface="Garamond" pitchFamily="18" charset="0"/>
              </a:rPr>
              <a:t>Kitaev</a:t>
            </a:r>
            <a:r>
              <a:rPr lang="en-US" sz="2800" dirty="0" smtClean="0">
                <a:solidFill>
                  <a:srgbClr val="4F81BD"/>
                </a:solidFill>
                <a:latin typeface="Garamond" pitchFamily="18" charset="0"/>
              </a:rPr>
              <a:t> 99]</a:t>
            </a:r>
            <a:endParaRPr lang="en-US" sz="2800" baseline="-25000" dirty="0">
              <a:solidFill>
                <a:srgbClr val="4F81BD"/>
              </a:solidFill>
              <a:latin typeface="Garamond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134937" y="4440925"/>
                <a:ext cx="8630183" cy="8707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𝐾𝑖𝑡𝑎𝑒𝑣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1⊗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𝑚</m:t>
                          </m:r>
                          <m:r>
                            <a:rPr lang="en-US" i="1">
                              <a:latin typeface="Cambria Math"/>
                            </a:rPr>
                            <m:t>−1</m:t>
                          </m:r>
                        </m:sup>
                        <m:e>
                          <m:d>
                            <m:dPr>
                              <m:begChr m:val="|"/>
                              <m:endChr m:val="〉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01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〈01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|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begChr m:val="|"/>
                              <m:endChr m:val="〉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〈"/>
                                  <m:endChr m:val="|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⊗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d>
                        <m:dPr>
                          <m:begChr m:val="|"/>
                          <m:endChr m:val="〉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〈"/>
                              <m:endChr m:val="|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𝑜𝑢𝑡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⊗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37" y="4440925"/>
                <a:ext cx="8630183" cy="87075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/>
          <p:nvPr/>
        </p:nvCxnSpPr>
        <p:spPr>
          <a:xfrm flipV="1">
            <a:off x="2057400" y="2655314"/>
            <a:ext cx="788425" cy="1291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308812" y="2322763"/>
                <a:ext cx="24384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 smtClean="0">
                    <a:solidFill>
                      <a:srgbClr val="FF0000"/>
                    </a:solidFill>
                  </a:rPr>
                  <a:t>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+3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FF0000"/>
                    </a:solidFill>
                    <a:latin typeface="Garamond" pitchFamily="18" charset="0"/>
                  </a:rPr>
                  <a:t>-local projector </a:t>
                </a:r>
                <a:r>
                  <a:rPr lang="en-US" dirty="0" smtClean="0">
                    <a:solidFill>
                      <a:schemeClr val="accent1"/>
                    </a:solidFill>
                    <a:latin typeface="Garamond" pitchFamily="18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accent1"/>
                    </a:solidFill>
                    <a:latin typeface="Cambria Math" pitchFamily="18" charset="0"/>
                    <a:ea typeface="Cambria Math" pitchFamily="18" charset="0"/>
                  </a:rPr>
                  <a:t> is j-local</a:t>
                </a:r>
                <a:endParaRPr lang="en-US" baseline="-25000" dirty="0">
                  <a:solidFill>
                    <a:schemeClr val="accent1"/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812" y="2322763"/>
                <a:ext cx="2438400" cy="923330"/>
              </a:xfrm>
              <a:prstGeom prst="rect">
                <a:avLst/>
              </a:prstGeom>
              <a:blipFill rotWithShape="1">
                <a:blip r:embed="rId8"/>
                <a:stretch>
                  <a:fillRect l="-2250" t="-3311" r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1524000" y="3280502"/>
            <a:ext cx="1746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1-local </a:t>
            </a:r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projectors</a:t>
            </a:r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1399441" y="1375778"/>
                <a:ext cx="1535805" cy="3435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600" dirty="0">
                        <a:latin typeface="Lucida Calligraphy" pitchFamily="66" charset="0"/>
                      </a:rPr>
                      <m:t>H</m:t>
                    </m:r>
                    <m:r>
                      <m:rPr>
                        <m:nor/>
                      </m:rPr>
                      <a:rPr lang="en-US" sz="1600" baseline="-25000" dirty="0">
                        <a:latin typeface="Garamond" pitchFamily="18" charset="0"/>
                      </a:rPr>
                      <m:t>comp</m:t>
                    </m:r>
                    <m:r>
                      <a:rPr lang="en-US" sz="1600" i="1">
                        <a:latin typeface="Cambria Math"/>
                      </a:rPr>
                      <m:t>⊗</m:t>
                    </m:r>
                    <m:r>
                      <m:rPr>
                        <m:nor/>
                      </m:rPr>
                      <a:rPr lang="en-US" sz="1600" dirty="0">
                        <a:latin typeface="Lucida Calligraphy" pitchFamily="66" charset="0"/>
                      </a:rPr>
                      <m:t>H</m:t>
                    </m:r>
                    <m:r>
                      <m:rPr>
                        <m:nor/>
                      </m:rPr>
                      <a:rPr lang="en-US" sz="1600" baseline="-25000" dirty="0">
                        <a:latin typeface="Garamond" pitchFamily="18" charset="0"/>
                      </a:rPr>
                      <m:t>clock</m:t>
                    </m:r>
                  </m:oMath>
                </a14:m>
                <a:r>
                  <a:rPr lang="en-US" sz="1600" dirty="0" smtClean="0"/>
                  <a:t> </a:t>
                </a:r>
                <a:endParaRPr lang="en-US" sz="1600" dirty="0"/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9441" y="1375778"/>
                <a:ext cx="1535805" cy="343556"/>
              </a:xfrm>
              <a:prstGeom prst="rect">
                <a:avLst/>
              </a:prstGeom>
              <a:blipFill rotWithShape="1">
                <a:blip r:embed="rId9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5943600" y="1375778"/>
                <a:ext cx="724878" cy="3435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600" dirty="0">
                        <a:latin typeface="Lucida Calligraphy" pitchFamily="66" charset="0"/>
                      </a:rPr>
                      <m:t>H</m:t>
                    </m:r>
                    <m:r>
                      <m:rPr>
                        <m:nor/>
                      </m:rPr>
                      <a:rPr lang="en-US" sz="1600" baseline="-25000" dirty="0">
                        <a:latin typeface="Garamond" pitchFamily="18" charset="0"/>
                      </a:rPr>
                      <m:t>clock</m:t>
                    </m:r>
                  </m:oMath>
                </a14:m>
                <a:r>
                  <a:rPr lang="en-US" sz="1600" dirty="0" smtClean="0"/>
                  <a:t> </a:t>
                </a:r>
                <a:endParaRPr lang="en-US" sz="1600" dirty="0"/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1375778"/>
                <a:ext cx="724878" cy="34355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/>
          <p:cNvSpPr/>
          <p:nvPr/>
        </p:nvSpPr>
        <p:spPr>
          <a:xfrm flipH="1">
            <a:off x="3240046" y="2883914"/>
            <a:ext cx="188954" cy="123088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2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242262" y="238780"/>
            <a:ext cx="4463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4F81BD"/>
                </a:solidFill>
                <a:latin typeface="Garamond" pitchFamily="18" charset="0"/>
              </a:rPr>
              <a:t>Quantum k-SAT (</a:t>
            </a:r>
            <a:r>
              <a:rPr lang="en-US" sz="2800" dirty="0" err="1" smtClean="0">
                <a:solidFill>
                  <a:srgbClr val="4F81BD"/>
                </a:solidFill>
                <a:latin typeface="Garamond" pitchFamily="18" charset="0"/>
              </a:rPr>
              <a:t>Bravyi</a:t>
            </a:r>
            <a:r>
              <a:rPr lang="en-US" sz="2800" dirty="0" smtClean="0">
                <a:solidFill>
                  <a:srgbClr val="4F81BD"/>
                </a:solidFill>
                <a:latin typeface="Garamond" pitchFamily="18" charset="0"/>
              </a:rPr>
              <a:t> 2006)</a:t>
            </a:r>
            <a:endParaRPr lang="en-US" sz="2800" baseline="-25000" dirty="0">
              <a:solidFill>
                <a:srgbClr val="4F81BD"/>
              </a:solidFill>
              <a:latin typeface="Garamond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426209" y="894814"/>
                <a:ext cx="798678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1"/>
                    </a:solidFill>
                    <a:latin typeface="Garamond" pitchFamily="18" charset="0"/>
                  </a:rPr>
                  <a:t>Each </a:t>
                </a:r>
                <a:r>
                  <a:rPr lang="en-US" dirty="0" smtClean="0">
                    <a:solidFill>
                      <a:schemeClr val="accent1"/>
                    </a:solidFill>
                    <a:latin typeface="Garamond" pitchFamily="18" charset="0"/>
                  </a:rPr>
                  <a:t>clause is a k-local projector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accent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/>
                      </a:rPr>
                      <m:t>Π</m:t>
                    </m:r>
                  </m:oMath>
                </a14:m>
                <a:r>
                  <a:rPr lang="en-US" dirty="0" smtClean="0">
                    <a:solidFill>
                      <a:schemeClr val="accent1"/>
                    </a:solidFill>
                    <a:latin typeface="Garamond" pitchFamily="18" charset="0"/>
                  </a:rPr>
                  <a:t> and is satisfied by a state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/>
                      </a:rPr>
                      <m:t>|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/>
                      </a:rPr>
                      <m:t>𝜓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/>
                      </a:rPr>
                      <m:t>〉</m:t>
                    </m:r>
                  </m:oMath>
                </a14:m>
                <a:r>
                  <a:rPr lang="en-US" dirty="0" smtClean="0">
                    <a:solidFill>
                      <a:schemeClr val="accent1"/>
                    </a:solidFill>
                    <a:latin typeface="Garamond" pitchFamily="18" charset="0"/>
                  </a:rPr>
                  <a:t>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/>
                      </a:rPr>
                      <m:t>Π</m:t>
                    </m:r>
                    <m:d>
                      <m:dPr>
                        <m:begChr m:val="|"/>
                        <m:endChr m:val="〉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𝜓</m:t>
                        </m:r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en-US" dirty="0" smtClean="0">
                    <a:solidFill>
                      <a:schemeClr val="accent1"/>
                    </a:solidFill>
                    <a:latin typeface="Garamond" pitchFamily="18" charset="0"/>
                  </a:rPr>
                  <a:t>.</a:t>
                </a:r>
                <a:br>
                  <a:rPr lang="en-US" dirty="0" smtClean="0">
                    <a:solidFill>
                      <a:schemeClr val="accent1"/>
                    </a:solidFill>
                    <a:latin typeface="Garamond" pitchFamily="18" charset="0"/>
                  </a:rPr>
                </a:br>
                <a:r>
                  <a:rPr lang="en-US" dirty="0">
                    <a:solidFill>
                      <a:schemeClr val="accent1"/>
                    </a:solidFill>
                    <a:latin typeface="Garamond" pitchFamily="18" charset="0"/>
                  </a:rPr>
                  <a:t/>
                </a:r>
                <a:br>
                  <a:rPr lang="en-US" dirty="0">
                    <a:solidFill>
                      <a:schemeClr val="accent1"/>
                    </a:solidFill>
                    <a:latin typeface="Garamond" pitchFamily="18" charset="0"/>
                  </a:rPr>
                </a:br>
                <a:r>
                  <a:rPr lang="en-US" dirty="0" smtClean="0">
                    <a:solidFill>
                      <a:schemeClr val="accent1"/>
                    </a:solidFill>
                    <a:latin typeface="Garamond" pitchFamily="18" charset="0"/>
                  </a:rPr>
                  <a:t>The amount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/>
                      </a:rPr>
                      <m:t>|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/>
                      </a:rPr>
                      <m:t>𝜙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/>
                      </a:rPr>
                      <m:t>〉</m:t>
                    </m:r>
                  </m:oMath>
                </a14:m>
                <a:r>
                  <a:rPr lang="en-US" dirty="0" smtClean="0">
                    <a:solidFill>
                      <a:schemeClr val="accent1"/>
                    </a:solidFill>
                    <a:latin typeface="Garamond" pitchFamily="18" charset="0"/>
                  </a:rPr>
                  <a:t> violates a clause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/>
                      </a:rPr>
                      <m:t>〈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/>
                      </a:rPr>
                      <m:t>𝜙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Π</m:t>
                        </m:r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/>
                      </a:rPr>
                      <m:t>𝜙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/>
                      </a:rPr>
                      <m:t>〉</m:t>
                    </m:r>
                  </m:oMath>
                </a14:m>
                <a:endParaRPr lang="en-US" dirty="0" smtClean="0">
                  <a:solidFill>
                    <a:schemeClr val="accent1"/>
                  </a:solidFill>
                  <a:latin typeface="Garamond" pitchFamily="18" charset="0"/>
                </a:endParaRPr>
              </a:p>
              <a:p>
                <a:endParaRPr lang="en-US" b="1" dirty="0">
                  <a:solidFill>
                    <a:schemeClr val="accent1"/>
                  </a:solidFill>
                  <a:latin typeface="Garamond" pitchFamily="18" charset="0"/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209" y="894814"/>
                <a:ext cx="7986782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687" t="-2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/>
              <p:cNvSpPr txBox="1"/>
              <p:nvPr/>
            </p:nvSpPr>
            <p:spPr>
              <a:xfrm>
                <a:off x="381000" y="2438400"/>
                <a:ext cx="853440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Garamond" pitchFamily="18" charset="0"/>
                  </a:rPr>
                  <a:t>Quantum k-SAT</a:t>
                </a:r>
                <a:endParaRPr lang="en-US" b="1" dirty="0">
                  <a:latin typeface="Garamond" pitchFamily="18" charset="0"/>
                </a:endParaRPr>
              </a:p>
              <a:p>
                <a:r>
                  <a:rPr lang="en-US" dirty="0" smtClean="0">
                    <a:latin typeface="Garamond" pitchFamily="18" charset="0"/>
                  </a:rPr>
                  <a:t>Given k-local projectors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𝛱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: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=1,…,</m:t>
                    </m:r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dirty="0" smtClean="0">
                    <a:latin typeface="Garamond" pitchFamily="18" charset="0"/>
                  </a:rPr>
                  <a:t>. We are promised that either</a:t>
                </a:r>
              </a:p>
              <a:p>
                <a:r>
                  <a:rPr lang="en-US" dirty="0">
                    <a:latin typeface="Garamond" pitchFamily="18" charset="0"/>
                  </a:rPr>
                  <a:t>	</a:t>
                </a:r>
                <a:endParaRPr lang="en-US" dirty="0" smtClean="0">
                  <a:latin typeface="Garamond" pitchFamily="18" charset="0"/>
                </a:endParaRPr>
              </a:p>
              <a:p>
                <a:r>
                  <a:rPr lang="en-US" dirty="0" smtClean="0">
                    <a:latin typeface="Garamond" pitchFamily="18" charset="0"/>
                  </a:rPr>
                  <a:t>(YES) There is a state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b="1" dirty="0" smtClean="0">
                    <a:latin typeface="Garamond" pitchFamily="18" charset="0"/>
                  </a:rPr>
                  <a:t> </a:t>
                </a:r>
                <a:r>
                  <a:rPr lang="en-US" dirty="0" smtClean="0">
                    <a:latin typeface="Garamond" pitchFamily="18" charset="0"/>
                  </a:rPr>
                  <a:t>which satisfies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begChr m:val="|"/>
                        <m:endChr m:val="〉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𝜓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b="1" dirty="0" smtClean="0">
                    <a:latin typeface="Garamond" pitchFamily="18" charset="0"/>
                  </a:rPr>
                  <a:t> </a:t>
                </a:r>
                <a:r>
                  <a:rPr lang="en-US" dirty="0" smtClean="0">
                    <a:latin typeface="Garamond" pitchFamily="18" charset="0"/>
                  </a:rPr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endParaRPr lang="en-US" b="1" dirty="0" smtClean="0">
                  <a:latin typeface="Garamond" pitchFamily="18" charset="0"/>
                </a:endParaRPr>
              </a:p>
              <a:p>
                <a:endParaRPr lang="en-US" b="1" dirty="0">
                  <a:latin typeface="Garamond" pitchFamily="18" charset="0"/>
                </a:endParaRPr>
              </a:p>
              <a:p>
                <a:r>
                  <a:rPr lang="en-US" dirty="0" smtClean="0">
                    <a:latin typeface="Garamond" pitchFamily="18" charset="0"/>
                  </a:rPr>
                  <a:t>(NO)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𝜙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∑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Π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𝜙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≥1</m:t>
                    </m:r>
                  </m:oMath>
                </a14:m>
                <a:r>
                  <a:rPr lang="en-US" b="1" dirty="0" smtClean="0">
                    <a:latin typeface="Garamond" pitchFamily="18" charset="0"/>
                  </a:rPr>
                  <a:t> </a:t>
                </a:r>
                <a:r>
                  <a:rPr lang="en-US" dirty="0" smtClean="0">
                    <a:latin typeface="Garamond" pitchFamily="18" charset="0"/>
                  </a:rPr>
                  <a:t>for all states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𝜙</m:t>
                        </m:r>
                      </m:e>
                    </m:d>
                  </m:oMath>
                </a14:m>
                <a:endParaRPr lang="en-US" b="0" dirty="0" smtClean="0">
                  <a:latin typeface="Garamond" pitchFamily="18" charset="0"/>
                </a:endParaRPr>
              </a:p>
              <a:p>
                <a:endParaRPr lang="en-US" b="1" dirty="0">
                  <a:latin typeface="Garamond" pitchFamily="18" charset="0"/>
                </a:endParaRPr>
              </a:p>
              <a:p>
                <a:r>
                  <a:rPr lang="en-US" dirty="0">
                    <a:latin typeface="Garamond" pitchFamily="18" charset="0"/>
                  </a:rPr>
                  <a:t>a</a:t>
                </a:r>
                <a:r>
                  <a:rPr lang="en-US" dirty="0" smtClean="0">
                    <a:latin typeface="Garamond" pitchFamily="18" charset="0"/>
                  </a:rPr>
                  <a:t>nd asked to decide which is the case.	</a:t>
                </a:r>
                <a:r>
                  <a:rPr lang="en-US" dirty="0" smtClean="0"/>
                  <a:t>	</a:t>
                </a:r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438400"/>
                <a:ext cx="8534400" cy="3416320"/>
              </a:xfrm>
              <a:prstGeom prst="rect">
                <a:avLst/>
              </a:prstGeom>
              <a:blipFill rotWithShape="1">
                <a:blip r:embed="rId4"/>
                <a:stretch>
                  <a:fillRect l="-643" t="-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771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1208720" y="2198114"/>
                <a:ext cx="6849502" cy="586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  <m:r>
                            <a:rPr lang="en-US" i="1">
                              <a:latin typeface="Cambria Math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dirty="0">
                              <a:latin typeface="Lucida Calligraphy" pitchFamily="66" charset="0"/>
                            </a:rPr>
                            <m:t>H</m:t>
                          </m:r>
                          <m:r>
                            <m:rPr>
                              <m:nor/>
                            </m:rPr>
                            <a:rPr lang="en-US" baseline="-25000" dirty="0">
                              <a:latin typeface="Garamond" pitchFamily="18" charset="0"/>
                            </a:rPr>
                            <m:t>comp</m:t>
                          </m:r>
                          <m:r>
                            <a:rPr lang="en-US" i="1">
                              <a:latin typeface="Cambria Math"/>
                            </a:rPr>
                            <m:t>⊗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Lucida Calligraphy" pitchFamily="66" charset="0"/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en-US" baseline="-25000" dirty="0">
                              <a:latin typeface="Garamond" pitchFamily="18" charset="0"/>
                            </a:rPr>
                            <m:t>clock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+1 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720" y="2198114"/>
                <a:ext cx="6849502" cy="586314"/>
              </a:xfrm>
              <a:prstGeom prst="rect">
                <a:avLst/>
              </a:prstGeom>
              <a:blipFill rotWithShape="1">
                <a:blip r:embed="rId3"/>
                <a:stretch>
                  <a:fillRect t="-148958" b="-20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/>
              <p:cNvSpPr txBox="1"/>
              <p:nvPr/>
            </p:nvSpPr>
            <p:spPr>
              <a:xfrm>
                <a:off x="-255078" y="3569714"/>
                <a:ext cx="9448800" cy="5450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dirty="0">
                              <a:latin typeface="Lucida Calligraphy" pitchFamily="66" charset="0"/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en-US" baseline="-25000" dirty="0">
                              <a:latin typeface="Garamond" pitchFamily="18" charset="0"/>
                            </a:rPr>
                            <m:t>clock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〉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〈</m:t>
                      </m:r>
                      <m:r>
                        <a:rPr lang="en-US" b="0" i="1" smtClean="0">
                          <a:latin typeface="Cambria Math"/>
                        </a:rPr>
                        <m:t>0</m:t>
                      </m:r>
                      <m:r>
                        <a:rPr lang="en-US" b="0" i="1" smtClean="0">
                          <a:latin typeface="Cambria Math"/>
                        </a:rPr>
                        <m:t>|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55078" y="3569714"/>
                <a:ext cx="9448800" cy="545086"/>
              </a:xfrm>
              <a:prstGeom prst="rect">
                <a:avLst/>
              </a:prstGeom>
              <a:blipFill rotWithShape="1">
                <a:blip r:embed="rId4"/>
                <a:stretch>
                  <a:fillRect t="-160674" b="-228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/>
              <p:cNvSpPr txBox="1"/>
              <p:nvPr/>
            </p:nvSpPr>
            <p:spPr>
              <a:xfrm>
                <a:off x="-228600" y="2883914"/>
                <a:ext cx="9448800" cy="5450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dirty="0">
                              <a:latin typeface="Lucida Calligraphy" pitchFamily="66" charset="0"/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en-US" baseline="-25000" dirty="0">
                              <a:latin typeface="Garamond" pitchFamily="18" charset="0"/>
                            </a:rPr>
                            <m:t>clock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〉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〈</m:t>
                      </m:r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  <m:r>
                        <a:rPr lang="en-US" b="0" i="1" smtClean="0">
                          <a:latin typeface="Cambria Math"/>
                        </a:rPr>
                        <m:t>|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8600" y="2883914"/>
                <a:ext cx="9448800" cy="545086"/>
              </a:xfrm>
              <a:prstGeom prst="rect">
                <a:avLst/>
              </a:prstGeom>
              <a:blipFill rotWithShape="1">
                <a:blip r:embed="rId5"/>
                <a:stretch>
                  <a:fillRect t="-158889" b="-22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/>
              <p:cNvSpPr txBox="1"/>
              <p:nvPr/>
            </p:nvSpPr>
            <p:spPr>
              <a:xfrm>
                <a:off x="346169" y="1066800"/>
                <a:ext cx="7636706" cy="6585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1"/>
                    </a:solidFill>
                    <a:latin typeface="Garamond" pitchFamily="18" charset="0"/>
                  </a:rPr>
                  <a:t>This is achieved “term by term”, by exhibiting projectors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𝑡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𝑊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 smtClean="0">
                    <a:solidFill>
                      <a:schemeClr val="accent1"/>
                    </a:solidFill>
                    <a:latin typeface="Garamond" pitchFamily="18" charset="0"/>
                  </a:rPr>
                  <a:t> </a:t>
                </a:r>
              </a:p>
              <a:p>
                <a:r>
                  <a:rPr lang="en-US" b="1" dirty="0" smtClean="0">
                    <a:solidFill>
                      <a:schemeClr val="accent1"/>
                    </a:solidFill>
                    <a:latin typeface="Garamond" pitchFamily="18" charset="0"/>
                  </a:rPr>
                  <a:t>(acting on                        ) and projectors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b="1" dirty="0" smtClean="0">
                    <a:solidFill>
                      <a:schemeClr val="accent1"/>
                    </a:solidFill>
                    <a:latin typeface="Garamond" pitchFamily="18" charset="0"/>
                  </a:rPr>
                  <a:t> acting on            such that   </a:t>
                </a:r>
                <a:endParaRPr lang="en-US" b="1" dirty="0">
                  <a:solidFill>
                    <a:schemeClr val="accent1"/>
                  </a:solidFill>
                  <a:latin typeface="Garamond" pitchFamily="18" charset="0"/>
                </a:endParaRPr>
              </a:p>
            </p:txBody>
          </p:sp>
        </mc:Choice>
        <mc:Fallback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169" y="1066800"/>
                <a:ext cx="7636706" cy="658514"/>
              </a:xfrm>
              <a:prstGeom prst="rect">
                <a:avLst/>
              </a:prstGeom>
              <a:blipFill rotWithShape="1">
                <a:blip r:embed="rId6"/>
                <a:stretch>
                  <a:fillRect l="-718" t="-2778"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TextBox 60"/>
              <p:cNvSpPr txBox="1"/>
              <p:nvPr/>
            </p:nvSpPr>
            <p:spPr>
              <a:xfrm>
                <a:off x="262224" y="5417819"/>
                <a:ext cx="8287763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1"/>
                    </a:solidFill>
                    <a:latin typeface="Garamond" pitchFamily="18" charset="0"/>
                  </a:rPr>
                  <a:t>Kitaev’s Hamiltonian is a sum of k-local projectors with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/>
                      </a:rPr>
                      <m:t>𝒌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/>
                      </a:rPr>
                      <m:t>≤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/>
                      </a:rPr>
                      <m:t>𝟓</m:t>
                    </m:r>
                  </m:oMath>
                </a14:m>
                <a:r>
                  <a:rPr lang="en-US" b="1" dirty="0" smtClean="0">
                    <a:solidFill>
                      <a:schemeClr val="accent1"/>
                    </a:solidFill>
                    <a:latin typeface="Garamond" pitchFamily="18" charset="0"/>
                  </a:rPr>
                  <a:t> for circuits made from 1- and 2-qubit gates. </a:t>
                </a:r>
                <a:r>
                  <a:rPr lang="en-US" b="1" dirty="0">
                    <a:solidFill>
                      <a:schemeClr val="accent1"/>
                    </a:solidFill>
                    <a:latin typeface="Garamond" pitchFamily="18" charset="0"/>
                  </a:rPr>
                  <a:t/>
                </a:r>
                <a:br>
                  <a:rPr lang="en-US" b="1" dirty="0">
                    <a:solidFill>
                      <a:schemeClr val="accent1"/>
                    </a:solidFill>
                    <a:latin typeface="Garamond" pitchFamily="18" charset="0"/>
                  </a:rPr>
                </a:br>
                <a:r>
                  <a:rPr lang="en-US" b="1" dirty="0">
                    <a:solidFill>
                      <a:schemeClr val="accent1"/>
                    </a:solidFill>
                    <a:latin typeface="Garamond" pitchFamily="18" charset="0"/>
                  </a:rPr>
                  <a:t/>
                </a:r>
                <a:br>
                  <a:rPr lang="en-US" b="1" dirty="0">
                    <a:solidFill>
                      <a:schemeClr val="accent1"/>
                    </a:solidFill>
                    <a:latin typeface="Garamond" pitchFamily="18" charset="0"/>
                  </a:rPr>
                </a:br>
                <a:r>
                  <a:rPr lang="en-US" b="1" dirty="0" err="1">
                    <a:solidFill>
                      <a:schemeClr val="accent1"/>
                    </a:solidFill>
                    <a:latin typeface="Garamond" pitchFamily="18" charset="0"/>
                  </a:rPr>
                  <a:t>Kitaev’s</a:t>
                </a:r>
                <a:r>
                  <a:rPr lang="en-US" b="1" dirty="0">
                    <a:solidFill>
                      <a:schemeClr val="accent1"/>
                    </a:solidFill>
                    <a:latin typeface="Garamond" pitchFamily="18" charset="0"/>
                  </a:rPr>
                  <a:t> construction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Garamond" pitchFamily="18" charset="0"/>
                  </a:rPr>
                  <a:t>can be used to prove that </a:t>
                </a:r>
                <a:r>
                  <a:rPr lang="en-US" b="1" dirty="0">
                    <a:solidFill>
                      <a:schemeClr val="accent1"/>
                    </a:solidFill>
                    <a:latin typeface="Garamond" pitchFamily="18" charset="0"/>
                  </a:rPr>
                  <a:t>quantum 5-SAT is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Garamond" pitchFamily="18" charset="0"/>
                  </a:rPr>
                  <a:t>QMA</a:t>
                </a:r>
                <a:r>
                  <a:rPr lang="en-US" b="1" baseline="-25000" dirty="0" smtClean="0">
                    <a:solidFill>
                      <a:schemeClr val="accent1"/>
                    </a:solidFill>
                    <a:latin typeface="Garamond" pitchFamily="18" charset="0"/>
                  </a:rPr>
                  <a:t>1</a:t>
                </a:r>
                <a:r>
                  <a:rPr lang="en-US" b="1" dirty="0" smtClean="0">
                    <a:solidFill>
                      <a:schemeClr val="accent1"/>
                    </a:solidFill>
                    <a:latin typeface="Garamond" pitchFamily="18" charset="0"/>
                  </a:rPr>
                  <a:t>-hard.</a:t>
                </a:r>
                <a:endParaRPr lang="en-US" b="1" dirty="0" smtClean="0">
                  <a:solidFill>
                    <a:schemeClr val="accent1"/>
                  </a:solidFill>
                  <a:latin typeface="Garamond" pitchFamily="18" charset="0"/>
                </a:endParaRPr>
              </a:p>
              <a:p>
                <a:endParaRPr lang="en-US" b="1" dirty="0">
                  <a:solidFill>
                    <a:schemeClr val="accent1"/>
                  </a:solidFill>
                  <a:latin typeface="Garamond" pitchFamily="18" charset="0"/>
                </a:endParaRPr>
              </a:p>
            </p:txBody>
          </p:sp>
        </mc:Choice>
        <mc:Fallback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224" y="5417819"/>
                <a:ext cx="8287763" cy="1477328"/>
              </a:xfrm>
              <a:prstGeom prst="rect">
                <a:avLst/>
              </a:prstGeom>
              <a:blipFill rotWithShape="1">
                <a:blip r:embed="rId7"/>
                <a:stretch>
                  <a:fillRect l="-588" t="-1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1295400" y="391180"/>
            <a:ext cx="6689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4F81BD"/>
                </a:solidFill>
                <a:latin typeface="Garamond" pitchFamily="18" charset="0"/>
              </a:rPr>
              <a:t>E</a:t>
            </a:r>
            <a:r>
              <a:rPr lang="en-US" sz="2800" dirty="0">
                <a:solidFill>
                  <a:srgbClr val="4F81BD"/>
                </a:solidFill>
                <a:latin typeface="Garamond" pitchFamily="18" charset="0"/>
              </a:rPr>
              <a:t>xample </a:t>
            </a:r>
            <a:r>
              <a:rPr lang="en-US" sz="2800" dirty="0" smtClean="0">
                <a:solidFill>
                  <a:srgbClr val="4F81BD"/>
                </a:solidFill>
                <a:latin typeface="Garamond" pitchFamily="18" charset="0"/>
              </a:rPr>
              <a:t>part 2: Clock construction</a:t>
            </a:r>
            <a:r>
              <a:rPr lang="en-US" sz="2800" baseline="-25000" dirty="0" smtClean="0">
                <a:solidFill>
                  <a:srgbClr val="4F81BD"/>
                </a:solidFill>
                <a:latin typeface="Garamond" pitchFamily="18" charset="0"/>
              </a:rPr>
              <a:t> </a:t>
            </a:r>
            <a:r>
              <a:rPr lang="en-US" sz="2800" dirty="0" smtClean="0">
                <a:solidFill>
                  <a:srgbClr val="4F81BD"/>
                </a:solidFill>
                <a:latin typeface="Garamond" pitchFamily="18" charset="0"/>
              </a:rPr>
              <a:t>[</a:t>
            </a:r>
            <a:r>
              <a:rPr lang="en-US" sz="2800" dirty="0" err="1" smtClean="0">
                <a:solidFill>
                  <a:srgbClr val="4F81BD"/>
                </a:solidFill>
                <a:latin typeface="Garamond" pitchFamily="18" charset="0"/>
              </a:rPr>
              <a:t>Kitaev</a:t>
            </a:r>
            <a:r>
              <a:rPr lang="en-US" sz="2800" dirty="0" smtClean="0">
                <a:solidFill>
                  <a:srgbClr val="4F81BD"/>
                </a:solidFill>
                <a:latin typeface="Garamond" pitchFamily="18" charset="0"/>
              </a:rPr>
              <a:t> 99]</a:t>
            </a:r>
            <a:endParaRPr lang="en-US" sz="2800" baseline="-25000" dirty="0">
              <a:solidFill>
                <a:srgbClr val="4F81BD"/>
              </a:solidFill>
              <a:latin typeface="Garamond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134937" y="4440925"/>
                <a:ext cx="8542338" cy="8705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𝐾𝑖𝑡𝑎𝑒𝑣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1⊗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𝑚</m:t>
                          </m:r>
                          <m:r>
                            <a:rPr lang="en-US" i="1">
                              <a:latin typeface="Cambria Math"/>
                            </a:rPr>
                            <m:t>−1</m:t>
                          </m:r>
                        </m:sup>
                        <m:e>
                          <m:d>
                            <m:dPr>
                              <m:begChr m:val="|"/>
                              <m:endChr m:val="〉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01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〈01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|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begChr m:val="|"/>
                              <m:endChr m:val="〉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〈"/>
                                  <m:endChr m:val="|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⊗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d>
                        <m:dPr>
                          <m:begChr m:val="|"/>
                          <m:endChr m:val="〉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〈"/>
                              <m:endChr m:val="|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𝑜𝑢𝑡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⊗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37" y="4440925"/>
                <a:ext cx="8542338" cy="87055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/>
          <p:nvPr/>
        </p:nvCxnSpPr>
        <p:spPr>
          <a:xfrm flipV="1">
            <a:off x="2057400" y="2655314"/>
            <a:ext cx="788425" cy="1291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308812" y="2322763"/>
                <a:ext cx="24384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 smtClean="0">
                    <a:solidFill>
                      <a:srgbClr val="FF0000"/>
                    </a:solidFill>
                  </a:rPr>
                  <a:t>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+3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FF0000"/>
                    </a:solidFill>
                    <a:latin typeface="Garamond" pitchFamily="18" charset="0"/>
                  </a:rPr>
                  <a:t>-local projector </a:t>
                </a:r>
                <a:r>
                  <a:rPr lang="en-US" dirty="0" smtClean="0">
                    <a:solidFill>
                      <a:schemeClr val="accent1"/>
                    </a:solidFill>
                    <a:latin typeface="Garamond" pitchFamily="18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accent1"/>
                    </a:solidFill>
                    <a:latin typeface="Cambria Math" pitchFamily="18" charset="0"/>
                    <a:ea typeface="Cambria Math" pitchFamily="18" charset="0"/>
                  </a:rPr>
                  <a:t> is j-local</a:t>
                </a:r>
                <a:endParaRPr lang="en-US" baseline="-25000" dirty="0">
                  <a:solidFill>
                    <a:schemeClr val="accent1"/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812" y="2322763"/>
                <a:ext cx="2438400" cy="923330"/>
              </a:xfrm>
              <a:prstGeom prst="rect">
                <a:avLst/>
              </a:prstGeom>
              <a:blipFill rotWithShape="1">
                <a:blip r:embed="rId9"/>
                <a:stretch>
                  <a:fillRect l="-2250" t="-3311" r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1524000" y="3280502"/>
            <a:ext cx="1746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1-local </a:t>
            </a:r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projectors</a:t>
            </a:r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1399441" y="1375778"/>
                <a:ext cx="1535805" cy="3435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600" dirty="0">
                        <a:latin typeface="Lucida Calligraphy" pitchFamily="66" charset="0"/>
                      </a:rPr>
                      <m:t>H</m:t>
                    </m:r>
                    <m:r>
                      <m:rPr>
                        <m:nor/>
                      </m:rPr>
                      <a:rPr lang="en-US" sz="1600" baseline="-25000" dirty="0">
                        <a:latin typeface="Garamond" pitchFamily="18" charset="0"/>
                      </a:rPr>
                      <m:t>comp</m:t>
                    </m:r>
                    <m:r>
                      <a:rPr lang="en-US" sz="1600" i="1">
                        <a:latin typeface="Cambria Math"/>
                      </a:rPr>
                      <m:t>⊗</m:t>
                    </m:r>
                    <m:r>
                      <m:rPr>
                        <m:nor/>
                      </m:rPr>
                      <a:rPr lang="en-US" sz="1600" dirty="0">
                        <a:latin typeface="Lucida Calligraphy" pitchFamily="66" charset="0"/>
                      </a:rPr>
                      <m:t>H</m:t>
                    </m:r>
                    <m:r>
                      <m:rPr>
                        <m:nor/>
                      </m:rPr>
                      <a:rPr lang="en-US" sz="1600" baseline="-25000" dirty="0">
                        <a:latin typeface="Garamond" pitchFamily="18" charset="0"/>
                      </a:rPr>
                      <m:t>clock</m:t>
                    </m:r>
                  </m:oMath>
                </a14:m>
                <a:r>
                  <a:rPr lang="en-US" sz="1600" dirty="0" smtClean="0"/>
                  <a:t> </a:t>
                </a:r>
                <a:endParaRPr lang="en-US" sz="1600" dirty="0"/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9441" y="1375778"/>
                <a:ext cx="1535805" cy="343556"/>
              </a:xfrm>
              <a:prstGeom prst="rect">
                <a:avLst/>
              </a:prstGeom>
              <a:blipFill rotWithShape="1">
                <a:blip r:embed="rId10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5943600" y="1375778"/>
                <a:ext cx="724878" cy="3435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600" dirty="0">
                        <a:latin typeface="Lucida Calligraphy" pitchFamily="66" charset="0"/>
                      </a:rPr>
                      <m:t>H</m:t>
                    </m:r>
                    <m:r>
                      <m:rPr>
                        <m:nor/>
                      </m:rPr>
                      <a:rPr lang="en-US" sz="1600" baseline="-25000" dirty="0">
                        <a:latin typeface="Garamond" pitchFamily="18" charset="0"/>
                      </a:rPr>
                      <m:t>clock</m:t>
                    </m:r>
                  </m:oMath>
                </a14:m>
                <a:r>
                  <a:rPr lang="en-US" sz="1600" dirty="0" smtClean="0"/>
                  <a:t> </a:t>
                </a:r>
                <a:endParaRPr lang="en-US" sz="1600" dirty="0"/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1375778"/>
                <a:ext cx="724878" cy="34355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/>
          <p:cNvSpPr/>
          <p:nvPr/>
        </p:nvSpPr>
        <p:spPr>
          <a:xfrm flipH="1">
            <a:off x="3240046" y="2883914"/>
            <a:ext cx="188954" cy="123088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3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38462" y="2209800"/>
            <a:ext cx="8553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Garamond" pitchFamily="18" charset="0"/>
              </a:rPr>
              <a:t>The first ingredient in our QMA</a:t>
            </a:r>
            <a:r>
              <a:rPr lang="en-US" b="1" baseline="-25000" dirty="0" smtClean="0">
                <a:solidFill>
                  <a:schemeClr val="accent1"/>
                </a:solidFill>
                <a:latin typeface="Garamond" pitchFamily="18" charset="0"/>
              </a:rPr>
              <a:t>1</a:t>
            </a:r>
            <a:r>
              <a:rPr lang="en-US" b="1" dirty="0" smtClean="0">
                <a:solidFill>
                  <a:schemeClr val="accent1"/>
                </a:solidFill>
                <a:latin typeface="Garamond" pitchFamily="18" charset="0"/>
              </a:rPr>
              <a:t>-hardness proof is a new </a:t>
            </a:r>
            <a:r>
              <a:rPr lang="en-US" b="1" dirty="0" smtClean="0">
                <a:solidFill>
                  <a:schemeClr val="accent1"/>
                </a:solidFill>
                <a:latin typeface="Garamond" pitchFamily="18" charset="0"/>
              </a:rPr>
              <a:t>clock construction (with different locality from </a:t>
            </a:r>
            <a:r>
              <a:rPr lang="en-US" b="1" dirty="0" err="1" smtClean="0">
                <a:solidFill>
                  <a:schemeClr val="accent1"/>
                </a:solidFill>
                <a:latin typeface="Garamond" pitchFamily="18" charset="0"/>
              </a:rPr>
              <a:t>Kitaev’s</a:t>
            </a:r>
            <a:r>
              <a:rPr lang="en-US" b="1" dirty="0" smtClean="0">
                <a:solidFill>
                  <a:schemeClr val="accent1"/>
                </a:solidFill>
                <a:latin typeface="Garamond" pitchFamily="18" charset="0"/>
              </a:rPr>
              <a:t>)…</a:t>
            </a:r>
            <a:endParaRPr lang="en-US" b="1" dirty="0">
              <a:solidFill>
                <a:schemeClr val="accent1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9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42761" y="228600"/>
            <a:ext cx="5901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Garamond" pitchFamily="18" charset="0"/>
              </a:rPr>
              <a:t>Properties of the new clock construction</a:t>
            </a:r>
            <a:endParaRPr lang="en-US" sz="2800" dirty="0">
              <a:solidFill>
                <a:schemeClr val="accent1"/>
              </a:solidFill>
              <a:latin typeface="Garamond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641547" y="1392198"/>
                <a:ext cx="908775" cy="412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𝑐𝑙𝑜𝑐𝑘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𝑁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547" y="1392198"/>
                <a:ext cx="908775" cy="412485"/>
              </a:xfrm>
              <a:prstGeom prst="rect">
                <a:avLst/>
              </a:prstGeom>
              <a:blipFill rotWithShape="1">
                <a:blip r:embed="rId3"/>
                <a:stretch>
                  <a:fillRect b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4570759" y="1980738"/>
                <a:ext cx="32563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 smtClean="0">
                        <a:latin typeface="Lucida Calligraphy" pitchFamily="66" charset="0"/>
                      </a:rPr>
                      <m:t>S</m:t>
                    </m:r>
                    <m:r>
                      <m:rPr>
                        <m:nor/>
                      </m:rPr>
                      <a:rPr lang="en-US" baseline="-25000" dirty="0" smtClean="0">
                        <a:latin typeface="Garamond" pitchFamily="18" charset="0"/>
                      </a:rPr>
                      <m:t>clock</m:t>
                    </m:r>
                    <m:r>
                      <m:rPr>
                        <m:nor/>
                      </m:rPr>
                      <a:rPr lang="en-US" b="0" i="0" dirty="0" smtClean="0">
                        <a:latin typeface="Garamond" pitchFamily="18" charset="0"/>
                      </a:rPr>
                      <m:t>= </m:t>
                    </m:r>
                    <m:r>
                      <m:rPr>
                        <m:nor/>
                      </m:rPr>
                      <a:rPr lang="en-US" b="0" i="0" dirty="0" smtClean="0">
                        <a:latin typeface="Garamond" pitchFamily="18" charset="0"/>
                      </a:rPr>
                      <m:t>span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 </m:t>
                        </m:r>
                        <m:d>
                          <m:dPr>
                            <m:begChr m:val="|"/>
                            <m:endChr m:val="〉"/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b="0" i="1" dirty="0" smtClean="0">
                            <a:latin typeface="Cambria Math"/>
                          </a:rPr>
                          <m:t> : 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𝑡</m:t>
                        </m:r>
                        <m:r>
                          <a:rPr lang="en-US" b="0" i="1" dirty="0" smtClean="0">
                            <a:latin typeface="Cambria Math"/>
                          </a:rPr>
                          <m:t>=1,…,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sz="2000" dirty="0" smtClean="0"/>
                  <a:t>.</a:t>
                </a:r>
                <a:endParaRPr lang="en-US" sz="20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0759" y="1980738"/>
                <a:ext cx="3256341" cy="400110"/>
              </a:xfrm>
              <a:prstGeom prst="rect">
                <a:avLst/>
              </a:prstGeom>
              <a:blipFill rotWithShape="1">
                <a:blip r:embed="rId4"/>
                <a:stretch>
                  <a:fillRect t="-7576" r="-1124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032135" y="1392198"/>
                <a:ext cx="788999" cy="3749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>
                          <a:latin typeface="Lucida Calligraphy" pitchFamily="66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baseline="-25000" dirty="0">
                          <a:latin typeface="Garamond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b="0" i="0" baseline="-25000" dirty="0" smtClean="0">
                          <a:latin typeface="Garamond" pitchFamily="18" charset="0"/>
                        </a:rPr>
                        <m:t>lock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2135" y="1392198"/>
                <a:ext cx="788999" cy="37491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 flipH="1">
            <a:off x="7669487" y="1253447"/>
            <a:ext cx="123764" cy="2775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570155" y="1392198"/>
            <a:ext cx="465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Sum of </a:t>
            </a:r>
            <a:r>
              <a:rPr lang="en-US" dirty="0" smtClean="0">
                <a:solidFill>
                  <a:srgbClr val="FF0000"/>
                </a:solidFill>
                <a:latin typeface="Garamond" pitchFamily="18" charset="0"/>
              </a:rPr>
              <a:t>3-local projectors </a:t>
            </a:r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Hamiltonian acting on  </a:t>
            </a:r>
            <a:endParaRPr lang="en-US" dirty="0">
              <a:solidFill>
                <a:schemeClr val="accent1"/>
              </a:solidFill>
              <a:latin typeface="Garamond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426634" y="838200"/>
            <a:ext cx="127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7N-3 </a:t>
            </a:r>
            <a:r>
              <a:rPr lang="en-US" dirty="0" err="1" smtClean="0">
                <a:solidFill>
                  <a:schemeClr val="accent1"/>
                </a:solidFill>
                <a:latin typeface="Garamond" pitchFamily="18" charset="0"/>
              </a:rPr>
              <a:t>qubits</a:t>
            </a:r>
            <a:endParaRPr lang="en-US" dirty="0">
              <a:solidFill>
                <a:schemeClr val="accent1"/>
              </a:solidFill>
              <a:latin typeface="Garamond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34930" y="2024242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1"/>
                </a:solidFill>
                <a:latin typeface="Garamond" pitchFamily="18" charset="0"/>
              </a:rPr>
              <a:t>Nullspace</a:t>
            </a:r>
            <a:endParaRPr lang="en-US" dirty="0">
              <a:solidFill>
                <a:schemeClr val="accent1"/>
              </a:solidFill>
              <a:latin typeface="Garamond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4391" y="1302151"/>
            <a:ext cx="1441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Garamond" pitchFamily="18" charset="0"/>
              </a:rPr>
              <a:t>Clock</a:t>
            </a:r>
          </a:p>
          <a:p>
            <a:r>
              <a:rPr lang="en-US" b="1" dirty="0" smtClean="0">
                <a:solidFill>
                  <a:schemeClr val="accent1"/>
                </a:solidFill>
                <a:latin typeface="Garamond" pitchFamily="18" charset="0"/>
              </a:rPr>
              <a:t>Hamiltonian</a:t>
            </a:r>
            <a:endParaRPr lang="en-US" b="1" dirty="0">
              <a:solidFill>
                <a:schemeClr val="accent1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44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42761" y="228600"/>
            <a:ext cx="5901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Garamond" pitchFamily="18" charset="0"/>
              </a:rPr>
              <a:t>Properties of the new clock construction</a:t>
            </a:r>
            <a:endParaRPr lang="en-US" sz="2800" dirty="0">
              <a:solidFill>
                <a:schemeClr val="accent1"/>
              </a:solidFill>
              <a:latin typeface="Garamond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-914400" y="3613666"/>
                <a:ext cx="10435376" cy="8560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𝑡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𝑈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m:rPr>
                            <m:nor/>
                          </m:rPr>
                          <a:rPr lang="en-US" dirty="0">
                            <a:latin typeface="Lucida Calligraphy" pitchFamily="66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baseline="-25000" dirty="0">
                            <a:latin typeface="Garamond" pitchFamily="18" charset="0"/>
                          </a:rPr>
                          <m:t>comp</m:t>
                        </m:r>
                        <m:r>
                          <a:rPr lang="en-US" i="1">
                            <a:latin typeface="Cambria Math"/>
                          </a:rPr>
                          <m:t>⊗</m:t>
                        </m:r>
                        <m:r>
                          <m:rPr>
                            <m:nor/>
                          </m:rPr>
                          <a:rPr lang="en-US" dirty="0">
                            <a:latin typeface="Lucida Calligraphy" pitchFamily="66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baseline="-25000" dirty="0">
                            <a:latin typeface="Garamond" pitchFamily="18" charset="0"/>
                          </a:rPr>
                          <m:t>clock</m:t>
                        </m:r>
                        <m:r>
                          <m:rPr>
                            <m:nor/>
                          </m:rPr>
                          <a:rPr lang="en-US" dirty="0">
                            <a:latin typeface="Lucida Calligraphy" pitchFamily="66" charset="0"/>
                          </a:rPr>
                          <m:t> </m:t>
                        </m:r>
                      </m:sub>
                    </m:sSub>
                  </m:oMath>
                </a14:m>
                <a:endParaRPr lang="en-US" i="1" dirty="0" smtClean="0">
                  <a:latin typeface="Cambria Math"/>
                </a:endParaRPr>
              </a:p>
              <a:p>
                <a:pPr/>
                <a:r>
                  <a:rPr lang="en-US" b="0" dirty="0" smtClean="0"/>
                  <a:t>	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8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1⊗|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〉〈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|+1⊗</m:t>
                        </m:r>
                        <m:d>
                          <m:dPr>
                            <m:begChr m:val="|"/>
                            <m:endChr m:val="〉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+1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|−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𝑈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†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⊗</m:t>
                        </m:r>
                        <m:r>
                          <a:rPr lang="en-US" i="1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〉〈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|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𝑈</m:t>
                        </m:r>
                        <m:r>
                          <a:rPr lang="en-US" i="1">
                            <a:latin typeface="Cambria Math"/>
                          </a:rPr>
                          <m:t>⊗|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〉〈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14400" y="3613666"/>
                <a:ext cx="10435376" cy="856004"/>
              </a:xfrm>
              <a:prstGeom prst="rect">
                <a:avLst/>
              </a:prstGeom>
              <a:blipFill rotWithShape="1">
                <a:blip r:embed="rId2"/>
                <a:stretch>
                  <a:fillRect t="-51429" b="-2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641547" y="1392198"/>
                <a:ext cx="908775" cy="412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𝑐𝑙𝑜𝑐𝑘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𝑁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547" y="1392198"/>
                <a:ext cx="908775" cy="412485"/>
              </a:xfrm>
              <a:prstGeom prst="rect">
                <a:avLst/>
              </a:prstGeom>
              <a:blipFill rotWithShape="1">
                <a:blip r:embed="rId3"/>
                <a:stretch>
                  <a:fillRect b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2147182" y="3207745"/>
                <a:ext cx="6849502" cy="413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𝑡</m:t>
                        </m:r>
                        <m:r>
                          <a:rPr lang="en-US" sz="2000" i="1">
                            <a:latin typeface="Cambria Math"/>
                          </a:rPr>
                          <m:t>,</m:t>
                        </m:r>
                        <m:r>
                          <a:rPr lang="en-US" sz="2000" i="1">
                            <a:latin typeface="Cambria Math"/>
                          </a:rPr>
                          <m:t>𝑡</m:t>
                        </m:r>
                        <m:r>
                          <a:rPr lang="en-US" sz="2000" i="1">
                            <a:latin typeface="Cambria Math"/>
                          </a:rPr>
                          <m:t>+1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𝑈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       </m:t>
                    </m:r>
                    <m:r>
                      <a:rPr lang="en-US" sz="2000" b="0" i="1" smtClean="0">
                        <a:latin typeface="Cambria Math"/>
                      </a:rPr>
                      <m:t>𝑡</m:t>
                    </m:r>
                    <m:r>
                      <a:rPr lang="en-US" sz="2000" b="0" i="1" smtClean="0">
                        <a:latin typeface="Cambria Math"/>
                      </a:rPr>
                      <m:t>=1,…,</m:t>
                    </m:r>
                    <m:r>
                      <a:rPr lang="en-US" sz="2000" b="0" i="1" smtClean="0">
                        <a:latin typeface="Cambria Math"/>
                      </a:rPr>
                      <m:t>𝑁</m:t>
                    </m:r>
                    <m:r>
                      <a:rPr lang="en-US" sz="2000" b="0" i="1" smtClean="0">
                        <a:latin typeface="Cambria Math"/>
                      </a:rPr>
                      <m:t>−1</m:t>
                    </m:r>
                  </m:oMath>
                </a14:m>
                <a:r>
                  <a:rPr lang="en-US" sz="2000" dirty="0" smtClean="0"/>
                  <a:t>    </a:t>
                </a:r>
                <a:endParaRPr lang="en-US" sz="2000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182" y="3207745"/>
                <a:ext cx="6849502" cy="41351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4570759" y="1980738"/>
                <a:ext cx="32563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 smtClean="0">
                        <a:latin typeface="Lucida Calligraphy" pitchFamily="66" charset="0"/>
                      </a:rPr>
                      <m:t>S</m:t>
                    </m:r>
                    <m:r>
                      <m:rPr>
                        <m:nor/>
                      </m:rPr>
                      <a:rPr lang="en-US" baseline="-25000" dirty="0" smtClean="0">
                        <a:latin typeface="Garamond" pitchFamily="18" charset="0"/>
                      </a:rPr>
                      <m:t>clock</m:t>
                    </m:r>
                    <m:r>
                      <m:rPr>
                        <m:nor/>
                      </m:rPr>
                      <a:rPr lang="en-US" b="0" i="0" dirty="0" smtClean="0">
                        <a:latin typeface="Garamond" pitchFamily="18" charset="0"/>
                      </a:rPr>
                      <m:t>= </m:t>
                    </m:r>
                    <m:r>
                      <m:rPr>
                        <m:nor/>
                      </m:rPr>
                      <a:rPr lang="en-US" b="0" i="0" dirty="0" smtClean="0">
                        <a:latin typeface="Garamond" pitchFamily="18" charset="0"/>
                      </a:rPr>
                      <m:t>span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 </m:t>
                        </m:r>
                        <m:d>
                          <m:dPr>
                            <m:begChr m:val="|"/>
                            <m:endChr m:val="〉"/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b="0" i="1" dirty="0" smtClean="0">
                            <a:latin typeface="Cambria Math"/>
                          </a:rPr>
                          <m:t> : 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𝑡</m:t>
                        </m:r>
                        <m:r>
                          <a:rPr lang="en-US" b="0" i="1" dirty="0" smtClean="0">
                            <a:latin typeface="Cambria Math"/>
                          </a:rPr>
                          <m:t>=1,…,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sz="2000" dirty="0" smtClean="0"/>
                  <a:t>.</a:t>
                </a:r>
                <a:endParaRPr lang="en-US" sz="20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0759" y="1980738"/>
                <a:ext cx="3256341" cy="400110"/>
              </a:xfrm>
              <a:prstGeom prst="rect">
                <a:avLst/>
              </a:prstGeom>
              <a:blipFill rotWithShape="1">
                <a:blip r:embed="rId5"/>
                <a:stretch>
                  <a:fillRect t="-7576" r="-1124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032135" y="1392198"/>
                <a:ext cx="788999" cy="3749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>
                          <a:latin typeface="Lucida Calligraphy" pitchFamily="66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baseline="-25000" dirty="0">
                          <a:latin typeface="Garamond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b="0" i="0" baseline="-25000" dirty="0" smtClean="0">
                          <a:latin typeface="Garamond" pitchFamily="18" charset="0"/>
                        </a:rPr>
                        <m:t>lock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2135" y="1392198"/>
                <a:ext cx="788999" cy="37491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 flipH="1">
            <a:off x="7669487" y="1253447"/>
            <a:ext cx="123764" cy="2775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570155" y="1392198"/>
            <a:ext cx="465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Sum of </a:t>
            </a:r>
            <a:r>
              <a:rPr lang="en-US" dirty="0" smtClean="0">
                <a:solidFill>
                  <a:srgbClr val="FF0000"/>
                </a:solidFill>
                <a:latin typeface="Garamond" pitchFamily="18" charset="0"/>
              </a:rPr>
              <a:t>3-local projectors </a:t>
            </a:r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Hamiltonian acting on  </a:t>
            </a:r>
            <a:endParaRPr lang="en-US" dirty="0">
              <a:solidFill>
                <a:schemeClr val="accent1"/>
              </a:solidFill>
              <a:latin typeface="Garamond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566868" y="3271229"/>
                <a:ext cx="1697901" cy="3749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>
                          <a:latin typeface="Lucida Calligraphy" pitchFamily="66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baseline="-25000" dirty="0">
                          <a:latin typeface="Garamond" pitchFamily="18" charset="0"/>
                        </a:rPr>
                        <m:t>comp</m:t>
                      </m:r>
                      <m:r>
                        <a:rPr lang="en-US" i="1">
                          <a:latin typeface="Cambria Math"/>
                        </a:rPr>
                        <m:t>⊗</m:t>
                      </m:r>
                      <m:r>
                        <m:rPr>
                          <m:nor/>
                        </m:rPr>
                        <a:rPr lang="en-US" dirty="0">
                          <a:latin typeface="Lucida Calligraphy" pitchFamily="66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baseline="-25000" dirty="0">
                          <a:latin typeface="Garamond" pitchFamily="18" charset="0"/>
                        </a:rPr>
                        <m:t>clock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6868" y="3271229"/>
                <a:ext cx="1697901" cy="374911"/>
              </a:xfrm>
              <a:prstGeom prst="rect">
                <a:avLst/>
              </a:prstGeom>
              <a:blipFill rotWithShape="1">
                <a:blip r:embed="rId7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7426634" y="838200"/>
            <a:ext cx="127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7N-3 </a:t>
            </a:r>
            <a:r>
              <a:rPr lang="en-US" dirty="0" err="1" smtClean="0">
                <a:solidFill>
                  <a:schemeClr val="accent1"/>
                </a:solidFill>
                <a:latin typeface="Garamond" pitchFamily="18" charset="0"/>
              </a:rPr>
              <a:t>qubits</a:t>
            </a:r>
            <a:endParaRPr lang="en-US" dirty="0">
              <a:solidFill>
                <a:schemeClr val="accent1"/>
              </a:solidFill>
              <a:latin typeface="Garamond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34930" y="2024242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1"/>
                </a:solidFill>
                <a:latin typeface="Garamond" pitchFamily="18" charset="0"/>
              </a:rPr>
              <a:t>Nullspace</a:t>
            </a:r>
            <a:endParaRPr lang="en-US" dirty="0">
              <a:solidFill>
                <a:schemeClr val="accent1"/>
              </a:solidFill>
              <a:latin typeface="Garamond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4391" y="1302151"/>
            <a:ext cx="1441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Garamond" pitchFamily="18" charset="0"/>
              </a:rPr>
              <a:t>Clock</a:t>
            </a:r>
          </a:p>
          <a:p>
            <a:r>
              <a:rPr lang="en-US" b="1" dirty="0" smtClean="0">
                <a:solidFill>
                  <a:schemeClr val="accent1"/>
                </a:solidFill>
                <a:latin typeface="Garamond" pitchFamily="18" charset="0"/>
              </a:rPr>
              <a:t>Hamiltonian</a:t>
            </a:r>
            <a:endParaRPr lang="en-US" b="1" dirty="0">
              <a:solidFill>
                <a:schemeClr val="accent1"/>
              </a:solidFill>
              <a:latin typeface="Garamond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032" y="2801339"/>
            <a:ext cx="11976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Garamond" pitchFamily="18" charset="0"/>
              </a:rPr>
              <a:t>Transition</a:t>
            </a:r>
            <a:br>
              <a:rPr lang="en-US" b="1" dirty="0" smtClean="0">
                <a:solidFill>
                  <a:schemeClr val="accent1"/>
                </a:solidFill>
                <a:latin typeface="Garamond" pitchFamily="18" charset="0"/>
              </a:rPr>
            </a:br>
            <a:r>
              <a:rPr lang="en-US" b="1" dirty="0" smtClean="0">
                <a:solidFill>
                  <a:schemeClr val="accent1"/>
                </a:solidFill>
                <a:latin typeface="Garamond" pitchFamily="18" charset="0"/>
              </a:rPr>
              <a:t>operators</a:t>
            </a:r>
            <a:endParaRPr lang="en-US" b="1" dirty="0">
              <a:solidFill>
                <a:schemeClr val="accent1"/>
              </a:solidFill>
              <a:latin typeface="Garamond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774663" y="3288268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Garamond" pitchFamily="18" charset="0"/>
              </a:rPr>
              <a:t>a</a:t>
            </a:r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ct on </a:t>
            </a:r>
            <a:endParaRPr lang="en-US" dirty="0">
              <a:solidFill>
                <a:schemeClr val="accent1"/>
              </a:solidFill>
              <a:latin typeface="Garamond" pitchFamily="18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120750" y="2546866"/>
            <a:ext cx="894705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85420" y="4648200"/>
            <a:ext cx="894705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ight Brace 52"/>
          <p:cNvSpPr/>
          <p:nvPr/>
        </p:nvSpPr>
        <p:spPr>
          <a:xfrm rot="16200000">
            <a:off x="2674488" y="2626386"/>
            <a:ext cx="200416" cy="107526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2139467" y="2590800"/>
                <a:ext cx="38109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+2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Garamond" pitchFamily="18" charset="0"/>
                  </a:rPr>
                  <a:t>-local projector </a:t>
                </a:r>
                <a:r>
                  <a:rPr lang="en-US" dirty="0">
                    <a:solidFill>
                      <a:schemeClr val="accent1"/>
                    </a:solidFill>
                    <a:latin typeface="Garamond" pitchFamily="18" charset="0"/>
                  </a:rPr>
                  <a:t>if </a:t>
                </a:r>
                <a:r>
                  <a:rPr lang="en-US" dirty="0" smtClean="0">
                    <a:solidFill>
                      <a:schemeClr val="accent1"/>
                    </a:solidFill>
                    <a:latin typeface="Garamond" pitchFamily="18" charset="0"/>
                  </a:rPr>
                  <a:t>U </a:t>
                </a:r>
                <a:r>
                  <a:rPr lang="en-US" dirty="0" smtClean="0">
                    <a:solidFill>
                      <a:schemeClr val="accent1"/>
                    </a:solidFill>
                    <a:latin typeface="Cambria Math" pitchFamily="18" charset="0"/>
                    <a:ea typeface="Cambria Math" pitchFamily="18" charset="0"/>
                  </a:rPr>
                  <a:t>is j-local</a:t>
                </a:r>
                <a:endParaRPr lang="en-US" dirty="0">
                  <a:solidFill>
                    <a:schemeClr val="accent1"/>
                  </a:solidFill>
                  <a:latin typeface="Garamond" pitchFamily="18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9467" y="2590800"/>
                <a:ext cx="3810953" cy="369332"/>
              </a:xfrm>
              <a:prstGeom prst="rect">
                <a:avLst/>
              </a:prstGeom>
              <a:blipFill rotWithShape="1">
                <a:blip r:embed="rId13"/>
                <a:stretch>
                  <a:fillRect l="-1440" t="-11475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959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42761" y="228600"/>
            <a:ext cx="5901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Garamond" pitchFamily="18" charset="0"/>
              </a:rPr>
              <a:t>Properties of the new clock construction</a:t>
            </a:r>
            <a:endParaRPr lang="en-US" sz="2800" dirty="0">
              <a:solidFill>
                <a:schemeClr val="accent1"/>
              </a:solidFill>
              <a:latin typeface="Garamond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-914400" y="3613666"/>
                <a:ext cx="10435376" cy="8560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𝑡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𝑈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m:rPr>
                            <m:nor/>
                          </m:rPr>
                          <a:rPr lang="en-US" dirty="0">
                            <a:latin typeface="Lucida Calligraphy" pitchFamily="66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baseline="-25000" dirty="0">
                            <a:latin typeface="Garamond" pitchFamily="18" charset="0"/>
                          </a:rPr>
                          <m:t>comp</m:t>
                        </m:r>
                        <m:r>
                          <a:rPr lang="en-US" i="1">
                            <a:latin typeface="Cambria Math"/>
                          </a:rPr>
                          <m:t>⊗</m:t>
                        </m:r>
                        <m:r>
                          <m:rPr>
                            <m:nor/>
                          </m:rPr>
                          <a:rPr lang="en-US" dirty="0">
                            <a:latin typeface="Lucida Calligraphy" pitchFamily="66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baseline="-25000" dirty="0">
                            <a:latin typeface="Garamond" pitchFamily="18" charset="0"/>
                          </a:rPr>
                          <m:t>clock</m:t>
                        </m:r>
                        <m:r>
                          <m:rPr>
                            <m:nor/>
                          </m:rPr>
                          <a:rPr lang="en-US" dirty="0">
                            <a:latin typeface="Lucida Calligraphy" pitchFamily="66" charset="0"/>
                          </a:rPr>
                          <m:t> </m:t>
                        </m:r>
                      </m:sub>
                    </m:sSub>
                  </m:oMath>
                </a14:m>
                <a:endParaRPr lang="en-US" i="1" dirty="0" smtClean="0">
                  <a:latin typeface="Cambria Math"/>
                </a:endParaRPr>
              </a:p>
              <a:p>
                <a:pPr/>
                <a:r>
                  <a:rPr lang="en-US" b="0" dirty="0" smtClean="0"/>
                  <a:t>	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8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1⊗|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〉〈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|+1⊗</m:t>
                        </m:r>
                        <m:d>
                          <m:dPr>
                            <m:begChr m:val="|"/>
                            <m:endChr m:val="〉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+1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|−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𝑈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†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⊗</m:t>
                        </m:r>
                        <m:r>
                          <a:rPr lang="en-US" i="1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〉〈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|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𝑈</m:t>
                        </m:r>
                        <m:r>
                          <a:rPr lang="en-US" i="1">
                            <a:latin typeface="Cambria Math"/>
                          </a:rPr>
                          <m:t>⊗|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〉〈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14400" y="3613666"/>
                <a:ext cx="10435376" cy="856004"/>
              </a:xfrm>
              <a:prstGeom prst="rect">
                <a:avLst/>
              </a:prstGeom>
              <a:blipFill rotWithShape="1">
                <a:blip r:embed="rId2"/>
                <a:stretch>
                  <a:fillRect t="-51429" b="-2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641547" y="1392198"/>
                <a:ext cx="908775" cy="412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𝑐𝑙𝑜𝑐𝑘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𝑁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547" y="1392198"/>
                <a:ext cx="908775" cy="412485"/>
              </a:xfrm>
              <a:prstGeom prst="rect">
                <a:avLst/>
              </a:prstGeom>
              <a:blipFill rotWithShape="1">
                <a:blip r:embed="rId3"/>
                <a:stretch>
                  <a:fillRect b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2147182" y="3207745"/>
                <a:ext cx="6849502" cy="413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𝑡</m:t>
                        </m:r>
                        <m:r>
                          <a:rPr lang="en-US" sz="2000" i="1">
                            <a:latin typeface="Cambria Math"/>
                          </a:rPr>
                          <m:t>,</m:t>
                        </m:r>
                        <m:r>
                          <a:rPr lang="en-US" sz="2000" i="1">
                            <a:latin typeface="Cambria Math"/>
                          </a:rPr>
                          <m:t>𝑡</m:t>
                        </m:r>
                        <m:r>
                          <a:rPr lang="en-US" sz="2000" i="1">
                            <a:latin typeface="Cambria Math"/>
                          </a:rPr>
                          <m:t>+1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𝑈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       </m:t>
                    </m:r>
                    <m:r>
                      <a:rPr lang="en-US" sz="2000" b="0" i="1" smtClean="0">
                        <a:latin typeface="Cambria Math"/>
                      </a:rPr>
                      <m:t>𝑡</m:t>
                    </m:r>
                    <m:r>
                      <a:rPr lang="en-US" sz="2000" b="0" i="1" smtClean="0">
                        <a:latin typeface="Cambria Math"/>
                      </a:rPr>
                      <m:t>=1,…,</m:t>
                    </m:r>
                    <m:r>
                      <a:rPr lang="en-US" sz="2000" b="0" i="1" smtClean="0">
                        <a:latin typeface="Cambria Math"/>
                      </a:rPr>
                      <m:t>𝑁</m:t>
                    </m:r>
                    <m:r>
                      <a:rPr lang="en-US" sz="2000" b="0" i="1" smtClean="0">
                        <a:latin typeface="Cambria Math"/>
                      </a:rPr>
                      <m:t>−1</m:t>
                    </m:r>
                  </m:oMath>
                </a14:m>
                <a:r>
                  <a:rPr lang="en-US" sz="2000" dirty="0" smtClean="0"/>
                  <a:t>    </a:t>
                </a:r>
                <a:endParaRPr lang="en-US" sz="2000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182" y="3207745"/>
                <a:ext cx="6849502" cy="41351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4570759" y="1980738"/>
                <a:ext cx="32563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 smtClean="0">
                        <a:latin typeface="Lucida Calligraphy" pitchFamily="66" charset="0"/>
                      </a:rPr>
                      <m:t>S</m:t>
                    </m:r>
                    <m:r>
                      <m:rPr>
                        <m:nor/>
                      </m:rPr>
                      <a:rPr lang="en-US" baseline="-25000" dirty="0" smtClean="0">
                        <a:latin typeface="Garamond" pitchFamily="18" charset="0"/>
                      </a:rPr>
                      <m:t>clock</m:t>
                    </m:r>
                    <m:r>
                      <m:rPr>
                        <m:nor/>
                      </m:rPr>
                      <a:rPr lang="en-US" b="0" i="0" dirty="0" smtClean="0">
                        <a:latin typeface="Garamond" pitchFamily="18" charset="0"/>
                      </a:rPr>
                      <m:t>= </m:t>
                    </m:r>
                    <m:r>
                      <m:rPr>
                        <m:nor/>
                      </m:rPr>
                      <a:rPr lang="en-US" b="0" i="0" dirty="0" smtClean="0">
                        <a:latin typeface="Garamond" pitchFamily="18" charset="0"/>
                      </a:rPr>
                      <m:t>span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 </m:t>
                        </m:r>
                        <m:d>
                          <m:dPr>
                            <m:begChr m:val="|"/>
                            <m:endChr m:val="〉"/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b="0" i="1" dirty="0" smtClean="0">
                            <a:latin typeface="Cambria Math"/>
                          </a:rPr>
                          <m:t> : 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𝑡</m:t>
                        </m:r>
                        <m:r>
                          <a:rPr lang="en-US" b="0" i="1" dirty="0" smtClean="0">
                            <a:latin typeface="Cambria Math"/>
                          </a:rPr>
                          <m:t>=1,…,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sz="2000" dirty="0" smtClean="0"/>
                  <a:t>.</a:t>
                </a:r>
                <a:endParaRPr lang="en-US" sz="20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0759" y="1980738"/>
                <a:ext cx="3256341" cy="400110"/>
              </a:xfrm>
              <a:prstGeom prst="rect">
                <a:avLst/>
              </a:prstGeom>
              <a:blipFill rotWithShape="1">
                <a:blip r:embed="rId5"/>
                <a:stretch>
                  <a:fillRect t="-7576" r="-1124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032135" y="1392198"/>
                <a:ext cx="788999" cy="3749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>
                          <a:latin typeface="Lucida Calligraphy" pitchFamily="66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baseline="-25000" dirty="0">
                          <a:latin typeface="Garamond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b="0" i="0" baseline="-25000" dirty="0" smtClean="0">
                          <a:latin typeface="Garamond" pitchFamily="18" charset="0"/>
                        </a:rPr>
                        <m:t>lock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2135" y="1392198"/>
                <a:ext cx="788999" cy="37491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 flipH="1">
            <a:off x="7669487" y="1253447"/>
            <a:ext cx="123764" cy="2775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570155" y="1392198"/>
            <a:ext cx="465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Sum of </a:t>
            </a:r>
            <a:r>
              <a:rPr lang="en-US" dirty="0" smtClean="0">
                <a:solidFill>
                  <a:srgbClr val="FF0000"/>
                </a:solidFill>
                <a:latin typeface="Garamond" pitchFamily="18" charset="0"/>
              </a:rPr>
              <a:t>3-local projectors </a:t>
            </a:r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Hamiltonian acting on  </a:t>
            </a:r>
            <a:endParaRPr lang="en-US" dirty="0">
              <a:solidFill>
                <a:schemeClr val="accent1"/>
              </a:solidFill>
              <a:latin typeface="Garamond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566868" y="3271229"/>
                <a:ext cx="1697901" cy="3749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>
                          <a:latin typeface="Lucida Calligraphy" pitchFamily="66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baseline="-25000" dirty="0">
                          <a:latin typeface="Garamond" pitchFamily="18" charset="0"/>
                        </a:rPr>
                        <m:t>comp</m:t>
                      </m:r>
                      <m:r>
                        <a:rPr lang="en-US" i="1">
                          <a:latin typeface="Cambria Math"/>
                        </a:rPr>
                        <m:t>⊗</m:t>
                      </m:r>
                      <m:r>
                        <m:rPr>
                          <m:nor/>
                        </m:rPr>
                        <a:rPr lang="en-US" dirty="0">
                          <a:latin typeface="Lucida Calligraphy" pitchFamily="66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baseline="-25000" dirty="0">
                          <a:latin typeface="Garamond" pitchFamily="18" charset="0"/>
                        </a:rPr>
                        <m:t>clock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6868" y="3271229"/>
                <a:ext cx="1697901" cy="374911"/>
              </a:xfrm>
              <a:prstGeom prst="rect">
                <a:avLst/>
              </a:prstGeom>
              <a:blipFill rotWithShape="1">
                <a:blip r:embed="rId7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7426634" y="838200"/>
            <a:ext cx="127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7N-3 </a:t>
            </a:r>
            <a:r>
              <a:rPr lang="en-US" dirty="0" err="1" smtClean="0">
                <a:solidFill>
                  <a:schemeClr val="accent1"/>
                </a:solidFill>
                <a:latin typeface="Garamond" pitchFamily="18" charset="0"/>
              </a:rPr>
              <a:t>qubits</a:t>
            </a:r>
            <a:endParaRPr lang="en-US" dirty="0">
              <a:solidFill>
                <a:schemeClr val="accent1"/>
              </a:solidFill>
              <a:latin typeface="Garamond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34930" y="2024242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1"/>
                </a:solidFill>
                <a:latin typeface="Garamond" pitchFamily="18" charset="0"/>
              </a:rPr>
              <a:t>Nullspace</a:t>
            </a:r>
            <a:endParaRPr lang="en-US" dirty="0">
              <a:solidFill>
                <a:schemeClr val="accent1"/>
              </a:solidFill>
              <a:latin typeface="Garamond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4391" y="1302151"/>
            <a:ext cx="1441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Garamond" pitchFamily="18" charset="0"/>
              </a:rPr>
              <a:t>Clock</a:t>
            </a:r>
          </a:p>
          <a:p>
            <a:r>
              <a:rPr lang="en-US" b="1" dirty="0" smtClean="0">
                <a:solidFill>
                  <a:schemeClr val="accent1"/>
                </a:solidFill>
                <a:latin typeface="Garamond" pitchFamily="18" charset="0"/>
              </a:rPr>
              <a:t>Hamiltonian</a:t>
            </a:r>
            <a:endParaRPr lang="en-US" b="1" dirty="0">
              <a:solidFill>
                <a:schemeClr val="accent1"/>
              </a:solidFill>
              <a:latin typeface="Garamond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032" y="2801339"/>
            <a:ext cx="11976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Garamond" pitchFamily="18" charset="0"/>
              </a:rPr>
              <a:t>Transition</a:t>
            </a:r>
            <a:br>
              <a:rPr lang="en-US" b="1" dirty="0" smtClean="0">
                <a:solidFill>
                  <a:schemeClr val="accent1"/>
                </a:solidFill>
                <a:latin typeface="Garamond" pitchFamily="18" charset="0"/>
              </a:rPr>
            </a:br>
            <a:r>
              <a:rPr lang="en-US" b="1" dirty="0" smtClean="0">
                <a:solidFill>
                  <a:schemeClr val="accent1"/>
                </a:solidFill>
                <a:latin typeface="Garamond" pitchFamily="18" charset="0"/>
              </a:rPr>
              <a:t>operators</a:t>
            </a:r>
            <a:endParaRPr lang="en-US" b="1" dirty="0">
              <a:solidFill>
                <a:schemeClr val="accent1"/>
              </a:solidFill>
              <a:latin typeface="Garamond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774663" y="3288268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Garamond" pitchFamily="18" charset="0"/>
              </a:rPr>
              <a:t>a</a:t>
            </a:r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ct on </a:t>
            </a:r>
            <a:endParaRPr lang="en-US" dirty="0">
              <a:solidFill>
                <a:schemeClr val="accent1"/>
              </a:solidFill>
              <a:latin typeface="Garamond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33016" y="4992469"/>
            <a:ext cx="21074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Garamond" pitchFamily="18" charset="0"/>
              </a:rPr>
              <a:t>Greater than/</a:t>
            </a:r>
            <a:br>
              <a:rPr lang="en-US" b="1" dirty="0" smtClean="0">
                <a:solidFill>
                  <a:schemeClr val="accent1"/>
                </a:solidFill>
                <a:latin typeface="Garamond" pitchFamily="18" charset="0"/>
              </a:rPr>
            </a:br>
            <a:r>
              <a:rPr lang="en-US" b="1" dirty="0" smtClean="0">
                <a:solidFill>
                  <a:schemeClr val="accent1"/>
                </a:solidFill>
                <a:latin typeface="Garamond" pitchFamily="18" charset="0"/>
              </a:rPr>
              <a:t>Less than operators</a:t>
            </a:r>
            <a:endParaRPr lang="en-US" b="1" dirty="0">
              <a:solidFill>
                <a:schemeClr val="accent1"/>
              </a:solidFill>
              <a:latin typeface="Garamond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/>
              <p:cNvSpPr txBox="1"/>
              <p:nvPr/>
            </p:nvSpPr>
            <p:spPr>
              <a:xfrm>
                <a:off x="2626254" y="5115579"/>
                <a:ext cx="57945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≤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6254" y="5115579"/>
                <a:ext cx="579454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/>
              <p:cNvSpPr txBox="1"/>
              <p:nvPr/>
            </p:nvSpPr>
            <p:spPr>
              <a:xfrm>
                <a:off x="3606184" y="5105078"/>
                <a:ext cx="24452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≥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         </m:t>
                    </m:r>
                    <m:r>
                      <a:rPr lang="en-US" sz="2000" b="0" i="1" smtClean="0">
                        <a:latin typeface="Cambria Math"/>
                      </a:rPr>
                      <m:t>𝑖</m:t>
                    </m:r>
                    <m:r>
                      <a:rPr lang="en-US" sz="2000" b="0" i="1" smtClean="0">
                        <a:latin typeface="Cambria Math"/>
                      </a:rPr>
                      <m:t>=1,…,</m:t>
                    </m:r>
                    <m:r>
                      <a:rPr lang="en-US" sz="2000" b="0" i="1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sz="2000" dirty="0" smtClean="0"/>
                  <a:t>    </a:t>
                </a:r>
                <a:endParaRPr lang="en-US" sz="2000" dirty="0"/>
              </a:p>
            </p:txBody>
          </p:sp>
        </mc:Choice>
        <mc:Fallback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6184" y="5105078"/>
                <a:ext cx="2445221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/>
              <p:cNvSpPr txBox="1"/>
              <p:nvPr/>
            </p:nvSpPr>
            <p:spPr>
              <a:xfrm>
                <a:off x="457331" y="5974032"/>
                <a:ext cx="3868367" cy="7958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≤</m:t>
                          </m:r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dirty="0">
                              <a:latin typeface="Lucida Calligraphy" pitchFamily="66" charset="0"/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en-US" baseline="-25000" dirty="0">
                              <a:latin typeface="Garamond" pitchFamily="18" charset="0"/>
                            </a:rPr>
                            <m:t>clock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Lucida Calligraphy" pitchFamily="66" charset="0"/>
                            </a:rPr>
                            <m:t> 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≤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&lt;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d>
                            <m:dPr>
                              <m:begChr m:val="|"/>
                              <m:endChr m:val="〉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〈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|+</m:t>
                          </m:r>
                        </m:e>
                      </m:nary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|"/>
                          <m:endChr m:val="〉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〈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|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31" y="5974032"/>
                <a:ext cx="3868367" cy="79585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/>
              <p:cNvSpPr txBox="1"/>
              <p:nvPr/>
            </p:nvSpPr>
            <p:spPr>
              <a:xfrm>
                <a:off x="4462448" y="5983915"/>
                <a:ext cx="4425925" cy="795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≥</m:t>
                          </m:r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dirty="0">
                              <a:latin typeface="Lucida Calligraphy" pitchFamily="66" charset="0"/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en-US" baseline="-25000" dirty="0">
                              <a:latin typeface="Garamond" pitchFamily="18" charset="0"/>
                            </a:rPr>
                            <m:t>clock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Lucida Calligraphy" pitchFamily="66" charset="0"/>
                            </a:rPr>
                            <m:t> 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|"/>
                          <m:endChr m:val="〉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</a:rPr>
                        <m:t>〈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|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&lt;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≤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sub>
                        <m:sup/>
                        <m:e>
                          <m:d>
                            <m:dPr>
                              <m:begChr m:val="|"/>
                              <m:endChr m:val="〉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〈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2448" y="5983915"/>
                <a:ext cx="4425925" cy="79585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Connector 48"/>
          <p:cNvCxnSpPr/>
          <p:nvPr/>
        </p:nvCxnSpPr>
        <p:spPr>
          <a:xfrm>
            <a:off x="120750" y="2546866"/>
            <a:ext cx="894705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85420" y="4648200"/>
            <a:ext cx="894705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051405" y="5146357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Garamond" pitchFamily="18" charset="0"/>
              </a:rPr>
              <a:t>a</a:t>
            </a:r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ct on </a:t>
            </a:r>
            <a:endParaRPr lang="en-US" dirty="0">
              <a:solidFill>
                <a:schemeClr val="accent1"/>
              </a:solidFill>
              <a:latin typeface="Garamond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/>
              <p:cNvSpPr txBox="1"/>
              <p:nvPr/>
            </p:nvSpPr>
            <p:spPr>
              <a:xfrm>
                <a:off x="6983402" y="5146357"/>
                <a:ext cx="788998" cy="3749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>
                          <a:latin typeface="Lucida Calligraphy" pitchFamily="66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baseline="-25000" dirty="0">
                          <a:latin typeface="Garamond" pitchFamily="18" charset="0"/>
                        </a:rPr>
                        <m:t>clock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3402" y="5146357"/>
                <a:ext cx="788998" cy="374911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ight Brace 52"/>
          <p:cNvSpPr/>
          <p:nvPr/>
        </p:nvSpPr>
        <p:spPr>
          <a:xfrm rot="16200000">
            <a:off x="2674488" y="2626386"/>
            <a:ext cx="200416" cy="107526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2139467" y="2590800"/>
                <a:ext cx="38109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+2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Garamond" pitchFamily="18" charset="0"/>
                  </a:rPr>
                  <a:t>-local projector </a:t>
                </a:r>
                <a:r>
                  <a:rPr lang="en-US" dirty="0">
                    <a:solidFill>
                      <a:schemeClr val="accent1"/>
                    </a:solidFill>
                    <a:latin typeface="Garamond" pitchFamily="18" charset="0"/>
                  </a:rPr>
                  <a:t>if </a:t>
                </a:r>
                <a:r>
                  <a:rPr lang="en-US" dirty="0" smtClean="0">
                    <a:solidFill>
                      <a:schemeClr val="accent1"/>
                    </a:solidFill>
                    <a:latin typeface="Garamond" pitchFamily="18" charset="0"/>
                  </a:rPr>
                  <a:t>U </a:t>
                </a:r>
                <a:r>
                  <a:rPr lang="en-US" dirty="0" smtClean="0">
                    <a:solidFill>
                      <a:schemeClr val="accent1"/>
                    </a:solidFill>
                    <a:latin typeface="Cambria Math" pitchFamily="18" charset="0"/>
                    <a:ea typeface="Cambria Math" pitchFamily="18" charset="0"/>
                  </a:rPr>
                  <a:t>is j-local</a:t>
                </a:r>
                <a:endParaRPr lang="en-US" dirty="0">
                  <a:solidFill>
                    <a:schemeClr val="accent1"/>
                  </a:solidFill>
                  <a:latin typeface="Garamond" pitchFamily="18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9467" y="2590800"/>
                <a:ext cx="3810953" cy="369332"/>
              </a:xfrm>
              <a:prstGeom prst="rect">
                <a:avLst/>
              </a:prstGeom>
              <a:blipFill rotWithShape="1">
                <a:blip r:embed="rId13"/>
                <a:stretch>
                  <a:fillRect l="-1440" t="-11475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/>
          <p:cNvSpPr txBox="1"/>
          <p:nvPr/>
        </p:nvSpPr>
        <p:spPr>
          <a:xfrm>
            <a:off x="2586465" y="4658802"/>
            <a:ext cx="3810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  <a:latin typeface="Garamond" pitchFamily="18" charset="0"/>
              </a:rPr>
              <a:t>-local projectors</a:t>
            </a:r>
            <a:endParaRPr lang="en-US" baseline="-25000" dirty="0">
              <a:solidFill>
                <a:schemeClr val="accent1"/>
              </a:solidFill>
              <a:latin typeface="Cambria Math" pitchFamily="18" charset="0"/>
              <a:ea typeface="Cambria Math" pitchFamily="18" charset="0"/>
            </a:endParaRPr>
          </a:p>
          <a:p>
            <a:endParaRPr lang="en-US" dirty="0">
              <a:solidFill>
                <a:schemeClr val="accent1"/>
              </a:solidFill>
              <a:latin typeface="Garamond" pitchFamily="18" charset="0"/>
            </a:endParaRPr>
          </a:p>
        </p:txBody>
      </p:sp>
      <p:sp>
        <p:nvSpPr>
          <p:cNvPr id="56" name="Right Brace 55"/>
          <p:cNvSpPr/>
          <p:nvPr/>
        </p:nvSpPr>
        <p:spPr>
          <a:xfrm rot="16200000">
            <a:off x="3313102" y="4508519"/>
            <a:ext cx="200416" cy="107526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07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Left Brace 17"/>
          <p:cNvSpPr/>
          <p:nvPr/>
        </p:nvSpPr>
        <p:spPr>
          <a:xfrm rot="16200000">
            <a:off x="1381355" y="2671252"/>
            <a:ext cx="304800" cy="106105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 Brace 21"/>
          <p:cNvSpPr/>
          <p:nvPr/>
        </p:nvSpPr>
        <p:spPr>
          <a:xfrm rot="16200000">
            <a:off x="3162301" y="2401678"/>
            <a:ext cx="304800" cy="160020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Brace 23"/>
          <p:cNvSpPr/>
          <p:nvPr/>
        </p:nvSpPr>
        <p:spPr>
          <a:xfrm rot="16200000">
            <a:off x="5219699" y="2389952"/>
            <a:ext cx="304800" cy="160020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Left Brace 29"/>
          <p:cNvSpPr/>
          <p:nvPr/>
        </p:nvSpPr>
        <p:spPr>
          <a:xfrm rot="16200000">
            <a:off x="7048501" y="2401676"/>
            <a:ext cx="304800" cy="160020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74888" y="3452358"/>
            <a:ext cx="80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aramond" pitchFamily="18" charset="0"/>
              </a:rPr>
              <a:t>3-local</a:t>
            </a:r>
            <a:endParaRPr lang="en-US" dirty="0">
              <a:latin typeface="Garamond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27489" y="3452358"/>
            <a:ext cx="80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 pitchFamily="18" charset="0"/>
              </a:rPr>
              <a:t>2</a:t>
            </a:r>
            <a:r>
              <a:rPr lang="en-US" dirty="0" smtClean="0">
                <a:latin typeface="Garamond" pitchFamily="18" charset="0"/>
              </a:rPr>
              <a:t>-local</a:t>
            </a:r>
            <a:endParaRPr lang="en-US" dirty="0">
              <a:latin typeface="Garamond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16472" y="3452358"/>
            <a:ext cx="80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Garamond" pitchFamily="18" charset="0"/>
              </a:rPr>
              <a:t>4-local</a:t>
            </a:r>
            <a:endParaRPr lang="en-US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858000" y="3452358"/>
            <a:ext cx="80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 pitchFamily="18" charset="0"/>
              </a:rPr>
              <a:t>2</a:t>
            </a:r>
            <a:r>
              <a:rPr lang="en-US" dirty="0" smtClean="0">
                <a:latin typeface="Garamond" pitchFamily="18" charset="0"/>
              </a:rPr>
              <a:t>-local</a:t>
            </a:r>
            <a:endParaRPr lang="en-US" dirty="0">
              <a:latin typeface="Garamond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70536" y="1411069"/>
            <a:ext cx="8814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Garamond" pitchFamily="18" charset="0"/>
              </a:rPr>
              <a:t>Like </a:t>
            </a:r>
            <a:r>
              <a:rPr lang="en-US" b="1" dirty="0" err="1" smtClean="0">
                <a:solidFill>
                  <a:schemeClr val="accent1"/>
                </a:solidFill>
                <a:latin typeface="Garamond" pitchFamily="18" charset="0"/>
              </a:rPr>
              <a:t>Kitaev’s</a:t>
            </a:r>
            <a:r>
              <a:rPr lang="en-US" b="1" dirty="0" smtClean="0">
                <a:solidFill>
                  <a:schemeClr val="accent1"/>
                </a:solidFill>
                <a:latin typeface="Garamond" pitchFamily="18" charset="0"/>
              </a:rPr>
              <a:t> clock construction, ours </a:t>
            </a:r>
            <a:r>
              <a:rPr lang="en-US" b="1" dirty="0" smtClean="0">
                <a:solidFill>
                  <a:schemeClr val="accent1"/>
                </a:solidFill>
                <a:latin typeface="Garamond" pitchFamily="18" charset="0"/>
              </a:rPr>
              <a:t>could </a:t>
            </a:r>
            <a:r>
              <a:rPr lang="en-US" b="1" dirty="0" smtClean="0">
                <a:solidFill>
                  <a:schemeClr val="accent1"/>
                </a:solidFill>
                <a:latin typeface="Garamond" pitchFamily="18" charset="0"/>
              </a:rPr>
              <a:t>be used to </a:t>
            </a:r>
            <a:r>
              <a:rPr lang="en-US" b="1" dirty="0" smtClean="0">
                <a:solidFill>
                  <a:schemeClr val="accent1"/>
                </a:solidFill>
                <a:latin typeface="Garamond" pitchFamily="18" charset="0"/>
              </a:rPr>
              <a:t>emulate </a:t>
            </a:r>
            <a:r>
              <a:rPr lang="en-US" b="1" dirty="0" smtClean="0">
                <a:solidFill>
                  <a:schemeClr val="accent1"/>
                </a:solidFill>
                <a:latin typeface="Garamond" pitchFamily="18" charset="0"/>
              </a:rPr>
              <a:t>Feynman’s </a:t>
            </a:r>
            <a:r>
              <a:rPr lang="en-US" b="1" dirty="0" smtClean="0">
                <a:solidFill>
                  <a:schemeClr val="accent1"/>
                </a:solidFill>
                <a:latin typeface="Garamond" pitchFamily="18" charset="0"/>
              </a:rPr>
              <a:t>Hamiltonian</a:t>
            </a:r>
            <a:endParaRPr lang="en-US" b="1" dirty="0" smtClean="0">
              <a:solidFill>
                <a:schemeClr val="accent1"/>
              </a:solidFill>
              <a:latin typeface="Garamond" pitchFamily="18" charset="0"/>
            </a:endParaRPr>
          </a:p>
          <a:p>
            <a:endParaRPr lang="en-US" b="1" dirty="0">
              <a:solidFill>
                <a:schemeClr val="accent1"/>
              </a:solidFill>
              <a:latin typeface="Garamond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4117547"/>
            <a:ext cx="83055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Garamond" pitchFamily="18" charset="0"/>
              </a:rPr>
              <a:t>This isn’t good </a:t>
            </a:r>
            <a:r>
              <a:rPr lang="en-US" b="1" dirty="0" smtClean="0">
                <a:solidFill>
                  <a:schemeClr val="accent1"/>
                </a:solidFill>
                <a:latin typeface="Garamond" pitchFamily="18" charset="0"/>
              </a:rPr>
              <a:t>enough for our purposes—it </a:t>
            </a:r>
            <a:r>
              <a:rPr lang="en-US" b="1" dirty="0" smtClean="0">
                <a:solidFill>
                  <a:schemeClr val="accent1"/>
                </a:solidFill>
                <a:latin typeface="Garamond" pitchFamily="18" charset="0"/>
              </a:rPr>
              <a:t>only </a:t>
            </a:r>
            <a:r>
              <a:rPr lang="en-US" b="1" dirty="0" smtClean="0">
                <a:solidFill>
                  <a:schemeClr val="accent1"/>
                </a:solidFill>
                <a:latin typeface="Garamond" pitchFamily="18" charset="0"/>
              </a:rPr>
              <a:t>shows </a:t>
            </a:r>
            <a:r>
              <a:rPr lang="en-US" b="1" dirty="0">
                <a:solidFill>
                  <a:schemeClr val="accent1"/>
                </a:solidFill>
                <a:latin typeface="Garamond" pitchFamily="18" charset="0"/>
              </a:rPr>
              <a:t>that quantum 4-SAT is QMA</a:t>
            </a:r>
            <a:r>
              <a:rPr lang="en-US" b="1" baseline="-25000" dirty="0">
                <a:solidFill>
                  <a:schemeClr val="accent1"/>
                </a:solidFill>
                <a:latin typeface="Garamond" pitchFamily="18" charset="0"/>
              </a:rPr>
              <a:t>1</a:t>
            </a:r>
            <a:r>
              <a:rPr lang="en-US" b="1" dirty="0">
                <a:solidFill>
                  <a:schemeClr val="accent1"/>
                </a:solidFill>
                <a:latin typeface="Garamond" pitchFamily="18" charset="0"/>
              </a:rPr>
              <a:t>-hard (already known</a:t>
            </a:r>
            <a:r>
              <a:rPr lang="en-US" b="1" dirty="0" smtClean="0">
                <a:solidFill>
                  <a:schemeClr val="accent1"/>
                </a:solidFill>
                <a:latin typeface="Garamond" pitchFamily="18" charset="0"/>
              </a:rPr>
              <a:t>).</a:t>
            </a:r>
          </a:p>
          <a:p>
            <a:endParaRPr lang="en-US" b="1" dirty="0">
              <a:solidFill>
                <a:schemeClr val="accent1"/>
              </a:solidFill>
              <a:latin typeface="Garamond" pitchFamily="18" charset="0"/>
            </a:endParaRPr>
          </a:p>
          <a:p>
            <a:endParaRPr lang="en-US" b="1" dirty="0" smtClean="0">
              <a:solidFill>
                <a:schemeClr val="accent1"/>
              </a:solidFill>
              <a:latin typeface="Garamond" pitchFamily="18" charset="0"/>
            </a:endParaRPr>
          </a:p>
          <a:p>
            <a:r>
              <a:rPr lang="en-US" b="1" dirty="0" smtClean="0">
                <a:solidFill>
                  <a:schemeClr val="accent1"/>
                </a:solidFill>
                <a:latin typeface="Garamond" pitchFamily="18" charset="0"/>
              </a:rPr>
              <a:t>Instead, we use our clock construction in a different way…</a:t>
            </a:r>
            <a:br>
              <a:rPr lang="en-US" b="1" dirty="0" smtClean="0">
                <a:solidFill>
                  <a:schemeClr val="accent1"/>
                </a:solidFill>
                <a:latin typeface="Garamond" pitchFamily="18" charset="0"/>
              </a:rPr>
            </a:br>
            <a:r>
              <a:rPr lang="en-US" b="1" dirty="0" smtClean="0">
                <a:solidFill>
                  <a:schemeClr val="accent1"/>
                </a:solidFill>
                <a:latin typeface="Garamond" pitchFamily="18" charset="0"/>
              </a:rPr>
              <a:t/>
            </a:r>
            <a:br>
              <a:rPr lang="en-US" b="1" dirty="0" smtClean="0">
                <a:solidFill>
                  <a:schemeClr val="accent1"/>
                </a:solidFill>
                <a:latin typeface="Garamond" pitchFamily="18" charset="0"/>
              </a:rPr>
            </a:br>
            <a:endParaRPr lang="en-US" dirty="0">
              <a:solidFill>
                <a:schemeClr val="accent1"/>
              </a:solidFill>
              <a:latin typeface="Garamond" pitchFamily="18" charset="0"/>
            </a:endParaRPr>
          </a:p>
          <a:p>
            <a:endParaRPr lang="en-US" dirty="0">
              <a:solidFill>
                <a:schemeClr val="accent1"/>
              </a:solidFill>
              <a:latin typeface="Garamond" pitchFamily="18" charset="0"/>
            </a:endParaRPr>
          </a:p>
          <a:p>
            <a:endParaRPr lang="en-US" b="1" dirty="0">
              <a:solidFill>
                <a:schemeClr val="accent1"/>
              </a:solidFill>
              <a:latin typeface="Garamond" pitchFamily="18" charset="0"/>
            </a:endParaRPr>
          </a:p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910963" y="2133600"/>
                <a:ext cx="7713074" cy="9326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1⊗</m:t>
                      </m:r>
                      <m:sSubSup>
                        <m:sSubSupPr>
                          <m:ctrlPr>
                            <a:rPr lang="en-US" sz="20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𝑐𝑙𝑜𝑐𝑘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+1</m:t>
                          </m:r>
                        </m:sup>
                      </m:sSubSup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begChr m:val="|"/>
                              <m:endChr m:val="〉"/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/>
                            </a:rPr>
                            <m:t>〈1|</m:t>
                          </m:r>
                          <m:r>
                            <a:rPr lang="en-US" sz="2000" b="0" i="1" baseline="-25000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⊗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≤1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+1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000" b="0" i="1" smtClean="0">
                                  <a:latin typeface="Cambria Math"/>
                                </a:rPr>
                                <m:t>+</m:t>
                              </m:r>
                              <m:d>
                                <m:dPr>
                                  <m:begChr m:val="|"/>
                                  <m:endChr m:val="〉"/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latin typeface="Cambria Math"/>
                                </a:rPr>
                                <m:t>〈0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|</m:t>
                              </m:r>
                              <m:r>
                                <a:rPr lang="en-US" sz="2000" b="0" i="1" baseline="-25000" smtClean="0">
                                  <a:latin typeface="Cambria Math"/>
                                </a:rPr>
                                <m:t>𝑜𝑢𝑡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⊗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≥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63" y="2133600"/>
                <a:ext cx="7713074" cy="93262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586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71800" y="314321"/>
            <a:ext cx="2849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1F497D"/>
                </a:solidFill>
                <a:latin typeface="Garamond" pitchFamily="18" charset="0"/>
              </a:rPr>
              <a:t>Two clock registers</a:t>
            </a:r>
            <a:endParaRPr lang="en-US" sz="2800" dirty="0">
              <a:solidFill>
                <a:srgbClr val="1F497D"/>
              </a:solidFill>
              <a:latin typeface="Garamond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6534" y="1217816"/>
            <a:ext cx="838133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We map </a:t>
            </a:r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the verification circuit to a </a:t>
            </a:r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Hamiltonian acting </a:t>
            </a:r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on a Hilbert space with </a:t>
            </a:r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one </a:t>
            </a:r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n-</a:t>
            </a:r>
            <a:r>
              <a:rPr lang="en-US" dirty="0" err="1" smtClean="0">
                <a:solidFill>
                  <a:schemeClr val="accent1"/>
                </a:solidFill>
                <a:latin typeface="Garamond" pitchFamily="18" charset="0"/>
              </a:rPr>
              <a:t>qubit</a:t>
            </a:r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 </a:t>
            </a:r>
            <a:endParaRPr lang="en-US" dirty="0" smtClean="0">
              <a:solidFill>
                <a:schemeClr val="accent1"/>
              </a:solidFill>
              <a:latin typeface="Garamond" pitchFamily="18" charset="0"/>
            </a:endParaRPr>
          </a:p>
          <a:p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computational </a:t>
            </a:r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register and two clock </a:t>
            </a:r>
            <a:r>
              <a:rPr lang="en-US" dirty="0">
                <a:solidFill>
                  <a:schemeClr val="accent1"/>
                </a:solidFill>
                <a:latin typeface="Garamond" pitchFamily="18" charset="0"/>
              </a:rPr>
              <a:t>r</a:t>
            </a:r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egisters</a:t>
            </a:r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: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b="1" i="1" dirty="0" smtClean="0">
              <a:solidFill>
                <a:prstClr val="black"/>
              </a:solidFill>
              <a:latin typeface="Cambria Math"/>
            </a:endParaRPr>
          </a:p>
        </p:txBody>
      </p:sp>
      <p:sp>
        <p:nvSpPr>
          <p:cNvPr id="20" name="Left Brace 19"/>
          <p:cNvSpPr/>
          <p:nvPr/>
        </p:nvSpPr>
        <p:spPr>
          <a:xfrm rot="16200000">
            <a:off x="2057400" y="1283414"/>
            <a:ext cx="304800" cy="287763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638175" y="2915267"/>
                <a:ext cx="3396956" cy="6677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1"/>
                    </a:solidFill>
                    <a:latin typeface="Garamond" pitchFamily="18" charset="0"/>
                  </a:rPr>
                  <a:t> 2D grid of zero energy clock states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|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𝑞</m:t>
                          </m:r>
                        </m:sub>
                      </m:sSub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〉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〉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  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𝑞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𝑟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∈{1,…,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𝑁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75" y="2915267"/>
                <a:ext cx="3396956" cy="667747"/>
              </a:xfrm>
              <a:prstGeom prst="rect">
                <a:avLst/>
              </a:prstGeom>
              <a:blipFill rotWithShape="1">
                <a:blip r:embed="rId2"/>
                <a:stretch>
                  <a:fillRect t="-4545" r="-539"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609600" y="2221788"/>
                <a:ext cx="3176703" cy="3484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1⊗</m:t>
                      </m:r>
                      <m:sSubSup>
                        <m:sSubSupPr>
                          <m:ctrlPr>
                            <a:rPr lang="en-US" sz="16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𝑐𝑙𝑜𝑐𝑘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𝑁</m:t>
                          </m:r>
                        </m:sup>
                      </m:sSubSup>
                      <m:r>
                        <a:rPr lang="en-US" sz="1600" b="0" i="1" smtClean="0">
                          <a:latin typeface="Cambria Math"/>
                        </a:rPr>
                        <m:t>⊗1+1⊗1⊗</m:t>
                      </m:r>
                      <m:sSubSup>
                        <m:sSubSupPr>
                          <m:ctrlPr>
                            <a:rPr lang="en-US" sz="16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𝑐𝑙𝑜𝑐𝑘</m:t>
                          </m:r>
                        </m:sub>
                        <m:sup>
                          <m:r>
                            <a:rPr lang="en-US" sz="1600" i="1">
                              <a:latin typeface="Cambria Math"/>
                            </a:rPr>
                            <m:t>𝑁</m:t>
                          </m:r>
                        </m:sup>
                      </m:sSubSup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221788"/>
                <a:ext cx="3176703" cy="34842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809082" y="3810000"/>
                <a:ext cx="194835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1"/>
                    </a:solidFill>
                    <a:latin typeface="Garamond" pitchFamily="18" charset="0"/>
                  </a:rPr>
                  <a:t>“Initial”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d>
                      <m:dPr>
                        <m:begChr m:val="|"/>
                        <m:endChr m:val="〉"/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〉</m:t>
                            </m:r>
                            <m: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|</m:t>
                            </m:r>
                            <m: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solidFill>
                      <a:prstClr val="black"/>
                    </a:solidFill>
                    <a:latin typeface="Garamond" pitchFamily="18" charset="0"/>
                  </a:rPr>
                  <a:t/>
                </a:r>
                <a:br>
                  <a:rPr lang="en-US" dirty="0" smtClean="0">
                    <a:solidFill>
                      <a:prstClr val="black"/>
                    </a:solidFill>
                    <a:latin typeface="Garamond" pitchFamily="18" charset="0"/>
                  </a:rPr>
                </a:br>
                <a:r>
                  <a:rPr lang="en-US" dirty="0" smtClean="0">
                    <a:solidFill>
                      <a:schemeClr val="accent1"/>
                    </a:solidFill>
                    <a:latin typeface="Garamond" pitchFamily="18" charset="0"/>
                  </a:rPr>
                  <a:t>“Final”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𝑁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〉|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082" y="3810000"/>
                <a:ext cx="1948354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2821" t="-3774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149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71800" y="314321"/>
            <a:ext cx="2849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1F497D"/>
                </a:solidFill>
                <a:latin typeface="Garamond" pitchFamily="18" charset="0"/>
              </a:rPr>
              <a:t>Two clock registers</a:t>
            </a:r>
            <a:endParaRPr lang="en-US" sz="2800" dirty="0">
              <a:solidFill>
                <a:srgbClr val="1F497D"/>
              </a:solidFill>
              <a:latin typeface="Garamond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6534" y="1217816"/>
            <a:ext cx="838133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We map </a:t>
            </a:r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the verification circuit to a </a:t>
            </a:r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Hamiltonian acting </a:t>
            </a:r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on a Hilbert space with </a:t>
            </a:r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one </a:t>
            </a:r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n-</a:t>
            </a:r>
            <a:r>
              <a:rPr lang="en-US" dirty="0" err="1" smtClean="0">
                <a:solidFill>
                  <a:schemeClr val="accent1"/>
                </a:solidFill>
                <a:latin typeface="Garamond" pitchFamily="18" charset="0"/>
              </a:rPr>
              <a:t>qubit</a:t>
            </a:r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 </a:t>
            </a:r>
            <a:endParaRPr lang="en-US" dirty="0" smtClean="0">
              <a:solidFill>
                <a:schemeClr val="accent1"/>
              </a:solidFill>
              <a:latin typeface="Garamond" pitchFamily="18" charset="0"/>
            </a:endParaRPr>
          </a:p>
          <a:p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computational </a:t>
            </a:r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register and two clock </a:t>
            </a:r>
            <a:r>
              <a:rPr lang="en-US" dirty="0">
                <a:solidFill>
                  <a:schemeClr val="accent1"/>
                </a:solidFill>
                <a:latin typeface="Garamond" pitchFamily="18" charset="0"/>
              </a:rPr>
              <a:t>r</a:t>
            </a:r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egisters</a:t>
            </a:r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: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b="1" i="1" dirty="0" smtClean="0">
              <a:solidFill>
                <a:prstClr val="black"/>
              </a:solidFill>
              <a:latin typeface="Cambria Math"/>
            </a:endParaRPr>
          </a:p>
        </p:txBody>
      </p:sp>
      <p:sp>
        <p:nvSpPr>
          <p:cNvPr id="20" name="Left Brace 19"/>
          <p:cNvSpPr/>
          <p:nvPr/>
        </p:nvSpPr>
        <p:spPr>
          <a:xfrm rot="16200000">
            <a:off x="2500415" y="840398"/>
            <a:ext cx="304800" cy="376366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609600" y="2221788"/>
                <a:ext cx="3925049" cy="3690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1⊗</m:t>
                      </m:r>
                      <m:sSubSup>
                        <m:sSubSupPr>
                          <m:ctrlPr>
                            <a:rPr lang="en-US" sz="16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𝑐𝑙𝑜𝑐𝑘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𝑁</m:t>
                          </m:r>
                        </m:sup>
                      </m:sSubSup>
                      <m:r>
                        <a:rPr lang="en-US" sz="1600" b="0" i="1" smtClean="0">
                          <a:latin typeface="Cambria Math"/>
                        </a:rPr>
                        <m:t>⊗1+1⊗1⊗</m:t>
                      </m:r>
                      <m:sSubSup>
                        <m:sSubSupPr>
                          <m:ctrlPr>
                            <a:rPr lang="en-US" sz="16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𝑐𝑙𝑜𝑐𝑘</m:t>
                          </m:r>
                        </m:sub>
                        <m:sup>
                          <m:r>
                            <a:rPr lang="en-US" sz="1600" i="1">
                              <a:latin typeface="Cambria Math"/>
                            </a:rPr>
                            <m:t>𝑁</m:t>
                          </m:r>
                        </m:sup>
                      </m:sSubSup>
                      <m:r>
                        <a:rPr lang="en-US" sz="16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𝑝𝑟𝑜𝑝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221788"/>
                <a:ext cx="3925049" cy="369012"/>
              </a:xfrm>
              <a:prstGeom prst="rect">
                <a:avLst/>
              </a:prstGeom>
              <a:blipFill rotWithShape="1">
                <a:blip r:embed="rId2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638175" y="2915267"/>
            <a:ext cx="5034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 Every zero energy </a:t>
            </a:r>
            <a:r>
              <a:rPr lang="en-US" dirty="0" err="1" smtClean="0">
                <a:solidFill>
                  <a:schemeClr val="accent1"/>
                </a:solidFill>
                <a:latin typeface="Garamond" pitchFamily="18" charset="0"/>
              </a:rPr>
              <a:t>groundstate</a:t>
            </a:r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 encodes the history of</a:t>
            </a:r>
            <a:b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</a:br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a computation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21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71800" y="314321"/>
            <a:ext cx="2849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1F497D"/>
                </a:solidFill>
                <a:latin typeface="Garamond" pitchFamily="18" charset="0"/>
              </a:rPr>
              <a:t>Two clock registers</a:t>
            </a:r>
            <a:endParaRPr lang="en-US" sz="2800" dirty="0">
              <a:solidFill>
                <a:srgbClr val="1F497D"/>
              </a:solidFill>
              <a:latin typeface="Garamond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6534" y="1217816"/>
            <a:ext cx="838133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We map </a:t>
            </a:r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the verification circuit to a </a:t>
            </a:r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Hamiltonian acting </a:t>
            </a:r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on a Hilbert space with </a:t>
            </a:r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one </a:t>
            </a:r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n-</a:t>
            </a:r>
            <a:r>
              <a:rPr lang="en-US" dirty="0" err="1" smtClean="0">
                <a:solidFill>
                  <a:schemeClr val="accent1"/>
                </a:solidFill>
                <a:latin typeface="Garamond" pitchFamily="18" charset="0"/>
              </a:rPr>
              <a:t>qubit</a:t>
            </a:r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 </a:t>
            </a:r>
            <a:endParaRPr lang="en-US" dirty="0" smtClean="0">
              <a:solidFill>
                <a:schemeClr val="accent1"/>
              </a:solidFill>
              <a:latin typeface="Garamond" pitchFamily="18" charset="0"/>
            </a:endParaRPr>
          </a:p>
          <a:p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computational </a:t>
            </a:r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register and two clock </a:t>
            </a:r>
            <a:r>
              <a:rPr lang="en-US" dirty="0">
                <a:solidFill>
                  <a:schemeClr val="accent1"/>
                </a:solidFill>
                <a:latin typeface="Garamond" pitchFamily="18" charset="0"/>
              </a:rPr>
              <a:t>r</a:t>
            </a:r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egisters</a:t>
            </a:r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: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b="1" i="1" dirty="0" smtClean="0">
              <a:solidFill>
                <a:prstClr val="black"/>
              </a:solidFill>
              <a:latin typeface="Cambria Math"/>
            </a:endParaRPr>
          </a:p>
        </p:txBody>
      </p:sp>
      <p:sp>
        <p:nvSpPr>
          <p:cNvPr id="20" name="Left Brace 19"/>
          <p:cNvSpPr/>
          <p:nvPr/>
        </p:nvSpPr>
        <p:spPr>
          <a:xfrm rot="16200000">
            <a:off x="2500415" y="840398"/>
            <a:ext cx="304800" cy="376366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81200" y="5388399"/>
            <a:ext cx="1374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Garamond" pitchFamily="18" charset="0"/>
              </a:rPr>
              <a:t>f</a:t>
            </a:r>
            <a:r>
              <a:rPr lang="en-US" b="1" dirty="0" smtClean="0">
                <a:solidFill>
                  <a:prstClr val="black"/>
                </a:solidFill>
                <a:latin typeface="Garamond" pitchFamily="18" charset="0"/>
              </a:rPr>
              <a:t>or 1-local U</a:t>
            </a:r>
            <a:endParaRPr lang="en-US" b="1" dirty="0">
              <a:solidFill>
                <a:prstClr val="black"/>
              </a:solidFill>
              <a:latin typeface="Garamond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609600" y="2221788"/>
                <a:ext cx="3925049" cy="3690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1⊗</m:t>
                      </m:r>
                      <m:sSubSup>
                        <m:sSubSupPr>
                          <m:ctrlPr>
                            <a:rPr lang="en-US" sz="16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𝑐𝑙𝑜𝑐𝑘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𝑁</m:t>
                          </m:r>
                        </m:sup>
                      </m:sSubSup>
                      <m:r>
                        <a:rPr lang="en-US" sz="1600" b="0" i="1" smtClean="0">
                          <a:latin typeface="Cambria Math"/>
                        </a:rPr>
                        <m:t>⊗1+1⊗1⊗</m:t>
                      </m:r>
                      <m:sSubSup>
                        <m:sSubSupPr>
                          <m:ctrlPr>
                            <a:rPr lang="en-US" sz="16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𝑐𝑙𝑜𝑐𝑘</m:t>
                          </m:r>
                        </m:sub>
                        <m:sup>
                          <m:r>
                            <a:rPr lang="en-US" sz="1600" i="1">
                              <a:latin typeface="Cambria Math"/>
                            </a:rPr>
                            <m:t>𝑁</m:t>
                          </m:r>
                        </m:sup>
                      </m:sSubSup>
                      <m:r>
                        <a:rPr lang="en-US" sz="16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𝑝𝑟𝑜𝑝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221788"/>
                <a:ext cx="3925049" cy="369012"/>
              </a:xfrm>
              <a:prstGeom prst="rect">
                <a:avLst/>
              </a:prstGeom>
              <a:blipFill rotWithShape="1">
                <a:blip r:embed="rId2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304800" y="3733800"/>
                <a:ext cx="4689554" cy="394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𝒑𝒓𝒐𝒑</m:t>
                        </m:r>
                      </m:sub>
                    </m:sSub>
                  </m:oMath>
                </a14:m>
                <a:r>
                  <a:rPr lang="en-US" b="1" dirty="0" smtClean="0">
                    <a:solidFill>
                      <a:schemeClr val="accent1"/>
                    </a:solidFill>
                    <a:latin typeface="Garamond" pitchFamily="18" charset="0"/>
                  </a:rPr>
                  <a:t> is built out of 3-local projectors such as</a:t>
                </a:r>
                <a:endParaRPr lang="en-US" b="1" dirty="0">
                  <a:solidFill>
                    <a:schemeClr val="accent1"/>
                  </a:solidFill>
                  <a:latin typeface="Garamond" pitchFamily="18" charset="0"/>
                </a:endParaRP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733800"/>
                <a:ext cx="4689554" cy="394210"/>
              </a:xfrm>
              <a:prstGeom prst="rect">
                <a:avLst/>
              </a:prstGeom>
              <a:blipFill rotWithShape="1">
                <a:blip r:embed="rId3"/>
                <a:stretch>
                  <a:fillRect t="-4688" r="-130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381000" y="5396079"/>
                <a:ext cx="1575239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𝑈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⊗1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396079"/>
                <a:ext cx="1575239" cy="381515"/>
              </a:xfrm>
              <a:prstGeom prst="rect">
                <a:avLst/>
              </a:prstGeom>
              <a:blipFill rotWithShape="1">
                <a:blip r:embed="rId4"/>
                <a:stretch>
                  <a:fillRect b="-3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409575" y="4199615"/>
                <a:ext cx="1700658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⊗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≤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75" y="4199615"/>
                <a:ext cx="1700658" cy="391646"/>
              </a:xfrm>
              <a:prstGeom prst="rect">
                <a:avLst/>
              </a:prstGeom>
              <a:blipFill rotWithShape="1">
                <a:blip r:embed="rId5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381000" y="4960593"/>
                <a:ext cx="2257349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〉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〈0|</m:t>
                          </m:r>
                          <m:r>
                            <a:rPr lang="en-US" b="0" i="1" baseline="-25000" smtClean="0">
                              <a:latin typeface="Cambria Math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⊗</m:t>
                      </m:r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960593"/>
                <a:ext cx="2257349" cy="381515"/>
              </a:xfrm>
              <a:prstGeom prst="rect">
                <a:avLst/>
              </a:prstGeom>
              <a:blipFill rotWithShape="1">
                <a:blip r:embed="rId6"/>
                <a:stretch>
                  <a:fillRect b="-1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381000" y="4579078"/>
                <a:ext cx="1944378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1⊗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⊗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≤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579078"/>
                <a:ext cx="1944378" cy="381515"/>
              </a:xfrm>
              <a:prstGeom prst="rect">
                <a:avLst/>
              </a:prstGeom>
              <a:blipFill rotWithShape="1">
                <a:blip r:embed="rId7"/>
                <a:stretch>
                  <a:fillRect b="-3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638175" y="2915267"/>
            <a:ext cx="5034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 Every zero energy </a:t>
            </a:r>
            <a:r>
              <a:rPr lang="en-US" dirty="0" err="1" smtClean="0">
                <a:solidFill>
                  <a:schemeClr val="accent1"/>
                </a:solidFill>
                <a:latin typeface="Garamond" pitchFamily="18" charset="0"/>
              </a:rPr>
              <a:t>groundstate</a:t>
            </a:r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 encodes the history of</a:t>
            </a:r>
            <a:b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</a:br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a computation</a:t>
            </a:r>
            <a:endParaRPr 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3289083" y="4760018"/>
                <a:ext cx="2667462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Garamond" pitchFamily="18" charset="0"/>
                  </a:rPr>
                  <a:t>(writing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 smtClean="0">
                    <a:latin typeface="Garamond" pitchFamily="18" charset="0"/>
                  </a:rPr>
                  <a:t>)</a:t>
                </a:r>
                <a:endParaRPr lang="en-US" dirty="0">
                  <a:latin typeface="Garamond" pitchFamily="18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9083" y="4760018"/>
                <a:ext cx="2667462" cy="381515"/>
              </a:xfrm>
              <a:prstGeom prst="rect">
                <a:avLst/>
              </a:prstGeom>
              <a:blipFill rotWithShape="1">
                <a:blip r:embed="rId8"/>
                <a:stretch>
                  <a:fillRect l="-2059" t="-4839" r="-1144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878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71800" y="314321"/>
            <a:ext cx="2849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1F497D"/>
                </a:solidFill>
                <a:latin typeface="Garamond" pitchFamily="18" charset="0"/>
              </a:rPr>
              <a:t>Two clock registers</a:t>
            </a:r>
            <a:endParaRPr lang="en-US" sz="2800" dirty="0">
              <a:solidFill>
                <a:srgbClr val="1F497D"/>
              </a:solidFill>
              <a:latin typeface="Garamond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6534" y="1217816"/>
            <a:ext cx="838133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We map </a:t>
            </a:r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the verification circuit to a </a:t>
            </a:r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Hamiltonian acting </a:t>
            </a:r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on a Hilbert space with </a:t>
            </a:r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one </a:t>
            </a:r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n-</a:t>
            </a:r>
            <a:r>
              <a:rPr lang="en-US" dirty="0" err="1" smtClean="0">
                <a:solidFill>
                  <a:schemeClr val="accent1"/>
                </a:solidFill>
                <a:latin typeface="Garamond" pitchFamily="18" charset="0"/>
              </a:rPr>
              <a:t>qubit</a:t>
            </a:r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 </a:t>
            </a:r>
            <a:endParaRPr lang="en-US" dirty="0" smtClean="0">
              <a:solidFill>
                <a:schemeClr val="accent1"/>
              </a:solidFill>
              <a:latin typeface="Garamond" pitchFamily="18" charset="0"/>
            </a:endParaRPr>
          </a:p>
          <a:p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computational </a:t>
            </a:r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register and two clock </a:t>
            </a:r>
            <a:r>
              <a:rPr lang="en-US" dirty="0">
                <a:solidFill>
                  <a:schemeClr val="accent1"/>
                </a:solidFill>
                <a:latin typeface="Garamond" pitchFamily="18" charset="0"/>
              </a:rPr>
              <a:t>r</a:t>
            </a:r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egisters</a:t>
            </a:r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: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b="1" i="1" dirty="0" smtClean="0">
              <a:solidFill>
                <a:prstClr val="black"/>
              </a:solidFill>
              <a:latin typeface="Cambria Math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609600" y="1957727"/>
                <a:ext cx="8493544" cy="7645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1⊗</m:t>
                      </m:r>
                      <m:sSubSup>
                        <m:sSubSupPr>
                          <m:ctrlPr>
                            <a:rPr lang="en-US" sz="16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𝑐𝑙𝑜𝑐𝑘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𝑁</m:t>
                          </m:r>
                        </m:sup>
                      </m:sSubSup>
                      <m:r>
                        <a:rPr lang="en-US" sz="1600" b="0" i="1" smtClean="0">
                          <a:latin typeface="Cambria Math"/>
                        </a:rPr>
                        <m:t>⊗1+1⊗1⊗</m:t>
                      </m:r>
                      <m:sSubSup>
                        <m:sSubSupPr>
                          <m:ctrlPr>
                            <a:rPr lang="en-US" sz="16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𝑐𝑙𝑜𝑐𝑘</m:t>
                          </m:r>
                        </m:sub>
                        <m:sup>
                          <m:r>
                            <a:rPr lang="en-US" sz="1600" i="1">
                              <a:latin typeface="Cambria Math"/>
                            </a:rPr>
                            <m:t>𝑁</m:t>
                          </m:r>
                        </m:sup>
                      </m:sSubSup>
                      <m:r>
                        <a:rPr lang="en-US" sz="16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𝑝𝑟𝑜𝑝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begChr m:val="|"/>
                              <m:endChr m:val="〉"/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  <m:r>
                            <a:rPr lang="en-US" sz="1600" b="0" i="1" smtClean="0">
                              <a:latin typeface="Cambria Math"/>
                            </a:rPr>
                            <m:t>〈1|</m:t>
                          </m:r>
                          <m:r>
                            <a:rPr lang="en-US" sz="1600" b="0" i="1" baseline="-25000" smtClean="0">
                              <a:latin typeface="Cambria Math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⊗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≤1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/>
                            </a:rPr>
                            <m:t>⊗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≤1</m:t>
                              </m:r>
                            </m:sub>
                          </m:sSub>
                        </m:e>
                      </m:nary>
                      <m:r>
                        <a:rPr lang="en-US" sz="1600" b="0" i="1" smtClean="0">
                          <a:latin typeface="Cambria Math"/>
                        </a:rPr>
                        <m:t>+</m:t>
                      </m:r>
                      <m:d>
                        <m:dPr>
                          <m:begChr m:val="|"/>
                          <m:endChr m:val="〉"/>
                          <m:ctrlPr>
                            <a:rPr lang="en-US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1600" i="1">
                          <a:latin typeface="Cambria Math"/>
                        </a:rPr>
                        <m:t>〈0|</m:t>
                      </m:r>
                      <m:r>
                        <a:rPr lang="en-US" sz="1600" b="0" i="1" baseline="-25000" smtClean="0">
                          <a:latin typeface="Cambria Math"/>
                        </a:rPr>
                        <m:t>𝑜𝑢𝑡</m:t>
                      </m:r>
                      <m:r>
                        <a:rPr lang="en-US" sz="1600" i="1">
                          <a:latin typeface="Cambria Math"/>
                        </a:rPr>
                        <m:t>⊗</m:t>
                      </m:r>
                      <m:sSub>
                        <m:sSubPr>
                          <m:ctrlPr>
                            <a:rPr lang="en-US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≥</m:t>
                          </m:r>
                          <m:r>
                            <a:rPr lang="en-US" sz="1600" i="1">
                              <a:latin typeface="Cambria Math"/>
                            </a:rPr>
                            <m:t>𝑁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⊗</m:t>
                      </m:r>
                      <m:sSub>
                        <m:sSubPr>
                          <m:ctrlPr>
                            <a:rPr lang="en-US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≥</m:t>
                          </m:r>
                          <m:r>
                            <a:rPr lang="en-US" sz="1600" i="1">
                              <a:latin typeface="Cambria Math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957727"/>
                <a:ext cx="8493544" cy="76450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Left Brace 22"/>
          <p:cNvSpPr/>
          <p:nvPr/>
        </p:nvSpPr>
        <p:spPr>
          <a:xfrm rot="16200000">
            <a:off x="6553200" y="705467"/>
            <a:ext cx="304800" cy="4114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86400" y="2971800"/>
            <a:ext cx="30457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Enforce initialization of </a:t>
            </a:r>
            <a:r>
              <a:rPr lang="en-US" dirty="0" err="1" smtClean="0">
                <a:solidFill>
                  <a:schemeClr val="accent1"/>
                </a:solidFill>
                <a:latin typeface="Garamond" pitchFamily="18" charset="0"/>
              </a:rPr>
              <a:t>ancillas</a:t>
            </a:r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/>
            </a:r>
            <a:b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</a:br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and correct output of circuit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8724" y="5255862"/>
            <a:ext cx="1374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Garamond" pitchFamily="18" charset="0"/>
              </a:rPr>
              <a:t>f</a:t>
            </a:r>
            <a:r>
              <a:rPr lang="en-US" b="1" dirty="0" smtClean="0">
                <a:solidFill>
                  <a:prstClr val="black"/>
                </a:solidFill>
                <a:latin typeface="Garamond" pitchFamily="18" charset="0"/>
              </a:rPr>
              <a:t>or 1-local U</a:t>
            </a:r>
            <a:endParaRPr lang="en-US" b="1" dirty="0">
              <a:solidFill>
                <a:prstClr val="black"/>
              </a:solidFill>
              <a:latin typeface="Garamond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304800" y="3581400"/>
                <a:ext cx="4689554" cy="394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𝒑𝒓𝒐𝒑</m:t>
                        </m:r>
                      </m:sub>
                    </m:sSub>
                  </m:oMath>
                </a14:m>
                <a:r>
                  <a:rPr lang="en-US" b="1" dirty="0" smtClean="0">
                    <a:solidFill>
                      <a:schemeClr val="accent1"/>
                    </a:solidFill>
                    <a:latin typeface="Garamond" pitchFamily="18" charset="0"/>
                  </a:rPr>
                  <a:t> is built out of 3-local projectors such as</a:t>
                </a:r>
                <a:endParaRPr lang="en-US" b="1" dirty="0">
                  <a:solidFill>
                    <a:schemeClr val="accent1"/>
                  </a:solidFill>
                  <a:latin typeface="Garamond" pitchFamily="18" charset="0"/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581400"/>
                <a:ext cx="4689554" cy="394210"/>
              </a:xfrm>
              <a:prstGeom prst="rect">
                <a:avLst/>
              </a:prstGeom>
              <a:blipFill rotWithShape="1">
                <a:blip r:embed="rId3"/>
                <a:stretch>
                  <a:fillRect t="-4688" r="-130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381000" y="5243679"/>
                <a:ext cx="1115177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𝑈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243679"/>
                <a:ext cx="1115177" cy="38151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409575" y="4047215"/>
                <a:ext cx="1700658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⊗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≤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75" y="4047215"/>
                <a:ext cx="1700658" cy="391646"/>
              </a:xfrm>
              <a:prstGeom prst="rect">
                <a:avLst/>
              </a:prstGeom>
              <a:blipFill rotWithShape="1">
                <a:blip r:embed="rId5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381000" y="4808193"/>
                <a:ext cx="2257349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〉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〈0|</m:t>
                          </m:r>
                          <m:r>
                            <a:rPr lang="en-US" b="0" i="1" baseline="-25000" smtClean="0">
                              <a:latin typeface="Cambria Math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⊗</m:t>
                      </m:r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808193"/>
                <a:ext cx="2257349" cy="381515"/>
              </a:xfrm>
              <a:prstGeom prst="rect">
                <a:avLst/>
              </a:prstGeom>
              <a:blipFill rotWithShape="1">
                <a:blip r:embed="rId6"/>
                <a:stretch>
                  <a:fillRect b="-1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381000" y="4426678"/>
                <a:ext cx="1944378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1⊗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⊗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≤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426678"/>
                <a:ext cx="1944378" cy="381515"/>
              </a:xfrm>
              <a:prstGeom prst="rect">
                <a:avLst/>
              </a:prstGeom>
              <a:blipFill rotWithShape="1">
                <a:blip r:embed="rId7"/>
                <a:stretch>
                  <a:fillRect b="-3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3289083" y="4607618"/>
                <a:ext cx="2667462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Garamond" pitchFamily="18" charset="0"/>
                  </a:rPr>
                  <a:t>(writing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 smtClean="0">
                    <a:latin typeface="Garamond" pitchFamily="18" charset="0"/>
                  </a:rPr>
                  <a:t>)</a:t>
                </a:r>
                <a:endParaRPr lang="en-US" dirty="0">
                  <a:latin typeface="Garamond" pitchFamily="18" charset="0"/>
                </a:endParaRPr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9083" y="4607618"/>
                <a:ext cx="2667462" cy="381515"/>
              </a:xfrm>
              <a:prstGeom prst="rect">
                <a:avLst/>
              </a:prstGeom>
              <a:blipFill rotWithShape="1">
                <a:blip r:embed="rId8"/>
                <a:stretch>
                  <a:fillRect l="-2059" t="-4839" r="-1144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017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242262" y="238780"/>
            <a:ext cx="4463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4F81BD"/>
                </a:solidFill>
                <a:latin typeface="Garamond" pitchFamily="18" charset="0"/>
              </a:rPr>
              <a:t>Quantum k-SAT (</a:t>
            </a:r>
            <a:r>
              <a:rPr lang="en-US" sz="2800" dirty="0" err="1" smtClean="0">
                <a:solidFill>
                  <a:srgbClr val="4F81BD"/>
                </a:solidFill>
                <a:latin typeface="Garamond" pitchFamily="18" charset="0"/>
              </a:rPr>
              <a:t>Bravyi</a:t>
            </a:r>
            <a:r>
              <a:rPr lang="en-US" sz="2800" dirty="0" smtClean="0">
                <a:solidFill>
                  <a:srgbClr val="4F81BD"/>
                </a:solidFill>
                <a:latin typeface="Garamond" pitchFamily="18" charset="0"/>
              </a:rPr>
              <a:t> 2006)</a:t>
            </a:r>
            <a:endParaRPr lang="en-US" sz="2800" baseline="-25000" dirty="0">
              <a:solidFill>
                <a:srgbClr val="4F81BD"/>
              </a:solidFill>
              <a:latin typeface="Garamond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426209" y="894814"/>
                <a:ext cx="798678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1"/>
                    </a:solidFill>
                    <a:latin typeface="Garamond" pitchFamily="18" charset="0"/>
                  </a:rPr>
                  <a:t>Each </a:t>
                </a:r>
                <a:r>
                  <a:rPr lang="en-US" dirty="0" smtClean="0">
                    <a:solidFill>
                      <a:schemeClr val="accent1"/>
                    </a:solidFill>
                    <a:latin typeface="Garamond" pitchFamily="18" charset="0"/>
                  </a:rPr>
                  <a:t>clause is a k-local projector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accent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/>
                      </a:rPr>
                      <m:t>Π</m:t>
                    </m:r>
                  </m:oMath>
                </a14:m>
                <a:r>
                  <a:rPr lang="en-US" dirty="0" smtClean="0">
                    <a:solidFill>
                      <a:schemeClr val="accent1"/>
                    </a:solidFill>
                    <a:latin typeface="Garamond" pitchFamily="18" charset="0"/>
                  </a:rPr>
                  <a:t> and is satisfied by a state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/>
                      </a:rPr>
                      <m:t>|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/>
                      </a:rPr>
                      <m:t>𝜓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/>
                      </a:rPr>
                      <m:t>〉</m:t>
                    </m:r>
                  </m:oMath>
                </a14:m>
                <a:r>
                  <a:rPr lang="en-US" dirty="0" smtClean="0">
                    <a:solidFill>
                      <a:schemeClr val="accent1"/>
                    </a:solidFill>
                    <a:latin typeface="Garamond" pitchFamily="18" charset="0"/>
                  </a:rPr>
                  <a:t>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/>
                      </a:rPr>
                      <m:t>Π</m:t>
                    </m:r>
                    <m:d>
                      <m:dPr>
                        <m:begChr m:val="|"/>
                        <m:endChr m:val="〉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𝜓</m:t>
                        </m:r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en-US" dirty="0" smtClean="0">
                    <a:solidFill>
                      <a:schemeClr val="accent1"/>
                    </a:solidFill>
                    <a:latin typeface="Garamond" pitchFamily="18" charset="0"/>
                  </a:rPr>
                  <a:t>.</a:t>
                </a:r>
                <a:br>
                  <a:rPr lang="en-US" dirty="0" smtClean="0">
                    <a:solidFill>
                      <a:schemeClr val="accent1"/>
                    </a:solidFill>
                    <a:latin typeface="Garamond" pitchFamily="18" charset="0"/>
                  </a:rPr>
                </a:br>
                <a:r>
                  <a:rPr lang="en-US" dirty="0">
                    <a:solidFill>
                      <a:schemeClr val="accent1"/>
                    </a:solidFill>
                    <a:latin typeface="Garamond" pitchFamily="18" charset="0"/>
                  </a:rPr>
                  <a:t/>
                </a:r>
                <a:br>
                  <a:rPr lang="en-US" dirty="0">
                    <a:solidFill>
                      <a:schemeClr val="accent1"/>
                    </a:solidFill>
                    <a:latin typeface="Garamond" pitchFamily="18" charset="0"/>
                  </a:rPr>
                </a:br>
                <a:r>
                  <a:rPr lang="en-US" dirty="0" smtClean="0">
                    <a:solidFill>
                      <a:schemeClr val="accent1"/>
                    </a:solidFill>
                    <a:latin typeface="Garamond" pitchFamily="18" charset="0"/>
                  </a:rPr>
                  <a:t>The amount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/>
                      </a:rPr>
                      <m:t>|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/>
                      </a:rPr>
                      <m:t>𝜙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/>
                      </a:rPr>
                      <m:t>〉</m:t>
                    </m:r>
                  </m:oMath>
                </a14:m>
                <a:r>
                  <a:rPr lang="en-US" dirty="0" smtClean="0">
                    <a:solidFill>
                      <a:schemeClr val="accent1"/>
                    </a:solidFill>
                    <a:latin typeface="Garamond" pitchFamily="18" charset="0"/>
                  </a:rPr>
                  <a:t> violates a clause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/>
                      </a:rPr>
                      <m:t>〈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/>
                      </a:rPr>
                      <m:t>𝜙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Π</m:t>
                        </m:r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/>
                      </a:rPr>
                      <m:t>𝜙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/>
                      </a:rPr>
                      <m:t>〉</m:t>
                    </m:r>
                  </m:oMath>
                </a14:m>
                <a:endParaRPr lang="en-US" dirty="0" smtClean="0">
                  <a:solidFill>
                    <a:schemeClr val="accent1"/>
                  </a:solidFill>
                  <a:latin typeface="Garamond" pitchFamily="18" charset="0"/>
                </a:endParaRPr>
              </a:p>
              <a:p>
                <a:endParaRPr lang="en-US" b="1" dirty="0">
                  <a:solidFill>
                    <a:schemeClr val="accent1"/>
                  </a:solidFill>
                  <a:latin typeface="Garamond" pitchFamily="18" charset="0"/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209" y="894814"/>
                <a:ext cx="7986782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687" t="-2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/>
              <p:cNvSpPr txBox="1"/>
              <p:nvPr/>
            </p:nvSpPr>
            <p:spPr>
              <a:xfrm>
                <a:off x="381000" y="2438400"/>
                <a:ext cx="853440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Garamond" pitchFamily="18" charset="0"/>
                  </a:rPr>
                  <a:t>Quantum k-SAT</a:t>
                </a:r>
                <a:endParaRPr lang="en-US" b="1" dirty="0">
                  <a:latin typeface="Garamond" pitchFamily="18" charset="0"/>
                </a:endParaRPr>
              </a:p>
              <a:p>
                <a:r>
                  <a:rPr lang="en-US" dirty="0" smtClean="0">
                    <a:latin typeface="Garamond" pitchFamily="18" charset="0"/>
                  </a:rPr>
                  <a:t>Given k-local projectors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𝛱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: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=1,…,</m:t>
                    </m:r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dirty="0" smtClean="0">
                    <a:latin typeface="Garamond" pitchFamily="18" charset="0"/>
                  </a:rPr>
                  <a:t>. We are promised that either</a:t>
                </a:r>
              </a:p>
              <a:p>
                <a:r>
                  <a:rPr lang="en-US" dirty="0">
                    <a:latin typeface="Garamond" pitchFamily="18" charset="0"/>
                  </a:rPr>
                  <a:t>	</a:t>
                </a:r>
                <a:endParaRPr lang="en-US" dirty="0" smtClean="0">
                  <a:latin typeface="Garamond" pitchFamily="18" charset="0"/>
                </a:endParaRPr>
              </a:p>
              <a:p>
                <a:r>
                  <a:rPr lang="en-US" dirty="0" smtClean="0">
                    <a:latin typeface="Garamond" pitchFamily="18" charset="0"/>
                  </a:rPr>
                  <a:t>(YES) There is a state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b="1" dirty="0" smtClean="0">
                    <a:latin typeface="Garamond" pitchFamily="18" charset="0"/>
                  </a:rPr>
                  <a:t> </a:t>
                </a:r>
                <a:r>
                  <a:rPr lang="en-US" dirty="0" smtClean="0">
                    <a:latin typeface="Garamond" pitchFamily="18" charset="0"/>
                  </a:rPr>
                  <a:t>which satisfies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begChr m:val="|"/>
                        <m:endChr m:val="〉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𝜓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b="1" dirty="0" smtClean="0">
                    <a:latin typeface="Garamond" pitchFamily="18" charset="0"/>
                  </a:rPr>
                  <a:t> </a:t>
                </a:r>
                <a:r>
                  <a:rPr lang="en-US" dirty="0" smtClean="0">
                    <a:latin typeface="Garamond" pitchFamily="18" charset="0"/>
                  </a:rPr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endParaRPr lang="en-US" b="1" dirty="0" smtClean="0">
                  <a:latin typeface="Garamond" pitchFamily="18" charset="0"/>
                </a:endParaRPr>
              </a:p>
              <a:p>
                <a:endParaRPr lang="en-US" b="1" dirty="0">
                  <a:latin typeface="Garamond" pitchFamily="18" charset="0"/>
                </a:endParaRPr>
              </a:p>
              <a:p>
                <a:r>
                  <a:rPr lang="en-US" dirty="0" smtClean="0">
                    <a:latin typeface="Garamond" pitchFamily="18" charset="0"/>
                  </a:rPr>
                  <a:t>(NO)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𝜙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∑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Π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𝜙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≥1</m:t>
                    </m:r>
                  </m:oMath>
                </a14:m>
                <a:r>
                  <a:rPr lang="en-US" b="1" dirty="0" smtClean="0">
                    <a:latin typeface="Garamond" pitchFamily="18" charset="0"/>
                  </a:rPr>
                  <a:t> </a:t>
                </a:r>
                <a:r>
                  <a:rPr lang="en-US" dirty="0" smtClean="0">
                    <a:latin typeface="Garamond" pitchFamily="18" charset="0"/>
                  </a:rPr>
                  <a:t>for all states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𝜙</m:t>
                        </m:r>
                      </m:e>
                    </m:d>
                  </m:oMath>
                </a14:m>
                <a:endParaRPr lang="en-US" b="0" dirty="0" smtClean="0">
                  <a:latin typeface="Garamond" pitchFamily="18" charset="0"/>
                </a:endParaRPr>
              </a:p>
              <a:p>
                <a:endParaRPr lang="en-US" b="1" dirty="0">
                  <a:latin typeface="Garamond" pitchFamily="18" charset="0"/>
                </a:endParaRPr>
              </a:p>
              <a:p>
                <a:r>
                  <a:rPr lang="en-US" dirty="0">
                    <a:latin typeface="Garamond" pitchFamily="18" charset="0"/>
                  </a:rPr>
                  <a:t>a</a:t>
                </a:r>
                <a:r>
                  <a:rPr lang="en-US" dirty="0" smtClean="0">
                    <a:latin typeface="Garamond" pitchFamily="18" charset="0"/>
                  </a:rPr>
                  <a:t>nd asked to decide which is the case.	</a:t>
                </a:r>
                <a:r>
                  <a:rPr lang="en-US" dirty="0" smtClean="0"/>
                  <a:t>	</a:t>
                </a:r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438400"/>
                <a:ext cx="8534400" cy="3416320"/>
              </a:xfrm>
              <a:prstGeom prst="rect">
                <a:avLst/>
              </a:prstGeom>
              <a:blipFill rotWithShape="1">
                <a:blip r:embed="rId4"/>
                <a:stretch>
                  <a:fillRect l="-643" t="-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6856631" y="3211306"/>
            <a:ext cx="20587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Exactly satisfies each</a:t>
            </a:r>
            <a:b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</a:br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clause</a:t>
            </a:r>
            <a:endParaRPr lang="en-US" dirty="0">
              <a:solidFill>
                <a:schemeClr val="accent1"/>
              </a:solidFill>
              <a:latin typeface="Garamond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6172200" y="34290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041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71800" y="314321"/>
            <a:ext cx="2849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1F497D"/>
                </a:solidFill>
                <a:latin typeface="Garamond" pitchFamily="18" charset="0"/>
              </a:rPr>
              <a:t>Two clock registers</a:t>
            </a:r>
            <a:endParaRPr lang="en-US" sz="2800" dirty="0">
              <a:solidFill>
                <a:srgbClr val="1F497D"/>
              </a:solidFill>
              <a:latin typeface="Garamond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6534" y="1217816"/>
            <a:ext cx="838133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We map </a:t>
            </a:r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the verification circuit to a </a:t>
            </a:r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Hamiltonian acting </a:t>
            </a:r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on a Hilbert space with </a:t>
            </a:r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one </a:t>
            </a:r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n-</a:t>
            </a:r>
            <a:r>
              <a:rPr lang="en-US" dirty="0" err="1" smtClean="0">
                <a:solidFill>
                  <a:schemeClr val="accent1"/>
                </a:solidFill>
                <a:latin typeface="Garamond" pitchFamily="18" charset="0"/>
              </a:rPr>
              <a:t>qubit</a:t>
            </a:r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 </a:t>
            </a:r>
            <a:endParaRPr lang="en-US" dirty="0" smtClean="0">
              <a:solidFill>
                <a:schemeClr val="accent1"/>
              </a:solidFill>
              <a:latin typeface="Garamond" pitchFamily="18" charset="0"/>
            </a:endParaRPr>
          </a:p>
          <a:p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computational </a:t>
            </a:r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register and two clock </a:t>
            </a:r>
            <a:r>
              <a:rPr lang="en-US" dirty="0">
                <a:solidFill>
                  <a:schemeClr val="accent1"/>
                </a:solidFill>
                <a:latin typeface="Garamond" pitchFamily="18" charset="0"/>
              </a:rPr>
              <a:t>r</a:t>
            </a:r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egisters</a:t>
            </a:r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: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b="1" i="1" dirty="0" smtClean="0">
              <a:solidFill>
                <a:prstClr val="black"/>
              </a:solidFill>
              <a:latin typeface="Cambria Math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609600" y="1957727"/>
                <a:ext cx="8493544" cy="7645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1⊗</m:t>
                      </m:r>
                      <m:sSubSup>
                        <m:sSubSupPr>
                          <m:ctrlPr>
                            <a:rPr lang="en-US" sz="16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𝑐𝑙𝑜𝑐𝑘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𝑁</m:t>
                          </m:r>
                        </m:sup>
                      </m:sSubSup>
                      <m:r>
                        <a:rPr lang="en-US" sz="1600" b="0" i="1" smtClean="0">
                          <a:latin typeface="Cambria Math"/>
                        </a:rPr>
                        <m:t>⊗1+1⊗1⊗</m:t>
                      </m:r>
                      <m:sSubSup>
                        <m:sSubSupPr>
                          <m:ctrlPr>
                            <a:rPr lang="en-US" sz="16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𝑐𝑙𝑜𝑐𝑘</m:t>
                          </m:r>
                        </m:sub>
                        <m:sup>
                          <m:r>
                            <a:rPr lang="en-US" sz="1600" i="1">
                              <a:latin typeface="Cambria Math"/>
                            </a:rPr>
                            <m:t>𝑁</m:t>
                          </m:r>
                        </m:sup>
                      </m:sSubSup>
                      <m:r>
                        <a:rPr lang="en-US" sz="16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𝑝𝑟𝑜𝑝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begChr m:val="|"/>
                              <m:endChr m:val="〉"/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  <m:r>
                            <a:rPr lang="en-US" sz="1600" b="0" i="1" smtClean="0">
                              <a:latin typeface="Cambria Math"/>
                            </a:rPr>
                            <m:t>〈1|</m:t>
                          </m:r>
                          <m:r>
                            <a:rPr lang="en-US" sz="1600" b="0" i="1" baseline="-25000" smtClean="0">
                              <a:latin typeface="Cambria Math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⊗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≤1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/>
                            </a:rPr>
                            <m:t>⊗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≤1</m:t>
                              </m:r>
                            </m:sub>
                          </m:sSub>
                        </m:e>
                      </m:nary>
                      <m:r>
                        <a:rPr lang="en-US" sz="1600" b="0" i="1" smtClean="0">
                          <a:latin typeface="Cambria Math"/>
                        </a:rPr>
                        <m:t>+</m:t>
                      </m:r>
                      <m:d>
                        <m:dPr>
                          <m:begChr m:val="|"/>
                          <m:endChr m:val="〉"/>
                          <m:ctrlPr>
                            <a:rPr lang="en-US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1600" i="1">
                          <a:latin typeface="Cambria Math"/>
                        </a:rPr>
                        <m:t>〈0</m:t>
                      </m:r>
                      <m:r>
                        <a:rPr lang="en-US" sz="1600" b="0" i="1" smtClean="0">
                          <a:latin typeface="Cambria Math"/>
                        </a:rPr>
                        <m:t>|</m:t>
                      </m:r>
                      <m:r>
                        <a:rPr lang="en-US" sz="1600" b="0" i="1" baseline="-25000" smtClean="0">
                          <a:latin typeface="Cambria Math"/>
                        </a:rPr>
                        <m:t>𝑜𝑢𝑡</m:t>
                      </m:r>
                      <m:r>
                        <a:rPr lang="en-US" sz="1600" i="1">
                          <a:latin typeface="Cambria Math"/>
                        </a:rPr>
                        <m:t>⊗</m:t>
                      </m:r>
                      <m:sSub>
                        <m:sSubPr>
                          <m:ctrlPr>
                            <a:rPr lang="en-US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≥</m:t>
                          </m:r>
                          <m:r>
                            <a:rPr lang="en-US" sz="1600" i="1">
                              <a:latin typeface="Cambria Math"/>
                            </a:rPr>
                            <m:t>𝑁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⊗</m:t>
                      </m:r>
                      <m:sSub>
                        <m:sSubPr>
                          <m:ctrlPr>
                            <a:rPr lang="en-US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≥</m:t>
                          </m:r>
                          <m:r>
                            <a:rPr lang="en-US" sz="1600" i="1">
                              <a:latin typeface="Cambria Math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957727"/>
                <a:ext cx="8493544" cy="76450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Left Brace 22"/>
          <p:cNvSpPr/>
          <p:nvPr/>
        </p:nvSpPr>
        <p:spPr>
          <a:xfrm rot="16200000">
            <a:off x="6553200" y="705467"/>
            <a:ext cx="304800" cy="4114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86400" y="2971800"/>
            <a:ext cx="30457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Enforce initialization of </a:t>
            </a:r>
            <a:r>
              <a:rPr lang="en-US" dirty="0" err="1" smtClean="0">
                <a:solidFill>
                  <a:schemeClr val="accent1"/>
                </a:solidFill>
                <a:latin typeface="Garamond" pitchFamily="18" charset="0"/>
              </a:rPr>
              <a:t>ancillas</a:t>
            </a:r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/>
            </a:r>
            <a:b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</a:br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and correct output of circuit</a:t>
            </a:r>
            <a:endParaRPr 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352424" y="5943600"/>
                <a:ext cx="8410575" cy="667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1"/>
                    </a:solidFill>
                    <a:latin typeface="Garamond" pitchFamily="18" charset="0"/>
                  </a:rPr>
                  <a:t>I will now show you how to construct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𝑝𝑟𝑜𝑝</m:t>
                        </m:r>
                      </m:sub>
                    </m:sSub>
                  </m:oMath>
                </a14:m>
                <a:r>
                  <a:rPr lang="en-US" b="1" dirty="0" smtClean="0">
                    <a:solidFill>
                      <a:schemeClr val="accent1"/>
                    </a:solidFill>
                    <a:latin typeface="Garamond" pitchFamily="18" charset="0"/>
                  </a:rPr>
                  <a:t> for the case where the verification circuit is a specific two-</a:t>
                </a:r>
                <a:r>
                  <a:rPr lang="en-US" b="1" dirty="0" err="1" smtClean="0">
                    <a:solidFill>
                      <a:schemeClr val="accent1"/>
                    </a:solidFill>
                    <a:latin typeface="Garamond" pitchFamily="18" charset="0"/>
                  </a:rPr>
                  <a:t>qubit</a:t>
                </a:r>
                <a:r>
                  <a:rPr lang="en-US" b="1" dirty="0" smtClean="0">
                    <a:solidFill>
                      <a:schemeClr val="accent1"/>
                    </a:solidFill>
                    <a:latin typeface="Garamond" pitchFamily="18" charset="0"/>
                  </a:rPr>
                  <a:t> gate (warning: gadgetry ahead)…</a:t>
                </a:r>
                <a:endParaRPr lang="en-US" b="1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424" y="5943600"/>
                <a:ext cx="8410575" cy="667747"/>
              </a:xfrm>
              <a:prstGeom prst="rect">
                <a:avLst/>
              </a:prstGeom>
              <a:blipFill rotWithShape="1">
                <a:blip r:embed="rId3"/>
                <a:stretch>
                  <a:fillRect l="-653" t="-2727" r="-1160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1528724" y="5255862"/>
            <a:ext cx="1374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Garamond" pitchFamily="18" charset="0"/>
              </a:rPr>
              <a:t>f</a:t>
            </a:r>
            <a:r>
              <a:rPr lang="en-US" b="1" dirty="0" smtClean="0">
                <a:solidFill>
                  <a:prstClr val="black"/>
                </a:solidFill>
                <a:latin typeface="Garamond" pitchFamily="18" charset="0"/>
              </a:rPr>
              <a:t>or 1-local U</a:t>
            </a:r>
            <a:endParaRPr lang="en-US" b="1" dirty="0">
              <a:solidFill>
                <a:prstClr val="black"/>
              </a:solidFill>
              <a:latin typeface="Garamond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304800" y="3581400"/>
                <a:ext cx="4689554" cy="394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𝒑𝒓𝒐𝒑</m:t>
                        </m:r>
                      </m:sub>
                    </m:sSub>
                  </m:oMath>
                </a14:m>
                <a:r>
                  <a:rPr lang="en-US" b="1" dirty="0" smtClean="0">
                    <a:solidFill>
                      <a:schemeClr val="accent1"/>
                    </a:solidFill>
                    <a:latin typeface="Garamond" pitchFamily="18" charset="0"/>
                  </a:rPr>
                  <a:t> is built out of 3-local projectors such as</a:t>
                </a:r>
                <a:endParaRPr lang="en-US" b="1" dirty="0">
                  <a:solidFill>
                    <a:schemeClr val="accent1"/>
                  </a:solidFill>
                  <a:latin typeface="Garamond" pitchFamily="18" charset="0"/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581400"/>
                <a:ext cx="4689554" cy="394210"/>
              </a:xfrm>
              <a:prstGeom prst="rect">
                <a:avLst/>
              </a:prstGeom>
              <a:blipFill rotWithShape="1">
                <a:blip r:embed="rId4"/>
                <a:stretch>
                  <a:fillRect t="-4688" r="-130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381000" y="5243679"/>
                <a:ext cx="1115177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𝑈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243679"/>
                <a:ext cx="1115177" cy="38151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409575" y="4047215"/>
                <a:ext cx="1700658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⊗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≤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75" y="4047215"/>
                <a:ext cx="1700658" cy="391646"/>
              </a:xfrm>
              <a:prstGeom prst="rect">
                <a:avLst/>
              </a:prstGeom>
              <a:blipFill rotWithShape="1">
                <a:blip r:embed="rId6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381000" y="4808193"/>
                <a:ext cx="2257349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〉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〈0|</m:t>
                          </m:r>
                          <m:r>
                            <a:rPr lang="en-US" b="0" i="1" baseline="-25000" smtClean="0">
                              <a:latin typeface="Cambria Math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⊗</m:t>
                      </m:r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808193"/>
                <a:ext cx="2257349" cy="381515"/>
              </a:xfrm>
              <a:prstGeom prst="rect">
                <a:avLst/>
              </a:prstGeom>
              <a:blipFill rotWithShape="1">
                <a:blip r:embed="rId7"/>
                <a:stretch>
                  <a:fillRect b="-1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381000" y="4426678"/>
                <a:ext cx="1944378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1⊗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⊗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≤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426678"/>
                <a:ext cx="1944378" cy="381515"/>
              </a:xfrm>
              <a:prstGeom prst="rect">
                <a:avLst/>
              </a:prstGeom>
              <a:blipFill rotWithShape="1">
                <a:blip r:embed="rId8"/>
                <a:stretch>
                  <a:fillRect b="-3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3289083" y="4607618"/>
                <a:ext cx="2667462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Garamond" pitchFamily="18" charset="0"/>
                  </a:rPr>
                  <a:t>(writing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 smtClean="0">
                    <a:latin typeface="Garamond" pitchFamily="18" charset="0"/>
                  </a:rPr>
                  <a:t>)</a:t>
                </a:r>
                <a:endParaRPr lang="en-US" dirty="0">
                  <a:latin typeface="Garamond" pitchFamily="18" charset="0"/>
                </a:endParaRPr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9083" y="4607618"/>
                <a:ext cx="2667462" cy="381515"/>
              </a:xfrm>
              <a:prstGeom prst="rect">
                <a:avLst/>
              </a:prstGeom>
              <a:blipFill rotWithShape="1">
                <a:blip r:embed="rId9"/>
                <a:stretch>
                  <a:fillRect l="-2059" t="-4839" r="-1144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070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TextBox 360"/>
          <p:cNvSpPr txBox="1"/>
          <p:nvPr/>
        </p:nvSpPr>
        <p:spPr>
          <a:xfrm>
            <a:off x="303649" y="5531173"/>
            <a:ext cx="2537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Zero energy ground states</a:t>
            </a:r>
            <a:endParaRPr lang="en-US" dirty="0">
              <a:solidFill>
                <a:schemeClr val="accent1"/>
              </a:solidFill>
              <a:latin typeface="Garamond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2" name="TextBox 361"/>
              <p:cNvSpPr txBox="1"/>
              <p:nvPr/>
            </p:nvSpPr>
            <p:spPr>
              <a:xfrm>
                <a:off x="738851" y="5913205"/>
                <a:ext cx="3299749" cy="4113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〉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𝜙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𝑎𝑏</m:t>
                        </m:r>
                      </m:sub>
                    </m:sSub>
                    <m:d>
                      <m:dPr>
                        <m:begChr m:val="|"/>
                        <m:endChr m:val="〉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d>
                      <m:dPr>
                        <m:begChr m:val="|"/>
                        <m:endChr m:val="〉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      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𝑗</m:t>
                    </m:r>
                    <m:r>
                      <a:rPr lang="en-US" b="0" i="1" smtClean="0">
                        <a:latin typeface="Cambria Math"/>
                      </a:rPr>
                      <m:t>∈{1,…,9}</m:t>
                    </m:r>
                  </m:oMath>
                </a14:m>
                <a:r>
                  <a:rPr lang="en-US" dirty="0" smtClean="0"/>
                  <a:t>    </a:t>
                </a:r>
                <a:endParaRPr lang="en-US" dirty="0"/>
              </a:p>
            </p:txBody>
          </p:sp>
        </mc:Choice>
        <mc:Fallback>
          <p:sp>
            <p:nvSpPr>
              <p:cNvPr id="362" name="TextBox 3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851" y="5913205"/>
                <a:ext cx="3299749" cy="411395"/>
              </a:xfrm>
              <a:prstGeom prst="rect">
                <a:avLst/>
              </a:prstGeom>
              <a:blipFill rotWithShape="1">
                <a:blip r:embed="rId2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2" name="Straight Connector 311"/>
          <p:cNvCxnSpPr/>
          <p:nvPr/>
        </p:nvCxnSpPr>
        <p:spPr>
          <a:xfrm flipV="1">
            <a:off x="4679446" y="1676400"/>
            <a:ext cx="0" cy="1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/>
          <p:cNvCxnSpPr/>
          <p:nvPr/>
        </p:nvCxnSpPr>
        <p:spPr>
          <a:xfrm>
            <a:off x="3030220" y="2328988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Straight Connector 348"/>
          <p:cNvCxnSpPr/>
          <p:nvPr/>
        </p:nvCxnSpPr>
        <p:spPr>
          <a:xfrm>
            <a:off x="3377276" y="2328988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0" name="Straight Connector 569"/>
          <p:cNvCxnSpPr/>
          <p:nvPr/>
        </p:nvCxnSpPr>
        <p:spPr>
          <a:xfrm>
            <a:off x="3030221" y="2328988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" name="TextBox 572"/>
          <p:cNvSpPr txBox="1"/>
          <p:nvPr/>
        </p:nvSpPr>
        <p:spPr>
          <a:xfrm>
            <a:off x="2846436" y="1914977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574" name="TextBox 573"/>
          <p:cNvSpPr txBox="1"/>
          <p:nvPr/>
        </p:nvSpPr>
        <p:spPr>
          <a:xfrm>
            <a:off x="3198802" y="1914977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</a:t>
            </a:r>
          </a:p>
        </p:txBody>
      </p:sp>
      <p:sp>
        <p:nvSpPr>
          <p:cNvPr id="575" name="TextBox 574"/>
          <p:cNvSpPr txBox="1"/>
          <p:nvPr/>
        </p:nvSpPr>
        <p:spPr>
          <a:xfrm>
            <a:off x="3545858" y="1914977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3</a:t>
            </a:r>
            <a:endParaRPr lang="en-US" sz="1600" dirty="0"/>
          </a:p>
        </p:txBody>
      </p:sp>
      <p:sp>
        <p:nvSpPr>
          <p:cNvPr id="576" name="TextBox 575"/>
          <p:cNvSpPr txBox="1"/>
          <p:nvPr/>
        </p:nvSpPr>
        <p:spPr>
          <a:xfrm>
            <a:off x="3892914" y="1914977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4</a:t>
            </a:r>
          </a:p>
        </p:txBody>
      </p:sp>
      <p:sp>
        <p:nvSpPr>
          <p:cNvPr id="577" name="TextBox 576"/>
          <p:cNvSpPr txBox="1"/>
          <p:nvPr/>
        </p:nvSpPr>
        <p:spPr>
          <a:xfrm>
            <a:off x="4239970" y="1914977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5</a:t>
            </a:r>
            <a:endParaRPr lang="en-US" sz="1600" dirty="0"/>
          </a:p>
        </p:txBody>
      </p:sp>
      <p:sp>
        <p:nvSpPr>
          <p:cNvPr id="578" name="TextBox 577"/>
          <p:cNvSpPr txBox="1"/>
          <p:nvPr/>
        </p:nvSpPr>
        <p:spPr>
          <a:xfrm>
            <a:off x="4640951" y="1914977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6</a:t>
            </a:r>
          </a:p>
        </p:txBody>
      </p:sp>
      <p:sp>
        <p:nvSpPr>
          <p:cNvPr id="579" name="TextBox 578"/>
          <p:cNvSpPr txBox="1"/>
          <p:nvPr/>
        </p:nvSpPr>
        <p:spPr>
          <a:xfrm>
            <a:off x="4934082" y="1914977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7</a:t>
            </a:r>
            <a:endParaRPr lang="en-US" sz="1600" dirty="0"/>
          </a:p>
        </p:txBody>
      </p:sp>
      <p:sp>
        <p:nvSpPr>
          <p:cNvPr id="580" name="TextBox 579"/>
          <p:cNvSpPr txBox="1"/>
          <p:nvPr/>
        </p:nvSpPr>
        <p:spPr>
          <a:xfrm>
            <a:off x="5274828" y="1914977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581" name="TextBox 580"/>
          <p:cNvSpPr txBox="1"/>
          <p:nvPr/>
        </p:nvSpPr>
        <p:spPr>
          <a:xfrm>
            <a:off x="5628194" y="1914977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9</a:t>
            </a:r>
            <a:endParaRPr lang="en-US" sz="1600" dirty="0"/>
          </a:p>
        </p:txBody>
      </p:sp>
      <p:sp>
        <p:nvSpPr>
          <p:cNvPr id="582" name="TextBox 581"/>
          <p:cNvSpPr txBox="1"/>
          <p:nvPr/>
        </p:nvSpPr>
        <p:spPr>
          <a:xfrm>
            <a:off x="2668063" y="2151441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583" name="TextBox 582"/>
          <p:cNvSpPr txBox="1"/>
          <p:nvPr/>
        </p:nvSpPr>
        <p:spPr>
          <a:xfrm>
            <a:off x="2668063" y="2496890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</a:t>
            </a:r>
          </a:p>
        </p:txBody>
      </p:sp>
      <p:sp>
        <p:nvSpPr>
          <p:cNvPr id="584" name="TextBox 583"/>
          <p:cNvSpPr txBox="1"/>
          <p:nvPr/>
        </p:nvSpPr>
        <p:spPr>
          <a:xfrm>
            <a:off x="2668063" y="2847364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3</a:t>
            </a:r>
            <a:endParaRPr lang="en-US" sz="1600" dirty="0"/>
          </a:p>
        </p:txBody>
      </p:sp>
      <p:sp>
        <p:nvSpPr>
          <p:cNvPr id="585" name="TextBox 584"/>
          <p:cNvSpPr txBox="1"/>
          <p:nvPr/>
        </p:nvSpPr>
        <p:spPr>
          <a:xfrm>
            <a:off x="2668063" y="3192812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4</a:t>
            </a:r>
          </a:p>
        </p:txBody>
      </p:sp>
      <p:sp>
        <p:nvSpPr>
          <p:cNvPr id="586" name="TextBox 585"/>
          <p:cNvSpPr txBox="1"/>
          <p:nvPr/>
        </p:nvSpPr>
        <p:spPr>
          <a:xfrm>
            <a:off x="2668063" y="3534493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5</a:t>
            </a:r>
            <a:endParaRPr lang="en-US" sz="1600" dirty="0"/>
          </a:p>
        </p:txBody>
      </p:sp>
      <p:sp>
        <p:nvSpPr>
          <p:cNvPr id="587" name="TextBox 586"/>
          <p:cNvSpPr txBox="1"/>
          <p:nvPr/>
        </p:nvSpPr>
        <p:spPr>
          <a:xfrm>
            <a:off x="2668063" y="3886222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6</a:t>
            </a:r>
          </a:p>
        </p:txBody>
      </p:sp>
      <p:sp>
        <p:nvSpPr>
          <p:cNvPr id="588" name="TextBox 587"/>
          <p:cNvSpPr txBox="1"/>
          <p:nvPr/>
        </p:nvSpPr>
        <p:spPr>
          <a:xfrm>
            <a:off x="2668063" y="4225390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7</a:t>
            </a:r>
            <a:endParaRPr lang="en-US" sz="1600" dirty="0"/>
          </a:p>
        </p:txBody>
      </p:sp>
      <p:sp>
        <p:nvSpPr>
          <p:cNvPr id="589" name="TextBox 588"/>
          <p:cNvSpPr txBox="1"/>
          <p:nvPr/>
        </p:nvSpPr>
        <p:spPr>
          <a:xfrm>
            <a:off x="2668063" y="4577120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590" name="TextBox 589"/>
          <p:cNvSpPr txBox="1"/>
          <p:nvPr/>
        </p:nvSpPr>
        <p:spPr>
          <a:xfrm>
            <a:off x="2668063" y="4912519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9</a:t>
            </a:r>
          </a:p>
        </p:txBody>
      </p:sp>
      <p:grpSp>
        <p:nvGrpSpPr>
          <p:cNvPr id="591" name="Group 590"/>
          <p:cNvGrpSpPr/>
          <p:nvPr/>
        </p:nvGrpSpPr>
        <p:grpSpPr>
          <a:xfrm>
            <a:off x="3377276" y="2270983"/>
            <a:ext cx="250222" cy="193766"/>
            <a:chOff x="7258050" y="2046822"/>
            <a:chExt cx="302165" cy="235078"/>
          </a:xfrm>
        </p:grpSpPr>
        <p:cxnSp>
          <p:nvCxnSpPr>
            <p:cNvPr id="592" name="Straight Connector 591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3" name="Rectangle 592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4" name="Group 593"/>
          <p:cNvGrpSpPr/>
          <p:nvPr/>
        </p:nvGrpSpPr>
        <p:grpSpPr>
          <a:xfrm>
            <a:off x="3377276" y="2954241"/>
            <a:ext cx="250222" cy="193766"/>
            <a:chOff x="7258050" y="2046822"/>
            <a:chExt cx="302165" cy="235078"/>
          </a:xfrm>
        </p:grpSpPr>
        <p:cxnSp>
          <p:nvCxnSpPr>
            <p:cNvPr id="595" name="Straight Connector 594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6" name="Rectangle 595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7" name="Group 596"/>
          <p:cNvGrpSpPr/>
          <p:nvPr/>
        </p:nvGrpSpPr>
        <p:grpSpPr>
          <a:xfrm>
            <a:off x="3377276" y="2615866"/>
            <a:ext cx="250222" cy="193766"/>
            <a:chOff x="7258050" y="2046822"/>
            <a:chExt cx="302165" cy="235078"/>
          </a:xfrm>
        </p:grpSpPr>
        <p:cxnSp>
          <p:nvCxnSpPr>
            <p:cNvPr id="598" name="Straight Connector 597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9" name="Rectangle 598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0" name="Group 599"/>
          <p:cNvGrpSpPr/>
          <p:nvPr/>
        </p:nvGrpSpPr>
        <p:grpSpPr>
          <a:xfrm>
            <a:off x="3725887" y="2274751"/>
            <a:ext cx="250222" cy="193766"/>
            <a:chOff x="7258050" y="2046822"/>
            <a:chExt cx="302165" cy="235078"/>
          </a:xfrm>
        </p:grpSpPr>
        <p:cxnSp>
          <p:nvCxnSpPr>
            <p:cNvPr id="601" name="Straight Connector 600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2" name="Rectangle 601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3" name="Group 602"/>
          <p:cNvGrpSpPr/>
          <p:nvPr/>
        </p:nvGrpSpPr>
        <p:grpSpPr>
          <a:xfrm>
            <a:off x="3725887" y="2617068"/>
            <a:ext cx="250222" cy="193766"/>
            <a:chOff x="7258050" y="2046822"/>
            <a:chExt cx="302165" cy="235078"/>
          </a:xfrm>
        </p:grpSpPr>
        <p:cxnSp>
          <p:nvCxnSpPr>
            <p:cNvPr id="604" name="Straight Connector 603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5" name="Rectangle 604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6" name="Group 605"/>
          <p:cNvGrpSpPr/>
          <p:nvPr/>
        </p:nvGrpSpPr>
        <p:grpSpPr>
          <a:xfrm>
            <a:off x="3725887" y="2952619"/>
            <a:ext cx="250222" cy="193766"/>
            <a:chOff x="7258050" y="2046822"/>
            <a:chExt cx="302165" cy="235078"/>
          </a:xfrm>
        </p:grpSpPr>
        <p:cxnSp>
          <p:nvCxnSpPr>
            <p:cNvPr id="607" name="Straight Connector 606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8" name="Rectangle 607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9" name="Group 608"/>
          <p:cNvGrpSpPr/>
          <p:nvPr/>
        </p:nvGrpSpPr>
        <p:grpSpPr>
          <a:xfrm>
            <a:off x="3018179" y="2261006"/>
            <a:ext cx="250222" cy="193766"/>
            <a:chOff x="7258050" y="2046822"/>
            <a:chExt cx="302165" cy="235078"/>
          </a:xfrm>
        </p:grpSpPr>
        <p:cxnSp>
          <p:nvCxnSpPr>
            <p:cNvPr id="610" name="Straight Connector 609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1" name="Rectangle 610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2" name="Group 611"/>
          <p:cNvGrpSpPr/>
          <p:nvPr/>
        </p:nvGrpSpPr>
        <p:grpSpPr>
          <a:xfrm>
            <a:off x="3024712" y="2605889"/>
            <a:ext cx="250222" cy="193766"/>
            <a:chOff x="7258050" y="2046822"/>
            <a:chExt cx="302165" cy="235078"/>
          </a:xfrm>
        </p:grpSpPr>
        <p:cxnSp>
          <p:nvCxnSpPr>
            <p:cNvPr id="613" name="Straight Connector 612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4" name="Rectangle 613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5" name="Group 614"/>
          <p:cNvGrpSpPr/>
          <p:nvPr/>
        </p:nvGrpSpPr>
        <p:grpSpPr>
          <a:xfrm>
            <a:off x="3018179" y="2956459"/>
            <a:ext cx="250222" cy="193766"/>
            <a:chOff x="7258050" y="2046822"/>
            <a:chExt cx="302165" cy="235078"/>
          </a:xfrm>
        </p:grpSpPr>
        <p:cxnSp>
          <p:nvCxnSpPr>
            <p:cNvPr id="616" name="Straight Connector 615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7" name="Rectangle 616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18" name="Straight Connector 617"/>
          <p:cNvCxnSpPr/>
          <p:nvPr/>
        </p:nvCxnSpPr>
        <p:spPr>
          <a:xfrm>
            <a:off x="4042976" y="2337882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9" name="Straight Connector 618"/>
          <p:cNvCxnSpPr/>
          <p:nvPr/>
        </p:nvCxnSpPr>
        <p:spPr>
          <a:xfrm>
            <a:off x="4390032" y="2337882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0" name="Straight Connector 619"/>
          <p:cNvCxnSpPr/>
          <p:nvPr/>
        </p:nvCxnSpPr>
        <p:spPr>
          <a:xfrm>
            <a:off x="4042977" y="2337882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1" name="Group 620"/>
          <p:cNvGrpSpPr/>
          <p:nvPr/>
        </p:nvGrpSpPr>
        <p:grpSpPr>
          <a:xfrm>
            <a:off x="4390032" y="2279877"/>
            <a:ext cx="250222" cy="193766"/>
            <a:chOff x="7258050" y="2046822"/>
            <a:chExt cx="302165" cy="235078"/>
          </a:xfrm>
        </p:grpSpPr>
        <p:cxnSp>
          <p:nvCxnSpPr>
            <p:cNvPr id="622" name="Straight Connector 621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3" name="Rectangle 622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4" name="Group 623"/>
          <p:cNvGrpSpPr/>
          <p:nvPr/>
        </p:nvGrpSpPr>
        <p:grpSpPr>
          <a:xfrm>
            <a:off x="4390032" y="2963135"/>
            <a:ext cx="250222" cy="193766"/>
            <a:chOff x="7258050" y="2046822"/>
            <a:chExt cx="302165" cy="235078"/>
          </a:xfrm>
        </p:grpSpPr>
        <p:cxnSp>
          <p:nvCxnSpPr>
            <p:cNvPr id="625" name="Straight Connector 624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6" name="Rectangle 625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7" name="Group 626"/>
          <p:cNvGrpSpPr/>
          <p:nvPr/>
        </p:nvGrpSpPr>
        <p:grpSpPr>
          <a:xfrm>
            <a:off x="4390032" y="2624760"/>
            <a:ext cx="250222" cy="193766"/>
            <a:chOff x="7258050" y="2046822"/>
            <a:chExt cx="302165" cy="235078"/>
          </a:xfrm>
        </p:grpSpPr>
        <p:cxnSp>
          <p:nvCxnSpPr>
            <p:cNvPr id="628" name="Straight Connector 627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9" name="Rectangle 628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0" name="Group 629"/>
          <p:cNvGrpSpPr/>
          <p:nvPr/>
        </p:nvGrpSpPr>
        <p:grpSpPr>
          <a:xfrm>
            <a:off x="4738643" y="2283645"/>
            <a:ext cx="250222" cy="193766"/>
            <a:chOff x="7258050" y="2046822"/>
            <a:chExt cx="302165" cy="235078"/>
          </a:xfrm>
        </p:grpSpPr>
        <p:cxnSp>
          <p:nvCxnSpPr>
            <p:cNvPr id="631" name="Straight Connector 630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2" name="Rectangle 631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3" name="Group 632"/>
          <p:cNvGrpSpPr/>
          <p:nvPr/>
        </p:nvGrpSpPr>
        <p:grpSpPr>
          <a:xfrm>
            <a:off x="4738643" y="2625962"/>
            <a:ext cx="250222" cy="193766"/>
            <a:chOff x="7258050" y="2046822"/>
            <a:chExt cx="302165" cy="235078"/>
          </a:xfrm>
        </p:grpSpPr>
        <p:cxnSp>
          <p:nvCxnSpPr>
            <p:cNvPr id="634" name="Straight Connector 633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5" name="Rectangle 634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6" name="Group 635"/>
          <p:cNvGrpSpPr/>
          <p:nvPr/>
        </p:nvGrpSpPr>
        <p:grpSpPr>
          <a:xfrm>
            <a:off x="4738643" y="2961513"/>
            <a:ext cx="250222" cy="193766"/>
            <a:chOff x="7258050" y="2046822"/>
            <a:chExt cx="302165" cy="235078"/>
          </a:xfrm>
        </p:grpSpPr>
        <p:cxnSp>
          <p:nvCxnSpPr>
            <p:cNvPr id="637" name="Straight Connector 636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8" name="Rectangle 637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9" name="Group 638"/>
          <p:cNvGrpSpPr/>
          <p:nvPr/>
        </p:nvGrpSpPr>
        <p:grpSpPr>
          <a:xfrm>
            <a:off x="4030935" y="2269900"/>
            <a:ext cx="250222" cy="193766"/>
            <a:chOff x="7258050" y="2046822"/>
            <a:chExt cx="302165" cy="235078"/>
          </a:xfrm>
        </p:grpSpPr>
        <p:cxnSp>
          <p:nvCxnSpPr>
            <p:cNvPr id="640" name="Straight Connector 639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1" name="Rectangle 640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2" name="Group 641"/>
          <p:cNvGrpSpPr/>
          <p:nvPr/>
        </p:nvGrpSpPr>
        <p:grpSpPr>
          <a:xfrm>
            <a:off x="4037468" y="2614783"/>
            <a:ext cx="250222" cy="193766"/>
            <a:chOff x="7258050" y="2046822"/>
            <a:chExt cx="302165" cy="235078"/>
          </a:xfrm>
        </p:grpSpPr>
        <p:cxnSp>
          <p:nvCxnSpPr>
            <p:cNvPr id="643" name="Straight Connector 642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4" name="Rectangle 643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5" name="Group 644"/>
          <p:cNvGrpSpPr/>
          <p:nvPr/>
        </p:nvGrpSpPr>
        <p:grpSpPr>
          <a:xfrm>
            <a:off x="4030935" y="2965353"/>
            <a:ext cx="250222" cy="193766"/>
            <a:chOff x="7258050" y="2046822"/>
            <a:chExt cx="302165" cy="235078"/>
          </a:xfrm>
        </p:grpSpPr>
        <p:cxnSp>
          <p:nvCxnSpPr>
            <p:cNvPr id="646" name="Straight Connector 645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7" name="Rectangle 646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48" name="Straight Connector 647"/>
          <p:cNvCxnSpPr/>
          <p:nvPr/>
        </p:nvCxnSpPr>
        <p:spPr>
          <a:xfrm>
            <a:off x="5079683" y="2337882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9" name="Straight Connector 648"/>
          <p:cNvCxnSpPr/>
          <p:nvPr/>
        </p:nvCxnSpPr>
        <p:spPr>
          <a:xfrm>
            <a:off x="5426739" y="2337882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0" name="Straight Connector 649"/>
          <p:cNvCxnSpPr/>
          <p:nvPr/>
        </p:nvCxnSpPr>
        <p:spPr>
          <a:xfrm>
            <a:off x="5079684" y="2337882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1" name="Group 650"/>
          <p:cNvGrpSpPr/>
          <p:nvPr/>
        </p:nvGrpSpPr>
        <p:grpSpPr>
          <a:xfrm>
            <a:off x="5426739" y="2279877"/>
            <a:ext cx="250222" cy="193766"/>
            <a:chOff x="7258050" y="2046822"/>
            <a:chExt cx="302165" cy="235078"/>
          </a:xfrm>
        </p:grpSpPr>
        <p:cxnSp>
          <p:nvCxnSpPr>
            <p:cNvPr id="652" name="Straight Connector 651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3" name="Rectangle 652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4" name="Group 653"/>
          <p:cNvGrpSpPr/>
          <p:nvPr/>
        </p:nvGrpSpPr>
        <p:grpSpPr>
          <a:xfrm>
            <a:off x="5426739" y="2963135"/>
            <a:ext cx="250222" cy="193766"/>
            <a:chOff x="7258050" y="2046822"/>
            <a:chExt cx="302165" cy="235078"/>
          </a:xfrm>
        </p:grpSpPr>
        <p:cxnSp>
          <p:nvCxnSpPr>
            <p:cNvPr id="655" name="Straight Connector 654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6" name="Rectangle 655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7" name="Group 656"/>
          <p:cNvGrpSpPr/>
          <p:nvPr/>
        </p:nvGrpSpPr>
        <p:grpSpPr>
          <a:xfrm>
            <a:off x="5426739" y="2624760"/>
            <a:ext cx="250222" cy="193766"/>
            <a:chOff x="7258050" y="2046822"/>
            <a:chExt cx="302165" cy="235078"/>
          </a:xfrm>
        </p:grpSpPr>
        <p:cxnSp>
          <p:nvCxnSpPr>
            <p:cNvPr id="658" name="Straight Connector 657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9" name="Rectangle 658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0" name="Group 659"/>
          <p:cNvGrpSpPr/>
          <p:nvPr/>
        </p:nvGrpSpPr>
        <p:grpSpPr>
          <a:xfrm>
            <a:off x="5775350" y="2283645"/>
            <a:ext cx="250222" cy="193766"/>
            <a:chOff x="7258050" y="2046822"/>
            <a:chExt cx="302165" cy="235078"/>
          </a:xfrm>
        </p:grpSpPr>
        <p:cxnSp>
          <p:nvCxnSpPr>
            <p:cNvPr id="661" name="Straight Connector 660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2" name="Rectangle 661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3" name="Group 662"/>
          <p:cNvGrpSpPr/>
          <p:nvPr/>
        </p:nvGrpSpPr>
        <p:grpSpPr>
          <a:xfrm>
            <a:off x="5775350" y="2625962"/>
            <a:ext cx="250222" cy="193766"/>
            <a:chOff x="7258050" y="2046822"/>
            <a:chExt cx="302165" cy="235078"/>
          </a:xfrm>
        </p:grpSpPr>
        <p:cxnSp>
          <p:nvCxnSpPr>
            <p:cNvPr id="664" name="Straight Connector 663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5" name="Rectangle 664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6" name="Group 665"/>
          <p:cNvGrpSpPr/>
          <p:nvPr/>
        </p:nvGrpSpPr>
        <p:grpSpPr>
          <a:xfrm>
            <a:off x="5775350" y="2961513"/>
            <a:ext cx="250222" cy="193766"/>
            <a:chOff x="7258050" y="2046822"/>
            <a:chExt cx="302165" cy="235078"/>
          </a:xfrm>
        </p:grpSpPr>
        <p:cxnSp>
          <p:nvCxnSpPr>
            <p:cNvPr id="667" name="Straight Connector 666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8" name="Rectangle 667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9" name="Group 668"/>
          <p:cNvGrpSpPr/>
          <p:nvPr/>
        </p:nvGrpSpPr>
        <p:grpSpPr>
          <a:xfrm>
            <a:off x="5067642" y="2269900"/>
            <a:ext cx="250222" cy="193766"/>
            <a:chOff x="7258050" y="2046822"/>
            <a:chExt cx="302165" cy="235078"/>
          </a:xfrm>
        </p:grpSpPr>
        <p:cxnSp>
          <p:nvCxnSpPr>
            <p:cNvPr id="670" name="Straight Connector 669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1" name="Rectangle 670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2" name="Group 671"/>
          <p:cNvGrpSpPr/>
          <p:nvPr/>
        </p:nvGrpSpPr>
        <p:grpSpPr>
          <a:xfrm>
            <a:off x="5074175" y="2614783"/>
            <a:ext cx="250222" cy="193766"/>
            <a:chOff x="7258050" y="2046822"/>
            <a:chExt cx="302165" cy="235078"/>
          </a:xfrm>
        </p:grpSpPr>
        <p:cxnSp>
          <p:nvCxnSpPr>
            <p:cNvPr id="673" name="Straight Connector 672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4" name="Rectangle 673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5" name="Group 674"/>
          <p:cNvGrpSpPr/>
          <p:nvPr/>
        </p:nvGrpSpPr>
        <p:grpSpPr>
          <a:xfrm>
            <a:off x="5067642" y="2965353"/>
            <a:ext cx="250222" cy="193766"/>
            <a:chOff x="7258050" y="2046822"/>
            <a:chExt cx="302165" cy="235078"/>
          </a:xfrm>
        </p:grpSpPr>
        <p:cxnSp>
          <p:nvCxnSpPr>
            <p:cNvPr id="676" name="Straight Connector 675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7" name="Rectangle 676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78" name="Straight Connector 677"/>
          <p:cNvCxnSpPr/>
          <p:nvPr/>
        </p:nvCxnSpPr>
        <p:spPr>
          <a:xfrm>
            <a:off x="3046623" y="3377684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9" name="Straight Connector 678"/>
          <p:cNvCxnSpPr/>
          <p:nvPr/>
        </p:nvCxnSpPr>
        <p:spPr>
          <a:xfrm>
            <a:off x="3393679" y="3377684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0" name="Straight Connector 679"/>
          <p:cNvCxnSpPr/>
          <p:nvPr/>
        </p:nvCxnSpPr>
        <p:spPr>
          <a:xfrm>
            <a:off x="3046624" y="3377684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1" name="Group 680"/>
          <p:cNvGrpSpPr/>
          <p:nvPr/>
        </p:nvGrpSpPr>
        <p:grpSpPr>
          <a:xfrm>
            <a:off x="3393679" y="3319679"/>
            <a:ext cx="250222" cy="193766"/>
            <a:chOff x="7258050" y="2046822"/>
            <a:chExt cx="302165" cy="235078"/>
          </a:xfrm>
        </p:grpSpPr>
        <p:cxnSp>
          <p:nvCxnSpPr>
            <p:cNvPr id="682" name="Straight Connector 681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3" name="Rectangle 682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4" name="Group 683"/>
          <p:cNvGrpSpPr/>
          <p:nvPr/>
        </p:nvGrpSpPr>
        <p:grpSpPr>
          <a:xfrm>
            <a:off x="3393679" y="4002937"/>
            <a:ext cx="250222" cy="193766"/>
            <a:chOff x="7258050" y="2046822"/>
            <a:chExt cx="302165" cy="235078"/>
          </a:xfrm>
        </p:grpSpPr>
        <p:cxnSp>
          <p:nvCxnSpPr>
            <p:cNvPr id="685" name="Straight Connector 684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6" name="Rectangle 685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7" name="Group 686"/>
          <p:cNvGrpSpPr/>
          <p:nvPr/>
        </p:nvGrpSpPr>
        <p:grpSpPr>
          <a:xfrm>
            <a:off x="3393679" y="3664562"/>
            <a:ext cx="250222" cy="193766"/>
            <a:chOff x="7258050" y="2046822"/>
            <a:chExt cx="302165" cy="235078"/>
          </a:xfrm>
        </p:grpSpPr>
        <p:cxnSp>
          <p:nvCxnSpPr>
            <p:cNvPr id="688" name="Straight Connector 687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9" name="Rectangle 688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0" name="Group 689"/>
          <p:cNvGrpSpPr/>
          <p:nvPr/>
        </p:nvGrpSpPr>
        <p:grpSpPr>
          <a:xfrm>
            <a:off x="3742290" y="3323447"/>
            <a:ext cx="250222" cy="193766"/>
            <a:chOff x="7258050" y="2046822"/>
            <a:chExt cx="302165" cy="235078"/>
          </a:xfrm>
        </p:grpSpPr>
        <p:cxnSp>
          <p:nvCxnSpPr>
            <p:cNvPr id="691" name="Straight Connector 690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2" name="Rectangle 691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3" name="Group 692"/>
          <p:cNvGrpSpPr/>
          <p:nvPr/>
        </p:nvGrpSpPr>
        <p:grpSpPr>
          <a:xfrm>
            <a:off x="3742290" y="3665764"/>
            <a:ext cx="250222" cy="193766"/>
            <a:chOff x="7258050" y="2046822"/>
            <a:chExt cx="302165" cy="235078"/>
          </a:xfrm>
        </p:grpSpPr>
        <p:cxnSp>
          <p:nvCxnSpPr>
            <p:cNvPr id="694" name="Straight Connector 693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5" name="Rectangle 694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6" name="Group 695"/>
          <p:cNvGrpSpPr/>
          <p:nvPr/>
        </p:nvGrpSpPr>
        <p:grpSpPr>
          <a:xfrm>
            <a:off x="3742290" y="4001315"/>
            <a:ext cx="250222" cy="193766"/>
            <a:chOff x="7258050" y="2046822"/>
            <a:chExt cx="302165" cy="235078"/>
          </a:xfrm>
        </p:grpSpPr>
        <p:cxnSp>
          <p:nvCxnSpPr>
            <p:cNvPr id="697" name="Straight Connector 696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8" name="Rectangle 697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9" name="Group 698"/>
          <p:cNvGrpSpPr/>
          <p:nvPr/>
        </p:nvGrpSpPr>
        <p:grpSpPr>
          <a:xfrm>
            <a:off x="3034582" y="3309702"/>
            <a:ext cx="250222" cy="193766"/>
            <a:chOff x="7258050" y="2046822"/>
            <a:chExt cx="302165" cy="235078"/>
          </a:xfrm>
        </p:grpSpPr>
        <p:cxnSp>
          <p:nvCxnSpPr>
            <p:cNvPr id="700" name="Straight Connector 699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1" name="Rectangle 700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2" name="Group 701"/>
          <p:cNvGrpSpPr/>
          <p:nvPr/>
        </p:nvGrpSpPr>
        <p:grpSpPr>
          <a:xfrm>
            <a:off x="3041115" y="3654585"/>
            <a:ext cx="250222" cy="193766"/>
            <a:chOff x="7258050" y="2046822"/>
            <a:chExt cx="302165" cy="235078"/>
          </a:xfrm>
        </p:grpSpPr>
        <p:cxnSp>
          <p:nvCxnSpPr>
            <p:cNvPr id="703" name="Straight Connector 702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4" name="Rectangle 703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5" name="Group 704"/>
          <p:cNvGrpSpPr/>
          <p:nvPr/>
        </p:nvGrpSpPr>
        <p:grpSpPr>
          <a:xfrm>
            <a:off x="3034582" y="4005155"/>
            <a:ext cx="250222" cy="193766"/>
            <a:chOff x="7258050" y="2046822"/>
            <a:chExt cx="302165" cy="235078"/>
          </a:xfrm>
        </p:grpSpPr>
        <p:cxnSp>
          <p:nvCxnSpPr>
            <p:cNvPr id="706" name="Straight Connector 705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7" name="Rectangle 706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08" name="Straight Connector 707"/>
          <p:cNvCxnSpPr/>
          <p:nvPr/>
        </p:nvCxnSpPr>
        <p:spPr>
          <a:xfrm>
            <a:off x="4059379" y="3386578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9" name="Straight Connector 708"/>
          <p:cNvCxnSpPr/>
          <p:nvPr/>
        </p:nvCxnSpPr>
        <p:spPr>
          <a:xfrm>
            <a:off x="4406435" y="3386578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0" name="Straight Connector 709"/>
          <p:cNvCxnSpPr/>
          <p:nvPr/>
        </p:nvCxnSpPr>
        <p:spPr>
          <a:xfrm>
            <a:off x="4059380" y="3386578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1" name="Group 710"/>
          <p:cNvGrpSpPr/>
          <p:nvPr/>
        </p:nvGrpSpPr>
        <p:grpSpPr>
          <a:xfrm>
            <a:off x="4406435" y="3328573"/>
            <a:ext cx="250222" cy="193766"/>
            <a:chOff x="7258050" y="2046822"/>
            <a:chExt cx="302165" cy="235078"/>
          </a:xfrm>
        </p:grpSpPr>
        <p:cxnSp>
          <p:nvCxnSpPr>
            <p:cNvPr id="712" name="Straight Connector 711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3" name="Rectangle 712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4" name="Group 713"/>
          <p:cNvGrpSpPr/>
          <p:nvPr/>
        </p:nvGrpSpPr>
        <p:grpSpPr>
          <a:xfrm>
            <a:off x="4406435" y="4011831"/>
            <a:ext cx="250222" cy="193766"/>
            <a:chOff x="7258050" y="2046822"/>
            <a:chExt cx="302165" cy="235078"/>
          </a:xfrm>
        </p:grpSpPr>
        <p:cxnSp>
          <p:nvCxnSpPr>
            <p:cNvPr id="715" name="Straight Connector 714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6" name="Rectangle 715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7" name="Group 716"/>
          <p:cNvGrpSpPr/>
          <p:nvPr/>
        </p:nvGrpSpPr>
        <p:grpSpPr>
          <a:xfrm>
            <a:off x="4406435" y="3673456"/>
            <a:ext cx="250222" cy="193766"/>
            <a:chOff x="7258050" y="2046822"/>
            <a:chExt cx="302165" cy="235078"/>
          </a:xfrm>
        </p:grpSpPr>
        <p:cxnSp>
          <p:nvCxnSpPr>
            <p:cNvPr id="718" name="Straight Connector 717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9" name="Rectangle 718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0" name="Group 719"/>
          <p:cNvGrpSpPr/>
          <p:nvPr/>
        </p:nvGrpSpPr>
        <p:grpSpPr>
          <a:xfrm>
            <a:off x="4755046" y="3332341"/>
            <a:ext cx="250222" cy="193766"/>
            <a:chOff x="7258050" y="2046822"/>
            <a:chExt cx="302165" cy="235078"/>
          </a:xfrm>
        </p:grpSpPr>
        <p:cxnSp>
          <p:nvCxnSpPr>
            <p:cNvPr id="721" name="Straight Connector 720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2" name="Rectangle 721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3" name="Group 722"/>
          <p:cNvGrpSpPr/>
          <p:nvPr/>
        </p:nvGrpSpPr>
        <p:grpSpPr>
          <a:xfrm>
            <a:off x="4755046" y="3674658"/>
            <a:ext cx="250222" cy="193766"/>
            <a:chOff x="7258050" y="2046822"/>
            <a:chExt cx="302165" cy="235078"/>
          </a:xfrm>
        </p:grpSpPr>
        <p:cxnSp>
          <p:nvCxnSpPr>
            <p:cNvPr id="724" name="Straight Connector 723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5" name="Rectangle 724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6" name="Group 725"/>
          <p:cNvGrpSpPr/>
          <p:nvPr/>
        </p:nvGrpSpPr>
        <p:grpSpPr>
          <a:xfrm>
            <a:off x="4755046" y="4010209"/>
            <a:ext cx="250222" cy="193766"/>
            <a:chOff x="7258050" y="2046822"/>
            <a:chExt cx="302165" cy="235078"/>
          </a:xfrm>
        </p:grpSpPr>
        <p:cxnSp>
          <p:nvCxnSpPr>
            <p:cNvPr id="727" name="Straight Connector 726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8" name="Rectangle 727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9" name="Group 728"/>
          <p:cNvGrpSpPr/>
          <p:nvPr/>
        </p:nvGrpSpPr>
        <p:grpSpPr>
          <a:xfrm>
            <a:off x="4047338" y="3318596"/>
            <a:ext cx="250222" cy="193766"/>
            <a:chOff x="7258050" y="2046822"/>
            <a:chExt cx="302165" cy="235078"/>
          </a:xfrm>
        </p:grpSpPr>
        <p:cxnSp>
          <p:nvCxnSpPr>
            <p:cNvPr id="730" name="Straight Connector 729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1" name="Rectangle 730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2" name="Group 731"/>
          <p:cNvGrpSpPr/>
          <p:nvPr/>
        </p:nvGrpSpPr>
        <p:grpSpPr>
          <a:xfrm>
            <a:off x="4053871" y="3663479"/>
            <a:ext cx="250222" cy="193766"/>
            <a:chOff x="7258050" y="2046822"/>
            <a:chExt cx="302165" cy="235078"/>
          </a:xfrm>
        </p:grpSpPr>
        <p:cxnSp>
          <p:nvCxnSpPr>
            <p:cNvPr id="733" name="Straight Connector 732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4" name="Rectangle 733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5" name="Group 734"/>
          <p:cNvGrpSpPr/>
          <p:nvPr/>
        </p:nvGrpSpPr>
        <p:grpSpPr>
          <a:xfrm>
            <a:off x="4047338" y="4014049"/>
            <a:ext cx="250222" cy="193766"/>
            <a:chOff x="7258050" y="2046822"/>
            <a:chExt cx="302165" cy="235078"/>
          </a:xfrm>
        </p:grpSpPr>
        <p:cxnSp>
          <p:nvCxnSpPr>
            <p:cNvPr id="736" name="Straight Connector 735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7" name="Rectangle 736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38" name="Straight Connector 737"/>
          <p:cNvCxnSpPr/>
          <p:nvPr/>
        </p:nvCxnSpPr>
        <p:spPr>
          <a:xfrm>
            <a:off x="5096086" y="3386578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9" name="Straight Connector 738"/>
          <p:cNvCxnSpPr/>
          <p:nvPr/>
        </p:nvCxnSpPr>
        <p:spPr>
          <a:xfrm>
            <a:off x="5443142" y="3386578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0" name="Straight Connector 739"/>
          <p:cNvCxnSpPr/>
          <p:nvPr/>
        </p:nvCxnSpPr>
        <p:spPr>
          <a:xfrm>
            <a:off x="5096087" y="3386578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1" name="Group 740"/>
          <p:cNvGrpSpPr/>
          <p:nvPr/>
        </p:nvGrpSpPr>
        <p:grpSpPr>
          <a:xfrm>
            <a:off x="5443142" y="3328573"/>
            <a:ext cx="250222" cy="193766"/>
            <a:chOff x="7258050" y="2046822"/>
            <a:chExt cx="302165" cy="235078"/>
          </a:xfrm>
        </p:grpSpPr>
        <p:cxnSp>
          <p:nvCxnSpPr>
            <p:cNvPr id="742" name="Straight Connector 741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3" name="Rectangle 742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4" name="Group 743"/>
          <p:cNvGrpSpPr/>
          <p:nvPr/>
        </p:nvGrpSpPr>
        <p:grpSpPr>
          <a:xfrm>
            <a:off x="5443142" y="4011831"/>
            <a:ext cx="250222" cy="193766"/>
            <a:chOff x="7258050" y="2046822"/>
            <a:chExt cx="302165" cy="235078"/>
          </a:xfrm>
        </p:grpSpPr>
        <p:cxnSp>
          <p:nvCxnSpPr>
            <p:cNvPr id="745" name="Straight Connector 744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6" name="Rectangle 745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7" name="Group 746"/>
          <p:cNvGrpSpPr/>
          <p:nvPr/>
        </p:nvGrpSpPr>
        <p:grpSpPr>
          <a:xfrm>
            <a:off x="5443142" y="3673456"/>
            <a:ext cx="250222" cy="193766"/>
            <a:chOff x="7258050" y="2046822"/>
            <a:chExt cx="302165" cy="235078"/>
          </a:xfrm>
        </p:grpSpPr>
        <p:cxnSp>
          <p:nvCxnSpPr>
            <p:cNvPr id="748" name="Straight Connector 747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9" name="Rectangle 748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0" name="Group 749"/>
          <p:cNvGrpSpPr/>
          <p:nvPr/>
        </p:nvGrpSpPr>
        <p:grpSpPr>
          <a:xfrm>
            <a:off x="5791753" y="3332341"/>
            <a:ext cx="250222" cy="193766"/>
            <a:chOff x="7258050" y="2046822"/>
            <a:chExt cx="302165" cy="235078"/>
          </a:xfrm>
        </p:grpSpPr>
        <p:cxnSp>
          <p:nvCxnSpPr>
            <p:cNvPr id="751" name="Straight Connector 750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2" name="Rectangle 751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3" name="Group 752"/>
          <p:cNvGrpSpPr/>
          <p:nvPr/>
        </p:nvGrpSpPr>
        <p:grpSpPr>
          <a:xfrm>
            <a:off x="5791753" y="3674658"/>
            <a:ext cx="250222" cy="193766"/>
            <a:chOff x="7258050" y="2046822"/>
            <a:chExt cx="302165" cy="235078"/>
          </a:xfrm>
        </p:grpSpPr>
        <p:cxnSp>
          <p:nvCxnSpPr>
            <p:cNvPr id="754" name="Straight Connector 753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5" name="Rectangle 754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6" name="Group 755"/>
          <p:cNvGrpSpPr/>
          <p:nvPr/>
        </p:nvGrpSpPr>
        <p:grpSpPr>
          <a:xfrm>
            <a:off x="5791753" y="4010209"/>
            <a:ext cx="250222" cy="193766"/>
            <a:chOff x="7258050" y="2046822"/>
            <a:chExt cx="302165" cy="235078"/>
          </a:xfrm>
        </p:grpSpPr>
        <p:cxnSp>
          <p:nvCxnSpPr>
            <p:cNvPr id="757" name="Straight Connector 756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8" name="Rectangle 757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9" name="Group 758"/>
          <p:cNvGrpSpPr/>
          <p:nvPr/>
        </p:nvGrpSpPr>
        <p:grpSpPr>
          <a:xfrm>
            <a:off x="5084045" y="3318596"/>
            <a:ext cx="250222" cy="193766"/>
            <a:chOff x="7258050" y="2046822"/>
            <a:chExt cx="302165" cy="235078"/>
          </a:xfrm>
        </p:grpSpPr>
        <p:cxnSp>
          <p:nvCxnSpPr>
            <p:cNvPr id="760" name="Straight Connector 759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1" name="Rectangle 760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2" name="Group 761"/>
          <p:cNvGrpSpPr/>
          <p:nvPr/>
        </p:nvGrpSpPr>
        <p:grpSpPr>
          <a:xfrm>
            <a:off x="5090578" y="3663479"/>
            <a:ext cx="250222" cy="193766"/>
            <a:chOff x="7258050" y="2046822"/>
            <a:chExt cx="302165" cy="235078"/>
          </a:xfrm>
        </p:grpSpPr>
        <p:cxnSp>
          <p:nvCxnSpPr>
            <p:cNvPr id="763" name="Straight Connector 762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4" name="Rectangle 763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5" name="Group 764"/>
          <p:cNvGrpSpPr/>
          <p:nvPr/>
        </p:nvGrpSpPr>
        <p:grpSpPr>
          <a:xfrm>
            <a:off x="5084045" y="4014049"/>
            <a:ext cx="250222" cy="193766"/>
            <a:chOff x="7258050" y="2046822"/>
            <a:chExt cx="302165" cy="235078"/>
          </a:xfrm>
        </p:grpSpPr>
        <p:cxnSp>
          <p:nvCxnSpPr>
            <p:cNvPr id="766" name="Straight Connector 765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7" name="Rectangle 766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68" name="Straight Connector 767"/>
          <p:cNvCxnSpPr/>
          <p:nvPr/>
        </p:nvCxnSpPr>
        <p:spPr>
          <a:xfrm>
            <a:off x="3057626" y="4375498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9" name="Straight Connector 768"/>
          <p:cNvCxnSpPr/>
          <p:nvPr/>
        </p:nvCxnSpPr>
        <p:spPr>
          <a:xfrm>
            <a:off x="3404682" y="4375498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0" name="Straight Connector 769"/>
          <p:cNvCxnSpPr/>
          <p:nvPr/>
        </p:nvCxnSpPr>
        <p:spPr>
          <a:xfrm>
            <a:off x="3057627" y="4375498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1" name="Group 770"/>
          <p:cNvGrpSpPr/>
          <p:nvPr/>
        </p:nvGrpSpPr>
        <p:grpSpPr>
          <a:xfrm>
            <a:off x="3404682" y="4317493"/>
            <a:ext cx="250222" cy="193766"/>
            <a:chOff x="7258050" y="2046822"/>
            <a:chExt cx="302165" cy="235078"/>
          </a:xfrm>
        </p:grpSpPr>
        <p:cxnSp>
          <p:nvCxnSpPr>
            <p:cNvPr id="772" name="Straight Connector 771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3" name="Rectangle 772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4" name="Group 773"/>
          <p:cNvGrpSpPr/>
          <p:nvPr/>
        </p:nvGrpSpPr>
        <p:grpSpPr>
          <a:xfrm>
            <a:off x="3404682" y="5000751"/>
            <a:ext cx="250222" cy="193766"/>
            <a:chOff x="7258050" y="2046822"/>
            <a:chExt cx="302165" cy="235078"/>
          </a:xfrm>
        </p:grpSpPr>
        <p:cxnSp>
          <p:nvCxnSpPr>
            <p:cNvPr id="775" name="Straight Connector 774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6" name="Rectangle 775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7" name="Group 776"/>
          <p:cNvGrpSpPr/>
          <p:nvPr/>
        </p:nvGrpSpPr>
        <p:grpSpPr>
          <a:xfrm>
            <a:off x="3404682" y="4662376"/>
            <a:ext cx="250222" cy="193766"/>
            <a:chOff x="7258050" y="2046822"/>
            <a:chExt cx="302165" cy="235078"/>
          </a:xfrm>
        </p:grpSpPr>
        <p:cxnSp>
          <p:nvCxnSpPr>
            <p:cNvPr id="778" name="Straight Connector 777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9" name="Rectangle 778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0" name="Group 779"/>
          <p:cNvGrpSpPr/>
          <p:nvPr/>
        </p:nvGrpSpPr>
        <p:grpSpPr>
          <a:xfrm>
            <a:off x="3753293" y="4321261"/>
            <a:ext cx="250222" cy="193766"/>
            <a:chOff x="7258050" y="2046822"/>
            <a:chExt cx="302165" cy="235078"/>
          </a:xfrm>
        </p:grpSpPr>
        <p:cxnSp>
          <p:nvCxnSpPr>
            <p:cNvPr id="781" name="Straight Connector 780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2" name="Rectangle 781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3" name="Group 782"/>
          <p:cNvGrpSpPr/>
          <p:nvPr/>
        </p:nvGrpSpPr>
        <p:grpSpPr>
          <a:xfrm>
            <a:off x="3753293" y="4663578"/>
            <a:ext cx="250222" cy="193766"/>
            <a:chOff x="7258050" y="2046822"/>
            <a:chExt cx="302165" cy="235078"/>
          </a:xfrm>
        </p:grpSpPr>
        <p:cxnSp>
          <p:nvCxnSpPr>
            <p:cNvPr id="784" name="Straight Connector 783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5" name="Rectangle 784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6" name="Group 785"/>
          <p:cNvGrpSpPr/>
          <p:nvPr/>
        </p:nvGrpSpPr>
        <p:grpSpPr>
          <a:xfrm>
            <a:off x="3753293" y="4999129"/>
            <a:ext cx="250222" cy="193766"/>
            <a:chOff x="7258050" y="2046822"/>
            <a:chExt cx="302165" cy="235078"/>
          </a:xfrm>
        </p:grpSpPr>
        <p:cxnSp>
          <p:nvCxnSpPr>
            <p:cNvPr id="787" name="Straight Connector 786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8" name="Rectangle 787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9" name="Group 788"/>
          <p:cNvGrpSpPr/>
          <p:nvPr/>
        </p:nvGrpSpPr>
        <p:grpSpPr>
          <a:xfrm>
            <a:off x="3045585" y="4307516"/>
            <a:ext cx="250222" cy="193766"/>
            <a:chOff x="7258050" y="2046822"/>
            <a:chExt cx="302165" cy="235078"/>
          </a:xfrm>
        </p:grpSpPr>
        <p:cxnSp>
          <p:nvCxnSpPr>
            <p:cNvPr id="790" name="Straight Connector 789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1" name="Rectangle 790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2" name="Group 791"/>
          <p:cNvGrpSpPr/>
          <p:nvPr/>
        </p:nvGrpSpPr>
        <p:grpSpPr>
          <a:xfrm>
            <a:off x="3052118" y="4652399"/>
            <a:ext cx="250222" cy="193766"/>
            <a:chOff x="7258050" y="2046822"/>
            <a:chExt cx="302165" cy="235078"/>
          </a:xfrm>
        </p:grpSpPr>
        <p:cxnSp>
          <p:nvCxnSpPr>
            <p:cNvPr id="793" name="Straight Connector 792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4" name="Rectangle 793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5" name="Group 794"/>
          <p:cNvGrpSpPr/>
          <p:nvPr/>
        </p:nvGrpSpPr>
        <p:grpSpPr>
          <a:xfrm>
            <a:off x="3045585" y="5002969"/>
            <a:ext cx="250222" cy="193766"/>
            <a:chOff x="7258050" y="2046822"/>
            <a:chExt cx="302165" cy="235078"/>
          </a:xfrm>
        </p:grpSpPr>
        <p:cxnSp>
          <p:nvCxnSpPr>
            <p:cNvPr id="796" name="Straight Connector 795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7" name="Rectangle 796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98" name="Straight Connector 797"/>
          <p:cNvCxnSpPr/>
          <p:nvPr/>
        </p:nvCxnSpPr>
        <p:spPr>
          <a:xfrm>
            <a:off x="4070382" y="4384392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9" name="Straight Connector 798"/>
          <p:cNvCxnSpPr/>
          <p:nvPr/>
        </p:nvCxnSpPr>
        <p:spPr>
          <a:xfrm>
            <a:off x="4417438" y="4384392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0" name="Straight Connector 799"/>
          <p:cNvCxnSpPr/>
          <p:nvPr/>
        </p:nvCxnSpPr>
        <p:spPr>
          <a:xfrm>
            <a:off x="4070383" y="4384392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1" name="Group 800"/>
          <p:cNvGrpSpPr/>
          <p:nvPr/>
        </p:nvGrpSpPr>
        <p:grpSpPr>
          <a:xfrm>
            <a:off x="4417438" y="4326387"/>
            <a:ext cx="250222" cy="193766"/>
            <a:chOff x="7258050" y="2046822"/>
            <a:chExt cx="302165" cy="235078"/>
          </a:xfrm>
        </p:grpSpPr>
        <p:cxnSp>
          <p:nvCxnSpPr>
            <p:cNvPr id="802" name="Straight Connector 801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3" name="Rectangle 802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4" name="Group 803"/>
          <p:cNvGrpSpPr/>
          <p:nvPr/>
        </p:nvGrpSpPr>
        <p:grpSpPr>
          <a:xfrm>
            <a:off x="4417438" y="5009645"/>
            <a:ext cx="250222" cy="193766"/>
            <a:chOff x="7258050" y="2046822"/>
            <a:chExt cx="302165" cy="235078"/>
          </a:xfrm>
        </p:grpSpPr>
        <p:cxnSp>
          <p:nvCxnSpPr>
            <p:cNvPr id="805" name="Straight Connector 804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6" name="Rectangle 805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7" name="Group 806"/>
          <p:cNvGrpSpPr/>
          <p:nvPr/>
        </p:nvGrpSpPr>
        <p:grpSpPr>
          <a:xfrm>
            <a:off x="4417438" y="4671270"/>
            <a:ext cx="250222" cy="193766"/>
            <a:chOff x="7258050" y="2046822"/>
            <a:chExt cx="302165" cy="235078"/>
          </a:xfrm>
        </p:grpSpPr>
        <p:cxnSp>
          <p:nvCxnSpPr>
            <p:cNvPr id="808" name="Straight Connector 807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9" name="Rectangle 808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0" name="Group 809"/>
          <p:cNvGrpSpPr/>
          <p:nvPr/>
        </p:nvGrpSpPr>
        <p:grpSpPr>
          <a:xfrm>
            <a:off x="4766049" y="4330155"/>
            <a:ext cx="250222" cy="193766"/>
            <a:chOff x="7258050" y="2046822"/>
            <a:chExt cx="302165" cy="235078"/>
          </a:xfrm>
        </p:grpSpPr>
        <p:cxnSp>
          <p:nvCxnSpPr>
            <p:cNvPr id="811" name="Straight Connector 810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2" name="Rectangle 811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3" name="Group 812"/>
          <p:cNvGrpSpPr/>
          <p:nvPr/>
        </p:nvGrpSpPr>
        <p:grpSpPr>
          <a:xfrm>
            <a:off x="4766049" y="4672472"/>
            <a:ext cx="250222" cy="193766"/>
            <a:chOff x="7258050" y="2046822"/>
            <a:chExt cx="302165" cy="235078"/>
          </a:xfrm>
        </p:grpSpPr>
        <p:cxnSp>
          <p:nvCxnSpPr>
            <p:cNvPr id="814" name="Straight Connector 813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5" name="Rectangle 814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6" name="Group 815"/>
          <p:cNvGrpSpPr/>
          <p:nvPr/>
        </p:nvGrpSpPr>
        <p:grpSpPr>
          <a:xfrm>
            <a:off x="4766049" y="5008023"/>
            <a:ext cx="250222" cy="193766"/>
            <a:chOff x="7258050" y="2046822"/>
            <a:chExt cx="302165" cy="235078"/>
          </a:xfrm>
        </p:grpSpPr>
        <p:cxnSp>
          <p:nvCxnSpPr>
            <p:cNvPr id="817" name="Straight Connector 816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8" name="Rectangle 817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9" name="Group 818"/>
          <p:cNvGrpSpPr/>
          <p:nvPr/>
        </p:nvGrpSpPr>
        <p:grpSpPr>
          <a:xfrm>
            <a:off x="4058341" y="4316410"/>
            <a:ext cx="250222" cy="193766"/>
            <a:chOff x="7258050" y="2046822"/>
            <a:chExt cx="302165" cy="235078"/>
          </a:xfrm>
        </p:grpSpPr>
        <p:cxnSp>
          <p:nvCxnSpPr>
            <p:cNvPr id="820" name="Straight Connector 819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1" name="Rectangle 820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2" name="Group 821"/>
          <p:cNvGrpSpPr/>
          <p:nvPr/>
        </p:nvGrpSpPr>
        <p:grpSpPr>
          <a:xfrm>
            <a:off x="4064874" y="4661293"/>
            <a:ext cx="250222" cy="193766"/>
            <a:chOff x="7258050" y="2046822"/>
            <a:chExt cx="302165" cy="235078"/>
          </a:xfrm>
        </p:grpSpPr>
        <p:cxnSp>
          <p:nvCxnSpPr>
            <p:cNvPr id="823" name="Straight Connector 822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4" name="Rectangle 823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5" name="Group 824"/>
          <p:cNvGrpSpPr/>
          <p:nvPr/>
        </p:nvGrpSpPr>
        <p:grpSpPr>
          <a:xfrm>
            <a:off x="4058341" y="5011863"/>
            <a:ext cx="250222" cy="193766"/>
            <a:chOff x="7258050" y="2046822"/>
            <a:chExt cx="302165" cy="235078"/>
          </a:xfrm>
        </p:grpSpPr>
        <p:cxnSp>
          <p:nvCxnSpPr>
            <p:cNvPr id="826" name="Straight Connector 825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7" name="Rectangle 826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28" name="Straight Connector 827"/>
          <p:cNvCxnSpPr/>
          <p:nvPr/>
        </p:nvCxnSpPr>
        <p:spPr>
          <a:xfrm>
            <a:off x="5107089" y="4384392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9" name="Straight Connector 828"/>
          <p:cNvCxnSpPr/>
          <p:nvPr/>
        </p:nvCxnSpPr>
        <p:spPr>
          <a:xfrm>
            <a:off x="5454145" y="4384392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0" name="Straight Connector 829"/>
          <p:cNvCxnSpPr/>
          <p:nvPr/>
        </p:nvCxnSpPr>
        <p:spPr>
          <a:xfrm>
            <a:off x="5107090" y="4384392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1" name="Group 830"/>
          <p:cNvGrpSpPr/>
          <p:nvPr/>
        </p:nvGrpSpPr>
        <p:grpSpPr>
          <a:xfrm>
            <a:off x="5454145" y="4326387"/>
            <a:ext cx="250222" cy="193766"/>
            <a:chOff x="7258050" y="2046822"/>
            <a:chExt cx="302165" cy="235078"/>
          </a:xfrm>
        </p:grpSpPr>
        <p:cxnSp>
          <p:nvCxnSpPr>
            <p:cNvPr id="832" name="Straight Connector 831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3" name="Rectangle 832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4" name="Group 833"/>
          <p:cNvGrpSpPr/>
          <p:nvPr/>
        </p:nvGrpSpPr>
        <p:grpSpPr>
          <a:xfrm>
            <a:off x="5454145" y="5009645"/>
            <a:ext cx="250222" cy="193766"/>
            <a:chOff x="7258050" y="2046822"/>
            <a:chExt cx="302165" cy="235078"/>
          </a:xfrm>
        </p:grpSpPr>
        <p:cxnSp>
          <p:nvCxnSpPr>
            <p:cNvPr id="835" name="Straight Connector 834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6" name="Rectangle 835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7" name="Group 836"/>
          <p:cNvGrpSpPr/>
          <p:nvPr/>
        </p:nvGrpSpPr>
        <p:grpSpPr>
          <a:xfrm>
            <a:off x="5454145" y="4671270"/>
            <a:ext cx="250222" cy="193766"/>
            <a:chOff x="7258050" y="2046822"/>
            <a:chExt cx="302165" cy="235078"/>
          </a:xfrm>
        </p:grpSpPr>
        <p:cxnSp>
          <p:nvCxnSpPr>
            <p:cNvPr id="838" name="Straight Connector 837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9" name="Rectangle 838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0" name="Group 839"/>
          <p:cNvGrpSpPr/>
          <p:nvPr/>
        </p:nvGrpSpPr>
        <p:grpSpPr>
          <a:xfrm>
            <a:off x="5802756" y="4330155"/>
            <a:ext cx="250222" cy="193766"/>
            <a:chOff x="7258050" y="2046822"/>
            <a:chExt cx="302165" cy="235078"/>
          </a:xfrm>
        </p:grpSpPr>
        <p:cxnSp>
          <p:nvCxnSpPr>
            <p:cNvPr id="841" name="Straight Connector 840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2" name="Rectangle 841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3" name="Group 842"/>
          <p:cNvGrpSpPr/>
          <p:nvPr/>
        </p:nvGrpSpPr>
        <p:grpSpPr>
          <a:xfrm>
            <a:off x="5802756" y="4672472"/>
            <a:ext cx="250222" cy="193766"/>
            <a:chOff x="7258050" y="2046822"/>
            <a:chExt cx="302165" cy="235078"/>
          </a:xfrm>
        </p:grpSpPr>
        <p:cxnSp>
          <p:nvCxnSpPr>
            <p:cNvPr id="844" name="Straight Connector 843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5" name="Rectangle 844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6" name="Group 845"/>
          <p:cNvGrpSpPr/>
          <p:nvPr/>
        </p:nvGrpSpPr>
        <p:grpSpPr>
          <a:xfrm>
            <a:off x="5802756" y="5008023"/>
            <a:ext cx="250222" cy="193766"/>
            <a:chOff x="7258050" y="2046822"/>
            <a:chExt cx="302165" cy="235078"/>
          </a:xfrm>
        </p:grpSpPr>
        <p:cxnSp>
          <p:nvCxnSpPr>
            <p:cNvPr id="847" name="Straight Connector 846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8" name="Rectangle 847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9" name="Group 848"/>
          <p:cNvGrpSpPr/>
          <p:nvPr/>
        </p:nvGrpSpPr>
        <p:grpSpPr>
          <a:xfrm>
            <a:off x="5095048" y="4316410"/>
            <a:ext cx="250222" cy="193766"/>
            <a:chOff x="7258050" y="2046822"/>
            <a:chExt cx="302165" cy="235078"/>
          </a:xfrm>
        </p:grpSpPr>
        <p:cxnSp>
          <p:nvCxnSpPr>
            <p:cNvPr id="850" name="Straight Connector 849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1" name="Rectangle 850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2" name="Group 851"/>
          <p:cNvGrpSpPr/>
          <p:nvPr/>
        </p:nvGrpSpPr>
        <p:grpSpPr>
          <a:xfrm>
            <a:off x="5101581" y="4661293"/>
            <a:ext cx="250222" cy="193766"/>
            <a:chOff x="7258050" y="2046822"/>
            <a:chExt cx="302165" cy="235078"/>
          </a:xfrm>
        </p:grpSpPr>
        <p:cxnSp>
          <p:nvCxnSpPr>
            <p:cNvPr id="853" name="Straight Connector 852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4" name="Rectangle 853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5" name="Group 854"/>
          <p:cNvGrpSpPr/>
          <p:nvPr/>
        </p:nvGrpSpPr>
        <p:grpSpPr>
          <a:xfrm>
            <a:off x="5095048" y="5011863"/>
            <a:ext cx="250222" cy="193766"/>
            <a:chOff x="7258050" y="2046822"/>
            <a:chExt cx="302165" cy="235078"/>
          </a:xfrm>
        </p:grpSpPr>
        <p:cxnSp>
          <p:nvCxnSpPr>
            <p:cNvPr id="856" name="Straight Connector 855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7" name="Rectangle 856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60" name="Straight Connector 859"/>
          <p:cNvCxnSpPr/>
          <p:nvPr/>
        </p:nvCxnSpPr>
        <p:spPr>
          <a:xfrm flipV="1">
            <a:off x="4679446" y="1676400"/>
            <a:ext cx="0" cy="1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61" name="TextBox 860"/>
              <p:cNvSpPr txBox="1"/>
              <p:nvPr/>
            </p:nvSpPr>
            <p:spPr>
              <a:xfrm>
                <a:off x="53199" y="838546"/>
                <a:ext cx="3176703" cy="3496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1⊗1⊗</m:t>
                      </m:r>
                      <m:sSubSup>
                        <m:sSubSupPr>
                          <m:ctrlPr>
                            <a:rPr lang="en-US" sz="16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𝑐𝑙𝑜𝑐𝑘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9</m:t>
                          </m:r>
                        </m:sup>
                      </m:sSubSup>
                      <m:r>
                        <a:rPr lang="en-US" sz="1600" b="0" i="1" smtClean="0">
                          <a:latin typeface="Cambria Math"/>
                        </a:rPr>
                        <m:t>+1⊗</m:t>
                      </m:r>
                      <m:sSubSup>
                        <m:sSubSupPr>
                          <m:ctrlPr>
                            <a:rPr lang="en-US" sz="16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𝑐𝑙𝑜𝑐𝑘</m:t>
                          </m:r>
                        </m:sub>
                        <m:sup>
                          <m:r>
                            <a:rPr lang="en-US" sz="1600" i="1">
                              <a:latin typeface="Cambria Math"/>
                            </a:rPr>
                            <m:t>9</m:t>
                          </m:r>
                        </m:sup>
                      </m:sSubSup>
                      <m:r>
                        <a:rPr lang="en-US" sz="1600" b="0" i="1" smtClean="0">
                          <a:latin typeface="Cambria Math"/>
                        </a:rPr>
                        <m:t>⊗1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861" name="TextBox 8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99" y="838546"/>
                <a:ext cx="3176703" cy="349648"/>
              </a:xfrm>
              <a:prstGeom prst="rect">
                <a:avLst/>
              </a:prstGeom>
              <a:blipFill rotWithShape="1">
                <a:blip r:embed="rId3"/>
                <a:stretch>
                  <a:fillRect b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4" name="TextBox 863"/>
          <p:cNvSpPr txBox="1"/>
          <p:nvPr/>
        </p:nvSpPr>
        <p:spPr>
          <a:xfrm>
            <a:off x="1981200" y="0"/>
            <a:ext cx="425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1F497D"/>
                </a:solidFill>
                <a:latin typeface="Garamond" pitchFamily="18" charset="0"/>
              </a:rPr>
              <a:t>Two clock registers: Example</a:t>
            </a:r>
            <a:endParaRPr lang="en-US" sz="2800" dirty="0">
              <a:solidFill>
                <a:srgbClr val="1F497D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23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TextBox 360"/>
          <p:cNvSpPr txBox="1"/>
          <p:nvPr/>
        </p:nvSpPr>
        <p:spPr>
          <a:xfrm>
            <a:off x="303649" y="5531173"/>
            <a:ext cx="2537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Zero energy ground states</a:t>
            </a:r>
            <a:endParaRPr lang="en-US" dirty="0">
              <a:solidFill>
                <a:schemeClr val="accent1"/>
              </a:solidFill>
              <a:latin typeface="Garamond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2" name="TextBox 361"/>
              <p:cNvSpPr txBox="1"/>
              <p:nvPr/>
            </p:nvSpPr>
            <p:spPr>
              <a:xfrm>
                <a:off x="738851" y="5913205"/>
                <a:ext cx="4991559" cy="4113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〉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𝜙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𝑎𝑏</m:t>
                        </m:r>
                      </m:sub>
                    </m:sSub>
                    <m:d>
                      <m:dPr>
                        <m:begChr m:val="|"/>
                        <m:endChr m:val="〉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d>
                      <m:dPr>
                        <m:begChr m:val="|"/>
                        <m:endChr m:val="〉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      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latin typeface="Garamond" pitchFamily="18" charset="0"/>
                  </a:rPr>
                  <a:t>is a vertex in the above graph</a:t>
                </a:r>
                <a:endParaRPr lang="en-US" dirty="0">
                  <a:latin typeface="Garamond" pitchFamily="18" charset="0"/>
                </a:endParaRPr>
              </a:p>
            </p:txBody>
          </p:sp>
        </mc:Choice>
        <mc:Fallback>
          <p:sp>
            <p:nvSpPr>
              <p:cNvPr id="362" name="TextBox 3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851" y="5913205"/>
                <a:ext cx="4991559" cy="411395"/>
              </a:xfrm>
              <a:prstGeom prst="rect">
                <a:avLst/>
              </a:prstGeom>
              <a:blipFill rotWithShape="1">
                <a:blip r:embed="rId2"/>
                <a:stretch>
                  <a:fillRect b="-19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2" name="Straight Connector 311"/>
          <p:cNvCxnSpPr/>
          <p:nvPr/>
        </p:nvCxnSpPr>
        <p:spPr>
          <a:xfrm flipV="1">
            <a:off x="4679446" y="1676400"/>
            <a:ext cx="0" cy="1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/>
          <p:cNvCxnSpPr/>
          <p:nvPr/>
        </p:nvCxnSpPr>
        <p:spPr>
          <a:xfrm>
            <a:off x="3030220" y="2328988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Straight Connector 348"/>
          <p:cNvCxnSpPr/>
          <p:nvPr/>
        </p:nvCxnSpPr>
        <p:spPr>
          <a:xfrm>
            <a:off x="3377276" y="2328988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0" name="Straight Connector 569"/>
          <p:cNvCxnSpPr/>
          <p:nvPr/>
        </p:nvCxnSpPr>
        <p:spPr>
          <a:xfrm>
            <a:off x="3030221" y="2328988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" name="TextBox 572"/>
          <p:cNvSpPr txBox="1"/>
          <p:nvPr/>
        </p:nvSpPr>
        <p:spPr>
          <a:xfrm>
            <a:off x="2846436" y="1914977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574" name="TextBox 573"/>
          <p:cNvSpPr txBox="1"/>
          <p:nvPr/>
        </p:nvSpPr>
        <p:spPr>
          <a:xfrm>
            <a:off x="3198802" y="1914977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</a:t>
            </a:r>
          </a:p>
        </p:txBody>
      </p:sp>
      <p:sp>
        <p:nvSpPr>
          <p:cNvPr id="575" name="TextBox 574"/>
          <p:cNvSpPr txBox="1"/>
          <p:nvPr/>
        </p:nvSpPr>
        <p:spPr>
          <a:xfrm>
            <a:off x="3545858" y="1914977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3</a:t>
            </a:r>
            <a:endParaRPr lang="en-US" sz="1600" dirty="0"/>
          </a:p>
        </p:txBody>
      </p:sp>
      <p:sp>
        <p:nvSpPr>
          <p:cNvPr id="576" name="TextBox 575"/>
          <p:cNvSpPr txBox="1"/>
          <p:nvPr/>
        </p:nvSpPr>
        <p:spPr>
          <a:xfrm>
            <a:off x="3892914" y="1914977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4</a:t>
            </a:r>
          </a:p>
        </p:txBody>
      </p:sp>
      <p:sp>
        <p:nvSpPr>
          <p:cNvPr id="577" name="TextBox 576"/>
          <p:cNvSpPr txBox="1"/>
          <p:nvPr/>
        </p:nvSpPr>
        <p:spPr>
          <a:xfrm>
            <a:off x="4239970" y="1914977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5</a:t>
            </a:r>
            <a:endParaRPr lang="en-US" sz="1600" dirty="0"/>
          </a:p>
        </p:txBody>
      </p:sp>
      <p:sp>
        <p:nvSpPr>
          <p:cNvPr id="578" name="TextBox 577"/>
          <p:cNvSpPr txBox="1"/>
          <p:nvPr/>
        </p:nvSpPr>
        <p:spPr>
          <a:xfrm>
            <a:off x="4640951" y="1914977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6</a:t>
            </a:r>
          </a:p>
        </p:txBody>
      </p:sp>
      <p:sp>
        <p:nvSpPr>
          <p:cNvPr id="579" name="TextBox 578"/>
          <p:cNvSpPr txBox="1"/>
          <p:nvPr/>
        </p:nvSpPr>
        <p:spPr>
          <a:xfrm>
            <a:off x="4934082" y="1914977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7</a:t>
            </a:r>
            <a:endParaRPr lang="en-US" sz="1600" dirty="0"/>
          </a:p>
        </p:txBody>
      </p:sp>
      <p:sp>
        <p:nvSpPr>
          <p:cNvPr id="580" name="TextBox 579"/>
          <p:cNvSpPr txBox="1"/>
          <p:nvPr/>
        </p:nvSpPr>
        <p:spPr>
          <a:xfrm>
            <a:off x="5274828" y="1914977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581" name="TextBox 580"/>
          <p:cNvSpPr txBox="1"/>
          <p:nvPr/>
        </p:nvSpPr>
        <p:spPr>
          <a:xfrm>
            <a:off x="5628194" y="1914977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9</a:t>
            </a:r>
            <a:endParaRPr lang="en-US" sz="1600" dirty="0"/>
          </a:p>
        </p:txBody>
      </p:sp>
      <p:sp>
        <p:nvSpPr>
          <p:cNvPr id="582" name="TextBox 581"/>
          <p:cNvSpPr txBox="1"/>
          <p:nvPr/>
        </p:nvSpPr>
        <p:spPr>
          <a:xfrm>
            <a:off x="2668063" y="2151441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583" name="TextBox 582"/>
          <p:cNvSpPr txBox="1"/>
          <p:nvPr/>
        </p:nvSpPr>
        <p:spPr>
          <a:xfrm>
            <a:off x="2668063" y="2496890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</a:t>
            </a:r>
          </a:p>
        </p:txBody>
      </p:sp>
      <p:sp>
        <p:nvSpPr>
          <p:cNvPr id="584" name="TextBox 583"/>
          <p:cNvSpPr txBox="1"/>
          <p:nvPr/>
        </p:nvSpPr>
        <p:spPr>
          <a:xfrm>
            <a:off x="2668063" y="2847364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3</a:t>
            </a:r>
            <a:endParaRPr lang="en-US" sz="1600" dirty="0"/>
          </a:p>
        </p:txBody>
      </p:sp>
      <p:sp>
        <p:nvSpPr>
          <p:cNvPr id="585" name="TextBox 584"/>
          <p:cNvSpPr txBox="1"/>
          <p:nvPr/>
        </p:nvSpPr>
        <p:spPr>
          <a:xfrm>
            <a:off x="2668063" y="3192812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4</a:t>
            </a:r>
          </a:p>
        </p:txBody>
      </p:sp>
      <p:sp>
        <p:nvSpPr>
          <p:cNvPr id="586" name="TextBox 585"/>
          <p:cNvSpPr txBox="1"/>
          <p:nvPr/>
        </p:nvSpPr>
        <p:spPr>
          <a:xfrm>
            <a:off x="2668063" y="3534493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5</a:t>
            </a:r>
            <a:endParaRPr lang="en-US" sz="1600" dirty="0"/>
          </a:p>
        </p:txBody>
      </p:sp>
      <p:sp>
        <p:nvSpPr>
          <p:cNvPr id="587" name="TextBox 586"/>
          <p:cNvSpPr txBox="1"/>
          <p:nvPr/>
        </p:nvSpPr>
        <p:spPr>
          <a:xfrm>
            <a:off x="2668063" y="3886222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6</a:t>
            </a:r>
          </a:p>
        </p:txBody>
      </p:sp>
      <p:sp>
        <p:nvSpPr>
          <p:cNvPr id="588" name="TextBox 587"/>
          <p:cNvSpPr txBox="1"/>
          <p:nvPr/>
        </p:nvSpPr>
        <p:spPr>
          <a:xfrm>
            <a:off x="2668063" y="4225390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7</a:t>
            </a:r>
            <a:endParaRPr lang="en-US" sz="1600" dirty="0"/>
          </a:p>
        </p:txBody>
      </p:sp>
      <p:sp>
        <p:nvSpPr>
          <p:cNvPr id="589" name="TextBox 588"/>
          <p:cNvSpPr txBox="1"/>
          <p:nvPr/>
        </p:nvSpPr>
        <p:spPr>
          <a:xfrm>
            <a:off x="2668063" y="4577120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590" name="TextBox 589"/>
          <p:cNvSpPr txBox="1"/>
          <p:nvPr/>
        </p:nvSpPr>
        <p:spPr>
          <a:xfrm>
            <a:off x="2668063" y="4912519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9</a:t>
            </a:r>
          </a:p>
        </p:txBody>
      </p:sp>
      <p:grpSp>
        <p:nvGrpSpPr>
          <p:cNvPr id="591" name="Group 590"/>
          <p:cNvGrpSpPr/>
          <p:nvPr/>
        </p:nvGrpSpPr>
        <p:grpSpPr>
          <a:xfrm>
            <a:off x="3377276" y="2270983"/>
            <a:ext cx="250222" cy="193766"/>
            <a:chOff x="7258050" y="2046822"/>
            <a:chExt cx="302165" cy="235078"/>
          </a:xfrm>
        </p:grpSpPr>
        <p:cxnSp>
          <p:nvCxnSpPr>
            <p:cNvPr id="592" name="Straight Connector 591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3" name="Rectangle 592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4" name="Group 593"/>
          <p:cNvGrpSpPr/>
          <p:nvPr/>
        </p:nvGrpSpPr>
        <p:grpSpPr>
          <a:xfrm>
            <a:off x="3377276" y="2954241"/>
            <a:ext cx="250222" cy="193766"/>
            <a:chOff x="7258050" y="2046822"/>
            <a:chExt cx="302165" cy="235078"/>
          </a:xfrm>
        </p:grpSpPr>
        <p:cxnSp>
          <p:nvCxnSpPr>
            <p:cNvPr id="595" name="Straight Connector 594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6" name="Rectangle 595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7" name="Group 596"/>
          <p:cNvGrpSpPr/>
          <p:nvPr/>
        </p:nvGrpSpPr>
        <p:grpSpPr>
          <a:xfrm>
            <a:off x="3377276" y="2615866"/>
            <a:ext cx="250222" cy="193766"/>
            <a:chOff x="7258050" y="2046822"/>
            <a:chExt cx="302165" cy="235078"/>
          </a:xfrm>
        </p:grpSpPr>
        <p:cxnSp>
          <p:nvCxnSpPr>
            <p:cNvPr id="598" name="Straight Connector 597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9" name="Rectangle 598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3" name="Group 602"/>
          <p:cNvGrpSpPr/>
          <p:nvPr/>
        </p:nvGrpSpPr>
        <p:grpSpPr>
          <a:xfrm>
            <a:off x="3725887" y="2617068"/>
            <a:ext cx="250222" cy="193766"/>
            <a:chOff x="7258050" y="2046822"/>
            <a:chExt cx="302165" cy="235078"/>
          </a:xfrm>
        </p:grpSpPr>
        <p:cxnSp>
          <p:nvCxnSpPr>
            <p:cNvPr id="604" name="Straight Connector 603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5" name="Rectangle 604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6" name="Group 605"/>
          <p:cNvGrpSpPr/>
          <p:nvPr/>
        </p:nvGrpSpPr>
        <p:grpSpPr>
          <a:xfrm>
            <a:off x="3725887" y="2952619"/>
            <a:ext cx="250222" cy="193766"/>
            <a:chOff x="7258050" y="2046822"/>
            <a:chExt cx="302165" cy="235078"/>
          </a:xfrm>
        </p:grpSpPr>
        <p:cxnSp>
          <p:nvCxnSpPr>
            <p:cNvPr id="607" name="Straight Connector 606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8" name="Rectangle 607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9" name="Group 608"/>
          <p:cNvGrpSpPr/>
          <p:nvPr/>
        </p:nvGrpSpPr>
        <p:grpSpPr>
          <a:xfrm>
            <a:off x="3018179" y="2261006"/>
            <a:ext cx="250222" cy="193766"/>
            <a:chOff x="7258050" y="2046822"/>
            <a:chExt cx="302165" cy="235078"/>
          </a:xfrm>
        </p:grpSpPr>
        <p:cxnSp>
          <p:nvCxnSpPr>
            <p:cNvPr id="610" name="Straight Connector 609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1" name="Rectangle 610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2" name="Group 611"/>
          <p:cNvGrpSpPr/>
          <p:nvPr/>
        </p:nvGrpSpPr>
        <p:grpSpPr>
          <a:xfrm>
            <a:off x="3024712" y="2605889"/>
            <a:ext cx="250222" cy="193766"/>
            <a:chOff x="7258050" y="2046822"/>
            <a:chExt cx="302165" cy="235078"/>
          </a:xfrm>
        </p:grpSpPr>
        <p:cxnSp>
          <p:nvCxnSpPr>
            <p:cNvPr id="613" name="Straight Connector 612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4" name="Rectangle 613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5" name="Group 614"/>
          <p:cNvGrpSpPr/>
          <p:nvPr/>
        </p:nvGrpSpPr>
        <p:grpSpPr>
          <a:xfrm>
            <a:off x="3018179" y="2956459"/>
            <a:ext cx="250222" cy="193766"/>
            <a:chOff x="7258050" y="2046822"/>
            <a:chExt cx="302165" cy="235078"/>
          </a:xfrm>
        </p:grpSpPr>
        <p:cxnSp>
          <p:nvCxnSpPr>
            <p:cNvPr id="616" name="Straight Connector 615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7" name="Rectangle 616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4" name="Group 623"/>
          <p:cNvGrpSpPr/>
          <p:nvPr/>
        </p:nvGrpSpPr>
        <p:grpSpPr>
          <a:xfrm>
            <a:off x="4390032" y="2963135"/>
            <a:ext cx="250222" cy="193766"/>
            <a:chOff x="7258050" y="2046822"/>
            <a:chExt cx="302165" cy="235078"/>
          </a:xfrm>
        </p:grpSpPr>
        <p:cxnSp>
          <p:nvCxnSpPr>
            <p:cNvPr id="625" name="Straight Connector 624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6" name="Rectangle 625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7" name="Group 626"/>
          <p:cNvGrpSpPr/>
          <p:nvPr/>
        </p:nvGrpSpPr>
        <p:grpSpPr>
          <a:xfrm>
            <a:off x="4390032" y="2624760"/>
            <a:ext cx="250222" cy="193766"/>
            <a:chOff x="7258050" y="2046822"/>
            <a:chExt cx="302165" cy="235078"/>
          </a:xfrm>
        </p:grpSpPr>
        <p:cxnSp>
          <p:nvCxnSpPr>
            <p:cNvPr id="628" name="Straight Connector 627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9" name="Rectangle 628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3" name="Group 632"/>
          <p:cNvGrpSpPr/>
          <p:nvPr/>
        </p:nvGrpSpPr>
        <p:grpSpPr>
          <a:xfrm>
            <a:off x="4738643" y="2625962"/>
            <a:ext cx="250222" cy="193766"/>
            <a:chOff x="7258050" y="2046822"/>
            <a:chExt cx="302165" cy="235078"/>
          </a:xfrm>
        </p:grpSpPr>
        <p:cxnSp>
          <p:nvCxnSpPr>
            <p:cNvPr id="634" name="Straight Connector 633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5" name="Rectangle 634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6" name="Group 635"/>
          <p:cNvGrpSpPr/>
          <p:nvPr/>
        </p:nvGrpSpPr>
        <p:grpSpPr>
          <a:xfrm>
            <a:off x="4738643" y="2961513"/>
            <a:ext cx="250222" cy="193766"/>
            <a:chOff x="7258050" y="2046822"/>
            <a:chExt cx="302165" cy="235078"/>
          </a:xfrm>
        </p:grpSpPr>
        <p:cxnSp>
          <p:nvCxnSpPr>
            <p:cNvPr id="637" name="Straight Connector 636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8" name="Rectangle 637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2" name="Group 641"/>
          <p:cNvGrpSpPr/>
          <p:nvPr/>
        </p:nvGrpSpPr>
        <p:grpSpPr>
          <a:xfrm>
            <a:off x="4037468" y="2614783"/>
            <a:ext cx="250222" cy="193766"/>
            <a:chOff x="7258050" y="2046822"/>
            <a:chExt cx="302165" cy="235078"/>
          </a:xfrm>
        </p:grpSpPr>
        <p:cxnSp>
          <p:nvCxnSpPr>
            <p:cNvPr id="643" name="Straight Connector 642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4" name="Rectangle 643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5" name="Group 644"/>
          <p:cNvGrpSpPr/>
          <p:nvPr/>
        </p:nvGrpSpPr>
        <p:grpSpPr>
          <a:xfrm>
            <a:off x="4030935" y="2965353"/>
            <a:ext cx="250222" cy="193766"/>
            <a:chOff x="7258050" y="2046822"/>
            <a:chExt cx="302165" cy="235078"/>
          </a:xfrm>
        </p:grpSpPr>
        <p:cxnSp>
          <p:nvCxnSpPr>
            <p:cNvPr id="646" name="Straight Connector 645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7" name="Rectangle 646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4" name="Group 653"/>
          <p:cNvGrpSpPr/>
          <p:nvPr/>
        </p:nvGrpSpPr>
        <p:grpSpPr>
          <a:xfrm>
            <a:off x="5426739" y="2963135"/>
            <a:ext cx="250222" cy="193766"/>
            <a:chOff x="7258050" y="2046822"/>
            <a:chExt cx="302165" cy="235078"/>
          </a:xfrm>
        </p:grpSpPr>
        <p:cxnSp>
          <p:nvCxnSpPr>
            <p:cNvPr id="655" name="Straight Connector 654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6" name="Rectangle 655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7" name="Group 656"/>
          <p:cNvGrpSpPr/>
          <p:nvPr/>
        </p:nvGrpSpPr>
        <p:grpSpPr>
          <a:xfrm>
            <a:off x="5426739" y="2624760"/>
            <a:ext cx="250222" cy="193766"/>
            <a:chOff x="7258050" y="2046822"/>
            <a:chExt cx="302165" cy="235078"/>
          </a:xfrm>
        </p:grpSpPr>
        <p:cxnSp>
          <p:nvCxnSpPr>
            <p:cNvPr id="658" name="Straight Connector 657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9" name="Rectangle 658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3" name="Group 662"/>
          <p:cNvGrpSpPr/>
          <p:nvPr/>
        </p:nvGrpSpPr>
        <p:grpSpPr>
          <a:xfrm>
            <a:off x="5775350" y="2625962"/>
            <a:ext cx="250222" cy="193766"/>
            <a:chOff x="7258050" y="2046822"/>
            <a:chExt cx="302165" cy="235078"/>
          </a:xfrm>
        </p:grpSpPr>
        <p:cxnSp>
          <p:nvCxnSpPr>
            <p:cNvPr id="664" name="Straight Connector 663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5" name="Rectangle 664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6" name="Group 665"/>
          <p:cNvGrpSpPr/>
          <p:nvPr/>
        </p:nvGrpSpPr>
        <p:grpSpPr>
          <a:xfrm>
            <a:off x="5775350" y="2961513"/>
            <a:ext cx="250222" cy="193766"/>
            <a:chOff x="7258050" y="2046822"/>
            <a:chExt cx="302165" cy="235078"/>
          </a:xfrm>
        </p:grpSpPr>
        <p:cxnSp>
          <p:nvCxnSpPr>
            <p:cNvPr id="667" name="Straight Connector 666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8" name="Rectangle 667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2" name="Group 671"/>
          <p:cNvGrpSpPr/>
          <p:nvPr/>
        </p:nvGrpSpPr>
        <p:grpSpPr>
          <a:xfrm>
            <a:off x="5074175" y="2614783"/>
            <a:ext cx="250222" cy="193766"/>
            <a:chOff x="7258050" y="2046822"/>
            <a:chExt cx="302165" cy="235078"/>
          </a:xfrm>
        </p:grpSpPr>
        <p:cxnSp>
          <p:nvCxnSpPr>
            <p:cNvPr id="673" name="Straight Connector 672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4" name="Rectangle 673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5" name="Group 674"/>
          <p:cNvGrpSpPr/>
          <p:nvPr/>
        </p:nvGrpSpPr>
        <p:grpSpPr>
          <a:xfrm>
            <a:off x="5067642" y="2965353"/>
            <a:ext cx="250222" cy="193766"/>
            <a:chOff x="7258050" y="2046822"/>
            <a:chExt cx="302165" cy="235078"/>
          </a:xfrm>
        </p:grpSpPr>
        <p:cxnSp>
          <p:nvCxnSpPr>
            <p:cNvPr id="676" name="Straight Connector 675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7" name="Rectangle 676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78" name="Straight Connector 677"/>
          <p:cNvCxnSpPr/>
          <p:nvPr/>
        </p:nvCxnSpPr>
        <p:spPr>
          <a:xfrm>
            <a:off x="3046623" y="3377684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9" name="Straight Connector 678"/>
          <p:cNvCxnSpPr/>
          <p:nvPr/>
        </p:nvCxnSpPr>
        <p:spPr>
          <a:xfrm>
            <a:off x="3393679" y="3377684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0" name="Straight Connector 679"/>
          <p:cNvCxnSpPr/>
          <p:nvPr/>
        </p:nvCxnSpPr>
        <p:spPr>
          <a:xfrm>
            <a:off x="3046624" y="3377684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1" name="Group 680"/>
          <p:cNvGrpSpPr/>
          <p:nvPr/>
        </p:nvGrpSpPr>
        <p:grpSpPr>
          <a:xfrm>
            <a:off x="3393679" y="3319679"/>
            <a:ext cx="250222" cy="193766"/>
            <a:chOff x="7258050" y="2046822"/>
            <a:chExt cx="302165" cy="235078"/>
          </a:xfrm>
        </p:grpSpPr>
        <p:cxnSp>
          <p:nvCxnSpPr>
            <p:cNvPr id="682" name="Straight Connector 681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3" name="Rectangle 682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4" name="Group 683"/>
          <p:cNvGrpSpPr/>
          <p:nvPr/>
        </p:nvGrpSpPr>
        <p:grpSpPr>
          <a:xfrm>
            <a:off x="3393679" y="4002937"/>
            <a:ext cx="250222" cy="193766"/>
            <a:chOff x="7258050" y="2046822"/>
            <a:chExt cx="302165" cy="235078"/>
          </a:xfrm>
        </p:grpSpPr>
        <p:cxnSp>
          <p:nvCxnSpPr>
            <p:cNvPr id="685" name="Straight Connector 684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6" name="Rectangle 685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7" name="Group 686"/>
          <p:cNvGrpSpPr/>
          <p:nvPr/>
        </p:nvGrpSpPr>
        <p:grpSpPr>
          <a:xfrm>
            <a:off x="3393679" y="3664562"/>
            <a:ext cx="250222" cy="193766"/>
            <a:chOff x="7258050" y="2046822"/>
            <a:chExt cx="302165" cy="235078"/>
          </a:xfrm>
        </p:grpSpPr>
        <p:cxnSp>
          <p:nvCxnSpPr>
            <p:cNvPr id="688" name="Straight Connector 687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9" name="Rectangle 688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0" name="Group 689"/>
          <p:cNvGrpSpPr/>
          <p:nvPr/>
        </p:nvGrpSpPr>
        <p:grpSpPr>
          <a:xfrm>
            <a:off x="3742290" y="3323447"/>
            <a:ext cx="250222" cy="193766"/>
            <a:chOff x="7258050" y="2046822"/>
            <a:chExt cx="302165" cy="235078"/>
          </a:xfrm>
        </p:grpSpPr>
        <p:cxnSp>
          <p:nvCxnSpPr>
            <p:cNvPr id="691" name="Straight Connector 690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2" name="Rectangle 691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3" name="Group 692"/>
          <p:cNvGrpSpPr/>
          <p:nvPr/>
        </p:nvGrpSpPr>
        <p:grpSpPr>
          <a:xfrm>
            <a:off x="3742290" y="3665764"/>
            <a:ext cx="250222" cy="193766"/>
            <a:chOff x="7258050" y="2046822"/>
            <a:chExt cx="302165" cy="235078"/>
          </a:xfrm>
        </p:grpSpPr>
        <p:cxnSp>
          <p:nvCxnSpPr>
            <p:cNvPr id="694" name="Straight Connector 693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5" name="Rectangle 694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6" name="Group 695"/>
          <p:cNvGrpSpPr/>
          <p:nvPr/>
        </p:nvGrpSpPr>
        <p:grpSpPr>
          <a:xfrm>
            <a:off x="3742290" y="4001315"/>
            <a:ext cx="250222" cy="193766"/>
            <a:chOff x="7258050" y="2046822"/>
            <a:chExt cx="302165" cy="235078"/>
          </a:xfrm>
        </p:grpSpPr>
        <p:cxnSp>
          <p:nvCxnSpPr>
            <p:cNvPr id="697" name="Straight Connector 696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8" name="Rectangle 697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9" name="Group 698"/>
          <p:cNvGrpSpPr/>
          <p:nvPr/>
        </p:nvGrpSpPr>
        <p:grpSpPr>
          <a:xfrm>
            <a:off x="3034582" y="3309702"/>
            <a:ext cx="250222" cy="193766"/>
            <a:chOff x="7258050" y="2046822"/>
            <a:chExt cx="302165" cy="235078"/>
          </a:xfrm>
        </p:grpSpPr>
        <p:cxnSp>
          <p:nvCxnSpPr>
            <p:cNvPr id="700" name="Straight Connector 699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1" name="Rectangle 700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2" name="Group 701"/>
          <p:cNvGrpSpPr/>
          <p:nvPr/>
        </p:nvGrpSpPr>
        <p:grpSpPr>
          <a:xfrm>
            <a:off x="3041115" y="3654585"/>
            <a:ext cx="250222" cy="193766"/>
            <a:chOff x="7258050" y="2046822"/>
            <a:chExt cx="302165" cy="235078"/>
          </a:xfrm>
        </p:grpSpPr>
        <p:cxnSp>
          <p:nvCxnSpPr>
            <p:cNvPr id="703" name="Straight Connector 702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4" name="Rectangle 703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5" name="Group 704"/>
          <p:cNvGrpSpPr/>
          <p:nvPr/>
        </p:nvGrpSpPr>
        <p:grpSpPr>
          <a:xfrm>
            <a:off x="3034582" y="4005155"/>
            <a:ext cx="250222" cy="193766"/>
            <a:chOff x="7258050" y="2046822"/>
            <a:chExt cx="302165" cy="235078"/>
          </a:xfrm>
        </p:grpSpPr>
        <p:cxnSp>
          <p:nvCxnSpPr>
            <p:cNvPr id="706" name="Straight Connector 705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7" name="Rectangle 706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08" name="Straight Connector 707"/>
          <p:cNvCxnSpPr/>
          <p:nvPr/>
        </p:nvCxnSpPr>
        <p:spPr>
          <a:xfrm>
            <a:off x="4059379" y="3386578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9" name="Straight Connector 708"/>
          <p:cNvCxnSpPr/>
          <p:nvPr/>
        </p:nvCxnSpPr>
        <p:spPr>
          <a:xfrm>
            <a:off x="4406435" y="3386578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0" name="Straight Connector 709"/>
          <p:cNvCxnSpPr/>
          <p:nvPr/>
        </p:nvCxnSpPr>
        <p:spPr>
          <a:xfrm>
            <a:off x="4059380" y="3386578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1" name="Group 710"/>
          <p:cNvGrpSpPr/>
          <p:nvPr/>
        </p:nvGrpSpPr>
        <p:grpSpPr>
          <a:xfrm>
            <a:off x="4406435" y="3328573"/>
            <a:ext cx="250222" cy="193766"/>
            <a:chOff x="7258050" y="2046822"/>
            <a:chExt cx="302165" cy="235078"/>
          </a:xfrm>
        </p:grpSpPr>
        <p:cxnSp>
          <p:nvCxnSpPr>
            <p:cNvPr id="712" name="Straight Connector 711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3" name="Rectangle 712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4" name="Group 713"/>
          <p:cNvGrpSpPr/>
          <p:nvPr/>
        </p:nvGrpSpPr>
        <p:grpSpPr>
          <a:xfrm>
            <a:off x="4406435" y="4011831"/>
            <a:ext cx="250222" cy="193766"/>
            <a:chOff x="7258050" y="2046822"/>
            <a:chExt cx="302165" cy="235078"/>
          </a:xfrm>
        </p:grpSpPr>
        <p:cxnSp>
          <p:nvCxnSpPr>
            <p:cNvPr id="715" name="Straight Connector 714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6" name="Rectangle 715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7" name="Group 716"/>
          <p:cNvGrpSpPr/>
          <p:nvPr/>
        </p:nvGrpSpPr>
        <p:grpSpPr>
          <a:xfrm>
            <a:off x="4406435" y="3673456"/>
            <a:ext cx="250222" cy="193766"/>
            <a:chOff x="7258050" y="2046822"/>
            <a:chExt cx="302165" cy="235078"/>
          </a:xfrm>
        </p:grpSpPr>
        <p:cxnSp>
          <p:nvCxnSpPr>
            <p:cNvPr id="718" name="Straight Connector 717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9" name="Rectangle 718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0" name="Group 719"/>
          <p:cNvGrpSpPr/>
          <p:nvPr/>
        </p:nvGrpSpPr>
        <p:grpSpPr>
          <a:xfrm>
            <a:off x="4755046" y="3332341"/>
            <a:ext cx="250222" cy="193766"/>
            <a:chOff x="7258050" y="2046822"/>
            <a:chExt cx="302165" cy="235078"/>
          </a:xfrm>
        </p:grpSpPr>
        <p:cxnSp>
          <p:nvCxnSpPr>
            <p:cNvPr id="721" name="Straight Connector 720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2" name="Rectangle 721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3" name="Group 722"/>
          <p:cNvGrpSpPr/>
          <p:nvPr/>
        </p:nvGrpSpPr>
        <p:grpSpPr>
          <a:xfrm>
            <a:off x="4755046" y="3674658"/>
            <a:ext cx="250222" cy="193766"/>
            <a:chOff x="7258050" y="2046822"/>
            <a:chExt cx="302165" cy="235078"/>
          </a:xfrm>
        </p:grpSpPr>
        <p:cxnSp>
          <p:nvCxnSpPr>
            <p:cNvPr id="724" name="Straight Connector 723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5" name="Rectangle 724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6" name="Group 725"/>
          <p:cNvGrpSpPr/>
          <p:nvPr/>
        </p:nvGrpSpPr>
        <p:grpSpPr>
          <a:xfrm>
            <a:off x="4755046" y="4010209"/>
            <a:ext cx="250222" cy="193766"/>
            <a:chOff x="7258050" y="2046822"/>
            <a:chExt cx="302165" cy="235078"/>
          </a:xfrm>
        </p:grpSpPr>
        <p:cxnSp>
          <p:nvCxnSpPr>
            <p:cNvPr id="727" name="Straight Connector 726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8" name="Rectangle 727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9" name="Group 728"/>
          <p:cNvGrpSpPr/>
          <p:nvPr/>
        </p:nvGrpSpPr>
        <p:grpSpPr>
          <a:xfrm>
            <a:off x="4047338" y="3318596"/>
            <a:ext cx="250222" cy="193766"/>
            <a:chOff x="7258050" y="2046822"/>
            <a:chExt cx="302165" cy="235078"/>
          </a:xfrm>
        </p:grpSpPr>
        <p:cxnSp>
          <p:nvCxnSpPr>
            <p:cNvPr id="730" name="Straight Connector 729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1" name="Rectangle 730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2" name="Group 731"/>
          <p:cNvGrpSpPr/>
          <p:nvPr/>
        </p:nvGrpSpPr>
        <p:grpSpPr>
          <a:xfrm>
            <a:off x="4053871" y="3663479"/>
            <a:ext cx="250222" cy="193766"/>
            <a:chOff x="7258050" y="2046822"/>
            <a:chExt cx="302165" cy="235078"/>
          </a:xfrm>
        </p:grpSpPr>
        <p:cxnSp>
          <p:nvCxnSpPr>
            <p:cNvPr id="733" name="Straight Connector 732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4" name="Rectangle 733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5" name="Group 734"/>
          <p:cNvGrpSpPr/>
          <p:nvPr/>
        </p:nvGrpSpPr>
        <p:grpSpPr>
          <a:xfrm>
            <a:off x="4047338" y="4014049"/>
            <a:ext cx="250222" cy="193766"/>
            <a:chOff x="7258050" y="2046822"/>
            <a:chExt cx="302165" cy="235078"/>
          </a:xfrm>
        </p:grpSpPr>
        <p:cxnSp>
          <p:nvCxnSpPr>
            <p:cNvPr id="736" name="Straight Connector 735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7" name="Rectangle 736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38" name="Straight Connector 737"/>
          <p:cNvCxnSpPr/>
          <p:nvPr/>
        </p:nvCxnSpPr>
        <p:spPr>
          <a:xfrm>
            <a:off x="5096086" y="3386578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9" name="Straight Connector 738"/>
          <p:cNvCxnSpPr/>
          <p:nvPr/>
        </p:nvCxnSpPr>
        <p:spPr>
          <a:xfrm>
            <a:off x="5443142" y="3386578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0" name="Straight Connector 739"/>
          <p:cNvCxnSpPr/>
          <p:nvPr/>
        </p:nvCxnSpPr>
        <p:spPr>
          <a:xfrm>
            <a:off x="5096087" y="3386578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1" name="Group 740"/>
          <p:cNvGrpSpPr/>
          <p:nvPr/>
        </p:nvGrpSpPr>
        <p:grpSpPr>
          <a:xfrm>
            <a:off x="5443142" y="3328573"/>
            <a:ext cx="250222" cy="193766"/>
            <a:chOff x="7258050" y="2046822"/>
            <a:chExt cx="302165" cy="235078"/>
          </a:xfrm>
        </p:grpSpPr>
        <p:cxnSp>
          <p:nvCxnSpPr>
            <p:cNvPr id="742" name="Straight Connector 741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3" name="Rectangle 742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4" name="Group 743"/>
          <p:cNvGrpSpPr/>
          <p:nvPr/>
        </p:nvGrpSpPr>
        <p:grpSpPr>
          <a:xfrm>
            <a:off x="5443142" y="4011831"/>
            <a:ext cx="250222" cy="193766"/>
            <a:chOff x="7258050" y="2046822"/>
            <a:chExt cx="302165" cy="235078"/>
          </a:xfrm>
        </p:grpSpPr>
        <p:cxnSp>
          <p:nvCxnSpPr>
            <p:cNvPr id="745" name="Straight Connector 744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6" name="Rectangle 745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7" name="Group 746"/>
          <p:cNvGrpSpPr/>
          <p:nvPr/>
        </p:nvGrpSpPr>
        <p:grpSpPr>
          <a:xfrm>
            <a:off x="5443142" y="3673456"/>
            <a:ext cx="250222" cy="193766"/>
            <a:chOff x="7258050" y="2046822"/>
            <a:chExt cx="302165" cy="235078"/>
          </a:xfrm>
        </p:grpSpPr>
        <p:cxnSp>
          <p:nvCxnSpPr>
            <p:cNvPr id="748" name="Straight Connector 747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9" name="Rectangle 748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0" name="Group 749"/>
          <p:cNvGrpSpPr/>
          <p:nvPr/>
        </p:nvGrpSpPr>
        <p:grpSpPr>
          <a:xfrm>
            <a:off x="5791753" y="3332341"/>
            <a:ext cx="250222" cy="193766"/>
            <a:chOff x="7258050" y="2046822"/>
            <a:chExt cx="302165" cy="235078"/>
          </a:xfrm>
        </p:grpSpPr>
        <p:cxnSp>
          <p:nvCxnSpPr>
            <p:cNvPr id="751" name="Straight Connector 750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2" name="Rectangle 751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3" name="Group 752"/>
          <p:cNvGrpSpPr/>
          <p:nvPr/>
        </p:nvGrpSpPr>
        <p:grpSpPr>
          <a:xfrm>
            <a:off x="5791753" y="3674658"/>
            <a:ext cx="250222" cy="193766"/>
            <a:chOff x="7258050" y="2046822"/>
            <a:chExt cx="302165" cy="235078"/>
          </a:xfrm>
        </p:grpSpPr>
        <p:cxnSp>
          <p:nvCxnSpPr>
            <p:cNvPr id="754" name="Straight Connector 753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5" name="Rectangle 754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6" name="Group 755"/>
          <p:cNvGrpSpPr/>
          <p:nvPr/>
        </p:nvGrpSpPr>
        <p:grpSpPr>
          <a:xfrm>
            <a:off x="5791753" y="4010209"/>
            <a:ext cx="250222" cy="193766"/>
            <a:chOff x="7258050" y="2046822"/>
            <a:chExt cx="302165" cy="235078"/>
          </a:xfrm>
        </p:grpSpPr>
        <p:cxnSp>
          <p:nvCxnSpPr>
            <p:cNvPr id="757" name="Straight Connector 756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8" name="Rectangle 757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9" name="Group 758"/>
          <p:cNvGrpSpPr/>
          <p:nvPr/>
        </p:nvGrpSpPr>
        <p:grpSpPr>
          <a:xfrm>
            <a:off x="5084045" y="3318596"/>
            <a:ext cx="250222" cy="193766"/>
            <a:chOff x="7258050" y="2046822"/>
            <a:chExt cx="302165" cy="235078"/>
          </a:xfrm>
        </p:grpSpPr>
        <p:cxnSp>
          <p:nvCxnSpPr>
            <p:cNvPr id="760" name="Straight Connector 759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1" name="Rectangle 760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2" name="Group 761"/>
          <p:cNvGrpSpPr/>
          <p:nvPr/>
        </p:nvGrpSpPr>
        <p:grpSpPr>
          <a:xfrm>
            <a:off x="5090578" y="3663479"/>
            <a:ext cx="250222" cy="193766"/>
            <a:chOff x="7258050" y="2046822"/>
            <a:chExt cx="302165" cy="235078"/>
          </a:xfrm>
        </p:grpSpPr>
        <p:cxnSp>
          <p:nvCxnSpPr>
            <p:cNvPr id="763" name="Straight Connector 762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4" name="Rectangle 763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5" name="Group 764"/>
          <p:cNvGrpSpPr/>
          <p:nvPr/>
        </p:nvGrpSpPr>
        <p:grpSpPr>
          <a:xfrm>
            <a:off x="5084045" y="4014049"/>
            <a:ext cx="250222" cy="193766"/>
            <a:chOff x="7258050" y="2046822"/>
            <a:chExt cx="302165" cy="235078"/>
          </a:xfrm>
        </p:grpSpPr>
        <p:cxnSp>
          <p:nvCxnSpPr>
            <p:cNvPr id="766" name="Straight Connector 765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7" name="Rectangle 766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68" name="Straight Connector 767"/>
          <p:cNvCxnSpPr/>
          <p:nvPr/>
        </p:nvCxnSpPr>
        <p:spPr>
          <a:xfrm>
            <a:off x="3057626" y="4375498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9" name="Straight Connector 768"/>
          <p:cNvCxnSpPr/>
          <p:nvPr/>
        </p:nvCxnSpPr>
        <p:spPr>
          <a:xfrm>
            <a:off x="3404682" y="4375498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0" name="Straight Connector 769"/>
          <p:cNvCxnSpPr/>
          <p:nvPr/>
        </p:nvCxnSpPr>
        <p:spPr>
          <a:xfrm>
            <a:off x="3057627" y="4375498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1" name="Group 770"/>
          <p:cNvGrpSpPr/>
          <p:nvPr/>
        </p:nvGrpSpPr>
        <p:grpSpPr>
          <a:xfrm>
            <a:off x="3404682" y="4317493"/>
            <a:ext cx="250222" cy="193766"/>
            <a:chOff x="7258050" y="2046822"/>
            <a:chExt cx="302165" cy="235078"/>
          </a:xfrm>
        </p:grpSpPr>
        <p:cxnSp>
          <p:nvCxnSpPr>
            <p:cNvPr id="772" name="Straight Connector 771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3" name="Rectangle 772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4" name="Group 773"/>
          <p:cNvGrpSpPr/>
          <p:nvPr/>
        </p:nvGrpSpPr>
        <p:grpSpPr>
          <a:xfrm>
            <a:off x="3404682" y="5000751"/>
            <a:ext cx="250222" cy="193766"/>
            <a:chOff x="7258050" y="2046822"/>
            <a:chExt cx="302165" cy="235078"/>
          </a:xfrm>
        </p:grpSpPr>
        <p:cxnSp>
          <p:nvCxnSpPr>
            <p:cNvPr id="775" name="Straight Connector 774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6" name="Rectangle 775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7" name="Group 776"/>
          <p:cNvGrpSpPr/>
          <p:nvPr/>
        </p:nvGrpSpPr>
        <p:grpSpPr>
          <a:xfrm>
            <a:off x="3404682" y="4662376"/>
            <a:ext cx="250222" cy="193766"/>
            <a:chOff x="7258050" y="2046822"/>
            <a:chExt cx="302165" cy="235078"/>
          </a:xfrm>
        </p:grpSpPr>
        <p:cxnSp>
          <p:nvCxnSpPr>
            <p:cNvPr id="778" name="Straight Connector 777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9" name="Rectangle 778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0" name="Group 779"/>
          <p:cNvGrpSpPr/>
          <p:nvPr/>
        </p:nvGrpSpPr>
        <p:grpSpPr>
          <a:xfrm>
            <a:off x="3753293" y="4321261"/>
            <a:ext cx="250222" cy="193766"/>
            <a:chOff x="7258050" y="2046822"/>
            <a:chExt cx="302165" cy="235078"/>
          </a:xfrm>
        </p:grpSpPr>
        <p:cxnSp>
          <p:nvCxnSpPr>
            <p:cNvPr id="781" name="Straight Connector 780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2" name="Rectangle 781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3" name="Group 782"/>
          <p:cNvGrpSpPr/>
          <p:nvPr/>
        </p:nvGrpSpPr>
        <p:grpSpPr>
          <a:xfrm>
            <a:off x="3753293" y="4663578"/>
            <a:ext cx="250222" cy="193766"/>
            <a:chOff x="7258050" y="2046822"/>
            <a:chExt cx="302165" cy="235078"/>
          </a:xfrm>
        </p:grpSpPr>
        <p:cxnSp>
          <p:nvCxnSpPr>
            <p:cNvPr id="784" name="Straight Connector 783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5" name="Rectangle 784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6" name="Group 785"/>
          <p:cNvGrpSpPr/>
          <p:nvPr/>
        </p:nvGrpSpPr>
        <p:grpSpPr>
          <a:xfrm>
            <a:off x="3753293" y="4999129"/>
            <a:ext cx="250222" cy="193766"/>
            <a:chOff x="7258050" y="2046822"/>
            <a:chExt cx="302165" cy="235078"/>
          </a:xfrm>
        </p:grpSpPr>
        <p:cxnSp>
          <p:nvCxnSpPr>
            <p:cNvPr id="787" name="Straight Connector 786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8" name="Rectangle 787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9" name="Group 788"/>
          <p:cNvGrpSpPr/>
          <p:nvPr/>
        </p:nvGrpSpPr>
        <p:grpSpPr>
          <a:xfrm>
            <a:off x="3045585" y="4307516"/>
            <a:ext cx="250222" cy="193766"/>
            <a:chOff x="7258050" y="2046822"/>
            <a:chExt cx="302165" cy="235078"/>
          </a:xfrm>
        </p:grpSpPr>
        <p:cxnSp>
          <p:nvCxnSpPr>
            <p:cNvPr id="790" name="Straight Connector 789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1" name="Rectangle 790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2" name="Group 791"/>
          <p:cNvGrpSpPr/>
          <p:nvPr/>
        </p:nvGrpSpPr>
        <p:grpSpPr>
          <a:xfrm>
            <a:off x="3052118" y="4652399"/>
            <a:ext cx="250222" cy="193766"/>
            <a:chOff x="7258050" y="2046822"/>
            <a:chExt cx="302165" cy="235078"/>
          </a:xfrm>
        </p:grpSpPr>
        <p:cxnSp>
          <p:nvCxnSpPr>
            <p:cNvPr id="793" name="Straight Connector 792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4" name="Rectangle 793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5" name="Group 794"/>
          <p:cNvGrpSpPr/>
          <p:nvPr/>
        </p:nvGrpSpPr>
        <p:grpSpPr>
          <a:xfrm>
            <a:off x="3045585" y="5002969"/>
            <a:ext cx="250222" cy="193766"/>
            <a:chOff x="7258050" y="2046822"/>
            <a:chExt cx="302165" cy="235078"/>
          </a:xfrm>
        </p:grpSpPr>
        <p:cxnSp>
          <p:nvCxnSpPr>
            <p:cNvPr id="796" name="Straight Connector 795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7" name="Rectangle 796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98" name="Straight Connector 797"/>
          <p:cNvCxnSpPr/>
          <p:nvPr/>
        </p:nvCxnSpPr>
        <p:spPr>
          <a:xfrm>
            <a:off x="4070382" y="4384392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9" name="Straight Connector 798"/>
          <p:cNvCxnSpPr/>
          <p:nvPr/>
        </p:nvCxnSpPr>
        <p:spPr>
          <a:xfrm>
            <a:off x="4417438" y="4384392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0" name="Straight Connector 799"/>
          <p:cNvCxnSpPr/>
          <p:nvPr/>
        </p:nvCxnSpPr>
        <p:spPr>
          <a:xfrm>
            <a:off x="4070383" y="4384392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1" name="Group 800"/>
          <p:cNvGrpSpPr/>
          <p:nvPr/>
        </p:nvGrpSpPr>
        <p:grpSpPr>
          <a:xfrm>
            <a:off x="4417438" y="4326387"/>
            <a:ext cx="250222" cy="193766"/>
            <a:chOff x="7258050" y="2046822"/>
            <a:chExt cx="302165" cy="235078"/>
          </a:xfrm>
        </p:grpSpPr>
        <p:cxnSp>
          <p:nvCxnSpPr>
            <p:cNvPr id="802" name="Straight Connector 801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3" name="Rectangle 802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4" name="Group 803"/>
          <p:cNvGrpSpPr/>
          <p:nvPr/>
        </p:nvGrpSpPr>
        <p:grpSpPr>
          <a:xfrm>
            <a:off x="4417438" y="5009645"/>
            <a:ext cx="250222" cy="193766"/>
            <a:chOff x="7258050" y="2046822"/>
            <a:chExt cx="302165" cy="235078"/>
          </a:xfrm>
        </p:grpSpPr>
        <p:cxnSp>
          <p:nvCxnSpPr>
            <p:cNvPr id="805" name="Straight Connector 804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6" name="Rectangle 805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7" name="Group 806"/>
          <p:cNvGrpSpPr/>
          <p:nvPr/>
        </p:nvGrpSpPr>
        <p:grpSpPr>
          <a:xfrm>
            <a:off x="4417438" y="4671270"/>
            <a:ext cx="250222" cy="193766"/>
            <a:chOff x="7258050" y="2046822"/>
            <a:chExt cx="302165" cy="235078"/>
          </a:xfrm>
        </p:grpSpPr>
        <p:cxnSp>
          <p:nvCxnSpPr>
            <p:cNvPr id="808" name="Straight Connector 807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9" name="Rectangle 808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0" name="Group 809"/>
          <p:cNvGrpSpPr/>
          <p:nvPr/>
        </p:nvGrpSpPr>
        <p:grpSpPr>
          <a:xfrm>
            <a:off x="4766049" y="4330155"/>
            <a:ext cx="250222" cy="193766"/>
            <a:chOff x="7258050" y="2046822"/>
            <a:chExt cx="302165" cy="235078"/>
          </a:xfrm>
        </p:grpSpPr>
        <p:cxnSp>
          <p:nvCxnSpPr>
            <p:cNvPr id="811" name="Straight Connector 810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2" name="Rectangle 811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3" name="Group 812"/>
          <p:cNvGrpSpPr/>
          <p:nvPr/>
        </p:nvGrpSpPr>
        <p:grpSpPr>
          <a:xfrm>
            <a:off x="4766049" y="4672472"/>
            <a:ext cx="250222" cy="193766"/>
            <a:chOff x="7258050" y="2046822"/>
            <a:chExt cx="302165" cy="235078"/>
          </a:xfrm>
        </p:grpSpPr>
        <p:cxnSp>
          <p:nvCxnSpPr>
            <p:cNvPr id="814" name="Straight Connector 813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5" name="Rectangle 814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6" name="Group 815"/>
          <p:cNvGrpSpPr/>
          <p:nvPr/>
        </p:nvGrpSpPr>
        <p:grpSpPr>
          <a:xfrm>
            <a:off x="4766049" y="5008023"/>
            <a:ext cx="250222" cy="193766"/>
            <a:chOff x="7258050" y="2046822"/>
            <a:chExt cx="302165" cy="235078"/>
          </a:xfrm>
        </p:grpSpPr>
        <p:cxnSp>
          <p:nvCxnSpPr>
            <p:cNvPr id="817" name="Straight Connector 816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8" name="Rectangle 817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9" name="Group 818"/>
          <p:cNvGrpSpPr/>
          <p:nvPr/>
        </p:nvGrpSpPr>
        <p:grpSpPr>
          <a:xfrm>
            <a:off x="4058341" y="4316410"/>
            <a:ext cx="250222" cy="193766"/>
            <a:chOff x="7258050" y="2046822"/>
            <a:chExt cx="302165" cy="235078"/>
          </a:xfrm>
        </p:grpSpPr>
        <p:cxnSp>
          <p:nvCxnSpPr>
            <p:cNvPr id="820" name="Straight Connector 819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1" name="Rectangle 820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2" name="Group 821"/>
          <p:cNvGrpSpPr/>
          <p:nvPr/>
        </p:nvGrpSpPr>
        <p:grpSpPr>
          <a:xfrm>
            <a:off x="4064874" y="4661293"/>
            <a:ext cx="250222" cy="193766"/>
            <a:chOff x="7258050" y="2046822"/>
            <a:chExt cx="302165" cy="235078"/>
          </a:xfrm>
        </p:grpSpPr>
        <p:cxnSp>
          <p:nvCxnSpPr>
            <p:cNvPr id="823" name="Straight Connector 822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4" name="Rectangle 823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5" name="Group 824"/>
          <p:cNvGrpSpPr/>
          <p:nvPr/>
        </p:nvGrpSpPr>
        <p:grpSpPr>
          <a:xfrm>
            <a:off x="4058341" y="5011863"/>
            <a:ext cx="250222" cy="193766"/>
            <a:chOff x="7258050" y="2046822"/>
            <a:chExt cx="302165" cy="235078"/>
          </a:xfrm>
        </p:grpSpPr>
        <p:cxnSp>
          <p:nvCxnSpPr>
            <p:cNvPr id="826" name="Straight Connector 825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7" name="Rectangle 826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28" name="Straight Connector 827"/>
          <p:cNvCxnSpPr/>
          <p:nvPr/>
        </p:nvCxnSpPr>
        <p:spPr>
          <a:xfrm>
            <a:off x="5107089" y="4384392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9" name="Straight Connector 828"/>
          <p:cNvCxnSpPr/>
          <p:nvPr/>
        </p:nvCxnSpPr>
        <p:spPr>
          <a:xfrm>
            <a:off x="5454145" y="4384392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0" name="Straight Connector 829"/>
          <p:cNvCxnSpPr/>
          <p:nvPr/>
        </p:nvCxnSpPr>
        <p:spPr>
          <a:xfrm>
            <a:off x="5107090" y="4384392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1" name="Group 830"/>
          <p:cNvGrpSpPr/>
          <p:nvPr/>
        </p:nvGrpSpPr>
        <p:grpSpPr>
          <a:xfrm>
            <a:off x="5454145" y="4326387"/>
            <a:ext cx="250222" cy="193766"/>
            <a:chOff x="7258050" y="2046822"/>
            <a:chExt cx="302165" cy="235078"/>
          </a:xfrm>
        </p:grpSpPr>
        <p:cxnSp>
          <p:nvCxnSpPr>
            <p:cNvPr id="832" name="Straight Connector 831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3" name="Rectangle 832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4" name="Group 833"/>
          <p:cNvGrpSpPr/>
          <p:nvPr/>
        </p:nvGrpSpPr>
        <p:grpSpPr>
          <a:xfrm>
            <a:off x="5454145" y="5009645"/>
            <a:ext cx="250222" cy="193766"/>
            <a:chOff x="7258050" y="2046822"/>
            <a:chExt cx="302165" cy="235078"/>
          </a:xfrm>
        </p:grpSpPr>
        <p:cxnSp>
          <p:nvCxnSpPr>
            <p:cNvPr id="835" name="Straight Connector 834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6" name="Rectangle 835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7" name="Group 836"/>
          <p:cNvGrpSpPr/>
          <p:nvPr/>
        </p:nvGrpSpPr>
        <p:grpSpPr>
          <a:xfrm>
            <a:off x="5454145" y="4671270"/>
            <a:ext cx="250222" cy="193766"/>
            <a:chOff x="7258050" y="2046822"/>
            <a:chExt cx="302165" cy="235078"/>
          </a:xfrm>
        </p:grpSpPr>
        <p:cxnSp>
          <p:nvCxnSpPr>
            <p:cNvPr id="838" name="Straight Connector 837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9" name="Rectangle 838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0" name="Group 839"/>
          <p:cNvGrpSpPr/>
          <p:nvPr/>
        </p:nvGrpSpPr>
        <p:grpSpPr>
          <a:xfrm>
            <a:off x="5802756" y="4330155"/>
            <a:ext cx="250222" cy="193766"/>
            <a:chOff x="7258050" y="2046822"/>
            <a:chExt cx="302165" cy="235078"/>
          </a:xfrm>
        </p:grpSpPr>
        <p:cxnSp>
          <p:nvCxnSpPr>
            <p:cNvPr id="841" name="Straight Connector 840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2" name="Rectangle 841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3" name="Group 842"/>
          <p:cNvGrpSpPr/>
          <p:nvPr/>
        </p:nvGrpSpPr>
        <p:grpSpPr>
          <a:xfrm>
            <a:off x="5802756" y="4672472"/>
            <a:ext cx="250222" cy="193766"/>
            <a:chOff x="7258050" y="2046822"/>
            <a:chExt cx="302165" cy="235078"/>
          </a:xfrm>
        </p:grpSpPr>
        <p:cxnSp>
          <p:nvCxnSpPr>
            <p:cNvPr id="844" name="Straight Connector 843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5" name="Rectangle 844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6" name="Group 845"/>
          <p:cNvGrpSpPr/>
          <p:nvPr/>
        </p:nvGrpSpPr>
        <p:grpSpPr>
          <a:xfrm>
            <a:off x="5802756" y="5008023"/>
            <a:ext cx="250222" cy="193766"/>
            <a:chOff x="7258050" y="2046822"/>
            <a:chExt cx="302165" cy="235078"/>
          </a:xfrm>
        </p:grpSpPr>
        <p:cxnSp>
          <p:nvCxnSpPr>
            <p:cNvPr id="847" name="Straight Connector 846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8" name="Rectangle 847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9" name="Group 848"/>
          <p:cNvGrpSpPr/>
          <p:nvPr/>
        </p:nvGrpSpPr>
        <p:grpSpPr>
          <a:xfrm>
            <a:off x="5095048" y="4316410"/>
            <a:ext cx="250222" cy="193766"/>
            <a:chOff x="7258050" y="2046822"/>
            <a:chExt cx="302165" cy="235078"/>
          </a:xfrm>
        </p:grpSpPr>
        <p:cxnSp>
          <p:nvCxnSpPr>
            <p:cNvPr id="850" name="Straight Connector 849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1" name="Rectangle 850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2" name="Group 851"/>
          <p:cNvGrpSpPr/>
          <p:nvPr/>
        </p:nvGrpSpPr>
        <p:grpSpPr>
          <a:xfrm>
            <a:off x="5101581" y="4661293"/>
            <a:ext cx="250222" cy="193766"/>
            <a:chOff x="7258050" y="2046822"/>
            <a:chExt cx="302165" cy="235078"/>
          </a:xfrm>
        </p:grpSpPr>
        <p:cxnSp>
          <p:nvCxnSpPr>
            <p:cNvPr id="853" name="Straight Connector 852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4" name="Rectangle 853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5" name="Group 854"/>
          <p:cNvGrpSpPr/>
          <p:nvPr/>
        </p:nvGrpSpPr>
        <p:grpSpPr>
          <a:xfrm>
            <a:off x="5095048" y="5011863"/>
            <a:ext cx="250222" cy="193766"/>
            <a:chOff x="7258050" y="2046822"/>
            <a:chExt cx="302165" cy="235078"/>
          </a:xfrm>
        </p:grpSpPr>
        <p:cxnSp>
          <p:nvCxnSpPr>
            <p:cNvPr id="856" name="Straight Connector 855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7" name="Rectangle 856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94" name="Straight Connector 293"/>
          <p:cNvCxnSpPr/>
          <p:nvPr/>
        </p:nvCxnSpPr>
        <p:spPr>
          <a:xfrm flipV="1">
            <a:off x="4679446" y="1676400"/>
            <a:ext cx="0" cy="1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6" name="TextBox 295"/>
          <p:cNvSpPr txBox="1"/>
          <p:nvPr/>
        </p:nvSpPr>
        <p:spPr>
          <a:xfrm>
            <a:off x="1981200" y="0"/>
            <a:ext cx="425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1F497D"/>
                </a:solidFill>
                <a:latin typeface="Garamond" pitchFamily="18" charset="0"/>
              </a:rPr>
              <a:t>Two clock registers: Example</a:t>
            </a:r>
            <a:endParaRPr lang="en-US" sz="2800" dirty="0">
              <a:solidFill>
                <a:srgbClr val="1F497D"/>
              </a:solidFill>
              <a:latin typeface="Garamond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9" name="TextBox 298"/>
              <p:cNvSpPr txBox="1"/>
              <p:nvPr/>
            </p:nvSpPr>
            <p:spPr>
              <a:xfrm>
                <a:off x="53199" y="838546"/>
                <a:ext cx="3176703" cy="3496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1⊗1⊗</m:t>
                      </m:r>
                      <m:sSubSup>
                        <m:sSubSupPr>
                          <m:ctrlPr>
                            <a:rPr lang="en-US" sz="16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𝑐𝑙𝑜𝑐𝑘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9</m:t>
                          </m:r>
                        </m:sup>
                      </m:sSubSup>
                      <m:r>
                        <a:rPr lang="en-US" sz="1600" b="0" i="1" smtClean="0">
                          <a:latin typeface="Cambria Math"/>
                        </a:rPr>
                        <m:t>+1⊗</m:t>
                      </m:r>
                      <m:sSubSup>
                        <m:sSubSupPr>
                          <m:ctrlPr>
                            <a:rPr lang="en-US" sz="16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𝑐𝑙𝑜𝑐𝑘</m:t>
                          </m:r>
                        </m:sub>
                        <m:sup>
                          <m:r>
                            <a:rPr lang="en-US" sz="1600" i="1">
                              <a:latin typeface="Cambria Math"/>
                            </a:rPr>
                            <m:t>9</m:t>
                          </m:r>
                        </m:sup>
                      </m:sSubSup>
                      <m:r>
                        <a:rPr lang="en-US" sz="1600" b="0" i="1" smtClean="0">
                          <a:latin typeface="Cambria Math"/>
                        </a:rPr>
                        <m:t>⊗1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299" name="TextBox 2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99" y="838546"/>
                <a:ext cx="3176703" cy="349648"/>
              </a:xfrm>
              <a:prstGeom prst="rect">
                <a:avLst/>
              </a:prstGeom>
              <a:blipFill rotWithShape="1">
                <a:blip r:embed="rId3"/>
                <a:stretch>
                  <a:fillRect b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0" name="TextBox 299"/>
              <p:cNvSpPr txBox="1"/>
              <p:nvPr/>
            </p:nvSpPr>
            <p:spPr>
              <a:xfrm>
                <a:off x="3020465" y="849640"/>
                <a:ext cx="171784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/>
                        </a:rPr>
                        <m:t>+1⊗</m:t>
                      </m:r>
                      <m:sSub>
                        <m:sSubPr>
                          <m:ctrlPr>
                            <a:rPr lang="en-US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≥3 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⊗</m:t>
                      </m:r>
                      <m:sSub>
                        <m:sSubPr>
                          <m:ctrlPr>
                            <a:rPr lang="en-US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≤1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300" name="TextBox 2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0465" y="849640"/>
                <a:ext cx="1717843" cy="3385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80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TextBox 360"/>
          <p:cNvSpPr txBox="1"/>
          <p:nvPr/>
        </p:nvSpPr>
        <p:spPr>
          <a:xfrm>
            <a:off x="303649" y="5531173"/>
            <a:ext cx="2537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Zero energy ground states</a:t>
            </a:r>
            <a:endParaRPr lang="en-US" dirty="0">
              <a:solidFill>
                <a:schemeClr val="accent1"/>
              </a:solidFill>
              <a:latin typeface="Garamond" pitchFamily="18" charset="0"/>
            </a:endParaRPr>
          </a:p>
        </p:txBody>
      </p:sp>
      <p:cxnSp>
        <p:nvCxnSpPr>
          <p:cNvPr id="312" name="Straight Connector 311"/>
          <p:cNvCxnSpPr/>
          <p:nvPr/>
        </p:nvCxnSpPr>
        <p:spPr>
          <a:xfrm flipV="1">
            <a:off x="4679446" y="1676400"/>
            <a:ext cx="0" cy="1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/>
          <p:cNvCxnSpPr/>
          <p:nvPr/>
        </p:nvCxnSpPr>
        <p:spPr>
          <a:xfrm>
            <a:off x="3030220" y="2328988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Straight Connector 348"/>
          <p:cNvCxnSpPr/>
          <p:nvPr/>
        </p:nvCxnSpPr>
        <p:spPr>
          <a:xfrm>
            <a:off x="3377276" y="2328988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0" name="Straight Connector 569"/>
          <p:cNvCxnSpPr/>
          <p:nvPr/>
        </p:nvCxnSpPr>
        <p:spPr>
          <a:xfrm>
            <a:off x="3030221" y="2328988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" name="TextBox 572"/>
          <p:cNvSpPr txBox="1"/>
          <p:nvPr/>
        </p:nvSpPr>
        <p:spPr>
          <a:xfrm>
            <a:off x="2846436" y="1914977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574" name="TextBox 573"/>
          <p:cNvSpPr txBox="1"/>
          <p:nvPr/>
        </p:nvSpPr>
        <p:spPr>
          <a:xfrm>
            <a:off x="3198802" y="1914977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</a:t>
            </a:r>
          </a:p>
        </p:txBody>
      </p:sp>
      <p:sp>
        <p:nvSpPr>
          <p:cNvPr id="575" name="TextBox 574"/>
          <p:cNvSpPr txBox="1"/>
          <p:nvPr/>
        </p:nvSpPr>
        <p:spPr>
          <a:xfrm>
            <a:off x="3545858" y="1914977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3</a:t>
            </a:r>
            <a:endParaRPr lang="en-US" sz="1600" dirty="0"/>
          </a:p>
        </p:txBody>
      </p:sp>
      <p:sp>
        <p:nvSpPr>
          <p:cNvPr id="576" name="TextBox 575"/>
          <p:cNvSpPr txBox="1"/>
          <p:nvPr/>
        </p:nvSpPr>
        <p:spPr>
          <a:xfrm>
            <a:off x="3892914" y="1914977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4</a:t>
            </a:r>
          </a:p>
        </p:txBody>
      </p:sp>
      <p:sp>
        <p:nvSpPr>
          <p:cNvPr id="577" name="TextBox 576"/>
          <p:cNvSpPr txBox="1"/>
          <p:nvPr/>
        </p:nvSpPr>
        <p:spPr>
          <a:xfrm>
            <a:off x="4239970" y="1914977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5</a:t>
            </a:r>
            <a:endParaRPr lang="en-US" sz="1600" dirty="0"/>
          </a:p>
        </p:txBody>
      </p:sp>
      <p:sp>
        <p:nvSpPr>
          <p:cNvPr id="578" name="TextBox 577"/>
          <p:cNvSpPr txBox="1"/>
          <p:nvPr/>
        </p:nvSpPr>
        <p:spPr>
          <a:xfrm>
            <a:off x="4640951" y="1914977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6</a:t>
            </a:r>
          </a:p>
        </p:txBody>
      </p:sp>
      <p:sp>
        <p:nvSpPr>
          <p:cNvPr id="579" name="TextBox 578"/>
          <p:cNvSpPr txBox="1"/>
          <p:nvPr/>
        </p:nvSpPr>
        <p:spPr>
          <a:xfrm>
            <a:off x="4934082" y="1914977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7</a:t>
            </a:r>
            <a:endParaRPr lang="en-US" sz="1600" dirty="0"/>
          </a:p>
        </p:txBody>
      </p:sp>
      <p:sp>
        <p:nvSpPr>
          <p:cNvPr id="580" name="TextBox 579"/>
          <p:cNvSpPr txBox="1"/>
          <p:nvPr/>
        </p:nvSpPr>
        <p:spPr>
          <a:xfrm>
            <a:off x="5274828" y="1914977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581" name="TextBox 580"/>
          <p:cNvSpPr txBox="1"/>
          <p:nvPr/>
        </p:nvSpPr>
        <p:spPr>
          <a:xfrm>
            <a:off x="5628194" y="1914977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9</a:t>
            </a:r>
            <a:endParaRPr lang="en-US" sz="1600" dirty="0"/>
          </a:p>
        </p:txBody>
      </p:sp>
      <p:sp>
        <p:nvSpPr>
          <p:cNvPr id="582" name="TextBox 581"/>
          <p:cNvSpPr txBox="1"/>
          <p:nvPr/>
        </p:nvSpPr>
        <p:spPr>
          <a:xfrm>
            <a:off x="2668063" y="2151441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583" name="TextBox 582"/>
          <p:cNvSpPr txBox="1"/>
          <p:nvPr/>
        </p:nvSpPr>
        <p:spPr>
          <a:xfrm>
            <a:off x="2668063" y="2496890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</a:t>
            </a:r>
          </a:p>
        </p:txBody>
      </p:sp>
      <p:sp>
        <p:nvSpPr>
          <p:cNvPr id="584" name="TextBox 583"/>
          <p:cNvSpPr txBox="1"/>
          <p:nvPr/>
        </p:nvSpPr>
        <p:spPr>
          <a:xfrm>
            <a:off x="2668063" y="2847364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3</a:t>
            </a:r>
            <a:endParaRPr lang="en-US" sz="1600" dirty="0"/>
          </a:p>
        </p:txBody>
      </p:sp>
      <p:sp>
        <p:nvSpPr>
          <p:cNvPr id="585" name="TextBox 584"/>
          <p:cNvSpPr txBox="1"/>
          <p:nvPr/>
        </p:nvSpPr>
        <p:spPr>
          <a:xfrm>
            <a:off x="2668063" y="3192812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4</a:t>
            </a:r>
          </a:p>
        </p:txBody>
      </p:sp>
      <p:sp>
        <p:nvSpPr>
          <p:cNvPr id="586" name="TextBox 585"/>
          <p:cNvSpPr txBox="1"/>
          <p:nvPr/>
        </p:nvSpPr>
        <p:spPr>
          <a:xfrm>
            <a:off x="2668063" y="3534493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5</a:t>
            </a:r>
            <a:endParaRPr lang="en-US" sz="1600" dirty="0"/>
          </a:p>
        </p:txBody>
      </p:sp>
      <p:sp>
        <p:nvSpPr>
          <p:cNvPr id="587" name="TextBox 586"/>
          <p:cNvSpPr txBox="1"/>
          <p:nvPr/>
        </p:nvSpPr>
        <p:spPr>
          <a:xfrm>
            <a:off x="2668063" y="3886222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6</a:t>
            </a:r>
          </a:p>
        </p:txBody>
      </p:sp>
      <p:sp>
        <p:nvSpPr>
          <p:cNvPr id="588" name="TextBox 587"/>
          <p:cNvSpPr txBox="1"/>
          <p:nvPr/>
        </p:nvSpPr>
        <p:spPr>
          <a:xfrm>
            <a:off x="2668063" y="4225390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7</a:t>
            </a:r>
            <a:endParaRPr lang="en-US" sz="1600" dirty="0"/>
          </a:p>
        </p:txBody>
      </p:sp>
      <p:sp>
        <p:nvSpPr>
          <p:cNvPr id="589" name="TextBox 588"/>
          <p:cNvSpPr txBox="1"/>
          <p:nvPr/>
        </p:nvSpPr>
        <p:spPr>
          <a:xfrm>
            <a:off x="2668063" y="4577120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590" name="TextBox 589"/>
          <p:cNvSpPr txBox="1"/>
          <p:nvPr/>
        </p:nvSpPr>
        <p:spPr>
          <a:xfrm>
            <a:off x="2668063" y="4912519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9</a:t>
            </a:r>
          </a:p>
        </p:txBody>
      </p:sp>
      <p:grpSp>
        <p:nvGrpSpPr>
          <p:cNvPr id="591" name="Group 590"/>
          <p:cNvGrpSpPr/>
          <p:nvPr/>
        </p:nvGrpSpPr>
        <p:grpSpPr>
          <a:xfrm>
            <a:off x="3377276" y="2270983"/>
            <a:ext cx="250222" cy="193766"/>
            <a:chOff x="7258050" y="2046822"/>
            <a:chExt cx="302165" cy="235078"/>
          </a:xfrm>
        </p:grpSpPr>
        <p:cxnSp>
          <p:nvCxnSpPr>
            <p:cNvPr id="592" name="Straight Connector 591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3" name="Rectangle 592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4" name="Group 593"/>
          <p:cNvGrpSpPr/>
          <p:nvPr/>
        </p:nvGrpSpPr>
        <p:grpSpPr>
          <a:xfrm>
            <a:off x="3377276" y="2954241"/>
            <a:ext cx="250222" cy="193766"/>
            <a:chOff x="7258050" y="2046822"/>
            <a:chExt cx="302165" cy="235078"/>
          </a:xfrm>
        </p:grpSpPr>
        <p:cxnSp>
          <p:nvCxnSpPr>
            <p:cNvPr id="595" name="Straight Connector 594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6" name="Rectangle 595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7" name="Group 596"/>
          <p:cNvGrpSpPr/>
          <p:nvPr/>
        </p:nvGrpSpPr>
        <p:grpSpPr>
          <a:xfrm>
            <a:off x="3377276" y="2615866"/>
            <a:ext cx="250222" cy="193766"/>
            <a:chOff x="7258050" y="2046822"/>
            <a:chExt cx="302165" cy="235078"/>
          </a:xfrm>
        </p:grpSpPr>
        <p:cxnSp>
          <p:nvCxnSpPr>
            <p:cNvPr id="598" name="Straight Connector 597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9" name="Rectangle 598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3" name="Group 602"/>
          <p:cNvGrpSpPr/>
          <p:nvPr/>
        </p:nvGrpSpPr>
        <p:grpSpPr>
          <a:xfrm>
            <a:off x="3725887" y="2617068"/>
            <a:ext cx="250222" cy="193766"/>
            <a:chOff x="7258050" y="2046822"/>
            <a:chExt cx="302165" cy="235078"/>
          </a:xfrm>
        </p:grpSpPr>
        <p:cxnSp>
          <p:nvCxnSpPr>
            <p:cNvPr id="604" name="Straight Connector 603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5" name="Rectangle 604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6" name="Group 605"/>
          <p:cNvGrpSpPr/>
          <p:nvPr/>
        </p:nvGrpSpPr>
        <p:grpSpPr>
          <a:xfrm>
            <a:off x="3725887" y="2952619"/>
            <a:ext cx="250222" cy="193766"/>
            <a:chOff x="7258050" y="2046822"/>
            <a:chExt cx="302165" cy="235078"/>
          </a:xfrm>
        </p:grpSpPr>
        <p:cxnSp>
          <p:nvCxnSpPr>
            <p:cNvPr id="607" name="Straight Connector 606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8" name="Rectangle 607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9" name="Group 608"/>
          <p:cNvGrpSpPr/>
          <p:nvPr/>
        </p:nvGrpSpPr>
        <p:grpSpPr>
          <a:xfrm>
            <a:off x="3018179" y="2261006"/>
            <a:ext cx="250222" cy="193766"/>
            <a:chOff x="7258050" y="2046822"/>
            <a:chExt cx="302165" cy="235078"/>
          </a:xfrm>
        </p:grpSpPr>
        <p:cxnSp>
          <p:nvCxnSpPr>
            <p:cNvPr id="610" name="Straight Connector 609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1" name="Rectangle 610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2" name="Group 611"/>
          <p:cNvGrpSpPr/>
          <p:nvPr/>
        </p:nvGrpSpPr>
        <p:grpSpPr>
          <a:xfrm>
            <a:off x="3024712" y="2605889"/>
            <a:ext cx="250222" cy="193766"/>
            <a:chOff x="7258050" y="2046822"/>
            <a:chExt cx="302165" cy="235078"/>
          </a:xfrm>
        </p:grpSpPr>
        <p:cxnSp>
          <p:nvCxnSpPr>
            <p:cNvPr id="613" name="Straight Connector 612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4" name="Rectangle 613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4" name="Group 623"/>
          <p:cNvGrpSpPr/>
          <p:nvPr/>
        </p:nvGrpSpPr>
        <p:grpSpPr>
          <a:xfrm>
            <a:off x="4390032" y="2963135"/>
            <a:ext cx="250222" cy="193766"/>
            <a:chOff x="7258050" y="2046822"/>
            <a:chExt cx="302165" cy="235078"/>
          </a:xfrm>
        </p:grpSpPr>
        <p:cxnSp>
          <p:nvCxnSpPr>
            <p:cNvPr id="625" name="Straight Connector 624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6" name="Rectangle 625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7" name="Group 626"/>
          <p:cNvGrpSpPr/>
          <p:nvPr/>
        </p:nvGrpSpPr>
        <p:grpSpPr>
          <a:xfrm>
            <a:off x="4390032" y="2624760"/>
            <a:ext cx="250222" cy="193766"/>
            <a:chOff x="7258050" y="2046822"/>
            <a:chExt cx="302165" cy="235078"/>
          </a:xfrm>
        </p:grpSpPr>
        <p:cxnSp>
          <p:nvCxnSpPr>
            <p:cNvPr id="628" name="Straight Connector 627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9" name="Rectangle 628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3" name="Group 632"/>
          <p:cNvGrpSpPr/>
          <p:nvPr/>
        </p:nvGrpSpPr>
        <p:grpSpPr>
          <a:xfrm>
            <a:off x="4738643" y="2625962"/>
            <a:ext cx="250222" cy="193766"/>
            <a:chOff x="7258050" y="2046822"/>
            <a:chExt cx="302165" cy="235078"/>
          </a:xfrm>
        </p:grpSpPr>
        <p:cxnSp>
          <p:nvCxnSpPr>
            <p:cNvPr id="634" name="Straight Connector 633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5" name="Rectangle 634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6" name="Group 635"/>
          <p:cNvGrpSpPr/>
          <p:nvPr/>
        </p:nvGrpSpPr>
        <p:grpSpPr>
          <a:xfrm>
            <a:off x="4738643" y="2961513"/>
            <a:ext cx="250222" cy="193766"/>
            <a:chOff x="7258050" y="2046822"/>
            <a:chExt cx="302165" cy="235078"/>
          </a:xfrm>
        </p:grpSpPr>
        <p:cxnSp>
          <p:nvCxnSpPr>
            <p:cNvPr id="637" name="Straight Connector 636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8" name="Rectangle 637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2" name="Group 641"/>
          <p:cNvGrpSpPr/>
          <p:nvPr/>
        </p:nvGrpSpPr>
        <p:grpSpPr>
          <a:xfrm>
            <a:off x="4037468" y="2614783"/>
            <a:ext cx="250222" cy="193766"/>
            <a:chOff x="7258050" y="2046822"/>
            <a:chExt cx="302165" cy="235078"/>
          </a:xfrm>
        </p:grpSpPr>
        <p:cxnSp>
          <p:nvCxnSpPr>
            <p:cNvPr id="643" name="Straight Connector 642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4" name="Rectangle 643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5" name="Group 644"/>
          <p:cNvGrpSpPr/>
          <p:nvPr/>
        </p:nvGrpSpPr>
        <p:grpSpPr>
          <a:xfrm>
            <a:off x="4030935" y="2965353"/>
            <a:ext cx="250222" cy="193766"/>
            <a:chOff x="7258050" y="2046822"/>
            <a:chExt cx="302165" cy="235078"/>
          </a:xfrm>
        </p:grpSpPr>
        <p:cxnSp>
          <p:nvCxnSpPr>
            <p:cNvPr id="646" name="Straight Connector 645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7" name="Rectangle 646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4" name="Group 653"/>
          <p:cNvGrpSpPr/>
          <p:nvPr/>
        </p:nvGrpSpPr>
        <p:grpSpPr>
          <a:xfrm>
            <a:off x="5426739" y="2963135"/>
            <a:ext cx="250222" cy="193766"/>
            <a:chOff x="7258050" y="2046822"/>
            <a:chExt cx="302165" cy="235078"/>
          </a:xfrm>
        </p:grpSpPr>
        <p:cxnSp>
          <p:nvCxnSpPr>
            <p:cNvPr id="655" name="Straight Connector 654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6" name="Rectangle 655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7" name="Group 656"/>
          <p:cNvGrpSpPr/>
          <p:nvPr/>
        </p:nvGrpSpPr>
        <p:grpSpPr>
          <a:xfrm>
            <a:off x="5426739" y="2624760"/>
            <a:ext cx="250222" cy="193766"/>
            <a:chOff x="7258050" y="2046822"/>
            <a:chExt cx="302165" cy="235078"/>
          </a:xfrm>
        </p:grpSpPr>
        <p:cxnSp>
          <p:nvCxnSpPr>
            <p:cNvPr id="658" name="Straight Connector 657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9" name="Rectangle 658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3" name="Group 662"/>
          <p:cNvGrpSpPr/>
          <p:nvPr/>
        </p:nvGrpSpPr>
        <p:grpSpPr>
          <a:xfrm>
            <a:off x="5775350" y="2625962"/>
            <a:ext cx="250222" cy="193766"/>
            <a:chOff x="7258050" y="2046822"/>
            <a:chExt cx="302165" cy="235078"/>
          </a:xfrm>
        </p:grpSpPr>
        <p:cxnSp>
          <p:nvCxnSpPr>
            <p:cNvPr id="664" name="Straight Connector 663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5" name="Rectangle 664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6" name="Group 665"/>
          <p:cNvGrpSpPr/>
          <p:nvPr/>
        </p:nvGrpSpPr>
        <p:grpSpPr>
          <a:xfrm>
            <a:off x="5775350" y="2961513"/>
            <a:ext cx="250222" cy="193766"/>
            <a:chOff x="7258050" y="2046822"/>
            <a:chExt cx="302165" cy="235078"/>
          </a:xfrm>
        </p:grpSpPr>
        <p:cxnSp>
          <p:nvCxnSpPr>
            <p:cNvPr id="667" name="Straight Connector 666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8" name="Rectangle 667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2" name="Group 671"/>
          <p:cNvGrpSpPr/>
          <p:nvPr/>
        </p:nvGrpSpPr>
        <p:grpSpPr>
          <a:xfrm>
            <a:off x="5074175" y="2614783"/>
            <a:ext cx="250222" cy="193766"/>
            <a:chOff x="7258050" y="2046822"/>
            <a:chExt cx="302165" cy="235078"/>
          </a:xfrm>
        </p:grpSpPr>
        <p:cxnSp>
          <p:nvCxnSpPr>
            <p:cNvPr id="673" name="Straight Connector 672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4" name="Rectangle 673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5" name="Group 674"/>
          <p:cNvGrpSpPr/>
          <p:nvPr/>
        </p:nvGrpSpPr>
        <p:grpSpPr>
          <a:xfrm>
            <a:off x="5067642" y="2965353"/>
            <a:ext cx="250222" cy="193766"/>
            <a:chOff x="7258050" y="2046822"/>
            <a:chExt cx="302165" cy="235078"/>
          </a:xfrm>
        </p:grpSpPr>
        <p:cxnSp>
          <p:nvCxnSpPr>
            <p:cNvPr id="676" name="Straight Connector 675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7" name="Rectangle 676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78" name="Straight Connector 677"/>
          <p:cNvCxnSpPr/>
          <p:nvPr/>
        </p:nvCxnSpPr>
        <p:spPr>
          <a:xfrm>
            <a:off x="3046623" y="3377684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9" name="Straight Connector 678"/>
          <p:cNvCxnSpPr/>
          <p:nvPr/>
        </p:nvCxnSpPr>
        <p:spPr>
          <a:xfrm>
            <a:off x="3393679" y="3377684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0" name="Straight Connector 679"/>
          <p:cNvCxnSpPr/>
          <p:nvPr/>
        </p:nvCxnSpPr>
        <p:spPr>
          <a:xfrm>
            <a:off x="3046624" y="3377684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1" name="Group 680"/>
          <p:cNvGrpSpPr/>
          <p:nvPr/>
        </p:nvGrpSpPr>
        <p:grpSpPr>
          <a:xfrm>
            <a:off x="3393679" y="3319679"/>
            <a:ext cx="250222" cy="193766"/>
            <a:chOff x="7258050" y="2046822"/>
            <a:chExt cx="302165" cy="235078"/>
          </a:xfrm>
        </p:grpSpPr>
        <p:cxnSp>
          <p:nvCxnSpPr>
            <p:cNvPr id="682" name="Straight Connector 681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3" name="Rectangle 682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4" name="Group 683"/>
          <p:cNvGrpSpPr/>
          <p:nvPr/>
        </p:nvGrpSpPr>
        <p:grpSpPr>
          <a:xfrm>
            <a:off x="3393679" y="4002937"/>
            <a:ext cx="250222" cy="193766"/>
            <a:chOff x="7258050" y="2046822"/>
            <a:chExt cx="302165" cy="235078"/>
          </a:xfrm>
        </p:grpSpPr>
        <p:cxnSp>
          <p:nvCxnSpPr>
            <p:cNvPr id="685" name="Straight Connector 684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6" name="Rectangle 685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7" name="Group 686"/>
          <p:cNvGrpSpPr/>
          <p:nvPr/>
        </p:nvGrpSpPr>
        <p:grpSpPr>
          <a:xfrm>
            <a:off x="3393679" y="3664562"/>
            <a:ext cx="250222" cy="193766"/>
            <a:chOff x="7258050" y="2046822"/>
            <a:chExt cx="302165" cy="235078"/>
          </a:xfrm>
        </p:grpSpPr>
        <p:cxnSp>
          <p:nvCxnSpPr>
            <p:cNvPr id="688" name="Straight Connector 687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9" name="Rectangle 688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0" name="Group 689"/>
          <p:cNvGrpSpPr/>
          <p:nvPr/>
        </p:nvGrpSpPr>
        <p:grpSpPr>
          <a:xfrm>
            <a:off x="3742290" y="3323447"/>
            <a:ext cx="250222" cy="193766"/>
            <a:chOff x="7258050" y="2046822"/>
            <a:chExt cx="302165" cy="235078"/>
          </a:xfrm>
        </p:grpSpPr>
        <p:cxnSp>
          <p:nvCxnSpPr>
            <p:cNvPr id="691" name="Straight Connector 690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2" name="Rectangle 691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3" name="Group 692"/>
          <p:cNvGrpSpPr/>
          <p:nvPr/>
        </p:nvGrpSpPr>
        <p:grpSpPr>
          <a:xfrm>
            <a:off x="3742290" y="3665764"/>
            <a:ext cx="250222" cy="193766"/>
            <a:chOff x="7258050" y="2046822"/>
            <a:chExt cx="302165" cy="235078"/>
          </a:xfrm>
        </p:grpSpPr>
        <p:cxnSp>
          <p:nvCxnSpPr>
            <p:cNvPr id="694" name="Straight Connector 693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5" name="Rectangle 694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6" name="Group 695"/>
          <p:cNvGrpSpPr/>
          <p:nvPr/>
        </p:nvGrpSpPr>
        <p:grpSpPr>
          <a:xfrm>
            <a:off x="3742290" y="4001315"/>
            <a:ext cx="250222" cy="193766"/>
            <a:chOff x="7258050" y="2046822"/>
            <a:chExt cx="302165" cy="235078"/>
          </a:xfrm>
        </p:grpSpPr>
        <p:cxnSp>
          <p:nvCxnSpPr>
            <p:cNvPr id="697" name="Straight Connector 696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8" name="Rectangle 697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08" name="Straight Connector 707"/>
          <p:cNvCxnSpPr/>
          <p:nvPr/>
        </p:nvCxnSpPr>
        <p:spPr>
          <a:xfrm>
            <a:off x="4059379" y="3386578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9" name="Straight Connector 708"/>
          <p:cNvCxnSpPr/>
          <p:nvPr/>
        </p:nvCxnSpPr>
        <p:spPr>
          <a:xfrm>
            <a:off x="4406435" y="3386578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0" name="Straight Connector 709"/>
          <p:cNvCxnSpPr/>
          <p:nvPr/>
        </p:nvCxnSpPr>
        <p:spPr>
          <a:xfrm>
            <a:off x="4059380" y="3386578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1" name="Group 710"/>
          <p:cNvGrpSpPr/>
          <p:nvPr/>
        </p:nvGrpSpPr>
        <p:grpSpPr>
          <a:xfrm>
            <a:off x="4406435" y="3328573"/>
            <a:ext cx="250222" cy="193766"/>
            <a:chOff x="7258050" y="2046822"/>
            <a:chExt cx="302165" cy="235078"/>
          </a:xfrm>
        </p:grpSpPr>
        <p:cxnSp>
          <p:nvCxnSpPr>
            <p:cNvPr id="712" name="Straight Connector 711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3" name="Rectangle 712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4" name="Group 713"/>
          <p:cNvGrpSpPr/>
          <p:nvPr/>
        </p:nvGrpSpPr>
        <p:grpSpPr>
          <a:xfrm>
            <a:off x="4406435" y="4011831"/>
            <a:ext cx="250222" cy="193766"/>
            <a:chOff x="7258050" y="2046822"/>
            <a:chExt cx="302165" cy="235078"/>
          </a:xfrm>
        </p:grpSpPr>
        <p:cxnSp>
          <p:nvCxnSpPr>
            <p:cNvPr id="715" name="Straight Connector 714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6" name="Rectangle 715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7" name="Group 716"/>
          <p:cNvGrpSpPr/>
          <p:nvPr/>
        </p:nvGrpSpPr>
        <p:grpSpPr>
          <a:xfrm>
            <a:off x="4406435" y="3673456"/>
            <a:ext cx="250222" cy="193766"/>
            <a:chOff x="7258050" y="2046822"/>
            <a:chExt cx="302165" cy="235078"/>
          </a:xfrm>
        </p:grpSpPr>
        <p:cxnSp>
          <p:nvCxnSpPr>
            <p:cNvPr id="718" name="Straight Connector 717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9" name="Rectangle 718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0" name="Group 719"/>
          <p:cNvGrpSpPr/>
          <p:nvPr/>
        </p:nvGrpSpPr>
        <p:grpSpPr>
          <a:xfrm>
            <a:off x="4755046" y="3332341"/>
            <a:ext cx="250222" cy="193766"/>
            <a:chOff x="7258050" y="2046822"/>
            <a:chExt cx="302165" cy="235078"/>
          </a:xfrm>
        </p:grpSpPr>
        <p:cxnSp>
          <p:nvCxnSpPr>
            <p:cNvPr id="721" name="Straight Connector 720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2" name="Rectangle 721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3" name="Group 722"/>
          <p:cNvGrpSpPr/>
          <p:nvPr/>
        </p:nvGrpSpPr>
        <p:grpSpPr>
          <a:xfrm>
            <a:off x="4755046" y="3674658"/>
            <a:ext cx="250222" cy="193766"/>
            <a:chOff x="7258050" y="2046822"/>
            <a:chExt cx="302165" cy="235078"/>
          </a:xfrm>
        </p:grpSpPr>
        <p:cxnSp>
          <p:nvCxnSpPr>
            <p:cNvPr id="724" name="Straight Connector 723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5" name="Rectangle 724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6" name="Group 725"/>
          <p:cNvGrpSpPr/>
          <p:nvPr/>
        </p:nvGrpSpPr>
        <p:grpSpPr>
          <a:xfrm>
            <a:off x="4755046" y="4010209"/>
            <a:ext cx="250222" cy="193766"/>
            <a:chOff x="7258050" y="2046822"/>
            <a:chExt cx="302165" cy="235078"/>
          </a:xfrm>
        </p:grpSpPr>
        <p:cxnSp>
          <p:nvCxnSpPr>
            <p:cNvPr id="727" name="Straight Connector 726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8" name="Rectangle 727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9" name="Group 728"/>
          <p:cNvGrpSpPr/>
          <p:nvPr/>
        </p:nvGrpSpPr>
        <p:grpSpPr>
          <a:xfrm>
            <a:off x="4047338" y="3318596"/>
            <a:ext cx="250222" cy="193766"/>
            <a:chOff x="7258050" y="2046822"/>
            <a:chExt cx="302165" cy="235078"/>
          </a:xfrm>
        </p:grpSpPr>
        <p:cxnSp>
          <p:nvCxnSpPr>
            <p:cNvPr id="730" name="Straight Connector 729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1" name="Rectangle 730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2" name="Group 731"/>
          <p:cNvGrpSpPr/>
          <p:nvPr/>
        </p:nvGrpSpPr>
        <p:grpSpPr>
          <a:xfrm>
            <a:off x="4053871" y="3663479"/>
            <a:ext cx="250222" cy="193766"/>
            <a:chOff x="7258050" y="2046822"/>
            <a:chExt cx="302165" cy="235078"/>
          </a:xfrm>
        </p:grpSpPr>
        <p:cxnSp>
          <p:nvCxnSpPr>
            <p:cNvPr id="733" name="Straight Connector 732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4" name="Rectangle 733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5" name="Group 734"/>
          <p:cNvGrpSpPr/>
          <p:nvPr/>
        </p:nvGrpSpPr>
        <p:grpSpPr>
          <a:xfrm>
            <a:off x="4047338" y="4014049"/>
            <a:ext cx="250222" cy="193766"/>
            <a:chOff x="7258050" y="2046822"/>
            <a:chExt cx="302165" cy="235078"/>
          </a:xfrm>
        </p:grpSpPr>
        <p:cxnSp>
          <p:nvCxnSpPr>
            <p:cNvPr id="736" name="Straight Connector 735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7" name="Rectangle 736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38" name="Straight Connector 737"/>
          <p:cNvCxnSpPr/>
          <p:nvPr/>
        </p:nvCxnSpPr>
        <p:spPr>
          <a:xfrm>
            <a:off x="5096086" y="3386578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9" name="Straight Connector 738"/>
          <p:cNvCxnSpPr/>
          <p:nvPr/>
        </p:nvCxnSpPr>
        <p:spPr>
          <a:xfrm>
            <a:off x="5443142" y="3386578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0" name="Straight Connector 739"/>
          <p:cNvCxnSpPr/>
          <p:nvPr/>
        </p:nvCxnSpPr>
        <p:spPr>
          <a:xfrm>
            <a:off x="5096087" y="3386578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1" name="Group 740"/>
          <p:cNvGrpSpPr/>
          <p:nvPr/>
        </p:nvGrpSpPr>
        <p:grpSpPr>
          <a:xfrm>
            <a:off x="5443142" y="3328573"/>
            <a:ext cx="250222" cy="193766"/>
            <a:chOff x="7258050" y="2046822"/>
            <a:chExt cx="302165" cy="235078"/>
          </a:xfrm>
        </p:grpSpPr>
        <p:cxnSp>
          <p:nvCxnSpPr>
            <p:cNvPr id="742" name="Straight Connector 741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3" name="Rectangle 742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4" name="Group 743"/>
          <p:cNvGrpSpPr/>
          <p:nvPr/>
        </p:nvGrpSpPr>
        <p:grpSpPr>
          <a:xfrm>
            <a:off x="5443142" y="4011831"/>
            <a:ext cx="250222" cy="193766"/>
            <a:chOff x="7258050" y="2046822"/>
            <a:chExt cx="302165" cy="235078"/>
          </a:xfrm>
        </p:grpSpPr>
        <p:cxnSp>
          <p:nvCxnSpPr>
            <p:cNvPr id="745" name="Straight Connector 744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6" name="Rectangle 745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7" name="Group 746"/>
          <p:cNvGrpSpPr/>
          <p:nvPr/>
        </p:nvGrpSpPr>
        <p:grpSpPr>
          <a:xfrm>
            <a:off x="5443142" y="3673456"/>
            <a:ext cx="250222" cy="193766"/>
            <a:chOff x="7258050" y="2046822"/>
            <a:chExt cx="302165" cy="235078"/>
          </a:xfrm>
        </p:grpSpPr>
        <p:cxnSp>
          <p:nvCxnSpPr>
            <p:cNvPr id="748" name="Straight Connector 747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9" name="Rectangle 748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0" name="Group 749"/>
          <p:cNvGrpSpPr/>
          <p:nvPr/>
        </p:nvGrpSpPr>
        <p:grpSpPr>
          <a:xfrm>
            <a:off x="5791753" y="3332341"/>
            <a:ext cx="250222" cy="193766"/>
            <a:chOff x="7258050" y="2046822"/>
            <a:chExt cx="302165" cy="235078"/>
          </a:xfrm>
        </p:grpSpPr>
        <p:cxnSp>
          <p:nvCxnSpPr>
            <p:cNvPr id="751" name="Straight Connector 750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2" name="Rectangle 751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3" name="Group 752"/>
          <p:cNvGrpSpPr/>
          <p:nvPr/>
        </p:nvGrpSpPr>
        <p:grpSpPr>
          <a:xfrm>
            <a:off x="5791753" y="3674658"/>
            <a:ext cx="250222" cy="193766"/>
            <a:chOff x="7258050" y="2046822"/>
            <a:chExt cx="302165" cy="235078"/>
          </a:xfrm>
        </p:grpSpPr>
        <p:cxnSp>
          <p:nvCxnSpPr>
            <p:cNvPr id="754" name="Straight Connector 753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5" name="Rectangle 754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6" name="Group 755"/>
          <p:cNvGrpSpPr/>
          <p:nvPr/>
        </p:nvGrpSpPr>
        <p:grpSpPr>
          <a:xfrm>
            <a:off x="5791753" y="4010209"/>
            <a:ext cx="250222" cy="193766"/>
            <a:chOff x="7258050" y="2046822"/>
            <a:chExt cx="302165" cy="235078"/>
          </a:xfrm>
        </p:grpSpPr>
        <p:cxnSp>
          <p:nvCxnSpPr>
            <p:cNvPr id="757" name="Straight Connector 756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8" name="Rectangle 757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9" name="Group 758"/>
          <p:cNvGrpSpPr/>
          <p:nvPr/>
        </p:nvGrpSpPr>
        <p:grpSpPr>
          <a:xfrm>
            <a:off x="5084045" y="3318596"/>
            <a:ext cx="250222" cy="193766"/>
            <a:chOff x="7258050" y="2046822"/>
            <a:chExt cx="302165" cy="235078"/>
          </a:xfrm>
        </p:grpSpPr>
        <p:cxnSp>
          <p:nvCxnSpPr>
            <p:cNvPr id="760" name="Straight Connector 759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1" name="Rectangle 760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2" name="Group 761"/>
          <p:cNvGrpSpPr/>
          <p:nvPr/>
        </p:nvGrpSpPr>
        <p:grpSpPr>
          <a:xfrm>
            <a:off x="5090578" y="3663479"/>
            <a:ext cx="250222" cy="193766"/>
            <a:chOff x="7258050" y="2046822"/>
            <a:chExt cx="302165" cy="235078"/>
          </a:xfrm>
        </p:grpSpPr>
        <p:cxnSp>
          <p:nvCxnSpPr>
            <p:cNvPr id="763" name="Straight Connector 762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4" name="Rectangle 763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5" name="Group 764"/>
          <p:cNvGrpSpPr/>
          <p:nvPr/>
        </p:nvGrpSpPr>
        <p:grpSpPr>
          <a:xfrm>
            <a:off x="5084045" y="4014049"/>
            <a:ext cx="250222" cy="193766"/>
            <a:chOff x="7258050" y="2046822"/>
            <a:chExt cx="302165" cy="235078"/>
          </a:xfrm>
        </p:grpSpPr>
        <p:cxnSp>
          <p:nvCxnSpPr>
            <p:cNvPr id="766" name="Straight Connector 765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7" name="Rectangle 766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68" name="Straight Connector 767"/>
          <p:cNvCxnSpPr/>
          <p:nvPr/>
        </p:nvCxnSpPr>
        <p:spPr>
          <a:xfrm>
            <a:off x="3057626" y="4375498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9" name="Straight Connector 768"/>
          <p:cNvCxnSpPr/>
          <p:nvPr/>
        </p:nvCxnSpPr>
        <p:spPr>
          <a:xfrm>
            <a:off x="3404682" y="4375498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0" name="Straight Connector 769"/>
          <p:cNvCxnSpPr/>
          <p:nvPr/>
        </p:nvCxnSpPr>
        <p:spPr>
          <a:xfrm>
            <a:off x="3057627" y="4375498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1" name="Group 770"/>
          <p:cNvGrpSpPr/>
          <p:nvPr/>
        </p:nvGrpSpPr>
        <p:grpSpPr>
          <a:xfrm>
            <a:off x="3404682" y="4317493"/>
            <a:ext cx="250222" cy="193766"/>
            <a:chOff x="7258050" y="2046822"/>
            <a:chExt cx="302165" cy="235078"/>
          </a:xfrm>
        </p:grpSpPr>
        <p:cxnSp>
          <p:nvCxnSpPr>
            <p:cNvPr id="772" name="Straight Connector 771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3" name="Rectangle 772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4" name="Group 773"/>
          <p:cNvGrpSpPr/>
          <p:nvPr/>
        </p:nvGrpSpPr>
        <p:grpSpPr>
          <a:xfrm>
            <a:off x="3404682" y="5000751"/>
            <a:ext cx="250222" cy="193766"/>
            <a:chOff x="7258050" y="2046822"/>
            <a:chExt cx="302165" cy="235078"/>
          </a:xfrm>
        </p:grpSpPr>
        <p:cxnSp>
          <p:nvCxnSpPr>
            <p:cNvPr id="775" name="Straight Connector 774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6" name="Rectangle 775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7" name="Group 776"/>
          <p:cNvGrpSpPr/>
          <p:nvPr/>
        </p:nvGrpSpPr>
        <p:grpSpPr>
          <a:xfrm>
            <a:off x="3404682" y="4662376"/>
            <a:ext cx="250222" cy="193766"/>
            <a:chOff x="7258050" y="2046822"/>
            <a:chExt cx="302165" cy="235078"/>
          </a:xfrm>
        </p:grpSpPr>
        <p:cxnSp>
          <p:nvCxnSpPr>
            <p:cNvPr id="778" name="Straight Connector 777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9" name="Rectangle 778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0" name="Group 779"/>
          <p:cNvGrpSpPr/>
          <p:nvPr/>
        </p:nvGrpSpPr>
        <p:grpSpPr>
          <a:xfrm>
            <a:off x="3753293" y="4321261"/>
            <a:ext cx="250222" cy="193766"/>
            <a:chOff x="7258050" y="2046822"/>
            <a:chExt cx="302165" cy="235078"/>
          </a:xfrm>
        </p:grpSpPr>
        <p:cxnSp>
          <p:nvCxnSpPr>
            <p:cNvPr id="781" name="Straight Connector 780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2" name="Rectangle 781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3" name="Group 782"/>
          <p:cNvGrpSpPr/>
          <p:nvPr/>
        </p:nvGrpSpPr>
        <p:grpSpPr>
          <a:xfrm>
            <a:off x="3753293" y="4663578"/>
            <a:ext cx="250222" cy="193766"/>
            <a:chOff x="7258050" y="2046822"/>
            <a:chExt cx="302165" cy="235078"/>
          </a:xfrm>
        </p:grpSpPr>
        <p:cxnSp>
          <p:nvCxnSpPr>
            <p:cNvPr id="784" name="Straight Connector 783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5" name="Rectangle 784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6" name="Group 785"/>
          <p:cNvGrpSpPr/>
          <p:nvPr/>
        </p:nvGrpSpPr>
        <p:grpSpPr>
          <a:xfrm>
            <a:off x="3753293" y="4999129"/>
            <a:ext cx="250222" cy="193766"/>
            <a:chOff x="7258050" y="2046822"/>
            <a:chExt cx="302165" cy="235078"/>
          </a:xfrm>
        </p:grpSpPr>
        <p:cxnSp>
          <p:nvCxnSpPr>
            <p:cNvPr id="787" name="Straight Connector 786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8" name="Rectangle 787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98" name="Straight Connector 797"/>
          <p:cNvCxnSpPr/>
          <p:nvPr/>
        </p:nvCxnSpPr>
        <p:spPr>
          <a:xfrm>
            <a:off x="4070382" y="4384392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9" name="Straight Connector 798"/>
          <p:cNvCxnSpPr/>
          <p:nvPr/>
        </p:nvCxnSpPr>
        <p:spPr>
          <a:xfrm>
            <a:off x="4417438" y="4384392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0" name="Straight Connector 799"/>
          <p:cNvCxnSpPr/>
          <p:nvPr/>
        </p:nvCxnSpPr>
        <p:spPr>
          <a:xfrm>
            <a:off x="4070383" y="4384392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1" name="Group 800"/>
          <p:cNvGrpSpPr/>
          <p:nvPr/>
        </p:nvGrpSpPr>
        <p:grpSpPr>
          <a:xfrm>
            <a:off x="4417438" y="4326387"/>
            <a:ext cx="250222" cy="193766"/>
            <a:chOff x="7258050" y="2046822"/>
            <a:chExt cx="302165" cy="235078"/>
          </a:xfrm>
        </p:grpSpPr>
        <p:cxnSp>
          <p:nvCxnSpPr>
            <p:cNvPr id="802" name="Straight Connector 801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3" name="Rectangle 802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4" name="Group 803"/>
          <p:cNvGrpSpPr/>
          <p:nvPr/>
        </p:nvGrpSpPr>
        <p:grpSpPr>
          <a:xfrm>
            <a:off x="4417438" y="5009645"/>
            <a:ext cx="250222" cy="193766"/>
            <a:chOff x="7258050" y="2046822"/>
            <a:chExt cx="302165" cy="235078"/>
          </a:xfrm>
        </p:grpSpPr>
        <p:cxnSp>
          <p:nvCxnSpPr>
            <p:cNvPr id="805" name="Straight Connector 804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6" name="Rectangle 805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7" name="Group 806"/>
          <p:cNvGrpSpPr/>
          <p:nvPr/>
        </p:nvGrpSpPr>
        <p:grpSpPr>
          <a:xfrm>
            <a:off x="4417438" y="4671270"/>
            <a:ext cx="250222" cy="193766"/>
            <a:chOff x="7258050" y="2046822"/>
            <a:chExt cx="302165" cy="235078"/>
          </a:xfrm>
        </p:grpSpPr>
        <p:cxnSp>
          <p:nvCxnSpPr>
            <p:cNvPr id="808" name="Straight Connector 807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9" name="Rectangle 808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0" name="Group 809"/>
          <p:cNvGrpSpPr/>
          <p:nvPr/>
        </p:nvGrpSpPr>
        <p:grpSpPr>
          <a:xfrm>
            <a:off x="4766049" y="4330155"/>
            <a:ext cx="250222" cy="193766"/>
            <a:chOff x="7258050" y="2046822"/>
            <a:chExt cx="302165" cy="235078"/>
          </a:xfrm>
        </p:grpSpPr>
        <p:cxnSp>
          <p:nvCxnSpPr>
            <p:cNvPr id="811" name="Straight Connector 810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2" name="Rectangle 811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3" name="Group 812"/>
          <p:cNvGrpSpPr/>
          <p:nvPr/>
        </p:nvGrpSpPr>
        <p:grpSpPr>
          <a:xfrm>
            <a:off x="4766049" y="4672472"/>
            <a:ext cx="250222" cy="193766"/>
            <a:chOff x="7258050" y="2046822"/>
            <a:chExt cx="302165" cy="235078"/>
          </a:xfrm>
        </p:grpSpPr>
        <p:cxnSp>
          <p:nvCxnSpPr>
            <p:cNvPr id="814" name="Straight Connector 813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5" name="Rectangle 814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6" name="Group 815"/>
          <p:cNvGrpSpPr/>
          <p:nvPr/>
        </p:nvGrpSpPr>
        <p:grpSpPr>
          <a:xfrm>
            <a:off x="4766049" y="5008023"/>
            <a:ext cx="250222" cy="193766"/>
            <a:chOff x="7258050" y="2046822"/>
            <a:chExt cx="302165" cy="235078"/>
          </a:xfrm>
        </p:grpSpPr>
        <p:cxnSp>
          <p:nvCxnSpPr>
            <p:cNvPr id="817" name="Straight Connector 816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8" name="Rectangle 817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9" name="Group 818"/>
          <p:cNvGrpSpPr/>
          <p:nvPr/>
        </p:nvGrpSpPr>
        <p:grpSpPr>
          <a:xfrm>
            <a:off x="4058341" y="4316410"/>
            <a:ext cx="250222" cy="193766"/>
            <a:chOff x="7258050" y="2046822"/>
            <a:chExt cx="302165" cy="235078"/>
          </a:xfrm>
        </p:grpSpPr>
        <p:cxnSp>
          <p:nvCxnSpPr>
            <p:cNvPr id="820" name="Straight Connector 819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1" name="Rectangle 820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2" name="Group 821"/>
          <p:cNvGrpSpPr/>
          <p:nvPr/>
        </p:nvGrpSpPr>
        <p:grpSpPr>
          <a:xfrm>
            <a:off x="4064874" y="4661293"/>
            <a:ext cx="250222" cy="193766"/>
            <a:chOff x="7258050" y="2046822"/>
            <a:chExt cx="302165" cy="235078"/>
          </a:xfrm>
        </p:grpSpPr>
        <p:cxnSp>
          <p:nvCxnSpPr>
            <p:cNvPr id="823" name="Straight Connector 822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4" name="Rectangle 823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5" name="Group 824"/>
          <p:cNvGrpSpPr/>
          <p:nvPr/>
        </p:nvGrpSpPr>
        <p:grpSpPr>
          <a:xfrm>
            <a:off x="4058341" y="5011863"/>
            <a:ext cx="250222" cy="193766"/>
            <a:chOff x="7258050" y="2046822"/>
            <a:chExt cx="302165" cy="235078"/>
          </a:xfrm>
        </p:grpSpPr>
        <p:cxnSp>
          <p:nvCxnSpPr>
            <p:cNvPr id="826" name="Straight Connector 825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7" name="Rectangle 826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28" name="Straight Connector 827"/>
          <p:cNvCxnSpPr/>
          <p:nvPr/>
        </p:nvCxnSpPr>
        <p:spPr>
          <a:xfrm>
            <a:off x="5107089" y="4384392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9" name="Straight Connector 828"/>
          <p:cNvCxnSpPr/>
          <p:nvPr/>
        </p:nvCxnSpPr>
        <p:spPr>
          <a:xfrm>
            <a:off x="5454145" y="4384392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0" name="Straight Connector 829"/>
          <p:cNvCxnSpPr/>
          <p:nvPr/>
        </p:nvCxnSpPr>
        <p:spPr>
          <a:xfrm>
            <a:off x="5107090" y="4384392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1" name="Group 830"/>
          <p:cNvGrpSpPr/>
          <p:nvPr/>
        </p:nvGrpSpPr>
        <p:grpSpPr>
          <a:xfrm>
            <a:off x="5454145" y="4326387"/>
            <a:ext cx="250222" cy="193766"/>
            <a:chOff x="7258050" y="2046822"/>
            <a:chExt cx="302165" cy="235078"/>
          </a:xfrm>
        </p:grpSpPr>
        <p:cxnSp>
          <p:nvCxnSpPr>
            <p:cNvPr id="832" name="Straight Connector 831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3" name="Rectangle 832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4" name="Group 833"/>
          <p:cNvGrpSpPr/>
          <p:nvPr/>
        </p:nvGrpSpPr>
        <p:grpSpPr>
          <a:xfrm>
            <a:off x="5454145" y="5009645"/>
            <a:ext cx="250222" cy="193766"/>
            <a:chOff x="7258050" y="2046822"/>
            <a:chExt cx="302165" cy="235078"/>
          </a:xfrm>
        </p:grpSpPr>
        <p:cxnSp>
          <p:nvCxnSpPr>
            <p:cNvPr id="835" name="Straight Connector 834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6" name="Rectangle 835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7" name="Group 836"/>
          <p:cNvGrpSpPr/>
          <p:nvPr/>
        </p:nvGrpSpPr>
        <p:grpSpPr>
          <a:xfrm>
            <a:off x="5454145" y="4671270"/>
            <a:ext cx="250222" cy="193766"/>
            <a:chOff x="7258050" y="2046822"/>
            <a:chExt cx="302165" cy="235078"/>
          </a:xfrm>
        </p:grpSpPr>
        <p:cxnSp>
          <p:nvCxnSpPr>
            <p:cNvPr id="838" name="Straight Connector 837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9" name="Rectangle 838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0" name="Group 839"/>
          <p:cNvGrpSpPr/>
          <p:nvPr/>
        </p:nvGrpSpPr>
        <p:grpSpPr>
          <a:xfrm>
            <a:off x="5802756" y="4330155"/>
            <a:ext cx="250222" cy="193766"/>
            <a:chOff x="7258050" y="2046822"/>
            <a:chExt cx="302165" cy="235078"/>
          </a:xfrm>
        </p:grpSpPr>
        <p:cxnSp>
          <p:nvCxnSpPr>
            <p:cNvPr id="841" name="Straight Connector 840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2" name="Rectangle 841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3" name="Group 842"/>
          <p:cNvGrpSpPr/>
          <p:nvPr/>
        </p:nvGrpSpPr>
        <p:grpSpPr>
          <a:xfrm>
            <a:off x="5802756" y="4672472"/>
            <a:ext cx="250222" cy="193766"/>
            <a:chOff x="7258050" y="2046822"/>
            <a:chExt cx="302165" cy="235078"/>
          </a:xfrm>
        </p:grpSpPr>
        <p:cxnSp>
          <p:nvCxnSpPr>
            <p:cNvPr id="844" name="Straight Connector 843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5" name="Rectangle 844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6" name="Group 845"/>
          <p:cNvGrpSpPr/>
          <p:nvPr/>
        </p:nvGrpSpPr>
        <p:grpSpPr>
          <a:xfrm>
            <a:off x="5802756" y="5008023"/>
            <a:ext cx="250222" cy="193766"/>
            <a:chOff x="7258050" y="2046822"/>
            <a:chExt cx="302165" cy="235078"/>
          </a:xfrm>
        </p:grpSpPr>
        <p:cxnSp>
          <p:nvCxnSpPr>
            <p:cNvPr id="847" name="Straight Connector 846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8" name="Rectangle 847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9" name="Group 848"/>
          <p:cNvGrpSpPr/>
          <p:nvPr/>
        </p:nvGrpSpPr>
        <p:grpSpPr>
          <a:xfrm>
            <a:off x="5095048" y="4316410"/>
            <a:ext cx="250222" cy="193766"/>
            <a:chOff x="7258050" y="2046822"/>
            <a:chExt cx="302165" cy="235078"/>
          </a:xfrm>
        </p:grpSpPr>
        <p:cxnSp>
          <p:nvCxnSpPr>
            <p:cNvPr id="850" name="Straight Connector 849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1" name="Rectangle 850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2" name="Group 851"/>
          <p:cNvGrpSpPr/>
          <p:nvPr/>
        </p:nvGrpSpPr>
        <p:grpSpPr>
          <a:xfrm>
            <a:off x="5101581" y="4661293"/>
            <a:ext cx="250222" cy="193766"/>
            <a:chOff x="7258050" y="2046822"/>
            <a:chExt cx="302165" cy="235078"/>
          </a:xfrm>
        </p:grpSpPr>
        <p:cxnSp>
          <p:nvCxnSpPr>
            <p:cNvPr id="853" name="Straight Connector 852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4" name="Rectangle 853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5" name="Group 854"/>
          <p:cNvGrpSpPr/>
          <p:nvPr/>
        </p:nvGrpSpPr>
        <p:grpSpPr>
          <a:xfrm>
            <a:off x="5095048" y="5011863"/>
            <a:ext cx="250222" cy="193766"/>
            <a:chOff x="7258050" y="2046822"/>
            <a:chExt cx="302165" cy="235078"/>
          </a:xfrm>
        </p:grpSpPr>
        <p:cxnSp>
          <p:nvCxnSpPr>
            <p:cNvPr id="856" name="Straight Connector 855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7" name="Rectangle 856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67" name="TextBox 266"/>
              <p:cNvSpPr txBox="1"/>
              <p:nvPr/>
            </p:nvSpPr>
            <p:spPr>
              <a:xfrm>
                <a:off x="738851" y="5913205"/>
                <a:ext cx="4991559" cy="4113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〉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𝜙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𝑎𝑏</m:t>
                        </m:r>
                      </m:sub>
                    </m:sSub>
                    <m:d>
                      <m:dPr>
                        <m:begChr m:val="|"/>
                        <m:endChr m:val="〉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d>
                      <m:dPr>
                        <m:begChr m:val="|"/>
                        <m:endChr m:val="〉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      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latin typeface="Garamond" pitchFamily="18" charset="0"/>
                  </a:rPr>
                  <a:t>is a vertex in the above graph</a:t>
                </a:r>
                <a:endParaRPr lang="en-US" dirty="0">
                  <a:latin typeface="Garamond" pitchFamily="18" charset="0"/>
                </a:endParaRPr>
              </a:p>
            </p:txBody>
          </p:sp>
        </mc:Choice>
        <mc:Fallback>
          <p:sp>
            <p:nvSpPr>
              <p:cNvPr id="267" name="TextBox 2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851" y="5913205"/>
                <a:ext cx="4991559" cy="411395"/>
              </a:xfrm>
              <a:prstGeom prst="rect">
                <a:avLst/>
              </a:prstGeom>
              <a:blipFill rotWithShape="1">
                <a:blip r:embed="rId2"/>
                <a:stretch>
                  <a:fillRect b="-19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8" name="Straight Connector 267"/>
          <p:cNvCxnSpPr/>
          <p:nvPr/>
        </p:nvCxnSpPr>
        <p:spPr>
          <a:xfrm flipV="1">
            <a:off x="4679446" y="1676400"/>
            <a:ext cx="0" cy="1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0" name="TextBox 269"/>
          <p:cNvSpPr txBox="1"/>
          <p:nvPr/>
        </p:nvSpPr>
        <p:spPr>
          <a:xfrm>
            <a:off x="1981200" y="0"/>
            <a:ext cx="425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1F497D"/>
                </a:solidFill>
                <a:latin typeface="Garamond" pitchFamily="18" charset="0"/>
              </a:rPr>
              <a:t>Two clock registers: Example</a:t>
            </a:r>
            <a:endParaRPr lang="en-US" sz="2800" dirty="0">
              <a:solidFill>
                <a:srgbClr val="1F497D"/>
              </a:solidFill>
              <a:latin typeface="Garamond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4545976" y="849640"/>
                <a:ext cx="171784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/>
                        </a:rPr>
                        <m:t>+1⊗</m:t>
                      </m:r>
                      <m:sSub>
                        <m:sSubPr>
                          <m:ctrlPr>
                            <a:rPr lang="en-US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≤1</m:t>
                          </m:r>
                          <m:r>
                            <a:rPr lang="en-US" sz="1600" i="1">
                              <a:latin typeface="Cambria Math"/>
                            </a:rPr>
                            <m:t> 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⊗</m:t>
                      </m:r>
                      <m:sSub>
                        <m:sSubPr>
                          <m:ctrlPr>
                            <a:rPr lang="en-US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≥3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976" y="849640"/>
                <a:ext cx="1717843" cy="3385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4" name="TextBox 273"/>
              <p:cNvSpPr txBox="1"/>
              <p:nvPr/>
            </p:nvSpPr>
            <p:spPr>
              <a:xfrm>
                <a:off x="3020465" y="849640"/>
                <a:ext cx="171784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/>
                        </a:rPr>
                        <m:t>+1⊗</m:t>
                      </m:r>
                      <m:sSub>
                        <m:sSubPr>
                          <m:ctrlPr>
                            <a:rPr lang="en-US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≥3 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⊗</m:t>
                      </m:r>
                      <m:sSub>
                        <m:sSubPr>
                          <m:ctrlPr>
                            <a:rPr lang="en-US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≤1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274" name="TextBox 2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0465" y="849640"/>
                <a:ext cx="1717843" cy="3385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5" name="TextBox 274"/>
              <p:cNvSpPr txBox="1"/>
              <p:nvPr/>
            </p:nvSpPr>
            <p:spPr>
              <a:xfrm>
                <a:off x="53199" y="838546"/>
                <a:ext cx="3176703" cy="3496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1⊗1⊗</m:t>
                      </m:r>
                      <m:sSubSup>
                        <m:sSubSupPr>
                          <m:ctrlPr>
                            <a:rPr lang="en-US" sz="16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𝑐𝑙𝑜𝑐𝑘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9</m:t>
                          </m:r>
                        </m:sup>
                      </m:sSubSup>
                      <m:r>
                        <a:rPr lang="en-US" sz="1600" b="0" i="1" smtClean="0">
                          <a:latin typeface="Cambria Math"/>
                        </a:rPr>
                        <m:t>+1⊗</m:t>
                      </m:r>
                      <m:sSubSup>
                        <m:sSubSupPr>
                          <m:ctrlPr>
                            <a:rPr lang="en-US" sz="16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𝑐𝑙𝑜𝑐𝑘</m:t>
                          </m:r>
                        </m:sub>
                        <m:sup>
                          <m:r>
                            <a:rPr lang="en-US" sz="1600" i="1">
                              <a:latin typeface="Cambria Math"/>
                            </a:rPr>
                            <m:t>9</m:t>
                          </m:r>
                        </m:sup>
                      </m:sSubSup>
                      <m:r>
                        <a:rPr lang="en-US" sz="1600" b="0" i="1" smtClean="0">
                          <a:latin typeface="Cambria Math"/>
                        </a:rPr>
                        <m:t>⊗1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275" name="TextBox 2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99" y="838546"/>
                <a:ext cx="3176703" cy="349648"/>
              </a:xfrm>
              <a:prstGeom prst="rect">
                <a:avLst/>
              </a:prstGeom>
              <a:blipFill rotWithShape="1">
                <a:blip r:embed="rId5"/>
                <a:stretch>
                  <a:fillRect b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265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2" name="Straight Connector 311"/>
          <p:cNvCxnSpPr/>
          <p:nvPr/>
        </p:nvCxnSpPr>
        <p:spPr>
          <a:xfrm flipV="1">
            <a:off x="4679446" y="1676400"/>
            <a:ext cx="0" cy="1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/>
          <p:cNvCxnSpPr/>
          <p:nvPr/>
        </p:nvCxnSpPr>
        <p:spPr>
          <a:xfrm>
            <a:off x="3030220" y="2328988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Straight Connector 348"/>
          <p:cNvCxnSpPr/>
          <p:nvPr/>
        </p:nvCxnSpPr>
        <p:spPr>
          <a:xfrm>
            <a:off x="3377276" y="2328988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0" name="Straight Connector 569"/>
          <p:cNvCxnSpPr/>
          <p:nvPr/>
        </p:nvCxnSpPr>
        <p:spPr>
          <a:xfrm>
            <a:off x="3030221" y="2328988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" name="TextBox 572"/>
          <p:cNvSpPr txBox="1"/>
          <p:nvPr/>
        </p:nvSpPr>
        <p:spPr>
          <a:xfrm>
            <a:off x="2846436" y="1914977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574" name="TextBox 573"/>
          <p:cNvSpPr txBox="1"/>
          <p:nvPr/>
        </p:nvSpPr>
        <p:spPr>
          <a:xfrm>
            <a:off x="3198802" y="1914977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</a:t>
            </a:r>
          </a:p>
        </p:txBody>
      </p:sp>
      <p:sp>
        <p:nvSpPr>
          <p:cNvPr id="575" name="TextBox 574"/>
          <p:cNvSpPr txBox="1"/>
          <p:nvPr/>
        </p:nvSpPr>
        <p:spPr>
          <a:xfrm>
            <a:off x="3545858" y="1914977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3</a:t>
            </a:r>
            <a:endParaRPr lang="en-US" sz="1600" dirty="0"/>
          </a:p>
        </p:txBody>
      </p:sp>
      <p:sp>
        <p:nvSpPr>
          <p:cNvPr id="576" name="TextBox 575"/>
          <p:cNvSpPr txBox="1"/>
          <p:nvPr/>
        </p:nvSpPr>
        <p:spPr>
          <a:xfrm>
            <a:off x="3892914" y="1914977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4</a:t>
            </a:r>
          </a:p>
        </p:txBody>
      </p:sp>
      <p:sp>
        <p:nvSpPr>
          <p:cNvPr id="577" name="TextBox 576"/>
          <p:cNvSpPr txBox="1"/>
          <p:nvPr/>
        </p:nvSpPr>
        <p:spPr>
          <a:xfrm>
            <a:off x="4239970" y="1914977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5</a:t>
            </a:r>
            <a:endParaRPr lang="en-US" sz="1600" dirty="0"/>
          </a:p>
        </p:txBody>
      </p:sp>
      <p:sp>
        <p:nvSpPr>
          <p:cNvPr id="578" name="TextBox 577"/>
          <p:cNvSpPr txBox="1"/>
          <p:nvPr/>
        </p:nvSpPr>
        <p:spPr>
          <a:xfrm>
            <a:off x="4640951" y="1914977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6</a:t>
            </a:r>
          </a:p>
        </p:txBody>
      </p:sp>
      <p:sp>
        <p:nvSpPr>
          <p:cNvPr id="579" name="TextBox 578"/>
          <p:cNvSpPr txBox="1"/>
          <p:nvPr/>
        </p:nvSpPr>
        <p:spPr>
          <a:xfrm>
            <a:off x="4934082" y="1914977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7</a:t>
            </a:r>
            <a:endParaRPr lang="en-US" sz="1600" dirty="0"/>
          </a:p>
        </p:txBody>
      </p:sp>
      <p:sp>
        <p:nvSpPr>
          <p:cNvPr id="580" name="TextBox 579"/>
          <p:cNvSpPr txBox="1"/>
          <p:nvPr/>
        </p:nvSpPr>
        <p:spPr>
          <a:xfrm>
            <a:off x="5274828" y="1914977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581" name="TextBox 580"/>
          <p:cNvSpPr txBox="1"/>
          <p:nvPr/>
        </p:nvSpPr>
        <p:spPr>
          <a:xfrm>
            <a:off x="5628194" y="1914977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9</a:t>
            </a:r>
            <a:endParaRPr lang="en-US" sz="1600" dirty="0"/>
          </a:p>
        </p:txBody>
      </p:sp>
      <p:sp>
        <p:nvSpPr>
          <p:cNvPr id="582" name="TextBox 581"/>
          <p:cNvSpPr txBox="1"/>
          <p:nvPr/>
        </p:nvSpPr>
        <p:spPr>
          <a:xfrm>
            <a:off x="2668063" y="2151441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583" name="TextBox 582"/>
          <p:cNvSpPr txBox="1"/>
          <p:nvPr/>
        </p:nvSpPr>
        <p:spPr>
          <a:xfrm>
            <a:off x="2668063" y="2496890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</a:t>
            </a:r>
          </a:p>
        </p:txBody>
      </p:sp>
      <p:sp>
        <p:nvSpPr>
          <p:cNvPr id="584" name="TextBox 583"/>
          <p:cNvSpPr txBox="1"/>
          <p:nvPr/>
        </p:nvSpPr>
        <p:spPr>
          <a:xfrm>
            <a:off x="2668063" y="2847364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3</a:t>
            </a:r>
            <a:endParaRPr lang="en-US" sz="1600" dirty="0"/>
          </a:p>
        </p:txBody>
      </p:sp>
      <p:sp>
        <p:nvSpPr>
          <p:cNvPr id="585" name="TextBox 584"/>
          <p:cNvSpPr txBox="1"/>
          <p:nvPr/>
        </p:nvSpPr>
        <p:spPr>
          <a:xfrm>
            <a:off x="2668063" y="3192812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4</a:t>
            </a:r>
          </a:p>
        </p:txBody>
      </p:sp>
      <p:sp>
        <p:nvSpPr>
          <p:cNvPr id="586" name="TextBox 585"/>
          <p:cNvSpPr txBox="1"/>
          <p:nvPr/>
        </p:nvSpPr>
        <p:spPr>
          <a:xfrm>
            <a:off x="2668063" y="3534493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5</a:t>
            </a:r>
            <a:endParaRPr lang="en-US" sz="1600" dirty="0"/>
          </a:p>
        </p:txBody>
      </p:sp>
      <p:sp>
        <p:nvSpPr>
          <p:cNvPr id="587" name="TextBox 586"/>
          <p:cNvSpPr txBox="1"/>
          <p:nvPr/>
        </p:nvSpPr>
        <p:spPr>
          <a:xfrm>
            <a:off x="2668063" y="3886222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6</a:t>
            </a:r>
          </a:p>
        </p:txBody>
      </p:sp>
      <p:sp>
        <p:nvSpPr>
          <p:cNvPr id="588" name="TextBox 587"/>
          <p:cNvSpPr txBox="1"/>
          <p:nvPr/>
        </p:nvSpPr>
        <p:spPr>
          <a:xfrm>
            <a:off x="2668063" y="4225390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7</a:t>
            </a:r>
            <a:endParaRPr lang="en-US" sz="1600" dirty="0"/>
          </a:p>
        </p:txBody>
      </p:sp>
      <p:sp>
        <p:nvSpPr>
          <p:cNvPr id="589" name="TextBox 588"/>
          <p:cNvSpPr txBox="1"/>
          <p:nvPr/>
        </p:nvSpPr>
        <p:spPr>
          <a:xfrm>
            <a:off x="2668063" y="4577120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590" name="TextBox 589"/>
          <p:cNvSpPr txBox="1"/>
          <p:nvPr/>
        </p:nvSpPr>
        <p:spPr>
          <a:xfrm>
            <a:off x="2668063" y="4912519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9</a:t>
            </a:r>
          </a:p>
        </p:txBody>
      </p:sp>
      <p:grpSp>
        <p:nvGrpSpPr>
          <p:cNvPr id="594" name="Group 593"/>
          <p:cNvGrpSpPr/>
          <p:nvPr/>
        </p:nvGrpSpPr>
        <p:grpSpPr>
          <a:xfrm>
            <a:off x="3377276" y="2954241"/>
            <a:ext cx="250222" cy="193766"/>
            <a:chOff x="7258050" y="2046822"/>
            <a:chExt cx="302165" cy="235078"/>
          </a:xfrm>
        </p:grpSpPr>
        <p:cxnSp>
          <p:nvCxnSpPr>
            <p:cNvPr id="595" name="Straight Connector 594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6" name="Rectangle 595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3" name="Group 602"/>
          <p:cNvGrpSpPr/>
          <p:nvPr/>
        </p:nvGrpSpPr>
        <p:grpSpPr>
          <a:xfrm>
            <a:off x="3725887" y="2617068"/>
            <a:ext cx="250222" cy="193766"/>
            <a:chOff x="7258050" y="2046822"/>
            <a:chExt cx="302165" cy="235078"/>
          </a:xfrm>
        </p:grpSpPr>
        <p:cxnSp>
          <p:nvCxnSpPr>
            <p:cNvPr id="604" name="Straight Connector 603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5" name="Rectangle 604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6" name="Group 605"/>
          <p:cNvGrpSpPr/>
          <p:nvPr/>
        </p:nvGrpSpPr>
        <p:grpSpPr>
          <a:xfrm>
            <a:off x="3725887" y="2952619"/>
            <a:ext cx="250222" cy="193766"/>
            <a:chOff x="7258050" y="2046822"/>
            <a:chExt cx="302165" cy="235078"/>
          </a:xfrm>
        </p:grpSpPr>
        <p:cxnSp>
          <p:nvCxnSpPr>
            <p:cNvPr id="607" name="Straight Connector 606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8" name="Rectangle 607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4" name="Group 623"/>
          <p:cNvGrpSpPr/>
          <p:nvPr/>
        </p:nvGrpSpPr>
        <p:grpSpPr>
          <a:xfrm>
            <a:off x="4390032" y="2963135"/>
            <a:ext cx="250222" cy="193766"/>
            <a:chOff x="7258050" y="2046822"/>
            <a:chExt cx="302165" cy="235078"/>
          </a:xfrm>
        </p:grpSpPr>
        <p:cxnSp>
          <p:nvCxnSpPr>
            <p:cNvPr id="625" name="Straight Connector 624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6" name="Rectangle 625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7" name="Group 626"/>
          <p:cNvGrpSpPr/>
          <p:nvPr/>
        </p:nvGrpSpPr>
        <p:grpSpPr>
          <a:xfrm>
            <a:off x="4390032" y="2624760"/>
            <a:ext cx="250222" cy="193766"/>
            <a:chOff x="7258050" y="2046822"/>
            <a:chExt cx="302165" cy="235078"/>
          </a:xfrm>
        </p:grpSpPr>
        <p:cxnSp>
          <p:nvCxnSpPr>
            <p:cNvPr id="628" name="Straight Connector 627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9" name="Rectangle 628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3" name="Group 632"/>
          <p:cNvGrpSpPr/>
          <p:nvPr/>
        </p:nvGrpSpPr>
        <p:grpSpPr>
          <a:xfrm>
            <a:off x="4738643" y="2625962"/>
            <a:ext cx="250222" cy="193766"/>
            <a:chOff x="7258050" y="2046822"/>
            <a:chExt cx="302165" cy="235078"/>
          </a:xfrm>
        </p:grpSpPr>
        <p:cxnSp>
          <p:nvCxnSpPr>
            <p:cNvPr id="634" name="Straight Connector 633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5" name="Rectangle 634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6" name="Group 635"/>
          <p:cNvGrpSpPr/>
          <p:nvPr/>
        </p:nvGrpSpPr>
        <p:grpSpPr>
          <a:xfrm>
            <a:off x="4738643" y="2961513"/>
            <a:ext cx="250222" cy="193766"/>
            <a:chOff x="7258050" y="2046822"/>
            <a:chExt cx="302165" cy="235078"/>
          </a:xfrm>
        </p:grpSpPr>
        <p:cxnSp>
          <p:nvCxnSpPr>
            <p:cNvPr id="637" name="Straight Connector 636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8" name="Rectangle 637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2" name="Group 641"/>
          <p:cNvGrpSpPr/>
          <p:nvPr/>
        </p:nvGrpSpPr>
        <p:grpSpPr>
          <a:xfrm>
            <a:off x="4037468" y="2614783"/>
            <a:ext cx="250222" cy="193766"/>
            <a:chOff x="7258050" y="2046822"/>
            <a:chExt cx="302165" cy="235078"/>
          </a:xfrm>
        </p:grpSpPr>
        <p:cxnSp>
          <p:nvCxnSpPr>
            <p:cNvPr id="643" name="Straight Connector 642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4" name="Rectangle 643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5" name="Group 644"/>
          <p:cNvGrpSpPr/>
          <p:nvPr/>
        </p:nvGrpSpPr>
        <p:grpSpPr>
          <a:xfrm>
            <a:off x="4030935" y="2965353"/>
            <a:ext cx="250222" cy="193766"/>
            <a:chOff x="7258050" y="2046822"/>
            <a:chExt cx="302165" cy="235078"/>
          </a:xfrm>
        </p:grpSpPr>
        <p:cxnSp>
          <p:nvCxnSpPr>
            <p:cNvPr id="646" name="Straight Connector 645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7" name="Rectangle 646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4" name="Group 653"/>
          <p:cNvGrpSpPr/>
          <p:nvPr/>
        </p:nvGrpSpPr>
        <p:grpSpPr>
          <a:xfrm>
            <a:off x="5426739" y="2963135"/>
            <a:ext cx="250222" cy="193766"/>
            <a:chOff x="7258050" y="2046822"/>
            <a:chExt cx="302165" cy="235078"/>
          </a:xfrm>
        </p:grpSpPr>
        <p:cxnSp>
          <p:nvCxnSpPr>
            <p:cNvPr id="655" name="Straight Connector 654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6" name="Rectangle 655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7" name="Group 656"/>
          <p:cNvGrpSpPr/>
          <p:nvPr/>
        </p:nvGrpSpPr>
        <p:grpSpPr>
          <a:xfrm>
            <a:off x="5426739" y="2624760"/>
            <a:ext cx="250222" cy="193766"/>
            <a:chOff x="7258050" y="2046822"/>
            <a:chExt cx="302165" cy="235078"/>
          </a:xfrm>
        </p:grpSpPr>
        <p:cxnSp>
          <p:nvCxnSpPr>
            <p:cNvPr id="658" name="Straight Connector 657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9" name="Rectangle 658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3" name="Group 662"/>
          <p:cNvGrpSpPr/>
          <p:nvPr/>
        </p:nvGrpSpPr>
        <p:grpSpPr>
          <a:xfrm>
            <a:off x="5775350" y="2625962"/>
            <a:ext cx="250222" cy="193766"/>
            <a:chOff x="7258050" y="2046822"/>
            <a:chExt cx="302165" cy="235078"/>
          </a:xfrm>
        </p:grpSpPr>
        <p:cxnSp>
          <p:nvCxnSpPr>
            <p:cNvPr id="664" name="Straight Connector 663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5" name="Rectangle 664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6" name="Group 665"/>
          <p:cNvGrpSpPr/>
          <p:nvPr/>
        </p:nvGrpSpPr>
        <p:grpSpPr>
          <a:xfrm>
            <a:off x="5775350" y="2961513"/>
            <a:ext cx="250222" cy="193766"/>
            <a:chOff x="7258050" y="2046822"/>
            <a:chExt cx="302165" cy="235078"/>
          </a:xfrm>
        </p:grpSpPr>
        <p:cxnSp>
          <p:nvCxnSpPr>
            <p:cNvPr id="667" name="Straight Connector 666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8" name="Rectangle 667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2" name="Group 671"/>
          <p:cNvGrpSpPr/>
          <p:nvPr/>
        </p:nvGrpSpPr>
        <p:grpSpPr>
          <a:xfrm>
            <a:off x="5074175" y="2614783"/>
            <a:ext cx="250222" cy="193766"/>
            <a:chOff x="7258050" y="2046822"/>
            <a:chExt cx="302165" cy="235078"/>
          </a:xfrm>
        </p:grpSpPr>
        <p:cxnSp>
          <p:nvCxnSpPr>
            <p:cNvPr id="673" name="Straight Connector 672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4" name="Rectangle 673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5" name="Group 674"/>
          <p:cNvGrpSpPr/>
          <p:nvPr/>
        </p:nvGrpSpPr>
        <p:grpSpPr>
          <a:xfrm>
            <a:off x="5067642" y="2965353"/>
            <a:ext cx="250222" cy="193766"/>
            <a:chOff x="7258050" y="2046822"/>
            <a:chExt cx="302165" cy="235078"/>
          </a:xfrm>
        </p:grpSpPr>
        <p:cxnSp>
          <p:nvCxnSpPr>
            <p:cNvPr id="676" name="Straight Connector 675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7" name="Rectangle 676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78" name="Straight Connector 677"/>
          <p:cNvCxnSpPr/>
          <p:nvPr/>
        </p:nvCxnSpPr>
        <p:spPr>
          <a:xfrm>
            <a:off x="3046623" y="3377684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9" name="Straight Connector 678"/>
          <p:cNvCxnSpPr/>
          <p:nvPr/>
        </p:nvCxnSpPr>
        <p:spPr>
          <a:xfrm>
            <a:off x="3393679" y="3377684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0" name="Straight Connector 679"/>
          <p:cNvCxnSpPr/>
          <p:nvPr/>
        </p:nvCxnSpPr>
        <p:spPr>
          <a:xfrm>
            <a:off x="3046624" y="3377684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1" name="Group 680"/>
          <p:cNvGrpSpPr/>
          <p:nvPr/>
        </p:nvGrpSpPr>
        <p:grpSpPr>
          <a:xfrm>
            <a:off x="3393679" y="3319679"/>
            <a:ext cx="250222" cy="193766"/>
            <a:chOff x="7258050" y="2046822"/>
            <a:chExt cx="302165" cy="235078"/>
          </a:xfrm>
        </p:grpSpPr>
        <p:cxnSp>
          <p:nvCxnSpPr>
            <p:cNvPr id="682" name="Straight Connector 681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3" name="Rectangle 682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4" name="Group 683"/>
          <p:cNvGrpSpPr/>
          <p:nvPr/>
        </p:nvGrpSpPr>
        <p:grpSpPr>
          <a:xfrm>
            <a:off x="3393679" y="4002937"/>
            <a:ext cx="250222" cy="193766"/>
            <a:chOff x="7258050" y="2046822"/>
            <a:chExt cx="302165" cy="235078"/>
          </a:xfrm>
        </p:grpSpPr>
        <p:cxnSp>
          <p:nvCxnSpPr>
            <p:cNvPr id="685" name="Straight Connector 684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6" name="Rectangle 685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7" name="Group 686"/>
          <p:cNvGrpSpPr/>
          <p:nvPr/>
        </p:nvGrpSpPr>
        <p:grpSpPr>
          <a:xfrm>
            <a:off x="3393679" y="3664562"/>
            <a:ext cx="250222" cy="193766"/>
            <a:chOff x="7258050" y="2046822"/>
            <a:chExt cx="302165" cy="235078"/>
          </a:xfrm>
        </p:grpSpPr>
        <p:cxnSp>
          <p:nvCxnSpPr>
            <p:cNvPr id="688" name="Straight Connector 687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9" name="Rectangle 688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0" name="Group 689"/>
          <p:cNvGrpSpPr/>
          <p:nvPr/>
        </p:nvGrpSpPr>
        <p:grpSpPr>
          <a:xfrm>
            <a:off x="3742290" y="3323447"/>
            <a:ext cx="250222" cy="193766"/>
            <a:chOff x="7258050" y="2046822"/>
            <a:chExt cx="302165" cy="235078"/>
          </a:xfrm>
        </p:grpSpPr>
        <p:cxnSp>
          <p:nvCxnSpPr>
            <p:cNvPr id="691" name="Straight Connector 690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2" name="Rectangle 691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3" name="Group 692"/>
          <p:cNvGrpSpPr/>
          <p:nvPr/>
        </p:nvGrpSpPr>
        <p:grpSpPr>
          <a:xfrm>
            <a:off x="3742290" y="3665764"/>
            <a:ext cx="250222" cy="193766"/>
            <a:chOff x="7258050" y="2046822"/>
            <a:chExt cx="302165" cy="235078"/>
          </a:xfrm>
        </p:grpSpPr>
        <p:cxnSp>
          <p:nvCxnSpPr>
            <p:cNvPr id="694" name="Straight Connector 693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5" name="Rectangle 694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6" name="Group 695"/>
          <p:cNvGrpSpPr/>
          <p:nvPr/>
        </p:nvGrpSpPr>
        <p:grpSpPr>
          <a:xfrm>
            <a:off x="3742290" y="4001315"/>
            <a:ext cx="250222" cy="193766"/>
            <a:chOff x="7258050" y="2046822"/>
            <a:chExt cx="302165" cy="235078"/>
          </a:xfrm>
        </p:grpSpPr>
        <p:cxnSp>
          <p:nvCxnSpPr>
            <p:cNvPr id="697" name="Straight Connector 696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8" name="Rectangle 697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08" name="Straight Connector 707"/>
          <p:cNvCxnSpPr/>
          <p:nvPr/>
        </p:nvCxnSpPr>
        <p:spPr>
          <a:xfrm>
            <a:off x="4059379" y="3386578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9" name="Straight Connector 708"/>
          <p:cNvCxnSpPr/>
          <p:nvPr/>
        </p:nvCxnSpPr>
        <p:spPr>
          <a:xfrm>
            <a:off x="4406435" y="3386578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0" name="Straight Connector 709"/>
          <p:cNvCxnSpPr/>
          <p:nvPr/>
        </p:nvCxnSpPr>
        <p:spPr>
          <a:xfrm>
            <a:off x="4059380" y="3386578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1" name="Group 710"/>
          <p:cNvGrpSpPr/>
          <p:nvPr/>
        </p:nvGrpSpPr>
        <p:grpSpPr>
          <a:xfrm>
            <a:off x="4406435" y="3328573"/>
            <a:ext cx="250222" cy="193766"/>
            <a:chOff x="7258050" y="2046822"/>
            <a:chExt cx="302165" cy="235078"/>
          </a:xfrm>
        </p:grpSpPr>
        <p:cxnSp>
          <p:nvCxnSpPr>
            <p:cNvPr id="712" name="Straight Connector 711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3" name="Rectangle 712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4" name="Group 713"/>
          <p:cNvGrpSpPr/>
          <p:nvPr/>
        </p:nvGrpSpPr>
        <p:grpSpPr>
          <a:xfrm>
            <a:off x="4406435" y="4011831"/>
            <a:ext cx="250222" cy="193766"/>
            <a:chOff x="7258050" y="2046822"/>
            <a:chExt cx="302165" cy="235078"/>
          </a:xfrm>
        </p:grpSpPr>
        <p:cxnSp>
          <p:nvCxnSpPr>
            <p:cNvPr id="715" name="Straight Connector 714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6" name="Rectangle 715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7" name="Group 716"/>
          <p:cNvGrpSpPr/>
          <p:nvPr/>
        </p:nvGrpSpPr>
        <p:grpSpPr>
          <a:xfrm>
            <a:off x="4406435" y="3673456"/>
            <a:ext cx="250222" cy="193766"/>
            <a:chOff x="7258050" y="2046822"/>
            <a:chExt cx="302165" cy="235078"/>
          </a:xfrm>
        </p:grpSpPr>
        <p:cxnSp>
          <p:nvCxnSpPr>
            <p:cNvPr id="718" name="Straight Connector 717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9" name="Rectangle 718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0" name="Group 719"/>
          <p:cNvGrpSpPr/>
          <p:nvPr/>
        </p:nvGrpSpPr>
        <p:grpSpPr>
          <a:xfrm>
            <a:off x="4755046" y="3332341"/>
            <a:ext cx="250222" cy="193766"/>
            <a:chOff x="7258050" y="2046822"/>
            <a:chExt cx="302165" cy="235078"/>
          </a:xfrm>
        </p:grpSpPr>
        <p:cxnSp>
          <p:nvCxnSpPr>
            <p:cNvPr id="721" name="Straight Connector 720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2" name="Rectangle 721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3" name="Group 722"/>
          <p:cNvGrpSpPr/>
          <p:nvPr/>
        </p:nvGrpSpPr>
        <p:grpSpPr>
          <a:xfrm>
            <a:off x="4755046" y="3674658"/>
            <a:ext cx="250222" cy="193766"/>
            <a:chOff x="7258050" y="2046822"/>
            <a:chExt cx="302165" cy="235078"/>
          </a:xfrm>
        </p:grpSpPr>
        <p:cxnSp>
          <p:nvCxnSpPr>
            <p:cNvPr id="724" name="Straight Connector 723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5" name="Rectangle 724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6" name="Group 725"/>
          <p:cNvGrpSpPr/>
          <p:nvPr/>
        </p:nvGrpSpPr>
        <p:grpSpPr>
          <a:xfrm>
            <a:off x="4755046" y="4010209"/>
            <a:ext cx="250222" cy="193766"/>
            <a:chOff x="7258050" y="2046822"/>
            <a:chExt cx="302165" cy="235078"/>
          </a:xfrm>
        </p:grpSpPr>
        <p:cxnSp>
          <p:nvCxnSpPr>
            <p:cNvPr id="727" name="Straight Connector 726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8" name="Rectangle 727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9" name="Group 728"/>
          <p:cNvGrpSpPr/>
          <p:nvPr/>
        </p:nvGrpSpPr>
        <p:grpSpPr>
          <a:xfrm>
            <a:off x="4047338" y="3318596"/>
            <a:ext cx="250222" cy="193766"/>
            <a:chOff x="7258050" y="2046822"/>
            <a:chExt cx="302165" cy="235078"/>
          </a:xfrm>
        </p:grpSpPr>
        <p:cxnSp>
          <p:nvCxnSpPr>
            <p:cNvPr id="730" name="Straight Connector 729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1" name="Rectangle 730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2" name="Group 731"/>
          <p:cNvGrpSpPr/>
          <p:nvPr/>
        </p:nvGrpSpPr>
        <p:grpSpPr>
          <a:xfrm>
            <a:off x="4053871" y="3663479"/>
            <a:ext cx="250222" cy="193766"/>
            <a:chOff x="7258050" y="2046822"/>
            <a:chExt cx="302165" cy="235078"/>
          </a:xfrm>
        </p:grpSpPr>
        <p:cxnSp>
          <p:nvCxnSpPr>
            <p:cNvPr id="733" name="Straight Connector 732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4" name="Rectangle 733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5" name="Group 734"/>
          <p:cNvGrpSpPr/>
          <p:nvPr/>
        </p:nvGrpSpPr>
        <p:grpSpPr>
          <a:xfrm>
            <a:off x="4047338" y="4014049"/>
            <a:ext cx="250222" cy="193766"/>
            <a:chOff x="7258050" y="2046822"/>
            <a:chExt cx="302165" cy="235078"/>
          </a:xfrm>
        </p:grpSpPr>
        <p:cxnSp>
          <p:nvCxnSpPr>
            <p:cNvPr id="736" name="Straight Connector 735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7" name="Rectangle 736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38" name="Straight Connector 737"/>
          <p:cNvCxnSpPr/>
          <p:nvPr/>
        </p:nvCxnSpPr>
        <p:spPr>
          <a:xfrm>
            <a:off x="5096086" y="3386578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9" name="Straight Connector 738"/>
          <p:cNvCxnSpPr/>
          <p:nvPr/>
        </p:nvCxnSpPr>
        <p:spPr>
          <a:xfrm>
            <a:off x="5443142" y="3386578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0" name="Straight Connector 739"/>
          <p:cNvCxnSpPr/>
          <p:nvPr/>
        </p:nvCxnSpPr>
        <p:spPr>
          <a:xfrm>
            <a:off x="5096087" y="3386578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1" name="Group 740"/>
          <p:cNvGrpSpPr/>
          <p:nvPr/>
        </p:nvGrpSpPr>
        <p:grpSpPr>
          <a:xfrm>
            <a:off x="5443142" y="3328573"/>
            <a:ext cx="250222" cy="193766"/>
            <a:chOff x="7258050" y="2046822"/>
            <a:chExt cx="302165" cy="235078"/>
          </a:xfrm>
        </p:grpSpPr>
        <p:cxnSp>
          <p:nvCxnSpPr>
            <p:cNvPr id="742" name="Straight Connector 741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3" name="Rectangle 742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4" name="Group 743"/>
          <p:cNvGrpSpPr/>
          <p:nvPr/>
        </p:nvGrpSpPr>
        <p:grpSpPr>
          <a:xfrm>
            <a:off x="5443142" y="4011831"/>
            <a:ext cx="250222" cy="193766"/>
            <a:chOff x="7258050" y="2046822"/>
            <a:chExt cx="302165" cy="235078"/>
          </a:xfrm>
        </p:grpSpPr>
        <p:cxnSp>
          <p:nvCxnSpPr>
            <p:cNvPr id="745" name="Straight Connector 744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6" name="Rectangle 745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7" name="Group 746"/>
          <p:cNvGrpSpPr/>
          <p:nvPr/>
        </p:nvGrpSpPr>
        <p:grpSpPr>
          <a:xfrm>
            <a:off x="5443142" y="3673456"/>
            <a:ext cx="250222" cy="193766"/>
            <a:chOff x="7258050" y="2046822"/>
            <a:chExt cx="302165" cy="235078"/>
          </a:xfrm>
        </p:grpSpPr>
        <p:cxnSp>
          <p:nvCxnSpPr>
            <p:cNvPr id="748" name="Straight Connector 747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9" name="Rectangle 748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0" name="Group 749"/>
          <p:cNvGrpSpPr/>
          <p:nvPr/>
        </p:nvGrpSpPr>
        <p:grpSpPr>
          <a:xfrm>
            <a:off x="5791753" y="3332341"/>
            <a:ext cx="250222" cy="193766"/>
            <a:chOff x="7258050" y="2046822"/>
            <a:chExt cx="302165" cy="235078"/>
          </a:xfrm>
        </p:grpSpPr>
        <p:cxnSp>
          <p:nvCxnSpPr>
            <p:cNvPr id="751" name="Straight Connector 750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2" name="Rectangle 751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3" name="Group 752"/>
          <p:cNvGrpSpPr/>
          <p:nvPr/>
        </p:nvGrpSpPr>
        <p:grpSpPr>
          <a:xfrm>
            <a:off x="5791753" y="3674658"/>
            <a:ext cx="250222" cy="193766"/>
            <a:chOff x="7258050" y="2046822"/>
            <a:chExt cx="302165" cy="235078"/>
          </a:xfrm>
        </p:grpSpPr>
        <p:cxnSp>
          <p:nvCxnSpPr>
            <p:cNvPr id="754" name="Straight Connector 753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5" name="Rectangle 754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6" name="Group 755"/>
          <p:cNvGrpSpPr/>
          <p:nvPr/>
        </p:nvGrpSpPr>
        <p:grpSpPr>
          <a:xfrm>
            <a:off x="5791753" y="4010209"/>
            <a:ext cx="250222" cy="193766"/>
            <a:chOff x="7258050" y="2046822"/>
            <a:chExt cx="302165" cy="235078"/>
          </a:xfrm>
        </p:grpSpPr>
        <p:cxnSp>
          <p:nvCxnSpPr>
            <p:cNvPr id="757" name="Straight Connector 756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8" name="Rectangle 757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9" name="Group 758"/>
          <p:cNvGrpSpPr/>
          <p:nvPr/>
        </p:nvGrpSpPr>
        <p:grpSpPr>
          <a:xfrm>
            <a:off x="5084045" y="3318596"/>
            <a:ext cx="250222" cy="193766"/>
            <a:chOff x="7258050" y="2046822"/>
            <a:chExt cx="302165" cy="235078"/>
          </a:xfrm>
        </p:grpSpPr>
        <p:cxnSp>
          <p:nvCxnSpPr>
            <p:cNvPr id="760" name="Straight Connector 759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1" name="Rectangle 760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2" name="Group 761"/>
          <p:cNvGrpSpPr/>
          <p:nvPr/>
        </p:nvGrpSpPr>
        <p:grpSpPr>
          <a:xfrm>
            <a:off x="5090578" y="3663479"/>
            <a:ext cx="250222" cy="193766"/>
            <a:chOff x="7258050" y="2046822"/>
            <a:chExt cx="302165" cy="235078"/>
          </a:xfrm>
        </p:grpSpPr>
        <p:cxnSp>
          <p:nvCxnSpPr>
            <p:cNvPr id="763" name="Straight Connector 762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4" name="Rectangle 763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5" name="Group 764"/>
          <p:cNvGrpSpPr/>
          <p:nvPr/>
        </p:nvGrpSpPr>
        <p:grpSpPr>
          <a:xfrm>
            <a:off x="5084045" y="4014049"/>
            <a:ext cx="250222" cy="193766"/>
            <a:chOff x="7258050" y="2046822"/>
            <a:chExt cx="302165" cy="235078"/>
          </a:xfrm>
        </p:grpSpPr>
        <p:cxnSp>
          <p:nvCxnSpPr>
            <p:cNvPr id="766" name="Straight Connector 765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7" name="Rectangle 766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68" name="Straight Connector 767"/>
          <p:cNvCxnSpPr/>
          <p:nvPr/>
        </p:nvCxnSpPr>
        <p:spPr>
          <a:xfrm>
            <a:off x="3057626" y="4375498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9" name="Straight Connector 768"/>
          <p:cNvCxnSpPr/>
          <p:nvPr/>
        </p:nvCxnSpPr>
        <p:spPr>
          <a:xfrm>
            <a:off x="3404682" y="4375498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0" name="Straight Connector 769"/>
          <p:cNvCxnSpPr/>
          <p:nvPr/>
        </p:nvCxnSpPr>
        <p:spPr>
          <a:xfrm>
            <a:off x="3057627" y="4375498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1" name="Group 770"/>
          <p:cNvGrpSpPr/>
          <p:nvPr/>
        </p:nvGrpSpPr>
        <p:grpSpPr>
          <a:xfrm>
            <a:off x="3404682" y="4317493"/>
            <a:ext cx="250222" cy="193766"/>
            <a:chOff x="7258050" y="2046822"/>
            <a:chExt cx="302165" cy="235078"/>
          </a:xfrm>
        </p:grpSpPr>
        <p:cxnSp>
          <p:nvCxnSpPr>
            <p:cNvPr id="772" name="Straight Connector 771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3" name="Rectangle 772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4" name="Group 773"/>
          <p:cNvGrpSpPr/>
          <p:nvPr/>
        </p:nvGrpSpPr>
        <p:grpSpPr>
          <a:xfrm>
            <a:off x="3404682" y="5000751"/>
            <a:ext cx="250222" cy="193766"/>
            <a:chOff x="7258050" y="2046822"/>
            <a:chExt cx="302165" cy="235078"/>
          </a:xfrm>
        </p:grpSpPr>
        <p:cxnSp>
          <p:nvCxnSpPr>
            <p:cNvPr id="775" name="Straight Connector 774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6" name="Rectangle 775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7" name="Group 776"/>
          <p:cNvGrpSpPr/>
          <p:nvPr/>
        </p:nvGrpSpPr>
        <p:grpSpPr>
          <a:xfrm>
            <a:off x="3404682" y="4662376"/>
            <a:ext cx="250222" cy="193766"/>
            <a:chOff x="7258050" y="2046822"/>
            <a:chExt cx="302165" cy="235078"/>
          </a:xfrm>
        </p:grpSpPr>
        <p:cxnSp>
          <p:nvCxnSpPr>
            <p:cNvPr id="778" name="Straight Connector 777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9" name="Rectangle 778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0" name="Group 779"/>
          <p:cNvGrpSpPr/>
          <p:nvPr/>
        </p:nvGrpSpPr>
        <p:grpSpPr>
          <a:xfrm>
            <a:off x="3753293" y="4321261"/>
            <a:ext cx="250222" cy="193766"/>
            <a:chOff x="7258050" y="2046822"/>
            <a:chExt cx="302165" cy="235078"/>
          </a:xfrm>
        </p:grpSpPr>
        <p:cxnSp>
          <p:nvCxnSpPr>
            <p:cNvPr id="781" name="Straight Connector 780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2" name="Rectangle 781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3" name="Group 782"/>
          <p:cNvGrpSpPr/>
          <p:nvPr/>
        </p:nvGrpSpPr>
        <p:grpSpPr>
          <a:xfrm>
            <a:off x="3753293" y="4663578"/>
            <a:ext cx="250222" cy="193766"/>
            <a:chOff x="7258050" y="2046822"/>
            <a:chExt cx="302165" cy="235078"/>
          </a:xfrm>
        </p:grpSpPr>
        <p:cxnSp>
          <p:nvCxnSpPr>
            <p:cNvPr id="784" name="Straight Connector 783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5" name="Rectangle 784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6" name="Group 785"/>
          <p:cNvGrpSpPr/>
          <p:nvPr/>
        </p:nvGrpSpPr>
        <p:grpSpPr>
          <a:xfrm>
            <a:off x="3753293" y="4999129"/>
            <a:ext cx="250222" cy="193766"/>
            <a:chOff x="7258050" y="2046822"/>
            <a:chExt cx="302165" cy="235078"/>
          </a:xfrm>
        </p:grpSpPr>
        <p:cxnSp>
          <p:nvCxnSpPr>
            <p:cNvPr id="787" name="Straight Connector 786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8" name="Rectangle 787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98" name="Straight Connector 797"/>
          <p:cNvCxnSpPr/>
          <p:nvPr/>
        </p:nvCxnSpPr>
        <p:spPr>
          <a:xfrm>
            <a:off x="4070382" y="4384392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9" name="Straight Connector 798"/>
          <p:cNvCxnSpPr/>
          <p:nvPr/>
        </p:nvCxnSpPr>
        <p:spPr>
          <a:xfrm>
            <a:off x="4417438" y="4384392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0" name="Straight Connector 799"/>
          <p:cNvCxnSpPr/>
          <p:nvPr/>
        </p:nvCxnSpPr>
        <p:spPr>
          <a:xfrm>
            <a:off x="4070383" y="4384392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1" name="Group 800"/>
          <p:cNvGrpSpPr/>
          <p:nvPr/>
        </p:nvGrpSpPr>
        <p:grpSpPr>
          <a:xfrm>
            <a:off x="4417438" y="4326387"/>
            <a:ext cx="250222" cy="193766"/>
            <a:chOff x="7258050" y="2046822"/>
            <a:chExt cx="302165" cy="235078"/>
          </a:xfrm>
        </p:grpSpPr>
        <p:cxnSp>
          <p:nvCxnSpPr>
            <p:cNvPr id="802" name="Straight Connector 801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3" name="Rectangle 802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4" name="Group 803"/>
          <p:cNvGrpSpPr/>
          <p:nvPr/>
        </p:nvGrpSpPr>
        <p:grpSpPr>
          <a:xfrm>
            <a:off x="4417438" y="5009645"/>
            <a:ext cx="250222" cy="193766"/>
            <a:chOff x="7258050" y="2046822"/>
            <a:chExt cx="302165" cy="235078"/>
          </a:xfrm>
        </p:grpSpPr>
        <p:cxnSp>
          <p:nvCxnSpPr>
            <p:cNvPr id="805" name="Straight Connector 804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6" name="Rectangle 805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7" name="Group 806"/>
          <p:cNvGrpSpPr/>
          <p:nvPr/>
        </p:nvGrpSpPr>
        <p:grpSpPr>
          <a:xfrm>
            <a:off x="4417438" y="4671270"/>
            <a:ext cx="250222" cy="193766"/>
            <a:chOff x="7258050" y="2046822"/>
            <a:chExt cx="302165" cy="235078"/>
          </a:xfrm>
        </p:grpSpPr>
        <p:cxnSp>
          <p:nvCxnSpPr>
            <p:cNvPr id="808" name="Straight Connector 807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9" name="Rectangle 808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0" name="Group 809"/>
          <p:cNvGrpSpPr/>
          <p:nvPr/>
        </p:nvGrpSpPr>
        <p:grpSpPr>
          <a:xfrm>
            <a:off x="4766049" y="4330155"/>
            <a:ext cx="250222" cy="193766"/>
            <a:chOff x="7258050" y="2046822"/>
            <a:chExt cx="302165" cy="235078"/>
          </a:xfrm>
        </p:grpSpPr>
        <p:cxnSp>
          <p:nvCxnSpPr>
            <p:cNvPr id="811" name="Straight Connector 810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2" name="Rectangle 811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3" name="Group 812"/>
          <p:cNvGrpSpPr/>
          <p:nvPr/>
        </p:nvGrpSpPr>
        <p:grpSpPr>
          <a:xfrm>
            <a:off x="4766049" y="4672472"/>
            <a:ext cx="250222" cy="193766"/>
            <a:chOff x="7258050" y="2046822"/>
            <a:chExt cx="302165" cy="235078"/>
          </a:xfrm>
        </p:grpSpPr>
        <p:cxnSp>
          <p:nvCxnSpPr>
            <p:cNvPr id="814" name="Straight Connector 813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5" name="Rectangle 814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6" name="Group 815"/>
          <p:cNvGrpSpPr/>
          <p:nvPr/>
        </p:nvGrpSpPr>
        <p:grpSpPr>
          <a:xfrm>
            <a:off x="4766049" y="5008023"/>
            <a:ext cx="250222" cy="193766"/>
            <a:chOff x="7258050" y="2046822"/>
            <a:chExt cx="302165" cy="235078"/>
          </a:xfrm>
        </p:grpSpPr>
        <p:cxnSp>
          <p:nvCxnSpPr>
            <p:cNvPr id="817" name="Straight Connector 816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8" name="Rectangle 817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9" name="Group 818"/>
          <p:cNvGrpSpPr/>
          <p:nvPr/>
        </p:nvGrpSpPr>
        <p:grpSpPr>
          <a:xfrm>
            <a:off x="4058341" y="4316410"/>
            <a:ext cx="250222" cy="193766"/>
            <a:chOff x="7258050" y="2046822"/>
            <a:chExt cx="302165" cy="235078"/>
          </a:xfrm>
        </p:grpSpPr>
        <p:cxnSp>
          <p:nvCxnSpPr>
            <p:cNvPr id="820" name="Straight Connector 819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1" name="Rectangle 820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2" name="Group 821"/>
          <p:cNvGrpSpPr/>
          <p:nvPr/>
        </p:nvGrpSpPr>
        <p:grpSpPr>
          <a:xfrm>
            <a:off x="4064874" y="4661293"/>
            <a:ext cx="250222" cy="193766"/>
            <a:chOff x="7258050" y="2046822"/>
            <a:chExt cx="302165" cy="235078"/>
          </a:xfrm>
        </p:grpSpPr>
        <p:cxnSp>
          <p:nvCxnSpPr>
            <p:cNvPr id="823" name="Straight Connector 822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4" name="Rectangle 823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5" name="Group 824"/>
          <p:cNvGrpSpPr/>
          <p:nvPr/>
        </p:nvGrpSpPr>
        <p:grpSpPr>
          <a:xfrm>
            <a:off x="4058341" y="5011863"/>
            <a:ext cx="250222" cy="193766"/>
            <a:chOff x="7258050" y="2046822"/>
            <a:chExt cx="302165" cy="235078"/>
          </a:xfrm>
        </p:grpSpPr>
        <p:cxnSp>
          <p:nvCxnSpPr>
            <p:cNvPr id="826" name="Straight Connector 825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7" name="Rectangle 826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28" name="Straight Connector 827"/>
          <p:cNvCxnSpPr/>
          <p:nvPr/>
        </p:nvCxnSpPr>
        <p:spPr>
          <a:xfrm>
            <a:off x="5107089" y="4384392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9" name="Straight Connector 828"/>
          <p:cNvCxnSpPr/>
          <p:nvPr/>
        </p:nvCxnSpPr>
        <p:spPr>
          <a:xfrm>
            <a:off x="5454145" y="4384392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0" name="Straight Connector 829"/>
          <p:cNvCxnSpPr/>
          <p:nvPr/>
        </p:nvCxnSpPr>
        <p:spPr>
          <a:xfrm>
            <a:off x="5107090" y="4384392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1" name="Group 830"/>
          <p:cNvGrpSpPr/>
          <p:nvPr/>
        </p:nvGrpSpPr>
        <p:grpSpPr>
          <a:xfrm>
            <a:off x="5454145" y="4326387"/>
            <a:ext cx="250222" cy="193766"/>
            <a:chOff x="7258050" y="2046822"/>
            <a:chExt cx="302165" cy="235078"/>
          </a:xfrm>
        </p:grpSpPr>
        <p:cxnSp>
          <p:nvCxnSpPr>
            <p:cNvPr id="832" name="Straight Connector 831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3" name="Rectangle 832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4" name="Group 833"/>
          <p:cNvGrpSpPr/>
          <p:nvPr/>
        </p:nvGrpSpPr>
        <p:grpSpPr>
          <a:xfrm>
            <a:off x="5454145" y="5009645"/>
            <a:ext cx="250222" cy="193766"/>
            <a:chOff x="7258050" y="2046822"/>
            <a:chExt cx="302165" cy="235078"/>
          </a:xfrm>
        </p:grpSpPr>
        <p:cxnSp>
          <p:nvCxnSpPr>
            <p:cNvPr id="835" name="Straight Connector 834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6" name="Rectangle 835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7" name="Group 836"/>
          <p:cNvGrpSpPr/>
          <p:nvPr/>
        </p:nvGrpSpPr>
        <p:grpSpPr>
          <a:xfrm>
            <a:off x="5454145" y="4671270"/>
            <a:ext cx="250222" cy="193766"/>
            <a:chOff x="7258050" y="2046822"/>
            <a:chExt cx="302165" cy="235078"/>
          </a:xfrm>
        </p:grpSpPr>
        <p:cxnSp>
          <p:nvCxnSpPr>
            <p:cNvPr id="838" name="Straight Connector 837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9" name="Rectangle 838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0" name="Group 839"/>
          <p:cNvGrpSpPr/>
          <p:nvPr/>
        </p:nvGrpSpPr>
        <p:grpSpPr>
          <a:xfrm>
            <a:off x="5802756" y="4330155"/>
            <a:ext cx="250222" cy="193766"/>
            <a:chOff x="7258050" y="2046822"/>
            <a:chExt cx="302165" cy="235078"/>
          </a:xfrm>
        </p:grpSpPr>
        <p:cxnSp>
          <p:nvCxnSpPr>
            <p:cNvPr id="841" name="Straight Connector 840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2" name="Rectangle 841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3" name="Group 842"/>
          <p:cNvGrpSpPr/>
          <p:nvPr/>
        </p:nvGrpSpPr>
        <p:grpSpPr>
          <a:xfrm>
            <a:off x="5802756" y="4672472"/>
            <a:ext cx="250222" cy="193766"/>
            <a:chOff x="7258050" y="2046822"/>
            <a:chExt cx="302165" cy="235078"/>
          </a:xfrm>
        </p:grpSpPr>
        <p:cxnSp>
          <p:nvCxnSpPr>
            <p:cNvPr id="844" name="Straight Connector 843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5" name="Rectangle 844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6" name="Group 845"/>
          <p:cNvGrpSpPr/>
          <p:nvPr/>
        </p:nvGrpSpPr>
        <p:grpSpPr>
          <a:xfrm>
            <a:off x="5802756" y="5008023"/>
            <a:ext cx="250222" cy="193766"/>
            <a:chOff x="7258050" y="2046822"/>
            <a:chExt cx="302165" cy="235078"/>
          </a:xfrm>
        </p:grpSpPr>
        <p:cxnSp>
          <p:nvCxnSpPr>
            <p:cNvPr id="847" name="Straight Connector 846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8" name="Rectangle 847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9" name="Group 848"/>
          <p:cNvGrpSpPr/>
          <p:nvPr/>
        </p:nvGrpSpPr>
        <p:grpSpPr>
          <a:xfrm>
            <a:off x="5095048" y="4316410"/>
            <a:ext cx="250222" cy="193766"/>
            <a:chOff x="7258050" y="2046822"/>
            <a:chExt cx="302165" cy="235078"/>
          </a:xfrm>
        </p:grpSpPr>
        <p:cxnSp>
          <p:nvCxnSpPr>
            <p:cNvPr id="850" name="Straight Connector 849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1" name="Rectangle 850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2" name="Group 851"/>
          <p:cNvGrpSpPr/>
          <p:nvPr/>
        </p:nvGrpSpPr>
        <p:grpSpPr>
          <a:xfrm>
            <a:off x="5101581" y="4661293"/>
            <a:ext cx="250222" cy="193766"/>
            <a:chOff x="7258050" y="2046822"/>
            <a:chExt cx="302165" cy="235078"/>
          </a:xfrm>
        </p:grpSpPr>
        <p:cxnSp>
          <p:nvCxnSpPr>
            <p:cNvPr id="853" name="Straight Connector 852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4" name="Rectangle 853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5" name="Group 854"/>
          <p:cNvGrpSpPr/>
          <p:nvPr/>
        </p:nvGrpSpPr>
        <p:grpSpPr>
          <a:xfrm>
            <a:off x="5095048" y="5011863"/>
            <a:ext cx="250222" cy="193766"/>
            <a:chOff x="7258050" y="2046822"/>
            <a:chExt cx="302165" cy="235078"/>
          </a:xfrm>
        </p:grpSpPr>
        <p:cxnSp>
          <p:nvCxnSpPr>
            <p:cNvPr id="856" name="Straight Connector 855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7" name="Rectangle 856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46" name="Straight Connector 245"/>
          <p:cNvCxnSpPr/>
          <p:nvPr/>
        </p:nvCxnSpPr>
        <p:spPr>
          <a:xfrm>
            <a:off x="3046623" y="2329551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/>
          <p:cNvCxnSpPr/>
          <p:nvPr/>
        </p:nvCxnSpPr>
        <p:spPr>
          <a:xfrm>
            <a:off x="3046623" y="2675000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48" name="TextBox 247"/>
              <p:cNvSpPr txBox="1"/>
              <p:nvPr/>
            </p:nvSpPr>
            <p:spPr>
              <a:xfrm>
                <a:off x="590597" y="5909741"/>
                <a:ext cx="3032561" cy="7958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〉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𝜙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𝑎𝑏</m:t>
                          </m:r>
                        </m:sub>
                      </m:sSub>
                      <m:d>
                        <m:dPr>
                          <m:begChr m:val="|"/>
                          <m:endChr m:val="〉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Γ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〉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𝜙</m:t>
                              </m:r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𝑎𝑏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Γ</m:t>
                          </m:r>
                        </m:sub>
                        <m:sup/>
                        <m:e>
                          <m:d>
                            <m:dPr>
                              <m:begChr m:val="|"/>
                              <m:endChr m:val="〉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〉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48" name="TextBox 2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97" y="5909741"/>
                <a:ext cx="3032561" cy="79585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9" name="TextBox 248"/>
              <p:cNvSpPr txBox="1"/>
              <p:nvPr/>
            </p:nvSpPr>
            <p:spPr>
              <a:xfrm>
                <a:off x="3733888" y="6107668"/>
                <a:ext cx="45719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1"/>
                    </a:solidFill>
                    <a:latin typeface="Garamond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/>
                      </a:rPr>
                      <m:t>Γ</m:t>
                    </m:r>
                  </m:oMath>
                </a14:m>
                <a:r>
                  <a:rPr lang="en-US" dirty="0" smtClean="0">
                    <a:solidFill>
                      <a:schemeClr val="accent1"/>
                    </a:solidFill>
                    <a:latin typeface="Garamond" pitchFamily="18" charset="0"/>
                  </a:rPr>
                  <a:t> is a connected component of </a:t>
                </a:r>
                <a:r>
                  <a:rPr lang="en-US" dirty="0" smtClean="0">
                    <a:solidFill>
                      <a:schemeClr val="accent1"/>
                    </a:solidFill>
                    <a:latin typeface="Garamond" pitchFamily="18" charset="0"/>
                  </a:rPr>
                  <a:t>the graph</a:t>
                </a:r>
                <a:endParaRPr lang="en-US" dirty="0">
                  <a:solidFill>
                    <a:schemeClr val="accent1"/>
                  </a:solidFill>
                  <a:latin typeface="Garamond" pitchFamily="18" charset="0"/>
                </a:endParaRPr>
              </a:p>
            </p:txBody>
          </p:sp>
        </mc:Choice>
        <mc:Fallback>
          <p:sp>
            <p:nvSpPr>
              <p:cNvPr id="249" name="TextBox 2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88" y="6107668"/>
                <a:ext cx="4571912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1200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0" name="TextBox 249"/>
          <p:cNvSpPr txBox="1"/>
          <p:nvPr/>
        </p:nvSpPr>
        <p:spPr>
          <a:xfrm>
            <a:off x="303649" y="5531173"/>
            <a:ext cx="2537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Zero energy ground states</a:t>
            </a:r>
            <a:endParaRPr lang="en-US" dirty="0">
              <a:solidFill>
                <a:schemeClr val="accent1"/>
              </a:solidFill>
              <a:latin typeface="Garamond" pitchFamily="18" charset="0"/>
            </a:endParaRPr>
          </a:p>
        </p:txBody>
      </p:sp>
      <p:sp>
        <p:nvSpPr>
          <p:cNvPr id="253" name="TextBox 252"/>
          <p:cNvSpPr txBox="1"/>
          <p:nvPr/>
        </p:nvSpPr>
        <p:spPr>
          <a:xfrm>
            <a:off x="1981200" y="0"/>
            <a:ext cx="425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1F497D"/>
                </a:solidFill>
                <a:latin typeface="Garamond" pitchFamily="18" charset="0"/>
              </a:rPr>
              <a:t>Two clock registers: Example</a:t>
            </a:r>
            <a:endParaRPr lang="en-US" sz="2800" dirty="0">
              <a:solidFill>
                <a:srgbClr val="1F497D"/>
              </a:solidFill>
              <a:latin typeface="Garamond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6088230" y="849640"/>
                <a:ext cx="167699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/>
                        </a:rPr>
                        <m:t>+1⊗</m:t>
                      </m:r>
                      <m:sSub>
                        <m:sSubPr>
                          <m:ctrlPr>
                            <a:rPr lang="en-US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12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⊗</m:t>
                      </m:r>
                      <m:sSub>
                        <m:sSubPr>
                          <m:ctrlPr>
                            <a:rPr lang="en-US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≤2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230" y="849640"/>
                <a:ext cx="1676998" cy="3385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5" name="Straight Connector 254"/>
          <p:cNvCxnSpPr/>
          <p:nvPr/>
        </p:nvCxnSpPr>
        <p:spPr>
          <a:xfrm flipV="1">
            <a:off x="4679446" y="1676400"/>
            <a:ext cx="0" cy="1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/>
        </p:nvCxnSpPr>
        <p:spPr>
          <a:xfrm flipV="1">
            <a:off x="4679446" y="1676400"/>
            <a:ext cx="0" cy="1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57" name="TextBox 256"/>
              <p:cNvSpPr txBox="1"/>
              <p:nvPr/>
            </p:nvSpPr>
            <p:spPr>
              <a:xfrm>
                <a:off x="4545976" y="849640"/>
                <a:ext cx="171784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/>
                        </a:rPr>
                        <m:t>+1⊗</m:t>
                      </m:r>
                      <m:sSub>
                        <m:sSubPr>
                          <m:ctrlPr>
                            <a:rPr lang="en-US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≤1</m:t>
                          </m:r>
                          <m:r>
                            <a:rPr lang="en-US" sz="1600" i="1">
                              <a:latin typeface="Cambria Math"/>
                            </a:rPr>
                            <m:t> 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⊗</m:t>
                      </m:r>
                      <m:sSub>
                        <m:sSubPr>
                          <m:ctrlPr>
                            <a:rPr lang="en-US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≥3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257" name="TextBox 2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976" y="849640"/>
                <a:ext cx="1717843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8" name="TextBox 257"/>
              <p:cNvSpPr txBox="1"/>
              <p:nvPr/>
            </p:nvSpPr>
            <p:spPr>
              <a:xfrm>
                <a:off x="3020465" y="849640"/>
                <a:ext cx="171784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/>
                        </a:rPr>
                        <m:t>+1⊗</m:t>
                      </m:r>
                      <m:sSub>
                        <m:sSubPr>
                          <m:ctrlPr>
                            <a:rPr lang="en-US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≥3 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⊗</m:t>
                      </m:r>
                      <m:sSub>
                        <m:sSubPr>
                          <m:ctrlPr>
                            <a:rPr lang="en-US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≤1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258" name="TextBox 2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0465" y="849640"/>
                <a:ext cx="1717843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9" name="TextBox 258"/>
              <p:cNvSpPr txBox="1"/>
              <p:nvPr/>
            </p:nvSpPr>
            <p:spPr>
              <a:xfrm>
                <a:off x="53199" y="838546"/>
                <a:ext cx="3176703" cy="3496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1⊗1⊗</m:t>
                      </m:r>
                      <m:sSubSup>
                        <m:sSubSupPr>
                          <m:ctrlPr>
                            <a:rPr lang="en-US" sz="16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𝑐𝑙𝑜𝑐𝑘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9</m:t>
                          </m:r>
                        </m:sup>
                      </m:sSubSup>
                      <m:r>
                        <a:rPr lang="en-US" sz="1600" b="0" i="1" smtClean="0">
                          <a:latin typeface="Cambria Math"/>
                        </a:rPr>
                        <m:t>+1⊗</m:t>
                      </m:r>
                      <m:sSubSup>
                        <m:sSubSupPr>
                          <m:ctrlPr>
                            <a:rPr lang="en-US" sz="16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𝑐𝑙𝑜𝑐𝑘</m:t>
                          </m:r>
                        </m:sub>
                        <m:sup>
                          <m:r>
                            <a:rPr lang="en-US" sz="1600" i="1">
                              <a:latin typeface="Cambria Math"/>
                            </a:rPr>
                            <m:t>9</m:t>
                          </m:r>
                        </m:sup>
                      </m:sSubSup>
                      <m:r>
                        <a:rPr lang="en-US" sz="1600" b="0" i="1" smtClean="0">
                          <a:latin typeface="Cambria Math"/>
                        </a:rPr>
                        <m:t>⊗1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259" name="TextBox 2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99" y="838546"/>
                <a:ext cx="3176703" cy="349648"/>
              </a:xfrm>
              <a:prstGeom prst="rect">
                <a:avLst/>
              </a:prstGeom>
              <a:blipFill rotWithShape="1">
                <a:blip r:embed="rId7"/>
                <a:stretch>
                  <a:fillRect b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608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2" name="Straight Connector 311"/>
          <p:cNvCxnSpPr/>
          <p:nvPr/>
        </p:nvCxnSpPr>
        <p:spPr>
          <a:xfrm flipV="1">
            <a:off x="4679446" y="1676400"/>
            <a:ext cx="0" cy="1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/>
          <p:cNvCxnSpPr/>
          <p:nvPr/>
        </p:nvCxnSpPr>
        <p:spPr>
          <a:xfrm>
            <a:off x="3030220" y="2328988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Straight Connector 348"/>
          <p:cNvCxnSpPr/>
          <p:nvPr/>
        </p:nvCxnSpPr>
        <p:spPr>
          <a:xfrm>
            <a:off x="3377276" y="2328988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0" name="Straight Connector 569"/>
          <p:cNvCxnSpPr/>
          <p:nvPr/>
        </p:nvCxnSpPr>
        <p:spPr>
          <a:xfrm>
            <a:off x="3030221" y="2328988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" name="TextBox 572"/>
          <p:cNvSpPr txBox="1"/>
          <p:nvPr/>
        </p:nvSpPr>
        <p:spPr>
          <a:xfrm>
            <a:off x="2846436" y="1914977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574" name="TextBox 573"/>
          <p:cNvSpPr txBox="1"/>
          <p:nvPr/>
        </p:nvSpPr>
        <p:spPr>
          <a:xfrm>
            <a:off x="3198802" y="1914977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</a:t>
            </a:r>
          </a:p>
        </p:txBody>
      </p:sp>
      <p:sp>
        <p:nvSpPr>
          <p:cNvPr id="575" name="TextBox 574"/>
          <p:cNvSpPr txBox="1"/>
          <p:nvPr/>
        </p:nvSpPr>
        <p:spPr>
          <a:xfrm>
            <a:off x="3545858" y="1914977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3</a:t>
            </a:r>
            <a:endParaRPr lang="en-US" sz="1600" dirty="0"/>
          </a:p>
        </p:txBody>
      </p:sp>
      <p:sp>
        <p:nvSpPr>
          <p:cNvPr id="576" name="TextBox 575"/>
          <p:cNvSpPr txBox="1"/>
          <p:nvPr/>
        </p:nvSpPr>
        <p:spPr>
          <a:xfrm>
            <a:off x="3892914" y="1914977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4</a:t>
            </a:r>
          </a:p>
        </p:txBody>
      </p:sp>
      <p:sp>
        <p:nvSpPr>
          <p:cNvPr id="577" name="TextBox 576"/>
          <p:cNvSpPr txBox="1"/>
          <p:nvPr/>
        </p:nvSpPr>
        <p:spPr>
          <a:xfrm>
            <a:off x="4239970" y="1914977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5</a:t>
            </a:r>
            <a:endParaRPr lang="en-US" sz="1600" dirty="0"/>
          </a:p>
        </p:txBody>
      </p:sp>
      <p:sp>
        <p:nvSpPr>
          <p:cNvPr id="578" name="TextBox 577"/>
          <p:cNvSpPr txBox="1"/>
          <p:nvPr/>
        </p:nvSpPr>
        <p:spPr>
          <a:xfrm>
            <a:off x="4640951" y="1914977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6</a:t>
            </a:r>
          </a:p>
        </p:txBody>
      </p:sp>
      <p:sp>
        <p:nvSpPr>
          <p:cNvPr id="579" name="TextBox 578"/>
          <p:cNvSpPr txBox="1"/>
          <p:nvPr/>
        </p:nvSpPr>
        <p:spPr>
          <a:xfrm>
            <a:off x="4934082" y="1914977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7</a:t>
            </a:r>
            <a:endParaRPr lang="en-US" sz="1600" dirty="0"/>
          </a:p>
        </p:txBody>
      </p:sp>
      <p:sp>
        <p:nvSpPr>
          <p:cNvPr id="580" name="TextBox 579"/>
          <p:cNvSpPr txBox="1"/>
          <p:nvPr/>
        </p:nvSpPr>
        <p:spPr>
          <a:xfrm>
            <a:off x="5274828" y="1914977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581" name="TextBox 580"/>
          <p:cNvSpPr txBox="1"/>
          <p:nvPr/>
        </p:nvSpPr>
        <p:spPr>
          <a:xfrm>
            <a:off x="5628194" y="1914977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9</a:t>
            </a:r>
            <a:endParaRPr lang="en-US" sz="1600" dirty="0"/>
          </a:p>
        </p:txBody>
      </p:sp>
      <p:sp>
        <p:nvSpPr>
          <p:cNvPr id="582" name="TextBox 581"/>
          <p:cNvSpPr txBox="1"/>
          <p:nvPr/>
        </p:nvSpPr>
        <p:spPr>
          <a:xfrm>
            <a:off x="2668063" y="2151441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583" name="TextBox 582"/>
          <p:cNvSpPr txBox="1"/>
          <p:nvPr/>
        </p:nvSpPr>
        <p:spPr>
          <a:xfrm>
            <a:off x="2668063" y="2496890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</a:t>
            </a:r>
          </a:p>
        </p:txBody>
      </p:sp>
      <p:sp>
        <p:nvSpPr>
          <p:cNvPr id="584" name="TextBox 583"/>
          <p:cNvSpPr txBox="1"/>
          <p:nvPr/>
        </p:nvSpPr>
        <p:spPr>
          <a:xfrm>
            <a:off x="2668063" y="2847364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3</a:t>
            </a:r>
            <a:endParaRPr lang="en-US" sz="1600" dirty="0"/>
          </a:p>
        </p:txBody>
      </p:sp>
      <p:sp>
        <p:nvSpPr>
          <p:cNvPr id="585" name="TextBox 584"/>
          <p:cNvSpPr txBox="1"/>
          <p:nvPr/>
        </p:nvSpPr>
        <p:spPr>
          <a:xfrm>
            <a:off x="2668063" y="3192812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4</a:t>
            </a:r>
          </a:p>
        </p:txBody>
      </p:sp>
      <p:sp>
        <p:nvSpPr>
          <p:cNvPr id="586" name="TextBox 585"/>
          <p:cNvSpPr txBox="1"/>
          <p:nvPr/>
        </p:nvSpPr>
        <p:spPr>
          <a:xfrm>
            <a:off x="2668063" y="3534493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5</a:t>
            </a:r>
            <a:endParaRPr lang="en-US" sz="1600" dirty="0"/>
          </a:p>
        </p:txBody>
      </p:sp>
      <p:sp>
        <p:nvSpPr>
          <p:cNvPr id="587" name="TextBox 586"/>
          <p:cNvSpPr txBox="1"/>
          <p:nvPr/>
        </p:nvSpPr>
        <p:spPr>
          <a:xfrm>
            <a:off x="2668063" y="3886222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6</a:t>
            </a:r>
          </a:p>
        </p:txBody>
      </p:sp>
      <p:sp>
        <p:nvSpPr>
          <p:cNvPr id="588" name="TextBox 587"/>
          <p:cNvSpPr txBox="1"/>
          <p:nvPr/>
        </p:nvSpPr>
        <p:spPr>
          <a:xfrm>
            <a:off x="2668063" y="4225390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7</a:t>
            </a:r>
            <a:endParaRPr lang="en-US" sz="1600" dirty="0"/>
          </a:p>
        </p:txBody>
      </p:sp>
      <p:sp>
        <p:nvSpPr>
          <p:cNvPr id="589" name="TextBox 588"/>
          <p:cNvSpPr txBox="1"/>
          <p:nvPr/>
        </p:nvSpPr>
        <p:spPr>
          <a:xfrm>
            <a:off x="2668063" y="4577120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590" name="TextBox 589"/>
          <p:cNvSpPr txBox="1"/>
          <p:nvPr/>
        </p:nvSpPr>
        <p:spPr>
          <a:xfrm>
            <a:off x="2668063" y="4912519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9</a:t>
            </a:r>
          </a:p>
        </p:txBody>
      </p:sp>
      <p:grpSp>
        <p:nvGrpSpPr>
          <p:cNvPr id="594" name="Group 593"/>
          <p:cNvGrpSpPr/>
          <p:nvPr/>
        </p:nvGrpSpPr>
        <p:grpSpPr>
          <a:xfrm>
            <a:off x="3377276" y="2954241"/>
            <a:ext cx="250222" cy="193766"/>
            <a:chOff x="7258050" y="2046822"/>
            <a:chExt cx="302165" cy="235078"/>
          </a:xfrm>
        </p:grpSpPr>
        <p:cxnSp>
          <p:nvCxnSpPr>
            <p:cNvPr id="595" name="Straight Connector 594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6" name="Rectangle 595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3" name="Group 602"/>
          <p:cNvGrpSpPr/>
          <p:nvPr/>
        </p:nvGrpSpPr>
        <p:grpSpPr>
          <a:xfrm>
            <a:off x="3725887" y="2617068"/>
            <a:ext cx="250222" cy="193766"/>
            <a:chOff x="7258050" y="2046822"/>
            <a:chExt cx="302165" cy="235078"/>
          </a:xfrm>
        </p:grpSpPr>
        <p:cxnSp>
          <p:nvCxnSpPr>
            <p:cNvPr id="604" name="Straight Connector 603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5" name="Rectangle 604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6" name="Group 605"/>
          <p:cNvGrpSpPr/>
          <p:nvPr/>
        </p:nvGrpSpPr>
        <p:grpSpPr>
          <a:xfrm>
            <a:off x="3725887" y="2952619"/>
            <a:ext cx="250222" cy="193766"/>
            <a:chOff x="7258050" y="2046822"/>
            <a:chExt cx="302165" cy="235078"/>
          </a:xfrm>
        </p:grpSpPr>
        <p:cxnSp>
          <p:nvCxnSpPr>
            <p:cNvPr id="607" name="Straight Connector 606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8" name="Rectangle 607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4" name="Group 623"/>
          <p:cNvGrpSpPr/>
          <p:nvPr/>
        </p:nvGrpSpPr>
        <p:grpSpPr>
          <a:xfrm>
            <a:off x="4390032" y="2963135"/>
            <a:ext cx="250222" cy="193766"/>
            <a:chOff x="7258050" y="2046822"/>
            <a:chExt cx="302165" cy="235078"/>
          </a:xfrm>
        </p:grpSpPr>
        <p:cxnSp>
          <p:nvCxnSpPr>
            <p:cNvPr id="625" name="Straight Connector 624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6" name="Rectangle 625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7" name="Group 626"/>
          <p:cNvGrpSpPr/>
          <p:nvPr/>
        </p:nvGrpSpPr>
        <p:grpSpPr>
          <a:xfrm>
            <a:off x="4390032" y="2624760"/>
            <a:ext cx="250222" cy="193766"/>
            <a:chOff x="7258050" y="2046822"/>
            <a:chExt cx="302165" cy="235078"/>
          </a:xfrm>
        </p:grpSpPr>
        <p:cxnSp>
          <p:nvCxnSpPr>
            <p:cNvPr id="628" name="Straight Connector 627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9" name="Rectangle 628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3" name="Group 632"/>
          <p:cNvGrpSpPr/>
          <p:nvPr/>
        </p:nvGrpSpPr>
        <p:grpSpPr>
          <a:xfrm>
            <a:off x="4738643" y="2625962"/>
            <a:ext cx="250222" cy="193766"/>
            <a:chOff x="7258050" y="2046822"/>
            <a:chExt cx="302165" cy="235078"/>
          </a:xfrm>
        </p:grpSpPr>
        <p:cxnSp>
          <p:nvCxnSpPr>
            <p:cNvPr id="634" name="Straight Connector 633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5" name="Rectangle 634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6" name="Group 635"/>
          <p:cNvGrpSpPr/>
          <p:nvPr/>
        </p:nvGrpSpPr>
        <p:grpSpPr>
          <a:xfrm>
            <a:off x="4738643" y="2961513"/>
            <a:ext cx="250222" cy="193766"/>
            <a:chOff x="7258050" y="2046822"/>
            <a:chExt cx="302165" cy="235078"/>
          </a:xfrm>
        </p:grpSpPr>
        <p:cxnSp>
          <p:nvCxnSpPr>
            <p:cNvPr id="637" name="Straight Connector 636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8" name="Rectangle 637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2" name="Group 641"/>
          <p:cNvGrpSpPr/>
          <p:nvPr/>
        </p:nvGrpSpPr>
        <p:grpSpPr>
          <a:xfrm>
            <a:off x="4037468" y="2614783"/>
            <a:ext cx="250222" cy="193766"/>
            <a:chOff x="7258050" y="2046822"/>
            <a:chExt cx="302165" cy="235078"/>
          </a:xfrm>
        </p:grpSpPr>
        <p:cxnSp>
          <p:nvCxnSpPr>
            <p:cNvPr id="643" name="Straight Connector 642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4" name="Rectangle 643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5" name="Group 644"/>
          <p:cNvGrpSpPr/>
          <p:nvPr/>
        </p:nvGrpSpPr>
        <p:grpSpPr>
          <a:xfrm>
            <a:off x="4030935" y="2965353"/>
            <a:ext cx="250222" cy="193766"/>
            <a:chOff x="7258050" y="2046822"/>
            <a:chExt cx="302165" cy="235078"/>
          </a:xfrm>
        </p:grpSpPr>
        <p:cxnSp>
          <p:nvCxnSpPr>
            <p:cNvPr id="646" name="Straight Connector 645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7" name="Rectangle 646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4" name="Group 653"/>
          <p:cNvGrpSpPr/>
          <p:nvPr/>
        </p:nvGrpSpPr>
        <p:grpSpPr>
          <a:xfrm>
            <a:off x="5426739" y="2963135"/>
            <a:ext cx="250222" cy="193766"/>
            <a:chOff x="7258050" y="2046822"/>
            <a:chExt cx="302165" cy="235078"/>
          </a:xfrm>
        </p:grpSpPr>
        <p:cxnSp>
          <p:nvCxnSpPr>
            <p:cNvPr id="655" name="Straight Connector 654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6" name="Rectangle 655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7" name="Group 656"/>
          <p:cNvGrpSpPr/>
          <p:nvPr/>
        </p:nvGrpSpPr>
        <p:grpSpPr>
          <a:xfrm>
            <a:off x="5426739" y="2624760"/>
            <a:ext cx="250222" cy="193766"/>
            <a:chOff x="7258050" y="2046822"/>
            <a:chExt cx="302165" cy="235078"/>
          </a:xfrm>
        </p:grpSpPr>
        <p:cxnSp>
          <p:nvCxnSpPr>
            <p:cNvPr id="658" name="Straight Connector 657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9" name="Rectangle 658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3" name="Group 662"/>
          <p:cNvGrpSpPr/>
          <p:nvPr/>
        </p:nvGrpSpPr>
        <p:grpSpPr>
          <a:xfrm>
            <a:off x="5775350" y="2625962"/>
            <a:ext cx="250222" cy="193766"/>
            <a:chOff x="7258050" y="2046822"/>
            <a:chExt cx="302165" cy="235078"/>
          </a:xfrm>
        </p:grpSpPr>
        <p:cxnSp>
          <p:nvCxnSpPr>
            <p:cNvPr id="664" name="Straight Connector 663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5" name="Rectangle 664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6" name="Group 665"/>
          <p:cNvGrpSpPr/>
          <p:nvPr/>
        </p:nvGrpSpPr>
        <p:grpSpPr>
          <a:xfrm>
            <a:off x="5775350" y="2961513"/>
            <a:ext cx="250222" cy="193766"/>
            <a:chOff x="7258050" y="2046822"/>
            <a:chExt cx="302165" cy="235078"/>
          </a:xfrm>
        </p:grpSpPr>
        <p:cxnSp>
          <p:nvCxnSpPr>
            <p:cNvPr id="667" name="Straight Connector 666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8" name="Rectangle 667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2" name="Group 671"/>
          <p:cNvGrpSpPr/>
          <p:nvPr/>
        </p:nvGrpSpPr>
        <p:grpSpPr>
          <a:xfrm>
            <a:off x="5074175" y="2614783"/>
            <a:ext cx="250222" cy="193766"/>
            <a:chOff x="7258050" y="2046822"/>
            <a:chExt cx="302165" cy="235078"/>
          </a:xfrm>
        </p:grpSpPr>
        <p:cxnSp>
          <p:nvCxnSpPr>
            <p:cNvPr id="673" name="Straight Connector 672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4" name="Rectangle 673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5" name="Group 674"/>
          <p:cNvGrpSpPr/>
          <p:nvPr/>
        </p:nvGrpSpPr>
        <p:grpSpPr>
          <a:xfrm>
            <a:off x="5067642" y="2965353"/>
            <a:ext cx="250222" cy="193766"/>
            <a:chOff x="7258050" y="2046822"/>
            <a:chExt cx="302165" cy="235078"/>
          </a:xfrm>
        </p:grpSpPr>
        <p:cxnSp>
          <p:nvCxnSpPr>
            <p:cNvPr id="676" name="Straight Connector 675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7" name="Rectangle 676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78" name="Straight Connector 677"/>
          <p:cNvCxnSpPr/>
          <p:nvPr/>
        </p:nvCxnSpPr>
        <p:spPr>
          <a:xfrm>
            <a:off x="3046623" y="3377684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9" name="Straight Connector 678"/>
          <p:cNvCxnSpPr/>
          <p:nvPr/>
        </p:nvCxnSpPr>
        <p:spPr>
          <a:xfrm>
            <a:off x="3393679" y="3377684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0" name="Straight Connector 679"/>
          <p:cNvCxnSpPr/>
          <p:nvPr/>
        </p:nvCxnSpPr>
        <p:spPr>
          <a:xfrm>
            <a:off x="3046624" y="3377684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1" name="Group 680"/>
          <p:cNvGrpSpPr/>
          <p:nvPr/>
        </p:nvGrpSpPr>
        <p:grpSpPr>
          <a:xfrm>
            <a:off x="3393679" y="3319679"/>
            <a:ext cx="250222" cy="193766"/>
            <a:chOff x="7258050" y="2046822"/>
            <a:chExt cx="302165" cy="235078"/>
          </a:xfrm>
        </p:grpSpPr>
        <p:cxnSp>
          <p:nvCxnSpPr>
            <p:cNvPr id="682" name="Straight Connector 681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3" name="Rectangle 682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4" name="Group 683"/>
          <p:cNvGrpSpPr/>
          <p:nvPr/>
        </p:nvGrpSpPr>
        <p:grpSpPr>
          <a:xfrm>
            <a:off x="3393679" y="4002937"/>
            <a:ext cx="250222" cy="193766"/>
            <a:chOff x="7258050" y="2046822"/>
            <a:chExt cx="302165" cy="235078"/>
          </a:xfrm>
        </p:grpSpPr>
        <p:cxnSp>
          <p:nvCxnSpPr>
            <p:cNvPr id="685" name="Straight Connector 684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6" name="Rectangle 685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7" name="Group 686"/>
          <p:cNvGrpSpPr/>
          <p:nvPr/>
        </p:nvGrpSpPr>
        <p:grpSpPr>
          <a:xfrm>
            <a:off x="3393679" y="3664562"/>
            <a:ext cx="250222" cy="193766"/>
            <a:chOff x="7258050" y="2046822"/>
            <a:chExt cx="302165" cy="235078"/>
          </a:xfrm>
        </p:grpSpPr>
        <p:cxnSp>
          <p:nvCxnSpPr>
            <p:cNvPr id="688" name="Straight Connector 687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9" name="Rectangle 688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0" name="Group 689"/>
          <p:cNvGrpSpPr/>
          <p:nvPr/>
        </p:nvGrpSpPr>
        <p:grpSpPr>
          <a:xfrm>
            <a:off x="3742290" y="3323447"/>
            <a:ext cx="250222" cy="193766"/>
            <a:chOff x="7258050" y="2046822"/>
            <a:chExt cx="302165" cy="235078"/>
          </a:xfrm>
        </p:grpSpPr>
        <p:cxnSp>
          <p:nvCxnSpPr>
            <p:cNvPr id="691" name="Straight Connector 690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2" name="Rectangle 691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3" name="Group 692"/>
          <p:cNvGrpSpPr/>
          <p:nvPr/>
        </p:nvGrpSpPr>
        <p:grpSpPr>
          <a:xfrm>
            <a:off x="3742290" y="3665764"/>
            <a:ext cx="250222" cy="193766"/>
            <a:chOff x="7258050" y="2046822"/>
            <a:chExt cx="302165" cy="235078"/>
          </a:xfrm>
        </p:grpSpPr>
        <p:cxnSp>
          <p:nvCxnSpPr>
            <p:cNvPr id="694" name="Straight Connector 693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5" name="Rectangle 694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6" name="Group 695"/>
          <p:cNvGrpSpPr/>
          <p:nvPr/>
        </p:nvGrpSpPr>
        <p:grpSpPr>
          <a:xfrm>
            <a:off x="3742290" y="4001315"/>
            <a:ext cx="250222" cy="193766"/>
            <a:chOff x="7258050" y="2046822"/>
            <a:chExt cx="302165" cy="235078"/>
          </a:xfrm>
        </p:grpSpPr>
        <p:cxnSp>
          <p:nvCxnSpPr>
            <p:cNvPr id="697" name="Straight Connector 696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8" name="Rectangle 697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08" name="Straight Connector 707"/>
          <p:cNvCxnSpPr/>
          <p:nvPr/>
        </p:nvCxnSpPr>
        <p:spPr>
          <a:xfrm>
            <a:off x="4059379" y="3386578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9" name="Straight Connector 708"/>
          <p:cNvCxnSpPr/>
          <p:nvPr/>
        </p:nvCxnSpPr>
        <p:spPr>
          <a:xfrm>
            <a:off x="4406435" y="3386578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0" name="Straight Connector 709"/>
          <p:cNvCxnSpPr/>
          <p:nvPr/>
        </p:nvCxnSpPr>
        <p:spPr>
          <a:xfrm>
            <a:off x="4059380" y="3386578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1" name="Group 710"/>
          <p:cNvGrpSpPr/>
          <p:nvPr/>
        </p:nvGrpSpPr>
        <p:grpSpPr>
          <a:xfrm>
            <a:off x="4406435" y="3328573"/>
            <a:ext cx="250222" cy="193766"/>
            <a:chOff x="7258050" y="2046822"/>
            <a:chExt cx="302165" cy="235078"/>
          </a:xfrm>
        </p:grpSpPr>
        <p:cxnSp>
          <p:nvCxnSpPr>
            <p:cNvPr id="712" name="Straight Connector 711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3" name="Rectangle 712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4" name="Group 713"/>
          <p:cNvGrpSpPr/>
          <p:nvPr/>
        </p:nvGrpSpPr>
        <p:grpSpPr>
          <a:xfrm>
            <a:off x="4406435" y="4011831"/>
            <a:ext cx="250222" cy="193766"/>
            <a:chOff x="7258050" y="2046822"/>
            <a:chExt cx="302165" cy="235078"/>
          </a:xfrm>
        </p:grpSpPr>
        <p:cxnSp>
          <p:nvCxnSpPr>
            <p:cNvPr id="715" name="Straight Connector 714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6" name="Rectangle 715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7" name="Group 716"/>
          <p:cNvGrpSpPr/>
          <p:nvPr/>
        </p:nvGrpSpPr>
        <p:grpSpPr>
          <a:xfrm>
            <a:off x="4406435" y="3673456"/>
            <a:ext cx="250222" cy="193766"/>
            <a:chOff x="7258050" y="2046822"/>
            <a:chExt cx="302165" cy="235078"/>
          </a:xfrm>
        </p:grpSpPr>
        <p:cxnSp>
          <p:nvCxnSpPr>
            <p:cNvPr id="718" name="Straight Connector 717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9" name="Rectangle 718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0" name="Group 719"/>
          <p:cNvGrpSpPr/>
          <p:nvPr/>
        </p:nvGrpSpPr>
        <p:grpSpPr>
          <a:xfrm>
            <a:off x="4755046" y="3332341"/>
            <a:ext cx="250222" cy="193766"/>
            <a:chOff x="7258050" y="2046822"/>
            <a:chExt cx="302165" cy="235078"/>
          </a:xfrm>
        </p:grpSpPr>
        <p:cxnSp>
          <p:nvCxnSpPr>
            <p:cNvPr id="721" name="Straight Connector 720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2" name="Rectangle 721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3" name="Group 722"/>
          <p:cNvGrpSpPr/>
          <p:nvPr/>
        </p:nvGrpSpPr>
        <p:grpSpPr>
          <a:xfrm>
            <a:off x="4755046" y="3674658"/>
            <a:ext cx="250222" cy="193766"/>
            <a:chOff x="7258050" y="2046822"/>
            <a:chExt cx="302165" cy="235078"/>
          </a:xfrm>
        </p:grpSpPr>
        <p:cxnSp>
          <p:nvCxnSpPr>
            <p:cNvPr id="724" name="Straight Connector 723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5" name="Rectangle 724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6" name="Group 725"/>
          <p:cNvGrpSpPr/>
          <p:nvPr/>
        </p:nvGrpSpPr>
        <p:grpSpPr>
          <a:xfrm>
            <a:off x="4755046" y="4010209"/>
            <a:ext cx="250222" cy="193766"/>
            <a:chOff x="7258050" y="2046822"/>
            <a:chExt cx="302165" cy="235078"/>
          </a:xfrm>
        </p:grpSpPr>
        <p:cxnSp>
          <p:nvCxnSpPr>
            <p:cNvPr id="727" name="Straight Connector 726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8" name="Rectangle 727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9" name="Group 728"/>
          <p:cNvGrpSpPr/>
          <p:nvPr/>
        </p:nvGrpSpPr>
        <p:grpSpPr>
          <a:xfrm>
            <a:off x="4047338" y="3318596"/>
            <a:ext cx="250222" cy="193766"/>
            <a:chOff x="7258050" y="2046822"/>
            <a:chExt cx="302165" cy="235078"/>
          </a:xfrm>
        </p:grpSpPr>
        <p:cxnSp>
          <p:nvCxnSpPr>
            <p:cNvPr id="730" name="Straight Connector 729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1" name="Rectangle 730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2" name="Group 731"/>
          <p:cNvGrpSpPr/>
          <p:nvPr/>
        </p:nvGrpSpPr>
        <p:grpSpPr>
          <a:xfrm>
            <a:off x="4053871" y="3663479"/>
            <a:ext cx="250222" cy="193766"/>
            <a:chOff x="7258050" y="2046822"/>
            <a:chExt cx="302165" cy="235078"/>
          </a:xfrm>
        </p:grpSpPr>
        <p:cxnSp>
          <p:nvCxnSpPr>
            <p:cNvPr id="733" name="Straight Connector 732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4" name="Rectangle 733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5" name="Group 734"/>
          <p:cNvGrpSpPr/>
          <p:nvPr/>
        </p:nvGrpSpPr>
        <p:grpSpPr>
          <a:xfrm>
            <a:off x="4047338" y="4014049"/>
            <a:ext cx="250222" cy="193766"/>
            <a:chOff x="7258050" y="2046822"/>
            <a:chExt cx="302165" cy="235078"/>
          </a:xfrm>
        </p:grpSpPr>
        <p:cxnSp>
          <p:nvCxnSpPr>
            <p:cNvPr id="736" name="Straight Connector 735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7" name="Rectangle 736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38" name="Straight Connector 737"/>
          <p:cNvCxnSpPr/>
          <p:nvPr/>
        </p:nvCxnSpPr>
        <p:spPr>
          <a:xfrm>
            <a:off x="5096086" y="3386578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9" name="Straight Connector 738"/>
          <p:cNvCxnSpPr/>
          <p:nvPr/>
        </p:nvCxnSpPr>
        <p:spPr>
          <a:xfrm>
            <a:off x="5443142" y="3386578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0" name="Straight Connector 739"/>
          <p:cNvCxnSpPr/>
          <p:nvPr/>
        </p:nvCxnSpPr>
        <p:spPr>
          <a:xfrm>
            <a:off x="5096087" y="3386578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1" name="Group 740"/>
          <p:cNvGrpSpPr/>
          <p:nvPr/>
        </p:nvGrpSpPr>
        <p:grpSpPr>
          <a:xfrm>
            <a:off x="5443142" y="3328573"/>
            <a:ext cx="250222" cy="193766"/>
            <a:chOff x="7258050" y="2046822"/>
            <a:chExt cx="302165" cy="235078"/>
          </a:xfrm>
        </p:grpSpPr>
        <p:cxnSp>
          <p:nvCxnSpPr>
            <p:cNvPr id="742" name="Straight Connector 741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3" name="Rectangle 742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4" name="Group 743"/>
          <p:cNvGrpSpPr/>
          <p:nvPr/>
        </p:nvGrpSpPr>
        <p:grpSpPr>
          <a:xfrm>
            <a:off x="5443142" y="4011831"/>
            <a:ext cx="250222" cy="193766"/>
            <a:chOff x="7258050" y="2046822"/>
            <a:chExt cx="302165" cy="235078"/>
          </a:xfrm>
        </p:grpSpPr>
        <p:cxnSp>
          <p:nvCxnSpPr>
            <p:cNvPr id="745" name="Straight Connector 744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6" name="Rectangle 745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7" name="Group 746"/>
          <p:cNvGrpSpPr/>
          <p:nvPr/>
        </p:nvGrpSpPr>
        <p:grpSpPr>
          <a:xfrm>
            <a:off x="5443142" y="3673456"/>
            <a:ext cx="250222" cy="193766"/>
            <a:chOff x="7258050" y="2046822"/>
            <a:chExt cx="302165" cy="235078"/>
          </a:xfrm>
        </p:grpSpPr>
        <p:cxnSp>
          <p:nvCxnSpPr>
            <p:cNvPr id="748" name="Straight Connector 747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9" name="Rectangle 748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0" name="Group 749"/>
          <p:cNvGrpSpPr/>
          <p:nvPr/>
        </p:nvGrpSpPr>
        <p:grpSpPr>
          <a:xfrm>
            <a:off x="5791753" y="3332341"/>
            <a:ext cx="250222" cy="193766"/>
            <a:chOff x="7258050" y="2046822"/>
            <a:chExt cx="302165" cy="235078"/>
          </a:xfrm>
        </p:grpSpPr>
        <p:cxnSp>
          <p:nvCxnSpPr>
            <p:cNvPr id="751" name="Straight Connector 750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2" name="Rectangle 751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3" name="Group 752"/>
          <p:cNvGrpSpPr/>
          <p:nvPr/>
        </p:nvGrpSpPr>
        <p:grpSpPr>
          <a:xfrm>
            <a:off x="5791753" y="3674658"/>
            <a:ext cx="250222" cy="193766"/>
            <a:chOff x="7258050" y="2046822"/>
            <a:chExt cx="302165" cy="235078"/>
          </a:xfrm>
        </p:grpSpPr>
        <p:cxnSp>
          <p:nvCxnSpPr>
            <p:cNvPr id="754" name="Straight Connector 753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5" name="Rectangle 754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6" name="Group 755"/>
          <p:cNvGrpSpPr/>
          <p:nvPr/>
        </p:nvGrpSpPr>
        <p:grpSpPr>
          <a:xfrm>
            <a:off x="5791753" y="4010209"/>
            <a:ext cx="250222" cy="193766"/>
            <a:chOff x="7258050" y="2046822"/>
            <a:chExt cx="302165" cy="235078"/>
          </a:xfrm>
        </p:grpSpPr>
        <p:cxnSp>
          <p:nvCxnSpPr>
            <p:cNvPr id="757" name="Straight Connector 756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8" name="Rectangle 757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9" name="Group 758"/>
          <p:cNvGrpSpPr/>
          <p:nvPr/>
        </p:nvGrpSpPr>
        <p:grpSpPr>
          <a:xfrm>
            <a:off x="5084045" y="3318596"/>
            <a:ext cx="250222" cy="193766"/>
            <a:chOff x="7258050" y="2046822"/>
            <a:chExt cx="302165" cy="235078"/>
          </a:xfrm>
        </p:grpSpPr>
        <p:cxnSp>
          <p:nvCxnSpPr>
            <p:cNvPr id="760" name="Straight Connector 759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1" name="Rectangle 760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2" name="Group 761"/>
          <p:cNvGrpSpPr/>
          <p:nvPr/>
        </p:nvGrpSpPr>
        <p:grpSpPr>
          <a:xfrm>
            <a:off x="5090578" y="3663479"/>
            <a:ext cx="250222" cy="193766"/>
            <a:chOff x="7258050" y="2046822"/>
            <a:chExt cx="302165" cy="235078"/>
          </a:xfrm>
        </p:grpSpPr>
        <p:cxnSp>
          <p:nvCxnSpPr>
            <p:cNvPr id="763" name="Straight Connector 762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4" name="Rectangle 763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5" name="Group 764"/>
          <p:cNvGrpSpPr/>
          <p:nvPr/>
        </p:nvGrpSpPr>
        <p:grpSpPr>
          <a:xfrm>
            <a:off x="5084045" y="4014049"/>
            <a:ext cx="250222" cy="193766"/>
            <a:chOff x="7258050" y="2046822"/>
            <a:chExt cx="302165" cy="235078"/>
          </a:xfrm>
        </p:grpSpPr>
        <p:cxnSp>
          <p:nvCxnSpPr>
            <p:cNvPr id="766" name="Straight Connector 765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7" name="Rectangle 766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68" name="Straight Connector 767"/>
          <p:cNvCxnSpPr/>
          <p:nvPr/>
        </p:nvCxnSpPr>
        <p:spPr>
          <a:xfrm>
            <a:off x="3057626" y="4375498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9" name="Straight Connector 768"/>
          <p:cNvCxnSpPr/>
          <p:nvPr/>
        </p:nvCxnSpPr>
        <p:spPr>
          <a:xfrm>
            <a:off x="3404682" y="4375498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0" name="Straight Connector 769"/>
          <p:cNvCxnSpPr/>
          <p:nvPr/>
        </p:nvCxnSpPr>
        <p:spPr>
          <a:xfrm>
            <a:off x="3057627" y="4375498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1" name="Group 770"/>
          <p:cNvGrpSpPr/>
          <p:nvPr/>
        </p:nvGrpSpPr>
        <p:grpSpPr>
          <a:xfrm>
            <a:off x="3404682" y="4317493"/>
            <a:ext cx="250222" cy="193766"/>
            <a:chOff x="7258050" y="2046822"/>
            <a:chExt cx="302165" cy="235078"/>
          </a:xfrm>
        </p:grpSpPr>
        <p:cxnSp>
          <p:nvCxnSpPr>
            <p:cNvPr id="772" name="Straight Connector 771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3" name="Rectangle 772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4" name="Group 773"/>
          <p:cNvGrpSpPr/>
          <p:nvPr/>
        </p:nvGrpSpPr>
        <p:grpSpPr>
          <a:xfrm>
            <a:off x="3404682" y="5000751"/>
            <a:ext cx="250222" cy="193766"/>
            <a:chOff x="7258050" y="2046822"/>
            <a:chExt cx="302165" cy="235078"/>
          </a:xfrm>
        </p:grpSpPr>
        <p:cxnSp>
          <p:nvCxnSpPr>
            <p:cNvPr id="775" name="Straight Connector 774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6" name="Rectangle 775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7" name="Group 776"/>
          <p:cNvGrpSpPr/>
          <p:nvPr/>
        </p:nvGrpSpPr>
        <p:grpSpPr>
          <a:xfrm>
            <a:off x="3404682" y="4662376"/>
            <a:ext cx="250222" cy="193766"/>
            <a:chOff x="7258050" y="2046822"/>
            <a:chExt cx="302165" cy="235078"/>
          </a:xfrm>
        </p:grpSpPr>
        <p:cxnSp>
          <p:nvCxnSpPr>
            <p:cNvPr id="778" name="Straight Connector 777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9" name="Rectangle 778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0" name="Group 779"/>
          <p:cNvGrpSpPr/>
          <p:nvPr/>
        </p:nvGrpSpPr>
        <p:grpSpPr>
          <a:xfrm>
            <a:off x="3753293" y="4321261"/>
            <a:ext cx="250222" cy="193766"/>
            <a:chOff x="7258050" y="2046822"/>
            <a:chExt cx="302165" cy="235078"/>
          </a:xfrm>
        </p:grpSpPr>
        <p:cxnSp>
          <p:nvCxnSpPr>
            <p:cNvPr id="781" name="Straight Connector 780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2" name="Rectangle 781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3" name="Group 782"/>
          <p:cNvGrpSpPr/>
          <p:nvPr/>
        </p:nvGrpSpPr>
        <p:grpSpPr>
          <a:xfrm>
            <a:off x="3753293" y="4663578"/>
            <a:ext cx="250222" cy="193766"/>
            <a:chOff x="7258050" y="2046822"/>
            <a:chExt cx="302165" cy="235078"/>
          </a:xfrm>
        </p:grpSpPr>
        <p:cxnSp>
          <p:nvCxnSpPr>
            <p:cNvPr id="784" name="Straight Connector 783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5" name="Rectangle 784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6" name="Group 785"/>
          <p:cNvGrpSpPr/>
          <p:nvPr/>
        </p:nvGrpSpPr>
        <p:grpSpPr>
          <a:xfrm>
            <a:off x="3753293" y="4999129"/>
            <a:ext cx="250222" cy="193766"/>
            <a:chOff x="7258050" y="2046822"/>
            <a:chExt cx="302165" cy="235078"/>
          </a:xfrm>
        </p:grpSpPr>
        <p:cxnSp>
          <p:nvCxnSpPr>
            <p:cNvPr id="787" name="Straight Connector 786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8" name="Rectangle 787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98" name="Straight Connector 797"/>
          <p:cNvCxnSpPr/>
          <p:nvPr/>
        </p:nvCxnSpPr>
        <p:spPr>
          <a:xfrm>
            <a:off x="4070382" y="4384392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9" name="Straight Connector 798"/>
          <p:cNvCxnSpPr/>
          <p:nvPr/>
        </p:nvCxnSpPr>
        <p:spPr>
          <a:xfrm>
            <a:off x="4417438" y="4384392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0" name="Straight Connector 799"/>
          <p:cNvCxnSpPr/>
          <p:nvPr/>
        </p:nvCxnSpPr>
        <p:spPr>
          <a:xfrm>
            <a:off x="4070383" y="4384392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1" name="Group 800"/>
          <p:cNvGrpSpPr/>
          <p:nvPr/>
        </p:nvGrpSpPr>
        <p:grpSpPr>
          <a:xfrm>
            <a:off x="4417438" y="4326387"/>
            <a:ext cx="250222" cy="193766"/>
            <a:chOff x="7258050" y="2046822"/>
            <a:chExt cx="302165" cy="235078"/>
          </a:xfrm>
        </p:grpSpPr>
        <p:cxnSp>
          <p:nvCxnSpPr>
            <p:cNvPr id="802" name="Straight Connector 801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3" name="Rectangle 802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4" name="Group 803"/>
          <p:cNvGrpSpPr/>
          <p:nvPr/>
        </p:nvGrpSpPr>
        <p:grpSpPr>
          <a:xfrm>
            <a:off x="4417438" y="5009645"/>
            <a:ext cx="250222" cy="193766"/>
            <a:chOff x="7258050" y="2046822"/>
            <a:chExt cx="302165" cy="235078"/>
          </a:xfrm>
        </p:grpSpPr>
        <p:cxnSp>
          <p:nvCxnSpPr>
            <p:cNvPr id="805" name="Straight Connector 804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6" name="Rectangle 805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7" name="Group 806"/>
          <p:cNvGrpSpPr/>
          <p:nvPr/>
        </p:nvGrpSpPr>
        <p:grpSpPr>
          <a:xfrm>
            <a:off x="4417438" y="4671270"/>
            <a:ext cx="250222" cy="193766"/>
            <a:chOff x="7258050" y="2046822"/>
            <a:chExt cx="302165" cy="235078"/>
          </a:xfrm>
        </p:grpSpPr>
        <p:cxnSp>
          <p:nvCxnSpPr>
            <p:cNvPr id="808" name="Straight Connector 807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9" name="Rectangle 808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0" name="Group 809"/>
          <p:cNvGrpSpPr/>
          <p:nvPr/>
        </p:nvGrpSpPr>
        <p:grpSpPr>
          <a:xfrm>
            <a:off x="4766049" y="4330155"/>
            <a:ext cx="250222" cy="193766"/>
            <a:chOff x="7258050" y="2046822"/>
            <a:chExt cx="302165" cy="235078"/>
          </a:xfrm>
        </p:grpSpPr>
        <p:cxnSp>
          <p:nvCxnSpPr>
            <p:cNvPr id="811" name="Straight Connector 810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2" name="Rectangle 811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3" name="Group 812"/>
          <p:cNvGrpSpPr/>
          <p:nvPr/>
        </p:nvGrpSpPr>
        <p:grpSpPr>
          <a:xfrm>
            <a:off x="4766049" y="4672472"/>
            <a:ext cx="250222" cy="193766"/>
            <a:chOff x="7258050" y="2046822"/>
            <a:chExt cx="302165" cy="235078"/>
          </a:xfrm>
        </p:grpSpPr>
        <p:cxnSp>
          <p:nvCxnSpPr>
            <p:cNvPr id="814" name="Straight Connector 813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5" name="Rectangle 814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6" name="Group 815"/>
          <p:cNvGrpSpPr/>
          <p:nvPr/>
        </p:nvGrpSpPr>
        <p:grpSpPr>
          <a:xfrm>
            <a:off x="4766049" y="5008023"/>
            <a:ext cx="250222" cy="193766"/>
            <a:chOff x="7258050" y="2046822"/>
            <a:chExt cx="302165" cy="235078"/>
          </a:xfrm>
        </p:grpSpPr>
        <p:cxnSp>
          <p:nvCxnSpPr>
            <p:cNvPr id="817" name="Straight Connector 816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8" name="Rectangle 817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9" name="Group 818"/>
          <p:cNvGrpSpPr/>
          <p:nvPr/>
        </p:nvGrpSpPr>
        <p:grpSpPr>
          <a:xfrm>
            <a:off x="4058341" y="4316410"/>
            <a:ext cx="250222" cy="193766"/>
            <a:chOff x="7258050" y="2046822"/>
            <a:chExt cx="302165" cy="235078"/>
          </a:xfrm>
        </p:grpSpPr>
        <p:cxnSp>
          <p:nvCxnSpPr>
            <p:cNvPr id="820" name="Straight Connector 819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1" name="Rectangle 820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2" name="Group 821"/>
          <p:cNvGrpSpPr/>
          <p:nvPr/>
        </p:nvGrpSpPr>
        <p:grpSpPr>
          <a:xfrm>
            <a:off x="4064874" y="4661293"/>
            <a:ext cx="250222" cy="193766"/>
            <a:chOff x="7258050" y="2046822"/>
            <a:chExt cx="302165" cy="235078"/>
          </a:xfrm>
        </p:grpSpPr>
        <p:cxnSp>
          <p:nvCxnSpPr>
            <p:cNvPr id="823" name="Straight Connector 822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4" name="Rectangle 823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5" name="Group 824"/>
          <p:cNvGrpSpPr/>
          <p:nvPr/>
        </p:nvGrpSpPr>
        <p:grpSpPr>
          <a:xfrm>
            <a:off x="4058341" y="5011863"/>
            <a:ext cx="250222" cy="193766"/>
            <a:chOff x="7258050" y="2046822"/>
            <a:chExt cx="302165" cy="235078"/>
          </a:xfrm>
        </p:grpSpPr>
        <p:cxnSp>
          <p:nvCxnSpPr>
            <p:cNvPr id="826" name="Straight Connector 825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7" name="Rectangle 826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28" name="Straight Connector 827"/>
          <p:cNvCxnSpPr/>
          <p:nvPr/>
        </p:nvCxnSpPr>
        <p:spPr>
          <a:xfrm>
            <a:off x="5107089" y="4384392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9" name="Straight Connector 828"/>
          <p:cNvCxnSpPr/>
          <p:nvPr/>
        </p:nvCxnSpPr>
        <p:spPr>
          <a:xfrm>
            <a:off x="5454145" y="4384392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0" name="Straight Connector 829"/>
          <p:cNvCxnSpPr/>
          <p:nvPr/>
        </p:nvCxnSpPr>
        <p:spPr>
          <a:xfrm>
            <a:off x="5107090" y="4384392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1" name="Group 830"/>
          <p:cNvGrpSpPr/>
          <p:nvPr/>
        </p:nvGrpSpPr>
        <p:grpSpPr>
          <a:xfrm>
            <a:off x="5454145" y="4326387"/>
            <a:ext cx="250222" cy="193766"/>
            <a:chOff x="7258050" y="2046822"/>
            <a:chExt cx="302165" cy="235078"/>
          </a:xfrm>
        </p:grpSpPr>
        <p:cxnSp>
          <p:nvCxnSpPr>
            <p:cNvPr id="832" name="Straight Connector 831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3" name="Rectangle 832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4" name="Group 833"/>
          <p:cNvGrpSpPr/>
          <p:nvPr/>
        </p:nvGrpSpPr>
        <p:grpSpPr>
          <a:xfrm>
            <a:off x="5454145" y="5009645"/>
            <a:ext cx="250222" cy="193766"/>
            <a:chOff x="7258050" y="2046822"/>
            <a:chExt cx="302165" cy="235078"/>
          </a:xfrm>
        </p:grpSpPr>
        <p:cxnSp>
          <p:nvCxnSpPr>
            <p:cNvPr id="835" name="Straight Connector 834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6" name="Rectangle 835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7" name="Group 836"/>
          <p:cNvGrpSpPr/>
          <p:nvPr/>
        </p:nvGrpSpPr>
        <p:grpSpPr>
          <a:xfrm>
            <a:off x="5454145" y="4671270"/>
            <a:ext cx="250222" cy="193766"/>
            <a:chOff x="7258050" y="2046822"/>
            <a:chExt cx="302165" cy="235078"/>
          </a:xfrm>
        </p:grpSpPr>
        <p:cxnSp>
          <p:nvCxnSpPr>
            <p:cNvPr id="838" name="Straight Connector 837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9" name="Rectangle 838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0" name="Group 839"/>
          <p:cNvGrpSpPr/>
          <p:nvPr/>
        </p:nvGrpSpPr>
        <p:grpSpPr>
          <a:xfrm>
            <a:off x="5802756" y="4330155"/>
            <a:ext cx="250222" cy="193766"/>
            <a:chOff x="7258050" y="2046822"/>
            <a:chExt cx="302165" cy="235078"/>
          </a:xfrm>
        </p:grpSpPr>
        <p:cxnSp>
          <p:nvCxnSpPr>
            <p:cNvPr id="841" name="Straight Connector 840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2" name="Rectangle 841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3" name="Group 842"/>
          <p:cNvGrpSpPr/>
          <p:nvPr/>
        </p:nvGrpSpPr>
        <p:grpSpPr>
          <a:xfrm>
            <a:off x="5802756" y="4672472"/>
            <a:ext cx="250222" cy="193766"/>
            <a:chOff x="7258050" y="2046822"/>
            <a:chExt cx="302165" cy="235078"/>
          </a:xfrm>
        </p:grpSpPr>
        <p:cxnSp>
          <p:nvCxnSpPr>
            <p:cNvPr id="844" name="Straight Connector 843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5" name="Rectangle 844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6" name="Group 845"/>
          <p:cNvGrpSpPr/>
          <p:nvPr/>
        </p:nvGrpSpPr>
        <p:grpSpPr>
          <a:xfrm>
            <a:off x="5802756" y="5008023"/>
            <a:ext cx="250222" cy="193766"/>
            <a:chOff x="7258050" y="2046822"/>
            <a:chExt cx="302165" cy="235078"/>
          </a:xfrm>
        </p:grpSpPr>
        <p:cxnSp>
          <p:nvCxnSpPr>
            <p:cNvPr id="847" name="Straight Connector 846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8" name="Rectangle 847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9" name="Group 848"/>
          <p:cNvGrpSpPr/>
          <p:nvPr/>
        </p:nvGrpSpPr>
        <p:grpSpPr>
          <a:xfrm>
            <a:off x="5095048" y="4316410"/>
            <a:ext cx="250222" cy="193766"/>
            <a:chOff x="7258050" y="2046822"/>
            <a:chExt cx="302165" cy="235078"/>
          </a:xfrm>
        </p:grpSpPr>
        <p:cxnSp>
          <p:nvCxnSpPr>
            <p:cNvPr id="850" name="Straight Connector 849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1" name="Rectangle 850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2" name="Group 851"/>
          <p:cNvGrpSpPr/>
          <p:nvPr/>
        </p:nvGrpSpPr>
        <p:grpSpPr>
          <a:xfrm>
            <a:off x="5101581" y="4661293"/>
            <a:ext cx="250222" cy="193766"/>
            <a:chOff x="7258050" y="2046822"/>
            <a:chExt cx="302165" cy="235078"/>
          </a:xfrm>
        </p:grpSpPr>
        <p:cxnSp>
          <p:nvCxnSpPr>
            <p:cNvPr id="853" name="Straight Connector 852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4" name="Rectangle 853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5" name="Group 854"/>
          <p:cNvGrpSpPr/>
          <p:nvPr/>
        </p:nvGrpSpPr>
        <p:grpSpPr>
          <a:xfrm>
            <a:off x="5095048" y="5011863"/>
            <a:ext cx="250222" cy="193766"/>
            <a:chOff x="7258050" y="2046822"/>
            <a:chExt cx="302165" cy="235078"/>
          </a:xfrm>
        </p:grpSpPr>
        <p:cxnSp>
          <p:nvCxnSpPr>
            <p:cNvPr id="856" name="Straight Connector 855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7" name="Rectangle 856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46" name="Straight Connector 245"/>
          <p:cNvCxnSpPr/>
          <p:nvPr/>
        </p:nvCxnSpPr>
        <p:spPr>
          <a:xfrm>
            <a:off x="3046623" y="2329551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/>
          <p:cNvCxnSpPr/>
          <p:nvPr/>
        </p:nvCxnSpPr>
        <p:spPr>
          <a:xfrm>
            <a:off x="3046623" y="2675000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48" name="TextBox 247"/>
              <p:cNvSpPr txBox="1"/>
              <p:nvPr/>
            </p:nvSpPr>
            <p:spPr>
              <a:xfrm>
                <a:off x="590597" y="5909741"/>
                <a:ext cx="3032561" cy="7958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〉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𝜙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𝑎𝑏</m:t>
                          </m:r>
                        </m:sub>
                      </m:sSub>
                      <m:d>
                        <m:dPr>
                          <m:begChr m:val="|"/>
                          <m:endChr m:val="〉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Γ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〉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𝜙</m:t>
                              </m:r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𝑎𝑏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Γ</m:t>
                          </m:r>
                        </m:sub>
                        <m:sup/>
                        <m:e>
                          <m:d>
                            <m:dPr>
                              <m:begChr m:val="|"/>
                              <m:endChr m:val="〉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〉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48" name="TextBox 2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97" y="5909741"/>
                <a:ext cx="3032561" cy="79585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9" name="TextBox 248"/>
              <p:cNvSpPr txBox="1"/>
              <p:nvPr/>
            </p:nvSpPr>
            <p:spPr>
              <a:xfrm>
                <a:off x="3733888" y="6107668"/>
                <a:ext cx="45719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1"/>
                    </a:solidFill>
                    <a:latin typeface="Garamond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/>
                      </a:rPr>
                      <m:t>Γ</m:t>
                    </m:r>
                  </m:oMath>
                </a14:m>
                <a:r>
                  <a:rPr lang="en-US" dirty="0" smtClean="0">
                    <a:solidFill>
                      <a:schemeClr val="accent1"/>
                    </a:solidFill>
                    <a:latin typeface="Garamond" pitchFamily="18" charset="0"/>
                  </a:rPr>
                  <a:t> is a connected component of </a:t>
                </a:r>
                <a:r>
                  <a:rPr lang="en-US" dirty="0" smtClean="0">
                    <a:solidFill>
                      <a:schemeClr val="accent1"/>
                    </a:solidFill>
                    <a:latin typeface="Garamond" pitchFamily="18" charset="0"/>
                  </a:rPr>
                  <a:t>the graph</a:t>
                </a:r>
                <a:endParaRPr lang="en-US" dirty="0">
                  <a:solidFill>
                    <a:schemeClr val="accent1"/>
                  </a:solidFill>
                  <a:latin typeface="Garamond" pitchFamily="18" charset="0"/>
                </a:endParaRPr>
              </a:p>
            </p:txBody>
          </p:sp>
        </mc:Choice>
        <mc:Fallback>
          <p:sp>
            <p:nvSpPr>
              <p:cNvPr id="249" name="TextBox 2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88" y="6107668"/>
                <a:ext cx="4571912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1200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0" name="TextBox 249"/>
          <p:cNvSpPr txBox="1"/>
          <p:nvPr/>
        </p:nvSpPr>
        <p:spPr>
          <a:xfrm>
            <a:off x="303649" y="5531173"/>
            <a:ext cx="2537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Zero energy ground states</a:t>
            </a:r>
            <a:endParaRPr lang="en-US" dirty="0">
              <a:solidFill>
                <a:schemeClr val="accent1"/>
              </a:solidFill>
              <a:latin typeface="Garamond" pitchFamily="18" charset="0"/>
            </a:endParaRPr>
          </a:p>
        </p:txBody>
      </p:sp>
      <p:sp>
        <p:nvSpPr>
          <p:cNvPr id="253" name="TextBox 252"/>
          <p:cNvSpPr txBox="1"/>
          <p:nvPr/>
        </p:nvSpPr>
        <p:spPr>
          <a:xfrm>
            <a:off x="1981200" y="0"/>
            <a:ext cx="425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1F497D"/>
                </a:solidFill>
                <a:latin typeface="Garamond" pitchFamily="18" charset="0"/>
              </a:rPr>
              <a:t>Two clock registers: Example</a:t>
            </a:r>
            <a:endParaRPr lang="en-US" sz="2800" dirty="0">
              <a:solidFill>
                <a:srgbClr val="1F497D"/>
              </a:solidFill>
              <a:latin typeface="Garamond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6088230" y="849640"/>
                <a:ext cx="167699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/>
                        </a:rPr>
                        <m:t>+1⊗</m:t>
                      </m:r>
                      <m:sSub>
                        <m:sSubPr>
                          <m:ctrlPr>
                            <a:rPr lang="en-US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12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⊗</m:t>
                      </m:r>
                      <m:sSub>
                        <m:sSubPr>
                          <m:ctrlPr>
                            <a:rPr lang="en-US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≤2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230" y="849640"/>
                <a:ext cx="1676998" cy="3385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5" name="Straight Connector 254"/>
          <p:cNvCxnSpPr/>
          <p:nvPr/>
        </p:nvCxnSpPr>
        <p:spPr>
          <a:xfrm flipV="1">
            <a:off x="4679446" y="1676400"/>
            <a:ext cx="0" cy="1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/>
        </p:nvCxnSpPr>
        <p:spPr>
          <a:xfrm flipV="1">
            <a:off x="4679446" y="1676400"/>
            <a:ext cx="0" cy="1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57" name="TextBox 256"/>
              <p:cNvSpPr txBox="1"/>
              <p:nvPr/>
            </p:nvSpPr>
            <p:spPr>
              <a:xfrm>
                <a:off x="4545976" y="849640"/>
                <a:ext cx="171784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/>
                        </a:rPr>
                        <m:t>+1⊗</m:t>
                      </m:r>
                      <m:sSub>
                        <m:sSubPr>
                          <m:ctrlPr>
                            <a:rPr lang="en-US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≤1</m:t>
                          </m:r>
                          <m:r>
                            <a:rPr lang="en-US" sz="1600" i="1">
                              <a:latin typeface="Cambria Math"/>
                            </a:rPr>
                            <m:t> 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⊗</m:t>
                      </m:r>
                      <m:sSub>
                        <m:sSubPr>
                          <m:ctrlPr>
                            <a:rPr lang="en-US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≥3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257" name="TextBox 2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976" y="849640"/>
                <a:ext cx="1717843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8" name="TextBox 257"/>
              <p:cNvSpPr txBox="1"/>
              <p:nvPr/>
            </p:nvSpPr>
            <p:spPr>
              <a:xfrm>
                <a:off x="3020465" y="849640"/>
                <a:ext cx="171784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/>
                        </a:rPr>
                        <m:t>+1⊗</m:t>
                      </m:r>
                      <m:sSub>
                        <m:sSubPr>
                          <m:ctrlPr>
                            <a:rPr lang="en-US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≥3 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⊗</m:t>
                      </m:r>
                      <m:sSub>
                        <m:sSubPr>
                          <m:ctrlPr>
                            <a:rPr lang="en-US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≤1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258" name="TextBox 2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0465" y="849640"/>
                <a:ext cx="1717843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9" name="TextBox 258"/>
              <p:cNvSpPr txBox="1"/>
              <p:nvPr/>
            </p:nvSpPr>
            <p:spPr>
              <a:xfrm>
                <a:off x="53199" y="838546"/>
                <a:ext cx="3176703" cy="3496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1⊗1⊗</m:t>
                      </m:r>
                      <m:sSubSup>
                        <m:sSubSupPr>
                          <m:ctrlPr>
                            <a:rPr lang="en-US" sz="16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𝑐𝑙𝑜𝑐𝑘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9</m:t>
                          </m:r>
                        </m:sup>
                      </m:sSubSup>
                      <m:r>
                        <a:rPr lang="en-US" sz="1600" b="0" i="1" smtClean="0">
                          <a:latin typeface="Cambria Math"/>
                        </a:rPr>
                        <m:t>+1⊗</m:t>
                      </m:r>
                      <m:sSubSup>
                        <m:sSubSupPr>
                          <m:ctrlPr>
                            <a:rPr lang="en-US" sz="16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𝑐𝑙𝑜𝑐𝑘</m:t>
                          </m:r>
                        </m:sub>
                        <m:sup>
                          <m:r>
                            <a:rPr lang="en-US" sz="1600" i="1">
                              <a:latin typeface="Cambria Math"/>
                            </a:rPr>
                            <m:t>9</m:t>
                          </m:r>
                        </m:sup>
                      </m:sSubSup>
                      <m:r>
                        <a:rPr lang="en-US" sz="1600" b="0" i="1" smtClean="0">
                          <a:latin typeface="Cambria Math"/>
                        </a:rPr>
                        <m:t>⊗1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259" name="TextBox 2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99" y="838546"/>
                <a:ext cx="3176703" cy="349648"/>
              </a:xfrm>
              <a:prstGeom prst="rect">
                <a:avLst/>
              </a:prstGeom>
              <a:blipFill rotWithShape="1">
                <a:blip r:embed="rId7"/>
                <a:stretch>
                  <a:fillRect b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3" name="TextBox 242"/>
          <p:cNvSpPr txBox="1"/>
          <p:nvPr/>
        </p:nvSpPr>
        <p:spPr>
          <a:xfrm>
            <a:off x="6553200" y="3204099"/>
            <a:ext cx="23798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Continuing in this way,</a:t>
            </a:r>
            <a:b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</a:br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we can design a Hamiltonian with ground states described by a more complicated graph…</a:t>
            </a:r>
            <a:endParaRPr lang="en-US" dirty="0">
              <a:solidFill>
                <a:schemeClr val="accent1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49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6553200" y="381000"/>
            <a:ext cx="2200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Built out of terms like</a:t>
            </a:r>
            <a:endParaRPr lang="en-US" dirty="0">
              <a:solidFill>
                <a:schemeClr val="accent1"/>
              </a:solidFill>
              <a:latin typeface="Garamond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5" name="TextBox 334"/>
              <p:cNvSpPr txBox="1"/>
              <p:nvPr/>
            </p:nvSpPr>
            <p:spPr>
              <a:xfrm>
                <a:off x="7065204" y="650748"/>
                <a:ext cx="1439433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⊗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≤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35" name="TextBox 3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5204" y="650748"/>
                <a:ext cx="1439433" cy="381515"/>
              </a:xfrm>
              <a:prstGeom prst="rect">
                <a:avLst/>
              </a:prstGeom>
              <a:blipFill rotWithShape="1">
                <a:blip r:embed="rId2"/>
                <a:stretch>
                  <a:fillRect b="-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6" name="TextBox 335"/>
              <p:cNvSpPr txBox="1"/>
              <p:nvPr/>
            </p:nvSpPr>
            <p:spPr>
              <a:xfrm>
                <a:off x="7065204" y="1175879"/>
                <a:ext cx="1439433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≤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⊗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36" name="TextBox 3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5204" y="1175879"/>
                <a:ext cx="1439433" cy="381515"/>
              </a:xfrm>
              <a:prstGeom prst="rect">
                <a:avLst/>
              </a:prstGeom>
              <a:blipFill rotWithShape="1">
                <a:blip r:embed="rId3"/>
                <a:stretch>
                  <a:fillRect b="-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1" name="TextBox 340"/>
              <p:cNvSpPr txBox="1"/>
              <p:nvPr/>
            </p:nvSpPr>
            <p:spPr>
              <a:xfrm>
                <a:off x="7065204" y="1638805"/>
                <a:ext cx="1240596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⊗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≤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41" name="TextBox 3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5204" y="1638805"/>
                <a:ext cx="1240596" cy="391646"/>
              </a:xfrm>
              <a:prstGeom prst="rect">
                <a:avLst/>
              </a:prstGeom>
              <a:blipFill rotWithShape="1">
                <a:blip r:embed="rId4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2" name="TextBox 361"/>
              <p:cNvSpPr txBox="1"/>
              <p:nvPr/>
            </p:nvSpPr>
            <p:spPr>
              <a:xfrm>
                <a:off x="590597" y="5909741"/>
                <a:ext cx="3032561" cy="7958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〉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𝜙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𝑎𝑏</m:t>
                          </m:r>
                        </m:sub>
                      </m:sSub>
                      <m:d>
                        <m:dPr>
                          <m:begChr m:val="|"/>
                          <m:endChr m:val="〉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Γ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〉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𝜙</m:t>
                              </m:r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𝑎𝑏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Γ</m:t>
                          </m:r>
                        </m:sub>
                        <m:sup/>
                        <m:e>
                          <m:d>
                            <m:dPr>
                              <m:begChr m:val="|"/>
                              <m:endChr m:val="〉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〉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62" name="TextBox 3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97" y="5909741"/>
                <a:ext cx="3032561" cy="79585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3" name="TextBox 362"/>
              <p:cNvSpPr txBox="1"/>
              <p:nvPr/>
            </p:nvSpPr>
            <p:spPr>
              <a:xfrm>
                <a:off x="3733888" y="6107668"/>
                <a:ext cx="45719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1"/>
                    </a:solidFill>
                    <a:latin typeface="Garamond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/>
                      </a:rPr>
                      <m:t>Γ</m:t>
                    </m:r>
                  </m:oMath>
                </a14:m>
                <a:r>
                  <a:rPr lang="en-US" dirty="0" smtClean="0">
                    <a:solidFill>
                      <a:schemeClr val="accent1"/>
                    </a:solidFill>
                    <a:latin typeface="Garamond" pitchFamily="18" charset="0"/>
                  </a:rPr>
                  <a:t> is a connected component of </a:t>
                </a:r>
                <a:r>
                  <a:rPr lang="en-US" dirty="0" smtClean="0">
                    <a:solidFill>
                      <a:schemeClr val="accent1"/>
                    </a:solidFill>
                    <a:latin typeface="Garamond" pitchFamily="18" charset="0"/>
                  </a:rPr>
                  <a:t>the graph</a:t>
                </a:r>
                <a:endParaRPr lang="en-US" dirty="0">
                  <a:solidFill>
                    <a:schemeClr val="accent1"/>
                  </a:solidFill>
                  <a:latin typeface="Garamond" pitchFamily="18" charset="0"/>
                </a:endParaRPr>
              </a:p>
            </p:txBody>
          </p:sp>
        </mc:Choice>
        <mc:Fallback>
          <p:sp>
            <p:nvSpPr>
              <p:cNvPr id="363" name="TextBox 3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88" y="6107668"/>
                <a:ext cx="4571912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1200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2" name="Straight Connector 311"/>
          <p:cNvCxnSpPr/>
          <p:nvPr/>
        </p:nvCxnSpPr>
        <p:spPr>
          <a:xfrm flipV="1">
            <a:off x="4679446" y="1676400"/>
            <a:ext cx="0" cy="1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Connector 312"/>
          <p:cNvCxnSpPr/>
          <p:nvPr/>
        </p:nvCxnSpPr>
        <p:spPr>
          <a:xfrm>
            <a:off x="2971349" y="2290970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Connector 313"/>
          <p:cNvCxnSpPr/>
          <p:nvPr/>
        </p:nvCxnSpPr>
        <p:spPr>
          <a:xfrm rot="5400000">
            <a:off x="2798624" y="2463694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Connector 314"/>
          <p:cNvCxnSpPr/>
          <p:nvPr/>
        </p:nvCxnSpPr>
        <p:spPr>
          <a:xfrm rot="5400000">
            <a:off x="3145680" y="2463694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Connector 315"/>
          <p:cNvCxnSpPr/>
          <p:nvPr/>
        </p:nvCxnSpPr>
        <p:spPr>
          <a:xfrm>
            <a:off x="2971349" y="2636419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Straight Connector 316"/>
          <p:cNvCxnSpPr/>
          <p:nvPr/>
        </p:nvCxnSpPr>
        <p:spPr>
          <a:xfrm>
            <a:off x="3318405" y="2641444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Connector 317"/>
          <p:cNvCxnSpPr/>
          <p:nvPr/>
        </p:nvCxnSpPr>
        <p:spPr>
          <a:xfrm rot="5400000">
            <a:off x="3145680" y="2814168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Straight Connector 318"/>
          <p:cNvCxnSpPr/>
          <p:nvPr/>
        </p:nvCxnSpPr>
        <p:spPr>
          <a:xfrm rot="5400000">
            <a:off x="3492736" y="2814168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Straight Connector 319"/>
          <p:cNvCxnSpPr/>
          <p:nvPr/>
        </p:nvCxnSpPr>
        <p:spPr>
          <a:xfrm>
            <a:off x="3318405" y="2986892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Connector 320"/>
          <p:cNvCxnSpPr/>
          <p:nvPr/>
        </p:nvCxnSpPr>
        <p:spPr>
          <a:xfrm rot="5400000">
            <a:off x="3492736" y="2814168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Connector 321"/>
          <p:cNvCxnSpPr/>
          <p:nvPr/>
        </p:nvCxnSpPr>
        <p:spPr>
          <a:xfrm rot="5400000">
            <a:off x="3839792" y="2814168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322"/>
          <p:cNvCxnSpPr/>
          <p:nvPr/>
        </p:nvCxnSpPr>
        <p:spPr>
          <a:xfrm rot="5400000">
            <a:off x="3839792" y="2814168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/>
          <p:cNvCxnSpPr/>
          <p:nvPr/>
        </p:nvCxnSpPr>
        <p:spPr>
          <a:xfrm rot="5400000">
            <a:off x="4186848" y="2814168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Connector 324"/>
          <p:cNvCxnSpPr/>
          <p:nvPr/>
        </p:nvCxnSpPr>
        <p:spPr>
          <a:xfrm rot="5400000">
            <a:off x="4186848" y="2814168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Connector 325"/>
          <p:cNvCxnSpPr/>
          <p:nvPr/>
        </p:nvCxnSpPr>
        <p:spPr>
          <a:xfrm>
            <a:off x="4359573" y="2641444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Connector 326"/>
          <p:cNvCxnSpPr/>
          <p:nvPr/>
        </p:nvCxnSpPr>
        <p:spPr>
          <a:xfrm rot="5400000">
            <a:off x="4186848" y="2814168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Connector 327"/>
          <p:cNvCxnSpPr/>
          <p:nvPr/>
        </p:nvCxnSpPr>
        <p:spPr>
          <a:xfrm rot="5400000">
            <a:off x="4533904" y="2814168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/>
          <p:cNvCxnSpPr/>
          <p:nvPr/>
        </p:nvCxnSpPr>
        <p:spPr>
          <a:xfrm>
            <a:off x="4359573" y="2986892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/>
          <p:cNvCxnSpPr/>
          <p:nvPr/>
        </p:nvCxnSpPr>
        <p:spPr>
          <a:xfrm rot="5400000">
            <a:off x="4533904" y="2814168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/>
          <p:cNvCxnSpPr/>
          <p:nvPr/>
        </p:nvCxnSpPr>
        <p:spPr>
          <a:xfrm rot="5400000">
            <a:off x="4533904" y="2814168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/>
          <p:cNvCxnSpPr/>
          <p:nvPr/>
        </p:nvCxnSpPr>
        <p:spPr>
          <a:xfrm rot="5400000">
            <a:off x="4880960" y="2814168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/>
          <p:nvPr/>
        </p:nvCxnSpPr>
        <p:spPr>
          <a:xfrm rot="5400000">
            <a:off x="4880960" y="2814168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/>
          <p:nvPr/>
        </p:nvCxnSpPr>
        <p:spPr>
          <a:xfrm rot="5400000">
            <a:off x="4880960" y="2814168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/>
          <p:nvPr/>
        </p:nvCxnSpPr>
        <p:spPr>
          <a:xfrm>
            <a:off x="5053685" y="2641444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/>
          <p:cNvCxnSpPr/>
          <p:nvPr/>
        </p:nvCxnSpPr>
        <p:spPr>
          <a:xfrm rot="5400000">
            <a:off x="4880960" y="2814168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338"/>
          <p:cNvCxnSpPr/>
          <p:nvPr/>
        </p:nvCxnSpPr>
        <p:spPr>
          <a:xfrm>
            <a:off x="5053685" y="2986892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/>
          <p:cNvCxnSpPr/>
          <p:nvPr/>
        </p:nvCxnSpPr>
        <p:spPr>
          <a:xfrm>
            <a:off x="3318405" y="2986892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/>
          <p:cNvCxnSpPr/>
          <p:nvPr/>
        </p:nvCxnSpPr>
        <p:spPr>
          <a:xfrm>
            <a:off x="3318405" y="3332341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/>
          <p:cNvCxnSpPr/>
          <p:nvPr/>
        </p:nvCxnSpPr>
        <p:spPr>
          <a:xfrm>
            <a:off x="4012517" y="3332341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/>
          <p:cNvCxnSpPr/>
          <p:nvPr/>
        </p:nvCxnSpPr>
        <p:spPr>
          <a:xfrm>
            <a:off x="4359573" y="2986892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Straight Connector 344"/>
          <p:cNvCxnSpPr/>
          <p:nvPr/>
        </p:nvCxnSpPr>
        <p:spPr>
          <a:xfrm rot="5400000">
            <a:off x="4880960" y="3159617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Straight Connector 345"/>
          <p:cNvCxnSpPr/>
          <p:nvPr/>
        </p:nvCxnSpPr>
        <p:spPr>
          <a:xfrm>
            <a:off x="5053685" y="2986892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Straight Connector 346"/>
          <p:cNvCxnSpPr/>
          <p:nvPr/>
        </p:nvCxnSpPr>
        <p:spPr>
          <a:xfrm>
            <a:off x="5053685" y="3332341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Straight Connector 347"/>
          <p:cNvCxnSpPr/>
          <p:nvPr/>
        </p:nvCxnSpPr>
        <p:spPr>
          <a:xfrm>
            <a:off x="3318405" y="3332341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Straight Connector 348"/>
          <p:cNvCxnSpPr/>
          <p:nvPr/>
        </p:nvCxnSpPr>
        <p:spPr>
          <a:xfrm>
            <a:off x="4359573" y="3332341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Straight Connector 349"/>
          <p:cNvCxnSpPr/>
          <p:nvPr/>
        </p:nvCxnSpPr>
        <p:spPr>
          <a:xfrm>
            <a:off x="5053685" y="3332341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Straight Connector 350"/>
          <p:cNvCxnSpPr/>
          <p:nvPr/>
        </p:nvCxnSpPr>
        <p:spPr>
          <a:xfrm>
            <a:off x="3318405" y="3332341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Straight Connector 351"/>
          <p:cNvCxnSpPr/>
          <p:nvPr/>
        </p:nvCxnSpPr>
        <p:spPr>
          <a:xfrm>
            <a:off x="3318405" y="3677790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Straight Connector 352"/>
          <p:cNvCxnSpPr/>
          <p:nvPr/>
        </p:nvCxnSpPr>
        <p:spPr>
          <a:xfrm>
            <a:off x="5053685" y="3332341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Straight Connector 353"/>
          <p:cNvCxnSpPr/>
          <p:nvPr/>
        </p:nvCxnSpPr>
        <p:spPr>
          <a:xfrm>
            <a:off x="5053685" y="3677790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Straight Connector 354"/>
          <p:cNvCxnSpPr/>
          <p:nvPr/>
        </p:nvCxnSpPr>
        <p:spPr>
          <a:xfrm>
            <a:off x="3318405" y="3674021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Straight Connector 355"/>
          <p:cNvCxnSpPr/>
          <p:nvPr/>
        </p:nvCxnSpPr>
        <p:spPr>
          <a:xfrm>
            <a:off x="5053685" y="3674021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Straight Connector 356"/>
          <p:cNvCxnSpPr/>
          <p:nvPr/>
        </p:nvCxnSpPr>
        <p:spPr>
          <a:xfrm>
            <a:off x="3318405" y="3674021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Straight Connector 358"/>
          <p:cNvCxnSpPr/>
          <p:nvPr/>
        </p:nvCxnSpPr>
        <p:spPr>
          <a:xfrm rot="5400000">
            <a:off x="3145680" y="3846746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Straight Connector 359"/>
          <p:cNvCxnSpPr/>
          <p:nvPr/>
        </p:nvCxnSpPr>
        <p:spPr>
          <a:xfrm rot="5400000">
            <a:off x="3492736" y="3846746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Straight Connector 363"/>
          <p:cNvCxnSpPr/>
          <p:nvPr/>
        </p:nvCxnSpPr>
        <p:spPr>
          <a:xfrm>
            <a:off x="3318405" y="4019470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Straight Connector 364"/>
          <p:cNvCxnSpPr/>
          <p:nvPr/>
        </p:nvCxnSpPr>
        <p:spPr>
          <a:xfrm rot="5400000">
            <a:off x="3492736" y="3846746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6" name="Straight Connector 365"/>
          <p:cNvCxnSpPr/>
          <p:nvPr/>
        </p:nvCxnSpPr>
        <p:spPr>
          <a:xfrm rot="5400000">
            <a:off x="4880960" y="3846746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Straight Connector 366"/>
          <p:cNvCxnSpPr/>
          <p:nvPr/>
        </p:nvCxnSpPr>
        <p:spPr>
          <a:xfrm rot="5400000">
            <a:off x="4880960" y="3846746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" name="Straight Connector 367"/>
          <p:cNvCxnSpPr/>
          <p:nvPr/>
        </p:nvCxnSpPr>
        <p:spPr>
          <a:xfrm rot="5400000">
            <a:off x="4880960" y="3846746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8" name="Straight Connector 517"/>
          <p:cNvCxnSpPr/>
          <p:nvPr/>
        </p:nvCxnSpPr>
        <p:spPr>
          <a:xfrm>
            <a:off x="5053685" y="3674021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9" name="Straight Connector 518"/>
          <p:cNvCxnSpPr/>
          <p:nvPr/>
        </p:nvCxnSpPr>
        <p:spPr>
          <a:xfrm rot="5400000">
            <a:off x="4880960" y="3846746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0" name="Straight Connector 519"/>
          <p:cNvCxnSpPr/>
          <p:nvPr/>
        </p:nvCxnSpPr>
        <p:spPr>
          <a:xfrm>
            <a:off x="5053685" y="4019470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1" name="Straight Connector 520"/>
          <p:cNvCxnSpPr/>
          <p:nvPr/>
        </p:nvCxnSpPr>
        <p:spPr>
          <a:xfrm>
            <a:off x="3318405" y="4025751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2" name="Straight Connector 521"/>
          <p:cNvCxnSpPr/>
          <p:nvPr/>
        </p:nvCxnSpPr>
        <p:spPr>
          <a:xfrm>
            <a:off x="5053685" y="4025751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3" name="Straight Connector 522"/>
          <p:cNvCxnSpPr/>
          <p:nvPr/>
        </p:nvCxnSpPr>
        <p:spPr>
          <a:xfrm>
            <a:off x="3318405" y="4025751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4" name="Straight Connector 523"/>
          <p:cNvCxnSpPr/>
          <p:nvPr/>
        </p:nvCxnSpPr>
        <p:spPr>
          <a:xfrm>
            <a:off x="3318405" y="4371200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5" name="Straight Connector 524"/>
          <p:cNvCxnSpPr/>
          <p:nvPr/>
        </p:nvCxnSpPr>
        <p:spPr>
          <a:xfrm>
            <a:off x="3665461" y="4371200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6" name="Straight Connector 525"/>
          <p:cNvCxnSpPr/>
          <p:nvPr/>
        </p:nvCxnSpPr>
        <p:spPr>
          <a:xfrm>
            <a:off x="4359573" y="4371200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7" name="Straight Connector 526"/>
          <p:cNvCxnSpPr/>
          <p:nvPr/>
        </p:nvCxnSpPr>
        <p:spPr>
          <a:xfrm rot="5400000">
            <a:off x="4880960" y="4198476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8" name="Straight Connector 527"/>
          <p:cNvCxnSpPr/>
          <p:nvPr/>
        </p:nvCxnSpPr>
        <p:spPr>
          <a:xfrm>
            <a:off x="4706629" y="4371200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9" name="Straight Connector 528"/>
          <p:cNvCxnSpPr/>
          <p:nvPr/>
        </p:nvCxnSpPr>
        <p:spPr>
          <a:xfrm rot="5400000">
            <a:off x="4880960" y="4198476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0" name="Straight Connector 529"/>
          <p:cNvCxnSpPr/>
          <p:nvPr/>
        </p:nvCxnSpPr>
        <p:spPr>
          <a:xfrm rot="5400000">
            <a:off x="4880960" y="4198476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1" name="Straight Connector 530"/>
          <p:cNvCxnSpPr/>
          <p:nvPr/>
        </p:nvCxnSpPr>
        <p:spPr>
          <a:xfrm>
            <a:off x="5053685" y="4025751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2" name="Straight Connector 531"/>
          <p:cNvCxnSpPr/>
          <p:nvPr/>
        </p:nvCxnSpPr>
        <p:spPr>
          <a:xfrm rot="5400000">
            <a:off x="4880960" y="4198476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3" name="Straight Connector 532"/>
          <p:cNvCxnSpPr/>
          <p:nvPr/>
        </p:nvCxnSpPr>
        <p:spPr>
          <a:xfrm>
            <a:off x="5053685" y="4371200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4" name="Straight Connector 533"/>
          <p:cNvCxnSpPr/>
          <p:nvPr/>
        </p:nvCxnSpPr>
        <p:spPr>
          <a:xfrm>
            <a:off x="3318405" y="4371200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5" name="Straight Connector 534"/>
          <p:cNvCxnSpPr/>
          <p:nvPr/>
        </p:nvCxnSpPr>
        <p:spPr>
          <a:xfrm>
            <a:off x="3665461" y="4371200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6" name="Straight Connector 535"/>
          <p:cNvCxnSpPr/>
          <p:nvPr/>
        </p:nvCxnSpPr>
        <p:spPr>
          <a:xfrm>
            <a:off x="4359573" y="4371200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7" name="Straight Connector 536"/>
          <p:cNvCxnSpPr/>
          <p:nvPr/>
        </p:nvCxnSpPr>
        <p:spPr>
          <a:xfrm>
            <a:off x="4706629" y="4371200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8" name="Straight Connector 537"/>
          <p:cNvCxnSpPr/>
          <p:nvPr/>
        </p:nvCxnSpPr>
        <p:spPr>
          <a:xfrm>
            <a:off x="5053685" y="4371200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9" name="Straight Connector 538"/>
          <p:cNvCxnSpPr/>
          <p:nvPr/>
        </p:nvCxnSpPr>
        <p:spPr>
          <a:xfrm>
            <a:off x="3318405" y="4371200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0" name="Straight Connector 539"/>
          <p:cNvCxnSpPr/>
          <p:nvPr/>
        </p:nvCxnSpPr>
        <p:spPr>
          <a:xfrm rot="5400000">
            <a:off x="3145680" y="4543924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1" name="Straight Connector 540"/>
          <p:cNvCxnSpPr/>
          <p:nvPr/>
        </p:nvCxnSpPr>
        <p:spPr>
          <a:xfrm rot="5400000">
            <a:off x="3492736" y="4543924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2" name="Straight Connector 541"/>
          <p:cNvCxnSpPr/>
          <p:nvPr/>
        </p:nvCxnSpPr>
        <p:spPr>
          <a:xfrm>
            <a:off x="3318405" y="4716649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3" name="Straight Connector 542"/>
          <p:cNvCxnSpPr/>
          <p:nvPr/>
        </p:nvCxnSpPr>
        <p:spPr>
          <a:xfrm>
            <a:off x="3665461" y="4371200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4" name="Straight Connector 543"/>
          <p:cNvCxnSpPr/>
          <p:nvPr/>
        </p:nvCxnSpPr>
        <p:spPr>
          <a:xfrm rot="5400000">
            <a:off x="3492736" y="4543924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5" name="Straight Connector 544"/>
          <p:cNvCxnSpPr/>
          <p:nvPr/>
        </p:nvCxnSpPr>
        <p:spPr>
          <a:xfrm rot="5400000">
            <a:off x="3839792" y="4543924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6" name="Straight Connector 545"/>
          <p:cNvCxnSpPr/>
          <p:nvPr/>
        </p:nvCxnSpPr>
        <p:spPr>
          <a:xfrm>
            <a:off x="3665461" y="4716649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7" name="Straight Connector 546"/>
          <p:cNvCxnSpPr/>
          <p:nvPr/>
        </p:nvCxnSpPr>
        <p:spPr>
          <a:xfrm rot="5400000">
            <a:off x="3839792" y="4543924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8" name="Straight Connector 547"/>
          <p:cNvCxnSpPr/>
          <p:nvPr/>
        </p:nvCxnSpPr>
        <p:spPr>
          <a:xfrm rot="5400000">
            <a:off x="4186848" y="4543924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9" name="Straight Connector 548"/>
          <p:cNvCxnSpPr/>
          <p:nvPr/>
        </p:nvCxnSpPr>
        <p:spPr>
          <a:xfrm rot="5400000">
            <a:off x="4186848" y="4543924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0" name="Straight Connector 549"/>
          <p:cNvCxnSpPr/>
          <p:nvPr/>
        </p:nvCxnSpPr>
        <p:spPr>
          <a:xfrm>
            <a:off x="4359573" y="4371200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1" name="Straight Connector 550"/>
          <p:cNvCxnSpPr/>
          <p:nvPr/>
        </p:nvCxnSpPr>
        <p:spPr>
          <a:xfrm rot="5400000">
            <a:off x="4186848" y="4543924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2" name="Straight Connector 551"/>
          <p:cNvCxnSpPr/>
          <p:nvPr/>
        </p:nvCxnSpPr>
        <p:spPr>
          <a:xfrm rot="5400000">
            <a:off x="4533904" y="4543924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3" name="Straight Connector 552"/>
          <p:cNvCxnSpPr/>
          <p:nvPr/>
        </p:nvCxnSpPr>
        <p:spPr>
          <a:xfrm>
            <a:off x="4359573" y="4716649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4" name="Straight Connector 553"/>
          <p:cNvCxnSpPr/>
          <p:nvPr/>
        </p:nvCxnSpPr>
        <p:spPr>
          <a:xfrm rot="5400000">
            <a:off x="4533904" y="4543924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5" name="Straight Connector 554"/>
          <p:cNvCxnSpPr/>
          <p:nvPr/>
        </p:nvCxnSpPr>
        <p:spPr>
          <a:xfrm>
            <a:off x="4706629" y="4371200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6" name="Straight Connector 555"/>
          <p:cNvCxnSpPr/>
          <p:nvPr/>
        </p:nvCxnSpPr>
        <p:spPr>
          <a:xfrm rot="5400000">
            <a:off x="4533904" y="4543924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7" name="Straight Connector 556"/>
          <p:cNvCxnSpPr/>
          <p:nvPr/>
        </p:nvCxnSpPr>
        <p:spPr>
          <a:xfrm rot="5400000">
            <a:off x="4880960" y="4543924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8" name="Straight Connector 557"/>
          <p:cNvCxnSpPr/>
          <p:nvPr/>
        </p:nvCxnSpPr>
        <p:spPr>
          <a:xfrm>
            <a:off x="4706629" y="4716649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9" name="Straight Connector 558"/>
          <p:cNvCxnSpPr/>
          <p:nvPr/>
        </p:nvCxnSpPr>
        <p:spPr>
          <a:xfrm rot="5400000">
            <a:off x="4880960" y="4543924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0" name="Straight Connector 559"/>
          <p:cNvCxnSpPr/>
          <p:nvPr/>
        </p:nvCxnSpPr>
        <p:spPr>
          <a:xfrm rot="5400000">
            <a:off x="4880960" y="4543924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1" name="Straight Connector 560"/>
          <p:cNvCxnSpPr/>
          <p:nvPr/>
        </p:nvCxnSpPr>
        <p:spPr>
          <a:xfrm>
            <a:off x="5053685" y="4371200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2" name="Straight Connector 561"/>
          <p:cNvCxnSpPr/>
          <p:nvPr/>
        </p:nvCxnSpPr>
        <p:spPr>
          <a:xfrm rot="5400000">
            <a:off x="5221706" y="4192195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3" name="Straight Connector 562"/>
          <p:cNvCxnSpPr/>
          <p:nvPr/>
        </p:nvCxnSpPr>
        <p:spPr>
          <a:xfrm>
            <a:off x="5053685" y="4716649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4" name="Straight Connector 563"/>
          <p:cNvCxnSpPr/>
          <p:nvPr/>
        </p:nvCxnSpPr>
        <p:spPr>
          <a:xfrm>
            <a:off x="5400741" y="4706599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5" name="Straight Connector 564"/>
          <p:cNvCxnSpPr/>
          <p:nvPr/>
        </p:nvCxnSpPr>
        <p:spPr>
          <a:xfrm rot="5400000">
            <a:off x="5228016" y="4879324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6" name="Straight Connector 565"/>
          <p:cNvCxnSpPr/>
          <p:nvPr/>
        </p:nvCxnSpPr>
        <p:spPr>
          <a:xfrm rot="5400000">
            <a:off x="5575073" y="4879324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7" name="Straight Connector 566"/>
          <p:cNvCxnSpPr/>
          <p:nvPr/>
        </p:nvCxnSpPr>
        <p:spPr>
          <a:xfrm>
            <a:off x="5400741" y="5052048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8" name="Straight Connector 567"/>
          <p:cNvCxnSpPr/>
          <p:nvPr/>
        </p:nvCxnSpPr>
        <p:spPr>
          <a:xfrm rot="5400000">
            <a:off x="5228016" y="2814168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9" name="Straight Connector 568"/>
          <p:cNvCxnSpPr/>
          <p:nvPr/>
        </p:nvCxnSpPr>
        <p:spPr>
          <a:xfrm rot="5400000">
            <a:off x="5228016" y="3159617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0" name="Straight Connector 569"/>
          <p:cNvCxnSpPr/>
          <p:nvPr/>
        </p:nvCxnSpPr>
        <p:spPr>
          <a:xfrm>
            <a:off x="4012518" y="3332341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1" name="Straight Connector 570"/>
          <p:cNvCxnSpPr/>
          <p:nvPr/>
        </p:nvCxnSpPr>
        <p:spPr>
          <a:xfrm rot="5400000">
            <a:off x="5233065" y="4543924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2" name="Straight Connector 571"/>
          <p:cNvCxnSpPr/>
          <p:nvPr/>
        </p:nvCxnSpPr>
        <p:spPr>
          <a:xfrm rot="5400000">
            <a:off x="5233065" y="3846746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" name="TextBox 572"/>
          <p:cNvSpPr txBox="1"/>
          <p:nvPr/>
        </p:nvSpPr>
        <p:spPr>
          <a:xfrm>
            <a:off x="2846436" y="1914977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574" name="TextBox 573"/>
          <p:cNvSpPr txBox="1"/>
          <p:nvPr/>
        </p:nvSpPr>
        <p:spPr>
          <a:xfrm>
            <a:off x="3198802" y="1914977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</a:t>
            </a:r>
          </a:p>
        </p:txBody>
      </p:sp>
      <p:sp>
        <p:nvSpPr>
          <p:cNvPr id="575" name="TextBox 574"/>
          <p:cNvSpPr txBox="1"/>
          <p:nvPr/>
        </p:nvSpPr>
        <p:spPr>
          <a:xfrm>
            <a:off x="3545858" y="1914977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3</a:t>
            </a:r>
            <a:endParaRPr lang="en-US" sz="1600" dirty="0"/>
          </a:p>
        </p:txBody>
      </p:sp>
      <p:sp>
        <p:nvSpPr>
          <p:cNvPr id="576" name="TextBox 575"/>
          <p:cNvSpPr txBox="1"/>
          <p:nvPr/>
        </p:nvSpPr>
        <p:spPr>
          <a:xfrm>
            <a:off x="3892914" y="1914977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4</a:t>
            </a:r>
          </a:p>
        </p:txBody>
      </p:sp>
      <p:sp>
        <p:nvSpPr>
          <p:cNvPr id="577" name="TextBox 576"/>
          <p:cNvSpPr txBox="1"/>
          <p:nvPr/>
        </p:nvSpPr>
        <p:spPr>
          <a:xfrm>
            <a:off x="4239970" y="1914977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5</a:t>
            </a:r>
            <a:endParaRPr lang="en-US" sz="1600" dirty="0"/>
          </a:p>
        </p:txBody>
      </p:sp>
      <p:sp>
        <p:nvSpPr>
          <p:cNvPr id="578" name="TextBox 577"/>
          <p:cNvSpPr txBox="1"/>
          <p:nvPr/>
        </p:nvSpPr>
        <p:spPr>
          <a:xfrm>
            <a:off x="4640951" y="1914977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6</a:t>
            </a:r>
          </a:p>
        </p:txBody>
      </p:sp>
      <p:sp>
        <p:nvSpPr>
          <p:cNvPr id="579" name="TextBox 578"/>
          <p:cNvSpPr txBox="1"/>
          <p:nvPr/>
        </p:nvSpPr>
        <p:spPr>
          <a:xfrm>
            <a:off x="4934082" y="1914977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7</a:t>
            </a:r>
            <a:endParaRPr lang="en-US" sz="1600" dirty="0"/>
          </a:p>
        </p:txBody>
      </p:sp>
      <p:sp>
        <p:nvSpPr>
          <p:cNvPr id="580" name="TextBox 579"/>
          <p:cNvSpPr txBox="1"/>
          <p:nvPr/>
        </p:nvSpPr>
        <p:spPr>
          <a:xfrm>
            <a:off x="5274828" y="1914977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581" name="TextBox 580"/>
          <p:cNvSpPr txBox="1"/>
          <p:nvPr/>
        </p:nvSpPr>
        <p:spPr>
          <a:xfrm>
            <a:off x="5628194" y="1914977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9</a:t>
            </a:r>
            <a:endParaRPr lang="en-US" sz="1600" dirty="0"/>
          </a:p>
        </p:txBody>
      </p:sp>
      <p:sp>
        <p:nvSpPr>
          <p:cNvPr id="582" name="TextBox 581"/>
          <p:cNvSpPr txBox="1"/>
          <p:nvPr/>
        </p:nvSpPr>
        <p:spPr>
          <a:xfrm>
            <a:off x="2668063" y="2151441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583" name="TextBox 582"/>
          <p:cNvSpPr txBox="1"/>
          <p:nvPr/>
        </p:nvSpPr>
        <p:spPr>
          <a:xfrm>
            <a:off x="2668063" y="2496890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</a:t>
            </a:r>
          </a:p>
        </p:txBody>
      </p:sp>
      <p:sp>
        <p:nvSpPr>
          <p:cNvPr id="584" name="TextBox 583"/>
          <p:cNvSpPr txBox="1"/>
          <p:nvPr/>
        </p:nvSpPr>
        <p:spPr>
          <a:xfrm>
            <a:off x="2668063" y="2847364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3</a:t>
            </a:r>
            <a:endParaRPr lang="en-US" sz="1600" dirty="0"/>
          </a:p>
        </p:txBody>
      </p:sp>
      <p:sp>
        <p:nvSpPr>
          <p:cNvPr id="585" name="TextBox 584"/>
          <p:cNvSpPr txBox="1"/>
          <p:nvPr/>
        </p:nvSpPr>
        <p:spPr>
          <a:xfrm>
            <a:off x="2668063" y="3192812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4</a:t>
            </a:r>
          </a:p>
        </p:txBody>
      </p:sp>
      <p:sp>
        <p:nvSpPr>
          <p:cNvPr id="586" name="TextBox 585"/>
          <p:cNvSpPr txBox="1"/>
          <p:nvPr/>
        </p:nvSpPr>
        <p:spPr>
          <a:xfrm>
            <a:off x="2668063" y="3534493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5</a:t>
            </a:r>
            <a:endParaRPr lang="en-US" sz="1600" dirty="0"/>
          </a:p>
        </p:txBody>
      </p:sp>
      <p:sp>
        <p:nvSpPr>
          <p:cNvPr id="587" name="TextBox 586"/>
          <p:cNvSpPr txBox="1"/>
          <p:nvPr/>
        </p:nvSpPr>
        <p:spPr>
          <a:xfrm>
            <a:off x="2668063" y="3886222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6</a:t>
            </a:r>
          </a:p>
        </p:txBody>
      </p:sp>
      <p:sp>
        <p:nvSpPr>
          <p:cNvPr id="588" name="TextBox 587"/>
          <p:cNvSpPr txBox="1"/>
          <p:nvPr/>
        </p:nvSpPr>
        <p:spPr>
          <a:xfrm>
            <a:off x="2668063" y="4225390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7</a:t>
            </a:r>
            <a:endParaRPr lang="en-US" sz="1600" dirty="0"/>
          </a:p>
        </p:txBody>
      </p:sp>
      <p:sp>
        <p:nvSpPr>
          <p:cNvPr id="589" name="TextBox 588"/>
          <p:cNvSpPr txBox="1"/>
          <p:nvPr/>
        </p:nvSpPr>
        <p:spPr>
          <a:xfrm>
            <a:off x="2668063" y="4577120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590" name="TextBox 589"/>
          <p:cNvSpPr txBox="1"/>
          <p:nvPr/>
        </p:nvSpPr>
        <p:spPr>
          <a:xfrm>
            <a:off x="2668063" y="4912519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9</a:t>
            </a:r>
          </a:p>
        </p:txBody>
      </p:sp>
      <p:grpSp>
        <p:nvGrpSpPr>
          <p:cNvPr id="591" name="Group 590"/>
          <p:cNvGrpSpPr/>
          <p:nvPr/>
        </p:nvGrpSpPr>
        <p:grpSpPr>
          <a:xfrm>
            <a:off x="4359573" y="3274336"/>
            <a:ext cx="250222" cy="193766"/>
            <a:chOff x="7258050" y="2046822"/>
            <a:chExt cx="302165" cy="235078"/>
          </a:xfrm>
        </p:grpSpPr>
        <p:cxnSp>
          <p:nvCxnSpPr>
            <p:cNvPr id="592" name="Straight Connector 591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3" name="Rectangle 592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4" name="Group 593"/>
          <p:cNvGrpSpPr/>
          <p:nvPr/>
        </p:nvGrpSpPr>
        <p:grpSpPr>
          <a:xfrm>
            <a:off x="4359573" y="3957594"/>
            <a:ext cx="250222" cy="193766"/>
            <a:chOff x="7258050" y="2046822"/>
            <a:chExt cx="302165" cy="235078"/>
          </a:xfrm>
        </p:grpSpPr>
        <p:cxnSp>
          <p:nvCxnSpPr>
            <p:cNvPr id="595" name="Straight Connector 594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6" name="Rectangle 595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7" name="Group 596"/>
          <p:cNvGrpSpPr/>
          <p:nvPr/>
        </p:nvGrpSpPr>
        <p:grpSpPr>
          <a:xfrm>
            <a:off x="4359573" y="3619219"/>
            <a:ext cx="250222" cy="193766"/>
            <a:chOff x="7258050" y="2046822"/>
            <a:chExt cx="302165" cy="235078"/>
          </a:xfrm>
        </p:grpSpPr>
        <p:cxnSp>
          <p:nvCxnSpPr>
            <p:cNvPr id="598" name="Straight Connector 597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9" name="Rectangle 598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0" name="Group 599"/>
          <p:cNvGrpSpPr/>
          <p:nvPr/>
        </p:nvGrpSpPr>
        <p:grpSpPr>
          <a:xfrm>
            <a:off x="4708184" y="3278104"/>
            <a:ext cx="250222" cy="193766"/>
            <a:chOff x="7258050" y="2046822"/>
            <a:chExt cx="302165" cy="235078"/>
          </a:xfrm>
        </p:grpSpPr>
        <p:cxnSp>
          <p:nvCxnSpPr>
            <p:cNvPr id="601" name="Straight Connector 600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2" name="Rectangle 601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3" name="Group 602"/>
          <p:cNvGrpSpPr/>
          <p:nvPr/>
        </p:nvGrpSpPr>
        <p:grpSpPr>
          <a:xfrm>
            <a:off x="4708184" y="3620421"/>
            <a:ext cx="250222" cy="193766"/>
            <a:chOff x="7258050" y="2046822"/>
            <a:chExt cx="302165" cy="235078"/>
          </a:xfrm>
        </p:grpSpPr>
        <p:cxnSp>
          <p:nvCxnSpPr>
            <p:cNvPr id="604" name="Straight Connector 603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5" name="Rectangle 604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6" name="Group 605"/>
          <p:cNvGrpSpPr/>
          <p:nvPr/>
        </p:nvGrpSpPr>
        <p:grpSpPr>
          <a:xfrm>
            <a:off x="4708184" y="3955972"/>
            <a:ext cx="250222" cy="193766"/>
            <a:chOff x="7258050" y="2046822"/>
            <a:chExt cx="302165" cy="235078"/>
          </a:xfrm>
        </p:grpSpPr>
        <p:cxnSp>
          <p:nvCxnSpPr>
            <p:cNvPr id="607" name="Straight Connector 606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8" name="Rectangle 607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9" name="Group 608"/>
          <p:cNvGrpSpPr/>
          <p:nvPr/>
        </p:nvGrpSpPr>
        <p:grpSpPr>
          <a:xfrm>
            <a:off x="4000476" y="3264359"/>
            <a:ext cx="250222" cy="193766"/>
            <a:chOff x="7258050" y="2046822"/>
            <a:chExt cx="302165" cy="235078"/>
          </a:xfrm>
        </p:grpSpPr>
        <p:cxnSp>
          <p:nvCxnSpPr>
            <p:cNvPr id="610" name="Straight Connector 609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1" name="Rectangle 610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2" name="Group 611"/>
          <p:cNvGrpSpPr/>
          <p:nvPr/>
        </p:nvGrpSpPr>
        <p:grpSpPr>
          <a:xfrm>
            <a:off x="4007009" y="3609242"/>
            <a:ext cx="250222" cy="193766"/>
            <a:chOff x="7258050" y="2046822"/>
            <a:chExt cx="302165" cy="235078"/>
          </a:xfrm>
        </p:grpSpPr>
        <p:cxnSp>
          <p:nvCxnSpPr>
            <p:cNvPr id="613" name="Straight Connector 612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4" name="Rectangle 613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5" name="Group 614"/>
          <p:cNvGrpSpPr/>
          <p:nvPr/>
        </p:nvGrpSpPr>
        <p:grpSpPr>
          <a:xfrm>
            <a:off x="4000476" y="3959812"/>
            <a:ext cx="250222" cy="193766"/>
            <a:chOff x="7258050" y="2046822"/>
            <a:chExt cx="302165" cy="235078"/>
          </a:xfrm>
        </p:grpSpPr>
        <p:cxnSp>
          <p:nvCxnSpPr>
            <p:cNvPr id="616" name="Straight Connector 615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7" name="Rectangle 616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2" name="TextBox 161"/>
          <p:cNvSpPr txBox="1"/>
          <p:nvPr/>
        </p:nvSpPr>
        <p:spPr>
          <a:xfrm>
            <a:off x="303649" y="5531173"/>
            <a:ext cx="2537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Zero energy ground states</a:t>
            </a:r>
            <a:endParaRPr lang="en-US" dirty="0">
              <a:solidFill>
                <a:schemeClr val="accent1"/>
              </a:solidFill>
              <a:latin typeface="Garamond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3" name="TextBox 162"/>
              <p:cNvSpPr txBox="1"/>
              <p:nvPr/>
            </p:nvSpPr>
            <p:spPr>
              <a:xfrm>
                <a:off x="-243903" y="872129"/>
                <a:ext cx="5322867" cy="615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1⊗1⊗</m:t>
                      </m:r>
                      <m:sSubSup>
                        <m:sSubSupPr>
                          <m:ctrlPr>
                            <a:rPr lang="en-US" sz="16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𝑐𝑙𝑜𝑐𝑘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9</m:t>
                          </m:r>
                        </m:sup>
                      </m:sSubSup>
                      <m:r>
                        <a:rPr lang="en-US" sz="1600" b="0" i="1" smtClean="0">
                          <a:latin typeface="Cambria Math"/>
                        </a:rPr>
                        <m:t>+1⊗</m:t>
                      </m:r>
                      <m:sSubSup>
                        <m:sSubSupPr>
                          <m:ctrlPr>
                            <a:rPr lang="en-US" sz="16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𝑐𝑙𝑜𝑐𝑘</m:t>
                          </m:r>
                        </m:sub>
                        <m:sup>
                          <m:r>
                            <a:rPr lang="en-US" sz="1600" i="1">
                              <a:latin typeface="Cambria Math"/>
                            </a:rPr>
                            <m:t>9</m:t>
                          </m:r>
                        </m:sup>
                      </m:sSubSup>
                      <m:r>
                        <a:rPr lang="en-US" sz="1600" b="0" i="1" smtClean="0">
                          <a:latin typeface="Cambria Math"/>
                        </a:rPr>
                        <m:t>⊗1+1⊗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𝑝𝑎𝑡𝑡𝑒𝑟𝑛</m:t>
                          </m:r>
                        </m:sub>
                      </m:sSub>
                    </m:oMath>
                  </m:oMathPara>
                </a14:m>
                <a:endParaRPr lang="en-US" sz="1600" b="0" i="1" dirty="0" smtClean="0">
                  <a:latin typeface="Cambria Math"/>
                </a:endParaRPr>
              </a:p>
              <a:p>
                <a:r>
                  <a:rPr lang="en-US" sz="1600" dirty="0" smtClean="0"/>
                  <a:t>	</a:t>
                </a:r>
                <a:endParaRPr lang="en-US" sz="1600" dirty="0"/>
              </a:p>
            </p:txBody>
          </p:sp>
        </mc:Choice>
        <mc:Fallback>
          <p:sp>
            <p:nvSpPr>
              <p:cNvPr id="163" name="TextBox 1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3903" y="872129"/>
                <a:ext cx="5322867" cy="6158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5" name="TextBox 164"/>
          <p:cNvSpPr txBox="1"/>
          <p:nvPr/>
        </p:nvSpPr>
        <p:spPr>
          <a:xfrm>
            <a:off x="1981200" y="0"/>
            <a:ext cx="425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1F497D"/>
                </a:solidFill>
                <a:latin typeface="Garamond" pitchFamily="18" charset="0"/>
              </a:rPr>
              <a:t>Two clock registers: Example</a:t>
            </a:r>
            <a:endParaRPr lang="en-US" sz="2800" dirty="0">
              <a:solidFill>
                <a:srgbClr val="1F497D"/>
              </a:solidFill>
              <a:latin typeface="Garamond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4502448" y="762000"/>
            <a:ext cx="1898352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732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Brace 1"/>
          <p:cNvSpPr/>
          <p:nvPr/>
        </p:nvSpPr>
        <p:spPr>
          <a:xfrm>
            <a:off x="5410200" y="762000"/>
            <a:ext cx="152400" cy="838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5715000" y="914400"/>
                <a:ext cx="129368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Garamond" pitchFamily="18" charset="0"/>
                  </a:rPr>
                  <a:t>Commutes </a:t>
                </a:r>
                <a:br>
                  <a:rPr lang="en-US" dirty="0" smtClean="0">
                    <a:latin typeface="Garamond" pitchFamily="18" charset="0"/>
                  </a:rPr>
                </a:br>
                <a:r>
                  <a:rPr lang="en-US" dirty="0" smtClean="0">
                    <a:latin typeface="Garamond" pitchFamily="18" charset="0"/>
                  </a:rPr>
                  <a:t>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〈0|</m:t>
                    </m:r>
                    <m:r>
                      <a:rPr lang="en-US" b="0" i="1" baseline="-25000" smtClean="0">
                        <a:latin typeface="Cambria Math"/>
                      </a:rPr>
                      <m:t>𝑎</m:t>
                    </m:r>
                  </m:oMath>
                </a14:m>
                <a:endParaRPr lang="en-US" baseline="-25000" dirty="0">
                  <a:latin typeface="Garamond" pitchFamily="18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914400"/>
                <a:ext cx="1293687" cy="646331"/>
              </a:xfrm>
              <a:prstGeom prst="rect">
                <a:avLst/>
              </a:prstGeom>
              <a:blipFill rotWithShape="1">
                <a:blip r:embed="rId2"/>
                <a:stretch>
                  <a:fillRect l="-4245" t="-4717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2" name="Straight Connector 161"/>
          <p:cNvCxnSpPr/>
          <p:nvPr/>
        </p:nvCxnSpPr>
        <p:spPr>
          <a:xfrm flipV="1">
            <a:off x="4679446" y="1676400"/>
            <a:ext cx="0" cy="1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>
            <a:off x="2971349" y="2290970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 rot="5400000">
            <a:off x="2798624" y="2463694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 rot="5400000">
            <a:off x="3145680" y="2463694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>
            <a:off x="2971349" y="2636419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>
            <a:off x="3318405" y="2641444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 rot="5400000">
            <a:off x="3145680" y="2814168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 rot="5400000">
            <a:off x="3492736" y="2814168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>
            <a:off x="3318405" y="2986892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 rot="5400000">
            <a:off x="3492736" y="2814168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 rot="5400000">
            <a:off x="3839792" y="2814168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 rot="5400000">
            <a:off x="3839792" y="2814168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 rot="5400000">
            <a:off x="4186848" y="2814168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 rot="5400000">
            <a:off x="4186848" y="2814168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>
            <a:off x="4359573" y="2641444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 rot="5400000">
            <a:off x="4186848" y="2814168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 rot="5400000">
            <a:off x="4533904" y="2814168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>
            <a:off x="4359573" y="2986892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 rot="5400000">
            <a:off x="4533904" y="2814168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 rot="5400000">
            <a:off x="4533904" y="2814168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 rot="5400000">
            <a:off x="4880960" y="2814168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 rot="5400000">
            <a:off x="4880960" y="2814168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 rot="5400000">
            <a:off x="4880960" y="2814168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/>
          <p:nvPr/>
        </p:nvCxnSpPr>
        <p:spPr>
          <a:xfrm>
            <a:off x="5053685" y="2641444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 rot="5400000">
            <a:off x="4880960" y="2814168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>
            <a:off x="5053685" y="2986892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/>
        </p:nvCxnSpPr>
        <p:spPr>
          <a:xfrm>
            <a:off x="3318405" y="2986892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>
            <a:off x="3318405" y="3332341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>
            <a:off x="4012517" y="3332341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>
            <a:off x="4359573" y="2986892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 rot="5400000">
            <a:off x="4880960" y="3159617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>
            <a:off x="5053685" y="2986892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>
            <a:off x="5053685" y="3332341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>
            <a:off x="3318405" y="3332341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>
            <a:off x="4359573" y="3332341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/>
          <p:nvPr/>
        </p:nvCxnSpPr>
        <p:spPr>
          <a:xfrm>
            <a:off x="5053685" y="3332341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>
            <a:off x="3318405" y="3332341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>
            <a:off x="3318405" y="3677790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>
            <a:off x="5053685" y="3332341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>
            <a:off x="5053685" y="3677790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/>
        </p:nvCxnSpPr>
        <p:spPr>
          <a:xfrm>
            <a:off x="3318405" y="3674021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/>
          <p:nvPr/>
        </p:nvCxnSpPr>
        <p:spPr>
          <a:xfrm>
            <a:off x="5053685" y="3674021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>
            <a:off x="3318405" y="3674021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/>
          <p:nvPr/>
        </p:nvCxnSpPr>
        <p:spPr>
          <a:xfrm rot="5400000">
            <a:off x="3145680" y="3846746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/>
          <p:nvPr/>
        </p:nvCxnSpPr>
        <p:spPr>
          <a:xfrm rot="5400000">
            <a:off x="3492736" y="3846746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>
            <a:off x="3318405" y="4019470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/>
          <p:cNvCxnSpPr/>
          <p:nvPr/>
        </p:nvCxnSpPr>
        <p:spPr>
          <a:xfrm rot="5400000">
            <a:off x="3492736" y="3846746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/>
          <p:nvPr/>
        </p:nvCxnSpPr>
        <p:spPr>
          <a:xfrm rot="5400000">
            <a:off x="4880960" y="3846746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 rot="5400000">
            <a:off x="4880960" y="3846746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 rot="5400000">
            <a:off x="4880960" y="3846746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>
            <a:off x="5053685" y="3674021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 rot="5400000">
            <a:off x="4880960" y="3846746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/>
          <p:nvPr/>
        </p:nvCxnSpPr>
        <p:spPr>
          <a:xfrm>
            <a:off x="5053685" y="4019470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>
            <a:off x="3318405" y="4025751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>
            <a:off x="5053685" y="4025751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3318405" y="4025751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>
            <a:off x="3318405" y="4371200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/>
          <p:nvPr/>
        </p:nvCxnSpPr>
        <p:spPr>
          <a:xfrm>
            <a:off x="3665461" y="4371200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/>
          <p:nvPr/>
        </p:nvCxnSpPr>
        <p:spPr>
          <a:xfrm>
            <a:off x="4359573" y="4371200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/>
          <p:nvPr/>
        </p:nvCxnSpPr>
        <p:spPr>
          <a:xfrm rot="5400000">
            <a:off x="4880960" y="4198476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Connector 287"/>
          <p:cNvCxnSpPr/>
          <p:nvPr/>
        </p:nvCxnSpPr>
        <p:spPr>
          <a:xfrm>
            <a:off x="4706629" y="4371200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/>
          <p:nvPr/>
        </p:nvCxnSpPr>
        <p:spPr>
          <a:xfrm rot="5400000">
            <a:off x="4880960" y="4198476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Connector 289"/>
          <p:cNvCxnSpPr/>
          <p:nvPr/>
        </p:nvCxnSpPr>
        <p:spPr>
          <a:xfrm rot="5400000">
            <a:off x="4880960" y="4198476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/>
          <p:cNvCxnSpPr/>
          <p:nvPr/>
        </p:nvCxnSpPr>
        <p:spPr>
          <a:xfrm>
            <a:off x="5053685" y="4025751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/>
          <p:nvPr/>
        </p:nvCxnSpPr>
        <p:spPr>
          <a:xfrm rot="5400000">
            <a:off x="4880960" y="4198476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/>
          <p:cNvCxnSpPr/>
          <p:nvPr/>
        </p:nvCxnSpPr>
        <p:spPr>
          <a:xfrm>
            <a:off x="5053685" y="4371200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/>
          <p:nvPr/>
        </p:nvCxnSpPr>
        <p:spPr>
          <a:xfrm>
            <a:off x="3318405" y="4371200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/>
          <p:cNvCxnSpPr/>
          <p:nvPr/>
        </p:nvCxnSpPr>
        <p:spPr>
          <a:xfrm>
            <a:off x="3665461" y="4371200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/>
          <p:nvPr/>
        </p:nvCxnSpPr>
        <p:spPr>
          <a:xfrm>
            <a:off x="4359573" y="4371200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/>
          <p:cNvCxnSpPr/>
          <p:nvPr/>
        </p:nvCxnSpPr>
        <p:spPr>
          <a:xfrm>
            <a:off x="4706629" y="4371200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/>
          <p:nvPr/>
        </p:nvCxnSpPr>
        <p:spPr>
          <a:xfrm>
            <a:off x="5053685" y="4371200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/>
          <p:nvPr/>
        </p:nvCxnSpPr>
        <p:spPr>
          <a:xfrm>
            <a:off x="3318405" y="4371200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/>
          <p:nvPr/>
        </p:nvCxnSpPr>
        <p:spPr>
          <a:xfrm rot="5400000">
            <a:off x="3145680" y="4543924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/>
          <p:cNvCxnSpPr/>
          <p:nvPr/>
        </p:nvCxnSpPr>
        <p:spPr>
          <a:xfrm rot="5400000">
            <a:off x="3492736" y="4543924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338"/>
          <p:cNvCxnSpPr/>
          <p:nvPr/>
        </p:nvCxnSpPr>
        <p:spPr>
          <a:xfrm>
            <a:off x="3318405" y="4716649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/>
          <p:cNvCxnSpPr/>
          <p:nvPr/>
        </p:nvCxnSpPr>
        <p:spPr>
          <a:xfrm>
            <a:off x="3665461" y="4371200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/>
          <p:cNvCxnSpPr/>
          <p:nvPr/>
        </p:nvCxnSpPr>
        <p:spPr>
          <a:xfrm rot="5400000">
            <a:off x="3492736" y="4543924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/>
          <p:cNvCxnSpPr/>
          <p:nvPr/>
        </p:nvCxnSpPr>
        <p:spPr>
          <a:xfrm rot="5400000">
            <a:off x="3839792" y="4543924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/>
          <p:cNvCxnSpPr/>
          <p:nvPr/>
        </p:nvCxnSpPr>
        <p:spPr>
          <a:xfrm>
            <a:off x="3665461" y="4716649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Straight Connector 344"/>
          <p:cNvCxnSpPr/>
          <p:nvPr/>
        </p:nvCxnSpPr>
        <p:spPr>
          <a:xfrm rot="5400000">
            <a:off x="3839792" y="4543924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Straight Connector 345"/>
          <p:cNvCxnSpPr/>
          <p:nvPr/>
        </p:nvCxnSpPr>
        <p:spPr>
          <a:xfrm rot="5400000">
            <a:off x="4186848" y="4543924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Straight Connector 346"/>
          <p:cNvCxnSpPr/>
          <p:nvPr/>
        </p:nvCxnSpPr>
        <p:spPr>
          <a:xfrm rot="5400000">
            <a:off x="4186848" y="4543924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Straight Connector 347"/>
          <p:cNvCxnSpPr/>
          <p:nvPr/>
        </p:nvCxnSpPr>
        <p:spPr>
          <a:xfrm>
            <a:off x="4359573" y="4371200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Straight Connector 348"/>
          <p:cNvCxnSpPr/>
          <p:nvPr/>
        </p:nvCxnSpPr>
        <p:spPr>
          <a:xfrm rot="5400000">
            <a:off x="4186848" y="4543924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Straight Connector 349"/>
          <p:cNvCxnSpPr/>
          <p:nvPr/>
        </p:nvCxnSpPr>
        <p:spPr>
          <a:xfrm rot="5400000">
            <a:off x="4533904" y="4543924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Straight Connector 350"/>
          <p:cNvCxnSpPr/>
          <p:nvPr/>
        </p:nvCxnSpPr>
        <p:spPr>
          <a:xfrm>
            <a:off x="4359573" y="4716649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Straight Connector 351"/>
          <p:cNvCxnSpPr/>
          <p:nvPr/>
        </p:nvCxnSpPr>
        <p:spPr>
          <a:xfrm rot="5400000">
            <a:off x="4533904" y="4543924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Straight Connector 354"/>
          <p:cNvCxnSpPr/>
          <p:nvPr/>
        </p:nvCxnSpPr>
        <p:spPr>
          <a:xfrm>
            <a:off x="4706629" y="4371200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Straight Connector 355"/>
          <p:cNvCxnSpPr/>
          <p:nvPr/>
        </p:nvCxnSpPr>
        <p:spPr>
          <a:xfrm rot="5400000">
            <a:off x="4533904" y="4543924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Straight Connector 356"/>
          <p:cNvCxnSpPr/>
          <p:nvPr/>
        </p:nvCxnSpPr>
        <p:spPr>
          <a:xfrm rot="5400000">
            <a:off x="4880960" y="4543924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Straight Connector 358"/>
          <p:cNvCxnSpPr/>
          <p:nvPr/>
        </p:nvCxnSpPr>
        <p:spPr>
          <a:xfrm>
            <a:off x="4706629" y="4716649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Straight Connector 359"/>
          <p:cNvCxnSpPr/>
          <p:nvPr/>
        </p:nvCxnSpPr>
        <p:spPr>
          <a:xfrm rot="5400000">
            <a:off x="4880960" y="4543924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Connector 360"/>
          <p:cNvCxnSpPr/>
          <p:nvPr/>
        </p:nvCxnSpPr>
        <p:spPr>
          <a:xfrm rot="5400000">
            <a:off x="4880960" y="4543924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Straight Connector 361"/>
          <p:cNvCxnSpPr/>
          <p:nvPr/>
        </p:nvCxnSpPr>
        <p:spPr>
          <a:xfrm>
            <a:off x="5053685" y="4371200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Straight Connector 362"/>
          <p:cNvCxnSpPr/>
          <p:nvPr/>
        </p:nvCxnSpPr>
        <p:spPr>
          <a:xfrm rot="5400000">
            <a:off x="5221706" y="4192195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Straight Connector 363"/>
          <p:cNvCxnSpPr/>
          <p:nvPr/>
        </p:nvCxnSpPr>
        <p:spPr>
          <a:xfrm>
            <a:off x="5053685" y="4716649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Straight Connector 364"/>
          <p:cNvCxnSpPr/>
          <p:nvPr/>
        </p:nvCxnSpPr>
        <p:spPr>
          <a:xfrm>
            <a:off x="5400741" y="4706599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6" name="Straight Connector 365"/>
          <p:cNvCxnSpPr/>
          <p:nvPr/>
        </p:nvCxnSpPr>
        <p:spPr>
          <a:xfrm rot="5400000">
            <a:off x="5228016" y="4879324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Straight Connector 366"/>
          <p:cNvCxnSpPr/>
          <p:nvPr/>
        </p:nvCxnSpPr>
        <p:spPr>
          <a:xfrm rot="5400000">
            <a:off x="5575073" y="4879324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" name="Straight Connector 367"/>
          <p:cNvCxnSpPr/>
          <p:nvPr/>
        </p:nvCxnSpPr>
        <p:spPr>
          <a:xfrm>
            <a:off x="5400741" y="5052048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" name="Straight Connector 368"/>
          <p:cNvCxnSpPr/>
          <p:nvPr/>
        </p:nvCxnSpPr>
        <p:spPr>
          <a:xfrm rot="5400000">
            <a:off x="5228016" y="2814168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" name="Straight Connector 369"/>
          <p:cNvCxnSpPr/>
          <p:nvPr/>
        </p:nvCxnSpPr>
        <p:spPr>
          <a:xfrm rot="5400000">
            <a:off x="5228016" y="3159617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Straight Connector 370"/>
          <p:cNvCxnSpPr/>
          <p:nvPr/>
        </p:nvCxnSpPr>
        <p:spPr>
          <a:xfrm>
            <a:off x="4012518" y="3332341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2" name="Straight Connector 371"/>
          <p:cNvCxnSpPr/>
          <p:nvPr/>
        </p:nvCxnSpPr>
        <p:spPr>
          <a:xfrm rot="5400000">
            <a:off x="5233065" y="4543924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3" name="Straight Connector 372"/>
          <p:cNvCxnSpPr/>
          <p:nvPr/>
        </p:nvCxnSpPr>
        <p:spPr>
          <a:xfrm rot="5400000">
            <a:off x="5233065" y="3846746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4" name="TextBox 373"/>
          <p:cNvSpPr txBox="1"/>
          <p:nvPr/>
        </p:nvSpPr>
        <p:spPr>
          <a:xfrm>
            <a:off x="2846436" y="1914977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375" name="TextBox 374"/>
          <p:cNvSpPr txBox="1"/>
          <p:nvPr/>
        </p:nvSpPr>
        <p:spPr>
          <a:xfrm>
            <a:off x="3198802" y="1914977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</a:t>
            </a:r>
          </a:p>
        </p:txBody>
      </p:sp>
      <p:sp>
        <p:nvSpPr>
          <p:cNvPr id="376" name="TextBox 375"/>
          <p:cNvSpPr txBox="1"/>
          <p:nvPr/>
        </p:nvSpPr>
        <p:spPr>
          <a:xfrm>
            <a:off x="3545858" y="1914977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3</a:t>
            </a:r>
            <a:endParaRPr lang="en-US" sz="1600" dirty="0"/>
          </a:p>
        </p:txBody>
      </p:sp>
      <p:sp>
        <p:nvSpPr>
          <p:cNvPr id="377" name="TextBox 376"/>
          <p:cNvSpPr txBox="1"/>
          <p:nvPr/>
        </p:nvSpPr>
        <p:spPr>
          <a:xfrm>
            <a:off x="3892914" y="1914977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4</a:t>
            </a:r>
          </a:p>
        </p:txBody>
      </p:sp>
      <p:sp>
        <p:nvSpPr>
          <p:cNvPr id="378" name="TextBox 377"/>
          <p:cNvSpPr txBox="1"/>
          <p:nvPr/>
        </p:nvSpPr>
        <p:spPr>
          <a:xfrm>
            <a:off x="4239970" y="1914977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5</a:t>
            </a:r>
            <a:endParaRPr lang="en-US" sz="1600" dirty="0"/>
          </a:p>
        </p:txBody>
      </p:sp>
      <p:sp>
        <p:nvSpPr>
          <p:cNvPr id="379" name="TextBox 378"/>
          <p:cNvSpPr txBox="1"/>
          <p:nvPr/>
        </p:nvSpPr>
        <p:spPr>
          <a:xfrm>
            <a:off x="4640951" y="1914977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6</a:t>
            </a:r>
          </a:p>
        </p:txBody>
      </p:sp>
      <p:sp>
        <p:nvSpPr>
          <p:cNvPr id="380" name="TextBox 379"/>
          <p:cNvSpPr txBox="1"/>
          <p:nvPr/>
        </p:nvSpPr>
        <p:spPr>
          <a:xfrm>
            <a:off x="4934082" y="1914977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7</a:t>
            </a:r>
            <a:endParaRPr lang="en-US" sz="1600" dirty="0"/>
          </a:p>
        </p:txBody>
      </p:sp>
      <p:sp>
        <p:nvSpPr>
          <p:cNvPr id="381" name="TextBox 380"/>
          <p:cNvSpPr txBox="1"/>
          <p:nvPr/>
        </p:nvSpPr>
        <p:spPr>
          <a:xfrm>
            <a:off x="5274828" y="1914977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382" name="TextBox 381"/>
          <p:cNvSpPr txBox="1"/>
          <p:nvPr/>
        </p:nvSpPr>
        <p:spPr>
          <a:xfrm>
            <a:off x="5628194" y="1914977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9</a:t>
            </a:r>
            <a:endParaRPr lang="en-US" sz="1600" dirty="0"/>
          </a:p>
        </p:txBody>
      </p:sp>
      <p:sp>
        <p:nvSpPr>
          <p:cNvPr id="383" name="TextBox 382"/>
          <p:cNvSpPr txBox="1"/>
          <p:nvPr/>
        </p:nvSpPr>
        <p:spPr>
          <a:xfrm>
            <a:off x="2668063" y="2151441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384" name="TextBox 383"/>
          <p:cNvSpPr txBox="1"/>
          <p:nvPr/>
        </p:nvSpPr>
        <p:spPr>
          <a:xfrm>
            <a:off x="2668063" y="2496890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</a:t>
            </a:r>
          </a:p>
        </p:txBody>
      </p:sp>
      <p:sp>
        <p:nvSpPr>
          <p:cNvPr id="385" name="TextBox 384"/>
          <p:cNvSpPr txBox="1"/>
          <p:nvPr/>
        </p:nvSpPr>
        <p:spPr>
          <a:xfrm>
            <a:off x="2668063" y="2847364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3</a:t>
            </a:r>
            <a:endParaRPr lang="en-US" sz="1600" dirty="0"/>
          </a:p>
        </p:txBody>
      </p:sp>
      <p:sp>
        <p:nvSpPr>
          <p:cNvPr id="386" name="TextBox 385"/>
          <p:cNvSpPr txBox="1"/>
          <p:nvPr/>
        </p:nvSpPr>
        <p:spPr>
          <a:xfrm>
            <a:off x="2668063" y="3192812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4</a:t>
            </a:r>
          </a:p>
        </p:txBody>
      </p:sp>
      <p:sp>
        <p:nvSpPr>
          <p:cNvPr id="387" name="TextBox 386"/>
          <p:cNvSpPr txBox="1"/>
          <p:nvPr/>
        </p:nvSpPr>
        <p:spPr>
          <a:xfrm>
            <a:off x="2668063" y="3534493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5</a:t>
            </a:r>
            <a:endParaRPr lang="en-US" sz="1600" dirty="0"/>
          </a:p>
        </p:txBody>
      </p:sp>
      <p:sp>
        <p:nvSpPr>
          <p:cNvPr id="388" name="TextBox 387"/>
          <p:cNvSpPr txBox="1"/>
          <p:nvPr/>
        </p:nvSpPr>
        <p:spPr>
          <a:xfrm>
            <a:off x="2668063" y="3886222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6</a:t>
            </a:r>
          </a:p>
        </p:txBody>
      </p:sp>
      <p:sp>
        <p:nvSpPr>
          <p:cNvPr id="389" name="TextBox 388"/>
          <p:cNvSpPr txBox="1"/>
          <p:nvPr/>
        </p:nvSpPr>
        <p:spPr>
          <a:xfrm>
            <a:off x="2668063" y="4225390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7</a:t>
            </a:r>
            <a:endParaRPr lang="en-US" sz="1600" dirty="0"/>
          </a:p>
        </p:txBody>
      </p:sp>
      <p:sp>
        <p:nvSpPr>
          <p:cNvPr id="390" name="TextBox 389"/>
          <p:cNvSpPr txBox="1"/>
          <p:nvPr/>
        </p:nvSpPr>
        <p:spPr>
          <a:xfrm>
            <a:off x="2668063" y="4577120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391" name="TextBox 390"/>
          <p:cNvSpPr txBox="1"/>
          <p:nvPr/>
        </p:nvSpPr>
        <p:spPr>
          <a:xfrm>
            <a:off x="2668063" y="4912519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9</a:t>
            </a:r>
          </a:p>
        </p:txBody>
      </p:sp>
      <p:grpSp>
        <p:nvGrpSpPr>
          <p:cNvPr id="392" name="Group 391"/>
          <p:cNvGrpSpPr/>
          <p:nvPr/>
        </p:nvGrpSpPr>
        <p:grpSpPr>
          <a:xfrm>
            <a:off x="4359573" y="3274336"/>
            <a:ext cx="250222" cy="193766"/>
            <a:chOff x="7258050" y="2046822"/>
            <a:chExt cx="302165" cy="235078"/>
          </a:xfrm>
        </p:grpSpPr>
        <p:cxnSp>
          <p:nvCxnSpPr>
            <p:cNvPr id="393" name="Straight Connector 392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4" name="Rectangle 393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5" name="Group 394"/>
          <p:cNvGrpSpPr/>
          <p:nvPr/>
        </p:nvGrpSpPr>
        <p:grpSpPr>
          <a:xfrm>
            <a:off x="4359573" y="3957594"/>
            <a:ext cx="250222" cy="193766"/>
            <a:chOff x="7258050" y="2046822"/>
            <a:chExt cx="302165" cy="235078"/>
          </a:xfrm>
        </p:grpSpPr>
        <p:cxnSp>
          <p:nvCxnSpPr>
            <p:cNvPr id="396" name="Straight Connector 395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7" name="Rectangle 396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8" name="Group 397"/>
          <p:cNvGrpSpPr/>
          <p:nvPr/>
        </p:nvGrpSpPr>
        <p:grpSpPr>
          <a:xfrm>
            <a:off x="4359573" y="3619219"/>
            <a:ext cx="250222" cy="193766"/>
            <a:chOff x="7258050" y="2046822"/>
            <a:chExt cx="302165" cy="235078"/>
          </a:xfrm>
        </p:grpSpPr>
        <p:cxnSp>
          <p:nvCxnSpPr>
            <p:cNvPr id="399" name="Straight Connector 398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0" name="Rectangle 399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1" name="Group 400"/>
          <p:cNvGrpSpPr/>
          <p:nvPr/>
        </p:nvGrpSpPr>
        <p:grpSpPr>
          <a:xfrm>
            <a:off x="4708184" y="3278104"/>
            <a:ext cx="250222" cy="193766"/>
            <a:chOff x="7258050" y="2046822"/>
            <a:chExt cx="302165" cy="235078"/>
          </a:xfrm>
        </p:grpSpPr>
        <p:cxnSp>
          <p:nvCxnSpPr>
            <p:cNvPr id="402" name="Straight Connector 401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3" name="Rectangle 402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4" name="Group 403"/>
          <p:cNvGrpSpPr/>
          <p:nvPr/>
        </p:nvGrpSpPr>
        <p:grpSpPr>
          <a:xfrm>
            <a:off x="4708184" y="3620421"/>
            <a:ext cx="250222" cy="193766"/>
            <a:chOff x="7258050" y="2046822"/>
            <a:chExt cx="302165" cy="235078"/>
          </a:xfrm>
        </p:grpSpPr>
        <p:cxnSp>
          <p:nvCxnSpPr>
            <p:cNvPr id="405" name="Straight Connector 404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6" name="Rectangle 405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7" name="Group 406"/>
          <p:cNvGrpSpPr/>
          <p:nvPr/>
        </p:nvGrpSpPr>
        <p:grpSpPr>
          <a:xfrm>
            <a:off x="4708184" y="3955972"/>
            <a:ext cx="250222" cy="193766"/>
            <a:chOff x="7258050" y="2046822"/>
            <a:chExt cx="302165" cy="235078"/>
          </a:xfrm>
        </p:grpSpPr>
        <p:cxnSp>
          <p:nvCxnSpPr>
            <p:cNvPr id="408" name="Straight Connector 407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9" name="Rectangle 408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0" name="Group 409"/>
          <p:cNvGrpSpPr/>
          <p:nvPr/>
        </p:nvGrpSpPr>
        <p:grpSpPr>
          <a:xfrm>
            <a:off x="4000476" y="3264359"/>
            <a:ext cx="250222" cy="193766"/>
            <a:chOff x="7258050" y="2046822"/>
            <a:chExt cx="302165" cy="235078"/>
          </a:xfrm>
        </p:grpSpPr>
        <p:cxnSp>
          <p:nvCxnSpPr>
            <p:cNvPr id="411" name="Straight Connector 410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2" name="Rectangle 411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3" name="Group 412"/>
          <p:cNvGrpSpPr/>
          <p:nvPr/>
        </p:nvGrpSpPr>
        <p:grpSpPr>
          <a:xfrm>
            <a:off x="4007009" y="3609242"/>
            <a:ext cx="250222" cy="193766"/>
            <a:chOff x="7258050" y="2046822"/>
            <a:chExt cx="302165" cy="235078"/>
          </a:xfrm>
        </p:grpSpPr>
        <p:cxnSp>
          <p:nvCxnSpPr>
            <p:cNvPr id="414" name="Straight Connector 413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5" name="Rectangle 414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6" name="Group 415"/>
          <p:cNvGrpSpPr/>
          <p:nvPr/>
        </p:nvGrpSpPr>
        <p:grpSpPr>
          <a:xfrm>
            <a:off x="4000476" y="3959812"/>
            <a:ext cx="250222" cy="193766"/>
            <a:chOff x="7258050" y="2046822"/>
            <a:chExt cx="302165" cy="235078"/>
          </a:xfrm>
        </p:grpSpPr>
        <p:cxnSp>
          <p:nvCxnSpPr>
            <p:cNvPr id="417" name="Straight Connector 416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8" name="Rectangle 417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9" name="TextBox 158"/>
          <p:cNvSpPr txBox="1"/>
          <p:nvPr/>
        </p:nvSpPr>
        <p:spPr>
          <a:xfrm>
            <a:off x="303649" y="5531173"/>
            <a:ext cx="2537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Zero energy ground states</a:t>
            </a:r>
            <a:endParaRPr lang="en-US" dirty="0">
              <a:solidFill>
                <a:schemeClr val="accent1"/>
              </a:solidFill>
              <a:latin typeface="Garamond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1" name="TextBox 170"/>
              <p:cNvSpPr txBox="1"/>
              <p:nvPr/>
            </p:nvSpPr>
            <p:spPr>
              <a:xfrm>
                <a:off x="-243903" y="872129"/>
                <a:ext cx="5322867" cy="615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1⊗1⊗</m:t>
                      </m:r>
                      <m:sSubSup>
                        <m:sSubSupPr>
                          <m:ctrlPr>
                            <a:rPr lang="en-US" sz="16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𝑐𝑙𝑜𝑐𝑘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9</m:t>
                          </m:r>
                        </m:sup>
                      </m:sSubSup>
                      <m:r>
                        <a:rPr lang="en-US" sz="1600" b="0" i="1" smtClean="0">
                          <a:latin typeface="Cambria Math"/>
                        </a:rPr>
                        <m:t>+1⊗</m:t>
                      </m:r>
                      <m:sSubSup>
                        <m:sSubSupPr>
                          <m:ctrlPr>
                            <a:rPr lang="en-US" sz="16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𝑐𝑙𝑜𝑐𝑘</m:t>
                          </m:r>
                        </m:sub>
                        <m:sup>
                          <m:r>
                            <a:rPr lang="en-US" sz="1600" i="1">
                              <a:latin typeface="Cambria Math"/>
                            </a:rPr>
                            <m:t>9</m:t>
                          </m:r>
                        </m:sup>
                      </m:sSubSup>
                      <m:r>
                        <a:rPr lang="en-US" sz="1600" b="0" i="1" smtClean="0">
                          <a:latin typeface="Cambria Math"/>
                        </a:rPr>
                        <m:t>⊗1+1⊗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𝑝𝑎𝑡𝑡𝑒𝑟𝑛</m:t>
                          </m:r>
                        </m:sub>
                      </m:sSub>
                    </m:oMath>
                  </m:oMathPara>
                </a14:m>
                <a:endParaRPr lang="en-US" sz="1600" b="0" i="1" dirty="0" smtClean="0">
                  <a:latin typeface="Cambria Math"/>
                </a:endParaRPr>
              </a:p>
              <a:p>
                <a:r>
                  <a:rPr lang="en-US" sz="1600" dirty="0" smtClean="0"/>
                  <a:t>	</a:t>
                </a:r>
                <a:endParaRPr lang="en-US" sz="1600" dirty="0"/>
              </a:p>
            </p:txBody>
          </p:sp>
        </mc:Choice>
        <mc:Fallback>
          <p:sp>
            <p:nvSpPr>
              <p:cNvPr id="171" name="TextBox 1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3903" y="872129"/>
                <a:ext cx="5322867" cy="6158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2" name="TextBox 171"/>
              <p:cNvSpPr txBox="1"/>
              <p:nvPr/>
            </p:nvSpPr>
            <p:spPr>
              <a:xfrm>
                <a:off x="179520" y="1226404"/>
                <a:ext cx="522636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/>
                        </a:rPr>
                        <m:t>+|0〉〈0|</m:t>
                      </m:r>
                      <m:r>
                        <a:rPr lang="en-US" sz="1600" i="1" baseline="-25000">
                          <a:latin typeface="Cambria Math"/>
                        </a:rPr>
                        <m:t>𝑎</m:t>
                      </m:r>
                      <m:r>
                        <a:rPr lang="en-US" sz="1600" i="1">
                          <a:latin typeface="Cambria Math"/>
                        </a:rPr>
                        <m:t>⊗</m:t>
                      </m:r>
                      <m:d>
                        <m:dPr>
                          <m:ctrlPr>
                            <a:rPr lang="en-US" sz="16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</a:rPr>
                                <m:t>34</m:t>
                              </m:r>
                            </m:sub>
                          </m:sSub>
                          <m:r>
                            <a:rPr lang="en-US" sz="16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</a:rPr>
                                <m:t>67</m:t>
                              </m:r>
                            </m:sub>
                          </m:sSub>
                        </m:e>
                      </m:d>
                      <m:r>
                        <a:rPr lang="en-US" sz="1600" i="1">
                          <a:latin typeface="Cambria Math"/>
                        </a:rPr>
                        <m:t>⊗1+|1〉〈1|</m:t>
                      </m:r>
                      <m:r>
                        <a:rPr lang="en-US" sz="1600" i="1" baseline="-25000">
                          <a:latin typeface="Cambria Math"/>
                        </a:rPr>
                        <m:t>𝑎</m:t>
                      </m:r>
                      <m:r>
                        <a:rPr lang="en-US" sz="1600" i="1">
                          <a:latin typeface="Cambria Math"/>
                        </a:rPr>
                        <m:t>⊗1⊗</m:t>
                      </m:r>
                      <m:d>
                        <m:dPr>
                          <m:ctrlPr>
                            <a:rPr lang="en-US" sz="16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</a:rPr>
                                <m:t>34</m:t>
                              </m:r>
                            </m:sub>
                          </m:sSub>
                          <m:r>
                            <a:rPr lang="en-US" sz="16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</a:rPr>
                                <m:t>67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172" name="TextBox 1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20" y="1226404"/>
                <a:ext cx="5226367" cy="338554"/>
              </a:xfrm>
              <a:prstGeom prst="rect">
                <a:avLst/>
              </a:prstGeom>
              <a:blipFill rotWithShape="1">
                <a:blip r:embed="rId4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3" name="TextBox 172"/>
          <p:cNvSpPr txBox="1"/>
          <p:nvPr/>
        </p:nvSpPr>
        <p:spPr>
          <a:xfrm>
            <a:off x="1981200" y="0"/>
            <a:ext cx="425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1F497D"/>
                </a:solidFill>
                <a:latin typeface="Garamond" pitchFamily="18" charset="0"/>
              </a:rPr>
              <a:t>Two clock registers: Example</a:t>
            </a:r>
            <a:endParaRPr lang="en-US" sz="2800" dirty="0">
              <a:solidFill>
                <a:srgbClr val="1F497D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93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81" name="TextBox 180"/>
              <p:cNvSpPr txBox="1"/>
              <p:nvPr/>
            </p:nvSpPr>
            <p:spPr>
              <a:xfrm>
                <a:off x="1044109" y="2177458"/>
                <a:ext cx="2590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〉"/>
                            <m:ctrlP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𝟎</m:t>
                            </m:r>
                          </m:e>
                        </m:d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〈</m:t>
                        </m:r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|</m:t>
                        </m:r>
                      </m:e>
                      <m:sub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𝒂</m:t>
                        </m:r>
                      </m:sub>
                    </m:sSub>
                    <m:r>
                      <a:rPr lang="en-US" b="1" i="1">
                        <a:solidFill>
                          <a:schemeClr val="accent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b="1" dirty="0" smtClean="0">
                    <a:solidFill>
                      <a:schemeClr val="accent1"/>
                    </a:solidFill>
                    <a:latin typeface="Garamond" pitchFamily="18" charset="0"/>
                  </a:rPr>
                  <a:t> sector</a:t>
                </a:r>
                <a:endParaRPr lang="en-US" b="1" dirty="0">
                  <a:solidFill>
                    <a:schemeClr val="accent1"/>
                  </a:solidFill>
                  <a:latin typeface="Garamond" pitchFamily="18" charset="0"/>
                </a:endParaRPr>
              </a:p>
            </p:txBody>
          </p:sp>
        </mc:Choice>
        <mc:Fallback>
          <p:sp>
            <p:nvSpPr>
              <p:cNvPr id="181" name="TextBox 1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109" y="2177458"/>
                <a:ext cx="2590800" cy="369332"/>
              </a:xfrm>
              <a:prstGeom prst="rect">
                <a:avLst/>
              </a:prstGeom>
              <a:blipFill rotWithShape="1">
                <a:blip r:embed="rId2"/>
                <a:stretch>
                  <a:fillRect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5" name="Straight Connector 184"/>
          <p:cNvCxnSpPr/>
          <p:nvPr/>
        </p:nvCxnSpPr>
        <p:spPr>
          <a:xfrm>
            <a:off x="455686" y="2941505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 rot="5400000">
            <a:off x="282961" y="3114229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 rot="5400000">
            <a:off x="630017" y="3114229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>
            <a:off x="455686" y="3286954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>
            <a:off x="802742" y="3291979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 rot="5400000">
            <a:off x="630017" y="3464703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 rot="5400000">
            <a:off x="977073" y="3464703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>
            <a:off x="802742" y="3637427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 rot="5400000">
            <a:off x="977073" y="3464703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/>
          <p:nvPr/>
        </p:nvCxnSpPr>
        <p:spPr>
          <a:xfrm rot="5400000">
            <a:off x="1324129" y="3464703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 rot="5400000">
            <a:off x="1324129" y="3464703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 rot="5400000">
            <a:off x="1671185" y="3464703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 rot="5400000">
            <a:off x="1671185" y="3464703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>
            <a:off x="1843910" y="3291979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/>
        </p:nvCxnSpPr>
        <p:spPr>
          <a:xfrm rot="5400000">
            <a:off x="1671185" y="3464703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/>
          <p:nvPr/>
        </p:nvCxnSpPr>
        <p:spPr>
          <a:xfrm rot="5400000">
            <a:off x="2018241" y="3464703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>
            <a:off x="1843910" y="3637427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/>
          <p:nvPr/>
        </p:nvCxnSpPr>
        <p:spPr>
          <a:xfrm rot="5400000">
            <a:off x="2018241" y="3464703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/>
          <p:nvPr/>
        </p:nvCxnSpPr>
        <p:spPr>
          <a:xfrm rot="5400000">
            <a:off x="2018241" y="3464703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 rot="5400000">
            <a:off x="2365297" y="3464703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/>
          <p:cNvCxnSpPr/>
          <p:nvPr/>
        </p:nvCxnSpPr>
        <p:spPr>
          <a:xfrm rot="5400000">
            <a:off x="2365297" y="3464703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/>
          <p:nvPr/>
        </p:nvCxnSpPr>
        <p:spPr>
          <a:xfrm rot="5400000">
            <a:off x="2365297" y="3464703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>
            <a:off x="2538022" y="3291979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 rot="5400000">
            <a:off x="2365297" y="3464703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>
            <a:off x="2538022" y="3637427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>
            <a:off x="802742" y="3637427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/>
          <p:nvPr/>
        </p:nvCxnSpPr>
        <p:spPr>
          <a:xfrm>
            <a:off x="802742" y="3982876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>
            <a:off x="1496854" y="3982876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>
            <a:off x="1843910" y="3637427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 rot="5400000">
            <a:off x="2365297" y="3810152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>
            <a:off x="2538022" y="3637427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/>
          <p:nvPr/>
        </p:nvCxnSpPr>
        <p:spPr>
          <a:xfrm>
            <a:off x="2538022" y="3982876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/>
          <p:nvPr/>
        </p:nvCxnSpPr>
        <p:spPr>
          <a:xfrm>
            <a:off x="802742" y="3982876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/>
          <p:nvPr/>
        </p:nvCxnSpPr>
        <p:spPr>
          <a:xfrm>
            <a:off x="1843910" y="3982876"/>
            <a:ext cx="0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Connector 287"/>
          <p:cNvCxnSpPr/>
          <p:nvPr/>
        </p:nvCxnSpPr>
        <p:spPr>
          <a:xfrm>
            <a:off x="2538022" y="3982876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/>
          <p:nvPr/>
        </p:nvCxnSpPr>
        <p:spPr>
          <a:xfrm>
            <a:off x="802742" y="3982876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Connector 289"/>
          <p:cNvCxnSpPr/>
          <p:nvPr/>
        </p:nvCxnSpPr>
        <p:spPr>
          <a:xfrm>
            <a:off x="802742" y="4328325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/>
          <p:cNvCxnSpPr/>
          <p:nvPr/>
        </p:nvCxnSpPr>
        <p:spPr>
          <a:xfrm>
            <a:off x="2538022" y="3982876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/>
          <p:nvPr/>
        </p:nvCxnSpPr>
        <p:spPr>
          <a:xfrm>
            <a:off x="2538022" y="4328325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/>
          <p:cNvCxnSpPr/>
          <p:nvPr/>
        </p:nvCxnSpPr>
        <p:spPr>
          <a:xfrm>
            <a:off x="802742" y="4324556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/>
          <p:nvPr/>
        </p:nvCxnSpPr>
        <p:spPr>
          <a:xfrm>
            <a:off x="2538022" y="4324556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/>
          <p:cNvCxnSpPr/>
          <p:nvPr/>
        </p:nvCxnSpPr>
        <p:spPr>
          <a:xfrm>
            <a:off x="802742" y="4324556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/>
          <p:nvPr/>
        </p:nvCxnSpPr>
        <p:spPr>
          <a:xfrm rot="5400000">
            <a:off x="630017" y="4497281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/>
          <p:cNvCxnSpPr/>
          <p:nvPr/>
        </p:nvCxnSpPr>
        <p:spPr>
          <a:xfrm rot="5400000">
            <a:off x="977073" y="4497281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/>
          <p:nvPr/>
        </p:nvCxnSpPr>
        <p:spPr>
          <a:xfrm>
            <a:off x="802742" y="4670005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/>
          <p:nvPr/>
        </p:nvCxnSpPr>
        <p:spPr>
          <a:xfrm rot="5400000">
            <a:off x="977073" y="4497281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/>
          <p:nvPr/>
        </p:nvCxnSpPr>
        <p:spPr>
          <a:xfrm rot="5400000">
            <a:off x="2365297" y="4497281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/>
        </p:nvCxnSpPr>
        <p:spPr>
          <a:xfrm rot="5400000">
            <a:off x="2365297" y="4497281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/>
          <p:nvPr/>
        </p:nvCxnSpPr>
        <p:spPr>
          <a:xfrm rot="5400000">
            <a:off x="2365297" y="4497281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/>
          <p:cNvCxnSpPr/>
          <p:nvPr/>
        </p:nvCxnSpPr>
        <p:spPr>
          <a:xfrm>
            <a:off x="2538022" y="4324556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338"/>
          <p:cNvCxnSpPr/>
          <p:nvPr/>
        </p:nvCxnSpPr>
        <p:spPr>
          <a:xfrm rot="5400000">
            <a:off x="2365297" y="4497281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/>
          <p:cNvCxnSpPr/>
          <p:nvPr/>
        </p:nvCxnSpPr>
        <p:spPr>
          <a:xfrm>
            <a:off x="2538022" y="4670005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/>
          <p:cNvCxnSpPr/>
          <p:nvPr/>
        </p:nvCxnSpPr>
        <p:spPr>
          <a:xfrm>
            <a:off x="802742" y="4676286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/>
          <p:cNvCxnSpPr/>
          <p:nvPr/>
        </p:nvCxnSpPr>
        <p:spPr>
          <a:xfrm>
            <a:off x="2538022" y="4676286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/>
          <p:cNvCxnSpPr/>
          <p:nvPr/>
        </p:nvCxnSpPr>
        <p:spPr>
          <a:xfrm>
            <a:off x="802742" y="4676286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/>
          <p:cNvCxnSpPr/>
          <p:nvPr/>
        </p:nvCxnSpPr>
        <p:spPr>
          <a:xfrm>
            <a:off x="802742" y="5021735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Straight Connector 344"/>
          <p:cNvCxnSpPr/>
          <p:nvPr/>
        </p:nvCxnSpPr>
        <p:spPr>
          <a:xfrm>
            <a:off x="1149798" y="5021735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Straight Connector 345"/>
          <p:cNvCxnSpPr/>
          <p:nvPr/>
        </p:nvCxnSpPr>
        <p:spPr>
          <a:xfrm>
            <a:off x="1843910" y="5021735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Straight Connector 346"/>
          <p:cNvCxnSpPr/>
          <p:nvPr/>
        </p:nvCxnSpPr>
        <p:spPr>
          <a:xfrm rot="5400000">
            <a:off x="2365297" y="4849011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Straight Connector 347"/>
          <p:cNvCxnSpPr/>
          <p:nvPr/>
        </p:nvCxnSpPr>
        <p:spPr>
          <a:xfrm>
            <a:off x="2190966" y="5021735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Straight Connector 348"/>
          <p:cNvCxnSpPr/>
          <p:nvPr/>
        </p:nvCxnSpPr>
        <p:spPr>
          <a:xfrm rot="5400000">
            <a:off x="2365297" y="4849011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Straight Connector 349"/>
          <p:cNvCxnSpPr/>
          <p:nvPr/>
        </p:nvCxnSpPr>
        <p:spPr>
          <a:xfrm rot="5400000">
            <a:off x="2365297" y="4849011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Straight Connector 350"/>
          <p:cNvCxnSpPr/>
          <p:nvPr/>
        </p:nvCxnSpPr>
        <p:spPr>
          <a:xfrm>
            <a:off x="2538022" y="4676286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Straight Connector 351"/>
          <p:cNvCxnSpPr/>
          <p:nvPr/>
        </p:nvCxnSpPr>
        <p:spPr>
          <a:xfrm rot="5400000">
            <a:off x="2365297" y="4849011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Straight Connector 352"/>
          <p:cNvCxnSpPr/>
          <p:nvPr/>
        </p:nvCxnSpPr>
        <p:spPr>
          <a:xfrm>
            <a:off x="2538022" y="5021735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Straight Connector 353"/>
          <p:cNvCxnSpPr/>
          <p:nvPr/>
        </p:nvCxnSpPr>
        <p:spPr>
          <a:xfrm>
            <a:off x="802742" y="5021735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Straight Connector 354"/>
          <p:cNvCxnSpPr/>
          <p:nvPr/>
        </p:nvCxnSpPr>
        <p:spPr>
          <a:xfrm>
            <a:off x="1149798" y="5021735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Straight Connector 355"/>
          <p:cNvCxnSpPr/>
          <p:nvPr/>
        </p:nvCxnSpPr>
        <p:spPr>
          <a:xfrm>
            <a:off x="1843910" y="5021735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Straight Connector 356"/>
          <p:cNvCxnSpPr/>
          <p:nvPr/>
        </p:nvCxnSpPr>
        <p:spPr>
          <a:xfrm>
            <a:off x="2190966" y="5021735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Straight Connector 357"/>
          <p:cNvCxnSpPr/>
          <p:nvPr/>
        </p:nvCxnSpPr>
        <p:spPr>
          <a:xfrm>
            <a:off x="2538022" y="5021735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Straight Connector 358"/>
          <p:cNvCxnSpPr/>
          <p:nvPr/>
        </p:nvCxnSpPr>
        <p:spPr>
          <a:xfrm>
            <a:off x="802742" y="5021735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Straight Connector 359"/>
          <p:cNvCxnSpPr/>
          <p:nvPr/>
        </p:nvCxnSpPr>
        <p:spPr>
          <a:xfrm rot="5400000">
            <a:off x="630017" y="5194459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Connector 360"/>
          <p:cNvCxnSpPr/>
          <p:nvPr/>
        </p:nvCxnSpPr>
        <p:spPr>
          <a:xfrm rot="5400000">
            <a:off x="977073" y="5194459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Straight Connector 361"/>
          <p:cNvCxnSpPr/>
          <p:nvPr/>
        </p:nvCxnSpPr>
        <p:spPr>
          <a:xfrm>
            <a:off x="802742" y="5367184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Straight Connector 362"/>
          <p:cNvCxnSpPr/>
          <p:nvPr/>
        </p:nvCxnSpPr>
        <p:spPr>
          <a:xfrm>
            <a:off x="1149798" y="5021735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Straight Connector 363"/>
          <p:cNvCxnSpPr/>
          <p:nvPr/>
        </p:nvCxnSpPr>
        <p:spPr>
          <a:xfrm rot="5400000">
            <a:off x="977073" y="5194459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Straight Connector 364"/>
          <p:cNvCxnSpPr/>
          <p:nvPr/>
        </p:nvCxnSpPr>
        <p:spPr>
          <a:xfrm rot="5400000">
            <a:off x="1324129" y="5194459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6" name="Straight Connector 365"/>
          <p:cNvCxnSpPr/>
          <p:nvPr/>
        </p:nvCxnSpPr>
        <p:spPr>
          <a:xfrm>
            <a:off x="1149798" y="5367184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Straight Connector 366"/>
          <p:cNvCxnSpPr/>
          <p:nvPr/>
        </p:nvCxnSpPr>
        <p:spPr>
          <a:xfrm rot="5400000">
            <a:off x="1324129" y="5194459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" name="Straight Connector 367"/>
          <p:cNvCxnSpPr/>
          <p:nvPr/>
        </p:nvCxnSpPr>
        <p:spPr>
          <a:xfrm rot="5400000">
            <a:off x="1671185" y="5194459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" name="Straight Connector 368"/>
          <p:cNvCxnSpPr/>
          <p:nvPr/>
        </p:nvCxnSpPr>
        <p:spPr>
          <a:xfrm rot="5400000">
            <a:off x="1671185" y="5194459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" name="Straight Connector 369"/>
          <p:cNvCxnSpPr/>
          <p:nvPr/>
        </p:nvCxnSpPr>
        <p:spPr>
          <a:xfrm>
            <a:off x="1843910" y="5021735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Straight Connector 370"/>
          <p:cNvCxnSpPr/>
          <p:nvPr/>
        </p:nvCxnSpPr>
        <p:spPr>
          <a:xfrm rot="5400000">
            <a:off x="1671185" y="5194459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2" name="Straight Connector 371"/>
          <p:cNvCxnSpPr/>
          <p:nvPr/>
        </p:nvCxnSpPr>
        <p:spPr>
          <a:xfrm rot="5400000">
            <a:off x="2018241" y="5194459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3" name="Straight Connector 372"/>
          <p:cNvCxnSpPr/>
          <p:nvPr/>
        </p:nvCxnSpPr>
        <p:spPr>
          <a:xfrm>
            <a:off x="1843910" y="5367184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Straight Connector 373"/>
          <p:cNvCxnSpPr/>
          <p:nvPr/>
        </p:nvCxnSpPr>
        <p:spPr>
          <a:xfrm rot="5400000">
            <a:off x="2018241" y="5194459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5" name="Straight Connector 374"/>
          <p:cNvCxnSpPr/>
          <p:nvPr/>
        </p:nvCxnSpPr>
        <p:spPr>
          <a:xfrm>
            <a:off x="2190966" y="5021735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6" name="Straight Connector 375"/>
          <p:cNvCxnSpPr/>
          <p:nvPr/>
        </p:nvCxnSpPr>
        <p:spPr>
          <a:xfrm rot="5400000">
            <a:off x="2018241" y="5194459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7" name="Straight Connector 376"/>
          <p:cNvCxnSpPr/>
          <p:nvPr/>
        </p:nvCxnSpPr>
        <p:spPr>
          <a:xfrm rot="5400000">
            <a:off x="2365297" y="5194459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Straight Connector 377"/>
          <p:cNvCxnSpPr/>
          <p:nvPr/>
        </p:nvCxnSpPr>
        <p:spPr>
          <a:xfrm>
            <a:off x="2190966" y="5367184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9" name="Straight Connector 378"/>
          <p:cNvCxnSpPr/>
          <p:nvPr/>
        </p:nvCxnSpPr>
        <p:spPr>
          <a:xfrm rot="5400000">
            <a:off x="2365297" y="5194459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Straight Connector 379"/>
          <p:cNvCxnSpPr/>
          <p:nvPr/>
        </p:nvCxnSpPr>
        <p:spPr>
          <a:xfrm rot="5400000">
            <a:off x="2365297" y="5194459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1" name="Straight Connector 380"/>
          <p:cNvCxnSpPr/>
          <p:nvPr/>
        </p:nvCxnSpPr>
        <p:spPr>
          <a:xfrm>
            <a:off x="2538022" y="5021735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2" name="Straight Connector 381"/>
          <p:cNvCxnSpPr/>
          <p:nvPr/>
        </p:nvCxnSpPr>
        <p:spPr>
          <a:xfrm rot="5400000">
            <a:off x="2706043" y="4842730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Straight Connector 382"/>
          <p:cNvCxnSpPr/>
          <p:nvPr/>
        </p:nvCxnSpPr>
        <p:spPr>
          <a:xfrm>
            <a:off x="2538022" y="5367184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4" name="Straight Connector 383"/>
          <p:cNvCxnSpPr/>
          <p:nvPr/>
        </p:nvCxnSpPr>
        <p:spPr>
          <a:xfrm>
            <a:off x="2885078" y="5357134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5" name="Straight Connector 384"/>
          <p:cNvCxnSpPr/>
          <p:nvPr/>
        </p:nvCxnSpPr>
        <p:spPr>
          <a:xfrm rot="5400000">
            <a:off x="2712353" y="5529859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6" name="Straight Connector 385"/>
          <p:cNvCxnSpPr/>
          <p:nvPr/>
        </p:nvCxnSpPr>
        <p:spPr>
          <a:xfrm rot="5400000">
            <a:off x="3059410" y="5529859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7" name="Straight Connector 386"/>
          <p:cNvCxnSpPr/>
          <p:nvPr/>
        </p:nvCxnSpPr>
        <p:spPr>
          <a:xfrm>
            <a:off x="2885078" y="5702583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8" name="Straight Connector 387"/>
          <p:cNvCxnSpPr/>
          <p:nvPr/>
        </p:nvCxnSpPr>
        <p:spPr>
          <a:xfrm rot="5400000">
            <a:off x="2712353" y="3464703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9" name="Straight Connector 388"/>
          <p:cNvCxnSpPr/>
          <p:nvPr/>
        </p:nvCxnSpPr>
        <p:spPr>
          <a:xfrm rot="5400000">
            <a:off x="2712353" y="3810152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0" name="Straight Connector 389"/>
          <p:cNvCxnSpPr/>
          <p:nvPr/>
        </p:nvCxnSpPr>
        <p:spPr>
          <a:xfrm>
            <a:off x="1496855" y="3982876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1" name="Straight Connector 390"/>
          <p:cNvCxnSpPr/>
          <p:nvPr/>
        </p:nvCxnSpPr>
        <p:spPr>
          <a:xfrm rot="5400000">
            <a:off x="2717402" y="5194459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2" name="Straight Connector 391"/>
          <p:cNvCxnSpPr/>
          <p:nvPr/>
        </p:nvCxnSpPr>
        <p:spPr>
          <a:xfrm rot="5400000">
            <a:off x="2717402" y="4497281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3" name="TextBox 392"/>
          <p:cNvSpPr txBox="1"/>
          <p:nvPr/>
        </p:nvSpPr>
        <p:spPr>
          <a:xfrm>
            <a:off x="330773" y="2565512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394" name="TextBox 393"/>
          <p:cNvSpPr txBox="1"/>
          <p:nvPr/>
        </p:nvSpPr>
        <p:spPr>
          <a:xfrm>
            <a:off x="683139" y="2565512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</a:t>
            </a:r>
          </a:p>
        </p:txBody>
      </p:sp>
      <p:sp>
        <p:nvSpPr>
          <p:cNvPr id="395" name="TextBox 394"/>
          <p:cNvSpPr txBox="1"/>
          <p:nvPr/>
        </p:nvSpPr>
        <p:spPr>
          <a:xfrm>
            <a:off x="1030195" y="2565512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3</a:t>
            </a:r>
            <a:endParaRPr lang="en-US" sz="1600" dirty="0"/>
          </a:p>
        </p:txBody>
      </p:sp>
      <p:sp>
        <p:nvSpPr>
          <p:cNvPr id="396" name="TextBox 395"/>
          <p:cNvSpPr txBox="1"/>
          <p:nvPr/>
        </p:nvSpPr>
        <p:spPr>
          <a:xfrm>
            <a:off x="1377251" y="2565512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4</a:t>
            </a:r>
          </a:p>
        </p:txBody>
      </p:sp>
      <p:sp>
        <p:nvSpPr>
          <p:cNvPr id="397" name="TextBox 396"/>
          <p:cNvSpPr txBox="1"/>
          <p:nvPr/>
        </p:nvSpPr>
        <p:spPr>
          <a:xfrm>
            <a:off x="1724307" y="2565512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5</a:t>
            </a:r>
            <a:endParaRPr lang="en-US" sz="1600" dirty="0"/>
          </a:p>
        </p:txBody>
      </p:sp>
      <p:sp>
        <p:nvSpPr>
          <p:cNvPr id="398" name="TextBox 397"/>
          <p:cNvSpPr txBox="1"/>
          <p:nvPr/>
        </p:nvSpPr>
        <p:spPr>
          <a:xfrm>
            <a:off x="2125288" y="2565512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6</a:t>
            </a:r>
          </a:p>
        </p:txBody>
      </p:sp>
      <p:sp>
        <p:nvSpPr>
          <p:cNvPr id="399" name="TextBox 398"/>
          <p:cNvSpPr txBox="1"/>
          <p:nvPr/>
        </p:nvSpPr>
        <p:spPr>
          <a:xfrm>
            <a:off x="2418419" y="2565512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7</a:t>
            </a:r>
            <a:endParaRPr lang="en-US" sz="1600" dirty="0"/>
          </a:p>
        </p:txBody>
      </p:sp>
      <p:sp>
        <p:nvSpPr>
          <p:cNvPr id="400" name="TextBox 399"/>
          <p:cNvSpPr txBox="1"/>
          <p:nvPr/>
        </p:nvSpPr>
        <p:spPr>
          <a:xfrm>
            <a:off x="2759165" y="2565512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401" name="TextBox 400"/>
          <p:cNvSpPr txBox="1"/>
          <p:nvPr/>
        </p:nvSpPr>
        <p:spPr>
          <a:xfrm>
            <a:off x="3112531" y="2565512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9</a:t>
            </a:r>
            <a:endParaRPr lang="en-US" sz="1600" dirty="0"/>
          </a:p>
        </p:txBody>
      </p:sp>
      <p:sp>
        <p:nvSpPr>
          <p:cNvPr id="402" name="TextBox 401"/>
          <p:cNvSpPr txBox="1"/>
          <p:nvPr/>
        </p:nvSpPr>
        <p:spPr>
          <a:xfrm>
            <a:off x="152400" y="2801976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403" name="TextBox 402"/>
          <p:cNvSpPr txBox="1"/>
          <p:nvPr/>
        </p:nvSpPr>
        <p:spPr>
          <a:xfrm>
            <a:off x="152400" y="3147425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</a:t>
            </a:r>
          </a:p>
        </p:txBody>
      </p:sp>
      <p:sp>
        <p:nvSpPr>
          <p:cNvPr id="404" name="TextBox 403"/>
          <p:cNvSpPr txBox="1"/>
          <p:nvPr/>
        </p:nvSpPr>
        <p:spPr>
          <a:xfrm>
            <a:off x="152400" y="3497899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3</a:t>
            </a:r>
            <a:endParaRPr lang="en-US" sz="1600" dirty="0"/>
          </a:p>
        </p:txBody>
      </p:sp>
      <p:sp>
        <p:nvSpPr>
          <p:cNvPr id="405" name="TextBox 404"/>
          <p:cNvSpPr txBox="1"/>
          <p:nvPr/>
        </p:nvSpPr>
        <p:spPr>
          <a:xfrm>
            <a:off x="152400" y="3843347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4</a:t>
            </a:r>
          </a:p>
        </p:txBody>
      </p:sp>
      <p:sp>
        <p:nvSpPr>
          <p:cNvPr id="406" name="TextBox 405"/>
          <p:cNvSpPr txBox="1"/>
          <p:nvPr/>
        </p:nvSpPr>
        <p:spPr>
          <a:xfrm>
            <a:off x="152400" y="4185028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5</a:t>
            </a:r>
            <a:endParaRPr lang="en-US" sz="1600" dirty="0"/>
          </a:p>
        </p:txBody>
      </p:sp>
      <p:sp>
        <p:nvSpPr>
          <p:cNvPr id="407" name="TextBox 406"/>
          <p:cNvSpPr txBox="1"/>
          <p:nvPr/>
        </p:nvSpPr>
        <p:spPr>
          <a:xfrm>
            <a:off x="152400" y="4536757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6</a:t>
            </a:r>
          </a:p>
        </p:txBody>
      </p:sp>
      <p:sp>
        <p:nvSpPr>
          <p:cNvPr id="408" name="TextBox 407"/>
          <p:cNvSpPr txBox="1"/>
          <p:nvPr/>
        </p:nvSpPr>
        <p:spPr>
          <a:xfrm>
            <a:off x="152400" y="4875925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7</a:t>
            </a:r>
            <a:endParaRPr lang="en-US" sz="1600" dirty="0"/>
          </a:p>
        </p:txBody>
      </p:sp>
      <p:sp>
        <p:nvSpPr>
          <p:cNvPr id="409" name="TextBox 408"/>
          <p:cNvSpPr txBox="1"/>
          <p:nvPr/>
        </p:nvSpPr>
        <p:spPr>
          <a:xfrm>
            <a:off x="152400" y="5227655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410" name="TextBox 409"/>
          <p:cNvSpPr txBox="1"/>
          <p:nvPr/>
        </p:nvSpPr>
        <p:spPr>
          <a:xfrm>
            <a:off x="152400" y="5563054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9</a:t>
            </a:r>
          </a:p>
        </p:txBody>
      </p:sp>
      <p:grpSp>
        <p:nvGrpSpPr>
          <p:cNvPr id="412" name="Group 411"/>
          <p:cNvGrpSpPr/>
          <p:nvPr/>
        </p:nvGrpSpPr>
        <p:grpSpPr>
          <a:xfrm>
            <a:off x="1498406" y="4270320"/>
            <a:ext cx="236629" cy="193766"/>
            <a:chOff x="7258050" y="2048770"/>
            <a:chExt cx="285750" cy="235078"/>
          </a:xfrm>
        </p:grpSpPr>
        <p:cxnSp>
          <p:nvCxnSpPr>
            <p:cNvPr id="457" name="Straight Connector 456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8" name="Rectangle 457"/>
            <p:cNvSpPr/>
            <p:nvPr/>
          </p:nvSpPr>
          <p:spPr>
            <a:xfrm>
              <a:off x="7315200" y="2048770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3" name="Group 412"/>
          <p:cNvGrpSpPr/>
          <p:nvPr/>
        </p:nvGrpSpPr>
        <p:grpSpPr>
          <a:xfrm>
            <a:off x="1498406" y="4611996"/>
            <a:ext cx="236629" cy="189899"/>
            <a:chOff x="7258050" y="2048769"/>
            <a:chExt cx="285750" cy="230387"/>
          </a:xfrm>
        </p:grpSpPr>
        <p:cxnSp>
          <p:nvCxnSpPr>
            <p:cNvPr id="455" name="Straight Connector 454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6" name="Rectangle 455"/>
            <p:cNvSpPr/>
            <p:nvPr/>
          </p:nvSpPr>
          <p:spPr>
            <a:xfrm>
              <a:off x="7315200" y="2048769"/>
              <a:ext cx="228600" cy="2303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6" name="Group 415"/>
          <p:cNvGrpSpPr/>
          <p:nvPr/>
        </p:nvGrpSpPr>
        <p:grpSpPr>
          <a:xfrm>
            <a:off x="1843910" y="3924871"/>
            <a:ext cx="250222" cy="193766"/>
            <a:chOff x="7258050" y="2046822"/>
            <a:chExt cx="302165" cy="235078"/>
          </a:xfrm>
        </p:grpSpPr>
        <p:cxnSp>
          <p:nvCxnSpPr>
            <p:cNvPr id="449" name="Straight Connector 448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0" name="Rectangle 449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33" name="Straight Connector 432"/>
          <p:cNvCxnSpPr/>
          <p:nvPr/>
        </p:nvCxnSpPr>
        <p:spPr>
          <a:xfrm>
            <a:off x="1151350" y="3291979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4" name="Straight Connector 433"/>
          <p:cNvCxnSpPr/>
          <p:nvPr/>
        </p:nvCxnSpPr>
        <p:spPr>
          <a:xfrm>
            <a:off x="1140884" y="3637427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5" name="Straight Connector 434"/>
          <p:cNvCxnSpPr/>
          <p:nvPr/>
        </p:nvCxnSpPr>
        <p:spPr>
          <a:xfrm>
            <a:off x="1151350" y="3982876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6" name="Straight Connector 435"/>
          <p:cNvCxnSpPr/>
          <p:nvPr/>
        </p:nvCxnSpPr>
        <p:spPr>
          <a:xfrm>
            <a:off x="1140885" y="4676286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7" name="Straight Connector 436"/>
          <p:cNvCxnSpPr/>
          <p:nvPr/>
        </p:nvCxnSpPr>
        <p:spPr>
          <a:xfrm>
            <a:off x="1151350" y="4324556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8" name="Straight Connector 437"/>
          <p:cNvCxnSpPr/>
          <p:nvPr/>
        </p:nvCxnSpPr>
        <p:spPr>
          <a:xfrm>
            <a:off x="2195777" y="3286954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9" name="Straight Connector 438"/>
          <p:cNvCxnSpPr/>
          <p:nvPr/>
        </p:nvCxnSpPr>
        <p:spPr>
          <a:xfrm>
            <a:off x="2195777" y="3633880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0" name="Straight Connector 439"/>
          <p:cNvCxnSpPr/>
          <p:nvPr/>
        </p:nvCxnSpPr>
        <p:spPr>
          <a:xfrm>
            <a:off x="2178976" y="3982876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1" name="Straight Connector 440"/>
          <p:cNvCxnSpPr/>
          <p:nvPr/>
        </p:nvCxnSpPr>
        <p:spPr>
          <a:xfrm>
            <a:off x="2195250" y="4328325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2" name="Straight Connector 441"/>
          <p:cNvCxnSpPr/>
          <p:nvPr/>
        </p:nvCxnSpPr>
        <p:spPr>
          <a:xfrm>
            <a:off x="2206397" y="4671482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167409" y="2244313"/>
            <a:ext cx="0" cy="4439599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9" name="Group 478"/>
          <p:cNvGrpSpPr/>
          <p:nvPr/>
        </p:nvGrpSpPr>
        <p:grpSpPr>
          <a:xfrm>
            <a:off x="1843910" y="4608129"/>
            <a:ext cx="250222" cy="193766"/>
            <a:chOff x="7258050" y="2046822"/>
            <a:chExt cx="302165" cy="235078"/>
          </a:xfrm>
        </p:grpSpPr>
        <p:cxnSp>
          <p:nvCxnSpPr>
            <p:cNvPr id="480" name="Straight Connector 479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1" name="Rectangle 480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2" name="Group 481"/>
          <p:cNvGrpSpPr/>
          <p:nvPr/>
        </p:nvGrpSpPr>
        <p:grpSpPr>
          <a:xfrm>
            <a:off x="1843910" y="4269754"/>
            <a:ext cx="250222" cy="193766"/>
            <a:chOff x="7258050" y="2046822"/>
            <a:chExt cx="302165" cy="235078"/>
          </a:xfrm>
        </p:grpSpPr>
        <p:cxnSp>
          <p:nvCxnSpPr>
            <p:cNvPr id="483" name="Straight Connector 482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4" name="Rectangle 483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85" name="Straight Connector 484"/>
          <p:cNvCxnSpPr/>
          <p:nvPr/>
        </p:nvCxnSpPr>
        <p:spPr>
          <a:xfrm>
            <a:off x="5073703" y="2951482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6" name="Straight Connector 485"/>
          <p:cNvCxnSpPr/>
          <p:nvPr/>
        </p:nvCxnSpPr>
        <p:spPr>
          <a:xfrm rot="5400000">
            <a:off x="4900978" y="3124206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7" name="Straight Connector 486"/>
          <p:cNvCxnSpPr/>
          <p:nvPr/>
        </p:nvCxnSpPr>
        <p:spPr>
          <a:xfrm rot="5400000">
            <a:off x="5248034" y="3124206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8" name="Straight Connector 487"/>
          <p:cNvCxnSpPr/>
          <p:nvPr/>
        </p:nvCxnSpPr>
        <p:spPr>
          <a:xfrm>
            <a:off x="5073703" y="3296931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9" name="Straight Connector 488"/>
          <p:cNvCxnSpPr/>
          <p:nvPr/>
        </p:nvCxnSpPr>
        <p:spPr>
          <a:xfrm>
            <a:off x="5420759" y="3301956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0" name="Straight Connector 489"/>
          <p:cNvCxnSpPr/>
          <p:nvPr/>
        </p:nvCxnSpPr>
        <p:spPr>
          <a:xfrm rot="5400000">
            <a:off x="5248034" y="3474680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1" name="Straight Connector 490"/>
          <p:cNvCxnSpPr/>
          <p:nvPr/>
        </p:nvCxnSpPr>
        <p:spPr>
          <a:xfrm rot="5400000">
            <a:off x="5595090" y="3474680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2" name="Straight Connector 491"/>
          <p:cNvCxnSpPr/>
          <p:nvPr/>
        </p:nvCxnSpPr>
        <p:spPr>
          <a:xfrm>
            <a:off x="5420759" y="3647404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3" name="Straight Connector 492"/>
          <p:cNvCxnSpPr/>
          <p:nvPr/>
        </p:nvCxnSpPr>
        <p:spPr>
          <a:xfrm rot="5400000">
            <a:off x="5595090" y="3474680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4" name="Straight Connector 493"/>
          <p:cNvCxnSpPr/>
          <p:nvPr/>
        </p:nvCxnSpPr>
        <p:spPr>
          <a:xfrm rot="5400000">
            <a:off x="5942146" y="3474680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5" name="Straight Connector 494"/>
          <p:cNvCxnSpPr/>
          <p:nvPr/>
        </p:nvCxnSpPr>
        <p:spPr>
          <a:xfrm rot="5400000">
            <a:off x="5942146" y="3474680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6" name="Straight Connector 495"/>
          <p:cNvCxnSpPr/>
          <p:nvPr/>
        </p:nvCxnSpPr>
        <p:spPr>
          <a:xfrm rot="5400000">
            <a:off x="6289202" y="3474680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7" name="Straight Connector 496"/>
          <p:cNvCxnSpPr/>
          <p:nvPr/>
        </p:nvCxnSpPr>
        <p:spPr>
          <a:xfrm rot="5400000">
            <a:off x="6289202" y="3474680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8" name="Straight Connector 497"/>
          <p:cNvCxnSpPr/>
          <p:nvPr/>
        </p:nvCxnSpPr>
        <p:spPr>
          <a:xfrm>
            <a:off x="6461927" y="3301956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9" name="Straight Connector 498"/>
          <p:cNvCxnSpPr/>
          <p:nvPr/>
        </p:nvCxnSpPr>
        <p:spPr>
          <a:xfrm rot="5400000">
            <a:off x="6289202" y="3474680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0" name="Straight Connector 499"/>
          <p:cNvCxnSpPr/>
          <p:nvPr/>
        </p:nvCxnSpPr>
        <p:spPr>
          <a:xfrm rot="5400000">
            <a:off x="6636258" y="3474680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1" name="Straight Connector 500"/>
          <p:cNvCxnSpPr/>
          <p:nvPr/>
        </p:nvCxnSpPr>
        <p:spPr>
          <a:xfrm>
            <a:off x="6461927" y="3647404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2" name="Straight Connector 501"/>
          <p:cNvCxnSpPr/>
          <p:nvPr/>
        </p:nvCxnSpPr>
        <p:spPr>
          <a:xfrm rot="5400000">
            <a:off x="6636258" y="3474680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3" name="Straight Connector 502"/>
          <p:cNvCxnSpPr/>
          <p:nvPr/>
        </p:nvCxnSpPr>
        <p:spPr>
          <a:xfrm rot="5400000">
            <a:off x="6636258" y="3474680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4" name="Straight Connector 503"/>
          <p:cNvCxnSpPr/>
          <p:nvPr/>
        </p:nvCxnSpPr>
        <p:spPr>
          <a:xfrm rot="5400000">
            <a:off x="6983314" y="3474680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5" name="Straight Connector 504"/>
          <p:cNvCxnSpPr/>
          <p:nvPr/>
        </p:nvCxnSpPr>
        <p:spPr>
          <a:xfrm rot="5400000">
            <a:off x="6983314" y="3474680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6" name="Straight Connector 505"/>
          <p:cNvCxnSpPr/>
          <p:nvPr/>
        </p:nvCxnSpPr>
        <p:spPr>
          <a:xfrm rot="5400000">
            <a:off x="6983314" y="3474680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7" name="Straight Connector 506"/>
          <p:cNvCxnSpPr/>
          <p:nvPr/>
        </p:nvCxnSpPr>
        <p:spPr>
          <a:xfrm>
            <a:off x="7156039" y="3301956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8" name="Straight Connector 507"/>
          <p:cNvCxnSpPr/>
          <p:nvPr/>
        </p:nvCxnSpPr>
        <p:spPr>
          <a:xfrm rot="5400000">
            <a:off x="6983314" y="3474680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9" name="Straight Connector 508"/>
          <p:cNvCxnSpPr/>
          <p:nvPr/>
        </p:nvCxnSpPr>
        <p:spPr>
          <a:xfrm>
            <a:off x="7156039" y="3647404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0" name="Straight Connector 509"/>
          <p:cNvCxnSpPr/>
          <p:nvPr/>
        </p:nvCxnSpPr>
        <p:spPr>
          <a:xfrm>
            <a:off x="5420759" y="3647404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1" name="Straight Connector 510"/>
          <p:cNvCxnSpPr/>
          <p:nvPr/>
        </p:nvCxnSpPr>
        <p:spPr>
          <a:xfrm>
            <a:off x="5420759" y="3992853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" name="Straight Connector 511"/>
          <p:cNvCxnSpPr/>
          <p:nvPr/>
        </p:nvCxnSpPr>
        <p:spPr>
          <a:xfrm>
            <a:off x="6114871" y="3992853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" name="Straight Connector 512"/>
          <p:cNvCxnSpPr/>
          <p:nvPr/>
        </p:nvCxnSpPr>
        <p:spPr>
          <a:xfrm>
            <a:off x="6461927" y="3647404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" name="Straight Connector 513"/>
          <p:cNvCxnSpPr/>
          <p:nvPr/>
        </p:nvCxnSpPr>
        <p:spPr>
          <a:xfrm rot="5400000">
            <a:off x="6983314" y="3820129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5" name="Straight Connector 514"/>
          <p:cNvCxnSpPr/>
          <p:nvPr/>
        </p:nvCxnSpPr>
        <p:spPr>
          <a:xfrm>
            <a:off x="7156039" y="3647404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6" name="Straight Connector 515"/>
          <p:cNvCxnSpPr/>
          <p:nvPr/>
        </p:nvCxnSpPr>
        <p:spPr>
          <a:xfrm>
            <a:off x="7156039" y="3992853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7" name="Straight Connector 516"/>
          <p:cNvCxnSpPr/>
          <p:nvPr/>
        </p:nvCxnSpPr>
        <p:spPr>
          <a:xfrm>
            <a:off x="5420759" y="3992853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8" name="Straight Connector 517"/>
          <p:cNvCxnSpPr/>
          <p:nvPr/>
        </p:nvCxnSpPr>
        <p:spPr>
          <a:xfrm>
            <a:off x="6461927" y="3992853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9" name="Straight Connector 518"/>
          <p:cNvCxnSpPr/>
          <p:nvPr/>
        </p:nvCxnSpPr>
        <p:spPr>
          <a:xfrm>
            <a:off x="7156039" y="3992853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0" name="Straight Connector 519"/>
          <p:cNvCxnSpPr/>
          <p:nvPr/>
        </p:nvCxnSpPr>
        <p:spPr>
          <a:xfrm>
            <a:off x="5420759" y="3992853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1" name="Straight Connector 520"/>
          <p:cNvCxnSpPr/>
          <p:nvPr/>
        </p:nvCxnSpPr>
        <p:spPr>
          <a:xfrm>
            <a:off x="5420759" y="4338302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2" name="Straight Connector 521"/>
          <p:cNvCxnSpPr/>
          <p:nvPr/>
        </p:nvCxnSpPr>
        <p:spPr>
          <a:xfrm>
            <a:off x="7156039" y="3992853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3" name="Straight Connector 522"/>
          <p:cNvCxnSpPr/>
          <p:nvPr/>
        </p:nvCxnSpPr>
        <p:spPr>
          <a:xfrm>
            <a:off x="7156039" y="4338302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4" name="Straight Connector 523"/>
          <p:cNvCxnSpPr/>
          <p:nvPr/>
        </p:nvCxnSpPr>
        <p:spPr>
          <a:xfrm>
            <a:off x="5420759" y="4334533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5" name="Straight Connector 524"/>
          <p:cNvCxnSpPr/>
          <p:nvPr/>
        </p:nvCxnSpPr>
        <p:spPr>
          <a:xfrm>
            <a:off x="7156039" y="4334533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6" name="Straight Connector 525"/>
          <p:cNvCxnSpPr/>
          <p:nvPr/>
        </p:nvCxnSpPr>
        <p:spPr>
          <a:xfrm>
            <a:off x="5420759" y="4334533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7" name="Straight Connector 526"/>
          <p:cNvCxnSpPr/>
          <p:nvPr/>
        </p:nvCxnSpPr>
        <p:spPr>
          <a:xfrm rot="5400000">
            <a:off x="5248034" y="4507258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8" name="Straight Connector 527"/>
          <p:cNvCxnSpPr/>
          <p:nvPr/>
        </p:nvCxnSpPr>
        <p:spPr>
          <a:xfrm rot="5400000">
            <a:off x="5595090" y="4507258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9" name="Straight Connector 528"/>
          <p:cNvCxnSpPr/>
          <p:nvPr/>
        </p:nvCxnSpPr>
        <p:spPr>
          <a:xfrm>
            <a:off x="5420759" y="4679982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0" name="Straight Connector 529"/>
          <p:cNvCxnSpPr/>
          <p:nvPr/>
        </p:nvCxnSpPr>
        <p:spPr>
          <a:xfrm rot="5400000">
            <a:off x="5595090" y="4507258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1" name="Straight Connector 530"/>
          <p:cNvCxnSpPr/>
          <p:nvPr/>
        </p:nvCxnSpPr>
        <p:spPr>
          <a:xfrm rot="5400000">
            <a:off x="6983314" y="4507258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2" name="Straight Connector 531"/>
          <p:cNvCxnSpPr/>
          <p:nvPr/>
        </p:nvCxnSpPr>
        <p:spPr>
          <a:xfrm rot="5400000">
            <a:off x="6983314" y="4507258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3" name="Straight Connector 532"/>
          <p:cNvCxnSpPr/>
          <p:nvPr/>
        </p:nvCxnSpPr>
        <p:spPr>
          <a:xfrm rot="5400000">
            <a:off x="6983314" y="4507258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4" name="Straight Connector 533"/>
          <p:cNvCxnSpPr/>
          <p:nvPr/>
        </p:nvCxnSpPr>
        <p:spPr>
          <a:xfrm>
            <a:off x="7156039" y="4334533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5" name="Straight Connector 534"/>
          <p:cNvCxnSpPr/>
          <p:nvPr/>
        </p:nvCxnSpPr>
        <p:spPr>
          <a:xfrm rot="5400000">
            <a:off x="6983314" y="4507258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6" name="Straight Connector 535"/>
          <p:cNvCxnSpPr/>
          <p:nvPr/>
        </p:nvCxnSpPr>
        <p:spPr>
          <a:xfrm>
            <a:off x="7156039" y="4679982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7" name="Straight Connector 536"/>
          <p:cNvCxnSpPr/>
          <p:nvPr/>
        </p:nvCxnSpPr>
        <p:spPr>
          <a:xfrm>
            <a:off x="5420759" y="4686263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8" name="Straight Connector 537"/>
          <p:cNvCxnSpPr/>
          <p:nvPr/>
        </p:nvCxnSpPr>
        <p:spPr>
          <a:xfrm>
            <a:off x="7156039" y="4686263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9" name="Straight Connector 538"/>
          <p:cNvCxnSpPr/>
          <p:nvPr/>
        </p:nvCxnSpPr>
        <p:spPr>
          <a:xfrm>
            <a:off x="5420759" y="4686263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0" name="Straight Connector 539"/>
          <p:cNvCxnSpPr/>
          <p:nvPr/>
        </p:nvCxnSpPr>
        <p:spPr>
          <a:xfrm>
            <a:off x="5420759" y="5031712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1" name="Straight Connector 540"/>
          <p:cNvCxnSpPr/>
          <p:nvPr/>
        </p:nvCxnSpPr>
        <p:spPr>
          <a:xfrm>
            <a:off x="5767815" y="5031712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2" name="Straight Connector 541"/>
          <p:cNvCxnSpPr/>
          <p:nvPr/>
        </p:nvCxnSpPr>
        <p:spPr>
          <a:xfrm>
            <a:off x="6461927" y="5031712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3" name="Straight Connector 542"/>
          <p:cNvCxnSpPr/>
          <p:nvPr/>
        </p:nvCxnSpPr>
        <p:spPr>
          <a:xfrm rot="5400000">
            <a:off x="6983314" y="4858988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4" name="Straight Connector 543"/>
          <p:cNvCxnSpPr/>
          <p:nvPr/>
        </p:nvCxnSpPr>
        <p:spPr>
          <a:xfrm>
            <a:off x="6808983" y="5031712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5" name="Straight Connector 544"/>
          <p:cNvCxnSpPr/>
          <p:nvPr/>
        </p:nvCxnSpPr>
        <p:spPr>
          <a:xfrm rot="5400000">
            <a:off x="6983314" y="4858988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6" name="Straight Connector 545"/>
          <p:cNvCxnSpPr/>
          <p:nvPr/>
        </p:nvCxnSpPr>
        <p:spPr>
          <a:xfrm rot="5400000">
            <a:off x="6983314" y="4858988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7" name="Straight Connector 546"/>
          <p:cNvCxnSpPr/>
          <p:nvPr/>
        </p:nvCxnSpPr>
        <p:spPr>
          <a:xfrm>
            <a:off x="7156039" y="4686263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8" name="Straight Connector 547"/>
          <p:cNvCxnSpPr/>
          <p:nvPr/>
        </p:nvCxnSpPr>
        <p:spPr>
          <a:xfrm rot="5400000">
            <a:off x="6983314" y="4858988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9" name="Straight Connector 548"/>
          <p:cNvCxnSpPr/>
          <p:nvPr/>
        </p:nvCxnSpPr>
        <p:spPr>
          <a:xfrm>
            <a:off x="7156039" y="5031712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0" name="Straight Connector 549"/>
          <p:cNvCxnSpPr/>
          <p:nvPr/>
        </p:nvCxnSpPr>
        <p:spPr>
          <a:xfrm>
            <a:off x="5420759" y="5031712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1" name="Straight Connector 550"/>
          <p:cNvCxnSpPr/>
          <p:nvPr/>
        </p:nvCxnSpPr>
        <p:spPr>
          <a:xfrm>
            <a:off x="5767815" y="5031712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2" name="Straight Connector 551"/>
          <p:cNvCxnSpPr/>
          <p:nvPr/>
        </p:nvCxnSpPr>
        <p:spPr>
          <a:xfrm>
            <a:off x="6461927" y="5031712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3" name="Straight Connector 552"/>
          <p:cNvCxnSpPr/>
          <p:nvPr/>
        </p:nvCxnSpPr>
        <p:spPr>
          <a:xfrm>
            <a:off x="6808983" y="5031712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4" name="Straight Connector 553"/>
          <p:cNvCxnSpPr/>
          <p:nvPr/>
        </p:nvCxnSpPr>
        <p:spPr>
          <a:xfrm>
            <a:off x="7156039" y="5031712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5" name="Straight Connector 554"/>
          <p:cNvCxnSpPr/>
          <p:nvPr/>
        </p:nvCxnSpPr>
        <p:spPr>
          <a:xfrm>
            <a:off x="5420759" y="5031712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6" name="Straight Connector 555"/>
          <p:cNvCxnSpPr/>
          <p:nvPr/>
        </p:nvCxnSpPr>
        <p:spPr>
          <a:xfrm rot="5400000">
            <a:off x="5248034" y="5204436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7" name="Straight Connector 556"/>
          <p:cNvCxnSpPr/>
          <p:nvPr/>
        </p:nvCxnSpPr>
        <p:spPr>
          <a:xfrm rot="5400000">
            <a:off x="5595090" y="5204436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8" name="Straight Connector 557"/>
          <p:cNvCxnSpPr/>
          <p:nvPr/>
        </p:nvCxnSpPr>
        <p:spPr>
          <a:xfrm>
            <a:off x="5420759" y="5377161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9" name="Straight Connector 558"/>
          <p:cNvCxnSpPr/>
          <p:nvPr/>
        </p:nvCxnSpPr>
        <p:spPr>
          <a:xfrm>
            <a:off x="5767815" y="5031712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0" name="Straight Connector 559"/>
          <p:cNvCxnSpPr/>
          <p:nvPr/>
        </p:nvCxnSpPr>
        <p:spPr>
          <a:xfrm rot="5400000">
            <a:off x="5595090" y="5204436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1" name="Straight Connector 560"/>
          <p:cNvCxnSpPr/>
          <p:nvPr/>
        </p:nvCxnSpPr>
        <p:spPr>
          <a:xfrm rot="5400000">
            <a:off x="5942146" y="5204436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2" name="Straight Connector 561"/>
          <p:cNvCxnSpPr/>
          <p:nvPr/>
        </p:nvCxnSpPr>
        <p:spPr>
          <a:xfrm>
            <a:off x="5767815" y="5377161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3" name="Straight Connector 562"/>
          <p:cNvCxnSpPr/>
          <p:nvPr/>
        </p:nvCxnSpPr>
        <p:spPr>
          <a:xfrm rot="5400000">
            <a:off x="5942146" y="5204436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4" name="Straight Connector 563"/>
          <p:cNvCxnSpPr/>
          <p:nvPr/>
        </p:nvCxnSpPr>
        <p:spPr>
          <a:xfrm rot="5400000">
            <a:off x="6289202" y="5204436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5" name="Straight Connector 564"/>
          <p:cNvCxnSpPr/>
          <p:nvPr/>
        </p:nvCxnSpPr>
        <p:spPr>
          <a:xfrm rot="5400000">
            <a:off x="6289202" y="5204436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6" name="Straight Connector 565"/>
          <p:cNvCxnSpPr/>
          <p:nvPr/>
        </p:nvCxnSpPr>
        <p:spPr>
          <a:xfrm>
            <a:off x="6461927" y="5031712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7" name="Straight Connector 566"/>
          <p:cNvCxnSpPr/>
          <p:nvPr/>
        </p:nvCxnSpPr>
        <p:spPr>
          <a:xfrm rot="5400000">
            <a:off x="6289202" y="5204436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8" name="Straight Connector 567"/>
          <p:cNvCxnSpPr/>
          <p:nvPr/>
        </p:nvCxnSpPr>
        <p:spPr>
          <a:xfrm rot="5400000">
            <a:off x="6636258" y="5204436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9" name="Straight Connector 568"/>
          <p:cNvCxnSpPr/>
          <p:nvPr/>
        </p:nvCxnSpPr>
        <p:spPr>
          <a:xfrm>
            <a:off x="6461927" y="5377161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0" name="Straight Connector 569"/>
          <p:cNvCxnSpPr/>
          <p:nvPr/>
        </p:nvCxnSpPr>
        <p:spPr>
          <a:xfrm rot="5400000">
            <a:off x="6636258" y="5204436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1" name="Straight Connector 570"/>
          <p:cNvCxnSpPr/>
          <p:nvPr/>
        </p:nvCxnSpPr>
        <p:spPr>
          <a:xfrm>
            <a:off x="6808983" y="5031712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2" name="Straight Connector 571"/>
          <p:cNvCxnSpPr/>
          <p:nvPr/>
        </p:nvCxnSpPr>
        <p:spPr>
          <a:xfrm rot="5400000">
            <a:off x="6636258" y="5204436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3" name="Straight Connector 572"/>
          <p:cNvCxnSpPr/>
          <p:nvPr/>
        </p:nvCxnSpPr>
        <p:spPr>
          <a:xfrm rot="5400000">
            <a:off x="6983314" y="5204436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4" name="Straight Connector 573"/>
          <p:cNvCxnSpPr/>
          <p:nvPr/>
        </p:nvCxnSpPr>
        <p:spPr>
          <a:xfrm>
            <a:off x="6808983" y="5377161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5" name="Straight Connector 574"/>
          <p:cNvCxnSpPr/>
          <p:nvPr/>
        </p:nvCxnSpPr>
        <p:spPr>
          <a:xfrm rot="5400000">
            <a:off x="6983314" y="5204436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6" name="Straight Connector 575"/>
          <p:cNvCxnSpPr/>
          <p:nvPr/>
        </p:nvCxnSpPr>
        <p:spPr>
          <a:xfrm rot="5400000">
            <a:off x="6983314" y="5204436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7" name="Straight Connector 576"/>
          <p:cNvCxnSpPr/>
          <p:nvPr/>
        </p:nvCxnSpPr>
        <p:spPr>
          <a:xfrm>
            <a:off x="7156039" y="5031712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8" name="Straight Connector 577"/>
          <p:cNvCxnSpPr/>
          <p:nvPr/>
        </p:nvCxnSpPr>
        <p:spPr>
          <a:xfrm rot="5400000">
            <a:off x="7324060" y="4852707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9" name="Straight Connector 578"/>
          <p:cNvCxnSpPr/>
          <p:nvPr/>
        </p:nvCxnSpPr>
        <p:spPr>
          <a:xfrm>
            <a:off x="7156039" y="5377161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0" name="Straight Connector 579"/>
          <p:cNvCxnSpPr/>
          <p:nvPr/>
        </p:nvCxnSpPr>
        <p:spPr>
          <a:xfrm>
            <a:off x="7503095" y="5367111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1" name="Straight Connector 580"/>
          <p:cNvCxnSpPr/>
          <p:nvPr/>
        </p:nvCxnSpPr>
        <p:spPr>
          <a:xfrm rot="5400000">
            <a:off x="7330370" y="5539836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2" name="Straight Connector 581"/>
          <p:cNvCxnSpPr/>
          <p:nvPr/>
        </p:nvCxnSpPr>
        <p:spPr>
          <a:xfrm rot="5400000">
            <a:off x="7677427" y="5539836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3" name="Straight Connector 582"/>
          <p:cNvCxnSpPr/>
          <p:nvPr/>
        </p:nvCxnSpPr>
        <p:spPr>
          <a:xfrm>
            <a:off x="7503095" y="5712560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4" name="Straight Connector 583"/>
          <p:cNvCxnSpPr/>
          <p:nvPr/>
        </p:nvCxnSpPr>
        <p:spPr>
          <a:xfrm rot="5400000">
            <a:off x="7330370" y="3474680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5" name="Straight Connector 584"/>
          <p:cNvCxnSpPr/>
          <p:nvPr/>
        </p:nvCxnSpPr>
        <p:spPr>
          <a:xfrm rot="5400000">
            <a:off x="7330370" y="3820129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6" name="Straight Connector 585"/>
          <p:cNvCxnSpPr/>
          <p:nvPr/>
        </p:nvCxnSpPr>
        <p:spPr>
          <a:xfrm>
            <a:off x="6114872" y="3992853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7" name="Straight Connector 586"/>
          <p:cNvCxnSpPr/>
          <p:nvPr/>
        </p:nvCxnSpPr>
        <p:spPr>
          <a:xfrm rot="5400000">
            <a:off x="7335419" y="5204436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8" name="Straight Connector 587"/>
          <p:cNvCxnSpPr/>
          <p:nvPr/>
        </p:nvCxnSpPr>
        <p:spPr>
          <a:xfrm rot="5400000">
            <a:off x="7335419" y="4507258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9" name="TextBox 588"/>
          <p:cNvSpPr txBox="1"/>
          <p:nvPr/>
        </p:nvSpPr>
        <p:spPr>
          <a:xfrm>
            <a:off x="4948790" y="2575489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590" name="TextBox 589"/>
          <p:cNvSpPr txBox="1"/>
          <p:nvPr/>
        </p:nvSpPr>
        <p:spPr>
          <a:xfrm>
            <a:off x="5301156" y="2575489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</a:t>
            </a:r>
          </a:p>
        </p:txBody>
      </p:sp>
      <p:sp>
        <p:nvSpPr>
          <p:cNvPr id="591" name="TextBox 590"/>
          <p:cNvSpPr txBox="1"/>
          <p:nvPr/>
        </p:nvSpPr>
        <p:spPr>
          <a:xfrm>
            <a:off x="5648212" y="2575489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3</a:t>
            </a:r>
            <a:endParaRPr lang="en-US" sz="1600" dirty="0"/>
          </a:p>
        </p:txBody>
      </p:sp>
      <p:sp>
        <p:nvSpPr>
          <p:cNvPr id="592" name="TextBox 591"/>
          <p:cNvSpPr txBox="1"/>
          <p:nvPr/>
        </p:nvSpPr>
        <p:spPr>
          <a:xfrm>
            <a:off x="5995268" y="2575489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4</a:t>
            </a:r>
          </a:p>
        </p:txBody>
      </p:sp>
      <p:sp>
        <p:nvSpPr>
          <p:cNvPr id="593" name="TextBox 592"/>
          <p:cNvSpPr txBox="1"/>
          <p:nvPr/>
        </p:nvSpPr>
        <p:spPr>
          <a:xfrm>
            <a:off x="6342324" y="2575489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5</a:t>
            </a:r>
            <a:endParaRPr lang="en-US" sz="1600" dirty="0"/>
          </a:p>
        </p:txBody>
      </p:sp>
      <p:sp>
        <p:nvSpPr>
          <p:cNvPr id="594" name="TextBox 593"/>
          <p:cNvSpPr txBox="1"/>
          <p:nvPr/>
        </p:nvSpPr>
        <p:spPr>
          <a:xfrm>
            <a:off x="6743305" y="2575489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6</a:t>
            </a:r>
          </a:p>
        </p:txBody>
      </p:sp>
      <p:sp>
        <p:nvSpPr>
          <p:cNvPr id="595" name="TextBox 594"/>
          <p:cNvSpPr txBox="1"/>
          <p:nvPr/>
        </p:nvSpPr>
        <p:spPr>
          <a:xfrm>
            <a:off x="7036436" y="2575489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7</a:t>
            </a:r>
            <a:endParaRPr lang="en-US" sz="1600" dirty="0"/>
          </a:p>
        </p:txBody>
      </p:sp>
      <p:sp>
        <p:nvSpPr>
          <p:cNvPr id="596" name="TextBox 595"/>
          <p:cNvSpPr txBox="1"/>
          <p:nvPr/>
        </p:nvSpPr>
        <p:spPr>
          <a:xfrm>
            <a:off x="7377182" y="2575489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597" name="TextBox 596"/>
          <p:cNvSpPr txBox="1"/>
          <p:nvPr/>
        </p:nvSpPr>
        <p:spPr>
          <a:xfrm>
            <a:off x="7730548" y="2575489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9</a:t>
            </a:r>
            <a:endParaRPr lang="en-US" sz="1600" dirty="0"/>
          </a:p>
        </p:txBody>
      </p:sp>
      <p:sp>
        <p:nvSpPr>
          <p:cNvPr id="598" name="TextBox 597"/>
          <p:cNvSpPr txBox="1"/>
          <p:nvPr/>
        </p:nvSpPr>
        <p:spPr>
          <a:xfrm>
            <a:off x="4770417" y="2811953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599" name="TextBox 598"/>
          <p:cNvSpPr txBox="1"/>
          <p:nvPr/>
        </p:nvSpPr>
        <p:spPr>
          <a:xfrm>
            <a:off x="4770417" y="3157402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</a:t>
            </a:r>
          </a:p>
        </p:txBody>
      </p:sp>
      <p:sp>
        <p:nvSpPr>
          <p:cNvPr id="600" name="TextBox 599"/>
          <p:cNvSpPr txBox="1"/>
          <p:nvPr/>
        </p:nvSpPr>
        <p:spPr>
          <a:xfrm>
            <a:off x="4770417" y="3507876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3</a:t>
            </a:r>
            <a:endParaRPr lang="en-US" sz="1600" dirty="0"/>
          </a:p>
        </p:txBody>
      </p:sp>
      <p:sp>
        <p:nvSpPr>
          <p:cNvPr id="601" name="TextBox 600"/>
          <p:cNvSpPr txBox="1"/>
          <p:nvPr/>
        </p:nvSpPr>
        <p:spPr>
          <a:xfrm>
            <a:off x="4770417" y="3853324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4</a:t>
            </a:r>
          </a:p>
        </p:txBody>
      </p:sp>
      <p:sp>
        <p:nvSpPr>
          <p:cNvPr id="602" name="TextBox 601"/>
          <p:cNvSpPr txBox="1"/>
          <p:nvPr/>
        </p:nvSpPr>
        <p:spPr>
          <a:xfrm>
            <a:off x="4770417" y="4195005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5</a:t>
            </a:r>
            <a:endParaRPr lang="en-US" sz="1600" dirty="0"/>
          </a:p>
        </p:txBody>
      </p:sp>
      <p:sp>
        <p:nvSpPr>
          <p:cNvPr id="603" name="TextBox 602"/>
          <p:cNvSpPr txBox="1"/>
          <p:nvPr/>
        </p:nvSpPr>
        <p:spPr>
          <a:xfrm>
            <a:off x="4770417" y="4546734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6</a:t>
            </a:r>
          </a:p>
        </p:txBody>
      </p:sp>
      <p:sp>
        <p:nvSpPr>
          <p:cNvPr id="604" name="TextBox 603"/>
          <p:cNvSpPr txBox="1"/>
          <p:nvPr/>
        </p:nvSpPr>
        <p:spPr>
          <a:xfrm>
            <a:off x="4770417" y="4885902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7</a:t>
            </a:r>
            <a:endParaRPr lang="en-US" sz="1600" dirty="0"/>
          </a:p>
        </p:txBody>
      </p:sp>
      <p:sp>
        <p:nvSpPr>
          <p:cNvPr id="605" name="TextBox 604"/>
          <p:cNvSpPr txBox="1"/>
          <p:nvPr/>
        </p:nvSpPr>
        <p:spPr>
          <a:xfrm>
            <a:off x="4770417" y="5237632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606" name="TextBox 605"/>
          <p:cNvSpPr txBox="1"/>
          <p:nvPr/>
        </p:nvSpPr>
        <p:spPr>
          <a:xfrm>
            <a:off x="4770417" y="5573031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9</a:t>
            </a:r>
          </a:p>
        </p:txBody>
      </p:sp>
      <p:grpSp>
        <p:nvGrpSpPr>
          <p:cNvPr id="613" name="Group 612"/>
          <p:cNvGrpSpPr/>
          <p:nvPr/>
        </p:nvGrpSpPr>
        <p:grpSpPr>
          <a:xfrm>
            <a:off x="6461927" y="3934848"/>
            <a:ext cx="250222" cy="193766"/>
            <a:chOff x="7258050" y="2046822"/>
            <a:chExt cx="302165" cy="235078"/>
          </a:xfrm>
        </p:grpSpPr>
        <p:cxnSp>
          <p:nvCxnSpPr>
            <p:cNvPr id="614" name="Straight Connector 613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5" name="Rectangle 614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9" name="Group 628"/>
          <p:cNvGrpSpPr/>
          <p:nvPr/>
        </p:nvGrpSpPr>
        <p:grpSpPr>
          <a:xfrm>
            <a:off x="6461927" y="4279731"/>
            <a:ext cx="250222" cy="193766"/>
            <a:chOff x="7258050" y="2046822"/>
            <a:chExt cx="302165" cy="235078"/>
          </a:xfrm>
        </p:grpSpPr>
        <p:cxnSp>
          <p:nvCxnSpPr>
            <p:cNvPr id="630" name="Straight Connector 629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1" name="Rectangle 630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5" name="Group 634"/>
          <p:cNvGrpSpPr/>
          <p:nvPr/>
        </p:nvGrpSpPr>
        <p:grpSpPr>
          <a:xfrm>
            <a:off x="6810538" y="3938616"/>
            <a:ext cx="250222" cy="193766"/>
            <a:chOff x="7258050" y="2046822"/>
            <a:chExt cx="302165" cy="235078"/>
          </a:xfrm>
        </p:grpSpPr>
        <p:cxnSp>
          <p:nvCxnSpPr>
            <p:cNvPr id="636" name="Straight Connector 635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7" name="Rectangle 636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8" name="Group 637"/>
          <p:cNvGrpSpPr/>
          <p:nvPr/>
        </p:nvGrpSpPr>
        <p:grpSpPr>
          <a:xfrm>
            <a:off x="6810538" y="4280933"/>
            <a:ext cx="250222" cy="193766"/>
            <a:chOff x="7258050" y="2046822"/>
            <a:chExt cx="302165" cy="235078"/>
          </a:xfrm>
        </p:grpSpPr>
        <p:cxnSp>
          <p:nvCxnSpPr>
            <p:cNvPr id="639" name="Straight Connector 638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0" name="Rectangle 639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4" name="Group 643"/>
          <p:cNvGrpSpPr/>
          <p:nvPr/>
        </p:nvGrpSpPr>
        <p:grpSpPr>
          <a:xfrm>
            <a:off x="6102830" y="3924871"/>
            <a:ext cx="250222" cy="193766"/>
            <a:chOff x="7258050" y="2046822"/>
            <a:chExt cx="302165" cy="235078"/>
          </a:xfrm>
        </p:grpSpPr>
        <p:cxnSp>
          <p:nvCxnSpPr>
            <p:cNvPr id="645" name="Straight Connector 644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6" name="Rectangle 645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7" name="Group 646"/>
          <p:cNvGrpSpPr/>
          <p:nvPr/>
        </p:nvGrpSpPr>
        <p:grpSpPr>
          <a:xfrm>
            <a:off x="6109363" y="4269754"/>
            <a:ext cx="250222" cy="193766"/>
            <a:chOff x="7258050" y="2046822"/>
            <a:chExt cx="302165" cy="235078"/>
          </a:xfrm>
        </p:grpSpPr>
        <p:cxnSp>
          <p:nvCxnSpPr>
            <p:cNvPr id="648" name="Straight Connector 647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9" name="Rectangle 648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54" name="TextBox 653"/>
              <p:cNvSpPr txBox="1"/>
              <p:nvPr/>
            </p:nvSpPr>
            <p:spPr>
              <a:xfrm>
                <a:off x="5540362" y="2206157"/>
                <a:ext cx="2590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〉"/>
                            <m:ctrlP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</m:d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〈</m:t>
                        </m:r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|</m:t>
                        </m:r>
                      </m:e>
                      <m:sub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𝒂</m:t>
                        </m:r>
                      </m:sub>
                    </m:sSub>
                    <m:r>
                      <a:rPr lang="en-US" b="1" i="1">
                        <a:solidFill>
                          <a:schemeClr val="accent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b="1" dirty="0" smtClean="0">
                    <a:solidFill>
                      <a:schemeClr val="accent1"/>
                    </a:solidFill>
                    <a:latin typeface="Garamond" pitchFamily="18" charset="0"/>
                  </a:rPr>
                  <a:t> sector</a:t>
                </a:r>
                <a:endParaRPr lang="en-US" b="1" dirty="0">
                  <a:solidFill>
                    <a:schemeClr val="accent1"/>
                  </a:solidFill>
                  <a:latin typeface="Garamond" pitchFamily="18" charset="0"/>
                </a:endParaRPr>
              </a:p>
            </p:txBody>
          </p:sp>
        </mc:Choice>
        <mc:Fallback>
          <p:sp>
            <p:nvSpPr>
              <p:cNvPr id="654" name="TextBox 6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0362" y="2206157"/>
                <a:ext cx="2590800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6667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5" name="Straight Connector 654"/>
          <p:cNvCxnSpPr/>
          <p:nvPr/>
        </p:nvCxnSpPr>
        <p:spPr>
          <a:xfrm rot="5400000">
            <a:off x="5248034" y="3825503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6" name="Straight Connector 655"/>
          <p:cNvCxnSpPr/>
          <p:nvPr/>
        </p:nvCxnSpPr>
        <p:spPr>
          <a:xfrm rot="5400000">
            <a:off x="5596124" y="3825504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7" name="Straight Connector 656"/>
          <p:cNvCxnSpPr/>
          <p:nvPr/>
        </p:nvCxnSpPr>
        <p:spPr>
          <a:xfrm rot="5400000">
            <a:off x="5942147" y="3820129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8" name="Straight Connector 657"/>
          <p:cNvCxnSpPr/>
          <p:nvPr/>
        </p:nvCxnSpPr>
        <p:spPr>
          <a:xfrm rot="5400000">
            <a:off x="6289202" y="3810153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9" name="Straight Connector 658"/>
          <p:cNvCxnSpPr/>
          <p:nvPr/>
        </p:nvCxnSpPr>
        <p:spPr>
          <a:xfrm rot="5400000">
            <a:off x="6647964" y="3826521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0" name="Straight Connector 659"/>
          <p:cNvCxnSpPr/>
          <p:nvPr/>
        </p:nvCxnSpPr>
        <p:spPr>
          <a:xfrm rot="5400000">
            <a:off x="5239542" y="4846741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1" name="Straight Connector 660"/>
          <p:cNvCxnSpPr/>
          <p:nvPr/>
        </p:nvCxnSpPr>
        <p:spPr>
          <a:xfrm rot="5400000">
            <a:off x="5596124" y="4846742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2" name="Straight Connector 661"/>
          <p:cNvCxnSpPr/>
          <p:nvPr/>
        </p:nvCxnSpPr>
        <p:spPr>
          <a:xfrm rot="5400000">
            <a:off x="5930105" y="4846743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3" name="Straight Connector 662"/>
          <p:cNvCxnSpPr/>
          <p:nvPr/>
        </p:nvCxnSpPr>
        <p:spPr>
          <a:xfrm rot="5400000">
            <a:off x="6289202" y="4858987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4" name="Straight Connector 663"/>
          <p:cNvCxnSpPr/>
          <p:nvPr/>
        </p:nvCxnSpPr>
        <p:spPr>
          <a:xfrm rot="5400000">
            <a:off x="6628914" y="4849012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30" name="TextBox 429"/>
              <p:cNvSpPr txBox="1"/>
              <p:nvPr/>
            </p:nvSpPr>
            <p:spPr>
              <a:xfrm>
                <a:off x="109913" y="6210515"/>
                <a:ext cx="13292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〉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〉</m:t>
                              </m:r>
                              <m:r>
                                <a:rPr lang="en-US" b="0" i="1" baseline="-25000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|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𝜓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  <m:d>
                        <m:dPr>
                          <m:begChr m:val="|"/>
                          <m:endChr m:val="〉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Γ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30" name="TextBox 4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13" y="6210515"/>
                <a:ext cx="1329275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1" name="TextBox 430"/>
              <p:cNvSpPr txBox="1"/>
              <p:nvPr/>
            </p:nvSpPr>
            <p:spPr>
              <a:xfrm>
                <a:off x="1355249" y="6477415"/>
                <a:ext cx="27126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/>
                      </a:rPr>
                      <m:t>Γ</m:t>
                    </m:r>
                  </m:oMath>
                </a14:m>
                <a:r>
                  <a:rPr lang="en-US" dirty="0" smtClean="0">
                    <a:solidFill>
                      <a:schemeClr val="accent1"/>
                    </a:solidFill>
                    <a:latin typeface="Garamond" pitchFamily="18" charset="0"/>
                  </a:rPr>
                  <a:t> is a connected </a:t>
                </a:r>
                <a:r>
                  <a:rPr lang="en-US" dirty="0" smtClean="0">
                    <a:solidFill>
                      <a:schemeClr val="accent1"/>
                    </a:solidFill>
                    <a:latin typeface="Garamond" pitchFamily="18" charset="0"/>
                  </a:rPr>
                  <a:t>component</a:t>
                </a:r>
                <a:endParaRPr lang="en-US" dirty="0">
                  <a:solidFill>
                    <a:schemeClr val="accent1"/>
                  </a:solidFill>
                  <a:latin typeface="Garamond" pitchFamily="18" charset="0"/>
                </a:endParaRPr>
              </a:p>
            </p:txBody>
          </p:sp>
        </mc:Choice>
        <mc:Fallback>
          <p:sp>
            <p:nvSpPr>
              <p:cNvPr id="431" name="TextBox 4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249" y="6477415"/>
                <a:ext cx="2712602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6667" r="-1124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2" name="TextBox 431"/>
              <p:cNvSpPr txBox="1"/>
              <p:nvPr/>
            </p:nvSpPr>
            <p:spPr>
              <a:xfrm>
                <a:off x="4265012" y="6158209"/>
                <a:ext cx="13292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〉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〉</m:t>
                              </m:r>
                              <m:r>
                                <a:rPr lang="en-US" b="0" i="1" baseline="-25000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|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𝜓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  <m:d>
                        <m:dPr>
                          <m:begChr m:val="|"/>
                          <m:endChr m:val="〉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Γ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32" name="TextBox 4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5012" y="6158209"/>
                <a:ext cx="1329275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3" name="TextBox 442"/>
              <p:cNvSpPr txBox="1"/>
              <p:nvPr/>
            </p:nvSpPr>
            <p:spPr>
              <a:xfrm>
                <a:off x="5592775" y="6374983"/>
                <a:ext cx="27126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/>
                      </a:rPr>
                      <m:t>Γ</m:t>
                    </m:r>
                  </m:oMath>
                </a14:m>
                <a:r>
                  <a:rPr lang="en-US" dirty="0" smtClean="0">
                    <a:solidFill>
                      <a:schemeClr val="accent1"/>
                    </a:solidFill>
                    <a:latin typeface="Garamond" pitchFamily="18" charset="0"/>
                  </a:rPr>
                  <a:t> is a connected </a:t>
                </a:r>
                <a:r>
                  <a:rPr lang="en-US" dirty="0" smtClean="0">
                    <a:solidFill>
                      <a:schemeClr val="accent1"/>
                    </a:solidFill>
                    <a:latin typeface="Garamond" pitchFamily="18" charset="0"/>
                  </a:rPr>
                  <a:t>component</a:t>
                </a:r>
                <a:endParaRPr lang="en-US" dirty="0">
                  <a:solidFill>
                    <a:schemeClr val="accent1"/>
                  </a:solidFill>
                  <a:latin typeface="Garamond" pitchFamily="18" charset="0"/>
                </a:endParaRPr>
              </a:p>
            </p:txBody>
          </p:sp>
        </mc:Choice>
        <mc:Fallback>
          <p:sp>
            <p:nvSpPr>
              <p:cNvPr id="443" name="TextBox 4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2775" y="6374983"/>
                <a:ext cx="2712602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6667" r="-1124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4" name="TextBox 443"/>
          <p:cNvSpPr txBox="1"/>
          <p:nvPr/>
        </p:nvSpPr>
        <p:spPr>
          <a:xfrm>
            <a:off x="76200" y="5791200"/>
            <a:ext cx="2537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Zero energy ground states</a:t>
            </a:r>
            <a:endParaRPr lang="en-US" dirty="0">
              <a:solidFill>
                <a:schemeClr val="accent1"/>
              </a:solidFill>
              <a:latin typeface="Garamond" pitchFamily="18" charset="0"/>
            </a:endParaRPr>
          </a:p>
        </p:txBody>
      </p:sp>
      <p:sp>
        <p:nvSpPr>
          <p:cNvPr id="445" name="TextBox 444"/>
          <p:cNvSpPr txBox="1"/>
          <p:nvPr/>
        </p:nvSpPr>
        <p:spPr>
          <a:xfrm>
            <a:off x="4276541" y="5791200"/>
            <a:ext cx="2537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Zero energy ground states</a:t>
            </a:r>
            <a:endParaRPr lang="en-US" dirty="0">
              <a:solidFill>
                <a:schemeClr val="accent1"/>
              </a:solidFill>
              <a:latin typeface="Garamond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7" name="TextBox 446"/>
              <p:cNvSpPr txBox="1"/>
              <p:nvPr/>
            </p:nvSpPr>
            <p:spPr>
              <a:xfrm>
                <a:off x="-243903" y="872129"/>
                <a:ext cx="5322867" cy="615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1⊗1⊗</m:t>
                      </m:r>
                      <m:sSubSup>
                        <m:sSubSupPr>
                          <m:ctrlPr>
                            <a:rPr lang="en-US" sz="16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𝑐𝑙𝑜𝑐𝑘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9</m:t>
                          </m:r>
                        </m:sup>
                      </m:sSubSup>
                      <m:r>
                        <a:rPr lang="en-US" sz="1600" b="0" i="1" smtClean="0">
                          <a:latin typeface="Cambria Math"/>
                        </a:rPr>
                        <m:t>+1⊗</m:t>
                      </m:r>
                      <m:sSubSup>
                        <m:sSubSupPr>
                          <m:ctrlPr>
                            <a:rPr lang="en-US" sz="16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𝑐𝑙𝑜𝑐𝑘</m:t>
                          </m:r>
                        </m:sub>
                        <m:sup>
                          <m:r>
                            <a:rPr lang="en-US" sz="1600" i="1">
                              <a:latin typeface="Cambria Math"/>
                            </a:rPr>
                            <m:t>9</m:t>
                          </m:r>
                        </m:sup>
                      </m:sSubSup>
                      <m:r>
                        <a:rPr lang="en-US" sz="1600" b="0" i="1" smtClean="0">
                          <a:latin typeface="Cambria Math"/>
                        </a:rPr>
                        <m:t>⊗1+1⊗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𝑝𝑎𝑡𝑡𝑒𝑟𝑛</m:t>
                          </m:r>
                        </m:sub>
                      </m:sSub>
                    </m:oMath>
                  </m:oMathPara>
                </a14:m>
                <a:endParaRPr lang="en-US" sz="1600" b="0" i="1" dirty="0" smtClean="0">
                  <a:latin typeface="Cambria Math"/>
                </a:endParaRPr>
              </a:p>
              <a:p>
                <a:r>
                  <a:rPr lang="en-US" sz="1600" dirty="0" smtClean="0"/>
                  <a:t>	</a:t>
                </a:r>
                <a:endParaRPr lang="en-US" sz="1600" dirty="0"/>
              </a:p>
            </p:txBody>
          </p:sp>
        </mc:Choice>
        <mc:Fallback>
          <p:sp>
            <p:nvSpPr>
              <p:cNvPr id="447" name="TextBox 4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3903" y="872129"/>
                <a:ext cx="5322867" cy="6158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8" name="TextBox 447"/>
              <p:cNvSpPr txBox="1"/>
              <p:nvPr/>
            </p:nvSpPr>
            <p:spPr>
              <a:xfrm>
                <a:off x="179520" y="1226404"/>
                <a:ext cx="522636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/>
                        </a:rPr>
                        <m:t>+|0〉〈0|</m:t>
                      </m:r>
                      <m:r>
                        <a:rPr lang="en-US" sz="1600" i="1" baseline="-25000">
                          <a:latin typeface="Cambria Math"/>
                        </a:rPr>
                        <m:t>𝑎</m:t>
                      </m:r>
                      <m:r>
                        <a:rPr lang="en-US" sz="1600" i="1">
                          <a:latin typeface="Cambria Math"/>
                        </a:rPr>
                        <m:t>⊗</m:t>
                      </m:r>
                      <m:d>
                        <m:dPr>
                          <m:ctrlPr>
                            <a:rPr lang="en-US" sz="16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</a:rPr>
                                <m:t>34</m:t>
                              </m:r>
                            </m:sub>
                          </m:sSub>
                          <m:r>
                            <a:rPr lang="en-US" sz="16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</a:rPr>
                                <m:t>67</m:t>
                              </m:r>
                            </m:sub>
                          </m:sSub>
                        </m:e>
                      </m:d>
                      <m:r>
                        <a:rPr lang="en-US" sz="1600" i="1">
                          <a:latin typeface="Cambria Math"/>
                        </a:rPr>
                        <m:t>⊗1+|1〉〈1|</m:t>
                      </m:r>
                      <m:r>
                        <a:rPr lang="en-US" sz="1600" i="1" baseline="-25000">
                          <a:latin typeface="Cambria Math"/>
                        </a:rPr>
                        <m:t>𝑎</m:t>
                      </m:r>
                      <m:r>
                        <a:rPr lang="en-US" sz="1600" i="1">
                          <a:latin typeface="Cambria Math"/>
                        </a:rPr>
                        <m:t>⊗1⊗</m:t>
                      </m:r>
                      <m:d>
                        <m:dPr>
                          <m:ctrlPr>
                            <a:rPr lang="en-US" sz="16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</a:rPr>
                                <m:t>34</m:t>
                              </m:r>
                            </m:sub>
                          </m:sSub>
                          <m:r>
                            <a:rPr lang="en-US" sz="16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</a:rPr>
                                <m:t>67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448" name="TextBox 4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20" y="1226404"/>
                <a:ext cx="5226367" cy="338554"/>
              </a:xfrm>
              <a:prstGeom prst="rect">
                <a:avLst/>
              </a:prstGeom>
              <a:blipFill rotWithShape="1">
                <a:blip r:embed="rId9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1" name="TextBox 450"/>
          <p:cNvSpPr txBox="1"/>
          <p:nvPr/>
        </p:nvSpPr>
        <p:spPr>
          <a:xfrm>
            <a:off x="1981200" y="0"/>
            <a:ext cx="425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1F497D"/>
                </a:solidFill>
                <a:latin typeface="Garamond" pitchFamily="18" charset="0"/>
              </a:rPr>
              <a:t>Two clock registers: Example</a:t>
            </a:r>
            <a:endParaRPr lang="en-US" sz="2800" dirty="0">
              <a:solidFill>
                <a:srgbClr val="1F497D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08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81" name="TextBox 180"/>
              <p:cNvSpPr txBox="1"/>
              <p:nvPr/>
            </p:nvSpPr>
            <p:spPr>
              <a:xfrm>
                <a:off x="1044109" y="2177458"/>
                <a:ext cx="2590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〉"/>
                            <m:ctrlP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𝟎</m:t>
                            </m:r>
                          </m:e>
                        </m:d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〈</m:t>
                        </m:r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|</m:t>
                        </m:r>
                      </m:e>
                      <m:sub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𝒂</m:t>
                        </m:r>
                      </m:sub>
                    </m:sSub>
                    <m:r>
                      <a:rPr lang="en-US" b="1" i="1">
                        <a:solidFill>
                          <a:schemeClr val="accent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b="1" dirty="0" smtClean="0">
                    <a:solidFill>
                      <a:schemeClr val="accent1"/>
                    </a:solidFill>
                    <a:latin typeface="Garamond" pitchFamily="18" charset="0"/>
                  </a:rPr>
                  <a:t> sector</a:t>
                </a:r>
                <a:endParaRPr lang="en-US" b="1" dirty="0">
                  <a:solidFill>
                    <a:schemeClr val="accent1"/>
                  </a:solidFill>
                  <a:latin typeface="Garamond" pitchFamily="18" charset="0"/>
                </a:endParaRPr>
              </a:p>
            </p:txBody>
          </p:sp>
        </mc:Choice>
        <mc:Fallback>
          <p:sp>
            <p:nvSpPr>
              <p:cNvPr id="181" name="TextBox 1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109" y="2177458"/>
                <a:ext cx="2590800" cy="369332"/>
              </a:xfrm>
              <a:prstGeom prst="rect">
                <a:avLst/>
              </a:prstGeom>
              <a:blipFill rotWithShape="1">
                <a:blip r:embed="rId2"/>
                <a:stretch>
                  <a:fillRect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5" name="Straight Connector 184"/>
          <p:cNvCxnSpPr/>
          <p:nvPr/>
        </p:nvCxnSpPr>
        <p:spPr>
          <a:xfrm>
            <a:off x="455686" y="2941505"/>
            <a:ext cx="347056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 rot="5400000">
            <a:off x="282961" y="3114229"/>
            <a:ext cx="345449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 rot="5400000">
            <a:off x="630017" y="3114229"/>
            <a:ext cx="345449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>
            <a:off x="455686" y="3286954"/>
            <a:ext cx="347056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>
            <a:off x="802742" y="3291979"/>
            <a:ext cx="347056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 rot="5400000">
            <a:off x="630017" y="3464703"/>
            <a:ext cx="345449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 rot="5400000">
            <a:off x="977073" y="3464703"/>
            <a:ext cx="345449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>
            <a:off x="802742" y="3637427"/>
            <a:ext cx="347056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 rot="5400000">
            <a:off x="977073" y="3464703"/>
            <a:ext cx="345449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/>
          <p:nvPr/>
        </p:nvCxnSpPr>
        <p:spPr>
          <a:xfrm rot="5400000">
            <a:off x="1324129" y="3464703"/>
            <a:ext cx="345449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 rot="5400000">
            <a:off x="1324129" y="3464703"/>
            <a:ext cx="345449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 rot="5400000">
            <a:off x="1671185" y="3464703"/>
            <a:ext cx="345449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 rot="5400000">
            <a:off x="1671185" y="3464703"/>
            <a:ext cx="345449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>
            <a:off x="1843910" y="3291979"/>
            <a:ext cx="347056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/>
        </p:nvCxnSpPr>
        <p:spPr>
          <a:xfrm rot="5400000">
            <a:off x="1671185" y="3464703"/>
            <a:ext cx="345449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/>
          <p:nvPr/>
        </p:nvCxnSpPr>
        <p:spPr>
          <a:xfrm rot="5400000">
            <a:off x="2018241" y="3464703"/>
            <a:ext cx="345449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>
            <a:off x="1843910" y="3637427"/>
            <a:ext cx="347056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/>
          <p:nvPr/>
        </p:nvCxnSpPr>
        <p:spPr>
          <a:xfrm rot="5400000">
            <a:off x="2018241" y="3464703"/>
            <a:ext cx="345449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/>
          <p:nvPr/>
        </p:nvCxnSpPr>
        <p:spPr>
          <a:xfrm rot="5400000">
            <a:off x="2018241" y="3464703"/>
            <a:ext cx="345449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 rot="5400000">
            <a:off x="2365297" y="3464703"/>
            <a:ext cx="345449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/>
          <p:cNvCxnSpPr/>
          <p:nvPr/>
        </p:nvCxnSpPr>
        <p:spPr>
          <a:xfrm rot="5400000">
            <a:off x="2365297" y="3464703"/>
            <a:ext cx="345449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/>
          <p:nvPr/>
        </p:nvCxnSpPr>
        <p:spPr>
          <a:xfrm rot="5400000">
            <a:off x="2365297" y="3464703"/>
            <a:ext cx="345449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>
            <a:off x="2538022" y="3291979"/>
            <a:ext cx="347056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 rot="5400000">
            <a:off x="2365297" y="3464703"/>
            <a:ext cx="345449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>
            <a:off x="2538022" y="3637427"/>
            <a:ext cx="347056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>
            <a:off x="802742" y="3637427"/>
            <a:ext cx="347056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/>
          <p:nvPr/>
        </p:nvCxnSpPr>
        <p:spPr>
          <a:xfrm>
            <a:off x="802742" y="3982876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>
            <a:off x="1496854" y="3982876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>
            <a:off x="1843910" y="3637427"/>
            <a:ext cx="347056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 rot="5400000">
            <a:off x="2365297" y="3810152"/>
            <a:ext cx="345449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>
            <a:off x="2538022" y="3637427"/>
            <a:ext cx="347056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/>
          <p:nvPr/>
        </p:nvCxnSpPr>
        <p:spPr>
          <a:xfrm>
            <a:off x="2538022" y="3982876"/>
            <a:ext cx="347056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/>
          <p:nvPr/>
        </p:nvCxnSpPr>
        <p:spPr>
          <a:xfrm>
            <a:off x="802742" y="3982876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/>
          <p:nvPr/>
        </p:nvCxnSpPr>
        <p:spPr>
          <a:xfrm>
            <a:off x="1843910" y="3982876"/>
            <a:ext cx="0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Connector 287"/>
          <p:cNvCxnSpPr/>
          <p:nvPr/>
        </p:nvCxnSpPr>
        <p:spPr>
          <a:xfrm>
            <a:off x="2538022" y="3982876"/>
            <a:ext cx="347056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/>
          <p:nvPr/>
        </p:nvCxnSpPr>
        <p:spPr>
          <a:xfrm>
            <a:off x="802742" y="3982876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Connector 289"/>
          <p:cNvCxnSpPr/>
          <p:nvPr/>
        </p:nvCxnSpPr>
        <p:spPr>
          <a:xfrm>
            <a:off x="802742" y="4328325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/>
          <p:cNvCxnSpPr/>
          <p:nvPr/>
        </p:nvCxnSpPr>
        <p:spPr>
          <a:xfrm>
            <a:off x="2538022" y="3982876"/>
            <a:ext cx="347056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/>
          <p:nvPr/>
        </p:nvCxnSpPr>
        <p:spPr>
          <a:xfrm>
            <a:off x="2538022" y="4328325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/>
          <p:cNvCxnSpPr/>
          <p:nvPr/>
        </p:nvCxnSpPr>
        <p:spPr>
          <a:xfrm>
            <a:off x="802742" y="4324556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/>
          <p:nvPr/>
        </p:nvCxnSpPr>
        <p:spPr>
          <a:xfrm>
            <a:off x="2538022" y="4324556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/>
          <p:cNvCxnSpPr/>
          <p:nvPr/>
        </p:nvCxnSpPr>
        <p:spPr>
          <a:xfrm>
            <a:off x="802742" y="4324556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/>
          <p:nvPr/>
        </p:nvCxnSpPr>
        <p:spPr>
          <a:xfrm rot="5400000">
            <a:off x="630017" y="4497281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/>
          <p:cNvCxnSpPr/>
          <p:nvPr/>
        </p:nvCxnSpPr>
        <p:spPr>
          <a:xfrm rot="5400000">
            <a:off x="977073" y="4497281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/>
          <p:nvPr/>
        </p:nvCxnSpPr>
        <p:spPr>
          <a:xfrm>
            <a:off x="802742" y="4670005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/>
          <p:nvPr/>
        </p:nvCxnSpPr>
        <p:spPr>
          <a:xfrm rot="5400000">
            <a:off x="977073" y="4497281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/>
          <p:nvPr/>
        </p:nvCxnSpPr>
        <p:spPr>
          <a:xfrm rot="5400000">
            <a:off x="2365297" y="4497281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/>
        </p:nvCxnSpPr>
        <p:spPr>
          <a:xfrm rot="5400000">
            <a:off x="2365297" y="4497281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/>
          <p:nvPr/>
        </p:nvCxnSpPr>
        <p:spPr>
          <a:xfrm rot="5400000">
            <a:off x="2365297" y="4497281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/>
          <p:cNvCxnSpPr/>
          <p:nvPr/>
        </p:nvCxnSpPr>
        <p:spPr>
          <a:xfrm>
            <a:off x="2538022" y="4324556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338"/>
          <p:cNvCxnSpPr/>
          <p:nvPr/>
        </p:nvCxnSpPr>
        <p:spPr>
          <a:xfrm rot="5400000">
            <a:off x="2365297" y="4497281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/>
          <p:cNvCxnSpPr/>
          <p:nvPr/>
        </p:nvCxnSpPr>
        <p:spPr>
          <a:xfrm>
            <a:off x="2538022" y="4670005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/>
          <p:cNvCxnSpPr/>
          <p:nvPr/>
        </p:nvCxnSpPr>
        <p:spPr>
          <a:xfrm>
            <a:off x="802742" y="4676286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/>
          <p:cNvCxnSpPr/>
          <p:nvPr/>
        </p:nvCxnSpPr>
        <p:spPr>
          <a:xfrm>
            <a:off x="2538022" y="4676286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/>
          <p:cNvCxnSpPr/>
          <p:nvPr/>
        </p:nvCxnSpPr>
        <p:spPr>
          <a:xfrm>
            <a:off x="802742" y="4676286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/>
          <p:cNvCxnSpPr/>
          <p:nvPr/>
        </p:nvCxnSpPr>
        <p:spPr>
          <a:xfrm>
            <a:off x="802742" y="5021735"/>
            <a:ext cx="347056" cy="0"/>
          </a:xfrm>
          <a:prstGeom prst="line">
            <a:avLst/>
          </a:prstGeom>
          <a:ln w="38100">
            <a:solidFill>
              <a:srgbClr val="FFFF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Straight Connector 344"/>
          <p:cNvCxnSpPr/>
          <p:nvPr/>
        </p:nvCxnSpPr>
        <p:spPr>
          <a:xfrm>
            <a:off x="1149798" y="5021735"/>
            <a:ext cx="347056" cy="0"/>
          </a:xfrm>
          <a:prstGeom prst="line">
            <a:avLst/>
          </a:prstGeom>
          <a:ln w="38100">
            <a:solidFill>
              <a:srgbClr val="FFFF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Straight Connector 345"/>
          <p:cNvCxnSpPr/>
          <p:nvPr/>
        </p:nvCxnSpPr>
        <p:spPr>
          <a:xfrm>
            <a:off x="1843910" y="5021735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Straight Connector 346"/>
          <p:cNvCxnSpPr/>
          <p:nvPr/>
        </p:nvCxnSpPr>
        <p:spPr>
          <a:xfrm rot="5400000">
            <a:off x="2365297" y="4849011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Straight Connector 347"/>
          <p:cNvCxnSpPr/>
          <p:nvPr/>
        </p:nvCxnSpPr>
        <p:spPr>
          <a:xfrm>
            <a:off x="2190966" y="5021735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Straight Connector 348"/>
          <p:cNvCxnSpPr/>
          <p:nvPr/>
        </p:nvCxnSpPr>
        <p:spPr>
          <a:xfrm rot="5400000">
            <a:off x="2365297" y="4849011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Straight Connector 349"/>
          <p:cNvCxnSpPr/>
          <p:nvPr/>
        </p:nvCxnSpPr>
        <p:spPr>
          <a:xfrm rot="5400000">
            <a:off x="2365297" y="4849011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Straight Connector 350"/>
          <p:cNvCxnSpPr/>
          <p:nvPr/>
        </p:nvCxnSpPr>
        <p:spPr>
          <a:xfrm>
            <a:off x="2538022" y="4676286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Straight Connector 351"/>
          <p:cNvCxnSpPr/>
          <p:nvPr/>
        </p:nvCxnSpPr>
        <p:spPr>
          <a:xfrm rot="5400000">
            <a:off x="2365297" y="4849011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Straight Connector 352"/>
          <p:cNvCxnSpPr/>
          <p:nvPr/>
        </p:nvCxnSpPr>
        <p:spPr>
          <a:xfrm>
            <a:off x="2538022" y="5021735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Straight Connector 353"/>
          <p:cNvCxnSpPr/>
          <p:nvPr/>
        </p:nvCxnSpPr>
        <p:spPr>
          <a:xfrm>
            <a:off x="802742" y="5021735"/>
            <a:ext cx="347056" cy="0"/>
          </a:xfrm>
          <a:prstGeom prst="line">
            <a:avLst/>
          </a:prstGeom>
          <a:ln w="38100">
            <a:solidFill>
              <a:srgbClr val="FFFF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Straight Connector 354"/>
          <p:cNvCxnSpPr/>
          <p:nvPr/>
        </p:nvCxnSpPr>
        <p:spPr>
          <a:xfrm>
            <a:off x="1149798" y="5021735"/>
            <a:ext cx="347056" cy="0"/>
          </a:xfrm>
          <a:prstGeom prst="line">
            <a:avLst/>
          </a:prstGeom>
          <a:ln w="38100">
            <a:solidFill>
              <a:srgbClr val="FFFF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Straight Connector 355"/>
          <p:cNvCxnSpPr/>
          <p:nvPr/>
        </p:nvCxnSpPr>
        <p:spPr>
          <a:xfrm>
            <a:off x="1843910" y="5021735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Straight Connector 356"/>
          <p:cNvCxnSpPr/>
          <p:nvPr/>
        </p:nvCxnSpPr>
        <p:spPr>
          <a:xfrm>
            <a:off x="2190966" y="5021735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Straight Connector 357"/>
          <p:cNvCxnSpPr/>
          <p:nvPr/>
        </p:nvCxnSpPr>
        <p:spPr>
          <a:xfrm>
            <a:off x="2538022" y="5021735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Straight Connector 358"/>
          <p:cNvCxnSpPr/>
          <p:nvPr/>
        </p:nvCxnSpPr>
        <p:spPr>
          <a:xfrm>
            <a:off x="802742" y="5021735"/>
            <a:ext cx="347056" cy="0"/>
          </a:xfrm>
          <a:prstGeom prst="line">
            <a:avLst/>
          </a:prstGeom>
          <a:ln w="38100">
            <a:solidFill>
              <a:srgbClr val="FFFF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Straight Connector 359"/>
          <p:cNvCxnSpPr/>
          <p:nvPr/>
        </p:nvCxnSpPr>
        <p:spPr>
          <a:xfrm rot="5400000">
            <a:off x="630017" y="5194459"/>
            <a:ext cx="345449" cy="0"/>
          </a:xfrm>
          <a:prstGeom prst="line">
            <a:avLst/>
          </a:prstGeom>
          <a:ln w="38100">
            <a:solidFill>
              <a:srgbClr val="FFFF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Connector 360"/>
          <p:cNvCxnSpPr/>
          <p:nvPr/>
        </p:nvCxnSpPr>
        <p:spPr>
          <a:xfrm rot="5400000">
            <a:off x="977073" y="5194459"/>
            <a:ext cx="345449" cy="0"/>
          </a:xfrm>
          <a:prstGeom prst="line">
            <a:avLst/>
          </a:prstGeom>
          <a:ln w="38100">
            <a:solidFill>
              <a:srgbClr val="FFFF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Straight Connector 361"/>
          <p:cNvCxnSpPr/>
          <p:nvPr/>
        </p:nvCxnSpPr>
        <p:spPr>
          <a:xfrm>
            <a:off x="802742" y="5367184"/>
            <a:ext cx="347056" cy="0"/>
          </a:xfrm>
          <a:prstGeom prst="line">
            <a:avLst/>
          </a:prstGeom>
          <a:ln w="38100">
            <a:solidFill>
              <a:srgbClr val="FFFF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Straight Connector 362"/>
          <p:cNvCxnSpPr/>
          <p:nvPr/>
        </p:nvCxnSpPr>
        <p:spPr>
          <a:xfrm>
            <a:off x="1149798" y="5021735"/>
            <a:ext cx="347056" cy="0"/>
          </a:xfrm>
          <a:prstGeom prst="line">
            <a:avLst/>
          </a:prstGeom>
          <a:ln w="38100">
            <a:solidFill>
              <a:srgbClr val="FFFF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Straight Connector 363"/>
          <p:cNvCxnSpPr/>
          <p:nvPr/>
        </p:nvCxnSpPr>
        <p:spPr>
          <a:xfrm rot="5400000">
            <a:off x="977073" y="5194459"/>
            <a:ext cx="345449" cy="0"/>
          </a:xfrm>
          <a:prstGeom prst="line">
            <a:avLst/>
          </a:prstGeom>
          <a:ln w="38100">
            <a:solidFill>
              <a:srgbClr val="FFFF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Straight Connector 364"/>
          <p:cNvCxnSpPr/>
          <p:nvPr/>
        </p:nvCxnSpPr>
        <p:spPr>
          <a:xfrm rot="5400000">
            <a:off x="1324129" y="5194459"/>
            <a:ext cx="345449" cy="0"/>
          </a:xfrm>
          <a:prstGeom prst="line">
            <a:avLst/>
          </a:prstGeom>
          <a:ln w="38100">
            <a:solidFill>
              <a:srgbClr val="FFFF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6" name="Straight Connector 365"/>
          <p:cNvCxnSpPr/>
          <p:nvPr/>
        </p:nvCxnSpPr>
        <p:spPr>
          <a:xfrm>
            <a:off x="1149798" y="5367184"/>
            <a:ext cx="347056" cy="0"/>
          </a:xfrm>
          <a:prstGeom prst="line">
            <a:avLst/>
          </a:prstGeom>
          <a:ln w="38100">
            <a:solidFill>
              <a:srgbClr val="FFFF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Straight Connector 366"/>
          <p:cNvCxnSpPr/>
          <p:nvPr/>
        </p:nvCxnSpPr>
        <p:spPr>
          <a:xfrm rot="5400000">
            <a:off x="1324129" y="5194459"/>
            <a:ext cx="345449" cy="0"/>
          </a:xfrm>
          <a:prstGeom prst="line">
            <a:avLst/>
          </a:prstGeom>
          <a:ln w="38100">
            <a:solidFill>
              <a:srgbClr val="FFFF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" name="Straight Connector 367"/>
          <p:cNvCxnSpPr/>
          <p:nvPr/>
        </p:nvCxnSpPr>
        <p:spPr>
          <a:xfrm rot="5400000">
            <a:off x="1671185" y="5194459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" name="Straight Connector 368"/>
          <p:cNvCxnSpPr/>
          <p:nvPr/>
        </p:nvCxnSpPr>
        <p:spPr>
          <a:xfrm rot="5400000">
            <a:off x="1671185" y="5194459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" name="Straight Connector 369"/>
          <p:cNvCxnSpPr/>
          <p:nvPr/>
        </p:nvCxnSpPr>
        <p:spPr>
          <a:xfrm>
            <a:off x="1843910" y="5021735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Straight Connector 370"/>
          <p:cNvCxnSpPr/>
          <p:nvPr/>
        </p:nvCxnSpPr>
        <p:spPr>
          <a:xfrm rot="5400000">
            <a:off x="1671185" y="5194459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2" name="Straight Connector 371"/>
          <p:cNvCxnSpPr/>
          <p:nvPr/>
        </p:nvCxnSpPr>
        <p:spPr>
          <a:xfrm rot="5400000">
            <a:off x="2018241" y="5194459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3" name="Straight Connector 372"/>
          <p:cNvCxnSpPr/>
          <p:nvPr/>
        </p:nvCxnSpPr>
        <p:spPr>
          <a:xfrm>
            <a:off x="1843910" y="5367184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Straight Connector 373"/>
          <p:cNvCxnSpPr/>
          <p:nvPr/>
        </p:nvCxnSpPr>
        <p:spPr>
          <a:xfrm rot="5400000">
            <a:off x="2018241" y="5194459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5" name="Straight Connector 374"/>
          <p:cNvCxnSpPr/>
          <p:nvPr/>
        </p:nvCxnSpPr>
        <p:spPr>
          <a:xfrm>
            <a:off x="2190966" y="5021735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6" name="Straight Connector 375"/>
          <p:cNvCxnSpPr/>
          <p:nvPr/>
        </p:nvCxnSpPr>
        <p:spPr>
          <a:xfrm rot="5400000">
            <a:off x="2018241" y="5194459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7" name="Straight Connector 376"/>
          <p:cNvCxnSpPr/>
          <p:nvPr/>
        </p:nvCxnSpPr>
        <p:spPr>
          <a:xfrm rot="5400000">
            <a:off x="2365297" y="5194459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Straight Connector 377"/>
          <p:cNvCxnSpPr/>
          <p:nvPr/>
        </p:nvCxnSpPr>
        <p:spPr>
          <a:xfrm>
            <a:off x="2190966" y="5367184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9" name="Straight Connector 378"/>
          <p:cNvCxnSpPr/>
          <p:nvPr/>
        </p:nvCxnSpPr>
        <p:spPr>
          <a:xfrm rot="5400000">
            <a:off x="2365297" y="5194459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Straight Connector 379"/>
          <p:cNvCxnSpPr/>
          <p:nvPr/>
        </p:nvCxnSpPr>
        <p:spPr>
          <a:xfrm rot="5400000">
            <a:off x="2365297" y="5194459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1" name="Straight Connector 380"/>
          <p:cNvCxnSpPr/>
          <p:nvPr/>
        </p:nvCxnSpPr>
        <p:spPr>
          <a:xfrm>
            <a:off x="2538022" y="5021735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2" name="Straight Connector 381"/>
          <p:cNvCxnSpPr/>
          <p:nvPr/>
        </p:nvCxnSpPr>
        <p:spPr>
          <a:xfrm rot="5400000">
            <a:off x="2706043" y="4842730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Straight Connector 382"/>
          <p:cNvCxnSpPr/>
          <p:nvPr/>
        </p:nvCxnSpPr>
        <p:spPr>
          <a:xfrm>
            <a:off x="2538022" y="5367184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4" name="Straight Connector 383"/>
          <p:cNvCxnSpPr/>
          <p:nvPr/>
        </p:nvCxnSpPr>
        <p:spPr>
          <a:xfrm>
            <a:off x="2885078" y="5357134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5" name="Straight Connector 384"/>
          <p:cNvCxnSpPr/>
          <p:nvPr/>
        </p:nvCxnSpPr>
        <p:spPr>
          <a:xfrm rot="5400000">
            <a:off x="2712353" y="5529859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6" name="Straight Connector 385"/>
          <p:cNvCxnSpPr/>
          <p:nvPr/>
        </p:nvCxnSpPr>
        <p:spPr>
          <a:xfrm rot="5400000">
            <a:off x="3059410" y="5529859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7" name="Straight Connector 386"/>
          <p:cNvCxnSpPr/>
          <p:nvPr/>
        </p:nvCxnSpPr>
        <p:spPr>
          <a:xfrm>
            <a:off x="2885078" y="5702583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8" name="Straight Connector 387"/>
          <p:cNvCxnSpPr/>
          <p:nvPr/>
        </p:nvCxnSpPr>
        <p:spPr>
          <a:xfrm rot="5400000">
            <a:off x="2712353" y="3464703"/>
            <a:ext cx="345449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9" name="Straight Connector 388"/>
          <p:cNvCxnSpPr/>
          <p:nvPr/>
        </p:nvCxnSpPr>
        <p:spPr>
          <a:xfrm rot="5400000">
            <a:off x="2712353" y="3810152"/>
            <a:ext cx="345449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0" name="Straight Connector 389"/>
          <p:cNvCxnSpPr/>
          <p:nvPr/>
        </p:nvCxnSpPr>
        <p:spPr>
          <a:xfrm>
            <a:off x="1496855" y="3982876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1" name="Straight Connector 390"/>
          <p:cNvCxnSpPr/>
          <p:nvPr/>
        </p:nvCxnSpPr>
        <p:spPr>
          <a:xfrm rot="5400000">
            <a:off x="2717402" y="5194459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2" name="Straight Connector 391"/>
          <p:cNvCxnSpPr/>
          <p:nvPr/>
        </p:nvCxnSpPr>
        <p:spPr>
          <a:xfrm rot="5400000">
            <a:off x="2717402" y="4497281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3" name="TextBox 392"/>
          <p:cNvSpPr txBox="1"/>
          <p:nvPr/>
        </p:nvSpPr>
        <p:spPr>
          <a:xfrm>
            <a:off x="330773" y="2565512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394" name="TextBox 393"/>
          <p:cNvSpPr txBox="1"/>
          <p:nvPr/>
        </p:nvSpPr>
        <p:spPr>
          <a:xfrm>
            <a:off x="683139" y="2565512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</a:t>
            </a:r>
          </a:p>
        </p:txBody>
      </p:sp>
      <p:sp>
        <p:nvSpPr>
          <p:cNvPr id="395" name="TextBox 394"/>
          <p:cNvSpPr txBox="1"/>
          <p:nvPr/>
        </p:nvSpPr>
        <p:spPr>
          <a:xfrm>
            <a:off x="1030195" y="2565512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3</a:t>
            </a:r>
            <a:endParaRPr lang="en-US" sz="1600" dirty="0"/>
          </a:p>
        </p:txBody>
      </p:sp>
      <p:sp>
        <p:nvSpPr>
          <p:cNvPr id="396" name="TextBox 395"/>
          <p:cNvSpPr txBox="1"/>
          <p:nvPr/>
        </p:nvSpPr>
        <p:spPr>
          <a:xfrm>
            <a:off x="1377251" y="2565512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4</a:t>
            </a:r>
          </a:p>
        </p:txBody>
      </p:sp>
      <p:sp>
        <p:nvSpPr>
          <p:cNvPr id="397" name="TextBox 396"/>
          <p:cNvSpPr txBox="1"/>
          <p:nvPr/>
        </p:nvSpPr>
        <p:spPr>
          <a:xfrm>
            <a:off x="1724307" y="2565512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5</a:t>
            </a:r>
            <a:endParaRPr lang="en-US" sz="1600" dirty="0"/>
          </a:p>
        </p:txBody>
      </p:sp>
      <p:sp>
        <p:nvSpPr>
          <p:cNvPr id="398" name="TextBox 397"/>
          <p:cNvSpPr txBox="1"/>
          <p:nvPr/>
        </p:nvSpPr>
        <p:spPr>
          <a:xfrm>
            <a:off x="2125288" y="2565512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6</a:t>
            </a:r>
          </a:p>
        </p:txBody>
      </p:sp>
      <p:sp>
        <p:nvSpPr>
          <p:cNvPr id="399" name="TextBox 398"/>
          <p:cNvSpPr txBox="1"/>
          <p:nvPr/>
        </p:nvSpPr>
        <p:spPr>
          <a:xfrm>
            <a:off x="2418419" y="2565512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7</a:t>
            </a:r>
            <a:endParaRPr lang="en-US" sz="1600" dirty="0"/>
          </a:p>
        </p:txBody>
      </p:sp>
      <p:sp>
        <p:nvSpPr>
          <p:cNvPr id="400" name="TextBox 399"/>
          <p:cNvSpPr txBox="1"/>
          <p:nvPr/>
        </p:nvSpPr>
        <p:spPr>
          <a:xfrm>
            <a:off x="2759165" y="2565512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401" name="TextBox 400"/>
          <p:cNvSpPr txBox="1"/>
          <p:nvPr/>
        </p:nvSpPr>
        <p:spPr>
          <a:xfrm>
            <a:off x="3112531" y="2565512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9</a:t>
            </a:r>
            <a:endParaRPr lang="en-US" sz="1600" dirty="0"/>
          </a:p>
        </p:txBody>
      </p:sp>
      <p:sp>
        <p:nvSpPr>
          <p:cNvPr id="402" name="TextBox 401"/>
          <p:cNvSpPr txBox="1"/>
          <p:nvPr/>
        </p:nvSpPr>
        <p:spPr>
          <a:xfrm>
            <a:off x="152400" y="2801976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403" name="TextBox 402"/>
          <p:cNvSpPr txBox="1"/>
          <p:nvPr/>
        </p:nvSpPr>
        <p:spPr>
          <a:xfrm>
            <a:off x="152400" y="3147425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</a:t>
            </a:r>
          </a:p>
        </p:txBody>
      </p:sp>
      <p:sp>
        <p:nvSpPr>
          <p:cNvPr id="404" name="TextBox 403"/>
          <p:cNvSpPr txBox="1"/>
          <p:nvPr/>
        </p:nvSpPr>
        <p:spPr>
          <a:xfrm>
            <a:off x="152400" y="3497899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3</a:t>
            </a:r>
            <a:endParaRPr lang="en-US" sz="1600" dirty="0"/>
          </a:p>
        </p:txBody>
      </p:sp>
      <p:sp>
        <p:nvSpPr>
          <p:cNvPr id="405" name="TextBox 404"/>
          <p:cNvSpPr txBox="1"/>
          <p:nvPr/>
        </p:nvSpPr>
        <p:spPr>
          <a:xfrm>
            <a:off x="152400" y="3843347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4</a:t>
            </a:r>
          </a:p>
        </p:txBody>
      </p:sp>
      <p:sp>
        <p:nvSpPr>
          <p:cNvPr id="406" name="TextBox 405"/>
          <p:cNvSpPr txBox="1"/>
          <p:nvPr/>
        </p:nvSpPr>
        <p:spPr>
          <a:xfrm>
            <a:off x="152400" y="4185028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5</a:t>
            </a:r>
            <a:endParaRPr lang="en-US" sz="1600" dirty="0"/>
          </a:p>
        </p:txBody>
      </p:sp>
      <p:sp>
        <p:nvSpPr>
          <p:cNvPr id="407" name="TextBox 406"/>
          <p:cNvSpPr txBox="1"/>
          <p:nvPr/>
        </p:nvSpPr>
        <p:spPr>
          <a:xfrm>
            <a:off x="152400" y="4536757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6</a:t>
            </a:r>
          </a:p>
        </p:txBody>
      </p:sp>
      <p:sp>
        <p:nvSpPr>
          <p:cNvPr id="408" name="TextBox 407"/>
          <p:cNvSpPr txBox="1"/>
          <p:nvPr/>
        </p:nvSpPr>
        <p:spPr>
          <a:xfrm>
            <a:off x="152400" y="4875925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7</a:t>
            </a:r>
            <a:endParaRPr lang="en-US" sz="1600" dirty="0"/>
          </a:p>
        </p:txBody>
      </p:sp>
      <p:sp>
        <p:nvSpPr>
          <p:cNvPr id="409" name="TextBox 408"/>
          <p:cNvSpPr txBox="1"/>
          <p:nvPr/>
        </p:nvSpPr>
        <p:spPr>
          <a:xfrm>
            <a:off x="152400" y="5227655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410" name="TextBox 409"/>
          <p:cNvSpPr txBox="1"/>
          <p:nvPr/>
        </p:nvSpPr>
        <p:spPr>
          <a:xfrm>
            <a:off x="152400" y="5563054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9</a:t>
            </a:r>
          </a:p>
        </p:txBody>
      </p:sp>
      <p:grpSp>
        <p:nvGrpSpPr>
          <p:cNvPr id="412" name="Group 411"/>
          <p:cNvGrpSpPr/>
          <p:nvPr/>
        </p:nvGrpSpPr>
        <p:grpSpPr>
          <a:xfrm>
            <a:off x="1498406" y="4270320"/>
            <a:ext cx="236629" cy="193766"/>
            <a:chOff x="7258050" y="2048770"/>
            <a:chExt cx="285750" cy="235078"/>
          </a:xfrm>
        </p:grpSpPr>
        <p:cxnSp>
          <p:nvCxnSpPr>
            <p:cNvPr id="457" name="Straight Connector 456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8" name="Rectangle 457"/>
            <p:cNvSpPr/>
            <p:nvPr/>
          </p:nvSpPr>
          <p:spPr>
            <a:xfrm>
              <a:off x="7315200" y="2048770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3" name="Group 412"/>
          <p:cNvGrpSpPr/>
          <p:nvPr/>
        </p:nvGrpSpPr>
        <p:grpSpPr>
          <a:xfrm>
            <a:off x="1498406" y="4611996"/>
            <a:ext cx="236629" cy="189899"/>
            <a:chOff x="7258050" y="2048769"/>
            <a:chExt cx="285750" cy="230387"/>
          </a:xfrm>
        </p:grpSpPr>
        <p:cxnSp>
          <p:nvCxnSpPr>
            <p:cNvPr id="455" name="Straight Connector 454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6" name="Rectangle 455"/>
            <p:cNvSpPr/>
            <p:nvPr/>
          </p:nvSpPr>
          <p:spPr>
            <a:xfrm>
              <a:off x="7315200" y="2048769"/>
              <a:ext cx="228600" cy="2303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6" name="Group 415"/>
          <p:cNvGrpSpPr/>
          <p:nvPr/>
        </p:nvGrpSpPr>
        <p:grpSpPr>
          <a:xfrm>
            <a:off x="1843910" y="3924871"/>
            <a:ext cx="250222" cy="193766"/>
            <a:chOff x="7258050" y="2046822"/>
            <a:chExt cx="302165" cy="235078"/>
          </a:xfrm>
        </p:grpSpPr>
        <p:cxnSp>
          <p:nvCxnSpPr>
            <p:cNvPr id="449" name="Straight Connector 448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0" name="Rectangle 449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33" name="Straight Connector 432"/>
          <p:cNvCxnSpPr/>
          <p:nvPr/>
        </p:nvCxnSpPr>
        <p:spPr>
          <a:xfrm>
            <a:off x="1151350" y="3291979"/>
            <a:ext cx="347056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4" name="Straight Connector 433"/>
          <p:cNvCxnSpPr/>
          <p:nvPr/>
        </p:nvCxnSpPr>
        <p:spPr>
          <a:xfrm>
            <a:off x="1140884" y="3637427"/>
            <a:ext cx="347056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5" name="Straight Connector 434"/>
          <p:cNvCxnSpPr/>
          <p:nvPr/>
        </p:nvCxnSpPr>
        <p:spPr>
          <a:xfrm>
            <a:off x="1151350" y="3982876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6" name="Straight Connector 435"/>
          <p:cNvCxnSpPr/>
          <p:nvPr/>
        </p:nvCxnSpPr>
        <p:spPr>
          <a:xfrm>
            <a:off x="1140885" y="4676286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7" name="Straight Connector 436"/>
          <p:cNvCxnSpPr/>
          <p:nvPr/>
        </p:nvCxnSpPr>
        <p:spPr>
          <a:xfrm>
            <a:off x="1151350" y="4324556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8" name="Straight Connector 437"/>
          <p:cNvCxnSpPr/>
          <p:nvPr/>
        </p:nvCxnSpPr>
        <p:spPr>
          <a:xfrm>
            <a:off x="2195777" y="3286954"/>
            <a:ext cx="347056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9" name="Straight Connector 438"/>
          <p:cNvCxnSpPr/>
          <p:nvPr/>
        </p:nvCxnSpPr>
        <p:spPr>
          <a:xfrm>
            <a:off x="2195777" y="3633880"/>
            <a:ext cx="347056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0" name="Straight Connector 439"/>
          <p:cNvCxnSpPr/>
          <p:nvPr/>
        </p:nvCxnSpPr>
        <p:spPr>
          <a:xfrm>
            <a:off x="2178976" y="3982876"/>
            <a:ext cx="347056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1" name="Straight Connector 440"/>
          <p:cNvCxnSpPr/>
          <p:nvPr/>
        </p:nvCxnSpPr>
        <p:spPr>
          <a:xfrm>
            <a:off x="2195250" y="4328325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2" name="Straight Connector 441"/>
          <p:cNvCxnSpPr/>
          <p:nvPr/>
        </p:nvCxnSpPr>
        <p:spPr>
          <a:xfrm>
            <a:off x="2206397" y="4671482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167409" y="2244313"/>
            <a:ext cx="0" cy="4439599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9" name="Group 478"/>
          <p:cNvGrpSpPr/>
          <p:nvPr/>
        </p:nvGrpSpPr>
        <p:grpSpPr>
          <a:xfrm>
            <a:off x="1843910" y="4608129"/>
            <a:ext cx="250222" cy="193766"/>
            <a:chOff x="7258050" y="2046822"/>
            <a:chExt cx="302165" cy="235078"/>
          </a:xfrm>
        </p:grpSpPr>
        <p:cxnSp>
          <p:nvCxnSpPr>
            <p:cNvPr id="480" name="Straight Connector 479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1" name="Rectangle 480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2" name="Group 481"/>
          <p:cNvGrpSpPr/>
          <p:nvPr/>
        </p:nvGrpSpPr>
        <p:grpSpPr>
          <a:xfrm>
            <a:off x="1843910" y="4269754"/>
            <a:ext cx="250222" cy="193766"/>
            <a:chOff x="7258050" y="2046822"/>
            <a:chExt cx="302165" cy="235078"/>
          </a:xfrm>
        </p:grpSpPr>
        <p:cxnSp>
          <p:nvCxnSpPr>
            <p:cNvPr id="483" name="Straight Connector 482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4" name="Rectangle 483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85" name="Straight Connector 484"/>
          <p:cNvCxnSpPr/>
          <p:nvPr/>
        </p:nvCxnSpPr>
        <p:spPr>
          <a:xfrm>
            <a:off x="5073703" y="2951482"/>
            <a:ext cx="347056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6" name="Straight Connector 485"/>
          <p:cNvCxnSpPr/>
          <p:nvPr/>
        </p:nvCxnSpPr>
        <p:spPr>
          <a:xfrm rot="5400000">
            <a:off x="4900978" y="3124206"/>
            <a:ext cx="345449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7" name="Straight Connector 486"/>
          <p:cNvCxnSpPr/>
          <p:nvPr/>
        </p:nvCxnSpPr>
        <p:spPr>
          <a:xfrm rot="5400000">
            <a:off x="5248034" y="3124206"/>
            <a:ext cx="345449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8" name="Straight Connector 487"/>
          <p:cNvCxnSpPr/>
          <p:nvPr/>
        </p:nvCxnSpPr>
        <p:spPr>
          <a:xfrm>
            <a:off x="5073703" y="3296931"/>
            <a:ext cx="347056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9" name="Straight Connector 488"/>
          <p:cNvCxnSpPr/>
          <p:nvPr/>
        </p:nvCxnSpPr>
        <p:spPr>
          <a:xfrm>
            <a:off x="5420759" y="3301956"/>
            <a:ext cx="347056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0" name="Straight Connector 489"/>
          <p:cNvCxnSpPr/>
          <p:nvPr/>
        </p:nvCxnSpPr>
        <p:spPr>
          <a:xfrm rot="5400000">
            <a:off x="5248034" y="3474680"/>
            <a:ext cx="345449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1" name="Straight Connector 490"/>
          <p:cNvCxnSpPr/>
          <p:nvPr/>
        </p:nvCxnSpPr>
        <p:spPr>
          <a:xfrm rot="5400000">
            <a:off x="5595090" y="3474680"/>
            <a:ext cx="345449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2" name="Straight Connector 491"/>
          <p:cNvCxnSpPr/>
          <p:nvPr/>
        </p:nvCxnSpPr>
        <p:spPr>
          <a:xfrm>
            <a:off x="5420759" y="3647404"/>
            <a:ext cx="347056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3" name="Straight Connector 492"/>
          <p:cNvCxnSpPr/>
          <p:nvPr/>
        </p:nvCxnSpPr>
        <p:spPr>
          <a:xfrm rot="5400000">
            <a:off x="5595090" y="3474680"/>
            <a:ext cx="345449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4" name="Straight Connector 493"/>
          <p:cNvCxnSpPr/>
          <p:nvPr/>
        </p:nvCxnSpPr>
        <p:spPr>
          <a:xfrm rot="5400000">
            <a:off x="5942146" y="3474680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5" name="Straight Connector 494"/>
          <p:cNvCxnSpPr/>
          <p:nvPr/>
        </p:nvCxnSpPr>
        <p:spPr>
          <a:xfrm rot="5400000">
            <a:off x="5942146" y="3474680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6" name="Straight Connector 495"/>
          <p:cNvCxnSpPr/>
          <p:nvPr/>
        </p:nvCxnSpPr>
        <p:spPr>
          <a:xfrm rot="5400000">
            <a:off x="6289202" y="3474680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7" name="Straight Connector 496"/>
          <p:cNvCxnSpPr/>
          <p:nvPr/>
        </p:nvCxnSpPr>
        <p:spPr>
          <a:xfrm rot="5400000">
            <a:off x="6289202" y="3474680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8" name="Straight Connector 497"/>
          <p:cNvCxnSpPr/>
          <p:nvPr/>
        </p:nvCxnSpPr>
        <p:spPr>
          <a:xfrm>
            <a:off x="6461927" y="3301956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9" name="Straight Connector 498"/>
          <p:cNvCxnSpPr/>
          <p:nvPr/>
        </p:nvCxnSpPr>
        <p:spPr>
          <a:xfrm rot="5400000">
            <a:off x="6289202" y="3474680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0" name="Straight Connector 499"/>
          <p:cNvCxnSpPr/>
          <p:nvPr/>
        </p:nvCxnSpPr>
        <p:spPr>
          <a:xfrm rot="5400000">
            <a:off x="6636258" y="3474680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1" name="Straight Connector 500"/>
          <p:cNvCxnSpPr/>
          <p:nvPr/>
        </p:nvCxnSpPr>
        <p:spPr>
          <a:xfrm>
            <a:off x="6461927" y="3647404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2" name="Straight Connector 501"/>
          <p:cNvCxnSpPr/>
          <p:nvPr/>
        </p:nvCxnSpPr>
        <p:spPr>
          <a:xfrm rot="5400000">
            <a:off x="6636258" y="3474680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3" name="Straight Connector 502"/>
          <p:cNvCxnSpPr/>
          <p:nvPr/>
        </p:nvCxnSpPr>
        <p:spPr>
          <a:xfrm rot="5400000">
            <a:off x="6636258" y="3474680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4" name="Straight Connector 503"/>
          <p:cNvCxnSpPr/>
          <p:nvPr/>
        </p:nvCxnSpPr>
        <p:spPr>
          <a:xfrm rot="5400000">
            <a:off x="6983314" y="3474680"/>
            <a:ext cx="345449" cy="0"/>
          </a:xfrm>
          <a:prstGeom prst="line">
            <a:avLst/>
          </a:prstGeom>
          <a:ln w="38100">
            <a:solidFill>
              <a:srgbClr val="FFFF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5" name="Straight Connector 504"/>
          <p:cNvCxnSpPr/>
          <p:nvPr/>
        </p:nvCxnSpPr>
        <p:spPr>
          <a:xfrm rot="5400000">
            <a:off x="6983314" y="3474680"/>
            <a:ext cx="345449" cy="0"/>
          </a:xfrm>
          <a:prstGeom prst="line">
            <a:avLst/>
          </a:prstGeom>
          <a:ln w="38100">
            <a:solidFill>
              <a:srgbClr val="FFFF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6" name="Straight Connector 505"/>
          <p:cNvCxnSpPr/>
          <p:nvPr/>
        </p:nvCxnSpPr>
        <p:spPr>
          <a:xfrm rot="5400000">
            <a:off x="6983314" y="3474680"/>
            <a:ext cx="345449" cy="0"/>
          </a:xfrm>
          <a:prstGeom prst="line">
            <a:avLst/>
          </a:prstGeom>
          <a:ln w="38100">
            <a:solidFill>
              <a:srgbClr val="FFFF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7" name="Straight Connector 506"/>
          <p:cNvCxnSpPr/>
          <p:nvPr/>
        </p:nvCxnSpPr>
        <p:spPr>
          <a:xfrm>
            <a:off x="7156039" y="3301956"/>
            <a:ext cx="347056" cy="0"/>
          </a:xfrm>
          <a:prstGeom prst="line">
            <a:avLst/>
          </a:prstGeom>
          <a:ln w="38100">
            <a:solidFill>
              <a:srgbClr val="FFFF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8" name="Straight Connector 507"/>
          <p:cNvCxnSpPr/>
          <p:nvPr/>
        </p:nvCxnSpPr>
        <p:spPr>
          <a:xfrm rot="5400000">
            <a:off x="6983314" y="3474680"/>
            <a:ext cx="345449" cy="0"/>
          </a:xfrm>
          <a:prstGeom prst="line">
            <a:avLst/>
          </a:prstGeom>
          <a:ln w="38100">
            <a:solidFill>
              <a:srgbClr val="FFFF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9" name="Straight Connector 508"/>
          <p:cNvCxnSpPr/>
          <p:nvPr/>
        </p:nvCxnSpPr>
        <p:spPr>
          <a:xfrm>
            <a:off x="7156039" y="3647404"/>
            <a:ext cx="347056" cy="0"/>
          </a:xfrm>
          <a:prstGeom prst="line">
            <a:avLst/>
          </a:prstGeom>
          <a:ln w="38100">
            <a:solidFill>
              <a:srgbClr val="FFFF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0" name="Straight Connector 509"/>
          <p:cNvCxnSpPr/>
          <p:nvPr/>
        </p:nvCxnSpPr>
        <p:spPr>
          <a:xfrm>
            <a:off x="5420759" y="3647404"/>
            <a:ext cx="347056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1" name="Straight Connector 510"/>
          <p:cNvCxnSpPr/>
          <p:nvPr/>
        </p:nvCxnSpPr>
        <p:spPr>
          <a:xfrm>
            <a:off x="5420759" y="3992853"/>
            <a:ext cx="347056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" name="Straight Connector 511"/>
          <p:cNvCxnSpPr/>
          <p:nvPr/>
        </p:nvCxnSpPr>
        <p:spPr>
          <a:xfrm>
            <a:off x="6114871" y="3992853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" name="Straight Connector 512"/>
          <p:cNvCxnSpPr/>
          <p:nvPr/>
        </p:nvCxnSpPr>
        <p:spPr>
          <a:xfrm>
            <a:off x="6461927" y="3647404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" name="Straight Connector 513"/>
          <p:cNvCxnSpPr/>
          <p:nvPr/>
        </p:nvCxnSpPr>
        <p:spPr>
          <a:xfrm rot="5400000">
            <a:off x="6983314" y="3820129"/>
            <a:ext cx="345449" cy="0"/>
          </a:xfrm>
          <a:prstGeom prst="line">
            <a:avLst/>
          </a:prstGeom>
          <a:ln w="38100">
            <a:solidFill>
              <a:srgbClr val="FFFF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5" name="Straight Connector 514"/>
          <p:cNvCxnSpPr/>
          <p:nvPr/>
        </p:nvCxnSpPr>
        <p:spPr>
          <a:xfrm>
            <a:off x="7156039" y="3647404"/>
            <a:ext cx="347056" cy="0"/>
          </a:xfrm>
          <a:prstGeom prst="line">
            <a:avLst/>
          </a:prstGeom>
          <a:ln w="38100">
            <a:solidFill>
              <a:srgbClr val="FFFF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6" name="Straight Connector 515"/>
          <p:cNvCxnSpPr/>
          <p:nvPr/>
        </p:nvCxnSpPr>
        <p:spPr>
          <a:xfrm>
            <a:off x="7156039" y="3992853"/>
            <a:ext cx="347056" cy="0"/>
          </a:xfrm>
          <a:prstGeom prst="line">
            <a:avLst/>
          </a:prstGeom>
          <a:ln w="38100">
            <a:solidFill>
              <a:srgbClr val="FFFF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7" name="Straight Connector 516"/>
          <p:cNvCxnSpPr/>
          <p:nvPr/>
        </p:nvCxnSpPr>
        <p:spPr>
          <a:xfrm>
            <a:off x="5420759" y="3992853"/>
            <a:ext cx="347056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8" name="Straight Connector 517"/>
          <p:cNvCxnSpPr/>
          <p:nvPr/>
        </p:nvCxnSpPr>
        <p:spPr>
          <a:xfrm>
            <a:off x="6461927" y="3992853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9" name="Straight Connector 518"/>
          <p:cNvCxnSpPr/>
          <p:nvPr/>
        </p:nvCxnSpPr>
        <p:spPr>
          <a:xfrm>
            <a:off x="7156039" y="3992853"/>
            <a:ext cx="347056" cy="0"/>
          </a:xfrm>
          <a:prstGeom prst="line">
            <a:avLst/>
          </a:prstGeom>
          <a:ln w="38100">
            <a:solidFill>
              <a:srgbClr val="FFFF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0" name="Straight Connector 519"/>
          <p:cNvCxnSpPr/>
          <p:nvPr/>
        </p:nvCxnSpPr>
        <p:spPr>
          <a:xfrm>
            <a:off x="5420759" y="3992853"/>
            <a:ext cx="347056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1" name="Straight Connector 520"/>
          <p:cNvCxnSpPr/>
          <p:nvPr/>
        </p:nvCxnSpPr>
        <p:spPr>
          <a:xfrm>
            <a:off x="5420759" y="4338302"/>
            <a:ext cx="347056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2" name="Straight Connector 521"/>
          <p:cNvCxnSpPr/>
          <p:nvPr/>
        </p:nvCxnSpPr>
        <p:spPr>
          <a:xfrm>
            <a:off x="7156039" y="3992853"/>
            <a:ext cx="347056" cy="0"/>
          </a:xfrm>
          <a:prstGeom prst="line">
            <a:avLst/>
          </a:prstGeom>
          <a:ln w="38100">
            <a:solidFill>
              <a:srgbClr val="FFFF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3" name="Straight Connector 522"/>
          <p:cNvCxnSpPr/>
          <p:nvPr/>
        </p:nvCxnSpPr>
        <p:spPr>
          <a:xfrm>
            <a:off x="7156039" y="4338302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4" name="Straight Connector 523"/>
          <p:cNvCxnSpPr/>
          <p:nvPr/>
        </p:nvCxnSpPr>
        <p:spPr>
          <a:xfrm>
            <a:off x="5420759" y="4334533"/>
            <a:ext cx="347056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5" name="Straight Connector 524"/>
          <p:cNvCxnSpPr/>
          <p:nvPr/>
        </p:nvCxnSpPr>
        <p:spPr>
          <a:xfrm>
            <a:off x="7156039" y="4334533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6" name="Straight Connector 525"/>
          <p:cNvCxnSpPr/>
          <p:nvPr/>
        </p:nvCxnSpPr>
        <p:spPr>
          <a:xfrm>
            <a:off x="5420759" y="4334533"/>
            <a:ext cx="347056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7" name="Straight Connector 526"/>
          <p:cNvCxnSpPr/>
          <p:nvPr/>
        </p:nvCxnSpPr>
        <p:spPr>
          <a:xfrm rot="5400000">
            <a:off x="5248034" y="4507258"/>
            <a:ext cx="345449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8" name="Straight Connector 527"/>
          <p:cNvCxnSpPr/>
          <p:nvPr/>
        </p:nvCxnSpPr>
        <p:spPr>
          <a:xfrm rot="5400000">
            <a:off x="5595090" y="4507258"/>
            <a:ext cx="345449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9" name="Straight Connector 528"/>
          <p:cNvCxnSpPr/>
          <p:nvPr/>
        </p:nvCxnSpPr>
        <p:spPr>
          <a:xfrm>
            <a:off x="5420759" y="4679982"/>
            <a:ext cx="347056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0" name="Straight Connector 529"/>
          <p:cNvCxnSpPr/>
          <p:nvPr/>
        </p:nvCxnSpPr>
        <p:spPr>
          <a:xfrm rot="5400000">
            <a:off x="5595090" y="4507258"/>
            <a:ext cx="345449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1" name="Straight Connector 530"/>
          <p:cNvCxnSpPr/>
          <p:nvPr/>
        </p:nvCxnSpPr>
        <p:spPr>
          <a:xfrm rot="5400000">
            <a:off x="6983314" y="4507258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2" name="Straight Connector 531"/>
          <p:cNvCxnSpPr/>
          <p:nvPr/>
        </p:nvCxnSpPr>
        <p:spPr>
          <a:xfrm rot="5400000">
            <a:off x="6983314" y="4507258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3" name="Straight Connector 532"/>
          <p:cNvCxnSpPr/>
          <p:nvPr/>
        </p:nvCxnSpPr>
        <p:spPr>
          <a:xfrm rot="5400000">
            <a:off x="6983314" y="4507258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4" name="Straight Connector 533"/>
          <p:cNvCxnSpPr/>
          <p:nvPr/>
        </p:nvCxnSpPr>
        <p:spPr>
          <a:xfrm>
            <a:off x="7156039" y="4334533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5" name="Straight Connector 534"/>
          <p:cNvCxnSpPr/>
          <p:nvPr/>
        </p:nvCxnSpPr>
        <p:spPr>
          <a:xfrm rot="5400000">
            <a:off x="6983314" y="4507258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6" name="Straight Connector 535"/>
          <p:cNvCxnSpPr/>
          <p:nvPr/>
        </p:nvCxnSpPr>
        <p:spPr>
          <a:xfrm>
            <a:off x="7156039" y="4679982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7" name="Straight Connector 536"/>
          <p:cNvCxnSpPr/>
          <p:nvPr/>
        </p:nvCxnSpPr>
        <p:spPr>
          <a:xfrm>
            <a:off x="5420759" y="4686263"/>
            <a:ext cx="347056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8" name="Straight Connector 537"/>
          <p:cNvCxnSpPr/>
          <p:nvPr/>
        </p:nvCxnSpPr>
        <p:spPr>
          <a:xfrm>
            <a:off x="7156039" y="4686263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9" name="Straight Connector 538"/>
          <p:cNvCxnSpPr/>
          <p:nvPr/>
        </p:nvCxnSpPr>
        <p:spPr>
          <a:xfrm>
            <a:off x="5420759" y="4686263"/>
            <a:ext cx="347056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0" name="Straight Connector 539"/>
          <p:cNvCxnSpPr/>
          <p:nvPr/>
        </p:nvCxnSpPr>
        <p:spPr>
          <a:xfrm>
            <a:off x="5420759" y="5031712"/>
            <a:ext cx="347056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1" name="Straight Connector 540"/>
          <p:cNvCxnSpPr/>
          <p:nvPr/>
        </p:nvCxnSpPr>
        <p:spPr>
          <a:xfrm>
            <a:off x="5767815" y="5031712"/>
            <a:ext cx="347056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2" name="Straight Connector 541"/>
          <p:cNvCxnSpPr/>
          <p:nvPr/>
        </p:nvCxnSpPr>
        <p:spPr>
          <a:xfrm>
            <a:off x="6461927" y="5031712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3" name="Straight Connector 542"/>
          <p:cNvCxnSpPr/>
          <p:nvPr/>
        </p:nvCxnSpPr>
        <p:spPr>
          <a:xfrm rot="5400000">
            <a:off x="6983314" y="4858988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4" name="Straight Connector 543"/>
          <p:cNvCxnSpPr/>
          <p:nvPr/>
        </p:nvCxnSpPr>
        <p:spPr>
          <a:xfrm>
            <a:off x="6808983" y="5031712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5" name="Straight Connector 544"/>
          <p:cNvCxnSpPr/>
          <p:nvPr/>
        </p:nvCxnSpPr>
        <p:spPr>
          <a:xfrm rot="5400000">
            <a:off x="6983314" y="4858988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6" name="Straight Connector 545"/>
          <p:cNvCxnSpPr/>
          <p:nvPr/>
        </p:nvCxnSpPr>
        <p:spPr>
          <a:xfrm rot="5400000">
            <a:off x="6983314" y="4858988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7" name="Straight Connector 546"/>
          <p:cNvCxnSpPr/>
          <p:nvPr/>
        </p:nvCxnSpPr>
        <p:spPr>
          <a:xfrm>
            <a:off x="7156039" y="4686263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8" name="Straight Connector 547"/>
          <p:cNvCxnSpPr/>
          <p:nvPr/>
        </p:nvCxnSpPr>
        <p:spPr>
          <a:xfrm rot="5400000">
            <a:off x="6983314" y="4858988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9" name="Straight Connector 548"/>
          <p:cNvCxnSpPr/>
          <p:nvPr/>
        </p:nvCxnSpPr>
        <p:spPr>
          <a:xfrm>
            <a:off x="7156039" y="5031712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0" name="Straight Connector 549"/>
          <p:cNvCxnSpPr/>
          <p:nvPr/>
        </p:nvCxnSpPr>
        <p:spPr>
          <a:xfrm>
            <a:off x="5420759" y="5031712"/>
            <a:ext cx="347056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1" name="Straight Connector 550"/>
          <p:cNvCxnSpPr/>
          <p:nvPr/>
        </p:nvCxnSpPr>
        <p:spPr>
          <a:xfrm>
            <a:off x="5767815" y="5031712"/>
            <a:ext cx="347056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2" name="Straight Connector 551"/>
          <p:cNvCxnSpPr/>
          <p:nvPr/>
        </p:nvCxnSpPr>
        <p:spPr>
          <a:xfrm>
            <a:off x="6461927" y="5031712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3" name="Straight Connector 552"/>
          <p:cNvCxnSpPr/>
          <p:nvPr/>
        </p:nvCxnSpPr>
        <p:spPr>
          <a:xfrm>
            <a:off x="6808983" y="5031712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4" name="Straight Connector 553"/>
          <p:cNvCxnSpPr/>
          <p:nvPr/>
        </p:nvCxnSpPr>
        <p:spPr>
          <a:xfrm>
            <a:off x="7156039" y="5031712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5" name="Straight Connector 554"/>
          <p:cNvCxnSpPr/>
          <p:nvPr/>
        </p:nvCxnSpPr>
        <p:spPr>
          <a:xfrm>
            <a:off x="5420759" y="5031712"/>
            <a:ext cx="347056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6" name="Straight Connector 555"/>
          <p:cNvCxnSpPr/>
          <p:nvPr/>
        </p:nvCxnSpPr>
        <p:spPr>
          <a:xfrm rot="5400000">
            <a:off x="5248034" y="5204436"/>
            <a:ext cx="345449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7" name="Straight Connector 556"/>
          <p:cNvCxnSpPr/>
          <p:nvPr/>
        </p:nvCxnSpPr>
        <p:spPr>
          <a:xfrm rot="5400000">
            <a:off x="5595090" y="5204436"/>
            <a:ext cx="345449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8" name="Straight Connector 557"/>
          <p:cNvCxnSpPr/>
          <p:nvPr/>
        </p:nvCxnSpPr>
        <p:spPr>
          <a:xfrm>
            <a:off x="5420759" y="5377161"/>
            <a:ext cx="347056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9" name="Straight Connector 558"/>
          <p:cNvCxnSpPr/>
          <p:nvPr/>
        </p:nvCxnSpPr>
        <p:spPr>
          <a:xfrm>
            <a:off x="5767815" y="5031712"/>
            <a:ext cx="347056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0" name="Straight Connector 559"/>
          <p:cNvCxnSpPr/>
          <p:nvPr/>
        </p:nvCxnSpPr>
        <p:spPr>
          <a:xfrm rot="5400000">
            <a:off x="5595090" y="5204436"/>
            <a:ext cx="345449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1" name="Straight Connector 560"/>
          <p:cNvCxnSpPr/>
          <p:nvPr/>
        </p:nvCxnSpPr>
        <p:spPr>
          <a:xfrm rot="5400000">
            <a:off x="5942146" y="5204436"/>
            <a:ext cx="345449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2" name="Straight Connector 561"/>
          <p:cNvCxnSpPr/>
          <p:nvPr/>
        </p:nvCxnSpPr>
        <p:spPr>
          <a:xfrm>
            <a:off x="5767815" y="5377161"/>
            <a:ext cx="347056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3" name="Straight Connector 562"/>
          <p:cNvCxnSpPr/>
          <p:nvPr/>
        </p:nvCxnSpPr>
        <p:spPr>
          <a:xfrm rot="5400000">
            <a:off x="5942146" y="5204436"/>
            <a:ext cx="345449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4" name="Straight Connector 563"/>
          <p:cNvCxnSpPr/>
          <p:nvPr/>
        </p:nvCxnSpPr>
        <p:spPr>
          <a:xfrm rot="5400000">
            <a:off x="6289202" y="5204436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5" name="Straight Connector 564"/>
          <p:cNvCxnSpPr/>
          <p:nvPr/>
        </p:nvCxnSpPr>
        <p:spPr>
          <a:xfrm rot="5400000">
            <a:off x="6289202" y="5204436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6" name="Straight Connector 565"/>
          <p:cNvCxnSpPr/>
          <p:nvPr/>
        </p:nvCxnSpPr>
        <p:spPr>
          <a:xfrm>
            <a:off x="6461927" y="5031712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7" name="Straight Connector 566"/>
          <p:cNvCxnSpPr/>
          <p:nvPr/>
        </p:nvCxnSpPr>
        <p:spPr>
          <a:xfrm rot="5400000">
            <a:off x="6289202" y="5204436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8" name="Straight Connector 567"/>
          <p:cNvCxnSpPr/>
          <p:nvPr/>
        </p:nvCxnSpPr>
        <p:spPr>
          <a:xfrm rot="5400000">
            <a:off x="6636258" y="5204436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9" name="Straight Connector 568"/>
          <p:cNvCxnSpPr/>
          <p:nvPr/>
        </p:nvCxnSpPr>
        <p:spPr>
          <a:xfrm>
            <a:off x="6461927" y="5377161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0" name="Straight Connector 569"/>
          <p:cNvCxnSpPr/>
          <p:nvPr/>
        </p:nvCxnSpPr>
        <p:spPr>
          <a:xfrm rot="5400000">
            <a:off x="6636258" y="5204436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1" name="Straight Connector 570"/>
          <p:cNvCxnSpPr/>
          <p:nvPr/>
        </p:nvCxnSpPr>
        <p:spPr>
          <a:xfrm>
            <a:off x="6808983" y="5031712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2" name="Straight Connector 571"/>
          <p:cNvCxnSpPr/>
          <p:nvPr/>
        </p:nvCxnSpPr>
        <p:spPr>
          <a:xfrm rot="5400000">
            <a:off x="6636258" y="5204436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3" name="Straight Connector 572"/>
          <p:cNvCxnSpPr/>
          <p:nvPr/>
        </p:nvCxnSpPr>
        <p:spPr>
          <a:xfrm rot="5400000">
            <a:off x="6983314" y="5204436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4" name="Straight Connector 573"/>
          <p:cNvCxnSpPr/>
          <p:nvPr/>
        </p:nvCxnSpPr>
        <p:spPr>
          <a:xfrm>
            <a:off x="6808983" y="5377161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5" name="Straight Connector 574"/>
          <p:cNvCxnSpPr/>
          <p:nvPr/>
        </p:nvCxnSpPr>
        <p:spPr>
          <a:xfrm rot="5400000">
            <a:off x="6983314" y="5204436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6" name="Straight Connector 575"/>
          <p:cNvCxnSpPr/>
          <p:nvPr/>
        </p:nvCxnSpPr>
        <p:spPr>
          <a:xfrm rot="5400000">
            <a:off x="6983314" y="5204436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7" name="Straight Connector 576"/>
          <p:cNvCxnSpPr/>
          <p:nvPr/>
        </p:nvCxnSpPr>
        <p:spPr>
          <a:xfrm>
            <a:off x="7156039" y="5031712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8" name="Straight Connector 577"/>
          <p:cNvCxnSpPr/>
          <p:nvPr/>
        </p:nvCxnSpPr>
        <p:spPr>
          <a:xfrm rot="5400000">
            <a:off x="7324060" y="4852707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9" name="Straight Connector 578"/>
          <p:cNvCxnSpPr/>
          <p:nvPr/>
        </p:nvCxnSpPr>
        <p:spPr>
          <a:xfrm>
            <a:off x="7156039" y="5377161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0" name="Straight Connector 579"/>
          <p:cNvCxnSpPr/>
          <p:nvPr/>
        </p:nvCxnSpPr>
        <p:spPr>
          <a:xfrm>
            <a:off x="7503095" y="5367111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1" name="Straight Connector 580"/>
          <p:cNvCxnSpPr/>
          <p:nvPr/>
        </p:nvCxnSpPr>
        <p:spPr>
          <a:xfrm rot="5400000">
            <a:off x="7330370" y="5539836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2" name="Straight Connector 581"/>
          <p:cNvCxnSpPr/>
          <p:nvPr/>
        </p:nvCxnSpPr>
        <p:spPr>
          <a:xfrm rot="5400000">
            <a:off x="7677427" y="5539836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3" name="Straight Connector 582"/>
          <p:cNvCxnSpPr/>
          <p:nvPr/>
        </p:nvCxnSpPr>
        <p:spPr>
          <a:xfrm>
            <a:off x="7503095" y="5712560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4" name="Straight Connector 583"/>
          <p:cNvCxnSpPr/>
          <p:nvPr/>
        </p:nvCxnSpPr>
        <p:spPr>
          <a:xfrm rot="5400000">
            <a:off x="7330370" y="3474680"/>
            <a:ext cx="345449" cy="0"/>
          </a:xfrm>
          <a:prstGeom prst="line">
            <a:avLst/>
          </a:prstGeom>
          <a:ln w="38100">
            <a:solidFill>
              <a:srgbClr val="FFFF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5" name="Straight Connector 584"/>
          <p:cNvCxnSpPr/>
          <p:nvPr/>
        </p:nvCxnSpPr>
        <p:spPr>
          <a:xfrm rot="5400000">
            <a:off x="7330370" y="3820129"/>
            <a:ext cx="345449" cy="0"/>
          </a:xfrm>
          <a:prstGeom prst="line">
            <a:avLst/>
          </a:prstGeom>
          <a:ln w="38100">
            <a:solidFill>
              <a:srgbClr val="FFFF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6" name="Straight Connector 585"/>
          <p:cNvCxnSpPr/>
          <p:nvPr/>
        </p:nvCxnSpPr>
        <p:spPr>
          <a:xfrm>
            <a:off x="6114872" y="3992853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7" name="Straight Connector 586"/>
          <p:cNvCxnSpPr/>
          <p:nvPr/>
        </p:nvCxnSpPr>
        <p:spPr>
          <a:xfrm rot="5400000">
            <a:off x="7335419" y="5204436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8" name="Straight Connector 587"/>
          <p:cNvCxnSpPr/>
          <p:nvPr/>
        </p:nvCxnSpPr>
        <p:spPr>
          <a:xfrm rot="5400000">
            <a:off x="7335419" y="4507258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9" name="TextBox 588"/>
          <p:cNvSpPr txBox="1"/>
          <p:nvPr/>
        </p:nvSpPr>
        <p:spPr>
          <a:xfrm>
            <a:off x="4948790" y="2575489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590" name="TextBox 589"/>
          <p:cNvSpPr txBox="1"/>
          <p:nvPr/>
        </p:nvSpPr>
        <p:spPr>
          <a:xfrm>
            <a:off x="5301156" y="2575489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</a:t>
            </a:r>
          </a:p>
        </p:txBody>
      </p:sp>
      <p:sp>
        <p:nvSpPr>
          <p:cNvPr id="591" name="TextBox 590"/>
          <p:cNvSpPr txBox="1"/>
          <p:nvPr/>
        </p:nvSpPr>
        <p:spPr>
          <a:xfrm>
            <a:off x="5648212" y="2575489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3</a:t>
            </a:r>
            <a:endParaRPr lang="en-US" sz="1600" dirty="0"/>
          </a:p>
        </p:txBody>
      </p:sp>
      <p:sp>
        <p:nvSpPr>
          <p:cNvPr id="592" name="TextBox 591"/>
          <p:cNvSpPr txBox="1"/>
          <p:nvPr/>
        </p:nvSpPr>
        <p:spPr>
          <a:xfrm>
            <a:off x="5995268" y="2575489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4</a:t>
            </a:r>
          </a:p>
        </p:txBody>
      </p:sp>
      <p:sp>
        <p:nvSpPr>
          <p:cNvPr id="593" name="TextBox 592"/>
          <p:cNvSpPr txBox="1"/>
          <p:nvPr/>
        </p:nvSpPr>
        <p:spPr>
          <a:xfrm>
            <a:off x="6342324" y="2575489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5</a:t>
            </a:r>
            <a:endParaRPr lang="en-US" sz="1600" dirty="0"/>
          </a:p>
        </p:txBody>
      </p:sp>
      <p:sp>
        <p:nvSpPr>
          <p:cNvPr id="594" name="TextBox 593"/>
          <p:cNvSpPr txBox="1"/>
          <p:nvPr/>
        </p:nvSpPr>
        <p:spPr>
          <a:xfrm>
            <a:off x="6743305" y="2575489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6</a:t>
            </a:r>
          </a:p>
        </p:txBody>
      </p:sp>
      <p:sp>
        <p:nvSpPr>
          <p:cNvPr id="595" name="TextBox 594"/>
          <p:cNvSpPr txBox="1"/>
          <p:nvPr/>
        </p:nvSpPr>
        <p:spPr>
          <a:xfrm>
            <a:off x="7036436" y="2575489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7</a:t>
            </a:r>
            <a:endParaRPr lang="en-US" sz="1600" dirty="0"/>
          </a:p>
        </p:txBody>
      </p:sp>
      <p:sp>
        <p:nvSpPr>
          <p:cNvPr id="596" name="TextBox 595"/>
          <p:cNvSpPr txBox="1"/>
          <p:nvPr/>
        </p:nvSpPr>
        <p:spPr>
          <a:xfrm>
            <a:off x="7377182" y="2575489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597" name="TextBox 596"/>
          <p:cNvSpPr txBox="1"/>
          <p:nvPr/>
        </p:nvSpPr>
        <p:spPr>
          <a:xfrm>
            <a:off x="7730548" y="2575489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9</a:t>
            </a:r>
            <a:endParaRPr lang="en-US" sz="1600" dirty="0"/>
          </a:p>
        </p:txBody>
      </p:sp>
      <p:sp>
        <p:nvSpPr>
          <p:cNvPr id="598" name="TextBox 597"/>
          <p:cNvSpPr txBox="1"/>
          <p:nvPr/>
        </p:nvSpPr>
        <p:spPr>
          <a:xfrm>
            <a:off x="4770417" y="2811953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599" name="TextBox 598"/>
          <p:cNvSpPr txBox="1"/>
          <p:nvPr/>
        </p:nvSpPr>
        <p:spPr>
          <a:xfrm>
            <a:off x="4770417" y="3157402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</a:t>
            </a:r>
          </a:p>
        </p:txBody>
      </p:sp>
      <p:sp>
        <p:nvSpPr>
          <p:cNvPr id="600" name="TextBox 599"/>
          <p:cNvSpPr txBox="1"/>
          <p:nvPr/>
        </p:nvSpPr>
        <p:spPr>
          <a:xfrm>
            <a:off x="4770417" y="3507876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3</a:t>
            </a:r>
            <a:endParaRPr lang="en-US" sz="1600" dirty="0"/>
          </a:p>
        </p:txBody>
      </p:sp>
      <p:sp>
        <p:nvSpPr>
          <p:cNvPr id="601" name="TextBox 600"/>
          <p:cNvSpPr txBox="1"/>
          <p:nvPr/>
        </p:nvSpPr>
        <p:spPr>
          <a:xfrm>
            <a:off x="4770417" y="3853324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4</a:t>
            </a:r>
          </a:p>
        </p:txBody>
      </p:sp>
      <p:sp>
        <p:nvSpPr>
          <p:cNvPr id="602" name="TextBox 601"/>
          <p:cNvSpPr txBox="1"/>
          <p:nvPr/>
        </p:nvSpPr>
        <p:spPr>
          <a:xfrm>
            <a:off x="4770417" y="4195005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5</a:t>
            </a:r>
            <a:endParaRPr lang="en-US" sz="1600" dirty="0"/>
          </a:p>
        </p:txBody>
      </p:sp>
      <p:sp>
        <p:nvSpPr>
          <p:cNvPr id="603" name="TextBox 602"/>
          <p:cNvSpPr txBox="1"/>
          <p:nvPr/>
        </p:nvSpPr>
        <p:spPr>
          <a:xfrm>
            <a:off x="4770417" y="4546734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6</a:t>
            </a:r>
          </a:p>
        </p:txBody>
      </p:sp>
      <p:sp>
        <p:nvSpPr>
          <p:cNvPr id="604" name="TextBox 603"/>
          <p:cNvSpPr txBox="1"/>
          <p:nvPr/>
        </p:nvSpPr>
        <p:spPr>
          <a:xfrm>
            <a:off x="4770417" y="4885902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7</a:t>
            </a:r>
            <a:endParaRPr lang="en-US" sz="1600" dirty="0"/>
          </a:p>
        </p:txBody>
      </p:sp>
      <p:sp>
        <p:nvSpPr>
          <p:cNvPr id="605" name="TextBox 604"/>
          <p:cNvSpPr txBox="1"/>
          <p:nvPr/>
        </p:nvSpPr>
        <p:spPr>
          <a:xfrm>
            <a:off x="4770417" y="5237632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606" name="TextBox 605"/>
          <p:cNvSpPr txBox="1"/>
          <p:nvPr/>
        </p:nvSpPr>
        <p:spPr>
          <a:xfrm>
            <a:off x="4770417" y="5573031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9</a:t>
            </a:r>
          </a:p>
        </p:txBody>
      </p:sp>
      <p:grpSp>
        <p:nvGrpSpPr>
          <p:cNvPr id="613" name="Group 612"/>
          <p:cNvGrpSpPr/>
          <p:nvPr/>
        </p:nvGrpSpPr>
        <p:grpSpPr>
          <a:xfrm>
            <a:off x="6461927" y="3934848"/>
            <a:ext cx="250222" cy="193766"/>
            <a:chOff x="7258050" y="2046822"/>
            <a:chExt cx="302165" cy="235078"/>
          </a:xfrm>
        </p:grpSpPr>
        <p:cxnSp>
          <p:nvCxnSpPr>
            <p:cNvPr id="614" name="Straight Connector 613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5" name="Rectangle 614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9" name="Group 628"/>
          <p:cNvGrpSpPr/>
          <p:nvPr/>
        </p:nvGrpSpPr>
        <p:grpSpPr>
          <a:xfrm>
            <a:off x="6461927" y="4279731"/>
            <a:ext cx="250222" cy="193766"/>
            <a:chOff x="7258050" y="2046822"/>
            <a:chExt cx="302165" cy="235078"/>
          </a:xfrm>
        </p:grpSpPr>
        <p:cxnSp>
          <p:nvCxnSpPr>
            <p:cNvPr id="630" name="Straight Connector 629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1" name="Rectangle 630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5" name="Group 634"/>
          <p:cNvGrpSpPr/>
          <p:nvPr/>
        </p:nvGrpSpPr>
        <p:grpSpPr>
          <a:xfrm>
            <a:off x="6810538" y="3938616"/>
            <a:ext cx="250222" cy="193766"/>
            <a:chOff x="7258050" y="2046822"/>
            <a:chExt cx="302165" cy="235078"/>
          </a:xfrm>
        </p:grpSpPr>
        <p:cxnSp>
          <p:nvCxnSpPr>
            <p:cNvPr id="636" name="Straight Connector 635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7" name="Rectangle 636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8" name="Group 637"/>
          <p:cNvGrpSpPr/>
          <p:nvPr/>
        </p:nvGrpSpPr>
        <p:grpSpPr>
          <a:xfrm>
            <a:off x="6810538" y="4280933"/>
            <a:ext cx="250222" cy="193766"/>
            <a:chOff x="7258050" y="2046822"/>
            <a:chExt cx="302165" cy="235078"/>
          </a:xfrm>
        </p:grpSpPr>
        <p:cxnSp>
          <p:nvCxnSpPr>
            <p:cNvPr id="639" name="Straight Connector 638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0" name="Rectangle 639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4" name="Group 643"/>
          <p:cNvGrpSpPr/>
          <p:nvPr/>
        </p:nvGrpSpPr>
        <p:grpSpPr>
          <a:xfrm>
            <a:off x="6102830" y="3924871"/>
            <a:ext cx="250222" cy="193766"/>
            <a:chOff x="7258050" y="2046822"/>
            <a:chExt cx="302165" cy="235078"/>
          </a:xfrm>
        </p:grpSpPr>
        <p:cxnSp>
          <p:nvCxnSpPr>
            <p:cNvPr id="645" name="Straight Connector 644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6" name="Rectangle 645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7" name="Group 646"/>
          <p:cNvGrpSpPr/>
          <p:nvPr/>
        </p:nvGrpSpPr>
        <p:grpSpPr>
          <a:xfrm>
            <a:off x="6109363" y="4269754"/>
            <a:ext cx="250222" cy="193766"/>
            <a:chOff x="7258050" y="2046822"/>
            <a:chExt cx="302165" cy="235078"/>
          </a:xfrm>
        </p:grpSpPr>
        <p:cxnSp>
          <p:nvCxnSpPr>
            <p:cNvPr id="648" name="Straight Connector 647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9" name="Rectangle 648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0" name="Group 649"/>
          <p:cNvGrpSpPr/>
          <p:nvPr/>
        </p:nvGrpSpPr>
        <p:grpSpPr>
          <a:xfrm>
            <a:off x="6102830" y="4620324"/>
            <a:ext cx="250222" cy="193766"/>
            <a:chOff x="7258050" y="2046822"/>
            <a:chExt cx="302165" cy="235078"/>
          </a:xfrm>
        </p:grpSpPr>
        <p:cxnSp>
          <p:nvCxnSpPr>
            <p:cNvPr id="651" name="Straight Connector 650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2" name="Rectangle 651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54" name="TextBox 653"/>
              <p:cNvSpPr txBox="1"/>
              <p:nvPr/>
            </p:nvSpPr>
            <p:spPr>
              <a:xfrm>
                <a:off x="5540362" y="2206157"/>
                <a:ext cx="2590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〉"/>
                            <m:ctrlP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</m:d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〈</m:t>
                        </m:r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|</m:t>
                        </m:r>
                      </m:e>
                      <m:sub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𝒂</m:t>
                        </m:r>
                      </m:sub>
                    </m:sSub>
                    <m:r>
                      <a:rPr lang="en-US" b="1" i="1">
                        <a:solidFill>
                          <a:schemeClr val="accent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b="1" dirty="0" smtClean="0">
                    <a:solidFill>
                      <a:schemeClr val="accent1"/>
                    </a:solidFill>
                    <a:latin typeface="Garamond" pitchFamily="18" charset="0"/>
                  </a:rPr>
                  <a:t> sector</a:t>
                </a:r>
                <a:endParaRPr lang="en-US" b="1" dirty="0">
                  <a:solidFill>
                    <a:schemeClr val="accent1"/>
                  </a:solidFill>
                  <a:latin typeface="Garamond" pitchFamily="18" charset="0"/>
                </a:endParaRPr>
              </a:p>
            </p:txBody>
          </p:sp>
        </mc:Choice>
        <mc:Fallback>
          <p:sp>
            <p:nvSpPr>
              <p:cNvPr id="654" name="TextBox 6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0362" y="2206157"/>
                <a:ext cx="2590800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6667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5" name="Straight Connector 654"/>
          <p:cNvCxnSpPr/>
          <p:nvPr/>
        </p:nvCxnSpPr>
        <p:spPr>
          <a:xfrm rot="5400000">
            <a:off x="5248034" y="3825503"/>
            <a:ext cx="345449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6" name="Straight Connector 655"/>
          <p:cNvCxnSpPr/>
          <p:nvPr/>
        </p:nvCxnSpPr>
        <p:spPr>
          <a:xfrm rot="5400000">
            <a:off x="5596124" y="3825504"/>
            <a:ext cx="345449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7" name="Straight Connector 656"/>
          <p:cNvCxnSpPr/>
          <p:nvPr/>
        </p:nvCxnSpPr>
        <p:spPr>
          <a:xfrm rot="5400000">
            <a:off x="5942147" y="3820129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8" name="Straight Connector 657"/>
          <p:cNvCxnSpPr/>
          <p:nvPr/>
        </p:nvCxnSpPr>
        <p:spPr>
          <a:xfrm rot="5400000">
            <a:off x="6289202" y="3810153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9" name="Straight Connector 658"/>
          <p:cNvCxnSpPr/>
          <p:nvPr/>
        </p:nvCxnSpPr>
        <p:spPr>
          <a:xfrm rot="5400000">
            <a:off x="6647964" y="3826521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0" name="Straight Connector 659"/>
          <p:cNvCxnSpPr/>
          <p:nvPr/>
        </p:nvCxnSpPr>
        <p:spPr>
          <a:xfrm rot="5400000">
            <a:off x="5239542" y="4846741"/>
            <a:ext cx="345449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1" name="Straight Connector 660"/>
          <p:cNvCxnSpPr/>
          <p:nvPr/>
        </p:nvCxnSpPr>
        <p:spPr>
          <a:xfrm rot="5400000">
            <a:off x="5596124" y="4846742"/>
            <a:ext cx="345449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2" name="Straight Connector 661"/>
          <p:cNvCxnSpPr/>
          <p:nvPr/>
        </p:nvCxnSpPr>
        <p:spPr>
          <a:xfrm rot="5400000">
            <a:off x="5930105" y="4846743"/>
            <a:ext cx="345449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3" name="Straight Connector 662"/>
          <p:cNvCxnSpPr/>
          <p:nvPr/>
        </p:nvCxnSpPr>
        <p:spPr>
          <a:xfrm rot="5400000">
            <a:off x="6289202" y="4858987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4" name="Straight Connector 663"/>
          <p:cNvCxnSpPr/>
          <p:nvPr/>
        </p:nvCxnSpPr>
        <p:spPr>
          <a:xfrm rot="5400000">
            <a:off x="6628914" y="4849012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25" name="TextBox 324"/>
              <p:cNvSpPr txBox="1"/>
              <p:nvPr/>
            </p:nvSpPr>
            <p:spPr>
              <a:xfrm>
                <a:off x="109913" y="6210515"/>
                <a:ext cx="13292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〉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〉</m:t>
                              </m:r>
                              <m:r>
                                <a:rPr lang="en-US" b="0" i="1" baseline="-25000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|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𝜓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  <m:d>
                        <m:dPr>
                          <m:begChr m:val="|"/>
                          <m:endChr m:val="〉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Γ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25" name="TextBox 3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13" y="6210515"/>
                <a:ext cx="1329275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6" name="TextBox 325"/>
              <p:cNvSpPr txBox="1"/>
              <p:nvPr/>
            </p:nvSpPr>
            <p:spPr>
              <a:xfrm>
                <a:off x="1355249" y="6477415"/>
                <a:ext cx="27126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/>
                      </a:rPr>
                      <m:t>Γ</m:t>
                    </m:r>
                  </m:oMath>
                </a14:m>
                <a:r>
                  <a:rPr lang="en-US" dirty="0" smtClean="0">
                    <a:solidFill>
                      <a:schemeClr val="accent1"/>
                    </a:solidFill>
                    <a:latin typeface="Garamond" pitchFamily="18" charset="0"/>
                  </a:rPr>
                  <a:t> is a connected </a:t>
                </a:r>
                <a:r>
                  <a:rPr lang="en-US" dirty="0" smtClean="0">
                    <a:solidFill>
                      <a:schemeClr val="accent1"/>
                    </a:solidFill>
                    <a:latin typeface="Garamond" pitchFamily="18" charset="0"/>
                  </a:rPr>
                  <a:t>component</a:t>
                </a:r>
                <a:endParaRPr lang="en-US" dirty="0">
                  <a:solidFill>
                    <a:schemeClr val="accent1"/>
                  </a:solidFill>
                  <a:latin typeface="Garamond" pitchFamily="18" charset="0"/>
                </a:endParaRPr>
              </a:p>
            </p:txBody>
          </p:sp>
        </mc:Choice>
        <mc:Fallback>
          <p:sp>
            <p:nvSpPr>
              <p:cNvPr id="326" name="TextBox 3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249" y="6477415"/>
                <a:ext cx="2712602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6667" r="-1124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7" name="TextBox 326"/>
              <p:cNvSpPr txBox="1"/>
              <p:nvPr/>
            </p:nvSpPr>
            <p:spPr>
              <a:xfrm>
                <a:off x="4265012" y="6158209"/>
                <a:ext cx="13292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〉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〉</m:t>
                              </m:r>
                              <m:r>
                                <a:rPr lang="en-US" b="0" i="1" baseline="-25000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|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𝜓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  <m:d>
                        <m:dPr>
                          <m:begChr m:val="|"/>
                          <m:endChr m:val="〉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Γ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27" name="TextBox 3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5012" y="6158209"/>
                <a:ext cx="1329275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8" name="TextBox 327"/>
              <p:cNvSpPr txBox="1"/>
              <p:nvPr/>
            </p:nvSpPr>
            <p:spPr>
              <a:xfrm>
                <a:off x="5592775" y="6374983"/>
                <a:ext cx="27126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/>
                      </a:rPr>
                      <m:t>Γ</m:t>
                    </m:r>
                  </m:oMath>
                </a14:m>
                <a:r>
                  <a:rPr lang="en-US" dirty="0" smtClean="0">
                    <a:solidFill>
                      <a:schemeClr val="accent1"/>
                    </a:solidFill>
                    <a:latin typeface="Garamond" pitchFamily="18" charset="0"/>
                  </a:rPr>
                  <a:t> is a connected </a:t>
                </a:r>
                <a:r>
                  <a:rPr lang="en-US" dirty="0" smtClean="0">
                    <a:solidFill>
                      <a:schemeClr val="accent1"/>
                    </a:solidFill>
                    <a:latin typeface="Garamond" pitchFamily="18" charset="0"/>
                  </a:rPr>
                  <a:t>component</a:t>
                </a:r>
                <a:endParaRPr lang="en-US" dirty="0">
                  <a:solidFill>
                    <a:schemeClr val="accent1"/>
                  </a:solidFill>
                  <a:latin typeface="Garamond" pitchFamily="18" charset="0"/>
                </a:endParaRPr>
              </a:p>
            </p:txBody>
          </p:sp>
        </mc:Choice>
        <mc:Fallback>
          <p:sp>
            <p:nvSpPr>
              <p:cNvPr id="328" name="TextBox 3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2775" y="6374983"/>
                <a:ext cx="2712602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6667" r="-1124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9" name="TextBox 328"/>
          <p:cNvSpPr txBox="1"/>
          <p:nvPr/>
        </p:nvSpPr>
        <p:spPr>
          <a:xfrm>
            <a:off x="76200" y="5791200"/>
            <a:ext cx="2537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Zero energy ground states</a:t>
            </a:r>
            <a:endParaRPr lang="en-US" dirty="0">
              <a:solidFill>
                <a:schemeClr val="accent1"/>
              </a:solidFill>
              <a:latin typeface="Garamond" pitchFamily="18" charset="0"/>
            </a:endParaRPr>
          </a:p>
        </p:txBody>
      </p:sp>
      <p:sp>
        <p:nvSpPr>
          <p:cNvPr id="330" name="TextBox 329"/>
          <p:cNvSpPr txBox="1"/>
          <p:nvPr/>
        </p:nvSpPr>
        <p:spPr>
          <a:xfrm>
            <a:off x="4276541" y="5791200"/>
            <a:ext cx="2537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Zero energy ground states</a:t>
            </a:r>
            <a:endParaRPr lang="en-US" dirty="0">
              <a:solidFill>
                <a:schemeClr val="accent1"/>
              </a:solidFill>
              <a:latin typeface="Garamond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2" name="TextBox 331"/>
              <p:cNvSpPr txBox="1"/>
              <p:nvPr/>
            </p:nvSpPr>
            <p:spPr>
              <a:xfrm>
                <a:off x="-243903" y="872129"/>
                <a:ext cx="5322867" cy="615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1⊗1⊗</m:t>
                      </m:r>
                      <m:sSubSup>
                        <m:sSubSupPr>
                          <m:ctrlPr>
                            <a:rPr lang="en-US" sz="16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𝑐𝑙𝑜𝑐𝑘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9</m:t>
                          </m:r>
                        </m:sup>
                      </m:sSubSup>
                      <m:r>
                        <a:rPr lang="en-US" sz="1600" b="0" i="1" smtClean="0">
                          <a:latin typeface="Cambria Math"/>
                        </a:rPr>
                        <m:t>+1⊗</m:t>
                      </m:r>
                      <m:sSubSup>
                        <m:sSubSupPr>
                          <m:ctrlPr>
                            <a:rPr lang="en-US" sz="16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𝑐𝑙𝑜𝑐𝑘</m:t>
                          </m:r>
                        </m:sub>
                        <m:sup>
                          <m:r>
                            <a:rPr lang="en-US" sz="1600" i="1">
                              <a:latin typeface="Cambria Math"/>
                            </a:rPr>
                            <m:t>9</m:t>
                          </m:r>
                        </m:sup>
                      </m:sSubSup>
                      <m:r>
                        <a:rPr lang="en-US" sz="1600" b="0" i="1" smtClean="0">
                          <a:latin typeface="Cambria Math"/>
                        </a:rPr>
                        <m:t>⊗1+1⊗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𝑝𝑎𝑡𝑡𝑒𝑟𝑛</m:t>
                          </m:r>
                        </m:sub>
                      </m:sSub>
                    </m:oMath>
                  </m:oMathPara>
                </a14:m>
                <a:endParaRPr lang="en-US" sz="1600" b="0" i="1" dirty="0" smtClean="0">
                  <a:latin typeface="Cambria Math"/>
                </a:endParaRPr>
              </a:p>
              <a:p>
                <a:r>
                  <a:rPr lang="en-US" sz="1600" dirty="0" smtClean="0"/>
                  <a:t>	</a:t>
                </a:r>
                <a:endParaRPr lang="en-US" sz="1600" dirty="0"/>
              </a:p>
            </p:txBody>
          </p:sp>
        </mc:Choice>
        <mc:Fallback>
          <p:sp>
            <p:nvSpPr>
              <p:cNvPr id="332" name="TextBox 3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3903" y="872129"/>
                <a:ext cx="5322867" cy="6158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1" name="TextBox 410"/>
              <p:cNvSpPr txBox="1"/>
              <p:nvPr/>
            </p:nvSpPr>
            <p:spPr>
              <a:xfrm>
                <a:off x="179520" y="1226404"/>
                <a:ext cx="522636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/>
                        </a:rPr>
                        <m:t>+|0〉〈0|</m:t>
                      </m:r>
                      <m:r>
                        <a:rPr lang="en-US" sz="1600" i="1" baseline="-25000">
                          <a:latin typeface="Cambria Math"/>
                        </a:rPr>
                        <m:t>𝑎</m:t>
                      </m:r>
                      <m:r>
                        <a:rPr lang="en-US" sz="1600" i="1">
                          <a:latin typeface="Cambria Math"/>
                        </a:rPr>
                        <m:t>⊗</m:t>
                      </m:r>
                      <m:d>
                        <m:dPr>
                          <m:ctrlPr>
                            <a:rPr lang="en-US" sz="16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</a:rPr>
                                <m:t>34</m:t>
                              </m:r>
                            </m:sub>
                          </m:sSub>
                          <m:r>
                            <a:rPr lang="en-US" sz="16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</a:rPr>
                                <m:t>67</m:t>
                              </m:r>
                            </m:sub>
                          </m:sSub>
                        </m:e>
                      </m:d>
                      <m:r>
                        <a:rPr lang="en-US" sz="1600" i="1">
                          <a:latin typeface="Cambria Math"/>
                        </a:rPr>
                        <m:t>⊗1+|1〉〈1|</m:t>
                      </m:r>
                      <m:r>
                        <a:rPr lang="en-US" sz="1600" i="1" baseline="-25000">
                          <a:latin typeface="Cambria Math"/>
                        </a:rPr>
                        <m:t>𝑎</m:t>
                      </m:r>
                      <m:r>
                        <a:rPr lang="en-US" sz="1600" i="1">
                          <a:latin typeface="Cambria Math"/>
                        </a:rPr>
                        <m:t>⊗1⊗</m:t>
                      </m:r>
                      <m:d>
                        <m:dPr>
                          <m:ctrlPr>
                            <a:rPr lang="en-US" sz="16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</a:rPr>
                                <m:t>34</m:t>
                              </m:r>
                            </m:sub>
                          </m:sSub>
                          <m:r>
                            <a:rPr lang="en-US" sz="16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</a:rPr>
                                <m:t>67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411" name="TextBox 4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20" y="1226404"/>
                <a:ext cx="5226367" cy="338554"/>
              </a:xfrm>
              <a:prstGeom prst="rect">
                <a:avLst/>
              </a:prstGeom>
              <a:blipFill rotWithShape="1">
                <a:blip r:embed="rId9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4" name="TextBox 413"/>
          <p:cNvSpPr txBox="1"/>
          <p:nvPr/>
        </p:nvSpPr>
        <p:spPr>
          <a:xfrm>
            <a:off x="1981200" y="0"/>
            <a:ext cx="425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1F497D"/>
                </a:solidFill>
                <a:latin typeface="Garamond" pitchFamily="18" charset="0"/>
              </a:rPr>
              <a:t>Two clock registers: Example</a:t>
            </a:r>
            <a:endParaRPr lang="en-US" sz="2800" dirty="0">
              <a:solidFill>
                <a:srgbClr val="1F497D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61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242262" y="238780"/>
            <a:ext cx="4463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4F81BD"/>
                </a:solidFill>
                <a:latin typeface="Garamond" pitchFamily="18" charset="0"/>
              </a:rPr>
              <a:t>Quantum k-SAT (</a:t>
            </a:r>
            <a:r>
              <a:rPr lang="en-US" sz="2800" dirty="0" err="1" smtClean="0">
                <a:solidFill>
                  <a:srgbClr val="4F81BD"/>
                </a:solidFill>
                <a:latin typeface="Garamond" pitchFamily="18" charset="0"/>
              </a:rPr>
              <a:t>Bravyi</a:t>
            </a:r>
            <a:r>
              <a:rPr lang="en-US" sz="2800" dirty="0" smtClean="0">
                <a:solidFill>
                  <a:srgbClr val="4F81BD"/>
                </a:solidFill>
                <a:latin typeface="Garamond" pitchFamily="18" charset="0"/>
              </a:rPr>
              <a:t> 2006)</a:t>
            </a:r>
            <a:endParaRPr lang="en-US" sz="2800" baseline="-25000" dirty="0">
              <a:solidFill>
                <a:srgbClr val="4F81BD"/>
              </a:solidFill>
              <a:latin typeface="Garamond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426209" y="894814"/>
                <a:ext cx="798678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1"/>
                    </a:solidFill>
                    <a:latin typeface="Garamond" pitchFamily="18" charset="0"/>
                  </a:rPr>
                  <a:t>Each </a:t>
                </a:r>
                <a:r>
                  <a:rPr lang="en-US" dirty="0" smtClean="0">
                    <a:solidFill>
                      <a:schemeClr val="accent1"/>
                    </a:solidFill>
                    <a:latin typeface="Garamond" pitchFamily="18" charset="0"/>
                  </a:rPr>
                  <a:t>clause is a k-local projector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accent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/>
                      </a:rPr>
                      <m:t>Π</m:t>
                    </m:r>
                  </m:oMath>
                </a14:m>
                <a:r>
                  <a:rPr lang="en-US" dirty="0" smtClean="0">
                    <a:solidFill>
                      <a:schemeClr val="accent1"/>
                    </a:solidFill>
                    <a:latin typeface="Garamond" pitchFamily="18" charset="0"/>
                  </a:rPr>
                  <a:t> and is satisfied by a state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/>
                      </a:rPr>
                      <m:t>|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/>
                      </a:rPr>
                      <m:t>𝜓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/>
                      </a:rPr>
                      <m:t>〉</m:t>
                    </m:r>
                  </m:oMath>
                </a14:m>
                <a:r>
                  <a:rPr lang="en-US" dirty="0" smtClean="0">
                    <a:solidFill>
                      <a:schemeClr val="accent1"/>
                    </a:solidFill>
                    <a:latin typeface="Garamond" pitchFamily="18" charset="0"/>
                  </a:rPr>
                  <a:t>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/>
                      </a:rPr>
                      <m:t>Π</m:t>
                    </m:r>
                    <m:d>
                      <m:dPr>
                        <m:begChr m:val="|"/>
                        <m:endChr m:val="〉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𝜓</m:t>
                        </m:r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en-US" dirty="0" smtClean="0">
                    <a:solidFill>
                      <a:schemeClr val="accent1"/>
                    </a:solidFill>
                    <a:latin typeface="Garamond" pitchFamily="18" charset="0"/>
                  </a:rPr>
                  <a:t>.</a:t>
                </a:r>
                <a:br>
                  <a:rPr lang="en-US" dirty="0" smtClean="0">
                    <a:solidFill>
                      <a:schemeClr val="accent1"/>
                    </a:solidFill>
                    <a:latin typeface="Garamond" pitchFamily="18" charset="0"/>
                  </a:rPr>
                </a:br>
                <a:r>
                  <a:rPr lang="en-US" dirty="0">
                    <a:solidFill>
                      <a:schemeClr val="accent1"/>
                    </a:solidFill>
                    <a:latin typeface="Garamond" pitchFamily="18" charset="0"/>
                  </a:rPr>
                  <a:t/>
                </a:r>
                <a:br>
                  <a:rPr lang="en-US" dirty="0">
                    <a:solidFill>
                      <a:schemeClr val="accent1"/>
                    </a:solidFill>
                    <a:latin typeface="Garamond" pitchFamily="18" charset="0"/>
                  </a:rPr>
                </a:br>
                <a:r>
                  <a:rPr lang="en-US" dirty="0" smtClean="0">
                    <a:solidFill>
                      <a:schemeClr val="accent1"/>
                    </a:solidFill>
                    <a:latin typeface="Garamond" pitchFamily="18" charset="0"/>
                  </a:rPr>
                  <a:t>The amount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/>
                      </a:rPr>
                      <m:t>|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/>
                      </a:rPr>
                      <m:t>𝜙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/>
                      </a:rPr>
                      <m:t>〉</m:t>
                    </m:r>
                  </m:oMath>
                </a14:m>
                <a:r>
                  <a:rPr lang="en-US" dirty="0" smtClean="0">
                    <a:solidFill>
                      <a:schemeClr val="accent1"/>
                    </a:solidFill>
                    <a:latin typeface="Garamond" pitchFamily="18" charset="0"/>
                  </a:rPr>
                  <a:t> violates a clause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/>
                      </a:rPr>
                      <m:t>〈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/>
                      </a:rPr>
                      <m:t>𝜙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Π</m:t>
                        </m:r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/>
                      </a:rPr>
                      <m:t>𝜙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/>
                      </a:rPr>
                      <m:t>〉</m:t>
                    </m:r>
                  </m:oMath>
                </a14:m>
                <a:endParaRPr lang="en-US" dirty="0" smtClean="0">
                  <a:solidFill>
                    <a:schemeClr val="accent1"/>
                  </a:solidFill>
                  <a:latin typeface="Garamond" pitchFamily="18" charset="0"/>
                </a:endParaRPr>
              </a:p>
              <a:p>
                <a:endParaRPr lang="en-US" b="1" dirty="0">
                  <a:solidFill>
                    <a:schemeClr val="accent1"/>
                  </a:solidFill>
                  <a:latin typeface="Garamond" pitchFamily="18" charset="0"/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209" y="894814"/>
                <a:ext cx="7986782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687" t="-2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/>
              <p:cNvSpPr txBox="1"/>
              <p:nvPr/>
            </p:nvSpPr>
            <p:spPr>
              <a:xfrm>
                <a:off x="381000" y="2438400"/>
                <a:ext cx="853440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Garamond" pitchFamily="18" charset="0"/>
                  </a:rPr>
                  <a:t>Quantum k-SAT</a:t>
                </a:r>
                <a:endParaRPr lang="en-US" b="1" dirty="0">
                  <a:latin typeface="Garamond" pitchFamily="18" charset="0"/>
                </a:endParaRPr>
              </a:p>
              <a:p>
                <a:r>
                  <a:rPr lang="en-US" dirty="0" smtClean="0">
                    <a:latin typeface="Garamond" pitchFamily="18" charset="0"/>
                  </a:rPr>
                  <a:t>Given k-local projectors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𝛱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: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=1,…,</m:t>
                    </m:r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dirty="0" smtClean="0">
                    <a:latin typeface="Garamond" pitchFamily="18" charset="0"/>
                  </a:rPr>
                  <a:t>. We are promised that either</a:t>
                </a:r>
              </a:p>
              <a:p>
                <a:r>
                  <a:rPr lang="en-US" dirty="0">
                    <a:latin typeface="Garamond" pitchFamily="18" charset="0"/>
                  </a:rPr>
                  <a:t>	</a:t>
                </a:r>
                <a:endParaRPr lang="en-US" dirty="0" smtClean="0">
                  <a:latin typeface="Garamond" pitchFamily="18" charset="0"/>
                </a:endParaRPr>
              </a:p>
              <a:p>
                <a:r>
                  <a:rPr lang="en-US" dirty="0" smtClean="0">
                    <a:latin typeface="Garamond" pitchFamily="18" charset="0"/>
                  </a:rPr>
                  <a:t>(YES) There is a state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b="1" dirty="0" smtClean="0">
                    <a:latin typeface="Garamond" pitchFamily="18" charset="0"/>
                  </a:rPr>
                  <a:t> </a:t>
                </a:r>
                <a:r>
                  <a:rPr lang="en-US" dirty="0" smtClean="0">
                    <a:latin typeface="Garamond" pitchFamily="18" charset="0"/>
                  </a:rPr>
                  <a:t>which satisfies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begChr m:val="|"/>
                        <m:endChr m:val="〉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𝜓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b="1" dirty="0" smtClean="0">
                    <a:latin typeface="Garamond" pitchFamily="18" charset="0"/>
                  </a:rPr>
                  <a:t> </a:t>
                </a:r>
                <a:r>
                  <a:rPr lang="en-US" dirty="0" smtClean="0">
                    <a:latin typeface="Garamond" pitchFamily="18" charset="0"/>
                  </a:rPr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endParaRPr lang="en-US" b="1" dirty="0" smtClean="0">
                  <a:latin typeface="Garamond" pitchFamily="18" charset="0"/>
                </a:endParaRPr>
              </a:p>
              <a:p>
                <a:endParaRPr lang="en-US" b="1" dirty="0">
                  <a:latin typeface="Garamond" pitchFamily="18" charset="0"/>
                </a:endParaRPr>
              </a:p>
              <a:p>
                <a:r>
                  <a:rPr lang="en-US" dirty="0" smtClean="0">
                    <a:latin typeface="Garamond" pitchFamily="18" charset="0"/>
                  </a:rPr>
                  <a:t>(NO)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𝜙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∑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Π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𝜙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≥1</m:t>
                    </m:r>
                  </m:oMath>
                </a14:m>
                <a:r>
                  <a:rPr lang="en-US" b="1" dirty="0" smtClean="0">
                    <a:latin typeface="Garamond" pitchFamily="18" charset="0"/>
                  </a:rPr>
                  <a:t> </a:t>
                </a:r>
                <a:r>
                  <a:rPr lang="en-US" dirty="0" smtClean="0">
                    <a:latin typeface="Garamond" pitchFamily="18" charset="0"/>
                  </a:rPr>
                  <a:t>for all states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𝜙</m:t>
                        </m:r>
                      </m:e>
                    </m:d>
                  </m:oMath>
                </a14:m>
                <a:endParaRPr lang="en-US" b="0" dirty="0" smtClean="0">
                  <a:latin typeface="Garamond" pitchFamily="18" charset="0"/>
                </a:endParaRPr>
              </a:p>
              <a:p>
                <a:endParaRPr lang="en-US" b="1" dirty="0">
                  <a:latin typeface="Garamond" pitchFamily="18" charset="0"/>
                </a:endParaRPr>
              </a:p>
              <a:p>
                <a:r>
                  <a:rPr lang="en-US" dirty="0">
                    <a:latin typeface="Garamond" pitchFamily="18" charset="0"/>
                  </a:rPr>
                  <a:t>a</a:t>
                </a:r>
                <a:r>
                  <a:rPr lang="en-US" dirty="0" smtClean="0">
                    <a:latin typeface="Garamond" pitchFamily="18" charset="0"/>
                  </a:rPr>
                  <a:t>nd asked to decide which is the case.	</a:t>
                </a:r>
                <a:r>
                  <a:rPr lang="en-US" dirty="0" smtClean="0"/>
                  <a:t>	</a:t>
                </a:r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438400"/>
                <a:ext cx="8534400" cy="3416320"/>
              </a:xfrm>
              <a:prstGeom prst="rect">
                <a:avLst/>
              </a:prstGeom>
              <a:blipFill rotWithShape="1">
                <a:blip r:embed="rId4"/>
                <a:stretch>
                  <a:fillRect l="-643" t="-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6856631" y="3211306"/>
            <a:ext cx="20587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Exactly satisfies each</a:t>
            </a:r>
            <a:b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</a:br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clause</a:t>
            </a:r>
            <a:endParaRPr lang="en-US" dirty="0">
              <a:solidFill>
                <a:schemeClr val="accent1"/>
              </a:solidFill>
              <a:latin typeface="Garamond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/>
              <p:cNvSpPr txBox="1"/>
              <p:nvPr/>
            </p:nvSpPr>
            <p:spPr>
              <a:xfrm>
                <a:off x="5540399" y="3886200"/>
                <a:ext cx="3527401" cy="10699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  <a:latin typeface="Garamond" pitchFamily="18" charset="0"/>
                  </a:rPr>
                  <a:t>Total violation is at least </a:t>
                </a:r>
                <a:r>
                  <a:rPr lang="en-US" dirty="0" smtClean="0">
                    <a:solidFill>
                      <a:schemeClr val="accent1"/>
                    </a:solidFill>
                    <a:latin typeface="Garamond" pitchFamily="18" charset="0"/>
                  </a:rPr>
                  <a:t>1. Can be obtained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𝑝𝑜𝑙𝑦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d>
                      </m:den>
                    </m:f>
                    <m:r>
                      <a:rPr lang="en-US" b="0" i="0" smtClean="0">
                        <a:solidFill>
                          <a:schemeClr val="accent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accent1"/>
                    </a:solidFill>
                    <a:latin typeface="Garamond" pitchFamily="18" charset="0"/>
                  </a:rPr>
                  <a:t> by </a:t>
                </a:r>
              </a:p>
              <a:p>
                <a:r>
                  <a:rPr lang="en-US" dirty="0">
                    <a:solidFill>
                      <a:schemeClr val="accent1"/>
                    </a:solidFill>
                    <a:latin typeface="Garamond" pitchFamily="18" charset="0"/>
                  </a:rPr>
                  <a:t>r</a:t>
                </a:r>
                <a:r>
                  <a:rPr lang="en-US" dirty="0" smtClean="0">
                    <a:solidFill>
                      <a:schemeClr val="accent1"/>
                    </a:solidFill>
                    <a:latin typeface="Garamond" pitchFamily="18" charset="0"/>
                  </a:rPr>
                  <a:t>epeating each term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Π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>
                  <a:latin typeface="Garamond" pitchFamily="18" charset="0"/>
                </a:endParaRPr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0399" y="3886200"/>
                <a:ext cx="3527401" cy="1069908"/>
              </a:xfrm>
              <a:prstGeom prst="rect">
                <a:avLst/>
              </a:prstGeom>
              <a:blipFill rotWithShape="1">
                <a:blip r:embed="rId5"/>
                <a:stretch>
                  <a:fillRect l="-1554" t="-2857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Curved Connector 43"/>
          <p:cNvCxnSpPr/>
          <p:nvPr/>
        </p:nvCxnSpPr>
        <p:spPr>
          <a:xfrm rot="10800000">
            <a:off x="2590800" y="4146562"/>
            <a:ext cx="2729734" cy="33655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>
            <a:off x="6172200" y="34290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20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81" name="TextBox 180"/>
              <p:cNvSpPr txBox="1"/>
              <p:nvPr/>
            </p:nvSpPr>
            <p:spPr>
              <a:xfrm>
                <a:off x="1044109" y="2177458"/>
                <a:ext cx="2590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〉"/>
                            <m:ctrlP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𝟎</m:t>
                            </m:r>
                          </m:e>
                        </m:d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〈</m:t>
                        </m:r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|</m:t>
                        </m:r>
                      </m:e>
                      <m:sub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𝒂</m:t>
                        </m:r>
                      </m:sub>
                    </m:sSub>
                    <m:r>
                      <a:rPr lang="en-US" b="1" i="1">
                        <a:solidFill>
                          <a:schemeClr val="accent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b="1" dirty="0" smtClean="0">
                    <a:solidFill>
                      <a:schemeClr val="accent1"/>
                    </a:solidFill>
                    <a:latin typeface="Garamond" pitchFamily="18" charset="0"/>
                  </a:rPr>
                  <a:t> sector</a:t>
                </a:r>
                <a:endParaRPr lang="en-US" b="1" dirty="0">
                  <a:solidFill>
                    <a:schemeClr val="accent1"/>
                  </a:solidFill>
                  <a:latin typeface="Garamond" pitchFamily="18" charset="0"/>
                </a:endParaRPr>
              </a:p>
            </p:txBody>
          </p:sp>
        </mc:Choice>
        <mc:Fallback>
          <p:sp>
            <p:nvSpPr>
              <p:cNvPr id="181" name="TextBox 1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109" y="2177458"/>
                <a:ext cx="2590800" cy="369332"/>
              </a:xfrm>
              <a:prstGeom prst="rect">
                <a:avLst/>
              </a:prstGeom>
              <a:blipFill rotWithShape="1">
                <a:blip r:embed="rId2"/>
                <a:stretch>
                  <a:fillRect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5" name="Straight Connector 184"/>
          <p:cNvCxnSpPr/>
          <p:nvPr/>
        </p:nvCxnSpPr>
        <p:spPr>
          <a:xfrm>
            <a:off x="455686" y="2941505"/>
            <a:ext cx="347056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 rot="5400000">
            <a:off x="282961" y="3114229"/>
            <a:ext cx="345449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 rot="5400000">
            <a:off x="630017" y="3114229"/>
            <a:ext cx="345449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>
            <a:off x="455686" y="3286954"/>
            <a:ext cx="347056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>
            <a:off x="802742" y="3291979"/>
            <a:ext cx="347056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 rot="5400000">
            <a:off x="630017" y="3464703"/>
            <a:ext cx="345449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 rot="5400000">
            <a:off x="977073" y="3464703"/>
            <a:ext cx="345449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>
            <a:off x="802742" y="3637427"/>
            <a:ext cx="347056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 rot="5400000">
            <a:off x="977073" y="3464703"/>
            <a:ext cx="345449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/>
          <p:nvPr/>
        </p:nvCxnSpPr>
        <p:spPr>
          <a:xfrm rot="5400000">
            <a:off x="1324129" y="3464703"/>
            <a:ext cx="345449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 rot="5400000">
            <a:off x="1324129" y="3464703"/>
            <a:ext cx="345449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 rot="5400000">
            <a:off x="1671185" y="3464703"/>
            <a:ext cx="345449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 rot="5400000">
            <a:off x="1671185" y="3464703"/>
            <a:ext cx="345449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>
            <a:off x="1843910" y="3291979"/>
            <a:ext cx="347056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/>
        </p:nvCxnSpPr>
        <p:spPr>
          <a:xfrm rot="5400000">
            <a:off x="1671185" y="3464703"/>
            <a:ext cx="345449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/>
          <p:nvPr/>
        </p:nvCxnSpPr>
        <p:spPr>
          <a:xfrm rot="5400000">
            <a:off x="2018241" y="3464703"/>
            <a:ext cx="345449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>
            <a:off x="1843910" y="3637427"/>
            <a:ext cx="347056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/>
          <p:nvPr/>
        </p:nvCxnSpPr>
        <p:spPr>
          <a:xfrm rot="5400000">
            <a:off x="2018241" y="3464703"/>
            <a:ext cx="345449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/>
          <p:nvPr/>
        </p:nvCxnSpPr>
        <p:spPr>
          <a:xfrm rot="5400000">
            <a:off x="2018241" y="3464703"/>
            <a:ext cx="345449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 rot="5400000">
            <a:off x="2365297" y="3464703"/>
            <a:ext cx="345449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/>
          <p:cNvCxnSpPr/>
          <p:nvPr/>
        </p:nvCxnSpPr>
        <p:spPr>
          <a:xfrm rot="5400000">
            <a:off x="2365297" y="3464703"/>
            <a:ext cx="345449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/>
          <p:nvPr/>
        </p:nvCxnSpPr>
        <p:spPr>
          <a:xfrm rot="5400000">
            <a:off x="2365297" y="3464703"/>
            <a:ext cx="345449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>
            <a:off x="2538022" y="3291979"/>
            <a:ext cx="347056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 rot="5400000">
            <a:off x="2365297" y="3464703"/>
            <a:ext cx="345449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>
            <a:off x="2538022" y="3637427"/>
            <a:ext cx="347056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>
            <a:off x="802742" y="3637427"/>
            <a:ext cx="347056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/>
          <p:nvPr/>
        </p:nvCxnSpPr>
        <p:spPr>
          <a:xfrm>
            <a:off x="802742" y="3982876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>
            <a:off x="1496854" y="3982876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>
            <a:off x="1843910" y="3637427"/>
            <a:ext cx="347056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 rot="5400000">
            <a:off x="2365297" y="3810152"/>
            <a:ext cx="345449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>
            <a:off x="2538022" y="3637427"/>
            <a:ext cx="347056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/>
          <p:nvPr/>
        </p:nvCxnSpPr>
        <p:spPr>
          <a:xfrm>
            <a:off x="2538022" y="3982876"/>
            <a:ext cx="347056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/>
          <p:nvPr/>
        </p:nvCxnSpPr>
        <p:spPr>
          <a:xfrm>
            <a:off x="802742" y="3982876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/>
          <p:nvPr/>
        </p:nvCxnSpPr>
        <p:spPr>
          <a:xfrm>
            <a:off x="1843910" y="3982876"/>
            <a:ext cx="0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Connector 287"/>
          <p:cNvCxnSpPr/>
          <p:nvPr/>
        </p:nvCxnSpPr>
        <p:spPr>
          <a:xfrm>
            <a:off x="2538022" y="3982876"/>
            <a:ext cx="347056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/>
          <p:nvPr/>
        </p:nvCxnSpPr>
        <p:spPr>
          <a:xfrm>
            <a:off x="802742" y="3982876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Connector 289"/>
          <p:cNvCxnSpPr/>
          <p:nvPr/>
        </p:nvCxnSpPr>
        <p:spPr>
          <a:xfrm>
            <a:off x="802742" y="4328325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/>
          <p:cNvCxnSpPr/>
          <p:nvPr/>
        </p:nvCxnSpPr>
        <p:spPr>
          <a:xfrm>
            <a:off x="2538022" y="3982876"/>
            <a:ext cx="347056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/>
          <p:nvPr/>
        </p:nvCxnSpPr>
        <p:spPr>
          <a:xfrm>
            <a:off x="2538022" y="4328325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/>
          <p:cNvCxnSpPr/>
          <p:nvPr/>
        </p:nvCxnSpPr>
        <p:spPr>
          <a:xfrm>
            <a:off x="802742" y="4324556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/>
          <p:nvPr/>
        </p:nvCxnSpPr>
        <p:spPr>
          <a:xfrm>
            <a:off x="2538022" y="4324556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/>
          <p:cNvCxnSpPr/>
          <p:nvPr/>
        </p:nvCxnSpPr>
        <p:spPr>
          <a:xfrm>
            <a:off x="802742" y="4324556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/>
          <p:nvPr/>
        </p:nvCxnSpPr>
        <p:spPr>
          <a:xfrm rot="5400000">
            <a:off x="630017" y="4497281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/>
          <p:cNvCxnSpPr/>
          <p:nvPr/>
        </p:nvCxnSpPr>
        <p:spPr>
          <a:xfrm rot="5400000">
            <a:off x="977073" y="4497281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/>
          <p:nvPr/>
        </p:nvCxnSpPr>
        <p:spPr>
          <a:xfrm>
            <a:off x="802742" y="4670005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/>
          <p:nvPr/>
        </p:nvCxnSpPr>
        <p:spPr>
          <a:xfrm rot="5400000">
            <a:off x="977073" y="4497281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/>
          <p:nvPr/>
        </p:nvCxnSpPr>
        <p:spPr>
          <a:xfrm rot="5400000">
            <a:off x="2365297" y="4497281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/>
        </p:nvCxnSpPr>
        <p:spPr>
          <a:xfrm rot="5400000">
            <a:off x="2365297" y="4497281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/>
          <p:nvPr/>
        </p:nvCxnSpPr>
        <p:spPr>
          <a:xfrm rot="5400000">
            <a:off x="2365297" y="4497281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/>
          <p:cNvCxnSpPr/>
          <p:nvPr/>
        </p:nvCxnSpPr>
        <p:spPr>
          <a:xfrm>
            <a:off x="2538022" y="4324556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338"/>
          <p:cNvCxnSpPr/>
          <p:nvPr/>
        </p:nvCxnSpPr>
        <p:spPr>
          <a:xfrm rot="5400000">
            <a:off x="2365297" y="4497281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/>
          <p:cNvCxnSpPr/>
          <p:nvPr/>
        </p:nvCxnSpPr>
        <p:spPr>
          <a:xfrm>
            <a:off x="2538022" y="4670005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/>
          <p:cNvCxnSpPr/>
          <p:nvPr/>
        </p:nvCxnSpPr>
        <p:spPr>
          <a:xfrm>
            <a:off x="802742" y="4676286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/>
          <p:cNvCxnSpPr/>
          <p:nvPr/>
        </p:nvCxnSpPr>
        <p:spPr>
          <a:xfrm>
            <a:off x="2538022" y="4676286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/>
          <p:cNvCxnSpPr/>
          <p:nvPr/>
        </p:nvCxnSpPr>
        <p:spPr>
          <a:xfrm>
            <a:off x="802742" y="4676286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/>
          <p:cNvCxnSpPr/>
          <p:nvPr/>
        </p:nvCxnSpPr>
        <p:spPr>
          <a:xfrm>
            <a:off x="802742" y="5021735"/>
            <a:ext cx="347056" cy="0"/>
          </a:xfrm>
          <a:prstGeom prst="line">
            <a:avLst/>
          </a:prstGeom>
          <a:ln w="38100">
            <a:solidFill>
              <a:srgbClr val="FFFF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Straight Connector 344"/>
          <p:cNvCxnSpPr/>
          <p:nvPr/>
        </p:nvCxnSpPr>
        <p:spPr>
          <a:xfrm>
            <a:off x="1149798" y="5021735"/>
            <a:ext cx="347056" cy="0"/>
          </a:xfrm>
          <a:prstGeom prst="line">
            <a:avLst/>
          </a:prstGeom>
          <a:ln w="38100">
            <a:solidFill>
              <a:srgbClr val="FFFF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Straight Connector 345"/>
          <p:cNvCxnSpPr/>
          <p:nvPr/>
        </p:nvCxnSpPr>
        <p:spPr>
          <a:xfrm>
            <a:off x="1843910" y="5021735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Straight Connector 346"/>
          <p:cNvCxnSpPr/>
          <p:nvPr/>
        </p:nvCxnSpPr>
        <p:spPr>
          <a:xfrm rot="5400000">
            <a:off x="2365297" y="4849011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Straight Connector 347"/>
          <p:cNvCxnSpPr/>
          <p:nvPr/>
        </p:nvCxnSpPr>
        <p:spPr>
          <a:xfrm>
            <a:off x="2190966" y="5021735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Straight Connector 348"/>
          <p:cNvCxnSpPr/>
          <p:nvPr/>
        </p:nvCxnSpPr>
        <p:spPr>
          <a:xfrm rot="5400000">
            <a:off x="2365297" y="4849011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Straight Connector 349"/>
          <p:cNvCxnSpPr/>
          <p:nvPr/>
        </p:nvCxnSpPr>
        <p:spPr>
          <a:xfrm rot="5400000">
            <a:off x="2365297" y="4849011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Straight Connector 350"/>
          <p:cNvCxnSpPr/>
          <p:nvPr/>
        </p:nvCxnSpPr>
        <p:spPr>
          <a:xfrm>
            <a:off x="2538022" y="4676286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Straight Connector 351"/>
          <p:cNvCxnSpPr/>
          <p:nvPr/>
        </p:nvCxnSpPr>
        <p:spPr>
          <a:xfrm rot="5400000">
            <a:off x="2365297" y="4849011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Straight Connector 352"/>
          <p:cNvCxnSpPr/>
          <p:nvPr/>
        </p:nvCxnSpPr>
        <p:spPr>
          <a:xfrm>
            <a:off x="2538022" y="5021735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Straight Connector 353"/>
          <p:cNvCxnSpPr/>
          <p:nvPr/>
        </p:nvCxnSpPr>
        <p:spPr>
          <a:xfrm>
            <a:off x="802742" y="5021735"/>
            <a:ext cx="347056" cy="0"/>
          </a:xfrm>
          <a:prstGeom prst="line">
            <a:avLst/>
          </a:prstGeom>
          <a:ln w="38100">
            <a:solidFill>
              <a:srgbClr val="FFFF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Straight Connector 354"/>
          <p:cNvCxnSpPr/>
          <p:nvPr/>
        </p:nvCxnSpPr>
        <p:spPr>
          <a:xfrm>
            <a:off x="1149798" y="5021735"/>
            <a:ext cx="347056" cy="0"/>
          </a:xfrm>
          <a:prstGeom prst="line">
            <a:avLst/>
          </a:prstGeom>
          <a:ln w="38100">
            <a:solidFill>
              <a:srgbClr val="FFFF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Straight Connector 355"/>
          <p:cNvCxnSpPr/>
          <p:nvPr/>
        </p:nvCxnSpPr>
        <p:spPr>
          <a:xfrm>
            <a:off x="1843910" y="5021735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Straight Connector 356"/>
          <p:cNvCxnSpPr/>
          <p:nvPr/>
        </p:nvCxnSpPr>
        <p:spPr>
          <a:xfrm>
            <a:off x="2190966" y="5021735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Straight Connector 357"/>
          <p:cNvCxnSpPr/>
          <p:nvPr/>
        </p:nvCxnSpPr>
        <p:spPr>
          <a:xfrm>
            <a:off x="2538022" y="5021735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Straight Connector 358"/>
          <p:cNvCxnSpPr/>
          <p:nvPr/>
        </p:nvCxnSpPr>
        <p:spPr>
          <a:xfrm>
            <a:off x="802742" y="5021735"/>
            <a:ext cx="347056" cy="0"/>
          </a:xfrm>
          <a:prstGeom prst="line">
            <a:avLst/>
          </a:prstGeom>
          <a:ln w="38100">
            <a:solidFill>
              <a:srgbClr val="FFFF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Straight Connector 359"/>
          <p:cNvCxnSpPr/>
          <p:nvPr/>
        </p:nvCxnSpPr>
        <p:spPr>
          <a:xfrm rot="5400000">
            <a:off x="630017" y="5194459"/>
            <a:ext cx="345449" cy="0"/>
          </a:xfrm>
          <a:prstGeom prst="line">
            <a:avLst/>
          </a:prstGeom>
          <a:ln w="38100">
            <a:solidFill>
              <a:srgbClr val="FFFF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Connector 360"/>
          <p:cNvCxnSpPr/>
          <p:nvPr/>
        </p:nvCxnSpPr>
        <p:spPr>
          <a:xfrm rot="5400000">
            <a:off x="977073" y="5194459"/>
            <a:ext cx="345449" cy="0"/>
          </a:xfrm>
          <a:prstGeom prst="line">
            <a:avLst/>
          </a:prstGeom>
          <a:ln w="38100">
            <a:solidFill>
              <a:srgbClr val="FFFF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Straight Connector 361"/>
          <p:cNvCxnSpPr/>
          <p:nvPr/>
        </p:nvCxnSpPr>
        <p:spPr>
          <a:xfrm>
            <a:off x="802742" y="5367184"/>
            <a:ext cx="347056" cy="0"/>
          </a:xfrm>
          <a:prstGeom prst="line">
            <a:avLst/>
          </a:prstGeom>
          <a:ln w="38100">
            <a:solidFill>
              <a:srgbClr val="FFFF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Straight Connector 362"/>
          <p:cNvCxnSpPr/>
          <p:nvPr/>
        </p:nvCxnSpPr>
        <p:spPr>
          <a:xfrm>
            <a:off x="1149798" y="5021735"/>
            <a:ext cx="347056" cy="0"/>
          </a:xfrm>
          <a:prstGeom prst="line">
            <a:avLst/>
          </a:prstGeom>
          <a:ln w="38100">
            <a:solidFill>
              <a:srgbClr val="FFFF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Straight Connector 363"/>
          <p:cNvCxnSpPr/>
          <p:nvPr/>
        </p:nvCxnSpPr>
        <p:spPr>
          <a:xfrm rot="5400000">
            <a:off x="977073" y="5194459"/>
            <a:ext cx="345449" cy="0"/>
          </a:xfrm>
          <a:prstGeom prst="line">
            <a:avLst/>
          </a:prstGeom>
          <a:ln w="38100">
            <a:solidFill>
              <a:srgbClr val="FFFF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Straight Connector 364"/>
          <p:cNvCxnSpPr/>
          <p:nvPr/>
        </p:nvCxnSpPr>
        <p:spPr>
          <a:xfrm rot="5400000">
            <a:off x="1324129" y="5194459"/>
            <a:ext cx="345449" cy="0"/>
          </a:xfrm>
          <a:prstGeom prst="line">
            <a:avLst/>
          </a:prstGeom>
          <a:ln w="38100">
            <a:solidFill>
              <a:srgbClr val="FFFF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6" name="Straight Connector 365"/>
          <p:cNvCxnSpPr/>
          <p:nvPr/>
        </p:nvCxnSpPr>
        <p:spPr>
          <a:xfrm>
            <a:off x="1149798" y="5367184"/>
            <a:ext cx="347056" cy="0"/>
          </a:xfrm>
          <a:prstGeom prst="line">
            <a:avLst/>
          </a:prstGeom>
          <a:ln w="38100">
            <a:solidFill>
              <a:srgbClr val="FFFF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Straight Connector 366"/>
          <p:cNvCxnSpPr/>
          <p:nvPr/>
        </p:nvCxnSpPr>
        <p:spPr>
          <a:xfrm rot="5400000">
            <a:off x="1324129" y="5194459"/>
            <a:ext cx="345449" cy="0"/>
          </a:xfrm>
          <a:prstGeom prst="line">
            <a:avLst/>
          </a:prstGeom>
          <a:ln w="38100">
            <a:solidFill>
              <a:srgbClr val="FFFF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" name="Straight Connector 367"/>
          <p:cNvCxnSpPr/>
          <p:nvPr/>
        </p:nvCxnSpPr>
        <p:spPr>
          <a:xfrm rot="5400000">
            <a:off x="1671185" y="5194459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" name="Straight Connector 368"/>
          <p:cNvCxnSpPr/>
          <p:nvPr/>
        </p:nvCxnSpPr>
        <p:spPr>
          <a:xfrm rot="5400000">
            <a:off x="1671185" y="5194459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" name="Straight Connector 369"/>
          <p:cNvCxnSpPr/>
          <p:nvPr/>
        </p:nvCxnSpPr>
        <p:spPr>
          <a:xfrm>
            <a:off x="1843910" y="5021735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Straight Connector 370"/>
          <p:cNvCxnSpPr/>
          <p:nvPr/>
        </p:nvCxnSpPr>
        <p:spPr>
          <a:xfrm rot="5400000">
            <a:off x="1671185" y="5194459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2" name="Straight Connector 371"/>
          <p:cNvCxnSpPr/>
          <p:nvPr/>
        </p:nvCxnSpPr>
        <p:spPr>
          <a:xfrm rot="5400000">
            <a:off x="2018241" y="5194459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3" name="Straight Connector 372"/>
          <p:cNvCxnSpPr/>
          <p:nvPr/>
        </p:nvCxnSpPr>
        <p:spPr>
          <a:xfrm>
            <a:off x="1843910" y="5367184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Straight Connector 373"/>
          <p:cNvCxnSpPr/>
          <p:nvPr/>
        </p:nvCxnSpPr>
        <p:spPr>
          <a:xfrm rot="5400000">
            <a:off x="2018241" y="5194459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5" name="Straight Connector 374"/>
          <p:cNvCxnSpPr/>
          <p:nvPr/>
        </p:nvCxnSpPr>
        <p:spPr>
          <a:xfrm>
            <a:off x="2190966" y="5021735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6" name="Straight Connector 375"/>
          <p:cNvCxnSpPr/>
          <p:nvPr/>
        </p:nvCxnSpPr>
        <p:spPr>
          <a:xfrm rot="5400000">
            <a:off x="2018241" y="5194459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7" name="Straight Connector 376"/>
          <p:cNvCxnSpPr/>
          <p:nvPr/>
        </p:nvCxnSpPr>
        <p:spPr>
          <a:xfrm rot="5400000">
            <a:off x="2365297" y="5194459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Straight Connector 377"/>
          <p:cNvCxnSpPr/>
          <p:nvPr/>
        </p:nvCxnSpPr>
        <p:spPr>
          <a:xfrm>
            <a:off x="2190966" y="5367184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9" name="Straight Connector 378"/>
          <p:cNvCxnSpPr/>
          <p:nvPr/>
        </p:nvCxnSpPr>
        <p:spPr>
          <a:xfrm rot="5400000">
            <a:off x="2365297" y="5194459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Straight Connector 379"/>
          <p:cNvCxnSpPr/>
          <p:nvPr/>
        </p:nvCxnSpPr>
        <p:spPr>
          <a:xfrm rot="5400000">
            <a:off x="2365297" y="5194459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1" name="Straight Connector 380"/>
          <p:cNvCxnSpPr/>
          <p:nvPr/>
        </p:nvCxnSpPr>
        <p:spPr>
          <a:xfrm>
            <a:off x="2538022" y="5021735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2" name="Straight Connector 381"/>
          <p:cNvCxnSpPr/>
          <p:nvPr/>
        </p:nvCxnSpPr>
        <p:spPr>
          <a:xfrm rot="5400000">
            <a:off x="2706043" y="4842730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Straight Connector 382"/>
          <p:cNvCxnSpPr/>
          <p:nvPr/>
        </p:nvCxnSpPr>
        <p:spPr>
          <a:xfrm>
            <a:off x="2538022" y="5367184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4" name="Straight Connector 383"/>
          <p:cNvCxnSpPr/>
          <p:nvPr/>
        </p:nvCxnSpPr>
        <p:spPr>
          <a:xfrm>
            <a:off x="2885078" y="5357134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5" name="Straight Connector 384"/>
          <p:cNvCxnSpPr/>
          <p:nvPr/>
        </p:nvCxnSpPr>
        <p:spPr>
          <a:xfrm rot="5400000">
            <a:off x="2712353" y="5529859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6" name="Straight Connector 385"/>
          <p:cNvCxnSpPr/>
          <p:nvPr/>
        </p:nvCxnSpPr>
        <p:spPr>
          <a:xfrm rot="5400000">
            <a:off x="3059410" y="5529859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7" name="Straight Connector 386"/>
          <p:cNvCxnSpPr/>
          <p:nvPr/>
        </p:nvCxnSpPr>
        <p:spPr>
          <a:xfrm>
            <a:off x="2885078" y="5702583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8" name="Straight Connector 387"/>
          <p:cNvCxnSpPr/>
          <p:nvPr/>
        </p:nvCxnSpPr>
        <p:spPr>
          <a:xfrm rot="5400000">
            <a:off x="2712353" y="3464703"/>
            <a:ext cx="345449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9" name="Straight Connector 388"/>
          <p:cNvCxnSpPr/>
          <p:nvPr/>
        </p:nvCxnSpPr>
        <p:spPr>
          <a:xfrm rot="5400000">
            <a:off x="2712353" y="3810152"/>
            <a:ext cx="345449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0" name="Straight Connector 389"/>
          <p:cNvCxnSpPr/>
          <p:nvPr/>
        </p:nvCxnSpPr>
        <p:spPr>
          <a:xfrm>
            <a:off x="1496855" y="3982876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1" name="Straight Connector 390"/>
          <p:cNvCxnSpPr/>
          <p:nvPr/>
        </p:nvCxnSpPr>
        <p:spPr>
          <a:xfrm rot="5400000">
            <a:off x="2717402" y="5194459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2" name="Straight Connector 391"/>
          <p:cNvCxnSpPr/>
          <p:nvPr/>
        </p:nvCxnSpPr>
        <p:spPr>
          <a:xfrm rot="5400000">
            <a:off x="2717402" y="4497281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3" name="TextBox 392"/>
          <p:cNvSpPr txBox="1"/>
          <p:nvPr/>
        </p:nvSpPr>
        <p:spPr>
          <a:xfrm>
            <a:off x="330773" y="2565512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394" name="TextBox 393"/>
          <p:cNvSpPr txBox="1"/>
          <p:nvPr/>
        </p:nvSpPr>
        <p:spPr>
          <a:xfrm>
            <a:off x="683139" y="2565512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</a:t>
            </a:r>
          </a:p>
        </p:txBody>
      </p:sp>
      <p:sp>
        <p:nvSpPr>
          <p:cNvPr id="395" name="TextBox 394"/>
          <p:cNvSpPr txBox="1"/>
          <p:nvPr/>
        </p:nvSpPr>
        <p:spPr>
          <a:xfrm>
            <a:off x="1030195" y="2565512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3</a:t>
            </a:r>
            <a:endParaRPr lang="en-US" sz="1600" dirty="0"/>
          </a:p>
        </p:txBody>
      </p:sp>
      <p:sp>
        <p:nvSpPr>
          <p:cNvPr id="396" name="TextBox 395"/>
          <p:cNvSpPr txBox="1"/>
          <p:nvPr/>
        </p:nvSpPr>
        <p:spPr>
          <a:xfrm>
            <a:off x="1377251" y="2565512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4</a:t>
            </a:r>
          </a:p>
        </p:txBody>
      </p:sp>
      <p:sp>
        <p:nvSpPr>
          <p:cNvPr id="397" name="TextBox 396"/>
          <p:cNvSpPr txBox="1"/>
          <p:nvPr/>
        </p:nvSpPr>
        <p:spPr>
          <a:xfrm>
            <a:off x="1724307" y="2565512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5</a:t>
            </a:r>
            <a:endParaRPr lang="en-US" sz="1600" dirty="0"/>
          </a:p>
        </p:txBody>
      </p:sp>
      <p:sp>
        <p:nvSpPr>
          <p:cNvPr id="398" name="TextBox 397"/>
          <p:cNvSpPr txBox="1"/>
          <p:nvPr/>
        </p:nvSpPr>
        <p:spPr>
          <a:xfrm>
            <a:off x="2125288" y="2565512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6</a:t>
            </a:r>
          </a:p>
        </p:txBody>
      </p:sp>
      <p:sp>
        <p:nvSpPr>
          <p:cNvPr id="399" name="TextBox 398"/>
          <p:cNvSpPr txBox="1"/>
          <p:nvPr/>
        </p:nvSpPr>
        <p:spPr>
          <a:xfrm>
            <a:off x="2418419" y="2565512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7</a:t>
            </a:r>
            <a:endParaRPr lang="en-US" sz="1600" dirty="0"/>
          </a:p>
        </p:txBody>
      </p:sp>
      <p:sp>
        <p:nvSpPr>
          <p:cNvPr id="400" name="TextBox 399"/>
          <p:cNvSpPr txBox="1"/>
          <p:nvPr/>
        </p:nvSpPr>
        <p:spPr>
          <a:xfrm>
            <a:off x="2759165" y="2565512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401" name="TextBox 400"/>
          <p:cNvSpPr txBox="1"/>
          <p:nvPr/>
        </p:nvSpPr>
        <p:spPr>
          <a:xfrm>
            <a:off x="3112531" y="2565512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9</a:t>
            </a:r>
            <a:endParaRPr lang="en-US" sz="1600" dirty="0"/>
          </a:p>
        </p:txBody>
      </p:sp>
      <p:sp>
        <p:nvSpPr>
          <p:cNvPr id="402" name="TextBox 401"/>
          <p:cNvSpPr txBox="1"/>
          <p:nvPr/>
        </p:nvSpPr>
        <p:spPr>
          <a:xfrm>
            <a:off x="152400" y="2801976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403" name="TextBox 402"/>
          <p:cNvSpPr txBox="1"/>
          <p:nvPr/>
        </p:nvSpPr>
        <p:spPr>
          <a:xfrm>
            <a:off x="152400" y="3147425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</a:t>
            </a:r>
          </a:p>
        </p:txBody>
      </p:sp>
      <p:sp>
        <p:nvSpPr>
          <p:cNvPr id="404" name="TextBox 403"/>
          <p:cNvSpPr txBox="1"/>
          <p:nvPr/>
        </p:nvSpPr>
        <p:spPr>
          <a:xfrm>
            <a:off x="152400" y="3497899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3</a:t>
            </a:r>
            <a:endParaRPr lang="en-US" sz="1600" dirty="0"/>
          </a:p>
        </p:txBody>
      </p:sp>
      <p:sp>
        <p:nvSpPr>
          <p:cNvPr id="405" name="TextBox 404"/>
          <p:cNvSpPr txBox="1"/>
          <p:nvPr/>
        </p:nvSpPr>
        <p:spPr>
          <a:xfrm>
            <a:off x="152400" y="3843347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4</a:t>
            </a:r>
          </a:p>
        </p:txBody>
      </p:sp>
      <p:sp>
        <p:nvSpPr>
          <p:cNvPr id="406" name="TextBox 405"/>
          <p:cNvSpPr txBox="1"/>
          <p:nvPr/>
        </p:nvSpPr>
        <p:spPr>
          <a:xfrm>
            <a:off x="152400" y="4185028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5</a:t>
            </a:r>
            <a:endParaRPr lang="en-US" sz="1600" dirty="0"/>
          </a:p>
        </p:txBody>
      </p:sp>
      <p:sp>
        <p:nvSpPr>
          <p:cNvPr id="407" name="TextBox 406"/>
          <p:cNvSpPr txBox="1"/>
          <p:nvPr/>
        </p:nvSpPr>
        <p:spPr>
          <a:xfrm>
            <a:off x="152400" y="4536757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6</a:t>
            </a:r>
          </a:p>
        </p:txBody>
      </p:sp>
      <p:sp>
        <p:nvSpPr>
          <p:cNvPr id="408" name="TextBox 407"/>
          <p:cNvSpPr txBox="1"/>
          <p:nvPr/>
        </p:nvSpPr>
        <p:spPr>
          <a:xfrm>
            <a:off x="152400" y="4875925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7</a:t>
            </a:r>
            <a:endParaRPr lang="en-US" sz="1600" dirty="0"/>
          </a:p>
        </p:txBody>
      </p:sp>
      <p:sp>
        <p:nvSpPr>
          <p:cNvPr id="409" name="TextBox 408"/>
          <p:cNvSpPr txBox="1"/>
          <p:nvPr/>
        </p:nvSpPr>
        <p:spPr>
          <a:xfrm>
            <a:off x="152400" y="5227655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410" name="TextBox 409"/>
          <p:cNvSpPr txBox="1"/>
          <p:nvPr/>
        </p:nvSpPr>
        <p:spPr>
          <a:xfrm>
            <a:off x="152400" y="5563054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9</a:t>
            </a:r>
          </a:p>
        </p:txBody>
      </p:sp>
      <p:grpSp>
        <p:nvGrpSpPr>
          <p:cNvPr id="412" name="Group 411"/>
          <p:cNvGrpSpPr/>
          <p:nvPr/>
        </p:nvGrpSpPr>
        <p:grpSpPr>
          <a:xfrm>
            <a:off x="1498406" y="4270320"/>
            <a:ext cx="236629" cy="193766"/>
            <a:chOff x="7258050" y="2048770"/>
            <a:chExt cx="285750" cy="235078"/>
          </a:xfrm>
        </p:grpSpPr>
        <p:cxnSp>
          <p:nvCxnSpPr>
            <p:cNvPr id="457" name="Straight Connector 456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8" name="Rectangle 457"/>
            <p:cNvSpPr/>
            <p:nvPr/>
          </p:nvSpPr>
          <p:spPr>
            <a:xfrm>
              <a:off x="7315200" y="2048770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3" name="Group 412"/>
          <p:cNvGrpSpPr/>
          <p:nvPr/>
        </p:nvGrpSpPr>
        <p:grpSpPr>
          <a:xfrm>
            <a:off x="1498406" y="4611996"/>
            <a:ext cx="236629" cy="189899"/>
            <a:chOff x="7258050" y="2048769"/>
            <a:chExt cx="285750" cy="230387"/>
          </a:xfrm>
        </p:grpSpPr>
        <p:cxnSp>
          <p:nvCxnSpPr>
            <p:cNvPr id="455" name="Straight Connector 454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6" name="Rectangle 455"/>
            <p:cNvSpPr/>
            <p:nvPr/>
          </p:nvSpPr>
          <p:spPr>
            <a:xfrm>
              <a:off x="7315200" y="2048769"/>
              <a:ext cx="228600" cy="2303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6" name="Group 415"/>
          <p:cNvGrpSpPr/>
          <p:nvPr/>
        </p:nvGrpSpPr>
        <p:grpSpPr>
          <a:xfrm>
            <a:off x="1843910" y="3924871"/>
            <a:ext cx="250222" cy="193766"/>
            <a:chOff x="7258050" y="2046822"/>
            <a:chExt cx="302165" cy="235078"/>
          </a:xfrm>
        </p:grpSpPr>
        <p:cxnSp>
          <p:nvCxnSpPr>
            <p:cNvPr id="449" name="Straight Connector 448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0" name="Rectangle 449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33" name="Straight Connector 432"/>
          <p:cNvCxnSpPr/>
          <p:nvPr/>
        </p:nvCxnSpPr>
        <p:spPr>
          <a:xfrm>
            <a:off x="1151350" y="3291979"/>
            <a:ext cx="347056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4" name="Straight Connector 433"/>
          <p:cNvCxnSpPr/>
          <p:nvPr/>
        </p:nvCxnSpPr>
        <p:spPr>
          <a:xfrm>
            <a:off x="1140884" y="3637427"/>
            <a:ext cx="347056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5" name="Straight Connector 434"/>
          <p:cNvCxnSpPr/>
          <p:nvPr/>
        </p:nvCxnSpPr>
        <p:spPr>
          <a:xfrm>
            <a:off x="1151350" y="3982876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6" name="Straight Connector 435"/>
          <p:cNvCxnSpPr/>
          <p:nvPr/>
        </p:nvCxnSpPr>
        <p:spPr>
          <a:xfrm>
            <a:off x="1140885" y="4676286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7" name="Straight Connector 436"/>
          <p:cNvCxnSpPr/>
          <p:nvPr/>
        </p:nvCxnSpPr>
        <p:spPr>
          <a:xfrm>
            <a:off x="1151350" y="4324556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8" name="Straight Connector 437"/>
          <p:cNvCxnSpPr/>
          <p:nvPr/>
        </p:nvCxnSpPr>
        <p:spPr>
          <a:xfrm>
            <a:off x="2195777" y="3286954"/>
            <a:ext cx="347056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9" name="Straight Connector 438"/>
          <p:cNvCxnSpPr/>
          <p:nvPr/>
        </p:nvCxnSpPr>
        <p:spPr>
          <a:xfrm>
            <a:off x="2195777" y="3633880"/>
            <a:ext cx="347056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0" name="Straight Connector 439"/>
          <p:cNvCxnSpPr/>
          <p:nvPr/>
        </p:nvCxnSpPr>
        <p:spPr>
          <a:xfrm>
            <a:off x="2178976" y="3982876"/>
            <a:ext cx="347056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1" name="Straight Connector 440"/>
          <p:cNvCxnSpPr/>
          <p:nvPr/>
        </p:nvCxnSpPr>
        <p:spPr>
          <a:xfrm>
            <a:off x="2195250" y="4328325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2" name="Straight Connector 441"/>
          <p:cNvCxnSpPr/>
          <p:nvPr/>
        </p:nvCxnSpPr>
        <p:spPr>
          <a:xfrm>
            <a:off x="2206397" y="4671482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167409" y="2244313"/>
            <a:ext cx="0" cy="4439599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75" name="TextBox 474"/>
              <p:cNvSpPr txBox="1"/>
              <p:nvPr/>
            </p:nvSpPr>
            <p:spPr>
              <a:xfrm>
                <a:off x="0" y="6204551"/>
                <a:ext cx="149008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〉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〉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𝜓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  <m:d>
                        <m:dPr>
                          <m:begChr m:val="|"/>
                          <m:endChr m:val="〉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     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〉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〉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𝜓</m:t>
                              </m:r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𝑏</m:t>
                          </m:r>
                        </m:sub>
                      </m:sSub>
                      <m:d>
                        <m:dPr>
                          <m:begChr m:val="|"/>
                          <m:endChr m:val="〉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     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75" name="TextBox 4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204551"/>
                <a:ext cx="1490088" cy="646331"/>
              </a:xfrm>
              <a:prstGeom prst="rect">
                <a:avLst/>
              </a:prstGeom>
              <a:blipFill rotWithShape="1">
                <a:blip r:embed="rId3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9" name="Group 478"/>
          <p:cNvGrpSpPr/>
          <p:nvPr/>
        </p:nvGrpSpPr>
        <p:grpSpPr>
          <a:xfrm>
            <a:off x="1843910" y="4608129"/>
            <a:ext cx="250222" cy="193766"/>
            <a:chOff x="7258050" y="2046822"/>
            <a:chExt cx="302165" cy="235078"/>
          </a:xfrm>
        </p:grpSpPr>
        <p:cxnSp>
          <p:nvCxnSpPr>
            <p:cNvPr id="480" name="Straight Connector 479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1" name="Rectangle 480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2" name="Group 481"/>
          <p:cNvGrpSpPr/>
          <p:nvPr/>
        </p:nvGrpSpPr>
        <p:grpSpPr>
          <a:xfrm>
            <a:off x="1843910" y="4269754"/>
            <a:ext cx="250222" cy="193766"/>
            <a:chOff x="7258050" y="2046822"/>
            <a:chExt cx="302165" cy="235078"/>
          </a:xfrm>
        </p:grpSpPr>
        <p:cxnSp>
          <p:nvCxnSpPr>
            <p:cNvPr id="483" name="Straight Connector 482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4" name="Rectangle 483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85" name="Straight Connector 484"/>
          <p:cNvCxnSpPr/>
          <p:nvPr/>
        </p:nvCxnSpPr>
        <p:spPr>
          <a:xfrm>
            <a:off x="5073703" y="2951482"/>
            <a:ext cx="347056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6" name="Straight Connector 485"/>
          <p:cNvCxnSpPr/>
          <p:nvPr/>
        </p:nvCxnSpPr>
        <p:spPr>
          <a:xfrm rot="5400000">
            <a:off x="4900978" y="3124206"/>
            <a:ext cx="345449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7" name="Straight Connector 486"/>
          <p:cNvCxnSpPr/>
          <p:nvPr/>
        </p:nvCxnSpPr>
        <p:spPr>
          <a:xfrm rot="5400000">
            <a:off x="5248034" y="3124206"/>
            <a:ext cx="345449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8" name="Straight Connector 487"/>
          <p:cNvCxnSpPr/>
          <p:nvPr/>
        </p:nvCxnSpPr>
        <p:spPr>
          <a:xfrm>
            <a:off x="5073703" y="3296931"/>
            <a:ext cx="347056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9" name="Straight Connector 488"/>
          <p:cNvCxnSpPr/>
          <p:nvPr/>
        </p:nvCxnSpPr>
        <p:spPr>
          <a:xfrm>
            <a:off x="5420759" y="3301956"/>
            <a:ext cx="347056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0" name="Straight Connector 489"/>
          <p:cNvCxnSpPr/>
          <p:nvPr/>
        </p:nvCxnSpPr>
        <p:spPr>
          <a:xfrm rot="5400000">
            <a:off x="5248034" y="3474680"/>
            <a:ext cx="345449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1" name="Straight Connector 490"/>
          <p:cNvCxnSpPr/>
          <p:nvPr/>
        </p:nvCxnSpPr>
        <p:spPr>
          <a:xfrm rot="5400000">
            <a:off x="5595090" y="3474680"/>
            <a:ext cx="345449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2" name="Straight Connector 491"/>
          <p:cNvCxnSpPr/>
          <p:nvPr/>
        </p:nvCxnSpPr>
        <p:spPr>
          <a:xfrm>
            <a:off x="5420759" y="3647404"/>
            <a:ext cx="347056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3" name="Straight Connector 492"/>
          <p:cNvCxnSpPr/>
          <p:nvPr/>
        </p:nvCxnSpPr>
        <p:spPr>
          <a:xfrm rot="5400000">
            <a:off x="5595090" y="3474680"/>
            <a:ext cx="345449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4" name="Straight Connector 493"/>
          <p:cNvCxnSpPr/>
          <p:nvPr/>
        </p:nvCxnSpPr>
        <p:spPr>
          <a:xfrm rot="5400000">
            <a:off x="5942146" y="3474680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5" name="Straight Connector 494"/>
          <p:cNvCxnSpPr/>
          <p:nvPr/>
        </p:nvCxnSpPr>
        <p:spPr>
          <a:xfrm rot="5400000">
            <a:off x="5942146" y="3474680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6" name="Straight Connector 495"/>
          <p:cNvCxnSpPr/>
          <p:nvPr/>
        </p:nvCxnSpPr>
        <p:spPr>
          <a:xfrm rot="5400000">
            <a:off x="6289202" y="3474680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7" name="Straight Connector 496"/>
          <p:cNvCxnSpPr/>
          <p:nvPr/>
        </p:nvCxnSpPr>
        <p:spPr>
          <a:xfrm rot="5400000">
            <a:off x="6289202" y="3474680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8" name="Straight Connector 497"/>
          <p:cNvCxnSpPr/>
          <p:nvPr/>
        </p:nvCxnSpPr>
        <p:spPr>
          <a:xfrm>
            <a:off x="6461927" y="3301956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9" name="Straight Connector 498"/>
          <p:cNvCxnSpPr/>
          <p:nvPr/>
        </p:nvCxnSpPr>
        <p:spPr>
          <a:xfrm rot="5400000">
            <a:off x="6289202" y="3474680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0" name="Straight Connector 499"/>
          <p:cNvCxnSpPr/>
          <p:nvPr/>
        </p:nvCxnSpPr>
        <p:spPr>
          <a:xfrm rot="5400000">
            <a:off x="6636258" y="3474680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1" name="Straight Connector 500"/>
          <p:cNvCxnSpPr/>
          <p:nvPr/>
        </p:nvCxnSpPr>
        <p:spPr>
          <a:xfrm>
            <a:off x="6461927" y="3647404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2" name="Straight Connector 501"/>
          <p:cNvCxnSpPr/>
          <p:nvPr/>
        </p:nvCxnSpPr>
        <p:spPr>
          <a:xfrm rot="5400000">
            <a:off x="6636258" y="3474680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3" name="Straight Connector 502"/>
          <p:cNvCxnSpPr/>
          <p:nvPr/>
        </p:nvCxnSpPr>
        <p:spPr>
          <a:xfrm rot="5400000">
            <a:off x="6636258" y="3474680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4" name="Straight Connector 503"/>
          <p:cNvCxnSpPr/>
          <p:nvPr/>
        </p:nvCxnSpPr>
        <p:spPr>
          <a:xfrm rot="5400000">
            <a:off x="6983314" y="3474680"/>
            <a:ext cx="345449" cy="0"/>
          </a:xfrm>
          <a:prstGeom prst="line">
            <a:avLst/>
          </a:prstGeom>
          <a:ln w="38100">
            <a:solidFill>
              <a:srgbClr val="FFFF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5" name="Straight Connector 504"/>
          <p:cNvCxnSpPr/>
          <p:nvPr/>
        </p:nvCxnSpPr>
        <p:spPr>
          <a:xfrm rot="5400000">
            <a:off x="6983314" y="3474680"/>
            <a:ext cx="345449" cy="0"/>
          </a:xfrm>
          <a:prstGeom prst="line">
            <a:avLst/>
          </a:prstGeom>
          <a:ln w="38100">
            <a:solidFill>
              <a:srgbClr val="FFFF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6" name="Straight Connector 505"/>
          <p:cNvCxnSpPr/>
          <p:nvPr/>
        </p:nvCxnSpPr>
        <p:spPr>
          <a:xfrm rot="5400000">
            <a:off x="6983314" y="3474680"/>
            <a:ext cx="345449" cy="0"/>
          </a:xfrm>
          <a:prstGeom prst="line">
            <a:avLst/>
          </a:prstGeom>
          <a:ln w="38100">
            <a:solidFill>
              <a:srgbClr val="FFFF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7" name="Straight Connector 506"/>
          <p:cNvCxnSpPr/>
          <p:nvPr/>
        </p:nvCxnSpPr>
        <p:spPr>
          <a:xfrm>
            <a:off x="7156039" y="3301956"/>
            <a:ext cx="347056" cy="0"/>
          </a:xfrm>
          <a:prstGeom prst="line">
            <a:avLst/>
          </a:prstGeom>
          <a:ln w="38100">
            <a:solidFill>
              <a:srgbClr val="FFFF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8" name="Straight Connector 507"/>
          <p:cNvCxnSpPr/>
          <p:nvPr/>
        </p:nvCxnSpPr>
        <p:spPr>
          <a:xfrm rot="5400000">
            <a:off x="6983314" y="3474680"/>
            <a:ext cx="345449" cy="0"/>
          </a:xfrm>
          <a:prstGeom prst="line">
            <a:avLst/>
          </a:prstGeom>
          <a:ln w="38100">
            <a:solidFill>
              <a:srgbClr val="FFFF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9" name="Straight Connector 508"/>
          <p:cNvCxnSpPr/>
          <p:nvPr/>
        </p:nvCxnSpPr>
        <p:spPr>
          <a:xfrm>
            <a:off x="7156039" y="3647404"/>
            <a:ext cx="347056" cy="0"/>
          </a:xfrm>
          <a:prstGeom prst="line">
            <a:avLst/>
          </a:prstGeom>
          <a:ln w="38100">
            <a:solidFill>
              <a:srgbClr val="FFFF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0" name="Straight Connector 509"/>
          <p:cNvCxnSpPr/>
          <p:nvPr/>
        </p:nvCxnSpPr>
        <p:spPr>
          <a:xfrm>
            <a:off x="5420759" y="3647404"/>
            <a:ext cx="347056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1" name="Straight Connector 510"/>
          <p:cNvCxnSpPr/>
          <p:nvPr/>
        </p:nvCxnSpPr>
        <p:spPr>
          <a:xfrm>
            <a:off x="5420759" y="3992853"/>
            <a:ext cx="347056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" name="Straight Connector 511"/>
          <p:cNvCxnSpPr/>
          <p:nvPr/>
        </p:nvCxnSpPr>
        <p:spPr>
          <a:xfrm>
            <a:off x="6114871" y="3992853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" name="Straight Connector 512"/>
          <p:cNvCxnSpPr/>
          <p:nvPr/>
        </p:nvCxnSpPr>
        <p:spPr>
          <a:xfrm>
            <a:off x="6461927" y="3647404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" name="Straight Connector 513"/>
          <p:cNvCxnSpPr/>
          <p:nvPr/>
        </p:nvCxnSpPr>
        <p:spPr>
          <a:xfrm rot="5400000">
            <a:off x="6983314" y="3820129"/>
            <a:ext cx="345449" cy="0"/>
          </a:xfrm>
          <a:prstGeom prst="line">
            <a:avLst/>
          </a:prstGeom>
          <a:ln w="38100">
            <a:solidFill>
              <a:srgbClr val="FFFF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5" name="Straight Connector 514"/>
          <p:cNvCxnSpPr/>
          <p:nvPr/>
        </p:nvCxnSpPr>
        <p:spPr>
          <a:xfrm>
            <a:off x="7156039" y="3647404"/>
            <a:ext cx="347056" cy="0"/>
          </a:xfrm>
          <a:prstGeom prst="line">
            <a:avLst/>
          </a:prstGeom>
          <a:ln w="38100">
            <a:solidFill>
              <a:srgbClr val="FFFF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6" name="Straight Connector 515"/>
          <p:cNvCxnSpPr/>
          <p:nvPr/>
        </p:nvCxnSpPr>
        <p:spPr>
          <a:xfrm>
            <a:off x="7156039" y="3992853"/>
            <a:ext cx="347056" cy="0"/>
          </a:xfrm>
          <a:prstGeom prst="line">
            <a:avLst/>
          </a:prstGeom>
          <a:ln w="38100">
            <a:solidFill>
              <a:srgbClr val="FFFF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7" name="Straight Connector 516"/>
          <p:cNvCxnSpPr/>
          <p:nvPr/>
        </p:nvCxnSpPr>
        <p:spPr>
          <a:xfrm>
            <a:off x="5420759" y="3992853"/>
            <a:ext cx="347056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8" name="Straight Connector 517"/>
          <p:cNvCxnSpPr/>
          <p:nvPr/>
        </p:nvCxnSpPr>
        <p:spPr>
          <a:xfrm>
            <a:off x="6461927" y="3992853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9" name="Straight Connector 518"/>
          <p:cNvCxnSpPr/>
          <p:nvPr/>
        </p:nvCxnSpPr>
        <p:spPr>
          <a:xfrm>
            <a:off x="7156039" y="3992853"/>
            <a:ext cx="347056" cy="0"/>
          </a:xfrm>
          <a:prstGeom prst="line">
            <a:avLst/>
          </a:prstGeom>
          <a:ln w="38100">
            <a:solidFill>
              <a:srgbClr val="FFFF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0" name="Straight Connector 519"/>
          <p:cNvCxnSpPr/>
          <p:nvPr/>
        </p:nvCxnSpPr>
        <p:spPr>
          <a:xfrm>
            <a:off x="5420759" y="3992853"/>
            <a:ext cx="347056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1" name="Straight Connector 520"/>
          <p:cNvCxnSpPr/>
          <p:nvPr/>
        </p:nvCxnSpPr>
        <p:spPr>
          <a:xfrm>
            <a:off x="5420759" y="4338302"/>
            <a:ext cx="347056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2" name="Straight Connector 521"/>
          <p:cNvCxnSpPr/>
          <p:nvPr/>
        </p:nvCxnSpPr>
        <p:spPr>
          <a:xfrm>
            <a:off x="7156039" y="3992853"/>
            <a:ext cx="347056" cy="0"/>
          </a:xfrm>
          <a:prstGeom prst="line">
            <a:avLst/>
          </a:prstGeom>
          <a:ln w="38100">
            <a:solidFill>
              <a:srgbClr val="FFFF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3" name="Straight Connector 522"/>
          <p:cNvCxnSpPr/>
          <p:nvPr/>
        </p:nvCxnSpPr>
        <p:spPr>
          <a:xfrm>
            <a:off x="7156039" y="4338302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4" name="Straight Connector 523"/>
          <p:cNvCxnSpPr/>
          <p:nvPr/>
        </p:nvCxnSpPr>
        <p:spPr>
          <a:xfrm>
            <a:off x="5420759" y="4334533"/>
            <a:ext cx="347056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5" name="Straight Connector 524"/>
          <p:cNvCxnSpPr/>
          <p:nvPr/>
        </p:nvCxnSpPr>
        <p:spPr>
          <a:xfrm>
            <a:off x="7156039" y="4334533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6" name="Straight Connector 525"/>
          <p:cNvCxnSpPr/>
          <p:nvPr/>
        </p:nvCxnSpPr>
        <p:spPr>
          <a:xfrm>
            <a:off x="5420759" y="4334533"/>
            <a:ext cx="347056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7" name="Straight Connector 526"/>
          <p:cNvCxnSpPr/>
          <p:nvPr/>
        </p:nvCxnSpPr>
        <p:spPr>
          <a:xfrm rot="5400000">
            <a:off x="5248034" y="4507258"/>
            <a:ext cx="345449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8" name="Straight Connector 527"/>
          <p:cNvCxnSpPr/>
          <p:nvPr/>
        </p:nvCxnSpPr>
        <p:spPr>
          <a:xfrm rot="5400000">
            <a:off x="5595090" y="4507258"/>
            <a:ext cx="345449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9" name="Straight Connector 528"/>
          <p:cNvCxnSpPr/>
          <p:nvPr/>
        </p:nvCxnSpPr>
        <p:spPr>
          <a:xfrm>
            <a:off x="5420759" y="4679982"/>
            <a:ext cx="347056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0" name="Straight Connector 529"/>
          <p:cNvCxnSpPr/>
          <p:nvPr/>
        </p:nvCxnSpPr>
        <p:spPr>
          <a:xfrm rot="5400000">
            <a:off x="5595090" y="4507258"/>
            <a:ext cx="345449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1" name="Straight Connector 530"/>
          <p:cNvCxnSpPr/>
          <p:nvPr/>
        </p:nvCxnSpPr>
        <p:spPr>
          <a:xfrm rot="5400000">
            <a:off x="6983314" y="4507258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2" name="Straight Connector 531"/>
          <p:cNvCxnSpPr/>
          <p:nvPr/>
        </p:nvCxnSpPr>
        <p:spPr>
          <a:xfrm rot="5400000">
            <a:off x="6983314" y="4507258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3" name="Straight Connector 532"/>
          <p:cNvCxnSpPr/>
          <p:nvPr/>
        </p:nvCxnSpPr>
        <p:spPr>
          <a:xfrm rot="5400000">
            <a:off x="6983314" y="4507258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4" name="Straight Connector 533"/>
          <p:cNvCxnSpPr/>
          <p:nvPr/>
        </p:nvCxnSpPr>
        <p:spPr>
          <a:xfrm>
            <a:off x="7156039" y="4334533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5" name="Straight Connector 534"/>
          <p:cNvCxnSpPr/>
          <p:nvPr/>
        </p:nvCxnSpPr>
        <p:spPr>
          <a:xfrm rot="5400000">
            <a:off x="6983314" y="4507258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6" name="Straight Connector 535"/>
          <p:cNvCxnSpPr/>
          <p:nvPr/>
        </p:nvCxnSpPr>
        <p:spPr>
          <a:xfrm>
            <a:off x="7156039" y="4679982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7" name="Straight Connector 536"/>
          <p:cNvCxnSpPr/>
          <p:nvPr/>
        </p:nvCxnSpPr>
        <p:spPr>
          <a:xfrm>
            <a:off x="5420759" y="4686263"/>
            <a:ext cx="347056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8" name="Straight Connector 537"/>
          <p:cNvCxnSpPr/>
          <p:nvPr/>
        </p:nvCxnSpPr>
        <p:spPr>
          <a:xfrm>
            <a:off x="7156039" y="4686263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9" name="Straight Connector 538"/>
          <p:cNvCxnSpPr/>
          <p:nvPr/>
        </p:nvCxnSpPr>
        <p:spPr>
          <a:xfrm>
            <a:off x="5420759" y="4686263"/>
            <a:ext cx="347056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0" name="Straight Connector 539"/>
          <p:cNvCxnSpPr/>
          <p:nvPr/>
        </p:nvCxnSpPr>
        <p:spPr>
          <a:xfrm>
            <a:off x="5420759" y="5031712"/>
            <a:ext cx="347056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1" name="Straight Connector 540"/>
          <p:cNvCxnSpPr/>
          <p:nvPr/>
        </p:nvCxnSpPr>
        <p:spPr>
          <a:xfrm>
            <a:off x="5767815" y="5031712"/>
            <a:ext cx="347056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2" name="Straight Connector 541"/>
          <p:cNvCxnSpPr/>
          <p:nvPr/>
        </p:nvCxnSpPr>
        <p:spPr>
          <a:xfrm>
            <a:off x="6461927" y="5031712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3" name="Straight Connector 542"/>
          <p:cNvCxnSpPr/>
          <p:nvPr/>
        </p:nvCxnSpPr>
        <p:spPr>
          <a:xfrm rot="5400000">
            <a:off x="6983314" y="4858988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4" name="Straight Connector 543"/>
          <p:cNvCxnSpPr/>
          <p:nvPr/>
        </p:nvCxnSpPr>
        <p:spPr>
          <a:xfrm>
            <a:off x="6808983" y="5031712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5" name="Straight Connector 544"/>
          <p:cNvCxnSpPr/>
          <p:nvPr/>
        </p:nvCxnSpPr>
        <p:spPr>
          <a:xfrm rot="5400000">
            <a:off x="6983314" y="4858988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6" name="Straight Connector 545"/>
          <p:cNvCxnSpPr/>
          <p:nvPr/>
        </p:nvCxnSpPr>
        <p:spPr>
          <a:xfrm rot="5400000">
            <a:off x="6983314" y="4858988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7" name="Straight Connector 546"/>
          <p:cNvCxnSpPr/>
          <p:nvPr/>
        </p:nvCxnSpPr>
        <p:spPr>
          <a:xfrm>
            <a:off x="7156039" y="4686263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8" name="Straight Connector 547"/>
          <p:cNvCxnSpPr/>
          <p:nvPr/>
        </p:nvCxnSpPr>
        <p:spPr>
          <a:xfrm rot="5400000">
            <a:off x="6983314" y="4858988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9" name="Straight Connector 548"/>
          <p:cNvCxnSpPr/>
          <p:nvPr/>
        </p:nvCxnSpPr>
        <p:spPr>
          <a:xfrm>
            <a:off x="7156039" y="5031712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0" name="Straight Connector 549"/>
          <p:cNvCxnSpPr/>
          <p:nvPr/>
        </p:nvCxnSpPr>
        <p:spPr>
          <a:xfrm>
            <a:off x="5420759" y="5031712"/>
            <a:ext cx="347056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1" name="Straight Connector 550"/>
          <p:cNvCxnSpPr/>
          <p:nvPr/>
        </p:nvCxnSpPr>
        <p:spPr>
          <a:xfrm>
            <a:off x="5767815" y="5031712"/>
            <a:ext cx="347056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2" name="Straight Connector 551"/>
          <p:cNvCxnSpPr/>
          <p:nvPr/>
        </p:nvCxnSpPr>
        <p:spPr>
          <a:xfrm>
            <a:off x="6461927" y="5031712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3" name="Straight Connector 552"/>
          <p:cNvCxnSpPr/>
          <p:nvPr/>
        </p:nvCxnSpPr>
        <p:spPr>
          <a:xfrm>
            <a:off x="6808983" y="5031712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4" name="Straight Connector 553"/>
          <p:cNvCxnSpPr/>
          <p:nvPr/>
        </p:nvCxnSpPr>
        <p:spPr>
          <a:xfrm>
            <a:off x="7156039" y="5031712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5" name="Straight Connector 554"/>
          <p:cNvCxnSpPr/>
          <p:nvPr/>
        </p:nvCxnSpPr>
        <p:spPr>
          <a:xfrm>
            <a:off x="5420759" y="5031712"/>
            <a:ext cx="347056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6" name="Straight Connector 555"/>
          <p:cNvCxnSpPr/>
          <p:nvPr/>
        </p:nvCxnSpPr>
        <p:spPr>
          <a:xfrm rot="5400000">
            <a:off x="5248034" y="5204436"/>
            <a:ext cx="345449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7" name="Straight Connector 556"/>
          <p:cNvCxnSpPr/>
          <p:nvPr/>
        </p:nvCxnSpPr>
        <p:spPr>
          <a:xfrm rot="5400000">
            <a:off x="5595090" y="5204436"/>
            <a:ext cx="345449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8" name="Straight Connector 557"/>
          <p:cNvCxnSpPr/>
          <p:nvPr/>
        </p:nvCxnSpPr>
        <p:spPr>
          <a:xfrm>
            <a:off x="5420759" y="5377161"/>
            <a:ext cx="347056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9" name="Straight Connector 558"/>
          <p:cNvCxnSpPr/>
          <p:nvPr/>
        </p:nvCxnSpPr>
        <p:spPr>
          <a:xfrm>
            <a:off x="5767815" y="5031712"/>
            <a:ext cx="347056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0" name="Straight Connector 559"/>
          <p:cNvCxnSpPr/>
          <p:nvPr/>
        </p:nvCxnSpPr>
        <p:spPr>
          <a:xfrm rot="5400000">
            <a:off x="5595090" y="5204436"/>
            <a:ext cx="345449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1" name="Straight Connector 560"/>
          <p:cNvCxnSpPr/>
          <p:nvPr/>
        </p:nvCxnSpPr>
        <p:spPr>
          <a:xfrm rot="5400000">
            <a:off x="5942146" y="5204436"/>
            <a:ext cx="345449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2" name="Straight Connector 561"/>
          <p:cNvCxnSpPr/>
          <p:nvPr/>
        </p:nvCxnSpPr>
        <p:spPr>
          <a:xfrm>
            <a:off x="5767815" y="5377161"/>
            <a:ext cx="347056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3" name="Straight Connector 562"/>
          <p:cNvCxnSpPr/>
          <p:nvPr/>
        </p:nvCxnSpPr>
        <p:spPr>
          <a:xfrm rot="5400000">
            <a:off x="5942146" y="5204436"/>
            <a:ext cx="345449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4" name="Straight Connector 563"/>
          <p:cNvCxnSpPr/>
          <p:nvPr/>
        </p:nvCxnSpPr>
        <p:spPr>
          <a:xfrm rot="5400000">
            <a:off x="6289202" y="5204436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5" name="Straight Connector 564"/>
          <p:cNvCxnSpPr/>
          <p:nvPr/>
        </p:nvCxnSpPr>
        <p:spPr>
          <a:xfrm rot="5400000">
            <a:off x="6289202" y="5204436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6" name="Straight Connector 565"/>
          <p:cNvCxnSpPr/>
          <p:nvPr/>
        </p:nvCxnSpPr>
        <p:spPr>
          <a:xfrm>
            <a:off x="6461927" y="5031712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7" name="Straight Connector 566"/>
          <p:cNvCxnSpPr/>
          <p:nvPr/>
        </p:nvCxnSpPr>
        <p:spPr>
          <a:xfrm rot="5400000">
            <a:off x="6289202" y="5204436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8" name="Straight Connector 567"/>
          <p:cNvCxnSpPr/>
          <p:nvPr/>
        </p:nvCxnSpPr>
        <p:spPr>
          <a:xfrm rot="5400000">
            <a:off x="6636258" y="5204436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9" name="Straight Connector 568"/>
          <p:cNvCxnSpPr/>
          <p:nvPr/>
        </p:nvCxnSpPr>
        <p:spPr>
          <a:xfrm>
            <a:off x="6461927" y="5377161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0" name="Straight Connector 569"/>
          <p:cNvCxnSpPr/>
          <p:nvPr/>
        </p:nvCxnSpPr>
        <p:spPr>
          <a:xfrm rot="5400000">
            <a:off x="6636258" y="5204436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1" name="Straight Connector 570"/>
          <p:cNvCxnSpPr/>
          <p:nvPr/>
        </p:nvCxnSpPr>
        <p:spPr>
          <a:xfrm>
            <a:off x="6808983" y="5031712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2" name="Straight Connector 571"/>
          <p:cNvCxnSpPr/>
          <p:nvPr/>
        </p:nvCxnSpPr>
        <p:spPr>
          <a:xfrm rot="5400000">
            <a:off x="6636258" y="5204436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3" name="Straight Connector 572"/>
          <p:cNvCxnSpPr/>
          <p:nvPr/>
        </p:nvCxnSpPr>
        <p:spPr>
          <a:xfrm rot="5400000">
            <a:off x="6983314" y="5204436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4" name="Straight Connector 573"/>
          <p:cNvCxnSpPr/>
          <p:nvPr/>
        </p:nvCxnSpPr>
        <p:spPr>
          <a:xfrm>
            <a:off x="6808983" y="5377161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5" name="Straight Connector 574"/>
          <p:cNvCxnSpPr/>
          <p:nvPr/>
        </p:nvCxnSpPr>
        <p:spPr>
          <a:xfrm rot="5400000">
            <a:off x="6983314" y="5204436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6" name="Straight Connector 575"/>
          <p:cNvCxnSpPr/>
          <p:nvPr/>
        </p:nvCxnSpPr>
        <p:spPr>
          <a:xfrm rot="5400000">
            <a:off x="6983314" y="5204436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7" name="Straight Connector 576"/>
          <p:cNvCxnSpPr/>
          <p:nvPr/>
        </p:nvCxnSpPr>
        <p:spPr>
          <a:xfrm>
            <a:off x="7156039" y="5031712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8" name="Straight Connector 577"/>
          <p:cNvCxnSpPr/>
          <p:nvPr/>
        </p:nvCxnSpPr>
        <p:spPr>
          <a:xfrm rot="5400000">
            <a:off x="7324060" y="4852707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9" name="Straight Connector 578"/>
          <p:cNvCxnSpPr/>
          <p:nvPr/>
        </p:nvCxnSpPr>
        <p:spPr>
          <a:xfrm>
            <a:off x="7156039" y="5377161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0" name="Straight Connector 579"/>
          <p:cNvCxnSpPr/>
          <p:nvPr/>
        </p:nvCxnSpPr>
        <p:spPr>
          <a:xfrm>
            <a:off x="7503095" y="5367111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1" name="Straight Connector 580"/>
          <p:cNvCxnSpPr/>
          <p:nvPr/>
        </p:nvCxnSpPr>
        <p:spPr>
          <a:xfrm rot="5400000">
            <a:off x="7330370" y="5539836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2" name="Straight Connector 581"/>
          <p:cNvCxnSpPr/>
          <p:nvPr/>
        </p:nvCxnSpPr>
        <p:spPr>
          <a:xfrm rot="5400000">
            <a:off x="7677427" y="5539836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3" name="Straight Connector 582"/>
          <p:cNvCxnSpPr/>
          <p:nvPr/>
        </p:nvCxnSpPr>
        <p:spPr>
          <a:xfrm>
            <a:off x="7503095" y="5712560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4" name="Straight Connector 583"/>
          <p:cNvCxnSpPr/>
          <p:nvPr/>
        </p:nvCxnSpPr>
        <p:spPr>
          <a:xfrm rot="5400000">
            <a:off x="7330370" y="3474680"/>
            <a:ext cx="345449" cy="0"/>
          </a:xfrm>
          <a:prstGeom prst="line">
            <a:avLst/>
          </a:prstGeom>
          <a:ln w="38100">
            <a:solidFill>
              <a:srgbClr val="FFFF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5" name="Straight Connector 584"/>
          <p:cNvCxnSpPr/>
          <p:nvPr/>
        </p:nvCxnSpPr>
        <p:spPr>
          <a:xfrm rot="5400000">
            <a:off x="7330370" y="3820129"/>
            <a:ext cx="345449" cy="0"/>
          </a:xfrm>
          <a:prstGeom prst="line">
            <a:avLst/>
          </a:prstGeom>
          <a:ln w="38100">
            <a:solidFill>
              <a:srgbClr val="FFFF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6" name="Straight Connector 585"/>
          <p:cNvCxnSpPr/>
          <p:nvPr/>
        </p:nvCxnSpPr>
        <p:spPr>
          <a:xfrm>
            <a:off x="6114872" y="3992853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7" name="Straight Connector 586"/>
          <p:cNvCxnSpPr/>
          <p:nvPr/>
        </p:nvCxnSpPr>
        <p:spPr>
          <a:xfrm rot="5400000">
            <a:off x="7335419" y="5204436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8" name="Straight Connector 587"/>
          <p:cNvCxnSpPr/>
          <p:nvPr/>
        </p:nvCxnSpPr>
        <p:spPr>
          <a:xfrm rot="5400000">
            <a:off x="7335419" y="4507258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9" name="TextBox 588"/>
          <p:cNvSpPr txBox="1"/>
          <p:nvPr/>
        </p:nvSpPr>
        <p:spPr>
          <a:xfrm>
            <a:off x="4948790" y="2575489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590" name="TextBox 589"/>
          <p:cNvSpPr txBox="1"/>
          <p:nvPr/>
        </p:nvSpPr>
        <p:spPr>
          <a:xfrm>
            <a:off x="5301156" y="2575489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</a:t>
            </a:r>
          </a:p>
        </p:txBody>
      </p:sp>
      <p:sp>
        <p:nvSpPr>
          <p:cNvPr id="591" name="TextBox 590"/>
          <p:cNvSpPr txBox="1"/>
          <p:nvPr/>
        </p:nvSpPr>
        <p:spPr>
          <a:xfrm>
            <a:off x="5648212" y="2575489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3</a:t>
            </a:r>
            <a:endParaRPr lang="en-US" sz="1600" dirty="0"/>
          </a:p>
        </p:txBody>
      </p:sp>
      <p:sp>
        <p:nvSpPr>
          <p:cNvPr id="592" name="TextBox 591"/>
          <p:cNvSpPr txBox="1"/>
          <p:nvPr/>
        </p:nvSpPr>
        <p:spPr>
          <a:xfrm>
            <a:off x="5995268" y="2575489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4</a:t>
            </a:r>
          </a:p>
        </p:txBody>
      </p:sp>
      <p:sp>
        <p:nvSpPr>
          <p:cNvPr id="593" name="TextBox 592"/>
          <p:cNvSpPr txBox="1"/>
          <p:nvPr/>
        </p:nvSpPr>
        <p:spPr>
          <a:xfrm>
            <a:off x="6342324" y="2575489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5</a:t>
            </a:r>
            <a:endParaRPr lang="en-US" sz="1600" dirty="0"/>
          </a:p>
        </p:txBody>
      </p:sp>
      <p:sp>
        <p:nvSpPr>
          <p:cNvPr id="594" name="TextBox 593"/>
          <p:cNvSpPr txBox="1"/>
          <p:nvPr/>
        </p:nvSpPr>
        <p:spPr>
          <a:xfrm>
            <a:off x="6743305" y="2575489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6</a:t>
            </a:r>
          </a:p>
        </p:txBody>
      </p:sp>
      <p:sp>
        <p:nvSpPr>
          <p:cNvPr id="595" name="TextBox 594"/>
          <p:cNvSpPr txBox="1"/>
          <p:nvPr/>
        </p:nvSpPr>
        <p:spPr>
          <a:xfrm>
            <a:off x="7036436" y="2575489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7</a:t>
            </a:r>
            <a:endParaRPr lang="en-US" sz="1600" dirty="0"/>
          </a:p>
        </p:txBody>
      </p:sp>
      <p:sp>
        <p:nvSpPr>
          <p:cNvPr id="596" name="TextBox 595"/>
          <p:cNvSpPr txBox="1"/>
          <p:nvPr/>
        </p:nvSpPr>
        <p:spPr>
          <a:xfrm>
            <a:off x="7377182" y="2575489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597" name="TextBox 596"/>
          <p:cNvSpPr txBox="1"/>
          <p:nvPr/>
        </p:nvSpPr>
        <p:spPr>
          <a:xfrm>
            <a:off x="7730548" y="2575489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9</a:t>
            </a:r>
            <a:endParaRPr lang="en-US" sz="1600" dirty="0"/>
          </a:p>
        </p:txBody>
      </p:sp>
      <p:sp>
        <p:nvSpPr>
          <p:cNvPr id="598" name="TextBox 597"/>
          <p:cNvSpPr txBox="1"/>
          <p:nvPr/>
        </p:nvSpPr>
        <p:spPr>
          <a:xfrm>
            <a:off x="4770417" y="2811953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599" name="TextBox 598"/>
          <p:cNvSpPr txBox="1"/>
          <p:nvPr/>
        </p:nvSpPr>
        <p:spPr>
          <a:xfrm>
            <a:off x="4770417" y="3157402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</a:t>
            </a:r>
          </a:p>
        </p:txBody>
      </p:sp>
      <p:sp>
        <p:nvSpPr>
          <p:cNvPr id="600" name="TextBox 599"/>
          <p:cNvSpPr txBox="1"/>
          <p:nvPr/>
        </p:nvSpPr>
        <p:spPr>
          <a:xfrm>
            <a:off x="4770417" y="3507876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3</a:t>
            </a:r>
            <a:endParaRPr lang="en-US" sz="1600" dirty="0"/>
          </a:p>
        </p:txBody>
      </p:sp>
      <p:sp>
        <p:nvSpPr>
          <p:cNvPr id="601" name="TextBox 600"/>
          <p:cNvSpPr txBox="1"/>
          <p:nvPr/>
        </p:nvSpPr>
        <p:spPr>
          <a:xfrm>
            <a:off x="4770417" y="3853324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4</a:t>
            </a:r>
          </a:p>
        </p:txBody>
      </p:sp>
      <p:sp>
        <p:nvSpPr>
          <p:cNvPr id="602" name="TextBox 601"/>
          <p:cNvSpPr txBox="1"/>
          <p:nvPr/>
        </p:nvSpPr>
        <p:spPr>
          <a:xfrm>
            <a:off x="4770417" y="4195005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5</a:t>
            </a:r>
            <a:endParaRPr lang="en-US" sz="1600" dirty="0"/>
          </a:p>
        </p:txBody>
      </p:sp>
      <p:sp>
        <p:nvSpPr>
          <p:cNvPr id="603" name="TextBox 602"/>
          <p:cNvSpPr txBox="1"/>
          <p:nvPr/>
        </p:nvSpPr>
        <p:spPr>
          <a:xfrm>
            <a:off x="4770417" y="4546734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6</a:t>
            </a:r>
          </a:p>
        </p:txBody>
      </p:sp>
      <p:sp>
        <p:nvSpPr>
          <p:cNvPr id="604" name="TextBox 603"/>
          <p:cNvSpPr txBox="1"/>
          <p:nvPr/>
        </p:nvSpPr>
        <p:spPr>
          <a:xfrm>
            <a:off x="4770417" y="4885902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7</a:t>
            </a:r>
            <a:endParaRPr lang="en-US" sz="1600" dirty="0"/>
          </a:p>
        </p:txBody>
      </p:sp>
      <p:sp>
        <p:nvSpPr>
          <p:cNvPr id="605" name="TextBox 604"/>
          <p:cNvSpPr txBox="1"/>
          <p:nvPr/>
        </p:nvSpPr>
        <p:spPr>
          <a:xfrm>
            <a:off x="4770417" y="5237632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606" name="TextBox 605"/>
          <p:cNvSpPr txBox="1"/>
          <p:nvPr/>
        </p:nvSpPr>
        <p:spPr>
          <a:xfrm>
            <a:off x="4770417" y="5573031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9</a:t>
            </a:r>
          </a:p>
        </p:txBody>
      </p:sp>
      <p:grpSp>
        <p:nvGrpSpPr>
          <p:cNvPr id="613" name="Group 612"/>
          <p:cNvGrpSpPr/>
          <p:nvPr/>
        </p:nvGrpSpPr>
        <p:grpSpPr>
          <a:xfrm>
            <a:off x="6461927" y="3934848"/>
            <a:ext cx="250222" cy="193766"/>
            <a:chOff x="7258050" y="2046822"/>
            <a:chExt cx="302165" cy="235078"/>
          </a:xfrm>
        </p:grpSpPr>
        <p:cxnSp>
          <p:nvCxnSpPr>
            <p:cNvPr id="614" name="Straight Connector 613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5" name="Rectangle 614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9" name="Group 628"/>
          <p:cNvGrpSpPr/>
          <p:nvPr/>
        </p:nvGrpSpPr>
        <p:grpSpPr>
          <a:xfrm>
            <a:off x="6461927" y="4279731"/>
            <a:ext cx="250222" cy="193766"/>
            <a:chOff x="7258050" y="2046822"/>
            <a:chExt cx="302165" cy="235078"/>
          </a:xfrm>
        </p:grpSpPr>
        <p:cxnSp>
          <p:nvCxnSpPr>
            <p:cNvPr id="630" name="Straight Connector 629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1" name="Rectangle 630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5" name="Group 634"/>
          <p:cNvGrpSpPr/>
          <p:nvPr/>
        </p:nvGrpSpPr>
        <p:grpSpPr>
          <a:xfrm>
            <a:off x="6810538" y="3938616"/>
            <a:ext cx="250222" cy="193766"/>
            <a:chOff x="7258050" y="2046822"/>
            <a:chExt cx="302165" cy="235078"/>
          </a:xfrm>
        </p:grpSpPr>
        <p:cxnSp>
          <p:nvCxnSpPr>
            <p:cNvPr id="636" name="Straight Connector 635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7" name="Rectangle 636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8" name="Group 637"/>
          <p:cNvGrpSpPr/>
          <p:nvPr/>
        </p:nvGrpSpPr>
        <p:grpSpPr>
          <a:xfrm>
            <a:off x="6810538" y="4280933"/>
            <a:ext cx="250222" cy="193766"/>
            <a:chOff x="7258050" y="2046822"/>
            <a:chExt cx="302165" cy="235078"/>
          </a:xfrm>
        </p:grpSpPr>
        <p:cxnSp>
          <p:nvCxnSpPr>
            <p:cNvPr id="639" name="Straight Connector 638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0" name="Rectangle 639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4" name="Group 643"/>
          <p:cNvGrpSpPr/>
          <p:nvPr/>
        </p:nvGrpSpPr>
        <p:grpSpPr>
          <a:xfrm>
            <a:off x="6102830" y="3924871"/>
            <a:ext cx="250222" cy="193766"/>
            <a:chOff x="7258050" y="2046822"/>
            <a:chExt cx="302165" cy="235078"/>
          </a:xfrm>
        </p:grpSpPr>
        <p:cxnSp>
          <p:nvCxnSpPr>
            <p:cNvPr id="645" name="Straight Connector 644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6" name="Rectangle 645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7" name="Group 646"/>
          <p:cNvGrpSpPr/>
          <p:nvPr/>
        </p:nvGrpSpPr>
        <p:grpSpPr>
          <a:xfrm>
            <a:off x="6109363" y="4269754"/>
            <a:ext cx="250222" cy="193766"/>
            <a:chOff x="7258050" y="2046822"/>
            <a:chExt cx="302165" cy="235078"/>
          </a:xfrm>
        </p:grpSpPr>
        <p:cxnSp>
          <p:nvCxnSpPr>
            <p:cNvPr id="648" name="Straight Connector 647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9" name="Rectangle 648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0" name="Group 649"/>
          <p:cNvGrpSpPr/>
          <p:nvPr/>
        </p:nvGrpSpPr>
        <p:grpSpPr>
          <a:xfrm>
            <a:off x="6102830" y="4620324"/>
            <a:ext cx="250222" cy="193766"/>
            <a:chOff x="7258050" y="2046822"/>
            <a:chExt cx="302165" cy="235078"/>
          </a:xfrm>
        </p:grpSpPr>
        <p:cxnSp>
          <p:nvCxnSpPr>
            <p:cNvPr id="651" name="Straight Connector 650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2" name="Rectangle 651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54" name="TextBox 653"/>
              <p:cNvSpPr txBox="1"/>
              <p:nvPr/>
            </p:nvSpPr>
            <p:spPr>
              <a:xfrm>
                <a:off x="5540362" y="2206157"/>
                <a:ext cx="2590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〉"/>
                            <m:ctrlP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</m:d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〈</m:t>
                        </m:r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|</m:t>
                        </m:r>
                      </m:e>
                      <m:sub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𝒂</m:t>
                        </m:r>
                      </m:sub>
                    </m:sSub>
                    <m:r>
                      <a:rPr lang="en-US" b="1" i="1">
                        <a:solidFill>
                          <a:schemeClr val="accent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b="1" dirty="0" smtClean="0">
                    <a:solidFill>
                      <a:schemeClr val="accent1"/>
                    </a:solidFill>
                    <a:latin typeface="Garamond" pitchFamily="18" charset="0"/>
                  </a:rPr>
                  <a:t> sector</a:t>
                </a:r>
                <a:endParaRPr lang="en-US" b="1" dirty="0">
                  <a:solidFill>
                    <a:schemeClr val="accent1"/>
                  </a:solidFill>
                  <a:latin typeface="Garamond" pitchFamily="18" charset="0"/>
                </a:endParaRPr>
              </a:p>
            </p:txBody>
          </p:sp>
        </mc:Choice>
        <mc:Fallback>
          <p:sp>
            <p:nvSpPr>
              <p:cNvPr id="654" name="TextBox 6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0362" y="2206157"/>
                <a:ext cx="2590800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6667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5" name="Straight Connector 654"/>
          <p:cNvCxnSpPr/>
          <p:nvPr/>
        </p:nvCxnSpPr>
        <p:spPr>
          <a:xfrm rot="5400000">
            <a:off x="5248034" y="3825503"/>
            <a:ext cx="345449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6" name="Straight Connector 655"/>
          <p:cNvCxnSpPr/>
          <p:nvPr/>
        </p:nvCxnSpPr>
        <p:spPr>
          <a:xfrm rot="5400000">
            <a:off x="5596124" y="3825504"/>
            <a:ext cx="345449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7" name="Straight Connector 656"/>
          <p:cNvCxnSpPr/>
          <p:nvPr/>
        </p:nvCxnSpPr>
        <p:spPr>
          <a:xfrm rot="5400000">
            <a:off x="5942147" y="3820129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8" name="Straight Connector 657"/>
          <p:cNvCxnSpPr/>
          <p:nvPr/>
        </p:nvCxnSpPr>
        <p:spPr>
          <a:xfrm rot="5400000">
            <a:off x="6289202" y="3810153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9" name="Straight Connector 658"/>
          <p:cNvCxnSpPr/>
          <p:nvPr/>
        </p:nvCxnSpPr>
        <p:spPr>
          <a:xfrm rot="5400000">
            <a:off x="6647964" y="3826521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0" name="Straight Connector 659"/>
          <p:cNvCxnSpPr/>
          <p:nvPr/>
        </p:nvCxnSpPr>
        <p:spPr>
          <a:xfrm rot="5400000">
            <a:off x="5239542" y="4846741"/>
            <a:ext cx="345449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1" name="Straight Connector 660"/>
          <p:cNvCxnSpPr/>
          <p:nvPr/>
        </p:nvCxnSpPr>
        <p:spPr>
          <a:xfrm rot="5400000">
            <a:off x="5596124" y="4846742"/>
            <a:ext cx="345449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2" name="Straight Connector 661"/>
          <p:cNvCxnSpPr/>
          <p:nvPr/>
        </p:nvCxnSpPr>
        <p:spPr>
          <a:xfrm rot="5400000">
            <a:off x="5930105" y="4846743"/>
            <a:ext cx="345449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3" name="Straight Connector 662"/>
          <p:cNvCxnSpPr/>
          <p:nvPr/>
        </p:nvCxnSpPr>
        <p:spPr>
          <a:xfrm rot="5400000">
            <a:off x="6289202" y="4858987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4" name="Straight Connector 663"/>
          <p:cNvCxnSpPr/>
          <p:nvPr/>
        </p:nvCxnSpPr>
        <p:spPr>
          <a:xfrm rot="5400000">
            <a:off x="6628914" y="4849012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048336" y="6335218"/>
            <a:ext cx="215463" cy="14841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Rectangle 321"/>
          <p:cNvSpPr/>
          <p:nvPr/>
        </p:nvSpPr>
        <p:spPr>
          <a:xfrm>
            <a:off x="1067386" y="6609706"/>
            <a:ext cx="215463" cy="14841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Rectangle 322"/>
          <p:cNvSpPr/>
          <p:nvPr/>
        </p:nvSpPr>
        <p:spPr>
          <a:xfrm>
            <a:off x="2782908" y="6313603"/>
            <a:ext cx="215463" cy="14841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Rectangle 323"/>
          <p:cNvSpPr/>
          <p:nvPr/>
        </p:nvSpPr>
        <p:spPr>
          <a:xfrm>
            <a:off x="2771036" y="6553793"/>
            <a:ext cx="215463" cy="14841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8" name="TextBox 417"/>
              <p:cNvSpPr txBox="1"/>
              <p:nvPr/>
            </p:nvSpPr>
            <p:spPr>
              <a:xfrm>
                <a:off x="1724307" y="6204551"/>
                <a:ext cx="149008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〉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〉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𝜓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  <m:d>
                        <m:dPr>
                          <m:begChr m:val="|"/>
                          <m:endChr m:val="〉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     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〉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〉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𝜓</m:t>
                              </m:r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𝑏</m:t>
                          </m:r>
                        </m:sub>
                      </m:sSub>
                      <m:d>
                        <m:dPr>
                          <m:begChr m:val="|"/>
                          <m:endChr m:val="〉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     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18" name="TextBox 4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4307" y="6204551"/>
                <a:ext cx="1490088" cy="646331"/>
              </a:xfrm>
              <a:prstGeom prst="rect">
                <a:avLst/>
              </a:prstGeom>
              <a:blipFill rotWithShape="1">
                <a:blip r:embed="rId5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1" name="TextBox 420"/>
              <p:cNvSpPr txBox="1"/>
              <p:nvPr/>
            </p:nvSpPr>
            <p:spPr>
              <a:xfrm>
                <a:off x="4390565" y="6138848"/>
                <a:ext cx="149008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〉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〉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𝜓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  <m:d>
                        <m:dPr>
                          <m:begChr m:val="|"/>
                          <m:endChr m:val="〉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     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〉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〉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𝜓</m:t>
                              </m:r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𝑏</m:t>
                          </m:r>
                        </m:sub>
                      </m:sSub>
                      <m:d>
                        <m:dPr>
                          <m:begChr m:val="|"/>
                          <m:endChr m:val="〉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     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21" name="TextBox 4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0565" y="6138848"/>
                <a:ext cx="1490088" cy="646331"/>
              </a:xfrm>
              <a:prstGeom prst="rect">
                <a:avLst/>
              </a:prstGeom>
              <a:blipFill rotWithShape="1">
                <a:blip r:embed="rId6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2" name="Rectangle 421"/>
          <p:cNvSpPr/>
          <p:nvPr/>
        </p:nvSpPr>
        <p:spPr>
          <a:xfrm>
            <a:off x="5438901" y="6269515"/>
            <a:ext cx="215463" cy="14841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3" name="Rectangle 422"/>
          <p:cNvSpPr/>
          <p:nvPr/>
        </p:nvSpPr>
        <p:spPr>
          <a:xfrm>
            <a:off x="5457951" y="6544003"/>
            <a:ext cx="215463" cy="14841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4" name="Rectangle 423"/>
          <p:cNvSpPr/>
          <p:nvPr/>
        </p:nvSpPr>
        <p:spPr>
          <a:xfrm>
            <a:off x="7173473" y="6247900"/>
            <a:ext cx="215463" cy="14841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5" name="Rectangle 424"/>
          <p:cNvSpPr/>
          <p:nvPr/>
        </p:nvSpPr>
        <p:spPr>
          <a:xfrm>
            <a:off x="7161601" y="6488090"/>
            <a:ext cx="215463" cy="14841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6" name="TextBox 425"/>
              <p:cNvSpPr txBox="1"/>
              <p:nvPr/>
            </p:nvSpPr>
            <p:spPr>
              <a:xfrm>
                <a:off x="6114872" y="6138848"/>
                <a:ext cx="149008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〉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〉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𝜓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  <m:d>
                        <m:dPr>
                          <m:begChr m:val="|"/>
                          <m:endChr m:val="〉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     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〉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〉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𝜓</m:t>
                              </m:r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𝑏</m:t>
                          </m:r>
                        </m:sub>
                      </m:sSub>
                      <m:d>
                        <m:dPr>
                          <m:begChr m:val="|"/>
                          <m:endChr m:val="〉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     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26" name="TextBox 4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4872" y="6138848"/>
                <a:ext cx="1490088" cy="646331"/>
              </a:xfrm>
              <a:prstGeom prst="rect">
                <a:avLst/>
              </a:prstGeom>
              <a:blipFill rotWithShape="1">
                <a:blip r:embed="rId7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7" name="TextBox 426"/>
          <p:cNvSpPr txBox="1"/>
          <p:nvPr/>
        </p:nvSpPr>
        <p:spPr>
          <a:xfrm>
            <a:off x="3157053" y="6460325"/>
            <a:ext cx="95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+ others</a:t>
            </a:r>
            <a:endParaRPr lang="en-US" dirty="0">
              <a:solidFill>
                <a:schemeClr val="accent1"/>
              </a:solidFill>
              <a:latin typeface="Garamond" pitchFamily="18" charset="0"/>
            </a:endParaRPr>
          </a:p>
        </p:txBody>
      </p:sp>
      <p:sp>
        <p:nvSpPr>
          <p:cNvPr id="428" name="TextBox 427"/>
          <p:cNvSpPr txBox="1"/>
          <p:nvPr/>
        </p:nvSpPr>
        <p:spPr>
          <a:xfrm>
            <a:off x="7730548" y="6433542"/>
            <a:ext cx="95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+ others</a:t>
            </a:r>
            <a:endParaRPr lang="en-US" dirty="0">
              <a:solidFill>
                <a:schemeClr val="accent1"/>
              </a:solidFill>
              <a:latin typeface="Garamond" pitchFamily="18" charset="0"/>
            </a:endParaRPr>
          </a:p>
        </p:txBody>
      </p:sp>
      <p:sp>
        <p:nvSpPr>
          <p:cNvPr id="325" name="TextBox 324"/>
          <p:cNvSpPr txBox="1"/>
          <p:nvPr/>
        </p:nvSpPr>
        <p:spPr>
          <a:xfrm>
            <a:off x="76200" y="5791200"/>
            <a:ext cx="2537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Zero energy ground states</a:t>
            </a:r>
            <a:endParaRPr lang="en-US" dirty="0">
              <a:solidFill>
                <a:schemeClr val="accent1"/>
              </a:solidFill>
              <a:latin typeface="Garamond" pitchFamily="18" charset="0"/>
            </a:endParaRPr>
          </a:p>
        </p:txBody>
      </p:sp>
      <p:sp>
        <p:nvSpPr>
          <p:cNvPr id="326" name="TextBox 325"/>
          <p:cNvSpPr txBox="1"/>
          <p:nvPr/>
        </p:nvSpPr>
        <p:spPr>
          <a:xfrm>
            <a:off x="4276541" y="5791200"/>
            <a:ext cx="2537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Zero energy ground states</a:t>
            </a:r>
            <a:endParaRPr lang="en-US" dirty="0">
              <a:solidFill>
                <a:schemeClr val="accent1"/>
              </a:solidFill>
              <a:latin typeface="Garamond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8" name="TextBox 327"/>
              <p:cNvSpPr txBox="1"/>
              <p:nvPr/>
            </p:nvSpPr>
            <p:spPr>
              <a:xfrm>
                <a:off x="-243903" y="872129"/>
                <a:ext cx="5322867" cy="615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1⊗1⊗</m:t>
                      </m:r>
                      <m:sSubSup>
                        <m:sSubSupPr>
                          <m:ctrlPr>
                            <a:rPr lang="en-US" sz="16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𝑐𝑙𝑜𝑐𝑘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9</m:t>
                          </m:r>
                        </m:sup>
                      </m:sSubSup>
                      <m:r>
                        <a:rPr lang="en-US" sz="1600" b="0" i="1" smtClean="0">
                          <a:latin typeface="Cambria Math"/>
                        </a:rPr>
                        <m:t>+1⊗</m:t>
                      </m:r>
                      <m:sSubSup>
                        <m:sSubSupPr>
                          <m:ctrlPr>
                            <a:rPr lang="en-US" sz="16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𝑐𝑙𝑜𝑐𝑘</m:t>
                          </m:r>
                        </m:sub>
                        <m:sup>
                          <m:r>
                            <a:rPr lang="en-US" sz="1600" i="1">
                              <a:latin typeface="Cambria Math"/>
                            </a:rPr>
                            <m:t>9</m:t>
                          </m:r>
                        </m:sup>
                      </m:sSubSup>
                      <m:r>
                        <a:rPr lang="en-US" sz="1600" b="0" i="1" smtClean="0">
                          <a:latin typeface="Cambria Math"/>
                        </a:rPr>
                        <m:t>⊗1+1⊗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𝑝𝑎𝑡𝑡𝑒𝑟𝑛</m:t>
                          </m:r>
                        </m:sub>
                      </m:sSub>
                    </m:oMath>
                  </m:oMathPara>
                </a14:m>
                <a:endParaRPr lang="en-US" sz="1600" b="0" i="1" dirty="0" smtClean="0">
                  <a:latin typeface="Cambria Math"/>
                </a:endParaRPr>
              </a:p>
              <a:p>
                <a:r>
                  <a:rPr lang="en-US" sz="1600" dirty="0" smtClean="0"/>
                  <a:t>	</a:t>
                </a:r>
                <a:endParaRPr lang="en-US" sz="1600" dirty="0"/>
              </a:p>
            </p:txBody>
          </p:sp>
        </mc:Choice>
        <mc:Fallback>
          <p:sp>
            <p:nvSpPr>
              <p:cNvPr id="328" name="TextBox 3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3903" y="872129"/>
                <a:ext cx="5322867" cy="6158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5" name="TextBox 414"/>
              <p:cNvSpPr txBox="1"/>
              <p:nvPr/>
            </p:nvSpPr>
            <p:spPr>
              <a:xfrm>
                <a:off x="179520" y="1226404"/>
                <a:ext cx="522636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/>
                        </a:rPr>
                        <m:t>+|0〉〈0|</m:t>
                      </m:r>
                      <m:r>
                        <a:rPr lang="en-US" sz="1600" i="1" baseline="-25000">
                          <a:latin typeface="Cambria Math"/>
                        </a:rPr>
                        <m:t>𝑎</m:t>
                      </m:r>
                      <m:r>
                        <a:rPr lang="en-US" sz="1600" i="1">
                          <a:latin typeface="Cambria Math"/>
                        </a:rPr>
                        <m:t>⊗</m:t>
                      </m:r>
                      <m:d>
                        <m:dPr>
                          <m:ctrlPr>
                            <a:rPr lang="en-US" sz="16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</a:rPr>
                                <m:t>34</m:t>
                              </m:r>
                            </m:sub>
                          </m:sSub>
                          <m:r>
                            <a:rPr lang="en-US" sz="16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</a:rPr>
                                <m:t>67</m:t>
                              </m:r>
                            </m:sub>
                          </m:sSub>
                        </m:e>
                      </m:d>
                      <m:r>
                        <a:rPr lang="en-US" sz="1600" i="1">
                          <a:latin typeface="Cambria Math"/>
                        </a:rPr>
                        <m:t>⊗1+|1〉〈1|</m:t>
                      </m:r>
                      <m:r>
                        <a:rPr lang="en-US" sz="1600" i="1" baseline="-25000">
                          <a:latin typeface="Cambria Math"/>
                        </a:rPr>
                        <m:t>𝑎</m:t>
                      </m:r>
                      <m:r>
                        <a:rPr lang="en-US" sz="1600" i="1">
                          <a:latin typeface="Cambria Math"/>
                        </a:rPr>
                        <m:t>⊗1⊗</m:t>
                      </m:r>
                      <m:d>
                        <m:dPr>
                          <m:ctrlPr>
                            <a:rPr lang="en-US" sz="16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</a:rPr>
                                <m:t>34</m:t>
                              </m:r>
                            </m:sub>
                          </m:sSub>
                          <m:r>
                            <a:rPr lang="en-US" sz="16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</a:rPr>
                                <m:t>67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415" name="TextBox 4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20" y="1226404"/>
                <a:ext cx="5226367" cy="338554"/>
              </a:xfrm>
              <a:prstGeom prst="rect">
                <a:avLst/>
              </a:prstGeom>
              <a:blipFill rotWithShape="1">
                <a:blip r:embed="rId9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7" name="TextBox 416"/>
          <p:cNvSpPr txBox="1"/>
          <p:nvPr/>
        </p:nvSpPr>
        <p:spPr>
          <a:xfrm>
            <a:off x="1981200" y="0"/>
            <a:ext cx="425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1F497D"/>
                </a:solidFill>
                <a:latin typeface="Garamond" pitchFamily="18" charset="0"/>
              </a:rPr>
              <a:t>Two clock registers: Example</a:t>
            </a:r>
            <a:endParaRPr lang="en-US" sz="2800" dirty="0">
              <a:solidFill>
                <a:srgbClr val="1F497D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11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81" name="TextBox 180"/>
              <p:cNvSpPr txBox="1"/>
              <p:nvPr/>
            </p:nvSpPr>
            <p:spPr>
              <a:xfrm>
                <a:off x="1044109" y="2177458"/>
                <a:ext cx="2590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〉"/>
                            <m:ctrlP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𝟎</m:t>
                            </m:r>
                          </m:e>
                        </m:d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〈</m:t>
                        </m:r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|</m:t>
                        </m:r>
                      </m:e>
                      <m:sub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𝒂</m:t>
                        </m:r>
                      </m:sub>
                    </m:sSub>
                    <m:r>
                      <a:rPr lang="en-US" b="1" i="1">
                        <a:solidFill>
                          <a:schemeClr val="accent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b="1" dirty="0" smtClean="0">
                    <a:solidFill>
                      <a:schemeClr val="accent1"/>
                    </a:solidFill>
                    <a:latin typeface="Garamond" pitchFamily="18" charset="0"/>
                  </a:rPr>
                  <a:t> sector</a:t>
                </a:r>
                <a:endParaRPr lang="en-US" b="1" dirty="0">
                  <a:solidFill>
                    <a:schemeClr val="accent1"/>
                  </a:solidFill>
                  <a:latin typeface="Garamond" pitchFamily="18" charset="0"/>
                </a:endParaRPr>
              </a:p>
            </p:txBody>
          </p:sp>
        </mc:Choice>
        <mc:Fallback>
          <p:sp>
            <p:nvSpPr>
              <p:cNvPr id="181" name="TextBox 1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109" y="2177458"/>
                <a:ext cx="2590800" cy="369332"/>
              </a:xfrm>
              <a:prstGeom prst="rect">
                <a:avLst/>
              </a:prstGeom>
              <a:blipFill rotWithShape="1">
                <a:blip r:embed="rId2"/>
                <a:stretch>
                  <a:fillRect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5" name="Straight Connector 184"/>
          <p:cNvCxnSpPr/>
          <p:nvPr/>
        </p:nvCxnSpPr>
        <p:spPr>
          <a:xfrm>
            <a:off x="455686" y="2941505"/>
            <a:ext cx="347056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 rot="5400000">
            <a:off x="282961" y="3114229"/>
            <a:ext cx="345449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 rot="5400000">
            <a:off x="630017" y="3114229"/>
            <a:ext cx="345449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>
            <a:off x="455686" y="3286954"/>
            <a:ext cx="347056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>
            <a:off x="802742" y="3291979"/>
            <a:ext cx="347056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 rot="5400000">
            <a:off x="630017" y="3464703"/>
            <a:ext cx="345449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 rot="5400000">
            <a:off x="977073" y="3464703"/>
            <a:ext cx="345449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>
            <a:off x="802742" y="3637427"/>
            <a:ext cx="347056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 rot="5400000">
            <a:off x="977073" y="3464703"/>
            <a:ext cx="345449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/>
          <p:nvPr/>
        </p:nvCxnSpPr>
        <p:spPr>
          <a:xfrm rot="5400000">
            <a:off x="1324129" y="3464703"/>
            <a:ext cx="345449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 rot="5400000">
            <a:off x="1324129" y="3464703"/>
            <a:ext cx="345449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 rot="5400000">
            <a:off x="1671185" y="3464703"/>
            <a:ext cx="345449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 rot="5400000">
            <a:off x="1671185" y="3464703"/>
            <a:ext cx="345449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>
            <a:off x="1843910" y="3291979"/>
            <a:ext cx="347056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/>
        </p:nvCxnSpPr>
        <p:spPr>
          <a:xfrm rot="5400000">
            <a:off x="1671185" y="3464703"/>
            <a:ext cx="345449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/>
          <p:nvPr/>
        </p:nvCxnSpPr>
        <p:spPr>
          <a:xfrm rot="5400000">
            <a:off x="2018241" y="3464703"/>
            <a:ext cx="345449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>
            <a:off x="1843910" y="3637427"/>
            <a:ext cx="347056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/>
          <p:nvPr/>
        </p:nvCxnSpPr>
        <p:spPr>
          <a:xfrm rot="5400000">
            <a:off x="2018241" y="3464703"/>
            <a:ext cx="345449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/>
          <p:nvPr/>
        </p:nvCxnSpPr>
        <p:spPr>
          <a:xfrm rot="5400000">
            <a:off x="2018241" y="3464703"/>
            <a:ext cx="345449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 rot="5400000">
            <a:off x="2365297" y="3464703"/>
            <a:ext cx="345449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/>
          <p:cNvCxnSpPr/>
          <p:nvPr/>
        </p:nvCxnSpPr>
        <p:spPr>
          <a:xfrm rot="5400000">
            <a:off x="2365297" y="3464703"/>
            <a:ext cx="345449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/>
          <p:nvPr/>
        </p:nvCxnSpPr>
        <p:spPr>
          <a:xfrm rot="5400000">
            <a:off x="2365297" y="3464703"/>
            <a:ext cx="345449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>
            <a:off x="2538022" y="3291979"/>
            <a:ext cx="347056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 rot="5400000">
            <a:off x="2365297" y="3464703"/>
            <a:ext cx="345449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>
            <a:off x="2538022" y="3637427"/>
            <a:ext cx="347056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>
            <a:off x="802742" y="3637427"/>
            <a:ext cx="347056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/>
          <p:nvPr/>
        </p:nvCxnSpPr>
        <p:spPr>
          <a:xfrm>
            <a:off x="802742" y="3982876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>
            <a:off x="1496854" y="3982876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>
            <a:off x="1843910" y="3637427"/>
            <a:ext cx="347056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 rot="5400000">
            <a:off x="2365297" y="3810152"/>
            <a:ext cx="345449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>
            <a:off x="2538022" y="3637427"/>
            <a:ext cx="347056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/>
          <p:nvPr/>
        </p:nvCxnSpPr>
        <p:spPr>
          <a:xfrm>
            <a:off x="2538022" y="3982876"/>
            <a:ext cx="347056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/>
          <p:nvPr/>
        </p:nvCxnSpPr>
        <p:spPr>
          <a:xfrm>
            <a:off x="802742" y="3982876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/>
          <p:nvPr/>
        </p:nvCxnSpPr>
        <p:spPr>
          <a:xfrm>
            <a:off x="1843910" y="3982876"/>
            <a:ext cx="0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Connector 287"/>
          <p:cNvCxnSpPr/>
          <p:nvPr/>
        </p:nvCxnSpPr>
        <p:spPr>
          <a:xfrm>
            <a:off x="2538022" y="3982876"/>
            <a:ext cx="347056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/>
          <p:nvPr/>
        </p:nvCxnSpPr>
        <p:spPr>
          <a:xfrm>
            <a:off x="802742" y="3982876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Connector 289"/>
          <p:cNvCxnSpPr/>
          <p:nvPr/>
        </p:nvCxnSpPr>
        <p:spPr>
          <a:xfrm>
            <a:off x="802742" y="4328325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/>
          <p:cNvCxnSpPr/>
          <p:nvPr/>
        </p:nvCxnSpPr>
        <p:spPr>
          <a:xfrm>
            <a:off x="2538022" y="3982876"/>
            <a:ext cx="347056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/>
          <p:nvPr/>
        </p:nvCxnSpPr>
        <p:spPr>
          <a:xfrm>
            <a:off x="2538022" y="4328325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/>
          <p:cNvCxnSpPr/>
          <p:nvPr/>
        </p:nvCxnSpPr>
        <p:spPr>
          <a:xfrm>
            <a:off x="802742" y="4324556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/>
          <p:nvPr/>
        </p:nvCxnSpPr>
        <p:spPr>
          <a:xfrm>
            <a:off x="2538022" y="4324556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/>
          <p:cNvCxnSpPr/>
          <p:nvPr/>
        </p:nvCxnSpPr>
        <p:spPr>
          <a:xfrm>
            <a:off x="802742" y="4324556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/>
          <p:nvPr/>
        </p:nvCxnSpPr>
        <p:spPr>
          <a:xfrm rot="5400000">
            <a:off x="630017" y="4497281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/>
          <p:cNvCxnSpPr/>
          <p:nvPr/>
        </p:nvCxnSpPr>
        <p:spPr>
          <a:xfrm rot="5400000">
            <a:off x="977073" y="4497281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/>
          <p:nvPr/>
        </p:nvCxnSpPr>
        <p:spPr>
          <a:xfrm>
            <a:off x="802742" y="4670005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/>
          <p:nvPr/>
        </p:nvCxnSpPr>
        <p:spPr>
          <a:xfrm rot="5400000">
            <a:off x="977073" y="4497281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/>
          <p:nvPr/>
        </p:nvCxnSpPr>
        <p:spPr>
          <a:xfrm rot="5400000">
            <a:off x="2365297" y="4497281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/>
        </p:nvCxnSpPr>
        <p:spPr>
          <a:xfrm rot="5400000">
            <a:off x="2365297" y="4497281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/>
          <p:nvPr/>
        </p:nvCxnSpPr>
        <p:spPr>
          <a:xfrm rot="5400000">
            <a:off x="2365297" y="4497281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/>
          <p:cNvCxnSpPr/>
          <p:nvPr/>
        </p:nvCxnSpPr>
        <p:spPr>
          <a:xfrm>
            <a:off x="2538022" y="4324556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338"/>
          <p:cNvCxnSpPr/>
          <p:nvPr/>
        </p:nvCxnSpPr>
        <p:spPr>
          <a:xfrm rot="5400000">
            <a:off x="2365297" y="4497281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/>
          <p:cNvCxnSpPr/>
          <p:nvPr/>
        </p:nvCxnSpPr>
        <p:spPr>
          <a:xfrm>
            <a:off x="2538022" y="4670005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/>
          <p:cNvCxnSpPr/>
          <p:nvPr/>
        </p:nvCxnSpPr>
        <p:spPr>
          <a:xfrm>
            <a:off x="802742" y="4676286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/>
          <p:cNvCxnSpPr/>
          <p:nvPr/>
        </p:nvCxnSpPr>
        <p:spPr>
          <a:xfrm>
            <a:off x="2538022" y="4676286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/>
          <p:cNvCxnSpPr/>
          <p:nvPr/>
        </p:nvCxnSpPr>
        <p:spPr>
          <a:xfrm>
            <a:off x="802742" y="4676286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/>
          <p:cNvCxnSpPr/>
          <p:nvPr/>
        </p:nvCxnSpPr>
        <p:spPr>
          <a:xfrm>
            <a:off x="802742" y="5021735"/>
            <a:ext cx="347056" cy="0"/>
          </a:xfrm>
          <a:prstGeom prst="line">
            <a:avLst/>
          </a:prstGeom>
          <a:ln w="38100">
            <a:solidFill>
              <a:srgbClr val="FFFF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Straight Connector 344"/>
          <p:cNvCxnSpPr/>
          <p:nvPr/>
        </p:nvCxnSpPr>
        <p:spPr>
          <a:xfrm>
            <a:off x="1149798" y="5021735"/>
            <a:ext cx="347056" cy="0"/>
          </a:xfrm>
          <a:prstGeom prst="line">
            <a:avLst/>
          </a:prstGeom>
          <a:ln w="38100">
            <a:solidFill>
              <a:srgbClr val="FFFF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Straight Connector 345"/>
          <p:cNvCxnSpPr/>
          <p:nvPr/>
        </p:nvCxnSpPr>
        <p:spPr>
          <a:xfrm>
            <a:off x="1843910" y="5021735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Straight Connector 346"/>
          <p:cNvCxnSpPr/>
          <p:nvPr/>
        </p:nvCxnSpPr>
        <p:spPr>
          <a:xfrm rot="5400000">
            <a:off x="2365297" y="4849011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Straight Connector 347"/>
          <p:cNvCxnSpPr/>
          <p:nvPr/>
        </p:nvCxnSpPr>
        <p:spPr>
          <a:xfrm>
            <a:off x="2190966" y="5021735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Straight Connector 348"/>
          <p:cNvCxnSpPr/>
          <p:nvPr/>
        </p:nvCxnSpPr>
        <p:spPr>
          <a:xfrm rot="5400000">
            <a:off x="2365297" y="4849011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Straight Connector 349"/>
          <p:cNvCxnSpPr/>
          <p:nvPr/>
        </p:nvCxnSpPr>
        <p:spPr>
          <a:xfrm rot="5400000">
            <a:off x="2365297" y="4849011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Straight Connector 350"/>
          <p:cNvCxnSpPr/>
          <p:nvPr/>
        </p:nvCxnSpPr>
        <p:spPr>
          <a:xfrm>
            <a:off x="2538022" y="4676286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Straight Connector 351"/>
          <p:cNvCxnSpPr/>
          <p:nvPr/>
        </p:nvCxnSpPr>
        <p:spPr>
          <a:xfrm rot="5400000">
            <a:off x="2365297" y="4849011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Straight Connector 352"/>
          <p:cNvCxnSpPr/>
          <p:nvPr/>
        </p:nvCxnSpPr>
        <p:spPr>
          <a:xfrm>
            <a:off x="2538022" y="5021735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Straight Connector 353"/>
          <p:cNvCxnSpPr/>
          <p:nvPr/>
        </p:nvCxnSpPr>
        <p:spPr>
          <a:xfrm>
            <a:off x="802742" y="5021735"/>
            <a:ext cx="347056" cy="0"/>
          </a:xfrm>
          <a:prstGeom prst="line">
            <a:avLst/>
          </a:prstGeom>
          <a:ln w="38100">
            <a:solidFill>
              <a:srgbClr val="FFFF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Straight Connector 354"/>
          <p:cNvCxnSpPr/>
          <p:nvPr/>
        </p:nvCxnSpPr>
        <p:spPr>
          <a:xfrm>
            <a:off x="1149798" y="5021735"/>
            <a:ext cx="347056" cy="0"/>
          </a:xfrm>
          <a:prstGeom prst="line">
            <a:avLst/>
          </a:prstGeom>
          <a:ln w="38100">
            <a:solidFill>
              <a:srgbClr val="FFFF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Straight Connector 355"/>
          <p:cNvCxnSpPr/>
          <p:nvPr/>
        </p:nvCxnSpPr>
        <p:spPr>
          <a:xfrm>
            <a:off x="1843910" y="5021735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Straight Connector 356"/>
          <p:cNvCxnSpPr/>
          <p:nvPr/>
        </p:nvCxnSpPr>
        <p:spPr>
          <a:xfrm>
            <a:off x="2190966" y="5021735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Straight Connector 357"/>
          <p:cNvCxnSpPr/>
          <p:nvPr/>
        </p:nvCxnSpPr>
        <p:spPr>
          <a:xfrm>
            <a:off x="2538022" y="5021735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Straight Connector 358"/>
          <p:cNvCxnSpPr/>
          <p:nvPr/>
        </p:nvCxnSpPr>
        <p:spPr>
          <a:xfrm>
            <a:off x="802742" y="5021735"/>
            <a:ext cx="347056" cy="0"/>
          </a:xfrm>
          <a:prstGeom prst="line">
            <a:avLst/>
          </a:prstGeom>
          <a:ln w="38100">
            <a:solidFill>
              <a:srgbClr val="FFFF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Straight Connector 359"/>
          <p:cNvCxnSpPr/>
          <p:nvPr/>
        </p:nvCxnSpPr>
        <p:spPr>
          <a:xfrm rot="5400000">
            <a:off x="630017" y="5194459"/>
            <a:ext cx="345449" cy="0"/>
          </a:xfrm>
          <a:prstGeom prst="line">
            <a:avLst/>
          </a:prstGeom>
          <a:ln w="38100">
            <a:solidFill>
              <a:srgbClr val="FFFF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Connector 360"/>
          <p:cNvCxnSpPr/>
          <p:nvPr/>
        </p:nvCxnSpPr>
        <p:spPr>
          <a:xfrm rot="5400000">
            <a:off x="977073" y="5194459"/>
            <a:ext cx="345449" cy="0"/>
          </a:xfrm>
          <a:prstGeom prst="line">
            <a:avLst/>
          </a:prstGeom>
          <a:ln w="38100">
            <a:solidFill>
              <a:srgbClr val="FFFF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Straight Connector 361"/>
          <p:cNvCxnSpPr/>
          <p:nvPr/>
        </p:nvCxnSpPr>
        <p:spPr>
          <a:xfrm>
            <a:off x="802742" y="5367184"/>
            <a:ext cx="347056" cy="0"/>
          </a:xfrm>
          <a:prstGeom prst="line">
            <a:avLst/>
          </a:prstGeom>
          <a:ln w="38100">
            <a:solidFill>
              <a:srgbClr val="FFFF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Straight Connector 362"/>
          <p:cNvCxnSpPr/>
          <p:nvPr/>
        </p:nvCxnSpPr>
        <p:spPr>
          <a:xfrm>
            <a:off x="1149798" y="5021735"/>
            <a:ext cx="347056" cy="0"/>
          </a:xfrm>
          <a:prstGeom prst="line">
            <a:avLst/>
          </a:prstGeom>
          <a:ln w="38100">
            <a:solidFill>
              <a:srgbClr val="FFFF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Straight Connector 363"/>
          <p:cNvCxnSpPr/>
          <p:nvPr/>
        </p:nvCxnSpPr>
        <p:spPr>
          <a:xfrm rot="5400000">
            <a:off x="977073" y="5194459"/>
            <a:ext cx="345449" cy="0"/>
          </a:xfrm>
          <a:prstGeom prst="line">
            <a:avLst/>
          </a:prstGeom>
          <a:ln w="38100">
            <a:solidFill>
              <a:srgbClr val="FFFF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Straight Connector 364"/>
          <p:cNvCxnSpPr/>
          <p:nvPr/>
        </p:nvCxnSpPr>
        <p:spPr>
          <a:xfrm rot="5400000">
            <a:off x="1324129" y="5194459"/>
            <a:ext cx="345449" cy="0"/>
          </a:xfrm>
          <a:prstGeom prst="line">
            <a:avLst/>
          </a:prstGeom>
          <a:ln w="38100">
            <a:solidFill>
              <a:srgbClr val="FFFF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6" name="Straight Connector 365"/>
          <p:cNvCxnSpPr/>
          <p:nvPr/>
        </p:nvCxnSpPr>
        <p:spPr>
          <a:xfrm>
            <a:off x="1149798" y="5367184"/>
            <a:ext cx="347056" cy="0"/>
          </a:xfrm>
          <a:prstGeom prst="line">
            <a:avLst/>
          </a:prstGeom>
          <a:ln w="38100">
            <a:solidFill>
              <a:srgbClr val="FFFF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Straight Connector 366"/>
          <p:cNvCxnSpPr/>
          <p:nvPr/>
        </p:nvCxnSpPr>
        <p:spPr>
          <a:xfrm rot="5400000">
            <a:off x="1324129" y="5194459"/>
            <a:ext cx="345449" cy="0"/>
          </a:xfrm>
          <a:prstGeom prst="line">
            <a:avLst/>
          </a:prstGeom>
          <a:ln w="38100">
            <a:solidFill>
              <a:srgbClr val="FFFF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" name="Straight Connector 367"/>
          <p:cNvCxnSpPr/>
          <p:nvPr/>
        </p:nvCxnSpPr>
        <p:spPr>
          <a:xfrm rot="5400000">
            <a:off x="1671185" y="5194459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" name="Straight Connector 368"/>
          <p:cNvCxnSpPr/>
          <p:nvPr/>
        </p:nvCxnSpPr>
        <p:spPr>
          <a:xfrm rot="5400000">
            <a:off x="1671185" y="5194459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" name="Straight Connector 369"/>
          <p:cNvCxnSpPr/>
          <p:nvPr/>
        </p:nvCxnSpPr>
        <p:spPr>
          <a:xfrm>
            <a:off x="1843910" y="5021735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Straight Connector 370"/>
          <p:cNvCxnSpPr/>
          <p:nvPr/>
        </p:nvCxnSpPr>
        <p:spPr>
          <a:xfrm rot="5400000">
            <a:off x="1671185" y="5194459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2" name="Straight Connector 371"/>
          <p:cNvCxnSpPr/>
          <p:nvPr/>
        </p:nvCxnSpPr>
        <p:spPr>
          <a:xfrm rot="5400000">
            <a:off x="2018241" y="5194459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3" name="Straight Connector 372"/>
          <p:cNvCxnSpPr/>
          <p:nvPr/>
        </p:nvCxnSpPr>
        <p:spPr>
          <a:xfrm>
            <a:off x="1843910" y="5367184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Straight Connector 373"/>
          <p:cNvCxnSpPr/>
          <p:nvPr/>
        </p:nvCxnSpPr>
        <p:spPr>
          <a:xfrm rot="5400000">
            <a:off x="2018241" y="5194459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5" name="Straight Connector 374"/>
          <p:cNvCxnSpPr/>
          <p:nvPr/>
        </p:nvCxnSpPr>
        <p:spPr>
          <a:xfrm>
            <a:off x="2190966" y="5021735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6" name="Straight Connector 375"/>
          <p:cNvCxnSpPr/>
          <p:nvPr/>
        </p:nvCxnSpPr>
        <p:spPr>
          <a:xfrm rot="5400000">
            <a:off x="2018241" y="5194459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7" name="Straight Connector 376"/>
          <p:cNvCxnSpPr/>
          <p:nvPr/>
        </p:nvCxnSpPr>
        <p:spPr>
          <a:xfrm rot="5400000">
            <a:off x="2365297" y="5194459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Straight Connector 377"/>
          <p:cNvCxnSpPr/>
          <p:nvPr/>
        </p:nvCxnSpPr>
        <p:spPr>
          <a:xfrm>
            <a:off x="2190966" y="5367184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9" name="Straight Connector 378"/>
          <p:cNvCxnSpPr/>
          <p:nvPr/>
        </p:nvCxnSpPr>
        <p:spPr>
          <a:xfrm rot="5400000">
            <a:off x="2365297" y="5194459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Straight Connector 379"/>
          <p:cNvCxnSpPr/>
          <p:nvPr/>
        </p:nvCxnSpPr>
        <p:spPr>
          <a:xfrm rot="5400000">
            <a:off x="2365297" y="5194459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1" name="Straight Connector 380"/>
          <p:cNvCxnSpPr/>
          <p:nvPr/>
        </p:nvCxnSpPr>
        <p:spPr>
          <a:xfrm>
            <a:off x="2538022" y="5021735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2" name="Straight Connector 381"/>
          <p:cNvCxnSpPr/>
          <p:nvPr/>
        </p:nvCxnSpPr>
        <p:spPr>
          <a:xfrm rot="5400000">
            <a:off x="2706043" y="4842730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Straight Connector 382"/>
          <p:cNvCxnSpPr/>
          <p:nvPr/>
        </p:nvCxnSpPr>
        <p:spPr>
          <a:xfrm>
            <a:off x="2538022" y="5367184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4" name="Straight Connector 383"/>
          <p:cNvCxnSpPr/>
          <p:nvPr/>
        </p:nvCxnSpPr>
        <p:spPr>
          <a:xfrm>
            <a:off x="2885078" y="5357134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5" name="Straight Connector 384"/>
          <p:cNvCxnSpPr/>
          <p:nvPr/>
        </p:nvCxnSpPr>
        <p:spPr>
          <a:xfrm rot="5400000">
            <a:off x="2712353" y="5529859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6" name="Straight Connector 385"/>
          <p:cNvCxnSpPr/>
          <p:nvPr/>
        </p:nvCxnSpPr>
        <p:spPr>
          <a:xfrm rot="5400000">
            <a:off x="3059410" y="5529859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7" name="Straight Connector 386"/>
          <p:cNvCxnSpPr/>
          <p:nvPr/>
        </p:nvCxnSpPr>
        <p:spPr>
          <a:xfrm>
            <a:off x="2885078" y="5702583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8" name="Straight Connector 387"/>
          <p:cNvCxnSpPr/>
          <p:nvPr/>
        </p:nvCxnSpPr>
        <p:spPr>
          <a:xfrm rot="5400000">
            <a:off x="2712353" y="3464703"/>
            <a:ext cx="345449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9" name="Straight Connector 388"/>
          <p:cNvCxnSpPr/>
          <p:nvPr/>
        </p:nvCxnSpPr>
        <p:spPr>
          <a:xfrm rot="5400000">
            <a:off x="2712353" y="3810152"/>
            <a:ext cx="345449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0" name="Straight Connector 389"/>
          <p:cNvCxnSpPr/>
          <p:nvPr/>
        </p:nvCxnSpPr>
        <p:spPr>
          <a:xfrm>
            <a:off x="1496855" y="3982876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1" name="Straight Connector 390"/>
          <p:cNvCxnSpPr/>
          <p:nvPr/>
        </p:nvCxnSpPr>
        <p:spPr>
          <a:xfrm rot="5400000">
            <a:off x="2717402" y="5194459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2" name="Straight Connector 391"/>
          <p:cNvCxnSpPr/>
          <p:nvPr/>
        </p:nvCxnSpPr>
        <p:spPr>
          <a:xfrm rot="5400000">
            <a:off x="2717402" y="4497281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3" name="TextBox 392"/>
          <p:cNvSpPr txBox="1"/>
          <p:nvPr/>
        </p:nvSpPr>
        <p:spPr>
          <a:xfrm>
            <a:off x="330773" y="2565512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394" name="TextBox 393"/>
          <p:cNvSpPr txBox="1"/>
          <p:nvPr/>
        </p:nvSpPr>
        <p:spPr>
          <a:xfrm>
            <a:off x="683139" y="2565512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</a:t>
            </a:r>
          </a:p>
        </p:txBody>
      </p:sp>
      <p:sp>
        <p:nvSpPr>
          <p:cNvPr id="395" name="TextBox 394"/>
          <p:cNvSpPr txBox="1"/>
          <p:nvPr/>
        </p:nvSpPr>
        <p:spPr>
          <a:xfrm>
            <a:off x="1030195" y="2565512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3</a:t>
            </a:r>
            <a:endParaRPr lang="en-US" sz="1600" dirty="0"/>
          </a:p>
        </p:txBody>
      </p:sp>
      <p:sp>
        <p:nvSpPr>
          <p:cNvPr id="396" name="TextBox 395"/>
          <p:cNvSpPr txBox="1"/>
          <p:nvPr/>
        </p:nvSpPr>
        <p:spPr>
          <a:xfrm>
            <a:off x="1377251" y="2565512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4</a:t>
            </a:r>
          </a:p>
        </p:txBody>
      </p:sp>
      <p:sp>
        <p:nvSpPr>
          <p:cNvPr id="397" name="TextBox 396"/>
          <p:cNvSpPr txBox="1"/>
          <p:nvPr/>
        </p:nvSpPr>
        <p:spPr>
          <a:xfrm>
            <a:off x="1724307" y="2565512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5</a:t>
            </a:r>
            <a:endParaRPr lang="en-US" sz="1600" dirty="0"/>
          </a:p>
        </p:txBody>
      </p:sp>
      <p:sp>
        <p:nvSpPr>
          <p:cNvPr id="398" name="TextBox 397"/>
          <p:cNvSpPr txBox="1"/>
          <p:nvPr/>
        </p:nvSpPr>
        <p:spPr>
          <a:xfrm>
            <a:off x="2125288" y="2565512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6</a:t>
            </a:r>
          </a:p>
        </p:txBody>
      </p:sp>
      <p:sp>
        <p:nvSpPr>
          <p:cNvPr id="399" name="TextBox 398"/>
          <p:cNvSpPr txBox="1"/>
          <p:nvPr/>
        </p:nvSpPr>
        <p:spPr>
          <a:xfrm>
            <a:off x="2418419" y="2565512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7</a:t>
            </a:r>
            <a:endParaRPr lang="en-US" sz="1600" dirty="0"/>
          </a:p>
        </p:txBody>
      </p:sp>
      <p:sp>
        <p:nvSpPr>
          <p:cNvPr id="400" name="TextBox 399"/>
          <p:cNvSpPr txBox="1"/>
          <p:nvPr/>
        </p:nvSpPr>
        <p:spPr>
          <a:xfrm>
            <a:off x="2759165" y="2565512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401" name="TextBox 400"/>
          <p:cNvSpPr txBox="1"/>
          <p:nvPr/>
        </p:nvSpPr>
        <p:spPr>
          <a:xfrm>
            <a:off x="3112531" y="2565512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9</a:t>
            </a:r>
            <a:endParaRPr lang="en-US" sz="1600" dirty="0"/>
          </a:p>
        </p:txBody>
      </p:sp>
      <p:sp>
        <p:nvSpPr>
          <p:cNvPr id="402" name="TextBox 401"/>
          <p:cNvSpPr txBox="1"/>
          <p:nvPr/>
        </p:nvSpPr>
        <p:spPr>
          <a:xfrm>
            <a:off x="152400" y="2801976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403" name="TextBox 402"/>
          <p:cNvSpPr txBox="1"/>
          <p:nvPr/>
        </p:nvSpPr>
        <p:spPr>
          <a:xfrm>
            <a:off x="152400" y="3147425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</a:t>
            </a:r>
          </a:p>
        </p:txBody>
      </p:sp>
      <p:sp>
        <p:nvSpPr>
          <p:cNvPr id="404" name="TextBox 403"/>
          <p:cNvSpPr txBox="1"/>
          <p:nvPr/>
        </p:nvSpPr>
        <p:spPr>
          <a:xfrm>
            <a:off x="152400" y="3497899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3</a:t>
            </a:r>
            <a:endParaRPr lang="en-US" sz="1600" dirty="0"/>
          </a:p>
        </p:txBody>
      </p:sp>
      <p:sp>
        <p:nvSpPr>
          <p:cNvPr id="405" name="TextBox 404"/>
          <p:cNvSpPr txBox="1"/>
          <p:nvPr/>
        </p:nvSpPr>
        <p:spPr>
          <a:xfrm>
            <a:off x="152400" y="3843347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4</a:t>
            </a:r>
          </a:p>
        </p:txBody>
      </p:sp>
      <p:sp>
        <p:nvSpPr>
          <p:cNvPr id="406" name="TextBox 405"/>
          <p:cNvSpPr txBox="1"/>
          <p:nvPr/>
        </p:nvSpPr>
        <p:spPr>
          <a:xfrm>
            <a:off x="152400" y="4185028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5</a:t>
            </a:r>
            <a:endParaRPr lang="en-US" sz="1600" dirty="0"/>
          </a:p>
        </p:txBody>
      </p:sp>
      <p:sp>
        <p:nvSpPr>
          <p:cNvPr id="407" name="TextBox 406"/>
          <p:cNvSpPr txBox="1"/>
          <p:nvPr/>
        </p:nvSpPr>
        <p:spPr>
          <a:xfrm>
            <a:off x="152400" y="4536757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6</a:t>
            </a:r>
          </a:p>
        </p:txBody>
      </p:sp>
      <p:sp>
        <p:nvSpPr>
          <p:cNvPr id="408" name="TextBox 407"/>
          <p:cNvSpPr txBox="1"/>
          <p:nvPr/>
        </p:nvSpPr>
        <p:spPr>
          <a:xfrm>
            <a:off x="152400" y="4875925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7</a:t>
            </a:r>
            <a:endParaRPr lang="en-US" sz="1600" dirty="0"/>
          </a:p>
        </p:txBody>
      </p:sp>
      <p:sp>
        <p:nvSpPr>
          <p:cNvPr id="409" name="TextBox 408"/>
          <p:cNvSpPr txBox="1"/>
          <p:nvPr/>
        </p:nvSpPr>
        <p:spPr>
          <a:xfrm>
            <a:off x="152400" y="5227655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410" name="TextBox 409"/>
          <p:cNvSpPr txBox="1"/>
          <p:nvPr/>
        </p:nvSpPr>
        <p:spPr>
          <a:xfrm>
            <a:off x="152400" y="5563054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9</a:t>
            </a:r>
          </a:p>
        </p:txBody>
      </p:sp>
      <p:grpSp>
        <p:nvGrpSpPr>
          <p:cNvPr id="412" name="Group 411"/>
          <p:cNvGrpSpPr/>
          <p:nvPr/>
        </p:nvGrpSpPr>
        <p:grpSpPr>
          <a:xfrm>
            <a:off x="1498406" y="4270320"/>
            <a:ext cx="236629" cy="193766"/>
            <a:chOff x="7258050" y="2048770"/>
            <a:chExt cx="285750" cy="235078"/>
          </a:xfrm>
        </p:grpSpPr>
        <p:cxnSp>
          <p:nvCxnSpPr>
            <p:cNvPr id="457" name="Straight Connector 456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8" name="Rectangle 457"/>
            <p:cNvSpPr/>
            <p:nvPr/>
          </p:nvSpPr>
          <p:spPr>
            <a:xfrm>
              <a:off x="7315200" y="2048770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3" name="Group 412"/>
          <p:cNvGrpSpPr/>
          <p:nvPr/>
        </p:nvGrpSpPr>
        <p:grpSpPr>
          <a:xfrm>
            <a:off x="1498406" y="4611996"/>
            <a:ext cx="236629" cy="189899"/>
            <a:chOff x="7258050" y="2048769"/>
            <a:chExt cx="285750" cy="230387"/>
          </a:xfrm>
        </p:grpSpPr>
        <p:cxnSp>
          <p:nvCxnSpPr>
            <p:cNvPr id="455" name="Straight Connector 454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6" name="Rectangle 455"/>
            <p:cNvSpPr/>
            <p:nvPr/>
          </p:nvSpPr>
          <p:spPr>
            <a:xfrm>
              <a:off x="7315200" y="2048769"/>
              <a:ext cx="228600" cy="2303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6" name="Group 415"/>
          <p:cNvGrpSpPr/>
          <p:nvPr/>
        </p:nvGrpSpPr>
        <p:grpSpPr>
          <a:xfrm>
            <a:off x="1843910" y="3924871"/>
            <a:ext cx="250222" cy="193766"/>
            <a:chOff x="7258050" y="2046822"/>
            <a:chExt cx="302165" cy="235078"/>
          </a:xfrm>
        </p:grpSpPr>
        <p:cxnSp>
          <p:nvCxnSpPr>
            <p:cNvPr id="449" name="Straight Connector 448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0" name="Rectangle 449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33" name="Straight Connector 432"/>
          <p:cNvCxnSpPr/>
          <p:nvPr/>
        </p:nvCxnSpPr>
        <p:spPr>
          <a:xfrm>
            <a:off x="1151350" y="3291979"/>
            <a:ext cx="347056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4" name="Straight Connector 433"/>
          <p:cNvCxnSpPr/>
          <p:nvPr/>
        </p:nvCxnSpPr>
        <p:spPr>
          <a:xfrm>
            <a:off x="1140884" y="3637427"/>
            <a:ext cx="347056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5" name="Straight Connector 434"/>
          <p:cNvCxnSpPr/>
          <p:nvPr/>
        </p:nvCxnSpPr>
        <p:spPr>
          <a:xfrm>
            <a:off x="1151350" y="3982876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6" name="Straight Connector 435"/>
          <p:cNvCxnSpPr/>
          <p:nvPr/>
        </p:nvCxnSpPr>
        <p:spPr>
          <a:xfrm>
            <a:off x="1140885" y="4676286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7" name="Straight Connector 436"/>
          <p:cNvCxnSpPr/>
          <p:nvPr/>
        </p:nvCxnSpPr>
        <p:spPr>
          <a:xfrm>
            <a:off x="1151350" y="4324556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8" name="Straight Connector 437"/>
          <p:cNvCxnSpPr/>
          <p:nvPr/>
        </p:nvCxnSpPr>
        <p:spPr>
          <a:xfrm>
            <a:off x="2195777" y="3286954"/>
            <a:ext cx="347056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9" name="Straight Connector 438"/>
          <p:cNvCxnSpPr/>
          <p:nvPr/>
        </p:nvCxnSpPr>
        <p:spPr>
          <a:xfrm>
            <a:off x="2195777" y="3633880"/>
            <a:ext cx="347056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0" name="Straight Connector 439"/>
          <p:cNvCxnSpPr/>
          <p:nvPr/>
        </p:nvCxnSpPr>
        <p:spPr>
          <a:xfrm>
            <a:off x="2178976" y="3982876"/>
            <a:ext cx="347056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1" name="Straight Connector 440"/>
          <p:cNvCxnSpPr/>
          <p:nvPr/>
        </p:nvCxnSpPr>
        <p:spPr>
          <a:xfrm>
            <a:off x="2195250" y="4328325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2" name="Straight Connector 441"/>
          <p:cNvCxnSpPr/>
          <p:nvPr/>
        </p:nvCxnSpPr>
        <p:spPr>
          <a:xfrm>
            <a:off x="2206397" y="4671482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167409" y="2244313"/>
            <a:ext cx="0" cy="4439599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9" name="Group 478"/>
          <p:cNvGrpSpPr/>
          <p:nvPr/>
        </p:nvGrpSpPr>
        <p:grpSpPr>
          <a:xfrm>
            <a:off x="1843910" y="4608129"/>
            <a:ext cx="250222" cy="193766"/>
            <a:chOff x="7258050" y="2046822"/>
            <a:chExt cx="302165" cy="235078"/>
          </a:xfrm>
        </p:grpSpPr>
        <p:cxnSp>
          <p:nvCxnSpPr>
            <p:cNvPr id="480" name="Straight Connector 479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1" name="Rectangle 480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2" name="Group 481"/>
          <p:cNvGrpSpPr/>
          <p:nvPr/>
        </p:nvGrpSpPr>
        <p:grpSpPr>
          <a:xfrm>
            <a:off x="1843910" y="4269754"/>
            <a:ext cx="250222" cy="193766"/>
            <a:chOff x="7258050" y="2046822"/>
            <a:chExt cx="302165" cy="235078"/>
          </a:xfrm>
        </p:grpSpPr>
        <p:cxnSp>
          <p:nvCxnSpPr>
            <p:cNvPr id="483" name="Straight Connector 482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4" name="Rectangle 483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85" name="Straight Connector 484"/>
          <p:cNvCxnSpPr/>
          <p:nvPr/>
        </p:nvCxnSpPr>
        <p:spPr>
          <a:xfrm>
            <a:off x="5073703" y="2951482"/>
            <a:ext cx="347056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6" name="Straight Connector 485"/>
          <p:cNvCxnSpPr/>
          <p:nvPr/>
        </p:nvCxnSpPr>
        <p:spPr>
          <a:xfrm rot="5400000">
            <a:off x="4900978" y="3124206"/>
            <a:ext cx="345449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7" name="Straight Connector 486"/>
          <p:cNvCxnSpPr/>
          <p:nvPr/>
        </p:nvCxnSpPr>
        <p:spPr>
          <a:xfrm rot="5400000">
            <a:off x="5248034" y="3124206"/>
            <a:ext cx="345449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8" name="Straight Connector 487"/>
          <p:cNvCxnSpPr/>
          <p:nvPr/>
        </p:nvCxnSpPr>
        <p:spPr>
          <a:xfrm>
            <a:off x="5073703" y="3296931"/>
            <a:ext cx="347056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9" name="Straight Connector 488"/>
          <p:cNvCxnSpPr/>
          <p:nvPr/>
        </p:nvCxnSpPr>
        <p:spPr>
          <a:xfrm>
            <a:off x="5420759" y="3301956"/>
            <a:ext cx="347056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0" name="Straight Connector 489"/>
          <p:cNvCxnSpPr/>
          <p:nvPr/>
        </p:nvCxnSpPr>
        <p:spPr>
          <a:xfrm rot="5400000">
            <a:off x="5248034" y="3474680"/>
            <a:ext cx="345449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1" name="Straight Connector 490"/>
          <p:cNvCxnSpPr/>
          <p:nvPr/>
        </p:nvCxnSpPr>
        <p:spPr>
          <a:xfrm rot="5400000">
            <a:off x="5595090" y="3474680"/>
            <a:ext cx="345449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2" name="Straight Connector 491"/>
          <p:cNvCxnSpPr/>
          <p:nvPr/>
        </p:nvCxnSpPr>
        <p:spPr>
          <a:xfrm>
            <a:off x="5420759" y="3647404"/>
            <a:ext cx="347056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3" name="Straight Connector 492"/>
          <p:cNvCxnSpPr/>
          <p:nvPr/>
        </p:nvCxnSpPr>
        <p:spPr>
          <a:xfrm rot="5400000">
            <a:off x="5595090" y="3474680"/>
            <a:ext cx="345449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4" name="Straight Connector 493"/>
          <p:cNvCxnSpPr/>
          <p:nvPr/>
        </p:nvCxnSpPr>
        <p:spPr>
          <a:xfrm rot="5400000">
            <a:off x="5942146" y="3474680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5" name="Straight Connector 494"/>
          <p:cNvCxnSpPr/>
          <p:nvPr/>
        </p:nvCxnSpPr>
        <p:spPr>
          <a:xfrm rot="5400000">
            <a:off x="5942146" y="3474680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6" name="Straight Connector 495"/>
          <p:cNvCxnSpPr/>
          <p:nvPr/>
        </p:nvCxnSpPr>
        <p:spPr>
          <a:xfrm rot="5400000">
            <a:off x="6289202" y="3474680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7" name="Straight Connector 496"/>
          <p:cNvCxnSpPr/>
          <p:nvPr/>
        </p:nvCxnSpPr>
        <p:spPr>
          <a:xfrm rot="5400000">
            <a:off x="6289202" y="3474680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8" name="Straight Connector 497"/>
          <p:cNvCxnSpPr/>
          <p:nvPr/>
        </p:nvCxnSpPr>
        <p:spPr>
          <a:xfrm>
            <a:off x="6461927" y="3301956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9" name="Straight Connector 498"/>
          <p:cNvCxnSpPr/>
          <p:nvPr/>
        </p:nvCxnSpPr>
        <p:spPr>
          <a:xfrm rot="5400000">
            <a:off x="6289202" y="3474680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0" name="Straight Connector 499"/>
          <p:cNvCxnSpPr/>
          <p:nvPr/>
        </p:nvCxnSpPr>
        <p:spPr>
          <a:xfrm rot="5400000">
            <a:off x="6636258" y="3474680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1" name="Straight Connector 500"/>
          <p:cNvCxnSpPr/>
          <p:nvPr/>
        </p:nvCxnSpPr>
        <p:spPr>
          <a:xfrm>
            <a:off x="6461927" y="3647404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2" name="Straight Connector 501"/>
          <p:cNvCxnSpPr/>
          <p:nvPr/>
        </p:nvCxnSpPr>
        <p:spPr>
          <a:xfrm rot="5400000">
            <a:off x="6636258" y="3474680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3" name="Straight Connector 502"/>
          <p:cNvCxnSpPr/>
          <p:nvPr/>
        </p:nvCxnSpPr>
        <p:spPr>
          <a:xfrm rot="5400000">
            <a:off x="6636258" y="3474680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4" name="Straight Connector 503"/>
          <p:cNvCxnSpPr/>
          <p:nvPr/>
        </p:nvCxnSpPr>
        <p:spPr>
          <a:xfrm rot="5400000">
            <a:off x="6983314" y="3474680"/>
            <a:ext cx="345449" cy="0"/>
          </a:xfrm>
          <a:prstGeom prst="line">
            <a:avLst/>
          </a:prstGeom>
          <a:ln w="38100">
            <a:solidFill>
              <a:srgbClr val="FFFF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5" name="Straight Connector 504"/>
          <p:cNvCxnSpPr/>
          <p:nvPr/>
        </p:nvCxnSpPr>
        <p:spPr>
          <a:xfrm rot="5400000">
            <a:off x="6983314" y="3474680"/>
            <a:ext cx="345449" cy="0"/>
          </a:xfrm>
          <a:prstGeom prst="line">
            <a:avLst/>
          </a:prstGeom>
          <a:ln w="38100">
            <a:solidFill>
              <a:srgbClr val="FFFF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6" name="Straight Connector 505"/>
          <p:cNvCxnSpPr/>
          <p:nvPr/>
        </p:nvCxnSpPr>
        <p:spPr>
          <a:xfrm rot="5400000">
            <a:off x="6983314" y="3474680"/>
            <a:ext cx="345449" cy="0"/>
          </a:xfrm>
          <a:prstGeom prst="line">
            <a:avLst/>
          </a:prstGeom>
          <a:ln w="38100">
            <a:solidFill>
              <a:srgbClr val="FFFF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7" name="Straight Connector 506"/>
          <p:cNvCxnSpPr/>
          <p:nvPr/>
        </p:nvCxnSpPr>
        <p:spPr>
          <a:xfrm>
            <a:off x="7156039" y="3301956"/>
            <a:ext cx="347056" cy="0"/>
          </a:xfrm>
          <a:prstGeom prst="line">
            <a:avLst/>
          </a:prstGeom>
          <a:ln w="38100">
            <a:solidFill>
              <a:srgbClr val="FFFF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8" name="Straight Connector 507"/>
          <p:cNvCxnSpPr/>
          <p:nvPr/>
        </p:nvCxnSpPr>
        <p:spPr>
          <a:xfrm rot="5400000">
            <a:off x="6983314" y="3474680"/>
            <a:ext cx="345449" cy="0"/>
          </a:xfrm>
          <a:prstGeom prst="line">
            <a:avLst/>
          </a:prstGeom>
          <a:ln w="38100">
            <a:solidFill>
              <a:srgbClr val="FFFF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9" name="Straight Connector 508"/>
          <p:cNvCxnSpPr/>
          <p:nvPr/>
        </p:nvCxnSpPr>
        <p:spPr>
          <a:xfrm>
            <a:off x="7156039" y="3647404"/>
            <a:ext cx="347056" cy="0"/>
          </a:xfrm>
          <a:prstGeom prst="line">
            <a:avLst/>
          </a:prstGeom>
          <a:ln w="38100">
            <a:solidFill>
              <a:srgbClr val="FFFF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0" name="Straight Connector 509"/>
          <p:cNvCxnSpPr/>
          <p:nvPr/>
        </p:nvCxnSpPr>
        <p:spPr>
          <a:xfrm>
            <a:off x="5420759" y="3647404"/>
            <a:ext cx="347056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1" name="Straight Connector 510"/>
          <p:cNvCxnSpPr/>
          <p:nvPr/>
        </p:nvCxnSpPr>
        <p:spPr>
          <a:xfrm>
            <a:off x="5420759" y="3992853"/>
            <a:ext cx="347056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" name="Straight Connector 511"/>
          <p:cNvCxnSpPr/>
          <p:nvPr/>
        </p:nvCxnSpPr>
        <p:spPr>
          <a:xfrm>
            <a:off x="6114871" y="3992853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" name="Straight Connector 512"/>
          <p:cNvCxnSpPr/>
          <p:nvPr/>
        </p:nvCxnSpPr>
        <p:spPr>
          <a:xfrm>
            <a:off x="6461927" y="3647404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" name="Straight Connector 513"/>
          <p:cNvCxnSpPr/>
          <p:nvPr/>
        </p:nvCxnSpPr>
        <p:spPr>
          <a:xfrm rot="5400000">
            <a:off x="6983314" y="3820129"/>
            <a:ext cx="345449" cy="0"/>
          </a:xfrm>
          <a:prstGeom prst="line">
            <a:avLst/>
          </a:prstGeom>
          <a:ln w="38100">
            <a:solidFill>
              <a:srgbClr val="FFFF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5" name="Straight Connector 514"/>
          <p:cNvCxnSpPr/>
          <p:nvPr/>
        </p:nvCxnSpPr>
        <p:spPr>
          <a:xfrm>
            <a:off x="7156039" y="3647404"/>
            <a:ext cx="347056" cy="0"/>
          </a:xfrm>
          <a:prstGeom prst="line">
            <a:avLst/>
          </a:prstGeom>
          <a:ln w="38100">
            <a:solidFill>
              <a:srgbClr val="FFFF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6" name="Straight Connector 515"/>
          <p:cNvCxnSpPr/>
          <p:nvPr/>
        </p:nvCxnSpPr>
        <p:spPr>
          <a:xfrm>
            <a:off x="7156039" y="3992853"/>
            <a:ext cx="347056" cy="0"/>
          </a:xfrm>
          <a:prstGeom prst="line">
            <a:avLst/>
          </a:prstGeom>
          <a:ln w="38100">
            <a:solidFill>
              <a:srgbClr val="FFFF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7" name="Straight Connector 516"/>
          <p:cNvCxnSpPr/>
          <p:nvPr/>
        </p:nvCxnSpPr>
        <p:spPr>
          <a:xfrm>
            <a:off x="5420759" y="3992853"/>
            <a:ext cx="347056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8" name="Straight Connector 517"/>
          <p:cNvCxnSpPr/>
          <p:nvPr/>
        </p:nvCxnSpPr>
        <p:spPr>
          <a:xfrm>
            <a:off x="6461927" y="3992853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9" name="Straight Connector 518"/>
          <p:cNvCxnSpPr/>
          <p:nvPr/>
        </p:nvCxnSpPr>
        <p:spPr>
          <a:xfrm>
            <a:off x="7156039" y="3992853"/>
            <a:ext cx="347056" cy="0"/>
          </a:xfrm>
          <a:prstGeom prst="line">
            <a:avLst/>
          </a:prstGeom>
          <a:ln w="38100">
            <a:solidFill>
              <a:srgbClr val="FFFF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0" name="Straight Connector 519"/>
          <p:cNvCxnSpPr/>
          <p:nvPr/>
        </p:nvCxnSpPr>
        <p:spPr>
          <a:xfrm>
            <a:off x="5420759" y="3992853"/>
            <a:ext cx="347056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1" name="Straight Connector 520"/>
          <p:cNvCxnSpPr/>
          <p:nvPr/>
        </p:nvCxnSpPr>
        <p:spPr>
          <a:xfrm>
            <a:off x="5420759" y="4338302"/>
            <a:ext cx="347056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2" name="Straight Connector 521"/>
          <p:cNvCxnSpPr/>
          <p:nvPr/>
        </p:nvCxnSpPr>
        <p:spPr>
          <a:xfrm>
            <a:off x="7156039" y="3992853"/>
            <a:ext cx="347056" cy="0"/>
          </a:xfrm>
          <a:prstGeom prst="line">
            <a:avLst/>
          </a:prstGeom>
          <a:ln w="38100">
            <a:solidFill>
              <a:srgbClr val="FFFF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3" name="Straight Connector 522"/>
          <p:cNvCxnSpPr/>
          <p:nvPr/>
        </p:nvCxnSpPr>
        <p:spPr>
          <a:xfrm>
            <a:off x="7156039" y="4338302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4" name="Straight Connector 523"/>
          <p:cNvCxnSpPr/>
          <p:nvPr/>
        </p:nvCxnSpPr>
        <p:spPr>
          <a:xfrm>
            <a:off x="5420759" y="4334533"/>
            <a:ext cx="347056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5" name="Straight Connector 524"/>
          <p:cNvCxnSpPr/>
          <p:nvPr/>
        </p:nvCxnSpPr>
        <p:spPr>
          <a:xfrm>
            <a:off x="7156039" y="4334533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6" name="Straight Connector 525"/>
          <p:cNvCxnSpPr/>
          <p:nvPr/>
        </p:nvCxnSpPr>
        <p:spPr>
          <a:xfrm>
            <a:off x="5420759" y="4334533"/>
            <a:ext cx="347056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7" name="Straight Connector 526"/>
          <p:cNvCxnSpPr/>
          <p:nvPr/>
        </p:nvCxnSpPr>
        <p:spPr>
          <a:xfrm rot="5400000">
            <a:off x="5248034" y="4507258"/>
            <a:ext cx="345449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8" name="Straight Connector 527"/>
          <p:cNvCxnSpPr/>
          <p:nvPr/>
        </p:nvCxnSpPr>
        <p:spPr>
          <a:xfrm rot="5400000">
            <a:off x="5595090" y="4507258"/>
            <a:ext cx="345449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9" name="Straight Connector 528"/>
          <p:cNvCxnSpPr/>
          <p:nvPr/>
        </p:nvCxnSpPr>
        <p:spPr>
          <a:xfrm>
            <a:off x="5420759" y="4679982"/>
            <a:ext cx="347056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0" name="Straight Connector 529"/>
          <p:cNvCxnSpPr/>
          <p:nvPr/>
        </p:nvCxnSpPr>
        <p:spPr>
          <a:xfrm rot="5400000">
            <a:off x="5595090" y="4507258"/>
            <a:ext cx="345449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1" name="Straight Connector 530"/>
          <p:cNvCxnSpPr/>
          <p:nvPr/>
        </p:nvCxnSpPr>
        <p:spPr>
          <a:xfrm rot="5400000">
            <a:off x="6983314" y="4507258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2" name="Straight Connector 531"/>
          <p:cNvCxnSpPr/>
          <p:nvPr/>
        </p:nvCxnSpPr>
        <p:spPr>
          <a:xfrm rot="5400000">
            <a:off x="6983314" y="4507258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3" name="Straight Connector 532"/>
          <p:cNvCxnSpPr/>
          <p:nvPr/>
        </p:nvCxnSpPr>
        <p:spPr>
          <a:xfrm rot="5400000">
            <a:off x="6983314" y="4507258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4" name="Straight Connector 533"/>
          <p:cNvCxnSpPr/>
          <p:nvPr/>
        </p:nvCxnSpPr>
        <p:spPr>
          <a:xfrm>
            <a:off x="7156039" y="4334533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5" name="Straight Connector 534"/>
          <p:cNvCxnSpPr/>
          <p:nvPr/>
        </p:nvCxnSpPr>
        <p:spPr>
          <a:xfrm rot="5400000">
            <a:off x="6983314" y="4507258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6" name="Straight Connector 535"/>
          <p:cNvCxnSpPr/>
          <p:nvPr/>
        </p:nvCxnSpPr>
        <p:spPr>
          <a:xfrm>
            <a:off x="7156039" y="4679982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7" name="Straight Connector 536"/>
          <p:cNvCxnSpPr/>
          <p:nvPr/>
        </p:nvCxnSpPr>
        <p:spPr>
          <a:xfrm>
            <a:off x="5420759" y="4686263"/>
            <a:ext cx="347056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8" name="Straight Connector 537"/>
          <p:cNvCxnSpPr/>
          <p:nvPr/>
        </p:nvCxnSpPr>
        <p:spPr>
          <a:xfrm>
            <a:off x="7156039" y="4686263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9" name="Straight Connector 538"/>
          <p:cNvCxnSpPr/>
          <p:nvPr/>
        </p:nvCxnSpPr>
        <p:spPr>
          <a:xfrm>
            <a:off x="5420759" y="4686263"/>
            <a:ext cx="347056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0" name="Straight Connector 539"/>
          <p:cNvCxnSpPr/>
          <p:nvPr/>
        </p:nvCxnSpPr>
        <p:spPr>
          <a:xfrm>
            <a:off x="5420759" y="5031712"/>
            <a:ext cx="347056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1" name="Straight Connector 540"/>
          <p:cNvCxnSpPr/>
          <p:nvPr/>
        </p:nvCxnSpPr>
        <p:spPr>
          <a:xfrm>
            <a:off x="5767815" y="5031712"/>
            <a:ext cx="347056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2" name="Straight Connector 541"/>
          <p:cNvCxnSpPr/>
          <p:nvPr/>
        </p:nvCxnSpPr>
        <p:spPr>
          <a:xfrm>
            <a:off x="6461927" y="5031712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3" name="Straight Connector 542"/>
          <p:cNvCxnSpPr/>
          <p:nvPr/>
        </p:nvCxnSpPr>
        <p:spPr>
          <a:xfrm rot="5400000">
            <a:off x="6983314" y="4858988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4" name="Straight Connector 543"/>
          <p:cNvCxnSpPr/>
          <p:nvPr/>
        </p:nvCxnSpPr>
        <p:spPr>
          <a:xfrm>
            <a:off x="6808983" y="5031712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5" name="Straight Connector 544"/>
          <p:cNvCxnSpPr/>
          <p:nvPr/>
        </p:nvCxnSpPr>
        <p:spPr>
          <a:xfrm rot="5400000">
            <a:off x="6983314" y="4858988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6" name="Straight Connector 545"/>
          <p:cNvCxnSpPr/>
          <p:nvPr/>
        </p:nvCxnSpPr>
        <p:spPr>
          <a:xfrm rot="5400000">
            <a:off x="6983314" y="4858988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7" name="Straight Connector 546"/>
          <p:cNvCxnSpPr/>
          <p:nvPr/>
        </p:nvCxnSpPr>
        <p:spPr>
          <a:xfrm>
            <a:off x="7156039" y="4686263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8" name="Straight Connector 547"/>
          <p:cNvCxnSpPr/>
          <p:nvPr/>
        </p:nvCxnSpPr>
        <p:spPr>
          <a:xfrm rot="5400000">
            <a:off x="6983314" y="4858988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9" name="Straight Connector 548"/>
          <p:cNvCxnSpPr/>
          <p:nvPr/>
        </p:nvCxnSpPr>
        <p:spPr>
          <a:xfrm>
            <a:off x="7156039" y="5031712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0" name="Straight Connector 549"/>
          <p:cNvCxnSpPr/>
          <p:nvPr/>
        </p:nvCxnSpPr>
        <p:spPr>
          <a:xfrm>
            <a:off x="5420759" y="5031712"/>
            <a:ext cx="347056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1" name="Straight Connector 550"/>
          <p:cNvCxnSpPr/>
          <p:nvPr/>
        </p:nvCxnSpPr>
        <p:spPr>
          <a:xfrm>
            <a:off x="5767815" y="5031712"/>
            <a:ext cx="347056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2" name="Straight Connector 551"/>
          <p:cNvCxnSpPr/>
          <p:nvPr/>
        </p:nvCxnSpPr>
        <p:spPr>
          <a:xfrm>
            <a:off x="6461927" y="5031712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3" name="Straight Connector 552"/>
          <p:cNvCxnSpPr/>
          <p:nvPr/>
        </p:nvCxnSpPr>
        <p:spPr>
          <a:xfrm>
            <a:off x="6808983" y="5031712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4" name="Straight Connector 553"/>
          <p:cNvCxnSpPr/>
          <p:nvPr/>
        </p:nvCxnSpPr>
        <p:spPr>
          <a:xfrm>
            <a:off x="7156039" y="5031712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5" name="Straight Connector 554"/>
          <p:cNvCxnSpPr/>
          <p:nvPr/>
        </p:nvCxnSpPr>
        <p:spPr>
          <a:xfrm>
            <a:off x="5420759" y="5031712"/>
            <a:ext cx="347056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6" name="Straight Connector 555"/>
          <p:cNvCxnSpPr/>
          <p:nvPr/>
        </p:nvCxnSpPr>
        <p:spPr>
          <a:xfrm rot="5400000">
            <a:off x="5248034" y="5204436"/>
            <a:ext cx="345449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7" name="Straight Connector 556"/>
          <p:cNvCxnSpPr/>
          <p:nvPr/>
        </p:nvCxnSpPr>
        <p:spPr>
          <a:xfrm rot="5400000">
            <a:off x="5595090" y="5204436"/>
            <a:ext cx="345449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8" name="Straight Connector 557"/>
          <p:cNvCxnSpPr/>
          <p:nvPr/>
        </p:nvCxnSpPr>
        <p:spPr>
          <a:xfrm>
            <a:off x="5420759" y="5377161"/>
            <a:ext cx="347056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9" name="Straight Connector 558"/>
          <p:cNvCxnSpPr/>
          <p:nvPr/>
        </p:nvCxnSpPr>
        <p:spPr>
          <a:xfrm>
            <a:off x="5767815" y="5031712"/>
            <a:ext cx="347056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0" name="Straight Connector 559"/>
          <p:cNvCxnSpPr/>
          <p:nvPr/>
        </p:nvCxnSpPr>
        <p:spPr>
          <a:xfrm rot="5400000">
            <a:off x="5595090" y="5204436"/>
            <a:ext cx="345449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1" name="Straight Connector 560"/>
          <p:cNvCxnSpPr/>
          <p:nvPr/>
        </p:nvCxnSpPr>
        <p:spPr>
          <a:xfrm rot="5400000">
            <a:off x="5942146" y="5204436"/>
            <a:ext cx="345449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2" name="Straight Connector 561"/>
          <p:cNvCxnSpPr/>
          <p:nvPr/>
        </p:nvCxnSpPr>
        <p:spPr>
          <a:xfrm>
            <a:off x="5767815" y="5377161"/>
            <a:ext cx="347056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3" name="Straight Connector 562"/>
          <p:cNvCxnSpPr/>
          <p:nvPr/>
        </p:nvCxnSpPr>
        <p:spPr>
          <a:xfrm rot="5400000">
            <a:off x="5942146" y="5204436"/>
            <a:ext cx="345449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4" name="Straight Connector 563"/>
          <p:cNvCxnSpPr/>
          <p:nvPr/>
        </p:nvCxnSpPr>
        <p:spPr>
          <a:xfrm rot="5400000">
            <a:off x="6289202" y="5204436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5" name="Straight Connector 564"/>
          <p:cNvCxnSpPr/>
          <p:nvPr/>
        </p:nvCxnSpPr>
        <p:spPr>
          <a:xfrm rot="5400000">
            <a:off x="6289202" y="5204436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6" name="Straight Connector 565"/>
          <p:cNvCxnSpPr/>
          <p:nvPr/>
        </p:nvCxnSpPr>
        <p:spPr>
          <a:xfrm>
            <a:off x="6461927" y="5031712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7" name="Straight Connector 566"/>
          <p:cNvCxnSpPr/>
          <p:nvPr/>
        </p:nvCxnSpPr>
        <p:spPr>
          <a:xfrm rot="5400000">
            <a:off x="6289202" y="5204436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8" name="Straight Connector 567"/>
          <p:cNvCxnSpPr/>
          <p:nvPr/>
        </p:nvCxnSpPr>
        <p:spPr>
          <a:xfrm rot="5400000">
            <a:off x="6636258" y="5204436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9" name="Straight Connector 568"/>
          <p:cNvCxnSpPr/>
          <p:nvPr/>
        </p:nvCxnSpPr>
        <p:spPr>
          <a:xfrm>
            <a:off x="6461927" y="5377161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0" name="Straight Connector 569"/>
          <p:cNvCxnSpPr/>
          <p:nvPr/>
        </p:nvCxnSpPr>
        <p:spPr>
          <a:xfrm rot="5400000">
            <a:off x="6636258" y="5204436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1" name="Straight Connector 570"/>
          <p:cNvCxnSpPr/>
          <p:nvPr/>
        </p:nvCxnSpPr>
        <p:spPr>
          <a:xfrm>
            <a:off x="6808983" y="5031712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2" name="Straight Connector 571"/>
          <p:cNvCxnSpPr/>
          <p:nvPr/>
        </p:nvCxnSpPr>
        <p:spPr>
          <a:xfrm rot="5400000">
            <a:off x="6636258" y="5204436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3" name="Straight Connector 572"/>
          <p:cNvCxnSpPr/>
          <p:nvPr/>
        </p:nvCxnSpPr>
        <p:spPr>
          <a:xfrm rot="5400000">
            <a:off x="6983314" y="5204436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4" name="Straight Connector 573"/>
          <p:cNvCxnSpPr/>
          <p:nvPr/>
        </p:nvCxnSpPr>
        <p:spPr>
          <a:xfrm>
            <a:off x="6808983" y="5377161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5" name="Straight Connector 574"/>
          <p:cNvCxnSpPr/>
          <p:nvPr/>
        </p:nvCxnSpPr>
        <p:spPr>
          <a:xfrm rot="5400000">
            <a:off x="6983314" y="5204436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6" name="Straight Connector 575"/>
          <p:cNvCxnSpPr/>
          <p:nvPr/>
        </p:nvCxnSpPr>
        <p:spPr>
          <a:xfrm rot="5400000">
            <a:off x="6983314" y="5204436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7" name="Straight Connector 576"/>
          <p:cNvCxnSpPr/>
          <p:nvPr/>
        </p:nvCxnSpPr>
        <p:spPr>
          <a:xfrm>
            <a:off x="7156039" y="5031712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8" name="Straight Connector 577"/>
          <p:cNvCxnSpPr/>
          <p:nvPr/>
        </p:nvCxnSpPr>
        <p:spPr>
          <a:xfrm rot="5400000">
            <a:off x="7324060" y="4852707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9" name="Straight Connector 578"/>
          <p:cNvCxnSpPr/>
          <p:nvPr/>
        </p:nvCxnSpPr>
        <p:spPr>
          <a:xfrm>
            <a:off x="7156039" y="5377161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0" name="Straight Connector 579"/>
          <p:cNvCxnSpPr/>
          <p:nvPr/>
        </p:nvCxnSpPr>
        <p:spPr>
          <a:xfrm>
            <a:off x="7503095" y="5367111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1" name="Straight Connector 580"/>
          <p:cNvCxnSpPr/>
          <p:nvPr/>
        </p:nvCxnSpPr>
        <p:spPr>
          <a:xfrm rot="5400000">
            <a:off x="7330370" y="5539836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2" name="Straight Connector 581"/>
          <p:cNvCxnSpPr/>
          <p:nvPr/>
        </p:nvCxnSpPr>
        <p:spPr>
          <a:xfrm rot="5400000">
            <a:off x="7677427" y="5539836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3" name="Straight Connector 582"/>
          <p:cNvCxnSpPr/>
          <p:nvPr/>
        </p:nvCxnSpPr>
        <p:spPr>
          <a:xfrm>
            <a:off x="7503095" y="5712560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4" name="Straight Connector 583"/>
          <p:cNvCxnSpPr/>
          <p:nvPr/>
        </p:nvCxnSpPr>
        <p:spPr>
          <a:xfrm rot="5400000">
            <a:off x="7330370" y="3474680"/>
            <a:ext cx="345449" cy="0"/>
          </a:xfrm>
          <a:prstGeom prst="line">
            <a:avLst/>
          </a:prstGeom>
          <a:ln w="38100">
            <a:solidFill>
              <a:srgbClr val="FFFF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5" name="Straight Connector 584"/>
          <p:cNvCxnSpPr/>
          <p:nvPr/>
        </p:nvCxnSpPr>
        <p:spPr>
          <a:xfrm rot="5400000">
            <a:off x="7330370" y="3820129"/>
            <a:ext cx="345449" cy="0"/>
          </a:xfrm>
          <a:prstGeom prst="line">
            <a:avLst/>
          </a:prstGeom>
          <a:ln w="38100">
            <a:solidFill>
              <a:srgbClr val="FFFF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6" name="Straight Connector 585"/>
          <p:cNvCxnSpPr/>
          <p:nvPr/>
        </p:nvCxnSpPr>
        <p:spPr>
          <a:xfrm>
            <a:off x="6114872" y="3992853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7" name="Straight Connector 586"/>
          <p:cNvCxnSpPr/>
          <p:nvPr/>
        </p:nvCxnSpPr>
        <p:spPr>
          <a:xfrm rot="5400000">
            <a:off x="7335419" y="5204436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8" name="Straight Connector 587"/>
          <p:cNvCxnSpPr/>
          <p:nvPr/>
        </p:nvCxnSpPr>
        <p:spPr>
          <a:xfrm rot="5400000">
            <a:off x="7335419" y="4507258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9" name="TextBox 588"/>
          <p:cNvSpPr txBox="1"/>
          <p:nvPr/>
        </p:nvSpPr>
        <p:spPr>
          <a:xfrm>
            <a:off x="4948790" y="2575489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590" name="TextBox 589"/>
          <p:cNvSpPr txBox="1"/>
          <p:nvPr/>
        </p:nvSpPr>
        <p:spPr>
          <a:xfrm>
            <a:off x="5301156" y="2575489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</a:t>
            </a:r>
          </a:p>
        </p:txBody>
      </p:sp>
      <p:sp>
        <p:nvSpPr>
          <p:cNvPr id="591" name="TextBox 590"/>
          <p:cNvSpPr txBox="1"/>
          <p:nvPr/>
        </p:nvSpPr>
        <p:spPr>
          <a:xfrm>
            <a:off x="5648212" y="2575489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3</a:t>
            </a:r>
            <a:endParaRPr lang="en-US" sz="1600" dirty="0"/>
          </a:p>
        </p:txBody>
      </p:sp>
      <p:sp>
        <p:nvSpPr>
          <p:cNvPr id="592" name="TextBox 591"/>
          <p:cNvSpPr txBox="1"/>
          <p:nvPr/>
        </p:nvSpPr>
        <p:spPr>
          <a:xfrm>
            <a:off x="5995268" y="2575489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4</a:t>
            </a:r>
          </a:p>
        </p:txBody>
      </p:sp>
      <p:sp>
        <p:nvSpPr>
          <p:cNvPr id="593" name="TextBox 592"/>
          <p:cNvSpPr txBox="1"/>
          <p:nvPr/>
        </p:nvSpPr>
        <p:spPr>
          <a:xfrm>
            <a:off x="6342324" y="2575489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5</a:t>
            </a:r>
            <a:endParaRPr lang="en-US" sz="1600" dirty="0"/>
          </a:p>
        </p:txBody>
      </p:sp>
      <p:sp>
        <p:nvSpPr>
          <p:cNvPr id="594" name="TextBox 593"/>
          <p:cNvSpPr txBox="1"/>
          <p:nvPr/>
        </p:nvSpPr>
        <p:spPr>
          <a:xfrm>
            <a:off x="6743305" y="2575489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6</a:t>
            </a:r>
          </a:p>
        </p:txBody>
      </p:sp>
      <p:sp>
        <p:nvSpPr>
          <p:cNvPr id="595" name="TextBox 594"/>
          <p:cNvSpPr txBox="1"/>
          <p:nvPr/>
        </p:nvSpPr>
        <p:spPr>
          <a:xfrm>
            <a:off x="7036436" y="2575489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7</a:t>
            </a:r>
            <a:endParaRPr lang="en-US" sz="1600" dirty="0"/>
          </a:p>
        </p:txBody>
      </p:sp>
      <p:sp>
        <p:nvSpPr>
          <p:cNvPr id="596" name="TextBox 595"/>
          <p:cNvSpPr txBox="1"/>
          <p:nvPr/>
        </p:nvSpPr>
        <p:spPr>
          <a:xfrm>
            <a:off x="7377182" y="2575489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597" name="TextBox 596"/>
          <p:cNvSpPr txBox="1"/>
          <p:nvPr/>
        </p:nvSpPr>
        <p:spPr>
          <a:xfrm>
            <a:off x="7730548" y="2575489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9</a:t>
            </a:r>
            <a:endParaRPr lang="en-US" sz="1600" dirty="0"/>
          </a:p>
        </p:txBody>
      </p:sp>
      <p:sp>
        <p:nvSpPr>
          <p:cNvPr id="598" name="TextBox 597"/>
          <p:cNvSpPr txBox="1"/>
          <p:nvPr/>
        </p:nvSpPr>
        <p:spPr>
          <a:xfrm>
            <a:off x="4770417" y="2811953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599" name="TextBox 598"/>
          <p:cNvSpPr txBox="1"/>
          <p:nvPr/>
        </p:nvSpPr>
        <p:spPr>
          <a:xfrm>
            <a:off x="4770417" y="3157402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</a:t>
            </a:r>
          </a:p>
        </p:txBody>
      </p:sp>
      <p:sp>
        <p:nvSpPr>
          <p:cNvPr id="600" name="TextBox 599"/>
          <p:cNvSpPr txBox="1"/>
          <p:nvPr/>
        </p:nvSpPr>
        <p:spPr>
          <a:xfrm>
            <a:off x="4770417" y="3507876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3</a:t>
            </a:r>
            <a:endParaRPr lang="en-US" sz="1600" dirty="0"/>
          </a:p>
        </p:txBody>
      </p:sp>
      <p:sp>
        <p:nvSpPr>
          <p:cNvPr id="601" name="TextBox 600"/>
          <p:cNvSpPr txBox="1"/>
          <p:nvPr/>
        </p:nvSpPr>
        <p:spPr>
          <a:xfrm>
            <a:off x="4770417" y="3853324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4</a:t>
            </a:r>
          </a:p>
        </p:txBody>
      </p:sp>
      <p:sp>
        <p:nvSpPr>
          <p:cNvPr id="602" name="TextBox 601"/>
          <p:cNvSpPr txBox="1"/>
          <p:nvPr/>
        </p:nvSpPr>
        <p:spPr>
          <a:xfrm>
            <a:off x="4770417" y="4195005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5</a:t>
            </a:r>
            <a:endParaRPr lang="en-US" sz="1600" dirty="0"/>
          </a:p>
        </p:txBody>
      </p:sp>
      <p:sp>
        <p:nvSpPr>
          <p:cNvPr id="603" name="TextBox 602"/>
          <p:cNvSpPr txBox="1"/>
          <p:nvPr/>
        </p:nvSpPr>
        <p:spPr>
          <a:xfrm>
            <a:off x="4770417" y="4546734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6</a:t>
            </a:r>
          </a:p>
        </p:txBody>
      </p:sp>
      <p:sp>
        <p:nvSpPr>
          <p:cNvPr id="604" name="TextBox 603"/>
          <p:cNvSpPr txBox="1"/>
          <p:nvPr/>
        </p:nvSpPr>
        <p:spPr>
          <a:xfrm>
            <a:off x="4770417" y="4885902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7</a:t>
            </a:r>
            <a:endParaRPr lang="en-US" sz="1600" dirty="0"/>
          </a:p>
        </p:txBody>
      </p:sp>
      <p:sp>
        <p:nvSpPr>
          <p:cNvPr id="605" name="TextBox 604"/>
          <p:cNvSpPr txBox="1"/>
          <p:nvPr/>
        </p:nvSpPr>
        <p:spPr>
          <a:xfrm>
            <a:off x="4770417" y="5237632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606" name="TextBox 605"/>
          <p:cNvSpPr txBox="1"/>
          <p:nvPr/>
        </p:nvSpPr>
        <p:spPr>
          <a:xfrm>
            <a:off x="4770417" y="5573031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9</a:t>
            </a:r>
          </a:p>
        </p:txBody>
      </p:sp>
      <p:grpSp>
        <p:nvGrpSpPr>
          <p:cNvPr id="613" name="Group 612"/>
          <p:cNvGrpSpPr/>
          <p:nvPr/>
        </p:nvGrpSpPr>
        <p:grpSpPr>
          <a:xfrm>
            <a:off x="6461927" y="3934848"/>
            <a:ext cx="250222" cy="193766"/>
            <a:chOff x="7258050" y="2046822"/>
            <a:chExt cx="302165" cy="235078"/>
          </a:xfrm>
        </p:grpSpPr>
        <p:cxnSp>
          <p:nvCxnSpPr>
            <p:cNvPr id="614" name="Straight Connector 613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5" name="Rectangle 614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9" name="Group 628"/>
          <p:cNvGrpSpPr/>
          <p:nvPr/>
        </p:nvGrpSpPr>
        <p:grpSpPr>
          <a:xfrm>
            <a:off x="6461927" y="4279731"/>
            <a:ext cx="250222" cy="193766"/>
            <a:chOff x="7258050" y="2046822"/>
            <a:chExt cx="302165" cy="235078"/>
          </a:xfrm>
        </p:grpSpPr>
        <p:cxnSp>
          <p:nvCxnSpPr>
            <p:cNvPr id="630" name="Straight Connector 629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1" name="Rectangle 630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5" name="Group 634"/>
          <p:cNvGrpSpPr/>
          <p:nvPr/>
        </p:nvGrpSpPr>
        <p:grpSpPr>
          <a:xfrm>
            <a:off x="6810538" y="3938616"/>
            <a:ext cx="250222" cy="193766"/>
            <a:chOff x="7258050" y="2046822"/>
            <a:chExt cx="302165" cy="235078"/>
          </a:xfrm>
        </p:grpSpPr>
        <p:cxnSp>
          <p:nvCxnSpPr>
            <p:cNvPr id="636" name="Straight Connector 635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7" name="Rectangle 636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8" name="Group 637"/>
          <p:cNvGrpSpPr/>
          <p:nvPr/>
        </p:nvGrpSpPr>
        <p:grpSpPr>
          <a:xfrm>
            <a:off x="6810538" y="4280933"/>
            <a:ext cx="250222" cy="193766"/>
            <a:chOff x="7258050" y="2046822"/>
            <a:chExt cx="302165" cy="235078"/>
          </a:xfrm>
        </p:grpSpPr>
        <p:cxnSp>
          <p:nvCxnSpPr>
            <p:cNvPr id="639" name="Straight Connector 638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0" name="Rectangle 639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4" name="Group 643"/>
          <p:cNvGrpSpPr/>
          <p:nvPr/>
        </p:nvGrpSpPr>
        <p:grpSpPr>
          <a:xfrm>
            <a:off x="6102830" y="3924871"/>
            <a:ext cx="250222" cy="193766"/>
            <a:chOff x="7258050" y="2046822"/>
            <a:chExt cx="302165" cy="235078"/>
          </a:xfrm>
        </p:grpSpPr>
        <p:cxnSp>
          <p:nvCxnSpPr>
            <p:cNvPr id="645" name="Straight Connector 644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6" name="Rectangle 645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7" name="Group 646"/>
          <p:cNvGrpSpPr/>
          <p:nvPr/>
        </p:nvGrpSpPr>
        <p:grpSpPr>
          <a:xfrm>
            <a:off x="6109363" y="4269754"/>
            <a:ext cx="250222" cy="193766"/>
            <a:chOff x="7258050" y="2046822"/>
            <a:chExt cx="302165" cy="235078"/>
          </a:xfrm>
        </p:grpSpPr>
        <p:cxnSp>
          <p:nvCxnSpPr>
            <p:cNvPr id="648" name="Straight Connector 647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9" name="Rectangle 648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0" name="Group 649"/>
          <p:cNvGrpSpPr/>
          <p:nvPr/>
        </p:nvGrpSpPr>
        <p:grpSpPr>
          <a:xfrm>
            <a:off x="6102830" y="4620324"/>
            <a:ext cx="250222" cy="193766"/>
            <a:chOff x="7258050" y="2046822"/>
            <a:chExt cx="302165" cy="235078"/>
          </a:xfrm>
        </p:grpSpPr>
        <p:cxnSp>
          <p:nvCxnSpPr>
            <p:cNvPr id="651" name="Straight Connector 650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2" name="Rectangle 651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54" name="TextBox 653"/>
              <p:cNvSpPr txBox="1"/>
              <p:nvPr/>
            </p:nvSpPr>
            <p:spPr>
              <a:xfrm>
                <a:off x="5540362" y="2206157"/>
                <a:ext cx="2590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〉"/>
                            <m:ctrlP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</m:d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〈</m:t>
                        </m:r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|</m:t>
                        </m:r>
                      </m:e>
                      <m:sub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𝒂</m:t>
                        </m:r>
                      </m:sub>
                    </m:sSub>
                    <m:r>
                      <a:rPr lang="en-US" b="1" i="1">
                        <a:solidFill>
                          <a:schemeClr val="accent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b="1" dirty="0" smtClean="0">
                    <a:solidFill>
                      <a:schemeClr val="accent1"/>
                    </a:solidFill>
                    <a:latin typeface="Garamond" pitchFamily="18" charset="0"/>
                  </a:rPr>
                  <a:t> sector</a:t>
                </a:r>
                <a:endParaRPr lang="en-US" b="1" dirty="0">
                  <a:solidFill>
                    <a:schemeClr val="accent1"/>
                  </a:solidFill>
                  <a:latin typeface="Garamond" pitchFamily="18" charset="0"/>
                </a:endParaRPr>
              </a:p>
            </p:txBody>
          </p:sp>
        </mc:Choice>
        <mc:Fallback>
          <p:sp>
            <p:nvSpPr>
              <p:cNvPr id="654" name="TextBox 6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0362" y="2206157"/>
                <a:ext cx="2590800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6667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5" name="Straight Connector 654"/>
          <p:cNvCxnSpPr/>
          <p:nvPr/>
        </p:nvCxnSpPr>
        <p:spPr>
          <a:xfrm rot="5400000">
            <a:off x="5248034" y="3825503"/>
            <a:ext cx="345449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6" name="Straight Connector 655"/>
          <p:cNvCxnSpPr/>
          <p:nvPr/>
        </p:nvCxnSpPr>
        <p:spPr>
          <a:xfrm rot="5400000">
            <a:off x="5596124" y="3825504"/>
            <a:ext cx="345449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7" name="Straight Connector 656"/>
          <p:cNvCxnSpPr/>
          <p:nvPr/>
        </p:nvCxnSpPr>
        <p:spPr>
          <a:xfrm rot="5400000">
            <a:off x="5942147" y="3820129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8" name="Straight Connector 657"/>
          <p:cNvCxnSpPr/>
          <p:nvPr/>
        </p:nvCxnSpPr>
        <p:spPr>
          <a:xfrm rot="5400000">
            <a:off x="6289202" y="3810153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9" name="Straight Connector 658"/>
          <p:cNvCxnSpPr/>
          <p:nvPr/>
        </p:nvCxnSpPr>
        <p:spPr>
          <a:xfrm rot="5400000">
            <a:off x="6647964" y="3826521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0" name="Straight Connector 659"/>
          <p:cNvCxnSpPr/>
          <p:nvPr/>
        </p:nvCxnSpPr>
        <p:spPr>
          <a:xfrm rot="5400000">
            <a:off x="5239542" y="4846741"/>
            <a:ext cx="345449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1" name="Straight Connector 660"/>
          <p:cNvCxnSpPr/>
          <p:nvPr/>
        </p:nvCxnSpPr>
        <p:spPr>
          <a:xfrm rot="5400000">
            <a:off x="5596124" y="4846742"/>
            <a:ext cx="345449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2" name="Straight Connector 661"/>
          <p:cNvCxnSpPr/>
          <p:nvPr/>
        </p:nvCxnSpPr>
        <p:spPr>
          <a:xfrm rot="5400000">
            <a:off x="5930105" y="4846743"/>
            <a:ext cx="345449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3" name="Straight Connector 662"/>
          <p:cNvCxnSpPr/>
          <p:nvPr/>
        </p:nvCxnSpPr>
        <p:spPr>
          <a:xfrm rot="5400000">
            <a:off x="6289202" y="4858987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4" name="Straight Connector 663"/>
          <p:cNvCxnSpPr/>
          <p:nvPr/>
        </p:nvCxnSpPr>
        <p:spPr>
          <a:xfrm rot="5400000">
            <a:off x="6628914" y="4849012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118628" y="3955225"/>
                <a:ext cx="4662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8628" y="3955225"/>
                <a:ext cx="466217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1" name="TextBox 330"/>
              <p:cNvSpPr txBox="1"/>
              <p:nvPr/>
            </p:nvSpPr>
            <p:spPr>
              <a:xfrm>
                <a:off x="1422226" y="2856051"/>
                <a:ext cx="4971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31" name="TextBox 3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226" y="2856051"/>
                <a:ext cx="497187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2" name="TextBox 331"/>
              <p:cNvSpPr txBox="1"/>
              <p:nvPr/>
            </p:nvSpPr>
            <p:spPr>
              <a:xfrm>
                <a:off x="6034297" y="2856051"/>
                <a:ext cx="4971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32" name="TextBox 3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4297" y="2856051"/>
                <a:ext cx="497187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1" name="TextBox 410"/>
              <p:cNvSpPr txBox="1"/>
              <p:nvPr/>
            </p:nvSpPr>
            <p:spPr>
              <a:xfrm>
                <a:off x="7616388" y="3983545"/>
                <a:ext cx="4662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11" name="TextBox 4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6388" y="3983545"/>
                <a:ext cx="466217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0" name="TextBox 329"/>
          <p:cNvSpPr txBox="1"/>
          <p:nvPr/>
        </p:nvSpPr>
        <p:spPr>
          <a:xfrm>
            <a:off x="76200" y="5791200"/>
            <a:ext cx="2537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Zero energy ground states</a:t>
            </a:r>
            <a:endParaRPr lang="en-US" dirty="0">
              <a:solidFill>
                <a:schemeClr val="accent1"/>
              </a:solidFill>
              <a:latin typeface="Garamond" pitchFamily="18" charset="0"/>
            </a:endParaRPr>
          </a:p>
        </p:txBody>
      </p:sp>
      <p:sp>
        <p:nvSpPr>
          <p:cNvPr id="418" name="TextBox 417"/>
          <p:cNvSpPr txBox="1"/>
          <p:nvPr/>
        </p:nvSpPr>
        <p:spPr>
          <a:xfrm>
            <a:off x="4276541" y="5791200"/>
            <a:ext cx="2537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Zero energy ground states</a:t>
            </a:r>
            <a:endParaRPr lang="en-US" dirty="0">
              <a:solidFill>
                <a:schemeClr val="accent1"/>
              </a:solidFill>
              <a:latin typeface="Garamond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0" name="TextBox 419"/>
              <p:cNvSpPr txBox="1"/>
              <p:nvPr/>
            </p:nvSpPr>
            <p:spPr>
              <a:xfrm>
                <a:off x="-243903" y="872129"/>
                <a:ext cx="5322867" cy="615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1⊗1⊗</m:t>
                      </m:r>
                      <m:sSubSup>
                        <m:sSubSupPr>
                          <m:ctrlPr>
                            <a:rPr lang="en-US" sz="16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𝑐𝑙𝑜𝑐𝑘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9</m:t>
                          </m:r>
                        </m:sup>
                      </m:sSubSup>
                      <m:r>
                        <a:rPr lang="en-US" sz="1600" b="0" i="1" smtClean="0">
                          <a:latin typeface="Cambria Math"/>
                        </a:rPr>
                        <m:t>+1⊗</m:t>
                      </m:r>
                      <m:sSubSup>
                        <m:sSubSupPr>
                          <m:ctrlPr>
                            <a:rPr lang="en-US" sz="16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𝑐𝑙𝑜𝑐𝑘</m:t>
                          </m:r>
                        </m:sub>
                        <m:sup>
                          <m:r>
                            <a:rPr lang="en-US" sz="1600" i="1">
                              <a:latin typeface="Cambria Math"/>
                            </a:rPr>
                            <m:t>9</m:t>
                          </m:r>
                        </m:sup>
                      </m:sSubSup>
                      <m:r>
                        <a:rPr lang="en-US" sz="1600" b="0" i="1" smtClean="0">
                          <a:latin typeface="Cambria Math"/>
                        </a:rPr>
                        <m:t>⊗1+1⊗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𝑝𝑎𝑡𝑡𝑒𝑟𝑛</m:t>
                          </m:r>
                        </m:sub>
                      </m:sSub>
                    </m:oMath>
                  </m:oMathPara>
                </a14:m>
                <a:endParaRPr lang="en-US" sz="1600" b="0" i="1" dirty="0" smtClean="0">
                  <a:latin typeface="Cambria Math"/>
                </a:endParaRPr>
              </a:p>
              <a:p>
                <a:r>
                  <a:rPr lang="en-US" sz="1600" dirty="0" smtClean="0"/>
                  <a:t>	</a:t>
                </a:r>
                <a:endParaRPr lang="en-US" sz="1600" dirty="0"/>
              </a:p>
            </p:txBody>
          </p:sp>
        </mc:Choice>
        <mc:Fallback>
          <p:sp>
            <p:nvSpPr>
              <p:cNvPr id="420" name="TextBox 4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3903" y="872129"/>
                <a:ext cx="5322867" cy="6158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1" name="TextBox 420"/>
              <p:cNvSpPr txBox="1"/>
              <p:nvPr/>
            </p:nvSpPr>
            <p:spPr>
              <a:xfrm>
                <a:off x="5162186" y="1225723"/>
                <a:ext cx="238161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45</m:t>
                          </m:r>
                        </m:sub>
                      </m:sSub>
                      <m:d>
                        <m:d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/>
                        </a:rPr>
                        <m:t>⊗1+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45</m:t>
                          </m:r>
                        </m:sub>
                      </m:sSub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𝑏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21" name="TextBox 4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186" y="1225723"/>
                <a:ext cx="2381614" cy="338554"/>
              </a:xfrm>
              <a:prstGeom prst="rect">
                <a:avLst/>
              </a:prstGeom>
              <a:blipFill rotWithShape="1">
                <a:blip r:embed="rId9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2" name="Right Brace 421"/>
          <p:cNvSpPr/>
          <p:nvPr/>
        </p:nvSpPr>
        <p:spPr>
          <a:xfrm rot="16200000" flipV="1">
            <a:off x="5745118" y="723900"/>
            <a:ext cx="152400" cy="838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3" name="TextBox 422"/>
          <p:cNvSpPr txBox="1"/>
          <p:nvPr/>
        </p:nvSpPr>
        <p:spPr>
          <a:xfrm>
            <a:off x="5176967" y="597932"/>
            <a:ext cx="1537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  <a:latin typeface="Garamond" pitchFamily="18" charset="0"/>
              </a:rPr>
              <a:t>Acts on first clock </a:t>
            </a:r>
          </a:p>
          <a:p>
            <a:r>
              <a:rPr lang="en-US" sz="1400" dirty="0">
                <a:solidFill>
                  <a:schemeClr val="accent1"/>
                </a:solidFill>
                <a:latin typeface="Garamond" pitchFamily="18" charset="0"/>
              </a:rPr>
              <a:t>r</a:t>
            </a:r>
            <a:r>
              <a:rPr lang="en-US" sz="1400" dirty="0" smtClean="0">
                <a:solidFill>
                  <a:schemeClr val="accent1"/>
                </a:solidFill>
                <a:latin typeface="Garamond" pitchFamily="18" charset="0"/>
              </a:rPr>
              <a:t>egister and </a:t>
            </a:r>
            <a:r>
              <a:rPr lang="en-US" sz="1400" dirty="0" err="1" smtClean="0">
                <a:solidFill>
                  <a:schemeClr val="accent1"/>
                </a:solidFill>
                <a:latin typeface="Garamond" pitchFamily="18" charset="0"/>
              </a:rPr>
              <a:t>qubit</a:t>
            </a:r>
            <a:r>
              <a:rPr lang="en-US" sz="1400" dirty="0" smtClean="0">
                <a:solidFill>
                  <a:schemeClr val="accent1"/>
                </a:solidFill>
                <a:latin typeface="Garamond" pitchFamily="18" charset="0"/>
              </a:rPr>
              <a:t> b</a:t>
            </a:r>
            <a:endParaRPr lang="en-US" sz="1400" dirty="0">
              <a:solidFill>
                <a:schemeClr val="accent1"/>
              </a:solidFill>
              <a:latin typeface="Garamond" pitchFamily="18" charset="0"/>
            </a:endParaRPr>
          </a:p>
        </p:txBody>
      </p:sp>
      <p:sp>
        <p:nvSpPr>
          <p:cNvPr id="424" name="Right Brace 423"/>
          <p:cNvSpPr/>
          <p:nvPr/>
        </p:nvSpPr>
        <p:spPr>
          <a:xfrm rot="5400000">
            <a:off x="7083279" y="1191280"/>
            <a:ext cx="152400" cy="838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5" name="TextBox 424"/>
          <p:cNvSpPr txBox="1"/>
          <p:nvPr/>
        </p:nvSpPr>
        <p:spPr>
          <a:xfrm>
            <a:off x="6892629" y="1686580"/>
            <a:ext cx="17179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  <a:latin typeface="Garamond" pitchFamily="18" charset="0"/>
              </a:rPr>
              <a:t>Acts on second clock </a:t>
            </a:r>
          </a:p>
          <a:p>
            <a:r>
              <a:rPr lang="en-US" sz="1400" dirty="0">
                <a:solidFill>
                  <a:schemeClr val="accent1"/>
                </a:solidFill>
                <a:latin typeface="Garamond" pitchFamily="18" charset="0"/>
              </a:rPr>
              <a:t>r</a:t>
            </a:r>
            <a:r>
              <a:rPr lang="en-US" sz="1400" dirty="0" smtClean="0">
                <a:solidFill>
                  <a:schemeClr val="accent1"/>
                </a:solidFill>
                <a:latin typeface="Garamond" pitchFamily="18" charset="0"/>
              </a:rPr>
              <a:t>egister and </a:t>
            </a:r>
            <a:r>
              <a:rPr lang="en-US" sz="1400" dirty="0" err="1" smtClean="0">
                <a:solidFill>
                  <a:schemeClr val="accent1"/>
                </a:solidFill>
                <a:latin typeface="Garamond" pitchFamily="18" charset="0"/>
              </a:rPr>
              <a:t>qubit</a:t>
            </a:r>
            <a:r>
              <a:rPr lang="en-US" sz="1400" dirty="0" smtClean="0">
                <a:solidFill>
                  <a:schemeClr val="accent1"/>
                </a:solidFill>
                <a:latin typeface="Garamond" pitchFamily="18" charset="0"/>
              </a:rPr>
              <a:t> b</a:t>
            </a:r>
            <a:endParaRPr lang="en-US" sz="1400" dirty="0">
              <a:solidFill>
                <a:schemeClr val="accent1"/>
              </a:solidFill>
              <a:latin typeface="Garamond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6" name="TextBox 425"/>
              <p:cNvSpPr txBox="1"/>
              <p:nvPr/>
            </p:nvSpPr>
            <p:spPr>
              <a:xfrm>
                <a:off x="7600373" y="597932"/>
                <a:ext cx="12300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𝑈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≠0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26" name="TextBox 4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0373" y="597932"/>
                <a:ext cx="1230080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7" name="TextBox 426"/>
              <p:cNvSpPr txBox="1"/>
              <p:nvPr/>
            </p:nvSpPr>
            <p:spPr>
              <a:xfrm>
                <a:off x="179520" y="1226404"/>
                <a:ext cx="522636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/>
                        </a:rPr>
                        <m:t>+|0〉〈0|</m:t>
                      </m:r>
                      <m:r>
                        <a:rPr lang="en-US" sz="1600" i="1" baseline="-25000">
                          <a:latin typeface="Cambria Math"/>
                        </a:rPr>
                        <m:t>𝑎</m:t>
                      </m:r>
                      <m:r>
                        <a:rPr lang="en-US" sz="1600" i="1">
                          <a:latin typeface="Cambria Math"/>
                        </a:rPr>
                        <m:t>⊗</m:t>
                      </m:r>
                      <m:d>
                        <m:dPr>
                          <m:ctrlPr>
                            <a:rPr lang="en-US" sz="16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</a:rPr>
                                <m:t>34</m:t>
                              </m:r>
                            </m:sub>
                          </m:sSub>
                          <m:r>
                            <a:rPr lang="en-US" sz="16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</a:rPr>
                                <m:t>67</m:t>
                              </m:r>
                            </m:sub>
                          </m:sSub>
                        </m:e>
                      </m:d>
                      <m:r>
                        <a:rPr lang="en-US" sz="1600" i="1">
                          <a:latin typeface="Cambria Math"/>
                        </a:rPr>
                        <m:t>⊗1+|1〉〈1|</m:t>
                      </m:r>
                      <m:r>
                        <a:rPr lang="en-US" sz="1600" i="1" baseline="-25000">
                          <a:latin typeface="Cambria Math"/>
                        </a:rPr>
                        <m:t>𝑎</m:t>
                      </m:r>
                      <m:r>
                        <a:rPr lang="en-US" sz="1600" i="1">
                          <a:latin typeface="Cambria Math"/>
                        </a:rPr>
                        <m:t>⊗1⊗</m:t>
                      </m:r>
                      <m:d>
                        <m:dPr>
                          <m:ctrlPr>
                            <a:rPr lang="en-US" sz="16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</a:rPr>
                                <m:t>34</m:t>
                              </m:r>
                            </m:sub>
                          </m:sSub>
                          <m:r>
                            <a:rPr lang="en-US" sz="16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</a:rPr>
                                <m:t>67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427" name="TextBox 4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20" y="1226404"/>
                <a:ext cx="5226367" cy="338554"/>
              </a:xfrm>
              <a:prstGeom prst="rect">
                <a:avLst/>
              </a:prstGeom>
              <a:blipFill rotWithShape="1">
                <a:blip r:embed="rId11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8" name="TextBox 427"/>
          <p:cNvSpPr txBox="1"/>
          <p:nvPr/>
        </p:nvSpPr>
        <p:spPr>
          <a:xfrm>
            <a:off x="1981200" y="0"/>
            <a:ext cx="425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1F497D"/>
                </a:solidFill>
                <a:latin typeface="Garamond" pitchFamily="18" charset="0"/>
              </a:rPr>
              <a:t>Two clock registers: Example</a:t>
            </a:r>
            <a:endParaRPr lang="en-US" sz="2800" dirty="0">
              <a:solidFill>
                <a:srgbClr val="1F497D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48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81" name="TextBox 180"/>
              <p:cNvSpPr txBox="1"/>
              <p:nvPr/>
            </p:nvSpPr>
            <p:spPr>
              <a:xfrm>
                <a:off x="1044109" y="2177458"/>
                <a:ext cx="2590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〉"/>
                            <m:ctrlP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𝟎</m:t>
                            </m:r>
                          </m:e>
                        </m:d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〈</m:t>
                        </m:r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|</m:t>
                        </m:r>
                      </m:e>
                      <m:sub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𝒂</m:t>
                        </m:r>
                      </m:sub>
                    </m:sSub>
                    <m:r>
                      <a:rPr lang="en-US" b="1" i="1">
                        <a:solidFill>
                          <a:schemeClr val="accent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b="1" dirty="0" smtClean="0">
                    <a:solidFill>
                      <a:schemeClr val="accent1"/>
                    </a:solidFill>
                    <a:latin typeface="Garamond" pitchFamily="18" charset="0"/>
                  </a:rPr>
                  <a:t> sector</a:t>
                </a:r>
                <a:endParaRPr lang="en-US" b="1" dirty="0">
                  <a:solidFill>
                    <a:schemeClr val="accent1"/>
                  </a:solidFill>
                  <a:latin typeface="Garamond" pitchFamily="18" charset="0"/>
                </a:endParaRPr>
              </a:p>
            </p:txBody>
          </p:sp>
        </mc:Choice>
        <mc:Fallback>
          <p:sp>
            <p:nvSpPr>
              <p:cNvPr id="181" name="TextBox 1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109" y="2177458"/>
                <a:ext cx="2590800" cy="369332"/>
              </a:xfrm>
              <a:prstGeom prst="rect">
                <a:avLst/>
              </a:prstGeom>
              <a:blipFill rotWithShape="1">
                <a:blip r:embed="rId2"/>
                <a:stretch>
                  <a:fillRect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5" name="Straight Connector 184"/>
          <p:cNvCxnSpPr/>
          <p:nvPr/>
        </p:nvCxnSpPr>
        <p:spPr>
          <a:xfrm>
            <a:off x="455686" y="2941505"/>
            <a:ext cx="347056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 rot="5400000">
            <a:off x="282961" y="3114229"/>
            <a:ext cx="345449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 rot="5400000">
            <a:off x="630017" y="3114229"/>
            <a:ext cx="345449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>
            <a:off x="455686" y="3286954"/>
            <a:ext cx="347056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>
            <a:off x="802742" y="3291979"/>
            <a:ext cx="347056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 rot="5400000">
            <a:off x="630017" y="3464703"/>
            <a:ext cx="345449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 rot="5400000">
            <a:off x="977073" y="3464703"/>
            <a:ext cx="345449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>
            <a:off x="802742" y="3637427"/>
            <a:ext cx="347056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 rot="5400000">
            <a:off x="977073" y="3464703"/>
            <a:ext cx="345449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/>
          <p:nvPr/>
        </p:nvCxnSpPr>
        <p:spPr>
          <a:xfrm rot="5400000">
            <a:off x="1324129" y="3464703"/>
            <a:ext cx="345449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 rot="5400000">
            <a:off x="1324129" y="3464703"/>
            <a:ext cx="345449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 rot="5400000">
            <a:off x="1671185" y="3464703"/>
            <a:ext cx="345449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 rot="5400000">
            <a:off x="1671185" y="3464703"/>
            <a:ext cx="345449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>
            <a:off x="1843910" y="3291979"/>
            <a:ext cx="347056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/>
        </p:nvCxnSpPr>
        <p:spPr>
          <a:xfrm rot="5400000">
            <a:off x="1671185" y="3464703"/>
            <a:ext cx="345449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/>
          <p:nvPr/>
        </p:nvCxnSpPr>
        <p:spPr>
          <a:xfrm rot="5400000">
            <a:off x="2018241" y="3464703"/>
            <a:ext cx="345449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>
            <a:off x="1843910" y="3637427"/>
            <a:ext cx="347056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/>
          <p:nvPr/>
        </p:nvCxnSpPr>
        <p:spPr>
          <a:xfrm rot="5400000">
            <a:off x="2018241" y="3464703"/>
            <a:ext cx="345449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/>
          <p:nvPr/>
        </p:nvCxnSpPr>
        <p:spPr>
          <a:xfrm rot="5400000">
            <a:off x="2018241" y="3464703"/>
            <a:ext cx="345449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 rot="5400000">
            <a:off x="2365297" y="3464703"/>
            <a:ext cx="345449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/>
          <p:cNvCxnSpPr/>
          <p:nvPr/>
        </p:nvCxnSpPr>
        <p:spPr>
          <a:xfrm rot="5400000">
            <a:off x="2365297" y="3464703"/>
            <a:ext cx="345449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/>
          <p:nvPr/>
        </p:nvCxnSpPr>
        <p:spPr>
          <a:xfrm rot="5400000">
            <a:off x="2365297" y="3464703"/>
            <a:ext cx="345449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>
            <a:off x="2538022" y="3291979"/>
            <a:ext cx="347056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 rot="5400000">
            <a:off x="2365297" y="3464703"/>
            <a:ext cx="345449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>
            <a:off x="2538022" y="3637427"/>
            <a:ext cx="347056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>
            <a:off x="802742" y="3637427"/>
            <a:ext cx="347056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/>
          <p:nvPr/>
        </p:nvCxnSpPr>
        <p:spPr>
          <a:xfrm>
            <a:off x="802742" y="3982876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>
            <a:off x="1496854" y="3982876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>
            <a:off x="1843910" y="3637427"/>
            <a:ext cx="347056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 rot="5400000">
            <a:off x="2365297" y="3810152"/>
            <a:ext cx="345449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>
            <a:off x="2538022" y="3637427"/>
            <a:ext cx="347056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/>
          <p:nvPr/>
        </p:nvCxnSpPr>
        <p:spPr>
          <a:xfrm>
            <a:off x="2538022" y="3982876"/>
            <a:ext cx="347056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/>
          <p:nvPr/>
        </p:nvCxnSpPr>
        <p:spPr>
          <a:xfrm>
            <a:off x="802742" y="3982876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/>
          <p:nvPr/>
        </p:nvCxnSpPr>
        <p:spPr>
          <a:xfrm>
            <a:off x="1843910" y="3982876"/>
            <a:ext cx="0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Connector 287"/>
          <p:cNvCxnSpPr/>
          <p:nvPr/>
        </p:nvCxnSpPr>
        <p:spPr>
          <a:xfrm>
            <a:off x="2538022" y="3982876"/>
            <a:ext cx="347056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/>
          <p:nvPr/>
        </p:nvCxnSpPr>
        <p:spPr>
          <a:xfrm>
            <a:off x="802742" y="3982876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Connector 289"/>
          <p:cNvCxnSpPr/>
          <p:nvPr/>
        </p:nvCxnSpPr>
        <p:spPr>
          <a:xfrm>
            <a:off x="802742" y="4328325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/>
          <p:cNvCxnSpPr/>
          <p:nvPr/>
        </p:nvCxnSpPr>
        <p:spPr>
          <a:xfrm>
            <a:off x="2538022" y="3982876"/>
            <a:ext cx="347056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/>
          <p:nvPr/>
        </p:nvCxnSpPr>
        <p:spPr>
          <a:xfrm>
            <a:off x="2538022" y="4328325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/>
          <p:cNvCxnSpPr/>
          <p:nvPr/>
        </p:nvCxnSpPr>
        <p:spPr>
          <a:xfrm>
            <a:off x="802742" y="4324556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/>
          <p:nvPr/>
        </p:nvCxnSpPr>
        <p:spPr>
          <a:xfrm>
            <a:off x="2538022" y="4324556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/>
          <p:cNvCxnSpPr/>
          <p:nvPr/>
        </p:nvCxnSpPr>
        <p:spPr>
          <a:xfrm>
            <a:off x="802742" y="4324556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/>
          <p:nvPr/>
        </p:nvCxnSpPr>
        <p:spPr>
          <a:xfrm rot="5400000">
            <a:off x="630017" y="4497281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/>
          <p:cNvCxnSpPr/>
          <p:nvPr/>
        </p:nvCxnSpPr>
        <p:spPr>
          <a:xfrm rot="5400000">
            <a:off x="977073" y="4497281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/>
          <p:nvPr/>
        </p:nvCxnSpPr>
        <p:spPr>
          <a:xfrm>
            <a:off x="802742" y="4670005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/>
          <p:nvPr/>
        </p:nvCxnSpPr>
        <p:spPr>
          <a:xfrm rot="5400000">
            <a:off x="977073" y="4497281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/>
          <p:nvPr/>
        </p:nvCxnSpPr>
        <p:spPr>
          <a:xfrm rot="5400000">
            <a:off x="2365297" y="4497281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/>
        </p:nvCxnSpPr>
        <p:spPr>
          <a:xfrm rot="5400000">
            <a:off x="2365297" y="4497281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/>
          <p:nvPr/>
        </p:nvCxnSpPr>
        <p:spPr>
          <a:xfrm rot="5400000">
            <a:off x="2365297" y="4497281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/>
          <p:cNvCxnSpPr/>
          <p:nvPr/>
        </p:nvCxnSpPr>
        <p:spPr>
          <a:xfrm>
            <a:off x="2538022" y="4324556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338"/>
          <p:cNvCxnSpPr/>
          <p:nvPr/>
        </p:nvCxnSpPr>
        <p:spPr>
          <a:xfrm rot="5400000">
            <a:off x="2365297" y="4497281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/>
          <p:cNvCxnSpPr/>
          <p:nvPr/>
        </p:nvCxnSpPr>
        <p:spPr>
          <a:xfrm>
            <a:off x="2538022" y="4670005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/>
          <p:cNvCxnSpPr/>
          <p:nvPr/>
        </p:nvCxnSpPr>
        <p:spPr>
          <a:xfrm>
            <a:off x="802742" y="4676286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/>
          <p:cNvCxnSpPr/>
          <p:nvPr/>
        </p:nvCxnSpPr>
        <p:spPr>
          <a:xfrm>
            <a:off x="2538022" y="4676286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/>
          <p:cNvCxnSpPr/>
          <p:nvPr/>
        </p:nvCxnSpPr>
        <p:spPr>
          <a:xfrm>
            <a:off x="802742" y="4676286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/>
          <p:cNvCxnSpPr/>
          <p:nvPr/>
        </p:nvCxnSpPr>
        <p:spPr>
          <a:xfrm>
            <a:off x="802742" y="5021735"/>
            <a:ext cx="347056" cy="0"/>
          </a:xfrm>
          <a:prstGeom prst="line">
            <a:avLst/>
          </a:prstGeom>
          <a:ln w="38100">
            <a:solidFill>
              <a:srgbClr val="FFFF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Straight Connector 344"/>
          <p:cNvCxnSpPr/>
          <p:nvPr/>
        </p:nvCxnSpPr>
        <p:spPr>
          <a:xfrm>
            <a:off x="1149798" y="5021735"/>
            <a:ext cx="347056" cy="0"/>
          </a:xfrm>
          <a:prstGeom prst="line">
            <a:avLst/>
          </a:prstGeom>
          <a:ln w="38100">
            <a:solidFill>
              <a:srgbClr val="FFFF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Straight Connector 345"/>
          <p:cNvCxnSpPr/>
          <p:nvPr/>
        </p:nvCxnSpPr>
        <p:spPr>
          <a:xfrm>
            <a:off x="1843910" y="5021735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Straight Connector 346"/>
          <p:cNvCxnSpPr/>
          <p:nvPr/>
        </p:nvCxnSpPr>
        <p:spPr>
          <a:xfrm rot="5400000">
            <a:off x="2365297" y="4849011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Straight Connector 347"/>
          <p:cNvCxnSpPr/>
          <p:nvPr/>
        </p:nvCxnSpPr>
        <p:spPr>
          <a:xfrm>
            <a:off x="2190966" y="5021735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Straight Connector 348"/>
          <p:cNvCxnSpPr/>
          <p:nvPr/>
        </p:nvCxnSpPr>
        <p:spPr>
          <a:xfrm rot="5400000">
            <a:off x="2365297" y="4849011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Straight Connector 349"/>
          <p:cNvCxnSpPr/>
          <p:nvPr/>
        </p:nvCxnSpPr>
        <p:spPr>
          <a:xfrm rot="5400000">
            <a:off x="2365297" y="4849011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Straight Connector 350"/>
          <p:cNvCxnSpPr/>
          <p:nvPr/>
        </p:nvCxnSpPr>
        <p:spPr>
          <a:xfrm>
            <a:off x="2538022" y="4676286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Straight Connector 351"/>
          <p:cNvCxnSpPr/>
          <p:nvPr/>
        </p:nvCxnSpPr>
        <p:spPr>
          <a:xfrm rot="5400000">
            <a:off x="2365297" y="4849011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Straight Connector 352"/>
          <p:cNvCxnSpPr/>
          <p:nvPr/>
        </p:nvCxnSpPr>
        <p:spPr>
          <a:xfrm>
            <a:off x="2538022" y="5021735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Straight Connector 353"/>
          <p:cNvCxnSpPr/>
          <p:nvPr/>
        </p:nvCxnSpPr>
        <p:spPr>
          <a:xfrm>
            <a:off x="802742" y="5021735"/>
            <a:ext cx="347056" cy="0"/>
          </a:xfrm>
          <a:prstGeom prst="line">
            <a:avLst/>
          </a:prstGeom>
          <a:ln w="38100">
            <a:solidFill>
              <a:srgbClr val="FFFF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Straight Connector 354"/>
          <p:cNvCxnSpPr/>
          <p:nvPr/>
        </p:nvCxnSpPr>
        <p:spPr>
          <a:xfrm>
            <a:off x="1149798" y="5021735"/>
            <a:ext cx="347056" cy="0"/>
          </a:xfrm>
          <a:prstGeom prst="line">
            <a:avLst/>
          </a:prstGeom>
          <a:ln w="38100">
            <a:solidFill>
              <a:srgbClr val="FFFF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Straight Connector 355"/>
          <p:cNvCxnSpPr/>
          <p:nvPr/>
        </p:nvCxnSpPr>
        <p:spPr>
          <a:xfrm>
            <a:off x="1843910" y="5021735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Straight Connector 356"/>
          <p:cNvCxnSpPr/>
          <p:nvPr/>
        </p:nvCxnSpPr>
        <p:spPr>
          <a:xfrm>
            <a:off x="2190966" y="5021735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Straight Connector 357"/>
          <p:cNvCxnSpPr/>
          <p:nvPr/>
        </p:nvCxnSpPr>
        <p:spPr>
          <a:xfrm>
            <a:off x="2538022" y="5021735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Straight Connector 358"/>
          <p:cNvCxnSpPr/>
          <p:nvPr/>
        </p:nvCxnSpPr>
        <p:spPr>
          <a:xfrm>
            <a:off x="802742" y="5021735"/>
            <a:ext cx="347056" cy="0"/>
          </a:xfrm>
          <a:prstGeom prst="line">
            <a:avLst/>
          </a:prstGeom>
          <a:ln w="38100">
            <a:solidFill>
              <a:srgbClr val="FFFF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Straight Connector 359"/>
          <p:cNvCxnSpPr/>
          <p:nvPr/>
        </p:nvCxnSpPr>
        <p:spPr>
          <a:xfrm rot="5400000">
            <a:off x="630017" y="5194459"/>
            <a:ext cx="345449" cy="0"/>
          </a:xfrm>
          <a:prstGeom prst="line">
            <a:avLst/>
          </a:prstGeom>
          <a:ln w="38100">
            <a:solidFill>
              <a:srgbClr val="FFFF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Connector 360"/>
          <p:cNvCxnSpPr/>
          <p:nvPr/>
        </p:nvCxnSpPr>
        <p:spPr>
          <a:xfrm rot="5400000">
            <a:off x="977073" y="5194459"/>
            <a:ext cx="345449" cy="0"/>
          </a:xfrm>
          <a:prstGeom prst="line">
            <a:avLst/>
          </a:prstGeom>
          <a:ln w="38100">
            <a:solidFill>
              <a:srgbClr val="FFFF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Straight Connector 361"/>
          <p:cNvCxnSpPr/>
          <p:nvPr/>
        </p:nvCxnSpPr>
        <p:spPr>
          <a:xfrm>
            <a:off x="802742" y="5367184"/>
            <a:ext cx="347056" cy="0"/>
          </a:xfrm>
          <a:prstGeom prst="line">
            <a:avLst/>
          </a:prstGeom>
          <a:ln w="38100">
            <a:solidFill>
              <a:srgbClr val="FFFF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Straight Connector 362"/>
          <p:cNvCxnSpPr/>
          <p:nvPr/>
        </p:nvCxnSpPr>
        <p:spPr>
          <a:xfrm>
            <a:off x="1149798" y="5021735"/>
            <a:ext cx="347056" cy="0"/>
          </a:xfrm>
          <a:prstGeom prst="line">
            <a:avLst/>
          </a:prstGeom>
          <a:ln w="38100">
            <a:solidFill>
              <a:srgbClr val="FFFF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Straight Connector 363"/>
          <p:cNvCxnSpPr/>
          <p:nvPr/>
        </p:nvCxnSpPr>
        <p:spPr>
          <a:xfrm rot="5400000">
            <a:off x="977073" y="5194459"/>
            <a:ext cx="345449" cy="0"/>
          </a:xfrm>
          <a:prstGeom prst="line">
            <a:avLst/>
          </a:prstGeom>
          <a:ln w="38100">
            <a:solidFill>
              <a:srgbClr val="FFFF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Straight Connector 364"/>
          <p:cNvCxnSpPr/>
          <p:nvPr/>
        </p:nvCxnSpPr>
        <p:spPr>
          <a:xfrm rot="5400000">
            <a:off x="1324129" y="5194459"/>
            <a:ext cx="345449" cy="0"/>
          </a:xfrm>
          <a:prstGeom prst="line">
            <a:avLst/>
          </a:prstGeom>
          <a:ln w="38100">
            <a:solidFill>
              <a:srgbClr val="FFFF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6" name="Straight Connector 365"/>
          <p:cNvCxnSpPr/>
          <p:nvPr/>
        </p:nvCxnSpPr>
        <p:spPr>
          <a:xfrm>
            <a:off x="1149798" y="5367184"/>
            <a:ext cx="347056" cy="0"/>
          </a:xfrm>
          <a:prstGeom prst="line">
            <a:avLst/>
          </a:prstGeom>
          <a:ln w="38100">
            <a:solidFill>
              <a:srgbClr val="FFFF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Straight Connector 366"/>
          <p:cNvCxnSpPr/>
          <p:nvPr/>
        </p:nvCxnSpPr>
        <p:spPr>
          <a:xfrm rot="5400000">
            <a:off x="1324129" y="5194459"/>
            <a:ext cx="345449" cy="0"/>
          </a:xfrm>
          <a:prstGeom prst="line">
            <a:avLst/>
          </a:prstGeom>
          <a:ln w="38100">
            <a:solidFill>
              <a:srgbClr val="FFFF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" name="Straight Connector 367"/>
          <p:cNvCxnSpPr/>
          <p:nvPr/>
        </p:nvCxnSpPr>
        <p:spPr>
          <a:xfrm rot="5400000">
            <a:off x="1671185" y="5194459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" name="Straight Connector 368"/>
          <p:cNvCxnSpPr/>
          <p:nvPr/>
        </p:nvCxnSpPr>
        <p:spPr>
          <a:xfrm rot="5400000">
            <a:off x="1671185" y="5194459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" name="Straight Connector 369"/>
          <p:cNvCxnSpPr/>
          <p:nvPr/>
        </p:nvCxnSpPr>
        <p:spPr>
          <a:xfrm>
            <a:off x="1843910" y="5021735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Straight Connector 370"/>
          <p:cNvCxnSpPr/>
          <p:nvPr/>
        </p:nvCxnSpPr>
        <p:spPr>
          <a:xfrm rot="5400000">
            <a:off x="1671185" y="5194459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2" name="Straight Connector 371"/>
          <p:cNvCxnSpPr/>
          <p:nvPr/>
        </p:nvCxnSpPr>
        <p:spPr>
          <a:xfrm rot="5400000">
            <a:off x="2018241" y="5194459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3" name="Straight Connector 372"/>
          <p:cNvCxnSpPr/>
          <p:nvPr/>
        </p:nvCxnSpPr>
        <p:spPr>
          <a:xfrm>
            <a:off x="1843910" y="5367184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Straight Connector 373"/>
          <p:cNvCxnSpPr/>
          <p:nvPr/>
        </p:nvCxnSpPr>
        <p:spPr>
          <a:xfrm rot="5400000">
            <a:off x="2018241" y="5194459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5" name="Straight Connector 374"/>
          <p:cNvCxnSpPr/>
          <p:nvPr/>
        </p:nvCxnSpPr>
        <p:spPr>
          <a:xfrm>
            <a:off x="2190966" y="5021735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6" name="Straight Connector 375"/>
          <p:cNvCxnSpPr/>
          <p:nvPr/>
        </p:nvCxnSpPr>
        <p:spPr>
          <a:xfrm rot="5400000">
            <a:off x="2018241" y="5194459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7" name="Straight Connector 376"/>
          <p:cNvCxnSpPr/>
          <p:nvPr/>
        </p:nvCxnSpPr>
        <p:spPr>
          <a:xfrm rot="5400000">
            <a:off x="2365297" y="5194459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Straight Connector 377"/>
          <p:cNvCxnSpPr/>
          <p:nvPr/>
        </p:nvCxnSpPr>
        <p:spPr>
          <a:xfrm>
            <a:off x="2190966" y="5367184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9" name="Straight Connector 378"/>
          <p:cNvCxnSpPr/>
          <p:nvPr/>
        </p:nvCxnSpPr>
        <p:spPr>
          <a:xfrm rot="5400000">
            <a:off x="2365297" y="5194459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Straight Connector 379"/>
          <p:cNvCxnSpPr/>
          <p:nvPr/>
        </p:nvCxnSpPr>
        <p:spPr>
          <a:xfrm rot="5400000">
            <a:off x="2365297" y="5194459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1" name="Straight Connector 380"/>
          <p:cNvCxnSpPr/>
          <p:nvPr/>
        </p:nvCxnSpPr>
        <p:spPr>
          <a:xfrm>
            <a:off x="2538022" y="5021735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2" name="Straight Connector 381"/>
          <p:cNvCxnSpPr/>
          <p:nvPr/>
        </p:nvCxnSpPr>
        <p:spPr>
          <a:xfrm rot="5400000">
            <a:off x="2706043" y="4842730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Straight Connector 382"/>
          <p:cNvCxnSpPr/>
          <p:nvPr/>
        </p:nvCxnSpPr>
        <p:spPr>
          <a:xfrm>
            <a:off x="2538022" y="5367184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4" name="Straight Connector 383"/>
          <p:cNvCxnSpPr/>
          <p:nvPr/>
        </p:nvCxnSpPr>
        <p:spPr>
          <a:xfrm>
            <a:off x="2885078" y="5357134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5" name="Straight Connector 384"/>
          <p:cNvCxnSpPr/>
          <p:nvPr/>
        </p:nvCxnSpPr>
        <p:spPr>
          <a:xfrm rot="5400000">
            <a:off x="2712353" y="5529859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6" name="Straight Connector 385"/>
          <p:cNvCxnSpPr/>
          <p:nvPr/>
        </p:nvCxnSpPr>
        <p:spPr>
          <a:xfrm rot="5400000">
            <a:off x="3059410" y="5529859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7" name="Straight Connector 386"/>
          <p:cNvCxnSpPr/>
          <p:nvPr/>
        </p:nvCxnSpPr>
        <p:spPr>
          <a:xfrm>
            <a:off x="2885078" y="5702583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8" name="Straight Connector 387"/>
          <p:cNvCxnSpPr/>
          <p:nvPr/>
        </p:nvCxnSpPr>
        <p:spPr>
          <a:xfrm rot="5400000">
            <a:off x="2712353" y="3464703"/>
            <a:ext cx="345449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9" name="Straight Connector 388"/>
          <p:cNvCxnSpPr/>
          <p:nvPr/>
        </p:nvCxnSpPr>
        <p:spPr>
          <a:xfrm rot="5400000">
            <a:off x="2712353" y="3810152"/>
            <a:ext cx="345449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0" name="Straight Connector 389"/>
          <p:cNvCxnSpPr/>
          <p:nvPr/>
        </p:nvCxnSpPr>
        <p:spPr>
          <a:xfrm>
            <a:off x="1496855" y="3982876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1" name="Straight Connector 390"/>
          <p:cNvCxnSpPr/>
          <p:nvPr/>
        </p:nvCxnSpPr>
        <p:spPr>
          <a:xfrm rot="5400000">
            <a:off x="2717402" y="5194459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2" name="Straight Connector 391"/>
          <p:cNvCxnSpPr/>
          <p:nvPr/>
        </p:nvCxnSpPr>
        <p:spPr>
          <a:xfrm rot="5400000">
            <a:off x="2717402" y="4497281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3" name="TextBox 392"/>
          <p:cNvSpPr txBox="1"/>
          <p:nvPr/>
        </p:nvSpPr>
        <p:spPr>
          <a:xfrm>
            <a:off x="330773" y="2565512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394" name="TextBox 393"/>
          <p:cNvSpPr txBox="1"/>
          <p:nvPr/>
        </p:nvSpPr>
        <p:spPr>
          <a:xfrm>
            <a:off x="683139" y="2565512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</a:t>
            </a:r>
          </a:p>
        </p:txBody>
      </p:sp>
      <p:sp>
        <p:nvSpPr>
          <p:cNvPr id="395" name="TextBox 394"/>
          <p:cNvSpPr txBox="1"/>
          <p:nvPr/>
        </p:nvSpPr>
        <p:spPr>
          <a:xfrm>
            <a:off x="1030195" y="2565512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3</a:t>
            </a:r>
            <a:endParaRPr lang="en-US" sz="1600" dirty="0"/>
          </a:p>
        </p:txBody>
      </p:sp>
      <p:sp>
        <p:nvSpPr>
          <p:cNvPr id="396" name="TextBox 395"/>
          <p:cNvSpPr txBox="1"/>
          <p:nvPr/>
        </p:nvSpPr>
        <p:spPr>
          <a:xfrm>
            <a:off x="1377251" y="2565512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4</a:t>
            </a:r>
          </a:p>
        </p:txBody>
      </p:sp>
      <p:sp>
        <p:nvSpPr>
          <p:cNvPr id="397" name="TextBox 396"/>
          <p:cNvSpPr txBox="1"/>
          <p:nvPr/>
        </p:nvSpPr>
        <p:spPr>
          <a:xfrm>
            <a:off x="1724307" y="2565512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5</a:t>
            </a:r>
            <a:endParaRPr lang="en-US" sz="1600" dirty="0"/>
          </a:p>
        </p:txBody>
      </p:sp>
      <p:sp>
        <p:nvSpPr>
          <p:cNvPr id="398" name="TextBox 397"/>
          <p:cNvSpPr txBox="1"/>
          <p:nvPr/>
        </p:nvSpPr>
        <p:spPr>
          <a:xfrm>
            <a:off x="2125288" y="2565512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6</a:t>
            </a:r>
          </a:p>
        </p:txBody>
      </p:sp>
      <p:sp>
        <p:nvSpPr>
          <p:cNvPr id="399" name="TextBox 398"/>
          <p:cNvSpPr txBox="1"/>
          <p:nvPr/>
        </p:nvSpPr>
        <p:spPr>
          <a:xfrm>
            <a:off x="2418419" y="2565512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7</a:t>
            </a:r>
            <a:endParaRPr lang="en-US" sz="1600" dirty="0"/>
          </a:p>
        </p:txBody>
      </p:sp>
      <p:sp>
        <p:nvSpPr>
          <p:cNvPr id="400" name="TextBox 399"/>
          <p:cNvSpPr txBox="1"/>
          <p:nvPr/>
        </p:nvSpPr>
        <p:spPr>
          <a:xfrm>
            <a:off x="2759165" y="2565512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401" name="TextBox 400"/>
          <p:cNvSpPr txBox="1"/>
          <p:nvPr/>
        </p:nvSpPr>
        <p:spPr>
          <a:xfrm>
            <a:off x="3112531" y="2565512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9</a:t>
            </a:r>
            <a:endParaRPr lang="en-US" sz="1600" dirty="0"/>
          </a:p>
        </p:txBody>
      </p:sp>
      <p:sp>
        <p:nvSpPr>
          <p:cNvPr id="402" name="TextBox 401"/>
          <p:cNvSpPr txBox="1"/>
          <p:nvPr/>
        </p:nvSpPr>
        <p:spPr>
          <a:xfrm>
            <a:off x="152400" y="2801976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403" name="TextBox 402"/>
          <p:cNvSpPr txBox="1"/>
          <p:nvPr/>
        </p:nvSpPr>
        <p:spPr>
          <a:xfrm>
            <a:off x="152400" y="3147425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</a:t>
            </a:r>
          </a:p>
        </p:txBody>
      </p:sp>
      <p:sp>
        <p:nvSpPr>
          <p:cNvPr id="404" name="TextBox 403"/>
          <p:cNvSpPr txBox="1"/>
          <p:nvPr/>
        </p:nvSpPr>
        <p:spPr>
          <a:xfrm>
            <a:off x="152400" y="3497899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3</a:t>
            </a:r>
            <a:endParaRPr lang="en-US" sz="1600" dirty="0"/>
          </a:p>
        </p:txBody>
      </p:sp>
      <p:sp>
        <p:nvSpPr>
          <p:cNvPr id="405" name="TextBox 404"/>
          <p:cNvSpPr txBox="1"/>
          <p:nvPr/>
        </p:nvSpPr>
        <p:spPr>
          <a:xfrm>
            <a:off x="152400" y="3843347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4</a:t>
            </a:r>
          </a:p>
        </p:txBody>
      </p:sp>
      <p:sp>
        <p:nvSpPr>
          <p:cNvPr id="406" name="TextBox 405"/>
          <p:cNvSpPr txBox="1"/>
          <p:nvPr/>
        </p:nvSpPr>
        <p:spPr>
          <a:xfrm>
            <a:off x="152400" y="4185028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5</a:t>
            </a:r>
            <a:endParaRPr lang="en-US" sz="1600" dirty="0"/>
          </a:p>
        </p:txBody>
      </p:sp>
      <p:sp>
        <p:nvSpPr>
          <p:cNvPr id="407" name="TextBox 406"/>
          <p:cNvSpPr txBox="1"/>
          <p:nvPr/>
        </p:nvSpPr>
        <p:spPr>
          <a:xfrm>
            <a:off x="152400" y="4536757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6</a:t>
            </a:r>
          </a:p>
        </p:txBody>
      </p:sp>
      <p:sp>
        <p:nvSpPr>
          <p:cNvPr id="408" name="TextBox 407"/>
          <p:cNvSpPr txBox="1"/>
          <p:nvPr/>
        </p:nvSpPr>
        <p:spPr>
          <a:xfrm>
            <a:off x="152400" y="4875925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7</a:t>
            </a:r>
            <a:endParaRPr lang="en-US" sz="1600" dirty="0"/>
          </a:p>
        </p:txBody>
      </p:sp>
      <p:sp>
        <p:nvSpPr>
          <p:cNvPr id="409" name="TextBox 408"/>
          <p:cNvSpPr txBox="1"/>
          <p:nvPr/>
        </p:nvSpPr>
        <p:spPr>
          <a:xfrm>
            <a:off x="152400" y="5227655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410" name="TextBox 409"/>
          <p:cNvSpPr txBox="1"/>
          <p:nvPr/>
        </p:nvSpPr>
        <p:spPr>
          <a:xfrm>
            <a:off x="152400" y="5563054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9</a:t>
            </a:r>
          </a:p>
        </p:txBody>
      </p:sp>
      <p:grpSp>
        <p:nvGrpSpPr>
          <p:cNvPr id="412" name="Group 411"/>
          <p:cNvGrpSpPr/>
          <p:nvPr/>
        </p:nvGrpSpPr>
        <p:grpSpPr>
          <a:xfrm>
            <a:off x="1498406" y="4270320"/>
            <a:ext cx="236629" cy="193766"/>
            <a:chOff x="7258050" y="2048770"/>
            <a:chExt cx="285750" cy="235078"/>
          </a:xfrm>
        </p:grpSpPr>
        <p:cxnSp>
          <p:nvCxnSpPr>
            <p:cNvPr id="457" name="Straight Connector 456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8" name="Rectangle 457"/>
            <p:cNvSpPr/>
            <p:nvPr/>
          </p:nvSpPr>
          <p:spPr>
            <a:xfrm>
              <a:off x="7315200" y="2048770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3" name="Group 412"/>
          <p:cNvGrpSpPr/>
          <p:nvPr/>
        </p:nvGrpSpPr>
        <p:grpSpPr>
          <a:xfrm>
            <a:off x="1498406" y="4611996"/>
            <a:ext cx="236629" cy="189899"/>
            <a:chOff x="7258050" y="2048769"/>
            <a:chExt cx="285750" cy="230387"/>
          </a:xfrm>
        </p:grpSpPr>
        <p:cxnSp>
          <p:nvCxnSpPr>
            <p:cNvPr id="455" name="Straight Connector 454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6" name="Rectangle 455"/>
            <p:cNvSpPr/>
            <p:nvPr/>
          </p:nvSpPr>
          <p:spPr>
            <a:xfrm>
              <a:off x="7315200" y="2048769"/>
              <a:ext cx="228600" cy="2303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6" name="Group 415"/>
          <p:cNvGrpSpPr/>
          <p:nvPr/>
        </p:nvGrpSpPr>
        <p:grpSpPr>
          <a:xfrm>
            <a:off x="1843910" y="3924871"/>
            <a:ext cx="250222" cy="193766"/>
            <a:chOff x="7258050" y="2046822"/>
            <a:chExt cx="302165" cy="235078"/>
          </a:xfrm>
        </p:grpSpPr>
        <p:cxnSp>
          <p:nvCxnSpPr>
            <p:cNvPr id="449" name="Straight Connector 448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0" name="Rectangle 449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33" name="Straight Connector 432"/>
          <p:cNvCxnSpPr/>
          <p:nvPr/>
        </p:nvCxnSpPr>
        <p:spPr>
          <a:xfrm>
            <a:off x="1151350" y="3291979"/>
            <a:ext cx="347056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4" name="Straight Connector 433"/>
          <p:cNvCxnSpPr/>
          <p:nvPr/>
        </p:nvCxnSpPr>
        <p:spPr>
          <a:xfrm>
            <a:off x="1140884" y="3637427"/>
            <a:ext cx="347056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5" name="Straight Connector 434"/>
          <p:cNvCxnSpPr/>
          <p:nvPr/>
        </p:nvCxnSpPr>
        <p:spPr>
          <a:xfrm>
            <a:off x="1151350" y="3982876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6" name="Straight Connector 435"/>
          <p:cNvCxnSpPr/>
          <p:nvPr/>
        </p:nvCxnSpPr>
        <p:spPr>
          <a:xfrm>
            <a:off x="1140885" y="4676286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7" name="Straight Connector 436"/>
          <p:cNvCxnSpPr/>
          <p:nvPr/>
        </p:nvCxnSpPr>
        <p:spPr>
          <a:xfrm>
            <a:off x="1151350" y="4324556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8" name="Straight Connector 437"/>
          <p:cNvCxnSpPr/>
          <p:nvPr/>
        </p:nvCxnSpPr>
        <p:spPr>
          <a:xfrm>
            <a:off x="2195777" y="3286954"/>
            <a:ext cx="347056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9" name="Straight Connector 438"/>
          <p:cNvCxnSpPr/>
          <p:nvPr/>
        </p:nvCxnSpPr>
        <p:spPr>
          <a:xfrm>
            <a:off x="2195777" y="3633880"/>
            <a:ext cx="347056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0" name="Straight Connector 439"/>
          <p:cNvCxnSpPr/>
          <p:nvPr/>
        </p:nvCxnSpPr>
        <p:spPr>
          <a:xfrm>
            <a:off x="2178976" y="3982876"/>
            <a:ext cx="347056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1" name="Straight Connector 440"/>
          <p:cNvCxnSpPr/>
          <p:nvPr/>
        </p:nvCxnSpPr>
        <p:spPr>
          <a:xfrm>
            <a:off x="2195250" y="4328325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2" name="Straight Connector 441"/>
          <p:cNvCxnSpPr/>
          <p:nvPr/>
        </p:nvCxnSpPr>
        <p:spPr>
          <a:xfrm>
            <a:off x="2206397" y="4671482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167409" y="2244313"/>
            <a:ext cx="0" cy="4439599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71" name="TextBox 470"/>
              <p:cNvSpPr txBox="1"/>
              <p:nvPr/>
            </p:nvSpPr>
            <p:spPr>
              <a:xfrm>
                <a:off x="-243903" y="872129"/>
                <a:ext cx="5322867" cy="615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1⊗1⊗</m:t>
                      </m:r>
                      <m:sSubSup>
                        <m:sSubSupPr>
                          <m:ctrlPr>
                            <a:rPr lang="en-US" sz="16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𝑐𝑙𝑜𝑐𝑘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9</m:t>
                          </m:r>
                        </m:sup>
                      </m:sSubSup>
                      <m:r>
                        <a:rPr lang="en-US" sz="1600" b="0" i="1" smtClean="0">
                          <a:latin typeface="Cambria Math"/>
                        </a:rPr>
                        <m:t>+1⊗</m:t>
                      </m:r>
                      <m:sSubSup>
                        <m:sSubSupPr>
                          <m:ctrlPr>
                            <a:rPr lang="en-US" sz="16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𝑐𝑙𝑜𝑐𝑘</m:t>
                          </m:r>
                        </m:sub>
                        <m:sup>
                          <m:r>
                            <a:rPr lang="en-US" sz="1600" i="1">
                              <a:latin typeface="Cambria Math"/>
                            </a:rPr>
                            <m:t>9</m:t>
                          </m:r>
                        </m:sup>
                      </m:sSubSup>
                      <m:r>
                        <a:rPr lang="en-US" sz="1600" b="0" i="1" smtClean="0">
                          <a:latin typeface="Cambria Math"/>
                        </a:rPr>
                        <m:t>⊗1+1⊗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𝑝𝑎𝑡𝑡𝑒𝑟𝑛</m:t>
                          </m:r>
                        </m:sub>
                      </m:sSub>
                    </m:oMath>
                  </m:oMathPara>
                </a14:m>
                <a:endParaRPr lang="en-US" sz="1600" b="0" i="1" dirty="0" smtClean="0">
                  <a:latin typeface="Cambria Math"/>
                </a:endParaRPr>
              </a:p>
              <a:p>
                <a:r>
                  <a:rPr lang="en-US" sz="1600" dirty="0" smtClean="0"/>
                  <a:t>	</a:t>
                </a:r>
                <a:endParaRPr lang="en-US" sz="1600" dirty="0"/>
              </a:p>
            </p:txBody>
          </p:sp>
        </mc:Choice>
        <mc:Fallback>
          <p:sp>
            <p:nvSpPr>
              <p:cNvPr id="471" name="TextBox 4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3903" y="872129"/>
                <a:ext cx="5322867" cy="6158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5" name="TextBox 474"/>
              <p:cNvSpPr txBox="1"/>
              <p:nvPr/>
            </p:nvSpPr>
            <p:spPr>
              <a:xfrm>
                <a:off x="0" y="6204551"/>
                <a:ext cx="4137543" cy="6534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〉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〉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𝜓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|</m:t>
                    </m:r>
                    <m:r>
                      <a:rPr lang="en-US" b="0" i="1" smtClean="0">
                        <a:latin typeface="Cambria Math"/>
                      </a:rPr>
                      <m:t>     </m:t>
                    </m:r>
                    <m:r>
                      <a:rPr lang="en-US" b="0" i="1" smtClean="0">
                        <a:latin typeface="Cambria Math"/>
                      </a:rPr>
                      <m:t>〉+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〉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𝑈</m:t>
                        </m:r>
                        <m:d>
                          <m:dPr>
                            <m:begChr m:val="|"/>
                            <m:endChr m:val="〉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𝜓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sub>
                    </m:sSub>
                    <m:d>
                      <m:dPr>
                        <m:begChr m:val="|"/>
                        <m:endChr m:val="〉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     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+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+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〉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𝑉𝑈</m:t>
                        </m:r>
                        <m:d>
                          <m:dPr>
                            <m:begChr m:val="|"/>
                            <m:endChr m:val="〉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𝜓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sub>
                    </m:sSub>
                    <m:d>
                      <m:dPr>
                        <m:begChr m:val="|"/>
                        <m:endChr m:val="〉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     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+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|0〉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𝑈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†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𝑉𝑈</m:t>
                        </m:r>
                        <m:d>
                          <m:dPr>
                            <m:begChr m:val="|"/>
                            <m:endChr m:val="〉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𝜓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|</m:t>
                    </m:r>
                    <m:r>
                      <a:rPr lang="en-US" b="0" i="1" smtClean="0">
                        <a:latin typeface="Cambria Math"/>
                      </a:rPr>
                      <m:t>     </m:t>
                    </m:r>
                    <m:r>
                      <a:rPr lang="en-US" i="1">
                        <a:latin typeface="Cambria Math"/>
                      </a:rPr>
                      <m:t>〉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475" name="TextBox 4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204551"/>
                <a:ext cx="4137543" cy="653449"/>
              </a:xfrm>
              <a:prstGeom prst="rect">
                <a:avLst/>
              </a:prstGeom>
              <a:blipFill rotWithShape="1">
                <a:blip r:embed="rId4"/>
                <a:stretch>
                  <a:fillRect b="-7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9" name="Group 478"/>
          <p:cNvGrpSpPr/>
          <p:nvPr/>
        </p:nvGrpSpPr>
        <p:grpSpPr>
          <a:xfrm>
            <a:off x="1843910" y="4608129"/>
            <a:ext cx="250222" cy="193766"/>
            <a:chOff x="7258050" y="2046822"/>
            <a:chExt cx="302165" cy="235078"/>
          </a:xfrm>
        </p:grpSpPr>
        <p:cxnSp>
          <p:nvCxnSpPr>
            <p:cNvPr id="480" name="Straight Connector 479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1" name="Rectangle 480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2" name="Group 481"/>
          <p:cNvGrpSpPr/>
          <p:nvPr/>
        </p:nvGrpSpPr>
        <p:grpSpPr>
          <a:xfrm>
            <a:off x="1843910" y="4269754"/>
            <a:ext cx="250222" cy="193766"/>
            <a:chOff x="7258050" y="2046822"/>
            <a:chExt cx="302165" cy="235078"/>
          </a:xfrm>
        </p:grpSpPr>
        <p:cxnSp>
          <p:nvCxnSpPr>
            <p:cNvPr id="483" name="Straight Connector 482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4" name="Rectangle 483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85" name="Straight Connector 484"/>
          <p:cNvCxnSpPr/>
          <p:nvPr/>
        </p:nvCxnSpPr>
        <p:spPr>
          <a:xfrm>
            <a:off x="5073703" y="2951482"/>
            <a:ext cx="347056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6" name="Straight Connector 485"/>
          <p:cNvCxnSpPr/>
          <p:nvPr/>
        </p:nvCxnSpPr>
        <p:spPr>
          <a:xfrm rot="5400000">
            <a:off x="4900978" y="3124206"/>
            <a:ext cx="345449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7" name="Straight Connector 486"/>
          <p:cNvCxnSpPr/>
          <p:nvPr/>
        </p:nvCxnSpPr>
        <p:spPr>
          <a:xfrm rot="5400000">
            <a:off x="5248034" y="3124206"/>
            <a:ext cx="345449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8" name="Straight Connector 487"/>
          <p:cNvCxnSpPr/>
          <p:nvPr/>
        </p:nvCxnSpPr>
        <p:spPr>
          <a:xfrm>
            <a:off x="5073703" y="3296931"/>
            <a:ext cx="347056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9" name="Straight Connector 488"/>
          <p:cNvCxnSpPr/>
          <p:nvPr/>
        </p:nvCxnSpPr>
        <p:spPr>
          <a:xfrm>
            <a:off x="5420759" y="3301956"/>
            <a:ext cx="347056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0" name="Straight Connector 489"/>
          <p:cNvCxnSpPr/>
          <p:nvPr/>
        </p:nvCxnSpPr>
        <p:spPr>
          <a:xfrm rot="5400000">
            <a:off x="5248034" y="3474680"/>
            <a:ext cx="345449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1" name="Straight Connector 490"/>
          <p:cNvCxnSpPr/>
          <p:nvPr/>
        </p:nvCxnSpPr>
        <p:spPr>
          <a:xfrm rot="5400000">
            <a:off x="5595090" y="3474680"/>
            <a:ext cx="345449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2" name="Straight Connector 491"/>
          <p:cNvCxnSpPr/>
          <p:nvPr/>
        </p:nvCxnSpPr>
        <p:spPr>
          <a:xfrm>
            <a:off x="5420759" y="3647404"/>
            <a:ext cx="347056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3" name="Straight Connector 492"/>
          <p:cNvCxnSpPr/>
          <p:nvPr/>
        </p:nvCxnSpPr>
        <p:spPr>
          <a:xfrm rot="5400000">
            <a:off x="5595090" y="3474680"/>
            <a:ext cx="345449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4" name="Straight Connector 493"/>
          <p:cNvCxnSpPr/>
          <p:nvPr/>
        </p:nvCxnSpPr>
        <p:spPr>
          <a:xfrm rot="5400000">
            <a:off x="5942146" y="3474680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5" name="Straight Connector 494"/>
          <p:cNvCxnSpPr/>
          <p:nvPr/>
        </p:nvCxnSpPr>
        <p:spPr>
          <a:xfrm rot="5400000">
            <a:off x="5942146" y="3474680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6" name="Straight Connector 495"/>
          <p:cNvCxnSpPr/>
          <p:nvPr/>
        </p:nvCxnSpPr>
        <p:spPr>
          <a:xfrm rot="5400000">
            <a:off x="6289202" y="3474680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7" name="Straight Connector 496"/>
          <p:cNvCxnSpPr/>
          <p:nvPr/>
        </p:nvCxnSpPr>
        <p:spPr>
          <a:xfrm rot="5400000">
            <a:off x="6289202" y="3474680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8" name="Straight Connector 497"/>
          <p:cNvCxnSpPr/>
          <p:nvPr/>
        </p:nvCxnSpPr>
        <p:spPr>
          <a:xfrm>
            <a:off x="6461927" y="3301956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9" name="Straight Connector 498"/>
          <p:cNvCxnSpPr/>
          <p:nvPr/>
        </p:nvCxnSpPr>
        <p:spPr>
          <a:xfrm rot="5400000">
            <a:off x="6289202" y="3474680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0" name="Straight Connector 499"/>
          <p:cNvCxnSpPr/>
          <p:nvPr/>
        </p:nvCxnSpPr>
        <p:spPr>
          <a:xfrm rot="5400000">
            <a:off x="6636258" y="3474680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1" name="Straight Connector 500"/>
          <p:cNvCxnSpPr/>
          <p:nvPr/>
        </p:nvCxnSpPr>
        <p:spPr>
          <a:xfrm>
            <a:off x="6461927" y="3647404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2" name="Straight Connector 501"/>
          <p:cNvCxnSpPr/>
          <p:nvPr/>
        </p:nvCxnSpPr>
        <p:spPr>
          <a:xfrm rot="5400000">
            <a:off x="6636258" y="3474680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3" name="Straight Connector 502"/>
          <p:cNvCxnSpPr/>
          <p:nvPr/>
        </p:nvCxnSpPr>
        <p:spPr>
          <a:xfrm rot="5400000">
            <a:off x="6636258" y="3474680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4" name="Straight Connector 503"/>
          <p:cNvCxnSpPr/>
          <p:nvPr/>
        </p:nvCxnSpPr>
        <p:spPr>
          <a:xfrm rot="5400000">
            <a:off x="6983314" y="3474680"/>
            <a:ext cx="345449" cy="0"/>
          </a:xfrm>
          <a:prstGeom prst="line">
            <a:avLst/>
          </a:prstGeom>
          <a:ln w="38100">
            <a:solidFill>
              <a:srgbClr val="FFFF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5" name="Straight Connector 504"/>
          <p:cNvCxnSpPr/>
          <p:nvPr/>
        </p:nvCxnSpPr>
        <p:spPr>
          <a:xfrm rot="5400000">
            <a:off x="6983314" y="3474680"/>
            <a:ext cx="345449" cy="0"/>
          </a:xfrm>
          <a:prstGeom prst="line">
            <a:avLst/>
          </a:prstGeom>
          <a:ln w="38100">
            <a:solidFill>
              <a:srgbClr val="FFFF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6" name="Straight Connector 505"/>
          <p:cNvCxnSpPr/>
          <p:nvPr/>
        </p:nvCxnSpPr>
        <p:spPr>
          <a:xfrm rot="5400000">
            <a:off x="6983314" y="3474680"/>
            <a:ext cx="345449" cy="0"/>
          </a:xfrm>
          <a:prstGeom prst="line">
            <a:avLst/>
          </a:prstGeom>
          <a:ln w="38100">
            <a:solidFill>
              <a:srgbClr val="FFFF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7" name="Straight Connector 506"/>
          <p:cNvCxnSpPr/>
          <p:nvPr/>
        </p:nvCxnSpPr>
        <p:spPr>
          <a:xfrm>
            <a:off x="7156039" y="3301956"/>
            <a:ext cx="347056" cy="0"/>
          </a:xfrm>
          <a:prstGeom prst="line">
            <a:avLst/>
          </a:prstGeom>
          <a:ln w="38100">
            <a:solidFill>
              <a:srgbClr val="FFFF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8" name="Straight Connector 507"/>
          <p:cNvCxnSpPr/>
          <p:nvPr/>
        </p:nvCxnSpPr>
        <p:spPr>
          <a:xfrm rot="5400000">
            <a:off x="6983314" y="3474680"/>
            <a:ext cx="345449" cy="0"/>
          </a:xfrm>
          <a:prstGeom prst="line">
            <a:avLst/>
          </a:prstGeom>
          <a:ln w="38100">
            <a:solidFill>
              <a:srgbClr val="FFFF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9" name="Straight Connector 508"/>
          <p:cNvCxnSpPr/>
          <p:nvPr/>
        </p:nvCxnSpPr>
        <p:spPr>
          <a:xfrm>
            <a:off x="7156039" y="3647404"/>
            <a:ext cx="347056" cy="0"/>
          </a:xfrm>
          <a:prstGeom prst="line">
            <a:avLst/>
          </a:prstGeom>
          <a:ln w="38100">
            <a:solidFill>
              <a:srgbClr val="FFFF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0" name="Straight Connector 509"/>
          <p:cNvCxnSpPr/>
          <p:nvPr/>
        </p:nvCxnSpPr>
        <p:spPr>
          <a:xfrm>
            <a:off x="5420759" y="3647404"/>
            <a:ext cx="347056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1" name="Straight Connector 510"/>
          <p:cNvCxnSpPr/>
          <p:nvPr/>
        </p:nvCxnSpPr>
        <p:spPr>
          <a:xfrm>
            <a:off x="5420759" y="3992853"/>
            <a:ext cx="347056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" name="Straight Connector 511"/>
          <p:cNvCxnSpPr/>
          <p:nvPr/>
        </p:nvCxnSpPr>
        <p:spPr>
          <a:xfrm>
            <a:off x="6114871" y="3992853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" name="Straight Connector 512"/>
          <p:cNvCxnSpPr/>
          <p:nvPr/>
        </p:nvCxnSpPr>
        <p:spPr>
          <a:xfrm>
            <a:off x="6461927" y="3647404"/>
            <a:ext cx="347056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" name="Straight Connector 513"/>
          <p:cNvCxnSpPr/>
          <p:nvPr/>
        </p:nvCxnSpPr>
        <p:spPr>
          <a:xfrm rot="5400000">
            <a:off x="6983314" y="3820129"/>
            <a:ext cx="345449" cy="0"/>
          </a:xfrm>
          <a:prstGeom prst="line">
            <a:avLst/>
          </a:prstGeom>
          <a:ln w="38100">
            <a:solidFill>
              <a:srgbClr val="FFFF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5" name="Straight Connector 514"/>
          <p:cNvCxnSpPr/>
          <p:nvPr/>
        </p:nvCxnSpPr>
        <p:spPr>
          <a:xfrm>
            <a:off x="7156039" y="3647404"/>
            <a:ext cx="347056" cy="0"/>
          </a:xfrm>
          <a:prstGeom prst="line">
            <a:avLst/>
          </a:prstGeom>
          <a:ln w="38100">
            <a:solidFill>
              <a:srgbClr val="FFFF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6" name="Straight Connector 515"/>
          <p:cNvCxnSpPr/>
          <p:nvPr/>
        </p:nvCxnSpPr>
        <p:spPr>
          <a:xfrm>
            <a:off x="7156039" y="3992853"/>
            <a:ext cx="347056" cy="0"/>
          </a:xfrm>
          <a:prstGeom prst="line">
            <a:avLst/>
          </a:prstGeom>
          <a:ln w="38100">
            <a:solidFill>
              <a:srgbClr val="FFFF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7" name="Straight Connector 516"/>
          <p:cNvCxnSpPr/>
          <p:nvPr/>
        </p:nvCxnSpPr>
        <p:spPr>
          <a:xfrm>
            <a:off x="5420759" y="3992853"/>
            <a:ext cx="347056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8" name="Straight Connector 517"/>
          <p:cNvCxnSpPr/>
          <p:nvPr/>
        </p:nvCxnSpPr>
        <p:spPr>
          <a:xfrm>
            <a:off x="6461927" y="3992853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9" name="Straight Connector 518"/>
          <p:cNvCxnSpPr/>
          <p:nvPr/>
        </p:nvCxnSpPr>
        <p:spPr>
          <a:xfrm>
            <a:off x="7156039" y="3992853"/>
            <a:ext cx="347056" cy="0"/>
          </a:xfrm>
          <a:prstGeom prst="line">
            <a:avLst/>
          </a:prstGeom>
          <a:ln w="38100">
            <a:solidFill>
              <a:srgbClr val="FFFF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0" name="Straight Connector 519"/>
          <p:cNvCxnSpPr/>
          <p:nvPr/>
        </p:nvCxnSpPr>
        <p:spPr>
          <a:xfrm>
            <a:off x="5420759" y="3992853"/>
            <a:ext cx="347056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1" name="Straight Connector 520"/>
          <p:cNvCxnSpPr/>
          <p:nvPr/>
        </p:nvCxnSpPr>
        <p:spPr>
          <a:xfrm>
            <a:off x="5420759" y="4338302"/>
            <a:ext cx="347056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2" name="Straight Connector 521"/>
          <p:cNvCxnSpPr/>
          <p:nvPr/>
        </p:nvCxnSpPr>
        <p:spPr>
          <a:xfrm>
            <a:off x="7156039" y="3992853"/>
            <a:ext cx="347056" cy="0"/>
          </a:xfrm>
          <a:prstGeom prst="line">
            <a:avLst/>
          </a:prstGeom>
          <a:ln w="38100">
            <a:solidFill>
              <a:srgbClr val="FFFF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3" name="Straight Connector 522"/>
          <p:cNvCxnSpPr/>
          <p:nvPr/>
        </p:nvCxnSpPr>
        <p:spPr>
          <a:xfrm>
            <a:off x="7156039" y="4338302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4" name="Straight Connector 523"/>
          <p:cNvCxnSpPr/>
          <p:nvPr/>
        </p:nvCxnSpPr>
        <p:spPr>
          <a:xfrm>
            <a:off x="5420759" y="4334533"/>
            <a:ext cx="347056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5" name="Straight Connector 524"/>
          <p:cNvCxnSpPr/>
          <p:nvPr/>
        </p:nvCxnSpPr>
        <p:spPr>
          <a:xfrm>
            <a:off x="7156039" y="4334533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6" name="Straight Connector 525"/>
          <p:cNvCxnSpPr/>
          <p:nvPr/>
        </p:nvCxnSpPr>
        <p:spPr>
          <a:xfrm>
            <a:off x="5420759" y="4334533"/>
            <a:ext cx="347056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7" name="Straight Connector 526"/>
          <p:cNvCxnSpPr/>
          <p:nvPr/>
        </p:nvCxnSpPr>
        <p:spPr>
          <a:xfrm rot="5400000">
            <a:off x="5248034" y="4507258"/>
            <a:ext cx="345449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8" name="Straight Connector 527"/>
          <p:cNvCxnSpPr/>
          <p:nvPr/>
        </p:nvCxnSpPr>
        <p:spPr>
          <a:xfrm rot="5400000">
            <a:off x="5595090" y="4507258"/>
            <a:ext cx="345449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9" name="Straight Connector 528"/>
          <p:cNvCxnSpPr/>
          <p:nvPr/>
        </p:nvCxnSpPr>
        <p:spPr>
          <a:xfrm>
            <a:off x="5420759" y="4679982"/>
            <a:ext cx="347056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0" name="Straight Connector 529"/>
          <p:cNvCxnSpPr/>
          <p:nvPr/>
        </p:nvCxnSpPr>
        <p:spPr>
          <a:xfrm rot="5400000">
            <a:off x="5595090" y="4507258"/>
            <a:ext cx="345449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1" name="Straight Connector 530"/>
          <p:cNvCxnSpPr/>
          <p:nvPr/>
        </p:nvCxnSpPr>
        <p:spPr>
          <a:xfrm rot="5400000">
            <a:off x="6983314" y="4507258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2" name="Straight Connector 531"/>
          <p:cNvCxnSpPr/>
          <p:nvPr/>
        </p:nvCxnSpPr>
        <p:spPr>
          <a:xfrm rot="5400000">
            <a:off x="6983314" y="4507258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3" name="Straight Connector 532"/>
          <p:cNvCxnSpPr/>
          <p:nvPr/>
        </p:nvCxnSpPr>
        <p:spPr>
          <a:xfrm rot="5400000">
            <a:off x="6983314" y="4507258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4" name="Straight Connector 533"/>
          <p:cNvCxnSpPr/>
          <p:nvPr/>
        </p:nvCxnSpPr>
        <p:spPr>
          <a:xfrm>
            <a:off x="7156039" y="4334533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5" name="Straight Connector 534"/>
          <p:cNvCxnSpPr/>
          <p:nvPr/>
        </p:nvCxnSpPr>
        <p:spPr>
          <a:xfrm rot="5400000">
            <a:off x="6983314" y="4507258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6" name="Straight Connector 535"/>
          <p:cNvCxnSpPr/>
          <p:nvPr/>
        </p:nvCxnSpPr>
        <p:spPr>
          <a:xfrm>
            <a:off x="7156039" y="4679982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7" name="Straight Connector 536"/>
          <p:cNvCxnSpPr/>
          <p:nvPr/>
        </p:nvCxnSpPr>
        <p:spPr>
          <a:xfrm>
            <a:off x="5420759" y="4686263"/>
            <a:ext cx="347056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8" name="Straight Connector 537"/>
          <p:cNvCxnSpPr/>
          <p:nvPr/>
        </p:nvCxnSpPr>
        <p:spPr>
          <a:xfrm>
            <a:off x="7156039" y="4686263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9" name="Straight Connector 538"/>
          <p:cNvCxnSpPr/>
          <p:nvPr/>
        </p:nvCxnSpPr>
        <p:spPr>
          <a:xfrm>
            <a:off x="5420759" y="4686263"/>
            <a:ext cx="347056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0" name="Straight Connector 539"/>
          <p:cNvCxnSpPr/>
          <p:nvPr/>
        </p:nvCxnSpPr>
        <p:spPr>
          <a:xfrm>
            <a:off x="5420759" y="5031712"/>
            <a:ext cx="347056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1" name="Straight Connector 540"/>
          <p:cNvCxnSpPr/>
          <p:nvPr/>
        </p:nvCxnSpPr>
        <p:spPr>
          <a:xfrm>
            <a:off x="5767815" y="5031712"/>
            <a:ext cx="347056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2" name="Straight Connector 541"/>
          <p:cNvCxnSpPr/>
          <p:nvPr/>
        </p:nvCxnSpPr>
        <p:spPr>
          <a:xfrm>
            <a:off x="6461927" y="5031712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3" name="Straight Connector 542"/>
          <p:cNvCxnSpPr/>
          <p:nvPr/>
        </p:nvCxnSpPr>
        <p:spPr>
          <a:xfrm rot="5400000">
            <a:off x="6983314" y="4858988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4" name="Straight Connector 543"/>
          <p:cNvCxnSpPr/>
          <p:nvPr/>
        </p:nvCxnSpPr>
        <p:spPr>
          <a:xfrm>
            <a:off x="6808983" y="5031712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5" name="Straight Connector 544"/>
          <p:cNvCxnSpPr/>
          <p:nvPr/>
        </p:nvCxnSpPr>
        <p:spPr>
          <a:xfrm rot="5400000">
            <a:off x="6983314" y="4858988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6" name="Straight Connector 545"/>
          <p:cNvCxnSpPr/>
          <p:nvPr/>
        </p:nvCxnSpPr>
        <p:spPr>
          <a:xfrm rot="5400000">
            <a:off x="6983314" y="4858988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7" name="Straight Connector 546"/>
          <p:cNvCxnSpPr/>
          <p:nvPr/>
        </p:nvCxnSpPr>
        <p:spPr>
          <a:xfrm>
            <a:off x="7156039" y="4686263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8" name="Straight Connector 547"/>
          <p:cNvCxnSpPr/>
          <p:nvPr/>
        </p:nvCxnSpPr>
        <p:spPr>
          <a:xfrm rot="5400000">
            <a:off x="6983314" y="4858988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9" name="Straight Connector 548"/>
          <p:cNvCxnSpPr/>
          <p:nvPr/>
        </p:nvCxnSpPr>
        <p:spPr>
          <a:xfrm>
            <a:off x="7156039" y="5031712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0" name="Straight Connector 549"/>
          <p:cNvCxnSpPr/>
          <p:nvPr/>
        </p:nvCxnSpPr>
        <p:spPr>
          <a:xfrm>
            <a:off x="5420759" y="5031712"/>
            <a:ext cx="347056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1" name="Straight Connector 550"/>
          <p:cNvCxnSpPr/>
          <p:nvPr/>
        </p:nvCxnSpPr>
        <p:spPr>
          <a:xfrm>
            <a:off x="5767815" y="5031712"/>
            <a:ext cx="347056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2" name="Straight Connector 551"/>
          <p:cNvCxnSpPr/>
          <p:nvPr/>
        </p:nvCxnSpPr>
        <p:spPr>
          <a:xfrm>
            <a:off x="6461927" y="5031712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3" name="Straight Connector 552"/>
          <p:cNvCxnSpPr/>
          <p:nvPr/>
        </p:nvCxnSpPr>
        <p:spPr>
          <a:xfrm>
            <a:off x="6808983" y="5031712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4" name="Straight Connector 553"/>
          <p:cNvCxnSpPr/>
          <p:nvPr/>
        </p:nvCxnSpPr>
        <p:spPr>
          <a:xfrm>
            <a:off x="7156039" y="5031712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5" name="Straight Connector 554"/>
          <p:cNvCxnSpPr/>
          <p:nvPr/>
        </p:nvCxnSpPr>
        <p:spPr>
          <a:xfrm>
            <a:off x="5420759" y="5031712"/>
            <a:ext cx="347056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6" name="Straight Connector 555"/>
          <p:cNvCxnSpPr/>
          <p:nvPr/>
        </p:nvCxnSpPr>
        <p:spPr>
          <a:xfrm rot="5400000">
            <a:off x="5248034" y="5204436"/>
            <a:ext cx="345449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7" name="Straight Connector 556"/>
          <p:cNvCxnSpPr/>
          <p:nvPr/>
        </p:nvCxnSpPr>
        <p:spPr>
          <a:xfrm rot="5400000">
            <a:off x="5595090" y="5204436"/>
            <a:ext cx="345449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8" name="Straight Connector 557"/>
          <p:cNvCxnSpPr/>
          <p:nvPr/>
        </p:nvCxnSpPr>
        <p:spPr>
          <a:xfrm>
            <a:off x="5420759" y="5377161"/>
            <a:ext cx="347056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9" name="Straight Connector 558"/>
          <p:cNvCxnSpPr/>
          <p:nvPr/>
        </p:nvCxnSpPr>
        <p:spPr>
          <a:xfrm>
            <a:off x="5767815" y="5031712"/>
            <a:ext cx="347056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0" name="Straight Connector 559"/>
          <p:cNvCxnSpPr/>
          <p:nvPr/>
        </p:nvCxnSpPr>
        <p:spPr>
          <a:xfrm rot="5400000">
            <a:off x="5595090" y="5204436"/>
            <a:ext cx="345449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1" name="Straight Connector 560"/>
          <p:cNvCxnSpPr/>
          <p:nvPr/>
        </p:nvCxnSpPr>
        <p:spPr>
          <a:xfrm rot="5400000">
            <a:off x="5942146" y="5204436"/>
            <a:ext cx="345449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2" name="Straight Connector 561"/>
          <p:cNvCxnSpPr/>
          <p:nvPr/>
        </p:nvCxnSpPr>
        <p:spPr>
          <a:xfrm>
            <a:off x="5767815" y="5377161"/>
            <a:ext cx="347056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3" name="Straight Connector 562"/>
          <p:cNvCxnSpPr/>
          <p:nvPr/>
        </p:nvCxnSpPr>
        <p:spPr>
          <a:xfrm rot="5400000">
            <a:off x="5942146" y="5204436"/>
            <a:ext cx="345449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4" name="Straight Connector 563"/>
          <p:cNvCxnSpPr/>
          <p:nvPr/>
        </p:nvCxnSpPr>
        <p:spPr>
          <a:xfrm rot="5400000">
            <a:off x="6289202" y="5204436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5" name="Straight Connector 564"/>
          <p:cNvCxnSpPr/>
          <p:nvPr/>
        </p:nvCxnSpPr>
        <p:spPr>
          <a:xfrm rot="5400000">
            <a:off x="6289202" y="5204436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6" name="Straight Connector 565"/>
          <p:cNvCxnSpPr/>
          <p:nvPr/>
        </p:nvCxnSpPr>
        <p:spPr>
          <a:xfrm>
            <a:off x="6461927" y="5031712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7" name="Straight Connector 566"/>
          <p:cNvCxnSpPr/>
          <p:nvPr/>
        </p:nvCxnSpPr>
        <p:spPr>
          <a:xfrm rot="5400000">
            <a:off x="6289202" y="5204436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8" name="Straight Connector 567"/>
          <p:cNvCxnSpPr/>
          <p:nvPr/>
        </p:nvCxnSpPr>
        <p:spPr>
          <a:xfrm rot="5400000">
            <a:off x="6636258" y="5204436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9" name="Straight Connector 568"/>
          <p:cNvCxnSpPr/>
          <p:nvPr/>
        </p:nvCxnSpPr>
        <p:spPr>
          <a:xfrm>
            <a:off x="6461927" y="5377161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0" name="Straight Connector 569"/>
          <p:cNvCxnSpPr/>
          <p:nvPr/>
        </p:nvCxnSpPr>
        <p:spPr>
          <a:xfrm rot="5400000">
            <a:off x="6636258" y="5204436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1" name="Straight Connector 570"/>
          <p:cNvCxnSpPr/>
          <p:nvPr/>
        </p:nvCxnSpPr>
        <p:spPr>
          <a:xfrm>
            <a:off x="6808983" y="5031712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2" name="Straight Connector 571"/>
          <p:cNvCxnSpPr/>
          <p:nvPr/>
        </p:nvCxnSpPr>
        <p:spPr>
          <a:xfrm rot="5400000">
            <a:off x="6636258" y="5204436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3" name="Straight Connector 572"/>
          <p:cNvCxnSpPr/>
          <p:nvPr/>
        </p:nvCxnSpPr>
        <p:spPr>
          <a:xfrm rot="5400000">
            <a:off x="6983314" y="5204436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4" name="Straight Connector 573"/>
          <p:cNvCxnSpPr/>
          <p:nvPr/>
        </p:nvCxnSpPr>
        <p:spPr>
          <a:xfrm>
            <a:off x="6808983" y="5377161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5" name="Straight Connector 574"/>
          <p:cNvCxnSpPr/>
          <p:nvPr/>
        </p:nvCxnSpPr>
        <p:spPr>
          <a:xfrm rot="5400000">
            <a:off x="6983314" y="5204436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6" name="Straight Connector 575"/>
          <p:cNvCxnSpPr/>
          <p:nvPr/>
        </p:nvCxnSpPr>
        <p:spPr>
          <a:xfrm rot="5400000">
            <a:off x="6983314" y="5204436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7" name="Straight Connector 576"/>
          <p:cNvCxnSpPr/>
          <p:nvPr/>
        </p:nvCxnSpPr>
        <p:spPr>
          <a:xfrm>
            <a:off x="7156039" y="5031712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8" name="Straight Connector 577"/>
          <p:cNvCxnSpPr/>
          <p:nvPr/>
        </p:nvCxnSpPr>
        <p:spPr>
          <a:xfrm rot="5400000">
            <a:off x="7324060" y="4852707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9" name="Straight Connector 578"/>
          <p:cNvCxnSpPr/>
          <p:nvPr/>
        </p:nvCxnSpPr>
        <p:spPr>
          <a:xfrm>
            <a:off x="7156039" y="5377161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0" name="Straight Connector 579"/>
          <p:cNvCxnSpPr/>
          <p:nvPr/>
        </p:nvCxnSpPr>
        <p:spPr>
          <a:xfrm>
            <a:off x="7503095" y="5367111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1" name="Straight Connector 580"/>
          <p:cNvCxnSpPr/>
          <p:nvPr/>
        </p:nvCxnSpPr>
        <p:spPr>
          <a:xfrm rot="5400000">
            <a:off x="7330370" y="5539836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2" name="Straight Connector 581"/>
          <p:cNvCxnSpPr/>
          <p:nvPr/>
        </p:nvCxnSpPr>
        <p:spPr>
          <a:xfrm rot="5400000">
            <a:off x="7677427" y="5539836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3" name="Straight Connector 582"/>
          <p:cNvCxnSpPr/>
          <p:nvPr/>
        </p:nvCxnSpPr>
        <p:spPr>
          <a:xfrm>
            <a:off x="7503095" y="5712560"/>
            <a:ext cx="347056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4" name="Straight Connector 583"/>
          <p:cNvCxnSpPr/>
          <p:nvPr/>
        </p:nvCxnSpPr>
        <p:spPr>
          <a:xfrm rot="5400000">
            <a:off x="7330370" y="3474680"/>
            <a:ext cx="345449" cy="0"/>
          </a:xfrm>
          <a:prstGeom prst="line">
            <a:avLst/>
          </a:prstGeom>
          <a:ln w="38100">
            <a:solidFill>
              <a:srgbClr val="FFFF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5" name="Straight Connector 584"/>
          <p:cNvCxnSpPr/>
          <p:nvPr/>
        </p:nvCxnSpPr>
        <p:spPr>
          <a:xfrm rot="5400000">
            <a:off x="7330370" y="3820129"/>
            <a:ext cx="345449" cy="0"/>
          </a:xfrm>
          <a:prstGeom prst="line">
            <a:avLst/>
          </a:prstGeom>
          <a:ln w="38100">
            <a:solidFill>
              <a:srgbClr val="FFFF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6" name="Straight Connector 585"/>
          <p:cNvCxnSpPr/>
          <p:nvPr/>
        </p:nvCxnSpPr>
        <p:spPr>
          <a:xfrm>
            <a:off x="6114872" y="3992853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7" name="Straight Connector 586"/>
          <p:cNvCxnSpPr/>
          <p:nvPr/>
        </p:nvCxnSpPr>
        <p:spPr>
          <a:xfrm rot="5400000">
            <a:off x="7335419" y="5204436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8" name="Straight Connector 587"/>
          <p:cNvCxnSpPr/>
          <p:nvPr/>
        </p:nvCxnSpPr>
        <p:spPr>
          <a:xfrm rot="5400000">
            <a:off x="7335419" y="4507258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9" name="TextBox 588"/>
          <p:cNvSpPr txBox="1"/>
          <p:nvPr/>
        </p:nvSpPr>
        <p:spPr>
          <a:xfrm>
            <a:off x="4948790" y="2575489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590" name="TextBox 589"/>
          <p:cNvSpPr txBox="1"/>
          <p:nvPr/>
        </p:nvSpPr>
        <p:spPr>
          <a:xfrm>
            <a:off x="5301156" y="2575489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</a:t>
            </a:r>
          </a:p>
        </p:txBody>
      </p:sp>
      <p:sp>
        <p:nvSpPr>
          <p:cNvPr id="591" name="TextBox 590"/>
          <p:cNvSpPr txBox="1"/>
          <p:nvPr/>
        </p:nvSpPr>
        <p:spPr>
          <a:xfrm>
            <a:off x="5648212" y="2575489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3</a:t>
            </a:r>
            <a:endParaRPr lang="en-US" sz="1600" dirty="0"/>
          </a:p>
        </p:txBody>
      </p:sp>
      <p:sp>
        <p:nvSpPr>
          <p:cNvPr id="592" name="TextBox 591"/>
          <p:cNvSpPr txBox="1"/>
          <p:nvPr/>
        </p:nvSpPr>
        <p:spPr>
          <a:xfrm>
            <a:off x="5995268" y="2575489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4</a:t>
            </a:r>
          </a:p>
        </p:txBody>
      </p:sp>
      <p:sp>
        <p:nvSpPr>
          <p:cNvPr id="593" name="TextBox 592"/>
          <p:cNvSpPr txBox="1"/>
          <p:nvPr/>
        </p:nvSpPr>
        <p:spPr>
          <a:xfrm>
            <a:off x="6342324" y="2575489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5</a:t>
            </a:r>
            <a:endParaRPr lang="en-US" sz="1600" dirty="0"/>
          </a:p>
        </p:txBody>
      </p:sp>
      <p:sp>
        <p:nvSpPr>
          <p:cNvPr id="594" name="TextBox 593"/>
          <p:cNvSpPr txBox="1"/>
          <p:nvPr/>
        </p:nvSpPr>
        <p:spPr>
          <a:xfrm>
            <a:off x="6743305" y="2575489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6</a:t>
            </a:r>
          </a:p>
        </p:txBody>
      </p:sp>
      <p:sp>
        <p:nvSpPr>
          <p:cNvPr id="595" name="TextBox 594"/>
          <p:cNvSpPr txBox="1"/>
          <p:nvPr/>
        </p:nvSpPr>
        <p:spPr>
          <a:xfrm>
            <a:off x="7036436" y="2575489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7</a:t>
            </a:r>
            <a:endParaRPr lang="en-US" sz="1600" dirty="0"/>
          </a:p>
        </p:txBody>
      </p:sp>
      <p:sp>
        <p:nvSpPr>
          <p:cNvPr id="596" name="TextBox 595"/>
          <p:cNvSpPr txBox="1"/>
          <p:nvPr/>
        </p:nvSpPr>
        <p:spPr>
          <a:xfrm>
            <a:off x="7377182" y="2575489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597" name="TextBox 596"/>
          <p:cNvSpPr txBox="1"/>
          <p:nvPr/>
        </p:nvSpPr>
        <p:spPr>
          <a:xfrm>
            <a:off x="7730548" y="2575489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9</a:t>
            </a:r>
            <a:endParaRPr lang="en-US" sz="1600" dirty="0"/>
          </a:p>
        </p:txBody>
      </p:sp>
      <p:sp>
        <p:nvSpPr>
          <p:cNvPr id="598" name="TextBox 597"/>
          <p:cNvSpPr txBox="1"/>
          <p:nvPr/>
        </p:nvSpPr>
        <p:spPr>
          <a:xfrm>
            <a:off x="4770417" y="2811953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599" name="TextBox 598"/>
          <p:cNvSpPr txBox="1"/>
          <p:nvPr/>
        </p:nvSpPr>
        <p:spPr>
          <a:xfrm>
            <a:off x="4770417" y="3157402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</a:t>
            </a:r>
          </a:p>
        </p:txBody>
      </p:sp>
      <p:sp>
        <p:nvSpPr>
          <p:cNvPr id="600" name="TextBox 599"/>
          <p:cNvSpPr txBox="1"/>
          <p:nvPr/>
        </p:nvSpPr>
        <p:spPr>
          <a:xfrm>
            <a:off x="4770417" y="3507876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3</a:t>
            </a:r>
            <a:endParaRPr lang="en-US" sz="1600" dirty="0"/>
          </a:p>
        </p:txBody>
      </p:sp>
      <p:sp>
        <p:nvSpPr>
          <p:cNvPr id="601" name="TextBox 600"/>
          <p:cNvSpPr txBox="1"/>
          <p:nvPr/>
        </p:nvSpPr>
        <p:spPr>
          <a:xfrm>
            <a:off x="4770417" y="3853324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4</a:t>
            </a:r>
          </a:p>
        </p:txBody>
      </p:sp>
      <p:sp>
        <p:nvSpPr>
          <p:cNvPr id="602" name="TextBox 601"/>
          <p:cNvSpPr txBox="1"/>
          <p:nvPr/>
        </p:nvSpPr>
        <p:spPr>
          <a:xfrm>
            <a:off x="4770417" y="4195005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5</a:t>
            </a:r>
            <a:endParaRPr lang="en-US" sz="1600" dirty="0"/>
          </a:p>
        </p:txBody>
      </p:sp>
      <p:sp>
        <p:nvSpPr>
          <p:cNvPr id="603" name="TextBox 602"/>
          <p:cNvSpPr txBox="1"/>
          <p:nvPr/>
        </p:nvSpPr>
        <p:spPr>
          <a:xfrm>
            <a:off x="4770417" y="4546734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6</a:t>
            </a:r>
          </a:p>
        </p:txBody>
      </p:sp>
      <p:sp>
        <p:nvSpPr>
          <p:cNvPr id="604" name="TextBox 603"/>
          <p:cNvSpPr txBox="1"/>
          <p:nvPr/>
        </p:nvSpPr>
        <p:spPr>
          <a:xfrm>
            <a:off x="4770417" y="4885902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7</a:t>
            </a:r>
            <a:endParaRPr lang="en-US" sz="1600" dirty="0"/>
          </a:p>
        </p:txBody>
      </p:sp>
      <p:sp>
        <p:nvSpPr>
          <p:cNvPr id="605" name="TextBox 604"/>
          <p:cNvSpPr txBox="1"/>
          <p:nvPr/>
        </p:nvSpPr>
        <p:spPr>
          <a:xfrm>
            <a:off x="4770417" y="5237632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606" name="TextBox 605"/>
          <p:cNvSpPr txBox="1"/>
          <p:nvPr/>
        </p:nvSpPr>
        <p:spPr>
          <a:xfrm>
            <a:off x="4770417" y="5573031"/>
            <a:ext cx="239206" cy="27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9</a:t>
            </a:r>
          </a:p>
        </p:txBody>
      </p:sp>
      <p:grpSp>
        <p:nvGrpSpPr>
          <p:cNvPr id="613" name="Group 612"/>
          <p:cNvGrpSpPr/>
          <p:nvPr/>
        </p:nvGrpSpPr>
        <p:grpSpPr>
          <a:xfrm>
            <a:off x="6461927" y="3934848"/>
            <a:ext cx="250222" cy="193766"/>
            <a:chOff x="7258050" y="2046822"/>
            <a:chExt cx="302165" cy="235078"/>
          </a:xfrm>
        </p:grpSpPr>
        <p:cxnSp>
          <p:nvCxnSpPr>
            <p:cNvPr id="614" name="Straight Connector 613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5" name="Rectangle 614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9" name="Group 628"/>
          <p:cNvGrpSpPr/>
          <p:nvPr/>
        </p:nvGrpSpPr>
        <p:grpSpPr>
          <a:xfrm>
            <a:off x="6461927" y="4279731"/>
            <a:ext cx="250222" cy="193766"/>
            <a:chOff x="7258050" y="2046822"/>
            <a:chExt cx="302165" cy="235078"/>
          </a:xfrm>
        </p:grpSpPr>
        <p:cxnSp>
          <p:nvCxnSpPr>
            <p:cNvPr id="630" name="Straight Connector 629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1" name="Rectangle 630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5" name="Group 634"/>
          <p:cNvGrpSpPr/>
          <p:nvPr/>
        </p:nvGrpSpPr>
        <p:grpSpPr>
          <a:xfrm>
            <a:off x="6810538" y="3938616"/>
            <a:ext cx="250222" cy="193766"/>
            <a:chOff x="7258050" y="2046822"/>
            <a:chExt cx="302165" cy="235078"/>
          </a:xfrm>
        </p:grpSpPr>
        <p:cxnSp>
          <p:nvCxnSpPr>
            <p:cNvPr id="636" name="Straight Connector 635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7" name="Rectangle 636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8" name="Group 637"/>
          <p:cNvGrpSpPr/>
          <p:nvPr/>
        </p:nvGrpSpPr>
        <p:grpSpPr>
          <a:xfrm>
            <a:off x="6810538" y="4280933"/>
            <a:ext cx="250222" cy="193766"/>
            <a:chOff x="7258050" y="2046822"/>
            <a:chExt cx="302165" cy="235078"/>
          </a:xfrm>
        </p:grpSpPr>
        <p:cxnSp>
          <p:nvCxnSpPr>
            <p:cNvPr id="639" name="Straight Connector 638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0" name="Rectangle 639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4" name="Group 643"/>
          <p:cNvGrpSpPr/>
          <p:nvPr/>
        </p:nvGrpSpPr>
        <p:grpSpPr>
          <a:xfrm>
            <a:off x="6102830" y="3924871"/>
            <a:ext cx="250222" cy="193766"/>
            <a:chOff x="7258050" y="2046822"/>
            <a:chExt cx="302165" cy="235078"/>
          </a:xfrm>
        </p:grpSpPr>
        <p:cxnSp>
          <p:nvCxnSpPr>
            <p:cNvPr id="645" name="Straight Connector 644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6" name="Rectangle 645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7" name="Group 646"/>
          <p:cNvGrpSpPr/>
          <p:nvPr/>
        </p:nvGrpSpPr>
        <p:grpSpPr>
          <a:xfrm>
            <a:off x="6109363" y="4269754"/>
            <a:ext cx="250222" cy="193766"/>
            <a:chOff x="7258050" y="2046822"/>
            <a:chExt cx="302165" cy="235078"/>
          </a:xfrm>
        </p:grpSpPr>
        <p:cxnSp>
          <p:nvCxnSpPr>
            <p:cNvPr id="648" name="Straight Connector 647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9" name="Rectangle 648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0" name="Group 649"/>
          <p:cNvGrpSpPr/>
          <p:nvPr/>
        </p:nvGrpSpPr>
        <p:grpSpPr>
          <a:xfrm>
            <a:off x="6102830" y="4620324"/>
            <a:ext cx="250222" cy="193766"/>
            <a:chOff x="7258050" y="2046822"/>
            <a:chExt cx="302165" cy="235078"/>
          </a:xfrm>
        </p:grpSpPr>
        <p:cxnSp>
          <p:nvCxnSpPr>
            <p:cNvPr id="651" name="Straight Connector 650"/>
            <p:cNvCxnSpPr/>
            <p:nvPr/>
          </p:nvCxnSpPr>
          <p:spPr>
            <a:xfrm>
              <a:off x="7258050" y="2119142"/>
              <a:ext cx="2095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2" name="Rectangle 651"/>
            <p:cNvSpPr/>
            <p:nvPr/>
          </p:nvSpPr>
          <p:spPr>
            <a:xfrm>
              <a:off x="7331615" y="2046822"/>
              <a:ext cx="228600" cy="23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54" name="TextBox 653"/>
              <p:cNvSpPr txBox="1"/>
              <p:nvPr/>
            </p:nvSpPr>
            <p:spPr>
              <a:xfrm>
                <a:off x="5540362" y="2206157"/>
                <a:ext cx="2590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〉"/>
                            <m:ctrlP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</m:d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〈</m:t>
                        </m:r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|</m:t>
                        </m:r>
                      </m:e>
                      <m:sub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𝒂</m:t>
                        </m:r>
                      </m:sub>
                    </m:sSub>
                    <m:r>
                      <a:rPr lang="en-US" b="1" i="1">
                        <a:solidFill>
                          <a:schemeClr val="accent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b="1" dirty="0" smtClean="0">
                    <a:solidFill>
                      <a:schemeClr val="accent1"/>
                    </a:solidFill>
                    <a:latin typeface="Garamond" pitchFamily="18" charset="0"/>
                  </a:rPr>
                  <a:t> sector</a:t>
                </a:r>
                <a:endParaRPr lang="en-US" b="1" dirty="0">
                  <a:solidFill>
                    <a:schemeClr val="accent1"/>
                  </a:solidFill>
                  <a:latin typeface="Garamond" pitchFamily="18" charset="0"/>
                </a:endParaRPr>
              </a:p>
            </p:txBody>
          </p:sp>
        </mc:Choice>
        <mc:Fallback>
          <p:sp>
            <p:nvSpPr>
              <p:cNvPr id="654" name="TextBox 6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0362" y="2206157"/>
                <a:ext cx="2590800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6667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5" name="Straight Connector 654"/>
          <p:cNvCxnSpPr/>
          <p:nvPr/>
        </p:nvCxnSpPr>
        <p:spPr>
          <a:xfrm rot="5400000">
            <a:off x="5248034" y="3825503"/>
            <a:ext cx="345449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6" name="Straight Connector 655"/>
          <p:cNvCxnSpPr/>
          <p:nvPr/>
        </p:nvCxnSpPr>
        <p:spPr>
          <a:xfrm rot="5400000">
            <a:off x="5596124" y="3825504"/>
            <a:ext cx="345449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7" name="Straight Connector 656"/>
          <p:cNvCxnSpPr/>
          <p:nvPr/>
        </p:nvCxnSpPr>
        <p:spPr>
          <a:xfrm rot="5400000">
            <a:off x="5942147" y="3820129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8" name="Straight Connector 657"/>
          <p:cNvCxnSpPr/>
          <p:nvPr/>
        </p:nvCxnSpPr>
        <p:spPr>
          <a:xfrm rot="5400000">
            <a:off x="6289202" y="3810153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9" name="Straight Connector 658"/>
          <p:cNvCxnSpPr/>
          <p:nvPr/>
        </p:nvCxnSpPr>
        <p:spPr>
          <a:xfrm rot="5400000">
            <a:off x="6647964" y="3826521"/>
            <a:ext cx="345449" cy="0"/>
          </a:xfrm>
          <a:prstGeom prst="line">
            <a:avLst/>
          </a:prstGeom>
          <a:ln w="381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0" name="Straight Connector 659"/>
          <p:cNvCxnSpPr/>
          <p:nvPr/>
        </p:nvCxnSpPr>
        <p:spPr>
          <a:xfrm rot="5400000">
            <a:off x="5239542" y="4846741"/>
            <a:ext cx="345449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1" name="Straight Connector 660"/>
          <p:cNvCxnSpPr/>
          <p:nvPr/>
        </p:nvCxnSpPr>
        <p:spPr>
          <a:xfrm rot="5400000">
            <a:off x="5596124" y="4846742"/>
            <a:ext cx="345449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2" name="Straight Connector 661"/>
          <p:cNvCxnSpPr/>
          <p:nvPr/>
        </p:nvCxnSpPr>
        <p:spPr>
          <a:xfrm rot="5400000">
            <a:off x="5930105" y="4846743"/>
            <a:ext cx="345449" cy="0"/>
          </a:xfrm>
          <a:prstGeom prst="line">
            <a:avLst/>
          </a:prstGeom>
          <a:ln w="3810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3" name="Straight Connector 662"/>
          <p:cNvCxnSpPr/>
          <p:nvPr/>
        </p:nvCxnSpPr>
        <p:spPr>
          <a:xfrm rot="5400000">
            <a:off x="6289202" y="4858987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4" name="Straight Connector 663"/>
          <p:cNvCxnSpPr/>
          <p:nvPr/>
        </p:nvCxnSpPr>
        <p:spPr>
          <a:xfrm rot="5400000">
            <a:off x="6628914" y="4849012"/>
            <a:ext cx="345449" cy="0"/>
          </a:xfrm>
          <a:prstGeom prst="line">
            <a:avLst/>
          </a:prstGeom>
          <a:ln w="381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5162186" y="1225723"/>
                <a:ext cx="238161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45</m:t>
                          </m:r>
                        </m:sub>
                      </m:sSub>
                      <m:d>
                        <m:d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/>
                        </a:rPr>
                        <m:t>⊗1+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45</m:t>
                          </m:r>
                        </m:sub>
                      </m:sSub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𝑏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186" y="1225723"/>
                <a:ext cx="2381614" cy="338554"/>
              </a:xfrm>
              <a:prstGeom prst="rect">
                <a:avLst/>
              </a:prstGeom>
              <a:blipFill rotWithShape="1">
                <a:blip r:embed="rId6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1014312" y="6348191"/>
            <a:ext cx="215463" cy="14841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Rectangle 321"/>
          <p:cNvSpPr/>
          <p:nvPr/>
        </p:nvSpPr>
        <p:spPr>
          <a:xfrm>
            <a:off x="2694234" y="6329141"/>
            <a:ext cx="215463" cy="14841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Rectangle 322"/>
          <p:cNvSpPr/>
          <p:nvPr/>
        </p:nvSpPr>
        <p:spPr>
          <a:xfrm>
            <a:off x="1531425" y="6609707"/>
            <a:ext cx="215463" cy="14841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Rectangle 323"/>
          <p:cNvSpPr/>
          <p:nvPr/>
        </p:nvSpPr>
        <p:spPr>
          <a:xfrm>
            <a:off x="3648730" y="6630101"/>
            <a:ext cx="215463" cy="14841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5" name="TextBox 324"/>
              <p:cNvSpPr txBox="1"/>
              <p:nvPr/>
            </p:nvSpPr>
            <p:spPr>
              <a:xfrm>
                <a:off x="4566683" y="6169877"/>
                <a:ext cx="4130170" cy="6534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〉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〉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𝜓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|</m:t>
                    </m:r>
                    <m:r>
                      <a:rPr lang="en-US" b="0" i="1" smtClean="0">
                        <a:latin typeface="Cambria Math"/>
                      </a:rPr>
                      <m:t>     </m:t>
                    </m:r>
                    <m:r>
                      <a:rPr lang="en-US" b="0" i="1" smtClean="0">
                        <a:latin typeface="Cambria Math"/>
                      </a:rPr>
                      <m:t>〉+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〉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  <m:d>
                          <m:dPr>
                            <m:begChr m:val="|"/>
                            <m:endChr m:val="〉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𝜓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sub>
                    </m:sSub>
                    <m:d>
                      <m:dPr>
                        <m:begChr m:val="|"/>
                        <m:endChr m:val="〉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     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+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+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〉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𝑈</m:t>
                        </m:r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  <m:d>
                          <m:dPr>
                            <m:begChr m:val="|"/>
                            <m:endChr m:val="〉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𝜓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sub>
                    </m:sSub>
                    <m:d>
                      <m:dPr>
                        <m:begChr m:val="|"/>
                        <m:endChr m:val="〉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     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+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</a:rPr>
                          <m:t>〉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𝑉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†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𝑈𝑉</m:t>
                        </m:r>
                        <m:d>
                          <m:dPr>
                            <m:begChr m:val="|"/>
                            <m:endChr m:val="〉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𝜓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|</m:t>
                    </m:r>
                    <m:r>
                      <a:rPr lang="en-US" b="0" i="1" smtClean="0">
                        <a:latin typeface="Cambria Math"/>
                      </a:rPr>
                      <m:t>     </m:t>
                    </m:r>
                    <m:r>
                      <a:rPr lang="en-US" i="1">
                        <a:latin typeface="Cambria Math"/>
                      </a:rPr>
                      <m:t>〉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325" name="TextBox 3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683" y="6169877"/>
                <a:ext cx="4130170" cy="653449"/>
              </a:xfrm>
              <a:prstGeom prst="rect">
                <a:avLst/>
              </a:prstGeom>
              <a:blipFill rotWithShape="1">
                <a:blip r:embed="rId7"/>
                <a:stretch>
                  <a:fillRect b="-7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6" name="Rectangle 325"/>
          <p:cNvSpPr/>
          <p:nvPr/>
        </p:nvSpPr>
        <p:spPr>
          <a:xfrm>
            <a:off x="5580995" y="6313517"/>
            <a:ext cx="215463" cy="14841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Rectangle 326"/>
          <p:cNvSpPr/>
          <p:nvPr/>
        </p:nvSpPr>
        <p:spPr>
          <a:xfrm>
            <a:off x="7260917" y="6294467"/>
            <a:ext cx="215463" cy="14841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Rectangle 327"/>
          <p:cNvSpPr/>
          <p:nvPr/>
        </p:nvSpPr>
        <p:spPr>
          <a:xfrm>
            <a:off x="6098108" y="6575033"/>
            <a:ext cx="215463" cy="14841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Rectangle 328"/>
          <p:cNvSpPr/>
          <p:nvPr/>
        </p:nvSpPr>
        <p:spPr>
          <a:xfrm>
            <a:off x="8215413" y="6595427"/>
            <a:ext cx="215463" cy="14841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118628" y="3955225"/>
                <a:ext cx="4662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8628" y="3955225"/>
                <a:ext cx="466217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1" name="TextBox 330"/>
              <p:cNvSpPr txBox="1"/>
              <p:nvPr/>
            </p:nvSpPr>
            <p:spPr>
              <a:xfrm>
                <a:off x="1422226" y="2856051"/>
                <a:ext cx="4971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31" name="TextBox 3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226" y="2856051"/>
                <a:ext cx="497187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2" name="TextBox 331"/>
              <p:cNvSpPr txBox="1"/>
              <p:nvPr/>
            </p:nvSpPr>
            <p:spPr>
              <a:xfrm>
                <a:off x="6034297" y="2856051"/>
                <a:ext cx="4971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32" name="TextBox 3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4297" y="2856051"/>
                <a:ext cx="497187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1" name="TextBox 410"/>
              <p:cNvSpPr txBox="1"/>
              <p:nvPr/>
            </p:nvSpPr>
            <p:spPr>
              <a:xfrm>
                <a:off x="7616388" y="3983545"/>
                <a:ext cx="4662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11" name="TextBox 4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6388" y="3983545"/>
                <a:ext cx="466217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4" name="Right Brace 413"/>
          <p:cNvSpPr/>
          <p:nvPr/>
        </p:nvSpPr>
        <p:spPr>
          <a:xfrm rot="16200000" flipV="1">
            <a:off x="5745118" y="723900"/>
            <a:ext cx="152400" cy="838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76967" y="597932"/>
            <a:ext cx="1537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  <a:latin typeface="Garamond" pitchFamily="18" charset="0"/>
              </a:rPr>
              <a:t>Acts on first clock </a:t>
            </a:r>
          </a:p>
          <a:p>
            <a:r>
              <a:rPr lang="en-US" sz="1400" dirty="0">
                <a:solidFill>
                  <a:schemeClr val="accent1"/>
                </a:solidFill>
                <a:latin typeface="Garamond" pitchFamily="18" charset="0"/>
              </a:rPr>
              <a:t>r</a:t>
            </a:r>
            <a:r>
              <a:rPr lang="en-US" sz="1400" dirty="0" smtClean="0">
                <a:solidFill>
                  <a:schemeClr val="accent1"/>
                </a:solidFill>
                <a:latin typeface="Garamond" pitchFamily="18" charset="0"/>
              </a:rPr>
              <a:t>egister and </a:t>
            </a:r>
            <a:r>
              <a:rPr lang="en-US" sz="1400" dirty="0" err="1" smtClean="0">
                <a:solidFill>
                  <a:schemeClr val="accent1"/>
                </a:solidFill>
                <a:latin typeface="Garamond" pitchFamily="18" charset="0"/>
              </a:rPr>
              <a:t>qubit</a:t>
            </a:r>
            <a:r>
              <a:rPr lang="en-US" sz="1400" dirty="0" smtClean="0">
                <a:solidFill>
                  <a:schemeClr val="accent1"/>
                </a:solidFill>
                <a:latin typeface="Garamond" pitchFamily="18" charset="0"/>
              </a:rPr>
              <a:t> b</a:t>
            </a:r>
            <a:endParaRPr lang="en-US" sz="1400" dirty="0">
              <a:solidFill>
                <a:schemeClr val="accent1"/>
              </a:solidFill>
              <a:latin typeface="Garamond" pitchFamily="18" charset="0"/>
            </a:endParaRPr>
          </a:p>
        </p:txBody>
      </p:sp>
      <p:sp>
        <p:nvSpPr>
          <p:cNvPr id="415" name="Right Brace 414"/>
          <p:cNvSpPr/>
          <p:nvPr/>
        </p:nvSpPr>
        <p:spPr>
          <a:xfrm rot="5400000">
            <a:off x="7083279" y="1191280"/>
            <a:ext cx="152400" cy="838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7" name="TextBox 416"/>
          <p:cNvSpPr txBox="1"/>
          <p:nvPr/>
        </p:nvSpPr>
        <p:spPr>
          <a:xfrm>
            <a:off x="6892629" y="1686580"/>
            <a:ext cx="17179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  <a:latin typeface="Garamond" pitchFamily="18" charset="0"/>
              </a:rPr>
              <a:t>Acts on second clock </a:t>
            </a:r>
          </a:p>
          <a:p>
            <a:r>
              <a:rPr lang="en-US" sz="1400" dirty="0">
                <a:solidFill>
                  <a:schemeClr val="accent1"/>
                </a:solidFill>
                <a:latin typeface="Garamond" pitchFamily="18" charset="0"/>
              </a:rPr>
              <a:t>r</a:t>
            </a:r>
            <a:r>
              <a:rPr lang="en-US" sz="1400" dirty="0" smtClean="0">
                <a:solidFill>
                  <a:schemeClr val="accent1"/>
                </a:solidFill>
                <a:latin typeface="Garamond" pitchFamily="18" charset="0"/>
              </a:rPr>
              <a:t>egister and </a:t>
            </a:r>
            <a:r>
              <a:rPr lang="en-US" sz="1400" dirty="0" err="1" smtClean="0">
                <a:solidFill>
                  <a:schemeClr val="accent1"/>
                </a:solidFill>
                <a:latin typeface="Garamond" pitchFamily="18" charset="0"/>
              </a:rPr>
              <a:t>qubit</a:t>
            </a:r>
            <a:r>
              <a:rPr lang="en-US" sz="1400" dirty="0" smtClean="0">
                <a:solidFill>
                  <a:schemeClr val="accent1"/>
                </a:solidFill>
                <a:latin typeface="Garamond" pitchFamily="18" charset="0"/>
              </a:rPr>
              <a:t> b</a:t>
            </a:r>
            <a:endParaRPr lang="en-US" sz="1400" dirty="0">
              <a:solidFill>
                <a:schemeClr val="accent1"/>
              </a:solidFill>
              <a:latin typeface="Garamond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7600373" y="597932"/>
                <a:ext cx="12300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𝑈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≠0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0373" y="597932"/>
                <a:ext cx="1230080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0" name="TextBox 329"/>
          <p:cNvSpPr txBox="1"/>
          <p:nvPr/>
        </p:nvSpPr>
        <p:spPr>
          <a:xfrm>
            <a:off x="76200" y="5791200"/>
            <a:ext cx="2537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Zero energy ground states</a:t>
            </a:r>
            <a:endParaRPr lang="en-US" dirty="0">
              <a:solidFill>
                <a:schemeClr val="accent1"/>
              </a:solidFill>
              <a:latin typeface="Garamond" pitchFamily="18" charset="0"/>
            </a:endParaRPr>
          </a:p>
        </p:txBody>
      </p:sp>
      <p:sp>
        <p:nvSpPr>
          <p:cNvPr id="418" name="TextBox 417"/>
          <p:cNvSpPr txBox="1"/>
          <p:nvPr/>
        </p:nvSpPr>
        <p:spPr>
          <a:xfrm>
            <a:off x="4276541" y="5791200"/>
            <a:ext cx="2537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Zero energy ground states</a:t>
            </a:r>
            <a:endParaRPr lang="en-US" dirty="0">
              <a:solidFill>
                <a:schemeClr val="accent1"/>
              </a:solidFill>
              <a:latin typeface="Garamond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9" name="TextBox 418"/>
              <p:cNvSpPr txBox="1"/>
              <p:nvPr/>
            </p:nvSpPr>
            <p:spPr>
              <a:xfrm>
                <a:off x="179520" y="1226404"/>
                <a:ext cx="522636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/>
                        </a:rPr>
                        <m:t>+|0〉〈0|</m:t>
                      </m:r>
                      <m:r>
                        <a:rPr lang="en-US" sz="1600" i="1" baseline="-25000">
                          <a:latin typeface="Cambria Math"/>
                        </a:rPr>
                        <m:t>𝑎</m:t>
                      </m:r>
                      <m:r>
                        <a:rPr lang="en-US" sz="1600" i="1">
                          <a:latin typeface="Cambria Math"/>
                        </a:rPr>
                        <m:t>⊗</m:t>
                      </m:r>
                      <m:d>
                        <m:dPr>
                          <m:ctrlPr>
                            <a:rPr lang="en-US" sz="16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</a:rPr>
                                <m:t>34</m:t>
                              </m:r>
                            </m:sub>
                          </m:sSub>
                          <m:r>
                            <a:rPr lang="en-US" sz="16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</a:rPr>
                                <m:t>67</m:t>
                              </m:r>
                            </m:sub>
                          </m:sSub>
                        </m:e>
                      </m:d>
                      <m:r>
                        <a:rPr lang="en-US" sz="1600" i="1">
                          <a:latin typeface="Cambria Math"/>
                        </a:rPr>
                        <m:t>⊗1+|1〉〈1|</m:t>
                      </m:r>
                      <m:r>
                        <a:rPr lang="en-US" sz="1600" i="1" baseline="-25000">
                          <a:latin typeface="Cambria Math"/>
                        </a:rPr>
                        <m:t>𝑎</m:t>
                      </m:r>
                      <m:r>
                        <a:rPr lang="en-US" sz="1600" i="1">
                          <a:latin typeface="Cambria Math"/>
                        </a:rPr>
                        <m:t>⊗1⊗</m:t>
                      </m:r>
                      <m:d>
                        <m:dPr>
                          <m:ctrlPr>
                            <a:rPr lang="en-US" sz="16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</a:rPr>
                                <m:t>34</m:t>
                              </m:r>
                            </m:sub>
                          </m:sSub>
                          <m:r>
                            <a:rPr lang="en-US" sz="16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</a:rPr>
                                <m:t>67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419" name="TextBox 4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20" y="1226404"/>
                <a:ext cx="5226367" cy="338554"/>
              </a:xfrm>
              <a:prstGeom prst="rect">
                <a:avLst/>
              </a:prstGeom>
              <a:blipFill rotWithShape="1">
                <a:blip r:embed="rId13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0" name="TextBox 419"/>
          <p:cNvSpPr txBox="1"/>
          <p:nvPr/>
        </p:nvSpPr>
        <p:spPr>
          <a:xfrm>
            <a:off x="1981200" y="0"/>
            <a:ext cx="425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1F497D"/>
                </a:solidFill>
                <a:latin typeface="Garamond" pitchFamily="18" charset="0"/>
              </a:rPr>
              <a:t>Two clock registers: Example</a:t>
            </a:r>
            <a:endParaRPr lang="en-US" sz="2800" dirty="0">
              <a:solidFill>
                <a:srgbClr val="1F497D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50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TextBox 329"/>
          <p:cNvSpPr txBox="1"/>
          <p:nvPr/>
        </p:nvSpPr>
        <p:spPr>
          <a:xfrm>
            <a:off x="346856" y="2469118"/>
            <a:ext cx="8366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Garamond" pitchFamily="18" charset="0"/>
              </a:rPr>
              <a:t>The point is that every zero energy ground state encodes the history of a two-</a:t>
            </a:r>
            <a:r>
              <a:rPr lang="en-US" b="1" dirty="0" err="1" smtClean="0">
                <a:solidFill>
                  <a:schemeClr val="accent1"/>
                </a:solidFill>
                <a:latin typeface="Garamond" pitchFamily="18" charset="0"/>
              </a:rPr>
              <a:t>qubit</a:t>
            </a:r>
            <a:r>
              <a:rPr lang="en-US" b="1" dirty="0" smtClean="0">
                <a:solidFill>
                  <a:schemeClr val="accent1"/>
                </a:solidFill>
                <a:latin typeface="Garamond" pitchFamily="18" charset="0"/>
              </a:rPr>
              <a:t> </a:t>
            </a:r>
            <a:br>
              <a:rPr lang="en-US" b="1" dirty="0" smtClean="0">
                <a:solidFill>
                  <a:schemeClr val="accent1"/>
                </a:solidFill>
                <a:latin typeface="Garamond" pitchFamily="18" charset="0"/>
              </a:rPr>
            </a:br>
            <a:r>
              <a:rPr lang="en-US" b="1" dirty="0" smtClean="0">
                <a:solidFill>
                  <a:schemeClr val="accent1"/>
                </a:solidFill>
                <a:latin typeface="Garamond" pitchFamily="18" charset="0"/>
              </a:rPr>
              <a:t>computation </a:t>
            </a:r>
            <a:endParaRPr lang="en-US" b="1" dirty="0">
              <a:solidFill>
                <a:schemeClr val="accent1"/>
              </a:solidFill>
              <a:latin typeface="Garamond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8" name="TextBox 417"/>
              <p:cNvSpPr txBox="1"/>
              <p:nvPr/>
            </p:nvSpPr>
            <p:spPr>
              <a:xfrm>
                <a:off x="2523928" y="3059668"/>
                <a:ext cx="38636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〉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𝜙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𝑎𝑏</m:t>
                          </m:r>
                        </m:sub>
                      </m:sSub>
                      <m:d>
                        <m:dPr>
                          <m:begChr m:val="|"/>
                          <m:endChr m:val="〉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|"/>
                          <m:endChr m:val="〉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+…+</m:t>
                      </m:r>
                      <m:r>
                        <a:rPr lang="en-US" b="0" i="1" smtClean="0">
                          <a:latin typeface="Cambria Math"/>
                        </a:rPr>
                        <m:t>𝑊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〉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𝜙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𝑎𝑏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|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9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〉|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9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〉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18" name="TextBox 4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3928" y="3059668"/>
                <a:ext cx="3863622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9" name="TextBox 418"/>
          <p:cNvSpPr txBox="1"/>
          <p:nvPr/>
        </p:nvSpPr>
        <p:spPr>
          <a:xfrm>
            <a:off x="346856" y="3707368"/>
            <a:ext cx="821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Garamond" pitchFamily="18" charset="0"/>
              </a:rPr>
              <a:t>w</a:t>
            </a:r>
            <a:r>
              <a:rPr lang="en-US" b="1" dirty="0" smtClean="0">
                <a:solidFill>
                  <a:schemeClr val="accent1"/>
                </a:solidFill>
                <a:latin typeface="Garamond" pitchFamily="18" charset="0"/>
              </a:rPr>
              <a:t>here</a:t>
            </a:r>
            <a:r>
              <a:rPr lang="en-US" sz="1400" dirty="0" smtClean="0">
                <a:solidFill>
                  <a:schemeClr val="accent1"/>
                </a:solidFill>
                <a:latin typeface="Garamond" pitchFamily="18" charset="0"/>
              </a:rPr>
              <a:t> </a:t>
            </a:r>
            <a:endParaRPr lang="en-US" sz="1400" dirty="0">
              <a:solidFill>
                <a:schemeClr val="accent1"/>
              </a:solidFill>
              <a:latin typeface="Garamond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0" name="TextBox 419"/>
              <p:cNvSpPr txBox="1"/>
              <p:nvPr/>
            </p:nvSpPr>
            <p:spPr>
              <a:xfrm>
                <a:off x="2514403" y="3752850"/>
                <a:ext cx="34649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𝑊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〉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〈0|⊗</m:t>
                      </m:r>
                      <m:r>
                        <a:rPr lang="en-US" b="0" i="1" smtClean="0">
                          <a:latin typeface="Cambria Math"/>
                        </a:rPr>
                        <m:t>𝑉𝑈</m:t>
                      </m:r>
                      <m:r>
                        <a:rPr lang="en-US" b="0" i="1" smtClean="0">
                          <a:latin typeface="Cambria Math"/>
                        </a:rPr>
                        <m:t>+|1〉〈1|⊗</m:t>
                      </m:r>
                      <m:r>
                        <a:rPr lang="en-US" b="0" i="1" smtClean="0">
                          <a:latin typeface="Cambria Math"/>
                        </a:rPr>
                        <m:t>𝑈𝑉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20" name="TextBox 4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403" y="3752850"/>
                <a:ext cx="3464923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2" name="TextBox 421"/>
              <p:cNvSpPr txBox="1"/>
              <p:nvPr/>
            </p:nvSpPr>
            <p:spPr>
              <a:xfrm>
                <a:off x="228600" y="4419600"/>
                <a:ext cx="59295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1"/>
                    </a:solidFill>
                    <a:latin typeface="Garamond" pitchFamily="18" charset="0"/>
                  </a:rPr>
                  <a:t>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Garamond" pitchFamily="18" charset="0"/>
                  </a:rPr>
                  <a:t>(An entangling two-</a:t>
                </a:r>
                <a:r>
                  <a:rPr lang="en-US" b="1" dirty="0" err="1" smtClean="0">
                    <a:solidFill>
                      <a:schemeClr val="accent1"/>
                    </a:solidFill>
                    <a:latin typeface="Garamond" pitchFamily="18" charset="0"/>
                  </a:rPr>
                  <a:t>qubit</a:t>
                </a:r>
                <a:r>
                  <a:rPr lang="en-US" b="1" dirty="0" smtClean="0">
                    <a:solidFill>
                      <a:schemeClr val="accent1"/>
                    </a:solidFill>
                    <a:latin typeface="Garamond" pitchFamily="18" charset="0"/>
                  </a:rPr>
                  <a:t> unitary for suitably chosen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/>
                      </a:rPr>
                      <m:t>𝑼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/>
                      </a:rPr>
                      <m:t>,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/>
                      </a:rPr>
                      <m:t>𝑽</m:t>
                    </m:r>
                  </m:oMath>
                </a14:m>
                <a:r>
                  <a:rPr lang="en-US" b="1" dirty="0" smtClean="0">
                    <a:solidFill>
                      <a:schemeClr val="accent1"/>
                    </a:solidFill>
                    <a:latin typeface="Garamond" pitchFamily="18" charset="0"/>
                  </a:rPr>
                  <a:t>)</a:t>
                </a:r>
                <a:endParaRPr lang="en-US" b="1" dirty="0">
                  <a:solidFill>
                    <a:schemeClr val="accent1"/>
                  </a:solidFill>
                  <a:latin typeface="Garamond" pitchFamily="18" charset="0"/>
                </a:endParaRPr>
              </a:p>
            </p:txBody>
          </p:sp>
        </mc:Choice>
        <mc:Fallback>
          <p:sp>
            <p:nvSpPr>
              <p:cNvPr id="422" name="TextBox 4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419600"/>
                <a:ext cx="5929508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4" name="TextBox 423"/>
              <p:cNvSpPr txBox="1"/>
              <p:nvPr/>
            </p:nvSpPr>
            <p:spPr>
              <a:xfrm>
                <a:off x="-243903" y="872129"/>
                <a:ext cx="5322867" cy="615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1⊗1⊗</m:t>
                      </m:r>
                      <m:sSubSup>
                        <m:sSubSupPr>
                          <m:ctrlPr>
                            <a:rPr lang="en-US" sz="16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𝑐𝑙𝑜𝑐𝑘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9</m:t>
                          </m:r>
                        </m:sup>
                      </m:sSubSup>
                      <m:r>
                        <a:rPr lang="en-US" sz="1600" b="0" i="1" smtClean="0">
                          <a:latin typeface="Cambria Math"/>
                        </a:rPr>
                        <m:t>+1⊗</m:t>
                      </m:r>
                      <m:sSubSup>
                        <m:sSubSupPr>
                          <m:ctrlPr>
                            <a:rPr lang="en-US" sz="16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𝑐𝑙𝑜𝑐𝑘</m:t>
                          </m:r>
                        </m:sub>
                        <m:sup>
                          <m:r>
                            <a:rPr lang="en-US" sz="1600" i="1">
                              <a:latin typeface="Cambria Math"/>
                            </a:rPr>
                            <m:t>9</m:t>
                          </m:r>
                        </m:sup>
                      </m:sSubSup>
                      <m:r>
                        <a:rPr lang="en-US" sz="1600" b="0" i="1" smtClean="0">
                          <a:latin typeface="Cambria Math"/>
                        </a:rPr>
                        <m:t>⊗1+1⊗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𝑝𝑎𝑡𝑡𝑒𝑟𝑛</m:t>
                          </m:r>
                        </m:sub>
                      </m:sSub>
                    </m:oMath>
                  </m:oMathPara>
                </a14:m>
                <a:endParaRPr lang="en-US" sz="1600" b="0" i="1" dirty="0" smtClean="0">
                  <a:latin typeface="Cambria Math"/>
                </a:endParaRPr>
              </a:p>
              <a:p>
                <a:r>
                  <a:rPr lang="en-US" sz="1600" dirty="0" smtClean="0"/>
                  <a:t>	</a:t>
                </a:r>
                <a:endParaRPr lang="en-US" sz="1600" dirty="0"/>
              </a:p>
            </p:txBody>
          </p:sp>
        </mc:Choice>
        <mc:Fallback>
          <p:sp>
            <p:nvSpPr>
              <p:cNvPr id="424" name="TextBox 4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3903" y="872129"/>
                <a:ext cx="5322867" cy="6158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5" name="TextBox 424"/>
              <p:cNvSpPr txBox="1"/>
              <p:nvPr/>
            </p:nvSpPr>
            <p:spPr>
              <a:xfrm>
                <a:off x="5162186" y="1225723"/>
                <a:ext cx="238161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45</m:t>
                          </m:r>
                        </m:sub>
                      </m:sSub>
                      <m:d>
                        <m:d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/>
                        </a:rPr>
                        <m:t>⊗1+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45</m:t>
                          </m:r>
                        </m:sub>
                      </m:sSub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𝑏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25" name="TextBox 4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186" y="1225723"/>
                <a:ext cx="2381614" cy="338554"/>
              </a:xfrm>
              <a:prstGeom prst="rect">
                <a:avLst/>
              </a:prstGeom>
              <a:blipFill rotWithShape="1">
                <a:blip r:embed="rId6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6" name="Right Brace 425"/>
          <p:cNvSpPr/>
          <p:nvPr/>
        </p:nvSpPr>
        <p:spPr>
          <a:xfrm rot="16200000" flipV="1">
            <a:off x="5745118" y="723900"/>
            <a:ext cx="152400" cy="838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7" name="TextBox 426"/>
          <p:cNvSpPr txBox="1"/>
          <p:nvPr/>
        </p:nvSpPr>
        <p:spPr>
          <a:xfrm>
            <a:off x="5176967" y="597932"/>
            <a:ext cx="1537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  <a:latin typeface="Garamond" pitchFamily="18" charset="0"/>
              </a:rPr>
              <a:t>Acts on first clock </a:t>
            </a:r>
          </a:p>
          <a:p>
            <a:r>
              <a:rPr lang="en-US" sz="1400" dirty="0">
                <a:solidFill>
                  <a:schemeClr val="accent1"/>
                </a:solidFill>
                <a:latin typeface="Garamond" pitchFamily="18" charset="0"/>
              </a:rPr>
              <a:t>r</a:t>
            </a:r>
            <a:r>
              <a:rPr lang="en-US" sz="1400" dirty="0" smtClean="0">
                <a:solidFill>
                  <a:schemeClr val="accent1"/>
                </a:solidFill>
                <a:latin typeface="Garamond" pitchFamily="18" charset="0"/>
              </a:rPr>
              <a:t>egister and </a:t>
            </a:r>
            <a:r>
              <a:rPr lang="en-US" sz="1400" dirty="0" err="1" smtClean="0">
                <a:solidFill>
                  <a:schemeClr val="accent1"/>
                </a:solidFill>
                <a:latin typeface="Garamond" pitchFamily="18" charset="0"/>
              </a:rPr>
              <a:t>qubit</a:t>
            </a:r>
            <a:r>
              <a:rPr lang="en-US" sz="1400" dirty="0" smtClean="0">
                <a:solidFill>
                  <a:schemeClr val="accent1"/>
                </a:solidFill>
                <a:latin typeface="Garamond" pitchFamily="18" charset="0"/>
              </a:rPr>
              <a:t> b</a:t>
            </a:r>
            <a:endParaRPr lang="en-US" sz="1400" dirty="0">
              <a:solidFill>
                <a:schemeClr val="accent1"/>
              </a:solidFill>
              <a:latin typeface="Garamond" pitchFamily="18" charset="0"/>
            </a:endParaRPr>
          </a:p>
        </p:txBody>
      </p:sp>
      <p:sp>
        <p:nvSpPr>
          <p:cNvPr id="428" name="Right Brace 427"/>
          <p:cNvSpPr/>
          <p:nvPr/>
        </p:nvSpPr>
        <p:spPr>
          <a:xfrm rot="5400000">
            <a:off x="7083279" y="1191280"/>
            <a:ext cx="152400" cy="838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9" name="TextBox 428"/>
          <p:cNvSpPr txBox="1"/>
          <p:nvPr/>
        </p:nvSpPr>
        <p:spPr>
          <a:xfrm>
            <a:off x="6892629" y="1686580"/>
            <a:ext cx="17179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  <a:latin typeface="Garamond" pitchFamily="18" charset="0"/>
              </a:rPr>
              <a:t>Acts on second clock </a:t>
            </a:r>
          </a:p>
          <a:p>
            <a:r>
              <a:rPr lang="en-US" sz="1400" dirty="0">
                <a:solidFill>
                  <a:schemeClr val="accent1"/>
                </a:solidFill>
                <a:latin typeface="Garamond" pitchFamily="18" charset="0"/>
              </a:rPr>
              <a:t>r</a:t>
            </a:r>
            <a:r>
              <a:rPr lang="en-US" sz="1400" dirty="0" smtClean="0">
                <a:solidFill>
                  <a:schemeClr val="accent1"/>
                </a:solidFill>
                <a:latin typeface="Garamond" pitchFamily="18" charset="0"/>
              </a:rPr>
              <a:t>egister and </a:t>
            </a:r>
            <a:r>
              <a:rPr lang="en-US" sz="1400" dirty="0" err="1" smtClean="0">
                <a:solidFill>
                  <a:schemeClr val="accent1"/>
                </a:solidFill>
                <a:latin typeface="Garamond" pitchFamily="18" charset="0"/>
              </a:rPr>
              <a:t>qubit</a:t>
            </a:r>
            <a:r>
              <a:rPr lang="en-US" sz="1400" dirty="0" smtClean="0">
                <a:solidFill>
                  <a:schemeClr val="accent1"/>
                </a:solidFill>
                <a:latin typeface="Garamond" pitchFamily="18" charset="0"/>
              </a:rPr>
              <a:t> b</a:t>
            </a:r>
            <a:endParaRPr lang="en-US" sz="1400" dirty="0">
              <a:solidFill>
                <a:schemeClr val="accent1"/>
              </a:solidFill>
              <a:latin typeface="Garamond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0" name="TextBox 429"/>
              <p:cNvSpPr txBox="1"/>
              <p:nvPr/>
            </p:nvSpPr>
            <p:spPr>
              <a:xfrm>
                <a:off x="7600373" y="597932"/>
                <a:ext cx="12300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𝑈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≠0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30" name="TextBox 4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0373" y="597932"/>
                <a:ext cx="1230080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1" name="TextBox 430"/>
              <p:cNvSpPr txBox="1"/>
              <p:nvPr/>
            </p:nvSpPr>
            <p:spPr>
              <a:xfrm>
                <a:off x="179520" y="1226404"/>
                <a:ext cx="522636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/>
                        </a:rPr>
                        <m:t>+|0〉〈0|</m:t>
                      </m:r>
                      <m:r>
                        <a:rPr lang="en-US" sz="1600" i="1" baseline="-25000">
                          <a:latin typeface="Cambria Math"/>
                        </a:rPr>
                        <m:t>𝑎</m:t>
                      </m:r>
                      <m:r>
                        <a:rPr lang="en-US" sz="1600" i="1">
                          <a:latin typeface="Cambria Math"/>
                        </a:rPr>
                        <m:t>⊗</m:t>
                      </m:r>
                      <m:d>
                        <m:dPr>
                          <m:ctrlPr>
                            <a:rPr lang="en-US" sz="16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</a:rPr>
                                <m:t>34</m:t>
                              </m:r>
                            </m:sub>
                          </m:sSub>
                          <m:r>
                            <a:rPr lang="en-US" sz="16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</a:rPr>
                                <m:t>67</m:t>
                              </m:r>
                            </m:sub>
                          </m:sSub>
                        </m:e>
                      </m:d>
                      <m:r>
                        <a:rPr lang="en-US" sz="1600" i="1">
                          <a:latin typeface="Cambria Math"/>
                        </a:rPr>
                        <m:t>⊗1+|1〉〈1|</m:t>
                      </m:r>
                      <m:r>
                        <a:rPr lang="en-US" sz="1600" i="1" baseline="-25000">
                          <a:latin typeface="Cambria Math"/>
                        </a:rPr>
                        <m:t>𝑎</m:t>
                      </m:r>
                      <m:r>
                        <a:rPr lang="en-US" sz="1600" i="1">
                          <a:latin typeface="Cambria Math"/>
                        </a:rPr>
                        <m:t>⊗1⊗</m:t>
                      </m:r>
                      <m:d>
                        <m:dPr>
                          <m:ctrlPr>
                            <a:rPr lang="en-US" sz="16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</a:rPr>
                                <m:t>34</m:t>
                              </m:r>
                            </m:sub>
                          </m:sSub>
                          <m:r>
                            <a:rPr lang="en-US" sz="16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</a:rPr>
                                <m:t>67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431" name="TextBox 4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20" y="1226404"/>
                <a:ext cx="5226367" cy="338554"/>
              </a:xfrm>
              <a:prstGeom prst="rect">
                <a:avLst/>
              </a:prstGeom>
              <a:blipFill rotWithShape="1">
                <a:blip r:embed="rId8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2" name="TextBox 431"/>
          <p:cNvSpPr txBox="1"/>
          <p:nvPr/>
        </p:nvSpPr>
        <p:spPr>
          <a:xfrm>
            <a:off x="1981200" y="0"/>
            <a:ext cx="425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1F497D"/>
                </a:solidFill>
                <a:latin typeface="Garamond" pitchFamily="18" charset="0"/>
              </a:rPr>
              <a:t>Two clock registers: Example</a:t>
            </a:r>
            <a:endParaRPr lang="en-US" sz="2800" dirty="0">
              <a:solidFill>
                <a:srgbClr val="1F497D"/>
              </a:solidFill>
              <a:latin typeface="Garamond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3" name="TextBox 442"/>
              <p:cNvSpPr txBox="1"/>
              <p:nvPr/>
            </p:nvSpPr>
            <p:spPr>
              <a:xfrm>
                <a:off x="272542" y="5181600"/>
                <a:ext cx="6818918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1"/>
                    </a:solidFill>
                    <a:latin typeface="Garamond" pitchFamily="18" charset="0"/>
                  </a:rPr>
                  <a:t>This was achieved without using the transition operator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𝒉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𝒕</m:t>
                        </m:r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𝒕</m:t>
                        </m:r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/>
                      </a:rPr>
                      <m:t>(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/>
                      </a:rPr>
                      <m:t>𝑾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 smtClean="0">
                    <a:solidFill>
                      <a:schemeClr val="accent1"/>
                    </a:solidFill>
                    <a:latin typeface="Garamond" pitchFamily="18" charset="0"/>
                  </a:rPr>
                  <a:t> </a:t>
                </a:r>
                <a:endParaRPr lang="en-US" b="1" dirty="0">
                  <a:solidFill>
                    <a:schemeClr val="accent1"/>
                  </a:solidFill>
                  <a:latin typeface="Garamond" pitchFamily="18" charset="0"/>
                </a:endParaRPr>
              </a:p>
            </p:txBody>
          </p:sp>
        </mc:Choice>
        <mc:Fallback>
          <p:sp>
            <p:nvSpPr>
              <p:cNvPr id="443" name="TextBox 4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542" y="5181600"/>
                <a:ext cx="6818918" cy="381515"/>
              </a:xfrm>
              <a:prstGeom prst="rect">
                <a:avLst/>
              </a:prstGeom>
              <a:blipFill rotWithShape="1">
                <a:blip r:embed="rId9"/>
                <a:stretch>
                  <a:fillRect l="-805" t="-4762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809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4600" y="314321"/>
            <a:ext cx="4183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1F497D"/>
                </a:solidFill>
                <a:latin typeface="Garamond" pitchFamily="18" charset="0"/>
              </a:rPr>
              <a:t>Remarks and open questions</a:t>
            </a:r>
            <a:endParaRPr lang="en-US" sz="2800" dirty="0">
              <a:solidFill>
                <a:srgbClr val="1F497D"/>
              </a:solidFill>
              <a:latin typeface="Garamond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762000" y="1219200"/>
                <a:ext cx="792480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 smtClean="0">
                  <a:latin typeface="Garamond" pitchFamily="18" charset="0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dirty="0" smtClean="0">
                  <a:latin typeface="Garamond" pitchFamily="18" charset="0"/>
                </a:endParaRPr>
              </a:p>
              <a:p>
                <a:endParaRPr lang="en-US" b="1" dirty="0">
                  <a:solidFill>
                    <a:schemeClr val="accent1"/>
                  </a:solidFill>
                  <a:latin typeface="Garamond" pitchFamily="18" charset="0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b="1" dirty="0" smtClean="0">
                    <a:solidFill>
                      <a:schemeClr val="accent1"/>
                    </a:solidFill>
                    <a:latin typeface="Garamond" pitchFamily="18" charset="0"/>
                  </a:rPr>
                  <a:t>Are there simpler “clause-by-clause” reductions for quantum k-SAT? </a:t>
                </a:r>
                <a:r>
                  <a:rPr lang="en-US" dirty="0" smtClean="0">
                    <a:latin typeface="Garamond" pitchFamily="18" charset="0"/>
                  </a:rPr>
                  <a:t>In </a:t>
                </a:r>
                <a:r>
                  <a:rPr lang="en-US" dirty="0">
                    <a:latin typeface="Garamond" pitchFamily="18" charset="0"/>
                  </a:rPr>
                  <a:t>the classical case there is </a:t>
                </a:r>
                <a:r>
                  <a:rPr lang="en-US" dirty="0">
                    <a:latin typeface="Garamond" pitchFamily="18" charset="0"/>
                  </a:rPr>
                  <a:t>a clause-by-clause way to map a </a:t>
                </a:r>
                <a:r>
                  <a:rPr lang="en-US" dirty="0">
                    <a:latin typeface="Garamond" pitchFamily="18" charset="0"/>
                  </a:rPr>
                  <a:t>(k+1)-</a:t>
                </a:r>
                <a:r>
                  <a:rPr lang="en-US" dirty="0" smtClean="0">
                    <a:latin typeface="Garamond" pitchFamily="18" charset="0"/>
                  </a:rPr>
                  <a:t>SAT </a:t>
                </a:r>
                <a:r>
                  <a:rPr lang="en-US" dirty="0">
                    <a:latin typeface="Garamond" pitchFamily="18" charset="0"/>
                  </a:rPr>
                  <a:t>instance </a:t>
                </a:r>
                <a:r>
                  <a:rPr lang="en-US" dirty="0">
                    <a:latin typeface="Garamond" pitchFamily="18" charset="0"/>
                  </a:rPr>
                  <a:t>to a k-SAT </a:t>
                </a:r>
                <a:r>
                  <a:rPr lang="en-US" dirty="0">
                    <a:latin typeface="Garamond" pitchFamily="18" charset="0"/>
                  </a:rPr>
                  <a:t>instance,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𝑘</m:t>
                    </m:r>
                    <m:r>
                      <a:rPr lang="en-US" i="1">
                        <a:latin typeface="Cambria Math"/>
                      </a:rPr>
                      <m:t>≥3</m:t>
                    </m:r>
                  </m:oMath>
                </a14:m>
                <a:r>
                  <a:rPr lang="en-US" dirty="0">
                    <a:latin typeface="Garamond" pitchFamily="18" charset="0"/>
                  </a:rPr>
                  <a:t>. </a:t>
                </a:r>
                <a:endParaRPr lang="en-US" dirty="0" smtClean="0">
                  <a:latin typeface="Garamond" pitchFamily="18" charset="0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b="1" dirty="0">
                  <a:solidFill>
                    <a:schemeClr val="accent1"/>
                  </a:solidFill>
                  <a:latin typeface="Garamond" pitchFamily="18" charset="0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b="1" dirty="0" smtClean="0">
                    <a:solidFill>
                      <a:schemeClr val="accent1"/>
                    </a:solidFill>
                    <a:latin typeface="Garamond" pitchFamily="18" charset="0"/>
                  </a:rPr>
                  <a:t>Other applications for our new clock construction?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b="1" dirty="0" smtClean="0">
                  <a:solidFill>
                    <a:schemeClr val="accent1"/>
                  </a:solidFill>
                  <a:latin typeface="Garamond" pitchFamily="18" charset="0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b="1" dirty="0" smtClean="0">
                    <a:solidFill>
                      <a:schemeClr val="accent1"/>
                    </a:solidFill>
                    <a:latin typeface="Garamond" pitchFamily="18" charset="0"/>
                  </a:rPr>
                  <a:t>“Frustration-free” gadgetry has the advantage over perturbation theory methods that one can avoid large (system size dependent) terms in the Hamiltonian.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219200"/>
                <a:ext cx="7924800" cy="3416320"/>
              </a:xfrm>
              <a:prstGeom prst="rect">
                <a:avLst/>
              </a:prstGeom>
              <a:blipFill rotWithShape="1">
                <a:blip r:embed="rId2"/>
                <a:stretch>
                  <a:fillRect l="-462" b="-1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714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242262" y="238780"/>
            <a:ext cx="4463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4F81BD"/>
                </a:solidFill>
                <a:latin typeface="Garamond" pitchFamily="18" charset="0"/>
              </a:rPr>
              <a:t>Quantum k-SAT (</a:t>
            </a:r>
            <a:r>
              <a:rPr lang="en-US" sz="2800" dirty="0" err="1" smtClean="0">
                <a:solidFill>
                  <a:srgbClr val="4F81BD"/>
                </a:solidFill>
                <a:latin typeface="Garamond" pitchFamily="18" charset="0"/>
              </a:rPr>
              <a:t>Bravyi</a:t>
            </a:r>
            <a:r>
              <a:rPr lang="en-US" sz="2800" dirty="0" smtClean="0">
                <a:solidFill>
                  <a:srgbClr val="4F81BD"/>
                </a:solidFill>
                <a:latin typeface="Garamond" pitchFamily="18" charset="0"/>
              </a:rPr>
              <a:t> 2006)</a:t>
            </a:r>
            <a:endParaRPr lang="en-US" sz="2800" baseline="-25000" dirty="0">
              <a:solidFill>
                <a:srgbClr val="4F81BD"/>
              </a:solidFill>
              <a:latin typeface="Garamond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426209" y="894814"/>
                <a:ext cx="798678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1"/>
                    </a:solidFill>
                    <a:latin typeface="Garamond" pitchFamily="18" charset="0"/>
                  </a:rPr>
                  <a:t>Each </a:t>
                </a:r>
                <a:r>
                  <a:rPr lang="en-US" dirty="0" smtClean="0">
                    <a:solidFill>
                      <a:schemeClr val="accent1"/>
                    </a:solidFill>
                    <a:latin typeface="Garamond" pitchFamily="18" charset="0"/>
                  </a:rPr>
                  <a:t>clause is a k-local projector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accent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/>
                      </a:rPr>
                      <m:t>Π</m:t>
                    </m:r>
                  </m:oMath>
                </a14:m>
                <a:r>
                  <a:rPr lang="en-US" dirty="0" smtClean="0">
                    <a:solidFill>
                      <a:schemeClr val="accent1"/>
                    </a:solidFill>
                    <a:latin typeface="Garamond" pitchFamily="18" charset="0"/>
                  </a:rPr>
                  <a:t> and is satisfied by a state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/>
                      </a:rPr>
                      <m:t>|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/>
                      </a:rPr>
                      <m:t>𝜓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/>
                      </a:rPr>
                      <m:t>〉</m:t>
                    </m:r>
                  </m:oMath>
                </a14:m>
                <a:r>
                  <a:rPr lang="en-US" dirty="0" smtClean="0">
                    <a:solidFill>
                      <a:schemeClr val="accent1"/>
                    </a:solidFill>
                    <a:latin typeface="Garamond" pitchFamily="18" charset="0"/>
                  </a:rPr>
                  <a:t>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/>
                      </a:rPr>
                      <m:t>Π</m:t>
                    </m:r>
                    <m:d>
                      <m:dPr>
                        <m:begChr m:val="|"/>
                        <m:endChr m:val="〉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𝜓</m:t>
                        </m:r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en-US" dirty="0" smtClean="0">
                    <a:solidFill>
                      <a:schemeClr val="accent1"/>
                    </a:solidFill>
                    <a:latin typeface="Garamond" pitchFamily="18" charset="0"/>
                  </a:rPr>
                  <a:t>.</a:t>
                </a:r>
                <a:br>
                  <a:rPr lang="en-US" dirty="0" smtClean="0">
                    <a:solidFill>
                      <a:schemeClr val="accent1"/>
                    </a:solidFill>
                    <a:latin typeface="Garamond" pitchFamily="18" charset="0"/>
                  </a:rPr>
                </a:br>
                <a:r>
                  <a:rPr lang="en-US" dirty="0">
                    <a:solidFill>
                      <a:schemeClr val="accent1"/>
                    </a:solidFill>
                    <a:latin typeface="Garamond" pitchFamily="18" charset="0"/>
                  </a:rPr>
                  <a:t/>
                </a:r>
                <a:br>
                  <a:rPr lang="en-US" dirty="0">
                    <a:solidFill>
                      <a:schemeClr val="accent1"/>
                    </a:solidFill>
                    <a:latin typeface="Garamond" pitchFamily="18" charset="0"/>
                  </a:rPr>
                </a:br>
                <a:r>
                  <a:rPr lang="en-US" dirty="0" smtClean="0">
                    <a:solidFill>
                      <a:schemeClr val="accent1"/>
                    </a:solidFill>
                    <a:latin typeface="Garamond" pitchFamily="18" charset="0"/>
                  </a:rPr>
                  <a:t>The amount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/>
                      </a:rPr>
                      <m:t>|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/>
                      </a:rPr>
                      <m:t>𝜙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/>
                      </a:rPr>
                      <m:t>〉</m:t>
                    </m:r>
                  </m:oMath>
                </a14:m>
                <a:r>
                  <a:rPr lang="en-US" dirty="0" smtClean="0">
                    <a:solidFill>
                      <a:schemeClr val="accent1"/>
                    </a:solidFill>
                    <a:latin typeface="Garamond" pitchFamily="18" charset="0"/>
                  </a:rPr>
                  <a:t> violates a clause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/>
                      </a:rPr>
                      <m:t>〈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/>
                      </a:rPr>
                      <m:t>𝜙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Π</m:t>
                        </m:r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/>
                      </a:rPr>
                      <m:t>𝜙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/>
                      </a:rPr>
                      <m:t>〉</m:t>
                    </m:r>
                  </m:oMath>
                </a14:m>
                <a:endParaRPr lang="en-US" dirty="0" smtClean="0">
                  <a:solidFill>
                    <a:schemeClr val="accent1"/>
                  </a:solidFill>
                  <a:latin typeface="Garamond" pitchFamily="18" charset="0"/>
                </a:endParaRPr>
              </a:p>
              <a:p>
                <a:endParaRPr lang="en-US" b="1" dirty="0">
                  <a:solidFill>
                    <a:schemeClr val="accent1"/>
                  </a:solidFill>
                  <a:latin typeface="Garamond" pitchFamily="18" charset="0"/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209" y="894814"/>
                <a:ext cx="7986782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687" t="-2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/>
              <p:cNvSpPr txBox="1"/>
              <p:nvPr/>
            </p:nvSpPr>
            <p:spPr>
              <a:xfrm>
                <a:off x="381000" y="2438400"/>
                <a:ext cx="853440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Garamond" pitchFamily="18" charset="0"/>
                  </a:rPr>
                  <a:t>Quantum k-SAT</a:t>
                </a:r>
                <a:endParaRPr lang="en-US" b="1" dirty="0">
                  <a:latin typeface="Garamond" pitchFamily="18" charset="0"/>
                </a:endParaRPr>
              </a:p>
              <a:p>
                <a:r>
                  <a:rPr lang="en-US" dirty="0" smtClean="0">
                    <a:latin typeface="Garamond" pitchFamily="18" charset="0"/>
                  </a:rPr>
                  <a:t>Given k-local projectors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𝛱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: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=1,…,</m:t>
                    </m:r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dirty="0" smtClean="0">
                    <a:latin typeface="Garamond" pitchFamily="18" charset="0"/>
                  </a:rPr>
                  <a:t>. We are promised that either</a:t>
                </a:r>
              </a:p>
              <a:p>
                <a:r>
                  <a:rPr lang="en-US" dirty="0">
                    <a:latin typeface="Garamond" pitchFamily="18" charset="0"/>
                  </a:rPr>
                  <a:t>	</a:t>
                </a:r>
                <a:endParaRPr lang="en-US" dirty="0" smtClean="0">
                  <a:latin typeface="Garamond" pitchFamily="18" charset="0"/>
                </a:endParaRPr>
              </a:p>
              <a:p>
                <a:r>
                  <a:rPr lang="en-US" dirty="0" smtClean="0">
                    <a:latin typeface="Garamond" pitchFamily="18" charset="0"/>
                  </a:rPr>
                  <a:t>(YES) There is a state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b="1" dirty="0" smtClean="0">
                    <a:latin typeface="Garamond" pitchFamily="18" charset="0"/>
                  </a:rPr>
                  <a:t> </a:t>
                </a:r>
                <a:r>
                  <a:rPr lang="en-US" dirty="0" smtClean="0">
                    <a:latin typeface="Garamond" pitchFamily="18" charset="0"/>
                  </a:rPr>
                  <a:t>which satisfies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begChr m:val="|"/>
                        <m:endChr m:val="〉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𝜓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b="1" dirty="0" smtClean="0">
                    <a:latin typeface="Garamond" pitchFamily="18" charset="0"/>
                  </a:rPr>
                  <a:t> </a:t>
                </a:r>
                <a:r>
                  <a:rPr lang="en-US" dirty="0" smtClean="0">
                    <a:latin typeface="Garamond" pitchFamily="18" charset="0"/>
                  </a:rPr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endParaRPr lang="en-US" b="1" dirty="0" smtClean="0">
                  <a:latin typeface="Garamond" pitchFamily="18" charset="0"/>
                </a:endParaRPr>
              </a:p>
              <a:p>
                <a:endParaRPr lang="en-US" b="1" dirty="0">
                  <a:latin typeface="Garamond" pitchFamily="18" charset="0"/>
                </a:endParaRPr>
              </a:p>
              <a:p>
                <a:r>
                  <a:rPr lang="en-US" dirty="0" smtClean="0">
                    <a:latin typeface="Garamond" pitchFamily="18" charset="0"/>
                  </a:rPr>
                  <a:t>(NO)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𝜙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∑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Π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𝜙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≥1</m:t>
                    </m:r>
                  </m:oMath>
                </a14:m>
                <a:r>
                  <a:rPr lang="en-US" b="1" dirty="0" smtClean="0">
                    <a:latin typeface="Garamond" pitchFamily="18" charset="0"/>
                  </a:rPr>
                  <a:t> </a:t>
                </a:r>
                <a:r>
                  <a:rPr lang="en-US" dirty="0" smtClean="0">
                    <a:latin typeface="Garamond" pitchFamily="18" charset="0"/>
                  </a:rPr>
                  <a:t>for all states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𝜙</m:t>
                        </m:r>
                      </m:e>
                    </m:d>
                  </m:oMath>
                </a14:m>
                <a:endParaRPr lang="en-US" b="0" dirty="0" smtClean="0">
                  <a:latin typeface="Garamond" pitchFamily="18" charset="0"/>
                </a:endParaRPr>
              </a:p>
              <a:p>
                <a:endParaRPr lang="en-US" b="1" dirty="0">
                  <a:latin typeface="Garamond" pitchFamily="18" charset="0"/>
                </a:endParaRPr>
              </a:p>
              <a:p>
                <a:r>
                  <a:rPr lang="en-US" dirty="0">
                    <a:latin typeface="Garamond" pitchFamily="18" charset="0"/>
                  </a:rPr>
                  <a:t>a</a:t>
                </a:r>
                <a:r>
                  <a:rPr lang="en-US" dirty="0" smtClean="0">
                    <a:latin typeface="Garamond" pitchFamily="18" charset="0"/>
                  </a:rPr>
                  <a:t>nd asked to decide which is the case.	</a:t>
                </a:r>
                <a:r>
                  <a:rPr lang="en-US" dirty="0" smtClean="0"/>
                  <a:t>	</a:t>
                </a:r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438400"/>
                <a:ext cx="8534400" cy="3416320"/>
              </a:xfrm>
              <a:prstGeom prst="rect">
                <a:avLst/>
              </a:prstGeom>
              <a:blipFill rotWithShape="1">
                <a:blip r:embed="rId4"/>
                <a:stretch>
                  <a:fillRect l="-643" t="-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6856631" y="3211306"/>
            <a:ext cx="20587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Exactly satisfies each</a:t>
            </a:r>
            <a:b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</a:br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clause</a:t>
            </a:r>
            <a:endParaRPr lang="en-US" dirty="0">
              <a:solidFill>
                <a:schemeClr val="accent1"/>
              </a:solidFill>
              <a:latin typeface="Garamond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/>
              <p:cNvSpPr txBox="1"/>
              <p:nvPr/>
            </p:nvSpPr>
            <p:spPr>
              <a:xfrm>
                <a:off x="5540399" y="3886200"/>
                <a:ext cx="3527401" cy="10699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  <a:latin typeface="Garamond" pitchFamily="18" charset="0"/>
                  </a:rPr>
                  <a:t>Total violation is at least </a:t>
                </a:r>
                <a:r>
                  <a:rPr lang="en-US" dirty="0" smtClean="0">
                    <a:solidFill>
                      <a:schemeClr val="accent1"/>
                    </a:solidFill>
                    <a:latin typeface="Garamond" pitchFamily="18" charset="0"/>
                  </a:rPr>
                  <a:t>1. Can be obtained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𝑝𝑜𝑙𝑦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d>
                      </m:den>
                    </m:f>
                    <m:r>
                      <a:rPr lang="en-US" b="0" i="0" smtClean="0">
                        <a:solidFill>
                          <a:schemeClr val="accent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accent1"/>
                    </a:solidFill>
                    <a:latin typeface="Garamond" pitchFamily="18" charset="0"/>
                  </a:rPr>
                  <a:t> by </a:t>
                </a:r>
              </a:p>
              <a:p>
                <a:r>
                  <a:rPr lang="en-US" dirty="0">
                    <a:solidFill>
                      <a:schemeClr val="accent1"/>
                    </a:solidFill>
                    <a:latin typeface="Garamond" pitchFamily="18" charset="0"/>
                  </a:rPr>
                  <a:t>r</a:t>
                </a:r>
                <a:r>
                  <a:rPr lang="en-US" dirty="0" smtClean="0">
                    <a:solidFill>
                      <a:schemeClr val="accent1"/>
                    </a:solidFill>
                    <a:latin typeface="Garamond" pitchFamily="18" charset="0"/>
                  </a:rPr>
                  <a:t>epeating each term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Π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>
                  <a:latin typeface="Garamond" pitchFamily="18" charset="0"/>
                </a:endParaRPr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0399" y="3886200"/>
                <a:ext cx="3527401" cy="1069908"/>
              </a:xfrm>
              <a:prstGeom prst="rect">
                <a:avLst/>
              </a:prstGeom>
              <a:blipFill rotWithShape="1">
                <a:blip r:embed="rId5"/>
                <a:stretch>
                  <a:fillRect l="-1554" t="-2857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Curved Connector 43"/>
          <p:cNvCxnSpPr/>
          <p:nvPr/>
        </p:nvCxnSpPr>
        <p:spPr>
          <a:xfrm rot="10800000">
            <a:off x="2590800" y="4146562"/>
            <a:ext cx="2729734" cy="33655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74904" y="5562600"/>
            <a:ext cx="8540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Garamond" pitchFamily="18" charset="0"/>
              </a:rPr>
              <a:t>Classical k-SAT is the special case where all projectors are </a:t>
            </a:r>
            <a:r>
              <a:rPr lang="en-US" b="1" dirty="0" smtClean="0">
                <a:solidFill>
                  <a:schemeClr val="accent1"/>
                </a:solidFill>
                <a:latin typeface="Garamond" pitchFamily="18" charset="0"/>
              </a:rPr>
              <a:t>diagonal</a:t>
            </a:r>
          </a:p>
          <a:p>
            <a:endParaRPr lang="en-US" b="1" dirty="0">
              <a:solidFill>
                <a:schemeClr val="accent1"/>
              </a:solidFill>
              <a:latin typeface="Garamond" pitchFamily="18" charset="0"/>
            </a:endParaRPr>
          </a:p>
          <a:p>
            <a:r>
              <a:rPr lang="en-US" b="1" dirty="0" smtClean="0">
                <a:solidFill>
                  <a:schemeClr val="accent1"/>
                </a:solidFill>
                <a:latin typeface="Garamond" pitchFamily="18" charset="0"/>
              </a:rPr>
              <a:t>Quantum k-SAT is a special case of k-local Hamiltonian where the Hamiltonian is frustration-free for yes instances</a:t>
            </a:r>
            <a:endParaRPr lang="en-US" b="1" dirty="0" smtClean="0">
              <a:solidFill>
                <a:schemeClr val="accent1"/>
              </a:solidFill>
              <a:latin typeface="Garamond" pitchFamily="18" charset="0"/>
            </a:endParaRPr>
          </a:p>
          <a:p>
            <a:endParaRPr lang="en-US" b="1" dirty="0">
              <a:solidFill>
                <a:schemeClr val="accent1"/>
              </a:solidFill>
              <a:latin typeface="Garamond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6172200" y="34290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88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47800" y="570886"/>
            <a:ext cx="6096000" cy="3086714"/>
            <a:chOff x="1676400" y="1905000"/>
            <a:chExt cx="5486400" cy="2709922"/>
          </a:xfrm>
        </p:grpSpPr>
        <p:sp>
          <p:nvSpPr>
            <p:cNvPr id="26" name="Oval 25"/>
            <p:cNvSpPr/>
            <p:nvPr/>
          </p:nvSpPr>
          <p:spPr>
            <a:xfrm>
              <a:off x="1676400" y="1905000"/>
              <a:ext cx="5486400" cy="270992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k</a:t>
              </a:r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3048000" y="2795016"/>
              <a:ext cx="2819400" cy="1812161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3380232" y="3507673"/>
              <a:ext cx="2154936" cy="1099504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285140" y="2224766"/>
              <a:ext cx="27687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Garamond" pitchFamily="18" charset="0"/>
                </a:rPr>
                <a:t>k</a:t>
              </a:r>
              <a:r>
                <a:rPr lang="en-US" dirty="0" smtClean="0">
                  <a:latin typeface="Garamond" pitchFamily="18" charset="0"/>
                </a:rPr>
                <a:t>-local Hamiltonian problem</a:t>
              </a:r>
              <a:endParaRPr lang="en-US" dirty="0">
                <a:latin typeface="Garamond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709420" y="3049125"/>
              <a:ext cx="1293840" cy="2575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aramond" pitchFamily="18" charset="0"/>
                </a:rPr>
                <a:t>Quantum k-SAT</a:t>
              </a:r>
              <a:endParaRPr lang="en-US" dirty="0">
                <a:latin typeface="Garamond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613110" y="3872759"/>
              <a:ext cx="15865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aramond" pitchFamily="18" charset="0"/>
                </a:rPr>
                <a:t>Classical k-SAT</a:t>
              </a:r>
              <a:endParaRPr lang="en-US" dirty="0">
                <a:latin typeface="Garamond" pitchFamily="18" charset="0"/>
              </a:endParaRPr>
            </a:p>
          </p:txBody>
        </p:sp>
      </p:grpSp>
      <p:cxnSp>
        <p:nvCxnSpPr>
          <p:cNvPr id="4" name="Straight Arrow Connector 3"/>
          <p:cNvCxnSpPr/>
          <p:nvPr/>
        </p:nvCxnSpPr>
        <p:spPr>
          <a:xfrm>
            <a:off x="4481137" y="1478743"/>
            <a:ext cx="0" cy="364318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495800" y="2265553"/>
            <a:ext cx="0" cy="351162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8359" y="1573154"/>
            <a:ext cx="3117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Garamond" pitchFamily="18" charset="0"/>
              </a:rPr>
              <a:t>Yes instances are frustration-free</a:t>
            </a:r>
            <a:endParaRPr lang="en-US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63909" y="2335154"/>
            <a:ext cx="2675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Garamond" pitchFamily="18" charset="0"/>
              </a:rPr>
              <a:t>All constraints are diagonal </a:t>
            </a:r>
            <a:endParaRPr lang="en-US" dirty="0">
              <a:solidFill>
                <a:srgbClr val="FF0000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11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47800" y="570886"/>
            <a:ext cx="6096000" cy="3086714"/>
            <a:chOff x="1676400" y="1905000"/>
            <a:chExt cx="5486400" cy="2709922"/>
          </a:xfrm>
        </p:grpSpPr>
        <p:sp>
          <p:nvSpPr>
            <p:cNvPr id="26" name="Oval 25"/>
            <p:cNvSpPr/>
            <p:nvPr/>
          </p:nvSpPr>
          <p:spPr>
            <a:xfrm>
              <a:off x="1676400" y="1905000"/>
              <a:ext cx="5486400" cy="270992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k</a:t>
              </a:r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3048000" y="2795016"/>
              <a:ext cx="2819400" cy="1812161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3380232" y="3507673"/>
              <a:ext cx="2154936" cy="1099504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285140" y="2224766"/>
              <a:ext cx="27687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Garamond" pitchFamily="18" charset="0"/>
                </a:rPr>
                <a:t>k</a:t>
              </a:r>
              <a:r>
                <a:rPr lang="en-US" dirty="0" smtClean="0">
                  <a:latin typeface="Garamond" pitchFamily="18" charset="0"/>
                </a:rPr>
                <a:t>-local Hamiltonian problem</a:t>
              </a:r>
              <a:endParaRPr lang="en-US" dirty="0">
                <a:latin typeface="Garamond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709420" y="3049125"/>
              <a:ext cx="1293840" cy="2575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aramond" pitchFamily="18" charset="0"/>
                </a:rPr>
                <a:t>Quantum k-SAT</a:t>
              </a:r>
              <a:endParaRPr lang="en-US" dirty="0">
                <a:latin typeface="Garamond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613110" y="3872759"/>
              <a:ext cx="15865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aramond" pitchFamily="18" charset="0"/>
                </a:rPr>
                <a:t>Classical k-SAT</a:t>
              </a:r>
              <a:endParaRPr lang="en-US" dirty="0">
                <a:latin typeface="Garamond" pitchFamily="18" charset="0"/>
              </a:endParaRPr>
            </a:p>
          </p:txBody>
        </p:sp>
      </p:grpSp>
      <p:cxnSp>
        <p:nvCxnSpPr>
          <p:cNvPr id="4" name="Straight Arrow Connector 3"/>
          <p:cNvCxnSpPr/>
          <p:nvPr/>
        </p:nvCxnSpPr>
        <p:spPr>
          <a:xfrm>
            <a:off x="4481137" y="1478743"/>
            <a:ext cx="0" cy="364318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495800" y="2265553"/>
            <a:ext cx="0" cy="351162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8359" y="1573154"/>
            <a:ext cx="3117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Garamond" pitchFamily="18" charset="0"/>
              </a:rPr>
              <a:t>Yes instances are frustration-free</a:t>
            </a:r>
            <a:endParaRPr lang="en-US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63909" y="2335154"/>
            <a:ext cx="2675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Garamond" pitchFamily="18" charset="0"/>
              </a:rPr>
              <a:t>All constraints are diagonal </a:t>
            </a:r>
            <a:endParaRPr lang="en-US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6200" y="3732148"/>
            <a:ext cx="94006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Garamond" pitchFamily="18" charset="0"/>
              </a:rPr>
              <a:t>Complexity of quantum k-SAT</a:t>
            </a:r>
            <a:r>
              <a:rPr lang="en-US" b="1" dirty="0">
                <a:solidFill>
                  <a:schemeClr val="accent1"/>
                </a:solidFill>
                <a:latin typeface="Garamond" pitchFamily="18" charset="0"/>
              </a:rPr>
              <a:t>	 </a:t>
            </a:r>
            <a:r>
              <a:rPr lang="en-US" b="1" dirty="0" smtClean="0">
                <a:solidFill>
                  <a:schemeClr val="accent1"/>
                </a:solidFill>
                <a:latin typeface="Garamond" pitchFamily="18" charset="0"/>
              </a:rPr>
              <a:t>         </a:t>
            </a:r>
          </a:p>
          <a:p>
            <a:endParaRPr lang="en-US" b="1" dirty="0">
              <a:solidFill>
                <a:schemeClr val="accent1"/>
              </a:solidFill>
              <a:latin typeface="Garamond" pitchFamily="18" charset="0"/>
            </a:endParaRPr>
          </a:p>
          <a:p>
            <a:endParaRPr lang="en-US" b="1" dirty="0" smtClean="0">
              <a:solidFill>
                <a:schemeClr val="accent1"/>
              </a:solidFill>
              <a:latin typeface="Garamond" pitchFamily="18" charset="0"/>
            </a:endParaRPr>
          </a:p>
          <a:p>
            <a:endParaRPr lang="en-US" b="1" dirty="0">
              <a:solidFill>
                <a:schemeClr val="accent1"/>
              </a:solidFill>
              <a:latin typeface="Garamond" pitchFamily="18" charset="0"/>
            </a:endParaRPr>
          </a:p>
          <a:p>
            <a:endParaRPr lang="en-US" b="1" dirty="0" smtClean="0">
              <a:solidFill>
                <a:schemeClr val="accent1"/>
              </a:solidFill>
              <a:latin typeface="Garamond" pitchFamily="18" charset="0"/>
            </a:endParaRPr>
          </a:p>
          <a:p>
            <a:endParaRPr lang="en-US" b="1" dirty="0" smtClean="0">
              <a:solidFill>
                <a:schemeClr val="accent1"/>
              </a:solidFill>
              <a:latin typeface="Garamond" pitchFamily="18" charset="0"/>
            </a:endParaRPr>
          </a:p>
          <a:p>
            <a:r>
              <a:rPr lang="en-US" b="1" dirty="0" smtClean="0">
                <a:solidFill>
                  <a:schemeClr val="accent1"/>
                </a:solidFill>
                <a:latin typeface="Garamond" pitchFamily="18" charset="0"/>
              </a:rPr>
              <a:t> </a:t>
            </a:r>
            <a:endParaRPr lang="en-US" b="1" dirty="0">
              <a:solidFill>
                <a:schemeClr val="accent1"/>
              </a:solidFill>
              <a:latin typeface="Garamond" pitchFamily="18" charset="0"/>
            </a:endParaRPr>
          </a:p>
          <a:p>
            <a:endParaRPr lang="en-US" b="1" dirty="0" smtClean="0">
              <a:solidFill>
                <a:schemeClr val="accent1"/>
              </a:solidFill>
              <a:latin typeface="Garamond" pitchFamily="18" charset="0"/>
            </a:endParaRPr>
          </a:p>
          <a:p>
            <a:endParaRPr lang="en-US" b="1" dirty="0" smtClean="0">
              <a:solidFill>
                <a:schemeClr val="accent1"/>
              </a:solidFill>
              <a:latin typeface="Garamond" pitchFamily="18" charset="0"/>
            </a:endParaRPr>
          </a:p>
          <a:p>
            <a:endParaRPr lang="en-US" dirty="0">
              <a:solidFill>
                <a:schemeClr val="accent1"/>
              </a:solidFill>
              <a:latin typeface="Garamond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/>
              <p:cNvSpPr txBox="1"/>
              <p:nvPr/>
            </p:nvSpPr>
            <p:spPr>
              <a:xfrm>
                <a:off x="665270" y="4443524"/>
                <a:ext cx="9593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white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prstClr val="white"/>
                          </a:solidFill>
                          <a:latin typeface="Cambria Math"/>
                        </a:rPr>
                        <m:t>k</m:t>
                      </m:r>
                      <m:r>
                        <a:rPr lang="en-US" b="0" i="1" smtClean="0">
                          <a:solidFill>
                            <a:prstClr val="white"/>
                          </a:solidFill>
                          <a:latin typeface="Cambria Math"/>
                        </a:rPr>
                        <m:t>=</m:t>
                      </m:r>
                      <m:r>
                        <a:rPr lang="en-US" smtClean="0">
                          <a:solidFill>
                            <a:prstClr val="white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dirty="0">
                  <a:solidFill>
                    <a:prstClr val="white"/>
                  </a:solidFill>
                  <a:latin typeface="Garamond" pitchFamily="18" charset="0"/>
                </a:endParaRPr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70" y="4443524"/>
                <a:ext cx="959307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/>
              <p:cNvSpPr txBox="1"/>
              <p:nvPr/>
            </p:nvSpPr>
            <p:spPr>
              <a:xfrm>
                <a:off x="2121118" y="5883717"/>
                <a:ext cx="9724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white"/>
                          </a:solidFill>
                          <a:latin typeface="Cambria Math"/>
                        </a:rPr>
                        <m:t> </m:t>
                      </m:r>
                      <m:r>
                        <a:rPr lang="en-US" i="1" smtClean="0">
                          <a:solidFill>
                            <a:prstClr val="white"/>
                          </a:solidFill>
                          <a:latin typeface="Cambria Math"/>
                        </a:rPr>
                        <m:t>𝑘</m:t>
                      </m:r>
                      <m:r>
                        <a:rPr lang="en-US" b="0" i="1" smtClean="0">
                          <a:solidFill>
                            <a:prstClr val="white"/>
                          </a:solidFill>
                          <a:latin typeface="Cambria Math"/>
                        </a:rPr>
                        <m:t>≥</m:t>
                      </m:r>
                      <m:r>
                        <a:rPr lang="en-US" smtClean="0">
                          <a:solidFill>
                            <a:prstClr val="white"/>
                          </a:solidFill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dirty="0">
                  <a:solidFill>
                    <a:prstClr val="white"/>
                  </a:solidFill>
                  <a:latin typeface="Garamond" pitchFamily="18" charset="0"/>
                </a:endParaRPr>
              </a:p>
            </p:txBody>
          </p:sp>
        </mc:Choice>
        <mc:Fallback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1118" y="5883717"/>
                <a:ext cx="972408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2070347" y="4251917"/>
            <a:ext cx="1729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Garamond" pitchFamily="18" charset="0"/>
              </a:rPr>
              <a:t>Contained in </a:t>
            </a:r>
            <a:r>
              <a:rPr lang="en-US" dirty="0" smtClean="0">
                <a:solidFill>
                  <a:prstClr val="black"/>
                </a:solidFill>
                <a:latin typeface="Garamond" pitchFamily="18" charset="0"/>
              </a:rPr>
              <a:t>P</a:t>
            </a:r>
            <a:endParaRPr lang="en-US" dirty="0" smtClean="0">
              <a:solidFill>
                <a:prstClr val="black"/>
              </a:solidFill>
              <a:latin typeface="Garamond" pitchFamily="18" charset="0"/>
            </a:endParaRPr>
          </a:p>
          <a:p>
            <a:endParaRPr lang="en-US" dirty="0">
              <a:solidFill>
                <a:prstClr val="black"/>
              </a:solidFill>
              <a:latin typeface="Garamond" pitchFamily="18" charset="0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1370032" y="4724400"/>
            <a:ext cx="3363472" cy="0"/>
          </a:xfrm>
          <a:prstGeom prst="line">
            <a:avLst/>
          </a:prstGeom>
          <a:ln w="317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905000" y="5562600"/>
            <a:ext cx="1969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Garamond" pitchFamily="18" charset="0"/>
              </a:rPr>
              <a:t>QMA</a:t>
            </a:r>
            <a:r>
              <a:rPr lang="en-US" baseline="-25000" dirty="0" smtClean="0">
                <a:solidFill>
                  <a:prstClr val="black"/>
                </a:solidFill>
                <a:latin typeface="Garamond" pitchFamily="18" charset="0"/>
              </a:rPr>
              <a:t>1</a:t>
            </a:r>
            <a:r>
              <a:rPr lang="en-US" dirty="0" smtClean="0">
                <a:solidFill>
                  <a:prstClr val="black"/>
                </a:solidFill>
                <a:latin typeface="Garamond" pitchFamily="18" charset="0"/>
              </a:rPr>
              <a:t>-complete </a:t>
            </a:r>
            <a:endParaRPr lang="en-US" dirty="0" smtClean="0">
              <a:solidFill>
                <a:prstClr val="black"/>
              </a:solidFill>
              <a:latin typeface="Garamond" pitchFamily="18" charset="0"/>
            </a:endParaRPr>
          </a:p>
          <a:p>
            <a:endParaRPr lang="en-US" dirty="0">
              <a:solidFill>
                <a:prstClr val="black"/>
              </a:solidFill>
              <a:latin typeface="Garamond" pitchFamily="18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1371600" y="5413844"/>
            <a:ext cx="3363472" cy="0"/>
          </a:xfrm>
          <a:prstGeom prst="line">
            <a:avLst/>
          </a:prstGeom>
          <a:ln w="317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457200" y="4282782"/>
                <a:ext cx="9338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𝒌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US" b="1" dirty="0">
                  <a:latin typeface="Garamond" pitchFamily="18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282782"/>
                <a:ext cx="933831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476250" y="4890469"/>
                <a:ext cx="9338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𝒌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en-US" b="1" dirty="0">
                  <a:latin typeface="Garamond" pitchFamily="18" charset="0"/>
                </a:endParaRPr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0" y="4890469"/>
                <a:ext cx="933831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547221" y="5497733"/>
                <a:ext cx="7627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𝒌</m:t>
                    </m:r>
                    <m:r>
                      <a:rPr lang="en-US" b="1" i="1" smtClean="0">
                        <a:latin typeface="Cambria Math"/>
                      </a:rPr>
                      <m:t>≥</m:t>
                    </m:r>
                  </m:oMath>
                </a14:m>
                <a:r>
                  <a:rPr lang="en-US" b="1" dirty="0" smtClean="0">
                    <a:latin typeface="Garamond" pitchFamily="18" charset="0"/>
                  </a:rPr>
                  <a:t>4</a:t>
                </a:r>
                <a:endParaRPr lang="en-US" b="1" dirty="0">
                  <a:latin typeface="Garamond" pitchFamily="18" charset="0"/>
                </a:endParaRPr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221" y="5497733"/>
                <a:ext cx="762787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6667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/>
          <p:cNvSpPr/>
          <p:nvPr/>
        </p:nvSpPr>
        <p:spPr>
          <a:xfrm>
            <a:off x="4780776" y="4267561"/>
            <a:ext cx="172995" cy="161514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4953000" y="4890469"/>
                <a:ext cx="368565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Garamond" pitchFamily="18" charset="0"/>
                  </a:rPr>
                  <a:t>[</a:t>
                </a:r>
                <a:r>
                  <a:rPr lang="en-US" dirty="0" err="1" smtClean="0">
                    <a:latin typeface="Garamond" pitchFamily="18" charset="0"/>
                  </a:rPr>
                  <a:t>Bravyi</a:t>
                </a:r>
                <a:r>
                  <a:rPr lang="en-US" dirty="0" smtClean="0">
                    <a:latin typeface="Garamond" pitchFamily="18" charset="0"/>
                  </a:rPr>
                  <a:t> 2006]</a:t>
                </a:r>
              </a:p>
              <a:p>
                <a:r>
                  <a:rPr lang="en-US" dirty="0" smtClean="0">
                    <a:latin typeface="Garamond" pitchFamily="18" charset="0"/>
                  </a:rPr>
                  <a:t/>
                </a:r>
                <a:br>
                  <a:rPr lang="en-US" dirty="0" smtClean="0">
                    <a:latin typeface="Garamond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≥5</m:t>
                    </m:r>
                  </m:oMath>
                </a14:m>
                <a:r>
                  <a:rPr lang="en-US" dirty="0" smtClean="0">
                    <a:latin typeface="Garamond" pitchFamily="18" charset="0"/>
                  </a:rPr>
                  <a:t> also follows from [</a:t>
                </a:r>
                <a:r>
                  <a:rPr lang="en-US" dirty="0" err="1" smtClean="0">
                    <a:latin typeface="Garamond" pitchFamily="18" charset="0"/>
                  </a:rPr>
                  <a:t>Kitaev</a:t>
                </a:r>
                <a:r>
                  <a:rPr lang="en-US" dirty="0" smtClean="0">
                    <a:latin typeface="Garamond" pitchFamily="18" charset="0"/>
                  </a:rPr>
                  <a:t> 99])</a:t>
                </a:r>
                <a:endParaRPr lang="en-US" dirty="0">
                  <a:latin typeface="Garamond" pitchFamily="18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4890469"/>
                <a:ext cx="3685658" cy="923330"/>
              </a:xfrm>
              <a:prstGeom prst="rect">
                <a:avLst/>
              </a:prstGeom>
              <a:blipFill rotWithShape="1">
                <a:blip r:embed="rId7"/>
                <a:stretch>
                  <a:fillRect l="-1490" t="-3289" b="-9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187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47800" y="570886"/>
            <a:ext cx="6096000" cy="3086714"/>
            <a:chOff x="1676400" y="1905000"/>
            <a:chExt cx="5486400" cy="2709922"/>
          </a:xfrm>
        </p:grpSpPr>
        <p:sp>
          <p:nvSpPr>
            <p:cNvPr id="26" name="Oval 25"/>
            <p:cNvSpPr/>
            <p:nvPr/>
          </p:nvSpPr>
          <p:spPr>
            <a:xfrm>
              <a:off x="1676400" y="1905000"/>
              <a:ext cx="5486400" cy="270992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k</a:t>
              </a:r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3048000" y="2795016"/>
              <a:ext cx="2819400" cy="1812161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3380232" y="3507673"/>
              <a:ext cx="2154936" cy="1099504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285140" y="2224766"/>
              <a:ext cx="27687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Garamond" pitchFamily="18" charset="0"/>
                </a:rPr>
                <a:t>k</a:t>
              </a:r>
              <a:r>
                <a:rPr lang="en-US" dirty="0" smtClean="0">
                  <a:latin typeface="Garamond" pitchFamily="18" charset="0"/>
                </a:rPr>
                <a:t>-local Hamiltonian problem</a:t>
              </a:r>
              <a:endParaRPr lang="en-US" dirty="0">
                <a:latin typeface="Garamond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709420" y="3049125"/>
              <a:ext cx="1293840" cy="2575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aramond" pitchFamily="18" charset="0"/>
                </a:rPr>
                <a:t>Quantum k-SAT</a:t>
              </a:r>
              <a:endParaRPr lang="en-US" dirty="0">
                <a:latin typeface="Garamond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613110" y="3872759"/>
              <a:ext cx="15865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aramond" pitchFamily="18" charset="0"/>
                </a:rPr>
                <a:t>Classical k-SAT</a:t>
              </a:r>
              <a:endParaRPr lang="en-US" dirty="0">
                <a:latin typeface="Garamond" pitchFamily="18" charset="0"/>
              </a:endParaRPr>
            </a:p>
          </p:txBody>
        </p:sp>
      </p:grpSp>
      <p:cxnSp>
        <p:nvCxnSpPr>
          <p:cNvPr id="4" name="Straight Arrow Connector 3"/>
          <p:cNvCxnSpPr/>
          <p:nvPr/>
        </p:nvCxnSpPr>
        <p:spPr>
          <a:xfrm>
            <a:off x="4481137" y="1478743"/>
            <a:ext cx="0" cy="364318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495800" y="2265553"/>
            <a:ext cx="0" cy="351162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8359" y="1573154"/>
            <a:ext cx="3117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Garamond" pitchFamily="18" charset="0"/>
              </a:rPr>
              <a:t>Yes instances are frustration-free</a:t>
            </a:r>
            <a:endParaRPr lang="en-US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63909" y="2335154"/>
            <a:ext cx="2675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Garamond" pitchFamily="18" charset="0"/>
              </a:rPr>
              <a:t>All constraints are diagonal </a:t>
            </a:r>
            <a:endParaRPr lang="en-US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6200" y="3732148"/>
            <a:ext cx="940065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Garamond" pitchFamily="18" charset="0"/>
              </a:rPr>
              <a:t>Complexity of quantum k-SAT</a:t>
            </a:r>
            <a:r>
              <a:rPr lang="en-US" b="1" dirty="0">
                <a:solidFill>
                  <a:schemeClr val="accent1"/>
                </a:solidFill>
                <a:latin typeface="Garamond" pitchFamily="18" charset="0"/>
              </a:rPr>
              <a:t>	 </a:t>
            </a:r>
            <a:r>
              <a:rPr lang="en-US" b="1" dirty="0" smtClean="0">
                <a:solidFill>
                  <a:schemeClr val="accent1"/>
                </a:solidFill>
                <a:latin typeface="Garamond" pitchFamily="18" charset="0"/>
              </a:rPr>
              <a:t>         </a:t>
            </a:r>
          </a:p>
          <a:p>
            <a:endParaRPr lang="en-US" b="1" dirty="0">
              <a:solidFill>
                <a:schemeClr val="accent1"/>
              </a:solidFill>
              <a:latin typeface="Garamond" pitchFamily="18" charset="0"/>
            </a:endParaRPr>
          </a:p>
          <a:p>
            <a:endParaRPr lang="en-US" b="1" dirty="0" smtClean="0">
              <a:solidFill>
                <a:schemeClr val="accent1"/>
              </a:solidFill>
              <a:latin typeface="Garamond" pitchFamily="18" charset="0"/>
            </a:endParaRPr>
          </a:p>
          <a:p>
            <a:endParaRPr lang="en-US" b="1" dirty="0">
              <a:solidFill>
                <a:schemeClr val="accent1"/>
              </a:solidFill>
              <a:latin typeface="Garamond" pitchFamily="18" charset="0"/>
            </a:endParaRPr>
          </a:p>
          <a:p>
            <a:endParaRPr lang="en-US" b="1" dirty="0" smtClean="0">
              <a:solidFill>
                <a:schemeClr val="accent1"/>
              </a:solidFill>
              <a:latin typeface="Garamond" pitchFamily="18" charset="0"/>
            </a:endParaRPr>
          </a:p>
          <a:p>
            <a:endParaRPr lang="en-US" b="1" dirty="0" smtClean="0">
              <a:solidFill>
                <a:schemeClr val="accent1"/>
              </a:solidFill>
              <a:latin typeface="Garamond" pitchFamily="18" charset="0"/>
            </a:endParaRPr>
          </a:p>
          <a:p>
            <a:r>
              <a:rPr lang="en-US" b="1" dirty="0" smtClean="0">
                <a:solidFill>
                  <a:schemeClr val="accent1"/>
                </a:solidFill>
                <a:latin typeface="Garamond" pitchFamily="18" charset="0"/>
              </a:rPr>
              <a:t> </a:t>
            </a:r>
            <a:endParaRPr lang="en-US" b="1" dirty="0">
              <a:solidFill>
                <a:schemeClr val="accent1"/>
              </a:solidFill>
              <a:latin typeface="Garamond" pitchFamily="18" charset="0"/>
            </a:endParaRPr>
          </a:p>
          <a:p>
            <a:endParaRPr lang="en-US" b="1" dirty="0" smtClean="0">
              <a:solidFill>
                <a:schemeClr val="accent1"/>
              </a:solidFill>
              <a:latin typeface="Garamond" pitchFamily="18" charset="0"/>
            </a:endParaRPr>
          </a:p>
          <a:p>
            <a:endParaRPr lang="en-US" b="1" dirty="0" smtClean="0">
              <a:solidFill>
                <a:schemeClr val="accent1"/>
              </a:solidFill>
              <a:latin typeface="Garamond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/>
              <p:cNvSpPr txBox="1"/>
              <p:nvPr/>
            </p:nvSpPr>
            <p:spPr>
              <a:xfrm>
                <a:off x="665270" y="4443524"/>
                <a:ext cx="9593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white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prstClr val="white"/>
                          </a:solidFill>
                          <a:latin typeface="Cambria Math"/>
                        </a:rPr>
                        <m:t>k</m:t>
                      </m:r>
                      <m:r>
                        <a:rPr lang="en-US" b="0" i="1" smtClean="0">
                          <a:solidFill>
                            <a:prstClr val="white"/>
                          </a:solidFill>
                          <a:latin typeface="Cambria Math"/>
                        </a:rPr>
                        <m:t>=</m:t>
                      </m:r>
                      <m:r>
                        <a:rPr lang="en-US" smtClean="0">
                          <a:solidFill>
                            <a:prstClr val="white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dirty="0">
                  <a:solidFill>
                    <a:prstClr val="white"/>
                  </a:solidFill>
                  <a:latin typeface="Garamond" pitchFamily="18" charset="0"/>
                </a:endParaRPr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70" y="4443524"/>
                <a:ext cx="959307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/>
              <p:cNvSpPr txBox="1"/>
              <p:nvPr/>
            </p:nvSpPr>
            <p:spPr>
              <a:xfrm>
                <a:off x="2121118" y="5883717"/>
                <a:ext cx="9724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white"/>
                          </a:solidFill>
                          <a:latin typeface="Cambria Math"/>
                        </a:rPr>
                        <m:t> </m:t>
                      </m:r>
                      <m:r>
                        <a:rPr lang="en-US" i="1" smtClean="0">
                          <a:solidFill>
                            <a:prstClr val="white"/>
                          </a:solidFill>
                          <a:latin typeface="Cambria Math"/>
                        </a:rPr>
                        <m:t>𝑘</m:t>
                      </m:r>
                      <m:r>
                        <a:rPr lang="en-US" b="0" i="1" smtClean="0">
                          <a:solidFill>
                            <a:prstClr val="white"/>
                          </a:solidFill>
                          <a:latin typeface="Cambria Math"/>
                        </a:rPr>
                        <m:t>≥</m:t>
                      </m:r>
                      <m:r>
                        <a:rPr lang="en-US" smtClean="0">
                          <a:solidFill>
                            <a:prstClr val="white"/>
                          </a:solidFill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dirty="0">
                  <a:solidFill>
                    <a:prstClr val="white"/>
                  </a:solidFill>
                  <a:latin typeface="Garamond" pitchFamily="18" charset="0"/>
                </a:endParaRPr>
              </a:p>
            </p:txBody>
          </p:sp>
        </mc:Choice>
        <mc:Fallback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1118" y="5883717"/>
                <a:ext cx="972408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2070347" y="4251917"/>
            <a:ext cx="1729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Garamond" pitchFamily="18" charset="0"/>
              </a:rPr>
              <a:t>Contained in </a:t>
            </a:r>
            <a:r>
              <a:rPr lang="en-US" dirty="0" smtClean="0">
                <a:solidFill>
                  <a:prstClr val="black"/>
                </a:solidFill>
                <a:latin typeface="Garamond" pitchFamily="18" charset="0"/>
              </a:rPr>
              <a:t>P</a:t>
            </a:r>
            <a:endParaRPr lang="en-US" dirty="0" smtClean="0">
              <a:solidFill>
                <a:prstClr val="black"/>
              </a:solidFill>
              <a:latin typeface="Garamond" pitchFamily="18" charset="0"/>
            </a:endParaRPr>
          </a:p>
          <a:p>
            <a:endParaRPr lang="en-US" dirty="0">
              <a:solidFill>
                <a:prstClr val="black"/>
              </a:solidFill>
              <a:latin typeface="Garamond" pitchFamily="18" charset="0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1370032" y="4724400"/>
            <a:ext cx="3363472" cy="0"/>
          </a:xfrm>
          <a:prstGeom prst="line">
            <a:avLst/>
          </a:prstGeom>
          <a:ln w="317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905000" y="5562600"/>
            <a:ext cx="1969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Garamond" pitchFamily="18" charset="0"/>
              </a:rPr>
              <a:t>QMA</a:t>
            </a:r>
            <a:r>
              <a:rPr lang="en-US" baseline="-25000" dirty="0" smtClean="0">
                <a:solidFill>
                  <a:prstClr val="black"/>
                </a:solidFill>
                <a:latin typeface="Garamond" pitchFamily="18" charset="0"/>
              </a:rPr>
              <a:t>1</a:t>
            </a:r>
            <a:r>
              <a:rPr lang="en-US" dirty="0" smtClean="0">
                <a:solidFill>
                  <a:prstClr val="black"/>
                </a:solidFill>
                <a:latin typeface="Garamond" pitchFamily="18" charset="0"/>
              </a:rPr>
              <a:t>-complete </a:t>
            </a:r>
            <a:endParaRPr lang="en-US" dirty="0" smtClean="0">
              <a:solidFill>
                <a:prstClr val="black"/>
              </a:solidFill>
              <a:latin typeface="Garamond" pitchFamily="18" charset="0"/>
            </a:endParaRPr>
          </a:p>
          <a:p>
            <a:endParaRPr lang="en-US" dirty="0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929761" y="4800600"/>
            <a:ext cx="2305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Garamond" pitchFamily="18" charset="0"/>
              </a:rPr>
              <a:t>Contained in </a:t>
            </a:r>
            <a:r>
              <a:rPr lang="en-US" dirty="0" smtClean="0">
                <a:solidFill>
                  <a:prstClr val="black"/>
                </a:solidFill>
                <a:latin typeface="Garamond" pitchFamily="18" charset="0"/>
              </a:rPr>
              <a:t>QMA</a:t>
            </a:r>
            <a:r>
              <a:rPr lang="en-US" baseline="-25000" dirty="0" smtClean="0">
                <a:solidFill>
                  <a:prstClr val="black"/>
                </a:solidFill>
                <a:latin typeface="Garamond" pitchFamily="18" charset="0"/>
              </a:rPr>
              <a:t>1 </a:t>
            </a:r>
            <a:endParaRPr lang="en-US" baseline="-25000" dirty="0" smtClean="0">
              <a:solidFill>
                <a:prstClr val="black"/>
              </a:solidFill>
              <a:latin typeface="Garamond" pitchFamily="18" charset="0"/>
            </a:endParaRPr>
          </a:p>
          <a:p>
            <a:r>
              <a:rPr lang="en-US" dirty="0" smtClean="0">
                <a:solidFill>
                  <a:prstClr val="black"/>
                </a:solidFill>
                <a:latin typeface="Garamond" pitchFamily="18" charset="0"/>
              </a:rPr>
              <a:t>NP-hard</a:t>
            </a:r>
            <a:endParaRPr lang="en-US" dirty="0">
              <a:solidFill>
                <a:prstClr val="black"/>
              </a:solidFill>
              <a:latin typeface="Garamond" pitchFamily="18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1371600" y="5413844"/>
            <a:ext cx="3363472" cy="0"/>
          </a:xfrm>
          <a:prstGeom prst="line">
            <a:avLst/>
          </a:prstGeom>
          <a:ln w="317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457200" y="4282782"/>
                <a:ext cx="9338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𝒌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US" b="1" dirty="0">
                  <a:latin typeface="Garamond" pitchFamily="18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282782"/>
                <a:ext cx="933831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476250" y="4890469"/>
                <a:ext cx="9338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𝒌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en-US" b="1" dirty="0">
                  <a:latin typeface="Garamond" pitchFamily="18" charset="0"/>
                </a:endParaRPr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0" y="4890469"/>
                <a:ext cx="933831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547221" y="5497733"/>
                <a:ext cx="7627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𝒌</m:t>
                    </m:r>
                    <m:r>
                      <a:rPr lang="en-US" b="1" i="1" smtClean="0">
                        <a:latin typeface="Cambria Math"/>
                      </a:rPr>
                      <m:t>≥</m:t>
                    </m:r>
                  </m:oMath>
                </a14:m>
                <a:r>
                  <a:rPr lang="en-US" b="1" dirty="0" smtClean="0">
                    <a:latin typeface="Garamond" pitchFamily="18" charset="0"/>
                  </a:rPr>
                  <a:t>4</a:t>
                </a:r>
                <a:endParaRPr lang="en-US" b="1" dirty="0">
                  <a:latin typeface="Garamond" pitchFamily="18" charset="0"/>
                </a:endParaRPr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221" y="5497733"/>
                <a:ext cx="762787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6667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/>
          <p:cNvSpPr/>
          <p:nvPr/>
        </p:nvSpPr>
        <p:spPr>
          <a:xfrm>
            <a:off x="4780776" y="4267561"/>
            <a:ext cx="172995" cy="161514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4953000" y="4890469"/>
                <a:ext cx="368565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Garamond" pitchFamily="18" charset="0"/>
                  </a:rPr>
                  <a:t>[</a:t>
                </a:r>
                <a:r>
                  <a:rPr lang="en-US" dirty="0" err="1" smtClean="0">
                    <a:latin typeface="Garamond" pitchFamily="18" charset="0"/>
                  </a:rPr>
                  <a:t>Bravyi</a:t>
                </a:r>
                <a:r>
                  <a:rPr lang="en-US" dirty="0" smtClean="0">
                    <a:latin typeface="Garamond" pitchFamily="18" charset="0"/>
                  </a:rPr>
                  <a:t> 2006]</a:t>
                </a:r>
              </a:p>
              <a:p>
                <a:r>
                  <a:rPr lang="en-US" dirty="0" smtClean="0">
                    <a:latin typeface="Garamond" pitchFamily="18" charset="0"/>
                  </a:rPr>
                  <a:t/>
                </a:r>
                <a:br>
                  <a:rPr lang="en-US" dirty="0" smtClean="0">
                    <a:latin typeface="Garamond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≥5</m:t>
                    </m:r>
                  </m:oMath>
                </a14:m>
                <a:r>
                  <a:rPr lang="en-US" dirty="0" smtClean="0">
                    <a:latin typeface="Garamond" pitchFamily="18" charset="0"/>
                  </a:rPr>
                  <a:t> also follows from [</a:t>
                </a:r>
                <a:r>
                  <a:rPr lang="en-US" dirty="0" err="1" smtClean="0">
                    <a:latin typeface="Garamond" pitchFamily="18" charset="0"/>
                  </a:rPr>
                  <a:t>Kitaev</a:t>
                </a:r>
                <a:r>
                  <a:rPr lang="en-US" dirty="0" smtClean="0">
                    <a:latin typeface="Garamond" pitchFamily="18" charset="0"/>
                  </a:rPr>
                  <a:t> 99])</a:t>
                </a:r>
                <a:endParaRPr lang="en-US" dirty="0">
                  <a:latin typeface="Garamond" pitchFamily="18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4890469"/>
                <a:ext cx="3685658" cy="923330"/>
              </a:xfrm>
              <a:prstGeom prst="rect">
                <a:avLst/>
              </a:prstGeom>
              <a:blipFill rotWithShape="1">
                <a:blip r:embed="rId7"/>
                <a:stretch>
                  <a:fillRect l="-1490" t="-3289" b="-9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642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37542</TotalTime>
  <Words>5952</Words>
  <Application>Microsoft Office PowerPoint</Application>
  <PresentationFormat>On-screen Show (4:3)</PresentationFormat>
  <Paragraphs>971</Paragraphs>
  <Slides>54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Quantum 3-SAT is QMA1-complete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Quantum 3-SAT is QMA1 -complete</dc:title>
  <dc:creator>David Gosset</dc:creator>
  <cp:lastModifiedBy>David Gosset</cp:lastModifiedBy>
  <cp:revision>355</cp:revision>
  <dcterms:created xsi:type="dcterms:W3CDTF">2013-02-19T20:47:48Z</dcterms:created>
  <dcterms:modified xsi:type="dcterms:W3CDTF">2014-02-06T18:36:32Z</dcterms:modified>
</cp:coreProperties>
</file>